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9144000" cy="6858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667" autoAdjust="0"/>
  </p:normalViewPr>
  <p:slideViewPr>
    <p:cSldViewPr>
      <p:cViewPr>
        <p:scale>
          <a:sx n="86" d="100"/>
          <a:sy n="86" d="100"/>
        </p:scale>
        <p:origin x="5742" y="2808"/>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663344-2DCD-45B5-91AA-FD6987AB29F3}"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8B4D1-1394-4B2E-8764-D8D97BD8BB38}" type="slidenum">
              <a:rPr lang="en-US"/>
              <a:pPr>
                <a:defRPr/>
              </a:pPr>
              <a:t>‹#›</a:t>
            </a:fld>
            <a:endParaRPr lang="en-US"/>
          </a:p>
        </p:txBody>
      </p:sp>
    </p:spTree>
    <p:extLst>
      <p:ext uri="{BB962C8B-B14F-4D97-AF65-F5344CB8AC3E}">
        <p14:creationId xmlns:p14="http://schemas.microsoft.com/office/powerpoint/2010/main" val="121771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E1D044-7A15-45B5-ABF3-029D49B5E40B}"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98C76B-439E-4E32-A65C-104998159CCB}" type="slidenum">
              <a:rPr lang="en-US"/>
              <a:pPr>
                <a:defRPr/>
              </a:pPr>
              <a:t>‹#›</a:t>
            </a:fld>
            <a:endParaRPr lang="en-US"/>
          </a:p>
        </p:txBody>
      </p:sp>
    </p:spTree>
    <p:extLst>
      <p:ext uri="{BB962C8B-B14F-4D97-AF65-F5344CB8AC3E}">
        <p14:creationId xmlns:p14="http://schemas.microsoft.com/office/powerpoint/2010/main" val="328601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81448" y="2814321"/>
            <a:ext cx="17773650"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49067" y="2814321"/>
            <a:ext cx="52783740"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EAB2DE-AF1D-4F57-B738-89C74227B959}"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117AE-E856-4E48-BA7F-03B4F8490C2E}" type="slidenum">
              <a:rPr lang="en-US"/>
              <a:pPr>
                <a:defRPr/>
              </a:pPr>
              <a:t>‹#›</a:t>
            </a:fld>
            <a:endParaRPr lang="en-US"/>
          </a:p>
        </p:txBody>
      </p:sp>
    </p:spTree>
    <p:extLst>
      <p:ext uri="{BB962C8B-B14F-4D97-AF65-F5344CB8AC3E}">
        <p14:creationId xmlns:p14="http://schemas.microsoft.com/office/powerpoint/2010/main" val="405389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BDB36B-78CE-488A-AE6C-DC08F08B9F4D}"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262CD-C234-4903-B1AE-C6FD416A7781}" type="slidenum">
              <a:rPr lang="en-US"/>
              <a:pPr>
                <a:defRPr/>
              </a:pPr>
              <a:t>‹#›</a:t>
            </a:fld>
            <a:endParaRPr lang="en-US"/>
          </a:p>
        </p:txBody>
      </p:sp>
    </p:spTree>
    <p:extLst>
      <p:ext uri="{BB962C8B-B14F-4D97-AF65-F5344CB8AC3E}">
        <p14:creationId xmlns:p14="http://schemas.microsoft.com/office/powerpoint/2010/main" val="184819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2"/>
            <a:ext cx="27980640" cy="435864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8"/>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D3BC95-0945-4C29-898E-D2B2B82DB15A}"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38358-7DEA-47CB-8E37-20DFC8121D25}" type="slidenum">
              <a:rPr lang="en-US"/>
              <a:pPr>
                <a:defRPr/>
              </a:pPr>
              <a:t>‹#›</a:t>
            </a:fld>
            <a:endParaRPr lang="en-US"/>
          </a:p>
        </p:txBody>
      </p:sp>
    </p:spTree>
    <p:extLst>
      <p:ext uri="{BB962C8B-B14F-4D97-AF65-F5344CB8AC3E}">
        <p14:creationId xmlns:p14="http://schemas.microsoft.com/office/powerpoint/2010/main" val="271029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49069" y="16388081"/>
            <a:ext cx="35278694" cy="46344842"/>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76401" y="16388081"/>
            <a:ext cx="35278697" cy="46344842"/>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54AAD0-E073-4742-94A3-EDE20002A3D4}"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6EA06-6496-4E56-802A-BA6F21225CFA}" type="slidenum">
              <a:rPr lang="en-US"/>
              <a:pPr>
                <a:defRPr/>
              </a:pPr>
              <a:t>‹#›</a:t>
            </a:fld>
            <a:endParaRPr lang="en-US"/>
          </a:p>
        </p:txBody>
      </p:sp>
    </p:spTree>
    <p:extLst>
      <p:ext uri="{BB962C8B-B14F-4D97-AF65-F5344CB8AC3E}">
        <p14:creationId xmlns:p14="http://schemas.microsoft.com/office/powerpoint/2010/main" val="52773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2"/>
            <a:ext cx="14544677" cy="2047238"/>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645921" y="6959600"/>
            <a:ext cx="14544677" cy="12644122"/>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C18D2C-1917-431A-932C-E258E790D6C6}" type="datetimeFigureOut">
              <a:rPr lang="en-US"/>
              <a:pPr>
                <a:defRPr/>
              </a:pPr>
              <a:t>4/15/2011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8B6977-3035-40B8-93F1-C0B1B5AEC9F4}" type="slidenum">
              <a:rPr lang="en-US"/>
              <a:pPr>
                <a:defRPr/>
              </a:pPr>
              <a:t>‹#›</a:t>
            </a:fld>
            <a:endParaRPr lang="en-US"/>
          </a:p>
        </p:txBody>
      </p:sp>
    </p:spTree>
    <p:extLst>
      <p:ext uri="{BB962C8B-B14F-4D97-AF65-F5344CB8AC3E}">
        <p14:creationId xmlns:p14="http://schemas.microsoft.com/office/powerpoint/2010/main" val="214332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6F229D-5E97-4660-9089-8702FC12B112}" type="datetimeFigureOut">
              <a:rPr lang="en-US"/>
              <a:pPr>
                <a:defRPr/>
              </a:pPr>
              <a:t>4/15/2011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CE356C-26D7-4DB0-A0CB-7A2E85B4C625}" type="slidenum">
              <a:rPr lang="en-US"/>
              <a:pPr>
                <a:defRPr/>
              </a:pPr>
              <a:t>‹#›</a:t>
            </a:fld>
            <a:endParaRPr lang="en-US"/>
          </a:p>
        </p:txBody>
      </p:sp>
    </p:spTree>
    <p:extLst>
      <p:ext uri="{BB962C8B-B14F-4D97-AF65-F5344CB8AC3E}">
        <p14:creationId xmlns:p14="http://schemas.microsoft.com/office/powerpoint/2010/main" val="269212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E225E1-F828-4FF2-8EED-35DC1F149CFF}" type="datetimeFigureOut">
              <a:rPr lang="en-US"/>
              <a:pPr>
                <a:defRPr/>
              </a:pPr>
              <a:t>4/15/2011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629714-F2B2-4372-BDED-56B6BF2A1CFD}" type="slidenum">
              <a:rPr lang="en-US"/>
              <a:pPr>
                <a:defRPr/>
              </a:pPr>
              <a:t>‹#›</a:t>
            </a:fld>
            <a:endParaRPr lang="en-US"/>
          </a:p>
        </p:txBody>
      </p:sp>
    </p:spTree>
    <p:extLst>
      <p:ext uri="{BB962C8B-B14F-4D97-AF65-F5344CB8AC3E}">
        <p14:creationId xmlns:p14="http://schemas.microsoft.com/office/powerpoint/2010/main" val="51457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C38739-B58A-4161-AC66-2749AC6BEA58}"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389BD-FD2F-4E9E-9C05-DEE3B4E4D647}" type="slidenum">
              <a:rPr lang="en-US"/>
              <a:pPr>
                <a:defRPr/>
              </a:pPr>
              <a:t>‹#›</a:t>
            </a:fld>
            <a:endParaRPr lang="en-US"/>
          </a:p>
        </p:txBody>
      </p:sp>
    </p:spTree>
    <p:extLst>
      <p:ext uri="{BB962C8B-B14F-4D97-AF65-F5344CB8AC3E}">
        <p14:creationId xmlns:p14="http://schemas.microsoft.com/office/powerpoint/2010/main" val="395663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rtlCol="0">
            <a:normAutofit/>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pPr lvl="0"/>
            <a:endParaRPr lang="en-US" noProof="0"/>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58B7D9-ADF9-4BE2-9CC5-355C764DC86F}"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84A5C6-3D06-4C69-9C29-BA97231C9094}" type="slidenum">
              <a:rPr lang="en-US"/>
              <a:pPr>
                <a:defRPr/>
              </a:pPr>
              <a:t>‹#›</a:t>
            </a:fld>
            <a:endParaRPr lang="en-US"/>
          </a:p>
        </p:txBody>
      </p:sp>
    </p:spTree>
    <p:extLst>
      <p:ext uri="{BB962C8B-B14F-4D97-AF65-F5344CB8AC3E}">
        <p14:creationId xmlns:p14="http://schemas.microsoft.com/office/powerpoint/2010/main" val="137577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879475"/>
            <a:ext cx="29625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646238" y="5121275"/>
            <a:ext cx="29625925" cy="144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250802" tIns="125401" rIns="250802" bIns="125401" rtlCol="0" anchor="ctr"/>
          <a:lstStyle>
            <a:lvl1pPr algn="l" defTabSz="2508016" fontAlgn="auto">
              <a:spcBef>
                <a:spcPts val="0"/>
              </a:spcBef>
              <a:spcAft>
                <a:spcPts val="0"/>
              </a:spcAft>
              <a:defRPr sz="3300">
                <a:solidFill>
                  <a:schemeClr val="tx1">
                    <a:tint val="75000"/>
                  </a:schemeClr>
                </a:solidFill>
                <a:latin typeface="+mn-lt"/>
                <a:cs typeface="+mn-cs"/>
              </a:defRPr>
            </a:lvl1pPr>
          </a:lstStyle>
          <a:p>
            <a:pPr>
              <a:defRPr/>
            </a:pPr>
            <a:fld id="{5717B97B-DB4A-40CD-8BB6-BB7EC11938E8}" type="datetimeFigureOut">
              <a:rPr lang="en-US"/>
              <a:pPr>
                <a:defRPr/>
              </a:pPr>
              <a:t>4/15/2011</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250802" tIns="125401" rIns="250802" bIns="125401" rtlCol="0" anchor="ctr"/>
          <a:lstStyle>
            <a:lvl1pPr algn="ctr" defTabSz="2508016" fontAlgn="auto">
              <a:spcBef>
                <a:spcPts val="0"/>
              </a:spcBef>
              <a:spcAft>
                <a:spcPts val="0"/>
              </a:spcAft>
              <a:defRPr sz="3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250802" tIns="125401" rIns="250802" bIns="125401" rtlCol="0" anchor="ctr"/>
          <a:lstStyle>
            <a:lvl1pPr algn="r" defTabSz="2508016" fontAlgn="auto">
              <a:spcBef>
                <a:spcPts val="0"/>
              </a:spcBef>
              <a:spcAft>
                <a:spcPts val="0"/>
              </a:spcAft>
              <a:defRPr sz="3300">
                <a:solidFill>
                  <a:schemeClr val="tx1">
                    <a:tint val="75000"/>
                  </a:schemeClr>
                </a:solidFill>
                <a:latin typeface="+mn-lt"/>
                <a:cs typeface="+mn-cs"/>
              </a:defRPr>
            </a:lvl1pPr>
          </a:lstStyle>
          <a:p>
            <a:pPr>
              <a:defRPr/>
            </a:pPr>
            <a:fld id="{13B861AF-EF6F-4C4E-80DC-85F938D694E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eaLnBrk="0" fontAlgn="base" hangingPunct="0">
        <a:spcBef>
          <a:spcPct val="0"/>
        </a:spcBef>
        <a:spcAft>
          <a:spcPct val="0"/>
        </a:spcAft>
        <a:defRPr sz="12100" kern="1200">
          <a:solidFill>
            <a:schemeClr val="tx1"/>
          </a:solidFill>
          <a:latin typeface="+mj-lt"/>
          <a:ea typeface="+mj-ea"/>
          <a:cs typeface="+mj-cs"/>
        </a:defRPr>
      </a:lvl1pPr>
      <a:lvl2pPr algn="ctr" defTabSz="2506663" rtl="0" eaLnBrk="0" fontAlgn="base" hangingPunct="0">
        <a:spcBef>
          <a:spcPct val="0"/>
        </a:spcBef>
        <a:spcAft>
          <a:spcPct val="0"/>
        </a:spcAft>
        <a:defRPr sz="12100">
          <a:solidFill>
            <a:schemeClr val="tx1"/>
          </a:solidFill>
          <a:latin typeface="Calibri" pitchFamily="34" charset="0"/>
        </a:defRPr>
      </a:lvl2pPr>
      <a:lvl3pPr algn="ctr" defTabSz="2506663" rtl="0" eaLnBrk="0" fontAlgn="base" hangingPunct="0">
        <a:spcBef>
          <a:spcPct val="0"/>
        </a:spcBef>
        <a:spcAft>
          <a:spcPct val="0"/>
        </a:spcAft>
        <a:defRPr sz="12100">
          <a:solidFill>
            <a:schemeClr val="tx1"/>
          </a:solidFill>
          <a:latin typeface="Calibri" pitchFamily="34" charset="0"/>
        </a:defRPr>
      </a:lvl3pPr>
      <a:lvl4pPr algn="ctr" defTabSz="2506663" rtl="0" eaLnBrk="0" fontAlgn="base" hangingPunct="0">
        <a:spcBef>
          <a:spcPct val="0"/>
        </a:spcBef>
        <a:spcAft>
          <a:spcPct val="0"/>
        </a:spcAft>
        <a:defRPr sz="12100">
          <a:solidFill>
            <a:schemeClr val="tx1"/>
          </a:solidFill>
          <a:latin typeface="Calibri" pitchFamily="34" charset="0"/>
        </a:defRPr>
      </a:lvl4pPr>
      <a:lvl5pPr algn="ctr" defTabSz="2506663" rtl="0" eaLnBrk="0" fontAlgn="base" hangingPunct="0">
        <a:spcBef>
          <a:spcPct val="0"/>
        </a:spcBef>
        <a:spcAft>
          <a:spcPct val="0"/>
        </a:spcAft>
        <a:defRPr sz="12100">
          <a:solidFill>
            <a:schemeClr val="tx1"/>
          </a:solidFill>
          <a:latin typeface="Calibri" pitchFamily="34" charset="0"/>
        </a:defRPr>
      </a:lvl5pPr>
      <a:lvl6pPr marL="457200" algn="ctr" defTabSz="2506663" rtl="0" fontAlgn="base">
        <a:spcBef>
          <a:spcPct val="0"/>
        </a:spcBef>
        <a:spcAft>
          <a:spcPct val="0"/>
        </a:spcAft>
        <a:defRPr sz="12100">
          <a:solidFill>
            <a:schemeClr val="tx1"/>
          </a:solidFill>
          <a:latin typeface="Calibri" pitchFamily="34" charset="0"/>
        </a:defRPr>
      </a:lvl6pPr>
      <a:lvl7pPr marL="914400" algn="ctr" defTabSz="2506663" rtl="0" fontAlgn="base">
        <a:spcBef>
          <a:spcPct val="0"/>
        </a:spcBef>
        <a:spcAft>
          <a:spcPct val="0"/>
        </a:spcAft>
        <a:defRPr sz="12100">
          <a:solidFill>
            <a:schemeClr val="tx1"/>
          </a:solidFill>
          <a:latin typeface="Calibri" pitchFamily="34" charset="0"/>
        </a:defRPr>
      </a:lvl7pPr>
      <a:lvl8pPr marL="1371600" algn="ctr" defTabSz="2506663" rtl="0" fontAlgn="base">
        <a:spcBef>
          <a:spcPct val="0"/>
        </a:spcBef>
        <a:spcAft>
          <a:spcPct val="0"/>
        </a:spcAft>
        <a:defRPr sz="12100">
          <a:solidFill>
            <a:schemeClr val="tx1"/>
          </a:solidFill>
          <a:latin typeface="Calibri" pitchFamily="34" charset="0"/>
        </a:defRPr>
      </a:lvl8pPr>
      <a:lvl9pPr marL="1828800" algn="ctr" defTabSz="2506663" rtl="0" fontAlgn="base">
        <a:spcBef>
          <a:spcPct val="0"/>
        </a:spcBef>
        <a:spcAft>
          <a:spcPct val="0"/>
        </a:spcAft>
        <a:defRPr sz="12100">
          <a:solidFill>
            <a:schemeClr val="tx1"/>
          </a:solidFill>
          <a:latin typeface="Calibri" pitchFamily="34" charset="0"/>
        </a:defRPr>
      </a:lvl9pPr>
    </p:titleStyle>
    <p:bodyStyle>
      <a:lvl1pPr marL="939800" indent="-939800" algn="l" defTabSz="2506663" rtl="0" eaLnBrk="0" fontAlgn="base" hangingPunct="0">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0" fontAlgn="base" hangingPunct="0">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0" fontAlgn="base" hangingPunct="0">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0" fontAlgn="base" hangingPunct="0">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0" fontAlgn="base" hangingPunct="0">
        <a:spcBef>
          <a:spcPct val="20000"/>
        </a:spcBef>
        <a:spcAft>
          <a:spcPct val="0"/>
        </a:spcAft>
        <a:buFont typeface="Arial"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image" Target="../media/image2.png"/><Relationship Id="rId21" Type="http://schemas.openxmlformats.org/officeDocument/2006/relationships/image" Target="../media/image15.png"/><Relationship Id="rId34" Type="http://schemas.openxmlformats.org/officeDocument/2006/relationships/image" Target="../media/image28.png"/><Relationship Id="rId7" Type="http://schemas.openxmlformats.org/officeDocument/2006/relationships/image" Target="../media/image6.jpeg"/><Relationship Id="rId12" Type="http://schemas.openxmlformats.org/officeDocument/2006/relationships/image" Target="../media/image5.png"/><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4.png"/><Relationship Id="rId24" Type="http://schemas.openxmlformats.org/officeDocument/2006/relationships/image" Target="../media/image18.gif"/><Relationship Id="rId32" Type="http://schemas.openxmlformats.org/officeDocument/2006/relationships/image" Target="../media/image26.png"/><Relationship Id="rId5" Type="http://schemas.openxmlformats.org/officeDocument/2006/relationships/image" Target="../media/image4.jpeg"/><Relationship Id="rId15" Type="http://schemas.openxmlformats.org/officeDocument/2006/relationships/image" Target="../media/image9.png"/><Relationship Id="rId23" Type="http://schemas.openxmlformats.org/officeDocument/2006/relationships/image" Target="../media/image17.jpeg"/><Relationship Id="rId28" Type="http://schemas.openxmlformats.org/officeDocument/2006/relationships/image" Target="../media/image22.jpg"/><Relationship Id="rId10" Type="http://schemas.openxmlformats.org/officeDocument/2006/relationships/image" Target="../media/image3.png"/><Relationship Id="rId19" Type="http://schemas.openxmlformats.org/officeDocument/2006/relationships/image" Target="../media/image13.png"/><Relationship Id="rId31" Type="http://schemas.openxmlformats.org/officeDocument/2006/relationships/image" Target="../media/image25.jpeg"/><Relationship Id="rId4" Type="http://schemas.openxmlformats.org/officeDocument/2006/relationships/image" Target="../media/image3.jpeg"/><Relationship Id="rId9" Type="http://schemas.openxmlformats.org/officeDocument/2006/relationships/image" Target="../media/image21.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21.jpg"/><Relationship Id="rId30" Type="http://schemas.openxmlformats.org/officeDocument/2006/relationships/image" Target="../media/image24.png"/><Relationship Id="rId35"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20000"/>
                <a:lumOff val="8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6" name="Rounded Rectangle 15"/>
          <p:cNvSpPr/>
          <p:nvPr/>
        </p:nvSpPr>
        <p:spPr>
          <a:xfrm>
            <a:off x="9344890" y="4648200"/>
            <a:ext cx="22707600" cy="16611600"/>
          </a:xfrm>
          <a:prstGeom prst="roundRect">
            <a:avLst>
              <a:gd name="adj" fmla="val 816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dirty="0" smtClean="0">
              <a:solidFill>
                <a:schemeClr val="bg1"/>
              </a:solidFill>
            </a:endParaRPr>
          </a:p>
          <a:p>
            <a:pPr>
              <a:defRPr/>
            </a:pPr>
            <a:endParaRPr lang="en-US" sz="2400" b="1" dirty="0" smtClean="0">
              <a:solidFill>
                <a:schemeClr val="bg1"/>
              </a:solidFill>
            </a:endParaRPr>
          </a:p>
          <a:p>
            <a:pPr>
              <a:defRPr/>
            </a:pPr>
            <a:endParaRPr lang="en-US" sz="2200" dirty="0">
              <a:solidFill>
                <a:schemeClr val="bg1"/>
              </a:solidFill>
            </a:endParaRPr>
          </a:p>
        </p:txBody>
      </p:sp>
      <p:sp>
        <p:nvSpPr>
          <p:cNvPr id="13" name="Rounded Rectangle 12"/>
          <p:cNvSpPr/>
          <p:nvPr/>
        </p:nvSpPr>
        <p:spPr>
          <a:xfrm>
            <a:off x="990600" y="685800"/>
            <a:ext cx="31089600" cy="3505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3" name="Group 35"/>
          <p:cNvGrpSpPr>
            <a:grpSpLocks/>
          </p:cNvGrpSpPr>
          <p:nvPr/>
        </p:nvGrpSpPr>
        <p:grpSpPr bwMode="auto">
          <a:xfrm>
            <a:off x="228600" y="4648200"/>
            <a:ext cx="8763000" cy="16611600"/>
            <a:chOff x="838200" y="4648200"/>
            <a:chExt cx="9448800" cy="16611600"/>
          </a:xfrm>
        </p:grpSpPr>
        <p:sp>
          <p:nvSpPr>
            <p:cNvPr id="15" name="Rounded Rectangle 14"/>
            <p:cNvSpPr/>
            <p:nvPr/>
          </p:nvSpPr>
          <p:spPr>
            <a:xfrm>
              <a:off x="838200" y="16306800"/>
              <a:ext cx="9448800" cy="495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Background</a:t>
              </a:r>
            </a:p>
            <a:p>
              <a:pPr>
                <a:defRPr/>
              </a:pPr>
              <a:r>
                <a:rPr lang="en-US" sz="2200" dirty="0">
                  <a:solidFill>
                    <a:schemeClr val="bg1"/>
                  </a:solidFill>
                </a:rPr>
                <a:t>Prometheus is a contender in the Intelligent Ground Vehicle Competition (IGVC). The competition requires project teams to design a small outdoor vehicle that will autonomously travel from a starting point to a number of target destinations, while avoiding obstacles. The entries are judged based on a number of criteria including design innovation, a written report, an oral presentation, and overall performance during the competition.</a:t>
              </a:r>
            </a:p>
            <a:p>
              <a:pPr>
                <a:defRPr/>
              </a:pPr>
              <a:endParaRPr lang="en-US" sz="2200" dirty="0">
                <a:solidFill>
                  <a:schemeClr val="bg1"/>
                </a:solidFill>
              </a:endParaRPr>
            </a:p>
            <a:p>
              <a:pPr>
                <a:defRPr/>
              </a:pPr>
              <a:r>
                <a:rPr lang="en-US" sz="2200" dirty="0">
                  <a:solidFill>
                    <a:schemeClr val="bg1"/>
                  </a:solidFill>
                </a:rPr>
                <a:t>Prometheus was the creation of a 2010 WPI MQP group which built it from the ground up. The vehicle uses an array of sensors which constantly collect and process information about its environment. This information aids in the robot’s localization and autonomous navigation.</a:t>
              </a:r>
            </a:p>
          </p:txBody>
        </p:sp>
        <p:sp>
          <p:nvSpPr>
            <p:cNvPr id="12" name="Rounded Rectangle 11"/>
            <p:cNvSpPr/>
            <p:nvPr/>
          </p:nvSpPr>
          <p:spPr>
            <a:xfrm>
              <a:off x="838200" y="4648200"/>
              <a:ext cx="9448800" cy="11201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b="1" dirty="0">
                  <a:solidFill>
                    <a:schemeClr val="bg1"/>
                  </a:solidFill>
                </a:rPr>
                <a:t>Abstract</a:t>
              </a:r>
              <a:endParaRPr lang="en-US" sz="3600" b="1" dirty="0">
                <a:solidFill>
                  <a:schemeClr val="bg1"/>
                </a:solidFill>
              </a:endParaRPr>
            </a:p>
            <a:p>
              <a:pPr>
                <a:defRPr/>
              </a:pPr>
              <a:r>
                <a:rPr lang="en-US" sz="2200" dirty="0">
                  <a:solidFill>
                    <a:schemeClr val="bg1"/>
                  </a:solidFill>
                </a:rPr>
                <a:t>The objective of this project is to design and implement performance improvements for WPI’s intelligent ground vehicle, Prometheus, leading to a more competitive entry at the Intelligent Ground Vehicle Competition. Performance enhancements implemented by the project team include a new upper chassis design, a reconfigurable camera mount, extended Kalman filter-based localization with a GPS receiver and a compass module, a lane detection algorithm, and a modular software framework. As a result, Prometheus has improved autonomy, accessibility, robustness, reliability, and usability.</a:t>
              </a:r>
            </a:p>
          </p:txBody>
        </p:sp>
      </p:grpSp>
      <p:pic>
        <p:nvPicPr>
          <p:cNvPr id="2054" name="Picture 11" descr="Logo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1913"/>
            <a:ext cx="55626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itle 6"/>
          <p:cNvSpPr>
            <a:spLocks noGrp="1"/>
          </p:cNvSpPr>
          <p:nvPr>
            <p:ph type="ctrTitle"/>
          </p:nvPr>
        </p:nvSpPr>
        <p:spPr>
          <a:xfrm>
            <a:off x="2422525" y="1066800"/>
            <a:ext cx="27981275" cy="2743200"/>
          </a:xfrm>
        </p:spPr>
        <p:txBody>
          <a:bodyPr/>
          <a:lstStyle/>
          <a:p>
            <a:pPr eaLnBrk="1" hangingPunct="1"/>
            <a:r>
              <a:rPr lang="en-US" sz="4800" b="1" smtClean="0">
                <a:solidFill>
                  <a:schemeClr val="bg1"/>
                </a:solidFill>
              </a:rPr>
              <a:t>Realization of Performance Advancements for </a:t>
            </a:r>
            <a:br>
              <a:rPr lang="en-US" sz="4800" b="1" smtClean="0">
                <a:solidFill>
                  <a:schemeClr val="bg1"/>
                </a:solidFill>
              </a:rPr>
            </a:br>
            <a:r>
              <a:rPr lang="en-US" sz="4800" b="1" smtClean="0">
                <a:solidFill>
                  <a:schemeClr val="bg1"/>
                </a:solidFill>
              </a:rPr>
              <a:t>WPI’s UGV- Prometheus</a:t>
            </a:r>
            <a:br>
              <a:rPr lang="en-US" sz="4800" b="1" smtClean="0">
                <a:solidFill>
                  <a:schemeClr val="bg1"/>
                </a:solidFill>
              </a:rPr>
            </a:br>
            <a:r>
              <a:rPr lang="en-US" sz="2800" b="1" smtClean="0">
                <a:solidFill>
                  <a:schemeClr val="bg1"/>
                </a:solidFill>
              </a:rPr>
              <a:t>Mali Akmanalp, Ryan Doherty, Jeffrey Gorges, Peter Kalauskas, Ellen Peterson, Felipe Polido</a:t>
            </a:r>
            <a:br>
              <a:rPr lang="en-US" sz="2800" b="1" smtClean="0">
                <a:solidFill>
                  <a:schemeClr val="bg1"/>
                </a:solidFill>
              </a:rPr>
            </a:br>
            <a:r>
              <a:rPr lang="en-US" sz="2800" b="1" smtClean="0">
                <a:solidFill>
                  <a:schemeClr val="bg1"/>
                </a:solidFill>
              </a:rPr>
              <a:t> Robotics Engineering, http://robot.wpi.edu</a:t>
            </a:r>
            <a:br>
              <a:rPr lang="en-US" sz="2800" b="1" smtClean="0">
                <a:solidFill>
                  <a:schemeClr val="bg1"/>
                </a:solidFill>
              </a:rPr>
            </a:br>
            <a:r>
              <a:rPr lang="en-US" sz="2800" b="1" smtClean="0">
                <a:solidFill>
                  <a:schemeClr val="bg1"/>
                </a:solidFill>
              </a:rPr>
              <a:t>Advisors:  Professors Taskin Padir, Stephen Nestinger, Michael Ciaraldi, William Michalson, Ken Stafford</a:t>
            </a:r>
            <a:endParaRPr lang="en-US" sz="2800" smtClean="0">
              <a:solidFill>
                <a:schemeClr val="bg1"/>
              </a:solidFill>
            </a:endParaRPr>
          </a:p>
        </p:txBody>
      </p:sp>
      <p:sp>
        <p:nvSpPr>
          <p:cNvPr id="2056" name="Rectangle 19"/>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7" name="Rectangle 21"/>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8" name="Rectangle 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9" name="Rectangle 25"/>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0" name="Rectangle 3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1" name="Rectangle 38"/>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2" name="Rectangle 4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3" name="Rectangle 4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4" name="Rectangle 45"/>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65" name="Picture 35" descr="\\fs.ece.wpi.edu\riverlab\river_lab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5900" y="1219200"/>
            <a:ext cx="5778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Rectangle 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7" name="Rectangle 25"/>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8" name="Rectangle 27"/>
          <p:cNvSpPr>
            <a:spLocks noChangeArrowheads="1"/>
          </p:cNvSpPr>
          <p:nvPr/>
        </p:nvSpPr>
        <p:spPr bwMode="auto">
          <a:xfrm>
            <a:off x="0" y="0"/>
            <a:ext cx="3291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69" name="Rectangle 28"/>
          <p:cNvSpPr>
            <a:spLocks noChangeArrowheads="1"/>
          </p:cNvSpPr>
          <p:nvPr/>
        </p:nvSpPr>
        <p:spPr bwMode="auto">
          <a:xfrm>
            <a:off x="0" y="64770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070" name="Rectangle 3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78" name="Picture 1"/>
          <p:cNvPicPr>
            <a:picLocks noChangeAspect="1"/>
          </p:cNvPicPr>
          <p:nvPr/>
        </p:nvPicPr>
        <p:blipFill>
          <a:blip r:embed="rId4" cstate="print"/>
          <a:srcRect l="29829" t="16451" r="19496" b="22603"/>
          <a:stretch>
            <a:fillRect/>
          </a:stretch>
        </p:blipFill>
        <p:spPr bwMode="auto">
          <a:xfrm>
            <a:off x="953718" y="9335340"/>
            <a:ext cx="7428282" cy="5980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4318" y="5410200"/>
            <a:ext cx="5448300" cy="35172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99743" y="9430820"/>
            <a:ext cx="4853315" cy="7641130"/>
          </a:xfrm>
          <a:prstGeom prst="rect">
            <a:avLst/>
          </a:prstGeom>
          <a:ln>
            <a:noFill/>
          </a:ln>
          <a:effectLst>
            <a:softEdge rad="112500"/>
          </a:effectLst>
        </p:spPr>
      </p:pic>
      <p:sp>
        <p:nvSpPr>
          <p:cNvPr id="8" name="TextBox 7"/>
          <p:cNvSpPr txBox="1"/>
          <p:nvPr/>
        </p:nvSpPr>
        <p:spPr>
          <a:xfrm>
            <a:off x="10806974" y="8909372"/>
            <a:ext cx="3228975" cy="431800"/>
          </a:xfrm>
          <a:prstGeom prst="rect">
            <a:avLst/>
          </a:prstGeom>
          <a:noFill/>
        </p:spPr>
        <p:txBody>
          <a:bodyPr>
            <a:spAutoFit/>
          </a:bodyPr>
          <a:lstStyle/>
          <a:p>
            <a:pPr>
              <a:defRPr/>
            </a:pPr>
            <a:r>
              <a:rPr lang="en-US" sz="2200" b="1" dirty="0">
                <a:solidFill>
                  <a:schemeClr val="bg1"/>
                </a:solidFill>
                <a:latin typeface="+mn-lt"/>
              </a:rPr>
              <a:t>2010 Prometheus Design</a:t>
            </a:r>
          </a:p>
        </p:txBody>
      </p:sp>
      <p:sp>
        <p:nvSpPr>
          <p:cNvPr id="3" name="TextBox 2"/>
          <p:cNvSpPr txBox="1"/>
          <p:nvPr/>
        </p:nvSpPr>
        <p:spPr>
          <a:xfrm>
            <a:off x="23635481" y="5330506"/>
            <a:ext cx="7733694" cy="1785104"/>
          </a:xfrm>
          <a:prstGeom prst="rect">
            <a:avLst/>
          </a:prstGeom>
          <a:noFill/>
        </p:spPr>
        <p:txBody>
          <a:bodyPr wrap="square" rtlCol="0">
            <a:spAutoFit/>
          </a:bodyPr>
          <a:lstStyle/>
          <a:p>
            <a:pPr algn="ctr">
              <a:defRPr/>
            </a:pPr>
            <a:r>
              <a:rPr lang="en-US" sz="2200" b="1" dirty="0">
                <a:solidFill>
                  <a:schemeClr val="bg1"/>
                </a:solidFill>
                <a:latin typeface="+mn-lt"/>
              </a:rPr>
              <a:t>Camera Mounts</a:t>
            </a:r>
          </a:p>
          <a:p>
            <a:pPr>
              <a:defRPr/>
            </a:pPr>
            <a:r>
              <a:rPr lang="en-US" sz="2200" dirty="0" smtClean="0">
                <a:solidFill>
                  <a:schemeClr val="bg1"/>
                </a:solidFill>
                <a:latin typeface="+mn-lt"/>
              </a:rPr>
              <a:t>Better Location – decrease minimum field of view distance</a:t>
            </a:r>
            <a:endParaRPr lang="en-US" sz="2200" dirty="0">
              <a:solidFill>
                <a:schemeClr val="bg1"/>
              </a:solidFill>
              <a:latin typeface="+mn-lt"/>
            </a:endParaRPr>
          </a:p>
          <a:p>
            <a:pPr>
              <a:defRPr/>
            </a:pPr>
            <a:r>
              <a:rPr lang="en-US" sz="2200" dirty="0" smtClean="0">
                <a:solidFill>
                  <a:schemeClr val="bg1"/>
                </a:solidFill>
                <a:latin typeface="+mn-lt"/>
              </a:rPr>
              <a:t>Reconfigurable – adjustable yaw, pitch, height and baseline</a:t>
            </a:r>
            <a:endParaRPr lang="en-US" sz="2200" dirty="0">
              <a:solidFill>
                <a:schemeClr val="bg1"/>
              </a:solidFill>
              <a:latin typeface="+mn-lt"/>
            </a:endParaRPr>
          </a:p>
          <a:p>
            <a:pPr>
              <a:defRPr/>
            </a:pPr>
            <a:r>
              <a:rPr lang="en-US" sz="2200" dirty="0" smtClean="0">
                <a:solidFill>
                  <a:schemeClr val="bg1"/>
                </a:solidFill>
                <a:latin typeface="+mn-lt"/>
              </a:rPr>
              <a:t>Light Isolation – less glare, polarized lenses</a:t>
            </a:r>
            <a:endParaRPr lang="en-US" sz="2200" dirty="0">
              <a:solidFill>
                <a:schemeClr val="bg1"/>
              </a:solidFill>
              <a:latin typeface="+mn-lt"/>
            </a:endParaRPr>
          </a:p>
          <a:p>
            <a:pPr>
              <a:defRPr/>
            </a:pPr>
            <a:r>
              <a:rPr lang="en-US" sz="2200" dirty="0" smtClean="0">
                <a:solidFill>
                  <a:schemeClr val="bg1"/>
                </a:solidFill>
                <a:latin typeface="+mn-lt"/>
              </a:rPr>
              <a:t>Repeatability – no-slip, planar knurling for yaw and pitch</a:t>
            </a:r>
            <a:endParaRPr lang="en-US" sz="2200" dirty="0">
              <a:solidFill>
                <a:schemeClr val="bg1"/>
              </a:solidFill>
              <a:latin typeface="+mn-lt"/>
            </a:endParaRPr>
          </a:p>
        </p:txBody>
      </p:sp>
      <p:sp>
        <p:nvSpPr>
          <p:cNvPr id="6" name="Oval 5"/>
          <p:cNvSpPr/>
          <p:nvPr/>
        </p:nvSpPr>
        <p:spPr>
          <a:xfrm>
            <a:off x="20530037" y="9411540"/>
            <a:ext cx="1905001" cy="1866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70287" y="7184540"/>
            <a:ext cx="3048000" cy="2018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flipH="1">
            <a:off x="22264442" y="9159486"/>
            <a:ext cx="888616" cy="6498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3153057" y="5254306"/>
            <a:ext cx="8698543" cy="9147494"/>
          </a:xfrm>
          <a:prstGeom prst="roundRect">
            <a:avLst>
              <a:gd name="adj" fmla="val 91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23330523" y="9997049"/>
            <a:ext cx="3987681" cy="2115639"/>
            <a:chOff x="4648200" y="2018271"/>
            <a:chExt cx="3987681" cy="2115639"/>
          </a:xfrm>
        </p:grpSpPr>
        <p:pic>
          <p:nvPicPr>
            <p:cNvPr id="5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9728" y="2409433"/>
              <a:ext cx="2286506" cy="139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Straight Connector 57"/>
            <p:cNvCxnSpPr/>
            <p:nvPr/>
          </p:nvCxnSpPr>
          <p:spPr>
            <a:xfrm flipH="1">
              <a:off x="4648200" y="3655771"/>
              <a:ext cx="3578034" cy="0"/>
            </a:xfrm>
            <a:prstGeom prst="line">
              <a:avLst/>
            </a:prstGeom>
            <a:ln w="857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790706" y="3046248"/>
              <a:ext cx="5464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39728" y="3655771"/>
              <a:ext cx="993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461307" y="2400335"/>
              <a:ext cx="0" cy="473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380278" y="2133600"/>
              <a:ext cx="0" cy="3940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100453" y="3777013"/>
              <a:ext cx="0" cy="1182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877020" y="2700548"/>
              <a:ext cx="59609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926694" y="3655771"/>
              <a:ext cx="5464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39728" y="3628479"/>
              <a:ext cx="39739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373762" y="2700548"/>
              <a:ext cx="0" cy="345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8373762" y="3332815"/>
              <a:ext cx="0" cy="3138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461307" y="2468565"/>
              <a:ext cx="3228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082981" y="2468565"/>
              <a:ext cx="29729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890054" y="3037152"/>
              <a:ext cx="0" cy="2365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890054" y="3463590"/>
              <a:ext cx="0" cy="1648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6108732" y="3858889"/>
              <a:ext cx="68715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062889" y="3866081"/>
              <a:ext cx="5526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5752071" y="3164437"/>
                  <a:ext cx="40222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a:rPr>
                          <m:t>h</m:t>
                        </m:r>
                      </m:oMath>
                    </m:oMathPara>
                  </a14:m>
                  <a:endParaRPr lang="en-US" sz="2000" dirty="0">
                    <a:solidFill>
                      <a:schemeClr val="bg1"/>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5752071" y="3164437"/>
                  <a:ext cx="241057" cy="264563"/>
                </a:xfrm>
                <a:prstGeom prst="rect">
                  <a:avLst/>
                </a:prstGeom>
                <a:blipFill rotWithShape="1">
                  <a:blip r:embed="rId9"/>
                  <a:stretch>
                    <a:fillRect r="-28205"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8232053" y="2971800"/>
                  <a:ext cx="4038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𝑦</m:t>
                        </m:r>
                      </m:oMath>
                    </m:oMathPara>
                  </a14:m>
                  <a:endParaRPr lang="en-US" sz="2000" dirty="0">
                    <a:solidFill>
                      <a:schemeClr val="bg1"/>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8232053" y="2971800"/>
                  <a:ext cx="371384" cy="369332"/>
                </a:xfrm>
                <a:prstGeom prst="rect">
                  <a:avLst/>
                </a:prstGeom>
                <a:blipFill rotWithShape="1">
                  <a:blip r:embed="rId10"/>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784189" y="2336284"/>
                  <a:ext cx="3450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𝑙</m:t>
                        </m:r>
                      </m:oMath>
                    </m:oMathPara>
                  </a14:m>
                  <a:endParaRPr lang="en-US" sz="2000" dirty="0">
                    <a:solidFill>
                      <a:schemeClr val="bg1"/>
                    </a:solidFil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6784189" y="2336284"/>
                  <a:ext cx="206656" cy="264563"/>
                </a:xfrm>
                <a:prstGeom prst="rect">
                  <a:avLst/>
                </a:prstGeom>
                <a:blipFill rotWithShape="1">
                  <a:blip r:embed="rId11"/>
                  <a:stretch>
                    <a:fillRect r="-2058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6833147" y="3733800"/>
                  <a:ext cx="39671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𝐿</m:t>
                        </m:r>
                      </m:oMath>
                    </m:oMathPara>
                  </a14:m>
                  <a:endParaRPr lang="en-US" sz="2000" dirty="0">
                    <a:solidFill>
                      <a:schemeClr val="bg1"/>
                    </a:solidFill>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6833147" y="3733800"/>
                  <a:ext cx="238424" cy="264563"/>
                </a:xfrm>
                <a:prstGeom prst="rect">
                  <a:avLst/>
                </a:prstGeom>
                <a:blipFill rotWithShape="1">
                  <a:blip r:embed="rId12"/>
                  <a:stretch>
                    <a:fillRect r="-23077" b="-27907"/>
                  </a:stretch>
                </a:blipFill>
              </p:spPr>
              <p:txBody>
                <a:bodyPr/>
                <a:lstStyle/>
                <a:p>
                  <a:r>
                    <a:rPr lang="en-US">
                      <a:noFill/>
                    </a:rPr>
                    <a:t> </a:t>
                  </a:r>
                </a:p>
              </p:txBody>
            </p:sp>
          </mc:Fallback>
        </mc:AlternateContent>
        <p:sp>
          <p:nvSpPr>
            <p:cNvPr id="79" name="Oval 78"/>
            <p:cNvSpPr/>
            <p:nvPr/>
          </p:nvSpPr>
          <p:spPr>
            <a:xfrm>
              <a:off x="7380278" y="2636867"/>
              <a:ext cx="49674" cy="6368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cxnSp>
          <p:nvCxnSpPr>
            <p:cNvPr id="80" name="Straight Connector 79"/>
            <p:cNvCxnSpPr>
              <a:stCxn id="79" idx="2"/>
            </p:cNvCxnSpPr>
            <p:nvPr/>
          </p:nvCxnSpPr>
          <p:spPr>
            <a:xfrm flipH="1">
              <a:off x="4946245" y="2668707"/>
              <a:ext cx="2434034" cy="987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7615514" y="3646674"/>
              <a:ext cx="1" cy="25770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615514" y="2133601"/>
              <a:ext cx="1" cy="16001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086732" y="2209800"/>
              <a:ext cx="29729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7615515" y="2209800"/>
              <a:ext cx="31117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7822485" y="2018271"/>
                  <a:ext cx="3992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𝑥</m:t>
                        </m:r>
                      </m:oMath>
                    </m:oMathPara>
                  </a14:m>
                  <a:endParaRPr lang="en-US" sz="2000" dirty="0">
                    <a:solidFill>
                      <a:schemeClr val="bg1"/>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7822485" y="2018271"/>
                  <a:ext cx="367986" cy="369332"/>
                </a:xfrm>
                <a:prstGeom prst="rect">
                  <a:avLst/>
                </a:prstGeom>
                <a:blipFill rotWithShape="1">
                  <a:blip r:embed="rId13"/>
                  <a:stretch>
                    <a:fillRect/>
                  </a:stretch>
                </a:blipFill>
              </p:spPr>
              <p:txBody>
                <a:bodyPr/>
                <a:lstStyle/>
                <a:p>
                  <a:r>
                    <a:rPr lang="en-US">
                      <a:noFill/>
                    </a:rPr>
                    <a:t> </a:t>
                  </a:r>
                </a:p>
              </p:txBody>
            </p:sp>
          </mc:Fallback>
        </mc:AlternateContent>
      </p:grpSp>
      <p:grpSp>
        <p:nvGrpSpPr>
          <p:cNvPr id="86" name="Group 85"/>
          <p:cNvGrpSpPr/>
          <p:nvPr/>
        </p:nvGrpSpPr>
        <p:grpSpPr>
          <a:xfrm>
            <a:off x="27318204" y="9871271"/>
            <a:ext cx="3955666" cy="2191350"/>
            <a:chOff x="1879525" y="3685225"/>
            <a:chExt cx="3955666" cy="2191350"/>
          </a:xfrm>
        </p:grpSpPr>
        <p:pic>
          <p:nvPicPr>
            <p:cNvPr id="8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2998" y="3685225"/>
              <a:ext cx="2596072" cy="193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Straight Connector 88"/>
            <p:cNvCxnSpPr/>
            <p:nvPr/>
          </p:nvCxnSpPr>
          <p:spPr>
            <a:xfrm flipH="1">
              <a:off x="1879525" y="5486572"/>
              <a:ext cx="3578034" cy="0"/>
            </a:xfrm>
            <a:prstGeom prst="line">
              <a:avLst/>
            </a:prstGeom>
            <a:ln w="857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7845" y="5104483"/>
              <a:ext cx="4719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369749" y="4172882"/>
              <a:ext cx="0" cy="9526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386863" y="5618831"/>
              <a:ext cx="0" cy="1182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389456" y="3950677"/>
              <a:ext cx="123764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158019" y="5486572"/>
              <a:ext cx="5464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5605087" y="3950677"/>
              <a:ext cx="0" cy="544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605087" y="4955425"/>
              <a:ext cx="0" cy="5220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4264268" y="4350163"/>
              <a:ext cx="3228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072451" y="4358747"/>
              <a:ext cx="29729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971800" y="5104483"/>
              <a:ext cx="0" cy="2365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2978190" y="5294391"/>
              <a:ext cx="0" cy="1648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3394522" y="5689690"/>
              <a:ext cx="632695" cy="74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400935" y="5685418"/>
              <a:ext cx="5526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3" name="TextBox 102"/>
                <p:cNvSpPr txBox="1"/>
                <p:nvPr/>
              </p:nvSpPr>
              <p:spPr>
                <a:xfrm>
                  <a:off x="2581499" y="5127831"/>
                  <a:ext cx="40222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a:rPr>
                          <m:t>h</m:t>
                        </m:r>
                      </m:oMath>
                    </m:oMathPara>
                  </a14:m>
                  <a:endParaRPr lang="en-US" sz="2000" dirty="0">
                    <a:solidFill>
                      <a:schemeClr val="bg1"/>
                    </a:solidFill>
                  </a:endParaRPr>
                </a:p>
              </p:txBody>
            </p:sp>
          </mc:Choice>
          <mc:Fallback>
            <p:sp>
              <p:nvSpPr>
                <p:cNvPr id="103" name="TextBox 102"/>
                <p:cNvSpPr txBox="1">
                  <a:spLocks noRot="1" noChangeAspect="1" noMove="1" noResize="1" noEditPoints="1" noAdjustHandles="1" noChangeArrowheads="1" noChangeShapeType="1" noTextEdit="1"/>
                </p:cNvSpPr>
                <p:nvPr/>
              </p:nvSpPr>
              <p:spPr>
                <a:xfrm>
                  <a:off x="2581499" y="5127831"/>
                  <a:ext cx="402226" cy="400110"/>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4" name="TextBox 103"/>
                <p:cNvSpPr txBox="1"/>
                <p:nvPr/>
              </p:nvSpPr>
              <p:spPr>
                <a:xfrm>
                  <a:off x="5431363" y="4520781"/>
                  <a:ext cx="4038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𝑦</m:t>
                        </m:r>
                      </m:oMath>
                    </m:oMathPara>
                  </a14:m>
                  <a:endParaRPr lang="en-US" sz="2000" dirty="0">
                    <a:solidFill>
                      <a:schemeClr val="bg1"/>
                    </a:solidFill>
                  </a:endParaRPr>
                </a:p>
              </p:txBody>
            </p:sp>
          </mc:Choice>
          <mc:Fallback>
            <p:sp>
              <p:nvSpPr>
                <p:cNvPr id="104" name="TextBox 103"/>
                <p:cNvSpPr txBox="1">
                  <a:spLocks noRot="1" noChangeAspect="1" noMove="1" noResize="1" noEditPoints="1" noAdjustHandles="1" noChangeArrowheads="1" noChangeShapeType="1" noTextEdit="1"/>
                </p:cNvSpPr>
                <p:nvPr/>
              </p:nvSpPr>
              <p:spPr>
                <a:xfrm>
                  <a:off x="5431363" y="4520781"/>
                  <a:ext cx="403828" cy="400110"/>
                </a:xfrm>
                <a:prstGeom prst="rect">
                  <a:avLst/>
                </a:prstGeom>
                <a:blipFill rotWithShape="1">
                  <a:blip r:embed="rId16"/>
                  <a:stretch>
                    <a:fillRect b="-9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 name="TextBox 104"/>
                <p:cNvSpPr txBox="1"/>
                <p:nvPr/>
              </p:nvSpPr>
              <p:spPr>
                <a:xfrm>
                  <a:off x="2819137" y="4226465"/>
                  <a:ext cx="3450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𝑙</m:t>
                        </m:r>
                      </m:oMath>
                    </m:oMathPara>
                  </a14:m>
                  <a:endParaRPr lang="en-US" sz="2000" dirty="0">
                    <a:solidFill>
                      <a:schemeClr val="bg1"/>
                    </a:solidFill>
                  </a:endParaRPr>
                </a:p>
              </p:txBody>
            </p:sp>
          </mc:Choice>
          <mc:Fallback>
            <p:sp>
              <p:nvSpPr>
                <p:cNvPr id="105" name="TextBox 104"/>
                <p:cNvSpPr txBox="1">
                  <a:spLocks noRot="1" noChangeAspect="1" noMove="1" noResize="1" noEditPoints="1" noAdjustHandles="1" noChangeArrowheads="1" noChangeShapeType="1" noTextEdit="1"/>
                </p:cNvSpPr>
                <p:nvPr/>
              </p:nvSpPr>
              <p:spPr>
                <a:xfrm>
                  <a:off x="2819137" y="4226465"/>
                  <a:ext cx="345094" cy="40011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6" name="TextBox 105"/>
                <p:cNvSpPr txBox="1"/>
                <p:nvPr/>
              </p:nvSpPr>
              <p:spPr>
                <a:xfrm>
                  <a:off x="4064472" y="5476465"/>
                  <a:ext cx="39671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𝐿</m:t>
                        </m:r>
                      </m:oMath>
                    </m:oMathPara>
                  </a14:m>
                  <a:endParaRPr lang="en-US" sz="2000" dirty="0">
                    <a:solidFill>
                      <a:schemeClr val="bg1"/>
                    </a:solidFill>
                  </a:endParaRPr>
                </a:p>
              </p:txBody>
            </p:sp>
          </mc:Choice>
          <mc:Fallback>
            <p:sp>
              <p:nvSpPr>
                <p:cNvPr id="106" name="TextBox 105"/>
                <p:cNvSpPr txBox="1">
                  <a:spLocks noRot="1" noChangeAspect="1" noMove="1" noResize="1" noEditPoints="1" noAdjustHandles="1" noChangeArrowheads="1" noChangeShapeType="1" noTextEdit="1"/>
                </p:cNvSpPr>
                <p:nvPr/>
              </p:nvSpPr>
              <p:spPr>
                <a:xfrm>
                  <a:off x="4064472" y="5476465"/>
                  <a:ext cx="396711" cy="400110"/>
                </a:xfrm>
                <a:prstGeom prst="rect">
                  <a:avLst/>
                </a:prstGeom>
                <a:blipFill rotWithShape="1">
                  <a:blip r:embed="rId18"/>
                  <a:stretch>
                    <a:fillRect/>
                  </a:stretch>
                </a:blipFill>
              </p:spPr>
              <p:txBody>
                <a:bodyPr/>
                <a:lstStyle/>
                <a:p>
                  <a:r>
                    <a:rPr lang="en-US">
                      <a:noFill/>
                    </a:rPr>
                    <a:t> </a:t>
                  </a:r>
                </a:p>
              </p:txBody>
            </p:sp>
          </mc:Fallback>
        </mc:AlternateContent>
        <p:sp>
          <p:nvSpPr>
            <p:cNvPr id="107" name="Oval 106"/>
            <p:cNvSpPr/>
            <p:nvPr/>
          </p:nvSpPr>
          <p:spPr>
            <a:xfrm>
              <a:off x="4064472" y="3950677"/>
              <a:ext cx="49674" cy="6368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cxnSp>
          <p:nvCxnSpPr>
            <p:cNvPr id="109" name="Straight Connector 108"/>
            <p:cNvCxnSpPr/>
            <p:nvPr/>
          </p:nvCxnSpPr>
          <p:spPr>
            <a:xfrm flipV="1">
              <a:off x="4972285" y="3998976"/>
              <a:ext cx="3535" cy="1765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754519" y="4172882"/>
              <a:ext cx="22130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4284400" y="4177361"/>
              <a:ext cx="211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2" name="TextBox 111"/>
                <p:cNvSpPr txBox="1"/>
                <p:nvPr/>
              </p:nvSpPr>
              <p:spPr>
                <a:xfrm>
                  <a:off x="4455608" y="3976784"/>
                  <a:ext cx="3992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𝑥</m:t>
                        </m:r>
                      </m:oMath>
                    </m:oMathPara>
                  </a14:m>
                  <a:endParaRPr lang="en-US" sz="2000" dirty="0">
                    <a:solidFill>
                      <a:schemeClr val="bg1"/>
                    </a:solidFill>
                  </a:endParaRPr>
                </a:p>
              </p:txBody>
            </p:sp>
          </mc:Choice>
          <mc:Fallback>
            <p:sp>
              <p:nvSpPr>
                <p:cNvPr id="112" name="TextBox 111"/>
                <p:cNvSpPr txBox="1">
                  <a:spLocks noRot="1" noChangeAspect="1" noMove="1" noResize="1" noEditPoints="1" noAdjustHandles="1" noChangeArrowheads="1" noChangeShapeType="1" noTextEdit="1"/>
                </p:cNvSpPr>
                <p:nvPr/>
              </p:nvSpPr>
              <p:spPr>
                <a:xfrm>
                  <a:off x="4455608" y="3976784"/>
                  <a:ext cx="399212" cy="400110"/>
                </a:xfrm>
                <a:prstGeom prst="rect">
                  <a:avLst/>
                </a:prstGeom>
                <a:blipFill rotWithShape="1">
                  <a:blip r:embed="rId19"/>
                  <a:stretch>
                    <a:fillRect/>
                  </a:stretch>
                </a:blipFill>
              </p:spPr>
              <p:txBody>
                <a:bodyPr/>
                <a:lstStyle/>
                <a:p>
                  <a:r>
                    <a:rPr lang="en-US">
                      <a:noFill/>
                    </a:rPr>
                    <a:t> </a:t>
                  </a:r>
                </a:p>
              </p:txBody>
            </p:sp>
          </mc:Fallback>
        </mc:AlternateContent>
        <p:cxnSp>
          <p:nvCxnSpPr>
            <p:cNvPr id="88" name="Straight Connector 87"/>
            <p:cNvCxnSpPr/>
            <p:nvPr/>
          </p:nvCxnSpPr>
          <p:spPr>
            <a:xfrm flipH="1">
              <a:off x="3121379" y="3982517"/>
              <a:ext cx="967930" cy="14767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Oval 112"/>
          <p:cNvSpPr/>
          <p:nvPr/>
        </p:nvSpPr>
        <p:spPr>
          <a:xfrm>
            <a:off x="21773147" y="15452559"/>
            <a:ext cx="1259595" cy="1112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23319499" y="14673763"/>
            <a:ext cx="8532101" cy="23981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23807244" y="14772372"/>
            <a:ext cx="7733694" cy="430887"/>
          </a:xfrm>
          <a:prstGeom prst="rect">
            <a:avLst/>
          </a:prstGeom>
          <a:noFill/>
        </p:spPr>
        <p:txBody>
          <a:bodyPr wrap="square" rtlCol="0">
            <a:spAutoFit/>
          </a:bodyPr>
          <a:lstStyle/>
          <a:p>
            <a:pPr algn="ctr">
              <a:defRPr/>
            </a:pPr>
            <a:r>
              <a:rPr lang="en-US" sz="2200" b="1" dirty="0" smtClean="0">
                <a:solidFill>
                  <a:schemeClr val="bg1"/>
                </a:solidFill>
                <a:latin typeface="+mn-lt"/>
              </a:rPr>
              <a:t>LIDAR Reconfiguration</a:t>
            </a:r>
            <a:endParaRPr lang="en-US" sz="2200" b="1" dirty="0">
              <a:solidFill>
                <a:schemeClr val="bg1"/>
              </a:solidFill>
              <a:latin typeface="+mn-lt"/>
            </a:endParaRPr>
          </a:p>
        </p:txBody>
      </p:sp>
      <p:pic>
        <p:nvPicPr>
          <p:cNvPr id="2092"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22000" y="15335250"/>
            <a:ext cx="1318304" cy="138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TextBox 116"/>
          <p:cNvSpPr txBox="1"/>
          <p:nvPr/>
        </p:nvSpPr>
        <p:spPr>
          <a:xfrm>
            <a:off x="25016309" y="15285325"/>
            <a:ext cx="1830055" cy="1446550"/>
          </a:xfrm>
          <a:prstGeom prst="rect">
            <a:avLst/>
          </a:prstGeom>
          <a:noFill/>
        </p:spPr>
        <p:txBody>
          <a:bodyPr wrap="square" rtlCol="0">
            <a:spAutoFit/>
          </a:bodyPr>
          <a:lstStyle/>
          <a:p>
            <a:pPr algn="ctr">
              <a:defRPr/>
            </a:pPr>
            <a:r>
              <a:rPr lang="en-US" sz="2200" b="1" dirty="0" smtClean="0">
                <a:solidFill>
                  <a:schemeClr val="bg1"/>
                </a:solidFill>
                <a:latin typeface="+mn-lt"/>
              </a:rPr>
              <a:t>Old</a:t>
            </a:r>
            <a:r>
              <a:rPr lang="en-US" sz="2200" dirty="0" smtClean="0">
                <a:solidFill>
                  <a:schemeClr val="bg1"/>
                </a:solidFill>
                <a:latin typeface="+mn-lt"/>
              </a:rPr>
              <a:t> </a:t>
            </a:r>
          </a:p>
          <a:p>
            <a:pPr>
              <a:defRPr/>
            </a:pPr>
            <a:r>
              <a:rPr lang="en-US" sz="2200" dirty="0" smtClean="0">
                <a:solidFill>
                  <a:schemeClr val="bg1"/>
                </a:solidFill>
                <a:latin typeface="+mn-lt"/>
              </a:rPr>
              <a:t>Detects thick grass  as obstacles</a:t>
            </a:r>
            <a:endParaRPr lang="en-US" sz="2200" dirty="0">
              <a:solidFill>
                <a:schemeClr val="bg1"/>
              </a:solidFill>
              <a:latin typeface="+mn-lt"/>
            </a:endParaRPr>
          </a:p>
        </p:txBody>
      </p:sp>
      <p:sp>
        <p:nvSpPr>
          <p:cNvPr id="119" name="TextBox 118"/>
          <p:cNvSpPr txBox="1"/>
          <p:nvPr/>
        </p:nvSpPr>
        <p:spPr>
          <a:xfrm>
            <a:off x="28917198" y="15318565"/>
            <a:ext cx="2773300" cy="1446550"/>
          </a:xfrm>
          <a:prstGeom prst="rect">
            <a:avLst/>
          </a:prstGeom>
          <a:noFill/>
        </p:spPr>
        <p:txBody>
          <a:bodyPr wrap="square" rtlCol="0">
            <a:spAutoFit/>
          </a:bodyPr>
          <a:lstStyle/>
          <a:p>
            <a:pPr algn="ctr">
              <a:defRPr/>
            </a:pPr>
            <a:r>
              <a:rPr lang="en-US" sz="2200" b="1" dirty="0" smtClean="0">
                <a:solidFill>
                  <a:schemeClr val="bg1"/>
                </a:solidFill>
                <a:latin typeface="+mn-lt"/>
              </a:rPr>
              <a:t>New</a:t>
            </a:r>
            <a:endParaRPr lang="en-US" sz="2200" dirty="0" smtClean="0">
              <a:solidFill>
                <a:schemeClr val="bg1"/>
              </a:solidFill>
              <a:latin typeface="+mn-lt"/>
            </a:endParaRPr>
          </a:p>
          <a:p>
            <a:pPr>
              <a:defRPr/>
            </a:pPr>
            <a:r>
              <a:rPr lang="en-US" sz="2200" dirty="0" smtClean="0">
                <a:solidFill>
                  <a:schemeClr val="bg1"/>
                </a:solidFill>
                <a:latin typeface="+mn-lt"/>
              </a:rPr>
              <a:t>Increased elevation and better </a:t>
            </a:r>
            <a:r>
              <a:rPr lang="en-US" sz="2200" smtClean="0">
                <a:solidFill>
                  <a:schemeClr val="bg1"/>
                </a:solidFill>
                <a:latin typeface="+mn-lt"/>
              </a:rPr>
              <a:t>protection by </a:t>
            </a:r>
            <a:r>
              <a:rPr lang="en-US" sz="2200" dirty="0" smtClean="0">
                <a:solidFill>
                  <a:schemeClr val="bg1"/>
                </a:solidFill>
                <a:latin typeface="+mn-lt"/>
              </a:rPr>
              <a:t>the bumper.</a:t>
            </a:r>
            <a:endParaRPr lang="en-US" sz="2200" dirty="0">
              <a:solidFill>
                <a:schemeClr val="bg1"/>
              </a:solidFill>
              <a:latin typeface="+mn-lt"/>
            </a:endParaRPr>
          </a:p>
        </p:txBody>
      </p:sp>
      <p:sp>
        <p:nvSpPr>
          <p:cNvPr id="120" name="Oval 119"/>
          <p:cNvSpPr/>
          <p:nvPr/>
        </p:nvSpPr>
        <p:spPr>
          <a:xfrm>
            <a:off x="21143349" y="14715431"/>
            <a:ext cx="954651" cy="9127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9338380" y="13736196"/>
            <a:ext cx="1769939" cy="1728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9469399" y="9677181"/>
            <a:ext cx="8698543" cy="5424889"/>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4" name="TextBox 123"/>
          <p:cNvSpPr txBox="1"/>
          <p:nvPr/>
        </p:nvSpPr>
        <p:spPr>
          <a:xfrm>
            <a:off x="9516976" y="9731787"/>
            <a:ext cx="8698543" cy="1446550"/>
          </a:xfrm>
          <a:prstGeom prst="rect">
            <a:avLst/>
          </a:prstGeom>
          <a:noFill/>
        </p:spPr>
        <p:txBody>
          <a:bodyPr wrap="square" rtlCol="0">
            <a:spAutoFit/>
          </a:bodyPr>
          <a:lstStyle/>
          <a:p>
            <a:pPr algn="ctr">
              <a:defRPr/>
            </a:pPr>
            <a:r>
              <a:rPr lang="en-US" sz="2200" b="1" dirty="0" smtClean="0">
                <a:solidFill>
                  <a:schemeClr val="bg1"/>
                </a:solidFill>
                <a:latin typeface="+mn-lt"/>
              </a:rPr>
              <a:t>Universal Mounting Platform</a:t>
            </a:r>
          </a:p>
          <a:p>
            <a:pPr algn="ctr">
              <a:defRPr/>
            </a:pPr>
            <a:endParaRPr lang="en-US" sz="2200" b="1" dirty="0">
              <a:solidFill>
                <a:schemeClr val="bg1"/>
              </a:solidFill>
              <a:latin typeface="+mn-lt"/>
            </a:endParaRPr>
          </a:p>
          <a:p>
            <a:pPr>
              <a:defRPr/>
            </a:pPr>
            <a:r>
              <a:rPr lang="en-US" sz="2200" dirty="0" smtClean="0">
                <a:solidFill>
                  <a:schemeClr val="bg1"/>
                </a:solidFill>
                <a:latin typeface="+mn-lt"/>
              </a:rPr>
              <a:t>Allows for expansion of robot capabilities and instrumentation.</a:t>
            </a:r>
          </a:p>
          <a:p>
            <a:pPr>
              <a:defRPr/>
            </a:pPr>
            <a:endParaRPr lang="en-US" sz="2200" dirty="0" smtClean="0">
              <a:solidFill>
                <a:schemeClr val="bg1"/>
              </a:solidFill>
              <a:latin typeface="+mn-lt"/>
            </a:endParaRPr>
          </a:p>
        </p:txBody>
      </p:sp>
      <p:sp>
        <p:nvSpPr>
          <p:cNvPr id="125" name="TextBox 124"/>
          <p:cNvSpPr txBox="1"/>
          <p:nvPr/>
        </p:nvSpPr>
        <p:spPr>
          <a:xfrm>
            <a:off x="16574106" y="4669531"/>
            <a:ext cx="7733694" cy="584775"/>
          </a:xfrm>
          <a:prstGeom prst="rect">
            <a:avLst/>
          </a:prstGeom>
          <a:noFill/>
        </p:spPr>
        <p:txBody>
          <a:bodyPr wrap="square" rtlCol="0">
            <a:spAutoFit/>
          </a:bodyPr>
          <a:lstStyle/>
          <a:p>
            <a:pPr algn="ctr">
              <a:defRPr/>
            </a:pPr>
            <a:r>
              <a:rPr lang="en-US" sz="3200" b="1" dirty="0" smtClean="0">
                <a:solidFill>
                  <a:schemeClr val="bg1"/>
                </a:solidFill>
                <a:latin typeface="+mn-lt"/>
              </a:rPr>
              <a:t>Mechanical Improvements</a:t>
            </a:r>
            <a:endParaRPr lang="en-US" sz="3200" b="1" dirty="0">
              <a:solidFill>
                <a:schemeClr val="bg1"/>
              </a:solidFill>
              <a:latin typeface="+mn-lt"/>
            </a:endParaRPr>
          </a:p>
        </p:txBody>
      </p:sp>
      <p:pic>
        <p:nvPicPr>
          <p:cNvPr id="126" name="Picture 6"/>
          <p:cNvPicPr>
            <a:picLocks noChangeAspect="1"/>
          </p:cNvPicPr>
          <p:nvPr/>
        </p:nvPicPr>
        <p:blipFill>
          <a:blip r:embed="rId21">
            <a:extLst>
              <a:ext uri="{28A0092B-C50C-407E-A947-70E740481C1C}">
                <a14:useLocalDpi xmlns:a14="http://schemas.microsoft.com/office/drawing/2010/main" val="0"/>
              </a:ext>
            </a:extLst>
          </a:blip>
          <a:srcRect l="171" t="37239" r="16949" b="-269"/>
          <a:stretch>
            <a:fillRect/>
          </a:stretch>
        </p:blipFill>
        <p:spPr bwMode="auto">
          <a:xfrm>
            <a:off x="9938773" y="12005167"/>
            <a:ext cx="39274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TextBox 126"/>
          <p:cNvSpPr txBox="1"/>
          <p:nvPr/>
        </p:nvSpPr>
        <p:spPr>
          <a:xfrm>
            <a:off x="9699853" y="14499531"/>
            <a:ext cx="4405313" cy="431800"/>
          </a:xfrm>
          <a:prstGeom prst="rect">
            <a:avLst/>
          </a:prstGeom>
          <a:noFill/>
        </p:spPr>
        <p:txBody>
          <a:bodyPr>
            <a:spAutoFit/>
          </a:bodyPr>
          <a:lstStyle/>
          <a:p>
            <a:pPr>
              <a:defRPr/>
            </a:pPr>
            <a:r>
              <a:rPr lang="en-US" sz="2200" b="1" dirty="0">
                <a:solidFill>
                  <a:schemeClr val="bg1"/>
                </a:solidFill>
                <a:latin typeface="+mn-lt"/>
              </a:rPr>
              <a:t>Lawnmower attachment design</a:t>
            </a:r>
          </a:p>
        </p:txBody>
      </p:sp>
      <p:sp>
        <p:nvSpPr>
          <p:cNvPr id="128" name="TextBox 127"/>
          <p:cNvSpPr txBox="1"/>
          <p:nvPr/>
        </p:nvSpPr>
        <p:spPr>
          <a:xfrm>
            <a:off x="9467938" y="10904819"/>
            <a:ext cx="4802206" cy="1107996"/>
          </a:xfrm>
          <a:prstGeom prst="rect">
            <a:avLst/>
          </a:prstGeom>
          <a:noFill/>
        </p:spPr>
        <p:txBody>
          <a:bodyPr wrap="square" rtlCol="0">
            <a:spAutoFit/>
          </a:bodyPr>
          <a:lstStyle/>
          <a:p>
            <a:pPr algn="ctr">
              <a:defRPr/>
            </a:pPr>
            <a:r>
              <a:rPr lang="en-US" sz="2200" b="1" dirty="0" smtClean="0">
                <a:solidFill>
                  <a:schemeClr val="bg1"/>
                </a:solidFill>
                <a:latin typeface="+mn-lt"/>
              </a:rPr>
              <a:t>Current expansion</a:t>
            </a:r>
            <a:r>
              <a:rPr lang="en-US" sz="2200" dirty="0" smtClean="0">
                <a:solidFill>
                  <a:schemeClr val="bg1"/>
                </a:solidFill>
                <a:latin typeface="+mn-lt"/>
              </a:rPr>
              <a:t>: </a:t>
            </a:r>
          </a:p>
          <a:p>
            <a:pPr>
              <a:defRPr/>
            </a:pPr>
            <a:r>
              <a:rPr lang="en-US" sz="2200" dirty="0" smtClean="0">
                <a:solidFill>
                  <a:schemeClr val="bg1"/>
                </a:solidFill>
                <a:latin typeface="+mn-lt"/>
              </a:rPr>
              <a:t>Lawnmower attachment for ION Autonomous Lawnmower competition.</a:t>
            </a:r>
          </a:p>
        </p:txBody>
      </p:sp>
      <p:sp>
        <p:nvSpPr>
          <p:cNvPr id="129" name="TextBox 128"/>
          <p:cNvSpPr txBox="1"/>
          <p:nvPr/>
        </p:nvSpPr>
        <p:spPr>
          <a:xfrm>
            <a:off x="14479057" y="10931604"/>
            <a:ext cx="3960286" cy="1107996"/>
          </a:xfrm>
          <a:prstGeom prst="rect">
            <a:avLst/>
          </a:prstGeom>
          <a:noFill/>
        </p:spPr>
        <p:txBody>
          <a:bodyPr wrap="square" rtlCol="0">
            <a:spAutoFit/>
          </a:bodyPr>
          <a:lstStyle/>
          <a:p>
            <a:pPr algn="ctr">
              <a:defRPr/>
            </a:pPr>
            <a:r>
              <a:rPr lang="en-US" sz="2200" b="1" dirty="0" smtClean="0">
                <a:solidFill>
                  <a:schemeClr val="bg1"/>
                </a:solidFill>
                <a:latin typeface="+mn-lt"/>
              </a:rPr>
              <a:t>Future expansion</a:t>
            </a:r>
            <a:r>
              <a:rPr lang="en-US" sz="2200" dirty="0" smtClean="0">
                <a:solidFill>
                  <a:schemeClr val="bg1"/>
                </a:solidFill>
                <a:latin typeface="+mn-lt"/>
              </a:rPr>
              <a:t>: </a:t>
            </a:r>
          </a:p>
          <a:p>
            <a:pPr>
              <a:defRPr/>
            </a:pPr>
            <a:r>
              <a:rPr lang="en-US" sz="2200" dirty="0" smtClean="0">
                <a:solidFill>
                  <a:schemeClr val="bg1"/>
                </a:solidFill>
                <a:latin typeface="+mn-lt"/>
              </a:rPr>
              <a:t>Robotic arm</a:t>
            </a:r>
          </a:p>
          <a:p>
            <a:pPr>
              <a:defRPr/>
            </a:pPr>
            <a:r>
              <a:rPr lang="en-US" sz="2200" dirty="0" smtClean="0">
                <a:solidFill>
                  <a:schemeClr val="bg1"/>
                </a:solidFill>
                <a:latin typeface="+mn-lt"/>
              </a:rPr>
              <a:t>Quad rotor landing pad</a:t>
            </a:r>
          </a:p>
        </p:txBody>
      </p:sp>
      <p:grpSp>
        <p:nvGrpSpPr>
          <p:cNvPr id="137" name="Group 136"/>
          <p:cNvGrpSpPr/>
          <p:nvPr/>
        </p:nvGrpSpPr>
        <p:grpSpPr>
          <a:xfrm>
            <a:off x="23485879" y="17983732"/>
            <a:ext cx="8231649" cy="2307090"/>
            <a:chOff x="23869189" y="18398690"/>
            <a:chExt cx="8566611" cy="2307090"/>
          </a:xfrm>
        </p:grpSpPr>
        <p:pic>
          <p:nvPicPr>
            <p:cNvPr id="138" name="Picture 13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860258" y="19978111"/>
              <a:ext cx="1612900" cy="628883"/>
            </a:xfrm>
            <a:prstGeom prst="rect">
              <a:avLst/>
            </a:prstGeom>
          </p:spPr>
        </p:pic>
        <p:pic>
          <p:nvPicPr>
            <p:cNvPr id="139" name="Picture 13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432000" y="18669000"/>
              <a:ext cx="2569644" cy="813914"/>
            </a:xfrm>
            <a:prstGeom prst="rect">
              <a:avLst/>
            </a:prstGeom>
          </p:spPr>
        </p:pic>
        <p:pic>
          <p:nvPicPr>
            <p:cNvPr id="140" name="Picture 13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3942445" y="18398690"/>
              <a:ext cx="3321509" cy="1353990"/>
            </a:xfrm>
            <a:prstGeom prst="rect">
              <a:avLst/>
            </a:prstGeom>
          </p:spPr>
        </p:pic>
        <p:pic>
          <p:nvPicPr>
            <p:cNvPr id="141" name="Picture 14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869189" y="19879326"/>
              <a:ext cx="1637603" cy="826454"/>
            </a:xfrm>
            <a:prstGeom prst="rect">
              <a:avLst/>
            </a:prstGeom>
          </p:spPr>
        </p:pic>
        <p:pic>
          <p:nvPicPr>
            <p:cNvPr id="142" name="Picture 14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205363" y="18823975"/>
              <a:ext cx="1895475" cy="542925"/>
            </a:xfrm>
            <a:prstGeom prst="rect">
              <a:avLst/>
            </a:prstGeom>
          </p:spPr>
        </p:pic>
        <p:pic>
          <p:nvPicPr>
            <p:cNvPr id="143" name="Picture 14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275062" y="19834282"/>
              <a:ext cx="2160738" cy="871498"/>
            </a:xfrm>
            <a:prstGeom prst="rect">
              <a:avLst/>
            </a:prstGeom>
          </p:spPr>
        </p:pic>
        <p:pic>
          <p:nvPicPr>
            <p:cNvPr id="144" name="Picture 1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7754401" y="19888200"/>
              <a:ext cx="2344599" cy="804979"/>
            </a:xfrm>
            <a:prstGeom prst="rect">
              <a:avLst/>
            </a:prstGeom>
          </p:spPr>
        </p:pic>
      </p:grpSp>
      <p:sp>
        <p:nvSpPr>
          <p:cNvPr id="145" name="Rounded Rectangle 144"/>
          <p:cNvSpPr/>
          <p:nvPr/>
        </p:nvSpPr>
        <p:spPr>
          <a:xfrm>
            <a:off x="23408040" y="17360443"/>
            <a:ext cx="8532101" cy="30625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3877572" y="17741926"/>
            <a:ext cx="7733694" cy="430887"/>
          </a:xfrm>
          <a:prstGeom prst="rect">
            <a:avLst/>
          </a:prstGeom>
          <a:noFill/>
        </p:spPr>
        <p:txBody>
          <a:bodyPr wrap="square" rtlCol="0">
            <a:spAutoFit/>
          </a:bodyPr>
          <a:lstStyle/>
          <a:p>
            <a:pPr algn="ctr">
              <a:defRPr/>
            </a:pPr>
            <a:r>
              <a:rPr lang="en-US" sz="2200" b="1" dirty="0" smtClean="0">
                <a:solidFill>
                  <a:schemeClr val="bg1"/>
                </a:solidFill>
                <a:latin typeface="+mn-lt"/>
              </a:rPr>
              <a:t>Sponsors</a:t>
            </a:r>
            <a:endParaRPr lang="en-US" sz="2200" b="1" dirty="0">
              <a:solidFill>
                <a:schemeClr val="bg1"/>
              </a:solidFill>
              <a:latin typeface="+mn-lt"/>
            </a:endParaRPr>
          </a:p>
        </p:txBody>
      </p:sp>
      <p:pic>
        <p:nvPicPr>
          <p:cNvPr id="2093" name="Picture 4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097000" y="12115800"/>
            <a:ext cx="1671638" cy="2167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4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966976" y="12116587"/>
            <a:ext cx="2092424" cy="2161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Rounded Rectangle 148"/>
          <p:cNvSpPr/>
          <p:nvPr/>
        </p:nvSpPr>
        <p:spPr>
          <a:xfrm>
            <a:off x="9604846" y="15515997"/>
            <a:ext cx="8532101" cy="5210403"/>
          </a:xfrm>
          <a:prstGeom prst="roundRect">
            <a:avLst>
              <a:gd name="adj" fmla="val 89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Arrow Connector 149"/>
          <p:cNvCxnSpPr/>
          <p:nvPr/>
        </p:nvCxnSpPr>
        <p:spPr>
          <a:xfrm>
            <a:off x="18215520" y="12614484"/>
            <a:ext cx="758280" cy="19858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18136947" y="15436094"/>
            <a:ext cx="1675053" cy="12114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10020906" y="15494913"/>
            <a:ext cx="7733694" cy="430887"/>
          </a:xfrm>
          <a:prstGeom prst="rect">
            <a:avLst/>
          </a:prstGeom>
          <a:noFill/>
        </p:spPr>
        <p:txBody>
          <a:bodyPr wrap="square" rtlCol="0">
            <a:spAutoFit/>
          </a:bodyPr>
          <a:lstStyle/>
          <a:p>
            <a:pPr algn="ctr">
              <a:defRPr/>
            </a:pPr>
            <a:r>
              <a:rPr lang="en-US" sz="2200" b="1" dirty="0" smtClean="0">
                <a:solidFill>
                  <a:schemeClr val="bg1"/>
                </a:solidFill>
                <a:latin typeface="+mn-lt"/>
              </a:rPr>
              <a:t>User Interface</a:t>
            </a:r>
            <a:endParaRPr lang="en-US" sz="2200" b="1" dirty="0">
              <a:solidFill>
                <a:schemeClr val="bg1"/>
              </a:solidFill>
              <a:latin typeface="+mn-lt"/>
            </a:endParaRPr>
          </a:p>
        </p:txBody>
      </p:sp>
      <p:sp>
        <p:nvSpPr>
          <p:cNvPr id="157" name="TextBox 156"/>
          <p:cNvSpPr txBox="1"/>
          <p:nvPr/>
        </p:nvSpPr>
        <p:spPr>
          <a:xfrm>
            <a:off x="9723438" y="15744597"/>
            <a:ext cx="5745162" cy="1138773"/>
          </a:xfrm>
          <a:prstGeom prst="rect">
            <a:avLst/>
          </a:prstGeom>
          <a:noFill/>
        </p:spPr>
        <p:txBody>
          <a:bodyPr wrap="square">
            <a:spAutoFit/>
          </a:bodyPr>
          <a:lstStyle/>
          <a:p>
            <a:pPr>
              <a:defRPr/>
            </a:pPr>
            <a:r>
              <a:rPr lang="en-US" sz="2200" b="1" dirty="0">
                <a:solidFill>
                  <a:schemeClr val="bg1"/>
                </a:solidFill>
                <a:latin typeface="+mn-lt"/>
              </a:rPr>
              <a:t>Touchscreen</a:t>
            </a:r>
          </a:p>
          <a:p>
            <a:pPr>
              <a:defRPr/>
            </a:pPr>
            <a:r>
              <a:rPr lang="en-US" sz="2200" dirty="0">
                <a:solidFill>
                  <a:schemeClr val="bg1"/>
                </a:solidFill>
                <a:latin typeface="+mn-lt"/>
              </a:rPr>
              <a:t>Allows for direct feedback during operation as well as easier in field debugging</a:t>
            </a:r>
          </a:p>
        </p:txBody>
      </p:sp>
      <p:pic>
        <p:nvPicPr>
          <p:cNvPr id="158" name="Picture 15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5180115" y="16681771"/>
            <a:ext cx="2867628" cy="2899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9" name="TextBox 158"/>
          <p:cNvSpPr txBox="1"/>
          <p:nvPr/>
        </p:nvSpPr>
        <p:spPr>
          <a:xfrm>
            <a:off x="9668856" y="18182997"/>
            <a:ext cx="5505212" cy="1446550"/>
          </a:xfrm>
          <a:prstGeom prst="rect">
            <a:avLst/>
          </a:prstGeom>
          <a:noFill/>
        </p:spPr>
        <p:txBody>
          <a:bodyPr wrap="square">
            <a:spAutoFit/>
          </a:bodyPr>
          <a:lstStyle/>
          <a:p>
            <a:pPr>
              <a:defRPr/>
            </a:pPr>
            <a:r>
              <a:rPr lang="en-US" sz="2200" b="1" dirty="0">
                <a:solidFill>
                  <a:schemeClr val="bg1"/>
                </a:solidFill>
                <a:latin typeface="+mn-lt"/>
              </a:rPr>
              <a:t>External Interface</a:t>
            </a:r>
          </a:p>
          <a:p>
            <a:pPr>
              <a:defRPr/>
            </a:pPr>
            <a:r>
              <a:rPr lang="en-US" sz="2200" dirty="0">
                <a:solidFill>
                  <a:schemeClr val="bg1"/>
                </a:solidFill>
                <a:latin typeface="+mn-lt"/>
              </a:rPr>
              <a:t>Components can be attached </a:t>
            </a:r>
            <a:r>
              <a:rPr lang="en-US" sz="2200" dirty="0" smtClean="0">
                <a:solidFill>
                  <a:schemeClr val="bg1"/>
                </a:solidFill>
                <a:latin typeface="+mn-lt"/>
              </a:rPr>
              <a:t>without </a:t>
            </a:r>
            <a:r>
              <a:rPr lang="en-US" sz="2200" dirty="0">
                <a:solidFill>
                  <a:schemeClr val="bg1"/>
                </a:solidFill>
                <a:latin typeface="+mn-lt"/>
              </a:rPr>
              <a:t>opening the cover. </a:t>
            </a:r>
            <a:r>
              <a:rPr lang="en-US" sz="2200" dirty="0" smtClean="0">
                <a:solidFill>
                  <a:schemeClr val="bg1"/>
                </a:solidFill>
                <a:latin typeface="+mn-lt"/>
              </a:rPr>
              <a:t>Individual </a:t>
            </a:r>
            <a:r>
              <a:rPr lang="en-US" sz="2200" dirty="0">
                <a:solidFill>
                  <a:schemeClr val="bg1"/>
                </a:solidFill>
                <a:latin typeface="+mn-lt"/>
              </a:rPr>
              <a:t>power switches allow for specific components to be </a:t>
            </a:r>
            <a:r>
              <a:rPr lang="en-US" sz="2200" dirty="0" smtClean="0">
                <a:solidFill>
                  <a:schemeClr val="bg1"/>
                </a:solidFill>
                <a:latin typeface="+mn-lt"/>
              </a:rPr>
              <a:t>reset. </a:t>
            </a:r>
          </a:p>
        </p:txBody>
      </p:sp>
      <p:sp>
        <p:nvSpPr>
          <p:cNvPr id="160" name="TextBox 159"/>
          <p:cNvSpPr txBox="1"/>
          <p:nvPr/>
        </p:nvSpPr>
        <p:spPr>
          <a:xfrm>
            <a:off x="9681046" y="16778893"/>
            <a:ext cx="5863754" cy="1785104"/>
          </a:xfrm>
          <a:prstGeom prst="rect">
            <a:avLst/>
          </a:prstGeom>
          <a:noFill/>
        </p:spPr>
        <p:txBody>
          <a:bodyPr wrap="square">
            <a:spAutoFit/>
          </a:bodyPr>
          <a:lstStyle/>
          <a:p>
            <a:pPr>
              <a:defRPr/>
            </a:pPr>
            <a:r>
              <a:rPr lang="en-US" sz="2200" b="1" dirty="0">
                <a:solidFill>
                  <a:schemeClr val="bg1"/>
                </a:solidFill>
                <a:latin typeface="+mn-lt"/>
              </a:rPr>
              <a:t>Visual Cues</a:t>
            </a:r>
          </a:p>
          <a:p>
            <a:pPr>
              <a:defRPr/>
            </a:pPr>
            <a:r>
              <a:rPr lang="en-US" sz="2200" dirty="0">
                <a:solidFill>
                  <a:schemeClr val="bg1"/>
                </a:solidFill>
                <a:latin typeface="+mn-lt"/>
              </a:rPr>
              <a:t>RGB LEDs on the front and back indicate the status of the robot during run time</a:t>
            </a:r>
            <a:r>
              <a:rPr lang="en-US" sz="2200" dirty="0" smtClean="0">
                <a:solidFill>
                  <a:schemeClr val="bg1"/>
                </a:solidFill>
                <a:latin typeface="+mn-lt"/>
              </a:rPr>
              <a:t>. Battery voltage display allows for monitoring status</a:t>
            </a:r>
            <a:endParaRPr lang="en-US" sz="2200" dirty="0">
              <a:solidFill>
                <a:schemeClr val="bg1"/>
              </a:solidFill>
              <a:latin typeface="+mn-lt"/>
            </a:endParaRPr>
          </a:p>
          <a:p>
            <a:pPr>
              <a:defRPr/>
            </a:pPr>
            <a:r>
              <a:rPr lang="en-US" sz="2200" dirty="0">
                <a:solidFill>
                  <a:schemeClr val="bg1"/>
                </a:solidFill>
                <a:latin typeface="+mn-lt"/>
              </a:rPr>
              <a:t>     </a:t>
            </a:r>
          </a:p>
        </p:txBody>
      </p:sp>
      <p:sp>
        <p:nvSpPr>
          <p:cNvPr id="161" name="TextBox 160"/>
          <p:cNvSpPr txBox="1"/>
          <p:nvPr/>
        </p:nvSpPr>
        <p:spPr>
          <a:xfrm>
            <a:off x="13636444" y="19554597"/>
            <a:ext cx="1334338" cy="1107996"/>
          </a:xfrm>
          <a:prstGeom prst="rect">
            <a:avLst/>
          </a:prstGeom>
          <a:noFill/>
        </p:spPr>
        <p:txBody>
          <a:bodyPr wrap="square">
            <a:spAutoFit/>
          </a:bodyPr>
          <a:lstStyle/>
          <a:p>
            <a:pPr marL="342900" indent="-342900">
              <a:buFontTx/>
              <a:buChar char="-"/>
              <a:defRPr/>
            </a:pPr>
            <a:r>
              <a:rPr lang="en-US" sz="2200" dirty="0" smtClean="0">
                <a:solidFill>
                  <a:schemeClr val="bg1"/>
                </a:solidFill>
                <a:latin typeface="+mn-lt"/>
              </a:rPr>
              <a:t>VGA</a:t>
            </a:r>
            <a:endParaRPr lang="en-US" sz="2200" dirty="0">
              <a:solidFill>
                <a:schemeClr val="bg1"/>
              </a:solidFill>
              <a:latin typeface="+mn-lt"/>
            </a:endParaRPr>
          </a:p>
          <a:p>
            <a:pPr marL="342900" indent="-342900">
              <a:buFontTx/>
              <a:buChar char="-"/>
              <a:defRPr/>
            </a:pPr>
            <a:r>
              <a:rPr lang="en-US" sz="2200" dirty="0">
                <a:solidFill>
                  <a:schemeClr val="bg1"/>
                </a:solidFill>
                <a:latin typeface="+mn-lt"/>
              </a:rPr>
              <a:t>CAT6</a:t>
            </a:r>
          </a:p>
          <a:p>
            <a:pPr marL="342900" indent="-342900">
              <a:buFontTx/>
              <a:buChar char="-"/>
              <a:defRPr/>
            </a:pPr>
            <a:r>
              <a:rPr lang="en-US" sz="2200" dirty="0">
                <a:solidFill>
                  <a:schemeClr val="bg1"/>
                </a:solidFill>
                <a:latin typeface="+mn-lt"/>
              </a:rPr>
              <a:t>USB</a:t>
            </a:r>
          </a:p>
        </p:txBody>
      </p:sp>
      <p:cxnSp>
        <p:nvCxnSpPr>
          <p:cNvPr id="165" name="Straight Arrow Connector 164"/>
          <p:cNvCxnSpPr>
            <a:endCxn id="113" idx="7"/>
          </p:cNvCxnSpPr>
          <p:nvPr/>
        </p:nvCxnSpPr>
        <p:spPr>
          <a:xfrm flipH="1">
            <a:off x="22848279" y="15316201"/>
            <a:ext cx="471221" cy="2992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8" name="Rounded Rectangle 167"/>
          <p:cNvSpPr/>
          <p:nvPr/>
        </p:nvSpPr>
        <p:spPr>
          <a:xfrm>
            <a:off x="18330092" y="17349539"/>
            <a:ext cx="4956457" cy="3647222"/>
          </a:xfrm>
          <a:prstGeom prst="roundRect">
            <a:avLst>
              <a:gd name="adj" fmla="val 89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Arrow Connector 168"/>
          <p:cNvCxnSpPr>
            <a:stCxn id="168" idx="0"/>
          </p:cNvCxnSpPr>
          <p:nvPr/>
        </p:nvCxnSpPr>
        <p:spPr>
          <a:xfrm flipV="1">
            <a:off x="20808321" y="15553884"/>
            <a:ext cx="559242" cy="17956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7824788" y="17373600"/>
            <a:ext cx="5492412" cy="430887"/>
          </a:xfrm>
          <a:prstGeom prst="rect">
            <a:avLst/>
          </a:prstGeom>
          <a:noFill/>
        </p:spPr>
        <p:txBody>
          <a:bodyPr wrap="square" rtlCol="0">
            <a:spAutoFit/>
          </a:bodyPr>
          <a:lstStyle/>
          <a:p>
            <a:pPr algn="ctr">
              <a:defRPr/>
            </a:pPr>
            <a:r>
              <a:rPr lang="en-US" sz="2200" b="1" dirty="0" smtClean="0">
                <a:solidFill>
                  <a:schemeClr val="bg1"/>
                </a:solidFill>
                <a:latin typeface="+mn-lt"/>
              </a:rPr>
              <a:t>Reconstructed Steering Mechanism</a:t>
            </a:r>
            <a:endParaRPr lang="en-US" sz="2200" b="1" dirty="0">
              <a:solidFill>
                <a:schemeClr val="bg1"/>
              </a:solidFill>
              <a:latin typeface="+mn-lt"/>
            </a:endParaRPr>
          </a:p>
        </p:txBody>
      </p:sp>
      <p:sp>
        <p:nvSpPr>
          <p:cNvPr id="172" name="TextBox 171"/>
          <p:cNvSpPr txBox="1"/>
          <p:nvPr/>
        </p:nvSpPr>
        <p:spPr>
          <a:xfrm>
            <a:off x="18423352" y="17891172"/>
            <a:ext cx="4609390" cy="2800767"/>
          </a:xfrm>
          <a:prstGeom prst="rect">
            <a:avLst/>
          </a:prstGeom>
          <a:noFill/>
        </p:spPr>
        <p:txBody>
          <a:bodyPr wrap="square" rtlCol="0">
            <a:spAutoFit/>
          </a:bodyPr>
          <a:lstStyle/>
          <a:p>
            <a:pPr marL="342900" indent="-342900">
              <a:buFontTx/>
              <a:buChar char="-"/>
              <a:defRPr/>
            </a:pPr>
            <a:r>
              <a:rPr lang="en-US" sz="2200" dirty="0" smtClean="0">
                <a:solidFill>
                  <a:schemeClr val="bg1"/>
                </a:solidFill>
                <a:latin typeface="+mn-lt"/>
              </a:rPr>
              <a:t>Keyed shaft replaced set screw eliminates slipping.</a:t>
            </a:r>
          </a:p>
          <a:p>
            <a:pPr marL="342900" indent="-342900">
              <a:buFontTx/>
              <a:buChar char="-"/>
              <a:defRPr/>
            </a:pPr>
            <a:r>
              <a:rPr lang="en-US" sz="2200" dirty="0" smtClean="0">
                <a:solidFill>
                  <a:schemeClr val="bg1"/>
                </a:solidFill>
                <a:latin typeface="+mn-lt"/>
              </a:rPr>
              <a:t>Thicker shaft reduces shear stress where the shaft is welded to the yoke.</a:t>
            </a:r>
          </a:p>
          <a:p>
            <a:pPr marL="342900" indent="-342900">
              <a:buFontTx/>
              <a:buChar char="-"/>
              <a:defRPr/>
            </a:pPr>
            <a:r>
              <a:rPr lang="en-US" sz="2200" dirty="0" smtClean="0">
                <a:solidFill>
                  <a:schemeClr val="bg1"/>
                </a:solidFill>
                <a:latin typeface="+mn-lt"/>
              </a:rPr>
              <a:t>Thrust bearing at the end of the shaft to reduce friction while turning under loads.</a:t>
            </a:r>
            <a:endParaRPr lang="en-US" sz="2200" dirty="0">
              <a:solidFill>
                <a:schemeClr val="bg1"/>
              </a:solidFill>
              <a:latin typeface="+mn-lt"/>
            </a:endParaRPr>
          </a:p>
        </p:txBody>
      </p:sp>
      <p:pic>
        <p:nvPicPr>
          <p:cNvPr id="2096" name="Picture 48"/>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7949" r="7406" b="13712"/>
          <a:stretch/>
        </p:blipFill>
        <p:spPr bwMode="auto">
          <a:xfrm>
            <a:off x="27318204" y="15247598"/>
            <a:ext cx="1514997" cy="152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TextBox 175"/>
          <p:cNvSpPr txBox="1"/>
          <p:nvPr/>
        </p:nvSpPr>
        <p:spPr>
          <a:xfrm>
            <a:off x="10020906" y="19618404"/>
            <a:ext cx="3523645" cy="1107996"/>
          </a:xfrm>
          <a:prstGeom prst="rect">
            <a:avLst/>
          </a:prstGeom>
          <a:noFill/>
        </p:spPr>
        <p:txBody>
          <a:bodyPr wrap="square">
            <a:spAutoFit/>
          </a:bodyPr>
          <a:lstStyle/>
          <a:p>
            <a:pPr marL="342900" indent="-342900">
              <a:buFontTx/>
              <a:buChar char="-"/>
              <a:defRPr/>
            </a:pPr>
            <a:r>
              <a:rPr lang="en-US" sz="2200" dirty="0" err="1">
                <a:solidFill>
                  <a:schemeClr val="bg1"/>
                </a:solidFill>
              </a:rPr>
              <a:t>cRIO</a:t>
            </a:r>
            <a:r>
              <a:rPr lang="en-US" sz="2200" dirty="0">
                <a:solidFill>
                  <a:schemeClr val="bg1"/>
                </a:solidFill>
              </a:rPr>
              <a:t> and LIDAR power</a:t>
            </a:r>
          </a:p>
          <a:p>
            <a:pPr marL="342900" indent="-342900">
              <a:buFontTx/>
              <a:buChar char="-"/>
              <a:defRPr/>
            </a:pPr>
            <a:r>
              <a:rPr lang="en-US" sz="2200" dirty="0">
                <a:solidFill>
                  <a:schemeClr val="bg1"/>
                </a:solidFill>
              </a:rPr>
              <a:t>Computer power</a:t>
            </a:r>
          </a:p>
          <a:p>
            <a:pPr marL="342900" indent="-342900">
              <a:buFontTx/>
              <a:buChar char="-"/>
              <a:defRPr/>
            </a:pPr>
            <a:r>
              <a:rPr lang="en-US" sz="2200" dirty="0">
                <a:solidFill>
                  <a:schemeClr val="bg1"/>
                </a:solidFill>
              </a:rPr>
              <a:t>12 Volt </a:t>
            </a:r>
            <a:endParaRPr lang="en-US" sz="2200" dirty="0">
              <a:solidFill>
                <a:schemeClr val="bg1"/>
              </a:solidFill>
            </a:endParaRPr>
          </a:p>
        </p:txBody>
      </p:sp>
      <mc:AlternateContent xmlns:mc="http://schemas.openxmlformats.org/markup-compatibility/2006">
        <mc:Choice xmlns:a14="http://schemas.microsoft.com/office/drawing/2010/main" Requires="a14">
          <p:sp>
            <p:nvSpPr>
              <p:cNvPr id="177" name="TextBox 176"/>
              <p:cNvSpPr txBox="1"/>
              <p:nvPr/>
            </p:nvSpPr>
            <p:spPr>
              <a:xfrm>
                <a:off x="23665918" y="12389626"/>
                <a:ext cx="3924234" cy="1107996"/>
              </a:xfrm>
              <a:prstGeom prst="rect">
                <a:avLst/>
              </a:prstGeom>
              <a:noFill/>
            </p:spPr>
            <p:txBody>
              <a:bodyPr wrap="square" rtlCol="0">
                <a:spAutoFit/>
              </a:bodyPr>
              <a:lstStyle/>
              <a:p>
                <a:pPr>
                  <a:defRPr/>
                </a:pPr>
                <a14:m>
                  <m:oMath xmlns:m="http://schemas.openxmlformats.org/officeDocument/2006/math">
                    <m:r>
                      <a:rPr lang="en-US" sz="2200" b="0" i="1" smtClean="0">
                        <a:solidFill>
                          <a:schemeClr val="bg1"/>
                        </a:solidFill>
                        <a:latin typeface="Cambria Math"/>
                      </a:rPr>
                      <m:t>𝑥</m:t>
                    </m:r>
                    <m:r>
                      <a:rPr lang="en-US" sz="2200" b="0" i="1" smtClean="0">
                        <a:solidFill>
                          <a:schemeClr val="bg1"/>
                        </a:solidFill>
                        <a:latin typeface="Cambria Math"/>
                      </a:rPr>
                      <m:t>=</m:t>
                    </m:r>
                  </m:oMath>
                </a14:m>
                <a:r>
                  <a:rPr lang="en-US" sz="2200" dirty="0" smtClean="0">
                    <a:solidFill>
                      <a:schemeClr val="bg1"/>
                    </a:solidFill>
                    <a:latin typeface="+mn-lt"/>
                  </a:rPr>
                  <a:t> camera to back wheel</a:t>
                </a:r>
              </a:p>
              <a:p>
                <a:pPr>
                  <a:defRPr/>
                </a:pPr>
                <a14:m>
                  <m:oMath xmlns:m="http://schemas.openxmlformats.org/officeDocument/2006/math">
                    <m:r>
                      <a:rPr lang="en-US" sz="2200" b="0" i="1" smtClean="0">
                        <a:solidFill>
                          <a:schemeClr val="bg1"/>
                        </a:solidFill>
                        <a:latin typeface="Cambria Math"/>
                      </a:rPr>
                      <m:t>𝑙</m:t>
                    </m:r>
                    <m:r>
                      <a:rPr lang="en-US" sz="2200" b="0" i="1" smtClean="0">
                        <a:solidFill>
                          <a:schemeClr val="bg1"/>
                        </a:solidFill>
                        <a:latin typeface="Cambria Math"/>
                      </a:rPr>
                      <m:t>= </m:t>
                    </m:r>
                  </m:oMath>
                </a14:m>
                <a:r>
                  <a:rPr lang="en-US" sz="2200" b="0" dirty="0" smtClean="0">
                    <a:solidFill>
                      <a:schemeClr val="bg1"/>
                    </a:solidFill>
                    <a:latin typeface="+mn-lt"/>
                  </a:rPr>
                  <a:t> camera to obstacle</a:t>
                </a:r>
              </a:p>
              <a:p>
                <a:pPr>
                  <a:defRPr/>
                </a:pPr>
                <a14:m>
                  <m:oMath xmlns:m="http://schemas.openxmlformats.org/officeDocument/2006/math">
                    <m:r>
                      <a:rPr lang="en-US" sz="2200" b="0" i="1" smtClean="0">
                        <a:solidFill>
                          <a:schemeClr val="bg1"/>
                        </a:solidFill>
                        <a:latin typeface="Cambria Math"/>
                      </a:rPr>
                      <m:t>h</m:t>
                    </m:r>
                    <m:r>
                      <a:rPr lang="en-US" sz="2200" b="0" i="1" smtClean="0">
                        <a:solidFill>
                          <a:schemeClr val="bg1"/>
                        </a:solidFill>
                        <a:latin typeface="Cambria Math"/>
                      </a:rPr>
                      <m:t>=</m:t>
                    </m:r>
                  </m:oMath>
                </a14:m>
                <a:r>
                  <a:rPr lang="en-US" sz="2200" dirty="0" smtClean="0">
                    <a:solidFill>
                      <a:schemeClr val="bg1"/>
                    </a:solidFill>
                    <a:latin typeface="+mn-lt"/>
                  </a:rPr>
                  <a:t> ground to obstacle</a:t>
                </a:r>
                <a:endParaRPr lang="en-US" sz="2200" dirty="0">
                  <a:solidFill>
                    <a:schemeClr val="bg1"/>
                  </a:solidFill>
                  <a:latin typeface="+mn-lt"/>
                </a:endParaRPr>
              </a:p>
            </p:txBody>
          </p:sp>
        </mc:Choice>
        <mc:Fallback>
          <p:sp>
            <p:nvSpPr>
              <p:cNvPr id="177" name="TextBox 176"/>
              <p:cNvSpPr txBox="1">
                <a:spLocks noRot="1" noChangeAspect="1" noMove="1" noResize="1" noEditPoints="1" noAdjustHandles="1" noChangeArrowheads="1" noChangeShapeType="1" noTextEdit="1"/>
              </p:cNvSpPr>
              <p:nvPr/>
            </p:nvSpPr>
            <p:spPr>
              <a:xfrm>
                <a:off x="23665918" y="12389626"/>
                <a:ext cx="3924234" cy="1107996"/>
              </a:xfrm>
              <a:prstGeom prst="rect">
                <a:avLst/>
              </a:prstGeom>
              <a:blipFill rotWithShape="1">
                <a:blip r:embed="rId33"/>
                <a:stretch>
                  <a:fillRect l="-155" t="-3297" b="-98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8" name="TextBox 177"/>
              <p:cNvSpPr txBox="1"/>
              <p:nvPr/>
            </p:nvSpPr>
            <p:spPr>
              <a:xfrm>
                <a:off x="27565871" y="12428024"/>
                <a:ext cx="3924234" cy="769441"/>
              </a:xfrm>
              <a:prstGeom prst="rect">
                <a:avLst/>
              </a:prstGeom>
              <a:noFill/>
            </p:spPr>
            <p:txBody>
              <a:bodyPr wrap="square" rtlCol="0">
                <a:spAutoFit/>
              </a:bodyPr>
              <a:lstStyle/>
              <a:p>
                <a:pPr>
                  <a:defRPr/>
                </a:pPr>
                <a14:m>
                  <m:oMath xmlns:m="http://schemas.openxmlformats.org/officeDocument/2006/math">
                    <m:r>
                      <a:rPr lang="en-US" sz="2200" b="0" i="1" smtClean="0">
                        <a:solidFill>
                          <a:schemeClr val="bg1"/>
                        </a:solidFill>
                        <a:latin typeface="Cambria Math"/>
                      </a:rPr>
                      <m:t>𝑦</m:t>
                    </m:r>
                    <m:r>
                      <a:rPr lang="en-US" sz="2200" b="0" i="1" smtClean="0">
                        <a:solidFill>
                          <a:schemeClr val="bg1"/>
                        </a:solidFill>
                        <a:latin typeface="Cambria Math"/>
                      </a:rPr>
                      <m:t>=</m:t>
                    </m:r>
                  </m:oMath>
                </a14:m>
                <a:r>
                  <a:rPr lang="en-US" sz="2200" dirty="0" smtClean="0">
                    <a:solidFill>
                      <a:schemeClr val="bg1"/>
                    </a:solidFill>
                    <a:latin typeface="+mn-lt"/>
                  </a:rPr>
                  <a:t> ground to camera</a:t>
                </a:r>
              </a:p>
              <a:p>
                <a:pPr>
                  <a:defRPr/>
                </a:pPr>
                <a14:m>
                  <m:oMath xmlns:m="http://schemas.openxmlformats.org/officeDocument/2006/math">
                    <m:r>
                      <a:rPr lang="en-US" sz="2200" b="0" i="1" smtClean="0">
                        <a:solidFill>
                          <a:schemeClr val="bg1"/>
                        </a:solidFill>
                        <a:latin typeface="Cambria Math"/>
                      </a:rPr>
                      <m:t>𝐿</m:t>
                    </m:r>
                    <m:r>
                      <a:rPr lang="en-US" sz="2200" b="0" i="1" smtClean="0">
                        <a:solidFill>
                          <a:schemeClr val="bg1"/>
                        </a:solidFill>
                        <a:latin typeface="Cambria Math"/>
                      </a:rPr>
                      <m:t>= </m:t>
                    </m:r>
                  </m:oMath>
                </a14:m>
                <a:r>
                  <a:rPr lang="en-US" sz="2200" b="0" dirty="0" smtClean="0">
                    <a:solidFill>
                      <a:schemeClr val="bg1"/>
                    </a:solidFill>
                    <a:latin typeface="+mn-lt"/>
                  </a:rPr>
                  <a:t> front to back wheel</a:t>
                </a:r>
              </a:p>
            </p:txBody>
          </p:sp>
        </mc:Choice>
        <mc:Fallback>
          <p:sp>
            <p:nvSpPr>
              <p:cNvPr id="178" name="TextBox 177"/>
              <p:cNvSpPr txBox="1">
                <a:spLocks noRot="1" noChangeAspect="1" noMove="1" noResize="1" noEditPoints="1" noAdjustHandles="1" noChangeArrowheads="1" noChangeShapeType="1" noTextEdit="1"/>
              </p:cNvSpPr>
              <p:nvPr/>
            </p:nvSpPr>
            <p:spPr>
              <a:xfrm>
                <a:off x="27565871" y="12428024"/>
                <a:ext cx="3924234" cy="769441"/>
              </a:xfrm>
              <a:prstGeom prst="rect">
                <a:avLst/>
              </a:prstGeom>
              <a:blipFill rotWithShape="1">
                <a:blip r:embed="rId34"/>
                <a:stretch>
                  <a:fillRect l="-311" t="-4762" b="-15079"/>
                </a:stretch>
              </a:blipFill>
            </p:spPr>
            <p:txBody>
              <a:bodyPr/>
              <a:lstStyle/>
              <a:p>
                <a:r>
                  <a:rPr lang="en-US">
                    <a:noFill/>
                  </a:rPr>
                  <a:t> </a:t>
                </a:r>
              </a:p>
            </p:txBody>
          </p:sp>
        </mc:Fallback>
      </mc:AlternateContent>
      <p:sp>
        <p:nvSpPr>
          <p:cNvPr id="179" name="TextBox 178"/>
          <p:cNvSpPr txBox="1"/>
          <p:nvPr/>
        </p:nvSpPr>
        <p:spPr>
          <a:xfrm>
            <a:off x="23665918" y="13563600"/>
            <a:ext cx="7722620" cy="769441"/>
          </a:xfrm>
          <a:prstGeom prst="rect">
            <a:avLst/>
          </a:prstGeom>
          <a:noFill/>
        </p:spPr>
        <p:txBody>
          <a:bodyPr wrap="square" rtlCol="0">
            <a:spAutoFit/>
          </a:bodyPr>
          <a:lstStyle/>
          <a:p>
            <a:pPr>
              <a:defRPr/>
            </a:pPr>
            <a:r>
              <a:rPr lang="en-US" sz="2200" b="0" dirty="0" smtClean="0">
                <a:solidFill>
                  <a:schemeClr val="bg1"/>
                </a:solidFill>
                <a:latin typeface="+mn-lt"/>
              </a:rPr>
              <a:t>Changing the elevation and position of the cameras decreased the minimum field of view distance.</a:t>
            </a:r>
          </a:p>
        </p:txBody>
      </p:sp>
      <p:sp>
        <p:nvSpPr>
          <p:cNvPr id="180" name="TextBox 179"/>
          <p:cNvSpPr txBox="1"/>
          <p:nvPr/>
        </p:nvSpPr>
        <p:spPr>
          <a:xfrm>
            <a:off x="28916675" y="9268978"/>
            <a:ext cx="2000485" cy="430887"/>
          </a:xfrm>
          <a:prstGeom prst="rect">
            <a:avLst/>
          </a:prstGeom>
          <a:noFill/>
        </p:spPr>
        <p:txBody>
          <a:bodyPr wrap="square" rtlCol="0">
            <a:spAutoFit/>
          </a:bodyPr>
          <a:lstStyle/>
          <a:p>
            <a:pPr>
              <a:defRPr/>
            </a:pPr>
            <a:r>
              <a:rPr lang="en-US" sz="2200" b="0" dirty="0" smtClean="0">
                <a:solidFill>
                  <a:schemeClr val="bg1"/>
                </a:solidFill>
                <a:latin typeface="+mn-lt"/>
              </a:rPr>
              <a:t>Planar knurling</a:t>
            </a:r>
          </a:p>
        </p:txBody>
      </p:sp>
      <p:grpSp>
        <p:nvGrpSpPr>
          <p:cNvPr id="2074" name="Group 2073"/>
          <p:cNvGrpSpPr/>
          <p:nvPr/>
        </p:nvGrpSpPr>
        <p:grpSpPr>
          <a:xfrm>
            <a:off x="23469600" y="7120047"/>
            <a:ext cx="4811343" cy="2671085"/>
            <a:chOff x="23076857" y="7685033"/>
            <a:chExt cx="4811343" cy="2671085"/>
          </a:xfrm>
        </p:grpSpPr>
        <p:pic>
          <p:nvPicPr>
            <p:cNvPr id="45" name="Picture 4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3965448" y="7685033"/>
              <a:ext cx="3266089" cy="2449567"/>
            </a:xfrm>
            <a:prstGeom prst="rect">
              <a:avLst/>
            </a:prstGeom>
            <a:ln>
              <a:noFill/>
            </a:ln>
            <a:effectLst>
              <a:softEdge rad="112500"/>
            </a:effectLst>
          </p:spPr>
        </p:pic>
        <p:cxnSp>
          <p:nvCxnSpPr>
            <p:cNvPr id="181" name="Straight Arrow Connector 180"/>
            <p:cNvCxnSpPr/>
            <p:nvPr/>
          </p:nvCxnSpPr>
          <p:spPr>
            <a:xfrm flipH="1" flipV="1">
              <a:off x="26166357" y="8957885"/>
              <a:ext cx="878704" cy="59430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27045061" y="9336749"/>
              <a:ext cx="780195" cy="430887"/>
            </a:xfrm>
            <a:prstGeom prst="rect">
              <a:avLst/>
            </a:prstGeom>
            <a:noFill/>
          </p:spPr>
          <p:txBody>
            <a:bodyPr wrap="square" rtlCol="0">
              <a:spAutoFit/>
            </a:bodyPr>
            <a:lstStyle/>
            <a:p>
              <a:pPr>
                <a:defRPr/>
              </a:pPr>
              <a:r>
                <a:rPr lang="en-US" sz="2200" b="0" dirty="0" smtClean="0">
                  <a:solidFill>
                    <a:schemeClr val="bg1"/>
                  </a:solidFill>
                  <a:latin typeface="+mn-lt"/>
                </a:rPr>
                <a:t>Yaw</a:t>
              </a:r>
            </a:p>
          </p:txBody>
        </p:sp>
        <p:cxnSp>
          <p:nvCxnSpPr>
            <p:cNvPr id="186" name="Straight Arrow Connector 185"/>
            <p:cNvCxnSpPr/>
            <p:nvPr/>
          </p:nvCxnSpPr>
          <p:spPr>
            <a:xfrm flipV="1">
              <a:off x="23877572" y="9315221"/>
              <a:ext cx="492799" cy="29715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23383431" y="9396931"/>
              <a:ext cx="780195" cy="430887"/>
            </a:xfrm>
            <a:prstGeom prst="rect">
              <a:avLst/>
            </a:prstGeom>
            <a:noFill/>
          </p:spPr>
          <p:txBody>
            <a:bodyPr wrap="square" rtlCol="0">
              <a:spAutoFit/>
            </a:bodyPr>
            <a:lstStyle/>
            <a:p>
              <a:pPr>
                <a:defRPr/>
              </a:pPr>
              <a:r>
                <a:rPr lang="en-US" sz="2200" b="0" dirty="0" smtClean="0">
                  <a:solidFill>
                    <a:schemeClr val="bg1"/>
                  </a:solidFill>
                  <a:latin typeface="+mn-lt"/>
                </a:rPr>
                <a:t>Pitch</a:t>
              </a:r>
            </a:p>
          </p:txBody>
        </p:sp>
        <p:cxnSp>
          <p:nvCxnSpPr>
            <p:cNvPr id="189" name="Straight Arrow Connector 188"/>
            <p:cNvCxnSpPr/>
            <p:nvPr/>
          </p:nvCxnSpPr>
          <p:spPr>
            <a:xfrm>
              <a:off x="24163626" y="8475268"/>
              <a:ext cx="447401" cy="48261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23076857" y="8044381"/>
              <a:ext cx="1217313" cy="430887"/>
            </a:xfrm>
            <a:prstGeom prst="rect">
              <a:avLst/>
            </a:prstGeom>
            <a:noFill/>
          </p:spPr>
          <p:txBody>
            <a:bodyPr wrap="square" rtlCol="0">
              <a:spAutoFit/>
            </a:bodyPr>
            <a:lstStyle/>
            <a:p>
              <a:pPr>
                <a:defRPr/>
              </a:pPr>
              <a:r>
                <a:rPr lang="en-US" sz="2200" b="0" dirty="0" smtClean="0">
                  <a:solidFill>
                    <a:schemeClr val="bg1"/>
                  </a:solidFill>
                  <a:latin typeface="+mn-lt"/>
                </a:rPr>
                <a:t>Baseline</a:t>
              </a:r>
            </a:p>
          </p:txBody>
        </p:sp>
        <p:cxnSp>
          <p:nvCxnSpPr>
            <p:cNvPr id="196" name="Straight Arrow Connector 195"/>
            <p:cNvCxnSpPr/>
            <p:nvPr/>
          </p:nvCxnSpPr>
          <p:spPr>
            <a:xfrm flipH="1" flipV="1">
              <a:off x="26174012" y="9654592"/>
              <a:ext cx="878704" cy="35077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26827845" y="9925231"/>
              <a:ext cx="1060355" cy="430887"/>
            </a:xfrm>
            <a:prstGeom prst="rect">
              <a:avLst/>
            </a:prstGeom>
            <a:noFill/>
          </p:spPr>
          <p:txBody>
            <a:bodyPr wrap="square" rtlCol="0">
              <a:spAutoFit/>
            </a:bodyPr>
            <a:lstStyle/>
            <a:p>
              <a:pPr>
                <a:defRPr/>
              </a:pPr>
              <a:r>
                <a:rPr lang="en-US" sz="2200" b="0" dirty="0" smtClean="0">
                  <a:solidFill>
                    <a:schemeClr val="bg1"/>
                  </a:solidFill>
                  <a:latin typeface="+mn-lt"/>
                </a:rPr>
                <a:t>Height</a:t>
              </a:r>
            </a:p>
          </p:txBody>
        </p:sp>
      </p:grpSp>
      <p:sp>
        <p:nvSpPr>
          <p:cNvPr id="201" name="TextBox 200"/>
          <p:cNvSpPr txBox="1"/>
          <p:nvPr/>
        </p:nvSpPr>
        <p:spPr>
          <a:xfrm>
            <a:off x="24974315" y="9440384"/>
            <a:ext cx="2000485" cy="430887"/>
          </a:xfrm>
          <a:prstGeom prst="rect">
            <a:avLst/>
          </a:prstGeom>
          <a:noFill/>
        </p:spPr>
        <p:txBody>
          <a:bodyPr wrap="square" rtlCol="0">
            <a:spAutoFit/>
          </a:bodyPr>
          <a:lstStyle/>
          <a:p>
            <a:pPr>
              <a:defRPr/>
            </a:pPr>
            <a:r>
              <a:rPr lang="en-US" sz="2200" b="0" dirty="0" smtClean="0">
                <a:solidFill>
                  <a:schemeClr val="bg1"/>
                </a:solidFill>
                <a:latin typeface="+mn-lt"/>
              </a:rPr>
              <a:t>Reconfigurable</a:t>
            </a:r>
          </a:p>
        </p:txBody>
      </p:sp>
      <p:sp>
        <p:nvSpPr>
          <p:cNvPr id="202" name="TextBox 201"/>
          <p:cNvSpPr txBox="1"/>
          <p:nvPr/>
        </p:nvSpPr>
        <p:spPr>
          <a:xfrm>
            <a:off x="25423196" y="12058421"/>
            <a:ext cx="644031" cy="430887"/>
          </a:xfrm>
          <a:prstGeom prst="rect">
            <a:avLst/>
          </a:prstGeom>
          <a:noFill/>
        </p:spPr>
        <p:txBody>
          <a:bodyPr wrap="square" rtlCol="0">
            <a:spAutoFit/>
          </a:bodyPr>
          <a:lstStyle/>
          <a:p>
            <a:pPr>
              <a:defRPr/>
            </a:pPr>
            <a:r>
              <a:rPr lang="en-US" sz="2200" b="0" dirty="0" smtClean="0">
                <a:solidFill>
                  <a:schemeClr val="bg1"/>
                </a:solidFill>
                <a:latin typeface="+mn-lt"/>
              </a:rPr>
              <a:t>Old</a:t>
            </a:r>
          </a:p>
        </p:txBody>
      </p:sp>
      <p:sp>
        <p:nvSpPr>
          <p:cNvPr id="203" name="TextBox 202"/>
          <p:cNvSpPr txBox="1"/>
          <p:nvPr/>
        </p:nvSpPr>
        <p:spPr>
          <a:xfrm>
            <a:off x="29381798" y="11995377"/>
            <a:ext cx="1032701" cy="430887"/>
          </a:xfrm>
          <a:prstGeom prst="rect">
            <a:avLst/>
          </a:prstGeom>
          <a:noFill/>
        </p:spPr>
        <p:txBody>
          <a:bodyPr wrap="square" rtlCol="0">
            <a:spAutoFit/>
          </a:bodyPr>
          <a:lstStyle/>
          <a:p>
            <a:pPr>
              <a:defRPr/>
            </a:pPr>
            <a:r>
              <a:rPr lang="en-US" sz="2200" b="0" dirty="0" smtClean="0">
                <a:solidFill>
                  <a:schemeClr val="bg1"/>
                </a:solidFill>
                <a:latin typeface="+mn-lt"/>
              </a:rPr>
              <a:t>New</a:t>
            </a:r>
          </a:p>
        </p:txBody>
      </p:sp>
      <p:sp>
        <p:nvSpPr>
          <p:cNvPr id="205" name="TextBox 204"/>
          <p:cNvSpPr txBox="1"/>
          <p:nvPr/>
        </p:nvSpPr>
        <p:spPr>
          <a:xfrm>
            <a:off x="15052122" y="19547156"/>
            <a:ext cx="3159678" cy="769441"/>
          </a:xfrm>
          <a:prstGeom prst="rect">
            <a:avLst/>
          </a:prstGeom>
          <a:noFill/>
        </p:spPr>
        <p:txBody>
          <a:bodyPr wrap="square">
            <a:spAutoFit/>
          </a:bodyPr>
          <a:lstStyle/>
          <a:p>
            <a:pPr>
              <a:defRPr/>
            </a:pPr>
            <a:r>
              <a:rPr lang="en-US" sz="2200" dirty="0" smtClean="0">
                <a:solidFill>
                  <a:schemeClr val="bg1"/>
                </a:solidFill>
                <a:latin typeface="+mn-lt"/>
              </a:rPr>
              <a:t>Touchscreen with LEDs indicating manual control</a:t>
            </a:r>
            <a:endParaRPr lang="en-US" sz="2200" dirty="0">
              <a:solidFill>
                <a:schemeClr val="bg1"/>
              </a:solidFill>
              <a:latin typeface="+mn-lt"/>
            </a:endParaRPr>
          </a:p>
        </p:txBody>
      </p:sp>
      <p:sp>
        <p:nvSpPr>
          <p:cNvPr id="206" name="TextBox 205"/>
          <p:cNvSpPr txBox="1"/>
          <p:nvPr/>
        </p:nvSpPr>
        <p:spPr>
          <a:xfrm>
            <a:off x="15544801" y="5524743"/>
            <a:ext cx="7206828" cy="3816429"/>
          </a:xfrm>
          <a:prstGeom prst="rect">
            <a:avLst/>
          </a:prstGeom>
          <a:noFill/>
        </p:spPr>
        <p:txBody>
          <a:bodyPr wrap="square" rtlCol="0">
            <a:spAutoFit/>
          </a:bodyPr>
          <a:lstStyle/>
          <a:p>
            <a:pPr>
              <a:defRPr/>
            </a:pPr>
            <a:r>
              <a:rPr lang="en-US" sz="2200" dirty="0" smtClean="0">
                <a:solidFill>
                  <a:schemeClr val="bg1"/>
                </a:solidFill>
                <a:latin typeface="+mn-lt"/>
              </a:rPr>
              <a:t>The top cover of Prometheus was reconstructed to address a number of areas where there was room for improvement. Debugging </a:t>
            </a:r>
            <a:r>
              <a:rPr lang="en-US" sz="2200" dirty="0">
                <a:solidFill>
                  <a:schemeClr val="bg1"/>
                </a:solidFill>
                <a:latin typeface="+mn-lt"/>
              </a:rPr>
              <a:t>and modifications to the software </a:t>
            </a:r>
            <a:r>
              <a:rPr lang="en-US" sz="2200" dirty="0" smtClean="0">
                <a:solidFill>
                  <a:schemeClr val="bg1"/>
                </a:solidFill>
                <a:latin typeface="+mn-lt"/>
              </a:rPr>
              <a:t>required opening </a:t>
            </a:r>
            <a:r>
              <a:rPr lang="en-US" sz="2200" dirty="0">
                <a:solidFill>
                  <a:schemeClr val="bg1"/>
                </a:solidFill>
                <a:latin typeface="+mn-lt"/>
              </a:rPr>
              <a:t>the cover and plugging in a mouse, keyboard and </a:t>
            </a:r>
            <a:r>
              <a:rPr lang="en-US" sz="2200" dirty="0" smtClean="0">
                <a:solidFill>
                  <a:schemeClr val="bg1"/>
                </a:solidFill>
                <a:latin typeface="+mn-lt"/>
              </a:rPr>
              <a:t>monitor. The robot didn’t give any feedback in real time. The </a:t>
            </a:r>
            <a:r>
              <a:rPr lang="en-US" sz="2200" dirty="0">
                <a:solidFill>
                  <a:schemeClr val="bg1"/>
                </a:solidFill>
                <a:latin typeface="+mn-lt"/>
              </a:rPr>
              <a:t>cameras often had difficulty detecting lines, especially in low angle light conditions. Also the field of view began more than two feet ahead of the robot, which proved to be a problem in confined operating spaces.  The position and orientation of the LIDAR  was too low for obstacle avoidance in thick grass</a:t>
            </a:r>
            <a:r>
              <a:rPr lang="en-US" sz="2200" dirty="0">
                <a:solidFill>
                  <a:schemeClr val="bg1"/>
                </a:solidFill>
              </a:rPr>
              <a:t>.</a:t>
            </a:r>
          </a:p>
          <a:p>
            <a:pPr algn="ctr">
              <a:defRPr/>
            </a:pPr>
            <a:endParaRPr lang="en-US" sz="2200" dirty="0">
              <a:solidFill>
                <a:schemeClr val="bg1"/>
              </a:solidFill>
              <a:latin typeface="+mn-lt"/>
            </a:endParaRPr>
          </a:p>
        </p:txBody>
      </p:sp>
      <p:sp>
        <p:nvSpPr>
          <p:cNvPr id="208" name="Rounded Rectangle 207"/>
          <p:cNvSpPr/>
          <p:nvPr/>
        </p:nvSpPr>
        <p:spPr>
          <a:xfrm>
            <a:off x="9585940" y="5235608"/>
            <a:ext cx="13122810" cy="4124637"/>
          </a:xfrm>
          <a:prstGeom prst="roundRect">
            <a:avLst>
              <a:gd name="adj" fmla="val 91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610</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Realization of Performance Advancements for  WPI’s UGV- Prometheus Mali Akmanalp, Ryan Doherty, Jeffrey Gorges, Peter Kalauskas, Ellen Peterson, Felipe Polido  Robotics Engineering, http://robot.wpi.edu Advisors:  Professors Taskin Padir, Stephen Nestinger, Michael Ciaraldi, William Michalson, Ken Stafford</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which logo you would like to put on your poster and delete the others.  To properly resize the logo, click on it, hold down the shift key and drag the corner  of the image to the desired size, then let go of the shift key and the mouse.  Please leave a half inch margin around the edge of the poster when inserting text.</dc:title>
  <dc:creator>jaci</dc:creator>
  <cp:lastModifiedBy>Jeff</cp:lastModifiedBy>
  <cp:revision>168</cp:revision>
  <dcterms:created xsi:type="dcterms:W3CDTF">2010-01-08T16:49:07Z</dcterms:created>
  <dcterms:modified xsi:type="dcterms:W3CDTF">2011-04-15T20:36:27Z</dcterms:modified>
</cp:coreProperties>
</file>