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132" r:id="rId2"/>
    <p:sldId id="2138" r:id="rId3"/>
    <p:sldId id="2139" r:id="rId4"/>
    <p:sldId id="2140" r:id="rId5"/>
    <p:sldId id="2141" r:id="rId6"/>
    <p:sldId id="2142" r:id="rId7"/>
    <p:sldId id="2143" r:id="rId8"/>
    <p:sldId id="2144" r:id="rId9"/>
    <p:sldId id="2145" r:id="rId10"/>
    <p:sldId id="2146" r:id="rId11"/>
    <p:sldId id="2148" r:id="rId12"/>
    <p:sldId id="2147" r:id="rId13"/>
    <p:sldId id="2149" r:id="rId14"/>
    <p:sldId id="2150" r:id="rId15"/>
    <p:sldId id="2151" r:id="rId16"/>
    <p:sldId id="2152" r:id="rId17"/>
    <p:sldId id="2153" r:id="rId18"/>
    <p:sldId id="2154" r:id="rId19"/>
    <p:sldId id="2155" r:id="rId20"/>
    <p:sldId id="2156" r:id="rId21"/>
    <p:sldId id="2157" r:id="rId22"/>
    <p:sldId id="2158" r:id="rId23"/>
    <p:sldId id="2159" r:id="rId24"/>
    <p:sldId id="2169" r:id="rId25"/>
    <p:sldId id="2170" r:id="rId26"/>
    <p:sldId id="2161" r:id="rId27"/>
    <p:sldId id="2160" r:id="rId28"/>
    <p:sldId id="2171" r:id="rId29"/>
    <p:sldId id="2162" r:id="rId30"/>
    <p:sldId id="2163" r:id="rId31"/>
    <p:sldId id="2164" r:id="rId32"/>
    <p:sldId id="2165" r:id="rId33"/>
    <p:sldId id="2166" r:id="rId34"/>
    <p:sldId id="2167" r:id="rId35"/>
    <p:sldId id="2168" r:id="rId36"/>
    <p:sldId id="2172" r:id="rId37"/>
    <p:sldId id="2182" r:id="rId38"/>
    <p:sldId id="2183" r:id="rId39"/>
    <p:sldId id="2173" r:id="rId40"/>
    <p:sldId id="2174" r:id="rId41"/>
    <p:sldId id="2175" r:id="rId42"/>
    <p:sldId id="2176" r:id="rId43"/>
    <p:sldId id="2177" r:id="rId44"/>
    <p:sldId id="2178" r:id="rId45"/>
    <p:sldId id="2179" r:id="rId46"/>
    <p:sldId id="2181" r:id="rId47"/>
    <p:sldId id="2180" r:id="rId48"/>
    <p:sldId id="2137" r:id="rId49"/>
  </p:sldIdLst>
  <p:sldSz cx="12192000" cy="6858000"/>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569"/>
    <a:srgbClr val="5E7361"/>
    <a:srgbClr val="002E6D"/>
    <a:srgbClr val="272626"/>
    <a:srgbClr val="AB162B"/>
    <a:srgbClr val="B2B7BB"/>
    <a:srgbClr val="C78A3D"/>
    <a:srgbClr val="C4122F"/>
    <a:srgbClr val="343433"/>
    <a:srgbClr val="00B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6405" autoAdjust="0"/>
  </p:normalViewPr>
  <p:slideViewPr>
    <p:cSldViewPr snapToGrid="0">
      <p:cViewPr varScale="1">
        <p:scale>
          <a:sx n="71" d="100"/>
          <a:sy n="71" d="100"/>
        </p:scale>
        <p:origin x="1123" y="58"/>
      </p:cViewPr>
      <p:guideLst>
        <p:guide orient="horz" pos="720"/>
        <p:guide orient="horz" pos="960"/>
        <p:guide orient="horz" pos="3888"/>
        <p:guide pos="456"/>
        <p:guide pos="7296"/>
      </p:guideLst>
    </p:cSldViewPr>
  </p:slideViewPr>
  <p:outlineViewPr>
    <p:cViewPr>
      <p:scale>
        <a:sx n="33" d="100"/>
        <a:sy n="33" d="100"/>
      </p:scale>
      <p:origin x="0" y="-1497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2" d="100"/>
          <a:sy n="102" d="100"/>
        </p:scale>
        <p:origin x="4304"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4/25/2024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4/25/2024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35</a:t>
            </a:fld>
            <a:endParaRPr lang="en-US"/>
          </a:p>
        </p:txBody>
      </p:sp>
    </p:spTree>
    <p:extLst>
      <p:ext uri="{BB962C8B-B14F-4D97-AF65-F5344CB8AC3E}">
        <p14:creationId xmlns:p14="http://schemas.microsoft.com/office/powerpoint/2010/main" val="279465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48</a:t>
            </a:fld>
            <a:endParaRPr lang="en-US"/>
          </a:p>
        </p:txBody>
      </p:sp>
    </p:spTree>
    <p:extLst>
      <p:ext uri="{BB962C8B-B14F-4D97-AF65-F5344CB8AC3E}">
        <p14:creationId xmlns:p14="http://schemas.microsoft.com/office/powerpoint/2010/main" val="1557543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
        <p:nvSpPr>
          <p:cNvPr id="2" name="Title 1">
            <a:extLst>
              <a:ext uri="{FF2B5EF4-FFF2-40B4-BE49-F238E27FC236}">
                <a16:creationId xmlns:a16="http://schemas.microsoft.com/office/drawing/2014/main" id="{1D5A7271-8C40-8F4A-5EC2-A15978F18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8C568-05C4-6771-273A-B4EB20ACFACE}"/>
              </a:ext>
            </a:extLst>
          </p:cNvPr>
          <p:cNvSpPr>
            <a:spLocks noGrp="1"/>
          </p:cNvSpPr>
          <p:nvPr>
            <p:ph type="dt" sz="half" idx="10"/>
          </p:nvPr>
        </p:nvSpPr>
        <p:spPr/>
        <p:txBody>
          <a:bodyPr/>
          <a:lstStyle/>
          <a:p>
            <a:fld id="{3A6DFBB2-AC30-4BC0-8867-B0B5A369985B}" type="datetime1">
              <a:rPr lang="en-US" smtClean="0"/>
              <a:t>4/25/2024</a:t>
            </a:fld>
            <a:endParaRPr lang="en-US"/>
          </a:p>
        </p:txBody>
      </p:sp>
      <p:sp>
        <p:nvSpPr>
          <p:cNvPr id="4" name="Footer Placeholder 3">
            <a:extLst>
              <a:ext uri="{FF2B5EF4-FFF2-40B4-BE49-F238E27FC236}">
                <a16:creationId xmlns:a16="http://schemas.microsoft.com/office/drawing/2014/main" id="{391FD00C-C79C-959F-9F53-6E6624CA8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29DE9F-A6EE-2C47-78C6-84D118B6803E}"/>
              </a:ext>
            </a:extLst>
          </p:cNvPr>
          <p:cNvSpPr>
            <a:spLocks noGrp="1"/>
          </p:cNvSpPr>
          <p:nvPr>
            <p:ph type="sldNum" sz="quarter" idx="12"/>
          </p:nvPr>
        </p:nvSpPr>
        <p:spPr/>
        <p:txBody>
          <a:bodyPr/>
          <a:lstStyle/>
          <a:p>
            <a:fld id="{5716B350-825B-46B6-B728-8D3CC929B0EC}" type="slidenum">
              <a:rPr lang="en-US" smtClean="0"/>
              <a:t>‹#›</a:t>
            </a:fld>
            <a:endParaRPr lang="en-US"/>
          </a:p>
        </p:txBody>
      </p:sp>
    </p:spTree>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77411-F747-FDAB-8FE9-82596940A32D}"/>
              </a:ext>
            </a:extLst>
          </p:cNvPr>
          <p:cNvSpPr>
            <a:spLocks noGrp="1"/>
          </p:cNvSpPr>
          <p:nvPr>
            <p:ph type="dt" sz="half" idx="10"/>
          </p:nvPr>
        </p:nvSpPr>
        <p:spPr/>
        <p:txBody>
          <a:bodyPr/>
          <a:lstStyle/>
          <a:p>
            <a:fld id="{B02817C0-7751-46C4-AB77-5E0BC9427278}" type="datetime1">
              <a:rPr lang="en-US" smtClean="0"/>
              <a:t>4/25/2024</a:t>
            </a:fld>
            <a:endParaRPr lang="en-US"/>
          </a:p>
        </p:txBody>
      </p:sp>
      <p:sp>
        <p:nvSpPr>
          <p:cNvPr id="4" name="Footer Placeholder 3">
            <a:extLst>
              <a:ext uri="{FF2B5EF4-FFF2-40B4-BE49-F238E27FC236}">
                <a16:creationId xmlns:a16="http://schemas.microsoft.com/office/drawing/2014/main" id="{06005CA9-9D5A-A661-3BE9-6E0C43C05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6AF196-9E58-F97B-E2FF-BF3B6E03F39D}"/>
              </a:ext>
            </a:extLst>
          </p:cNvPr>
          <p:cNvSpPr>
            <a:spLocks noGrp="1"/>
          </p:cNvSpPr>
          <p:nvPr>
            <p:ph type="sldNum" sz="quarter" idx="12"/>
          </p:nvPr>
        </p:nvSpPr>
        <p:spPr/>
        <p:txBody>
          <a:bodyPr/>
          <a:lstStyle/>
          <a:p>
            <a:fld id="{5716B350-825B-46B6-B728-8D3CC929B0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dirty="0"/>
              <a:t>Click to edit Master title style</a:t>
            </a:r>
            <a:br>
              <a:rPr lang="en-US" dirty="0"/>
            </a:br>
            <a:r>
              <a:rPr lang="en-US" dirty="0" err="1"/>
              <a:t>ghghghg</a:t>
            </a:r>
            <a:endParaRPr lang="en-US" dirty="0"/>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
        <p:nvSpPr>
          <p:cNvPr id="3" name="Date Placeholder 2">
            <a:extLst>
              <a:ext uri="{FF2B5EF4-FFF2-40B4-BE49-F238E27FC236}">
                <a16:creationId xmlns:a16="http://schemas.microsoft.com/office/drawing/2014/main" id="{29F3B65C-0A78-3762-AA66-9A0A7E5CB6E2}"/>
              </a:ext>
            </a:extLst>
          </p:cNvPr>
          <p:cNvSpPr>
            <a:spLocks noGrp="1"/>
          </p:cNvSpPr>
          <p:nvPr>
            <p:ph type="dt" sz="half" idx="16"/>
          </p:nvPr>
        </p:nvSpPr>
        <p:spPr/>
        <p:txBody>
          <a:bodyPr/>
          <a:lstStyle/>
          <a:p>
            <a:fld id="{91A0C754-9583-4B73-BF8A-18156EA5C023}" type="datetime1">
              <a:rPr lang="en-US" smtClean="0"/>
              <a:t>4/25/2024</a:t>
            </a:fld>
            <a:endParaRPr lang="en-US"/>
          </a:p>
        </p:txBody>
      </p:sp>
      <p:sp>
        <p:nvSpPr>
          <p:cNvPr id="4" name="Footer Placeholder 3">
            <a:extLst>
              <a:ext uri="{FF2B5EF4-FFF2-40B4-BE49-F238E27FC236}">
                <a16:creationId xmlns:a16="http://schemas.microsoft.com/office/drawing/2014/main" id="{9B788F2D-D98E-072B-7FE2-7CC3E1C97F87}"/>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CFCB4F28-BCD3-1052-90F7-D2247D538677}"/>
              </a:ext>
            </a:extLst>
          </p:cNvPr>
          <p:cNvSpPr>
            <a:spLocks noGrp="1"/>
          </p:cNvSpPr>
          <p:nvPr>
            <p:ph type="sldNum" sz="quarter" idx="18"/>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
        <p:nvSpPr>
          <p:cNvPr id="3" name="Date Placeholder 2">
            <a:extLst>
              <a:ext uri="{FF2B5EF4-FFF2-40B4-BE49-F238E27FC236}">
                <a16:creationId xmlns:a16="http://schemas.microsoft.com/office/drawing/2014/main" id="{B7B60BC7-C200-E814-900C-2E2C59453331}"/>
              </a:ext>
            </a:extLst>
          </p:cNvPr>
          <p:cNvSpPr>
            <a:spLocks noGrp="1"/>
          </p:cNvSpPr>
          <p:nvPr>
            <p:ph type="dt" sz="half" idx="17"/>
          </p:nvPr>
        </p:nvSpPr>
        <p:spPr/>
        <p:txBody>
          <a:bodyPr/>
          <a:lstStyle/>
          <a:p>
            <a:fld id="{D873590B-7720-4E57-8A25-E9AFD77A0A0A}" type="datetime1">
              <a:rPr lang="en-US" smtClean="0"/>
              <a:t>4/25/2024</a:t>
            </a:fld>
            <a:endParaRPr lang="en-US"/>
          </a:p>
        </p:txBody>
      </p:sp>
      <p:sp>
        <p:nvSpPr>
          <p:cNvPr id="4" name="Footer Placeholder 3">
            <a:extLst>
              <a:ext uri="{FF2B5EF4-FFF2-40B4-BE49-F238E27FC236}">
                <a16:creationId xmlns:a16="http://schemas.microsoft.com/office/drawing/2014/main" id="{9445FF7F-A985-5C8E-4241-7BFE868952D7}"/>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A76158BA-5F6A-252D-51D9-0B05CE7BDA54}"/>
              </a:ext>
            </a:extLst>
          </p:cNvPr>
          <p:cNvSpPr>
            <a:spLocks noGrp="1"/>
          </p:cNvSpPr>
          <p:nvPr>
            <p:ph type="sldNum" sz="quarter" idx="19"/>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dirty="0"/>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dirty="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3" name="Date Placeholder 2">
            <a:extLst>
              <a:ext uri="{FF2B5EF4-FFF2-40B4-BE49-F238E27FC236}">
                <a16:creationId xmlns:a16="http://schemas.microsoft.com/office/drawing/2014/main" id="{71346915-F136-2950-52A2-EBF6E40C9B8E}"/>
              </a:ext>
            </a:extLst>
          </p:cNvPr>
          <p:cNvSpPr>
            <a:spLocks noGrp="1"/>
          </p:cNvSpPr>
          <p:nvPr>
            <p:ph type="dt" sz="half" idx="19"/>
          </p:nvPr>
        </p:nvSpPr>
        <p:spPr/>
        <p:txBody>
          <a:bodyPr/>
          <a:lstStyle/>
          <a:p>
            <a:fld id="{49AC4501-026D-4CB6-AE04-2CA4C85EC00B}" type="datetime1">
              <a:rPr lang="en-US" smtClean="0"/>
              <a:t>4/25/2024</a:t>
            </a:fld>
            <a:endParaRPr lang="en-US"/>
          </a:p>
        </p:txBody>
      </p:sp>
      <p:sp>
        <p:nvSpPr>
          <p:cNvPr id="5" name="Footer Placeholder 4">
            <a:extLst>
              <a:ext uri="{FF2B5EF4-FFF2-40B4-BE49-F238E27FC236}">
                <a16:creationId xmlns:a16="http://schemas.microsoft.com/office/drawing/2014/main" id="{AE7E794C-2A0C-F7C0-14A3-C4203B3A19E8}"/>
              </a:ext>
            </a:extLst>
          </p:cNvPr>
          <p:cNvSpPr>
            <a:spLocks noGrp="1"/>
          </p:cNvSpPr>
          <p:nvPr>
            <p:ph type="ftr" sz="quarter" idx="20"/>
          </p:nvPr>
        </p:nvSpPr>
        <p:spPr/>
        <p:txBody>
          <a:bodyPr/>
          <a:lstStyle/>
          <a:p>
            <a:endParaRPr lang="en-US"/>
          </a:p>
        </p:txBody>
      </p:sp>
      <p:sp>
        <p:nvSpPr>
          <p:cNvPr id="9" name="Slide Number Placeholder 8">
            <a:extLst>
              <a:ext uri="{FF2B5EF4-FFF2-40B4-BE49-F238E27FC236}">
                <a16:creationId xmlns:a16="http://schemas.microsoft.com/office/drawing/2014/main" id="{5BECB9E8-A3E5-7837-15F2-6A4F96A07EDE}"/>
              </a:ext>
            </a:extLst>
          </p:cNvPr>
          <p:cNvSpPr>
            <a:spLocks noGrp="1"/>
          </p:cNvSpPr>
          <p:nvPr>
            <p:ph type="sldNum" sz="quarter" idx="21"/>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
        <p:nvSpPr>
          <p:cNvPr id="3" name="Date Placeholder 2">
            <a:extLst>
              <a:ext uri="{FF2B5EF4-FFF2-40B4-BE49-F238E27FC236}">
                <a16:creationId xmlns:a16="http://schemas.microsoft.com/office/drawing/2014/main" id="{82B66BCF-B2EA-C9E8-6D53-50E8544C2C5C}"/>
              </a:ext>
            </a:extLst>
          </p:cNvPr>
          <p:cNvSpPr>
            <a:spLocks noGrp="1"/>
          </p:cNvSpPr>
          <p:nvPr>
            <p:ph type="dt" sz="half" idx="22"/>
          </p:nvPr>
        </p:nvSpPr>
        <p:spPr/>
        <p:txBody>
          <a:bodyPr/>
          <a:lstStyle/>
          <a:p>
            <a:fld id="{3041DA74-FB45-4137-B91D-EF9516A305B0}" type="datetime1">
              <a:rPr lang="en-US" smtClean="0"/>
              <a:t>4/25/2024</a:t>
            </a:fld>
            <a:endParaRPr lang="en-US"/>
          </a:p>
        </p:txBody>
      </p:sp>
      <p:sp>
        <p:nvSpPr>
          <p:cNvPr id="5" name="Footer Placeholder 4">
            <a:extLst>
              <a:ext uri="{FF2B5EF4-FFF2-40B4-BE49-F238E27FC236}">
                <a16:creationId xmlns:a16="http://schemas.microsoft.com/office/drawing/2014/main" id="{62ABA390-4C0E-7D9E-4DB3-615216251660}"/>
              </a:ext>
            </a:extLst>
          </p:cNvPr>
          <p:cNvSpPr>
            <a:spLocks noGrp="1"/>
          </p:cNvSpPr>
          <p:nvPr>
            <p:ph type="ftr" sz="quarter" idx="23"/>
          </p:nvPr>
        </p:nvSpPr>
        <p:spPr/>
        <p:txBody>
          <a:bodyPr/>
          <a:lstStyle/>
          <a:p>
            <a:endParaRPr lang="en-US"/>
          </a:p>
        </p:txBody>
      </p:sp>
      <p:sp>
        <p:nvSpPr>
          <p:cNvPr id="6" name="Slide Number Placeholder 5">
            <a:extLst>
              <a:ext uri="{FF2B5EF4-FFF2-40B4-BE49-F238E27FC236}">
                <a16:creationId xmlns:a16="http://schemas.microsoft.com/office/drawing/2014/main" id="{AF6D37D0-C281-DE3E-283D-39961990A035}"/>
              </a:ext>
            </a:extLst>
          </p:cNvPr>
          <p:cNvSpPr>
            <a:spLocks noGrp="1"/>
          </p:cNvSpPr>
          <p:nvPr>
            <p:ph type="sldNum" sz="quarter" idx="24"/>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tretch/>
        </p:blipFill>
        <p:spPr>
          <a:xfrm>
            <a:off x="3810000" y="1143000"/>
            <a:ext cx="4572000" cy="4572000"/>
          </a:xfrm>
          <a:prstGeom prst="rect">
            <a:avLst/>
          </a:prstGeom>
        </p:spPr>
      </p:pic>
      <p:sp>
        <p:nvSpPr>
          <p:cNvPr id="3" name="Date Placeholder 2">
            <a:extLst>
              <a:ext uri="{FF2B5EF4-FFF2-40B4-BE49-F238E27FC236}">
                <a16:creationId xmlns:a16="http://schemas.microsoft.com/office/drawing/2014/main" id="{A297C56F-597D-4A22-D6B5-71852CFBD3D5}"/>
              </a:ext>
            </a:extLst>
          </p:cNvPr>
          <p:cNvSpPr>
            <a:spLocks noGrp="1"/>
          </p:cNvSpPr>
          <p:nvPr>
            <p:ph type="dt" sz="half" idx="10"/>
          </p:nvPr>
        </p:nvSpPr>
        <p:spPr/>
        <p:txBody>
          <a:bodyPr/>
          <a:lstStyle/>
          <a:p>
            <a:fld id="{F7D8B47E-33CE-4C21-A1A4-D752A6BE670C}" type="datetime1">
              <a:rPr lang="en-US" smtClean="0"/>
              <a:t>4/25/2024</a:t>
            </a:fld>
            <a:endParaRPr lang="en-US"/>
          </a:p>
        </p:txBody>
      </p:sp>
      <p:sp>
        <p:nvSpPr>
          <p:cNvPr id="4" name="Footer Placeholder 3">
            <a:extLst>
              <a:ext uri="{FF2B5EF4-FFF2-40B4-BE49-F238E27FC236}">
                <a16:creationId xmlns:a16="http://schemas.microsoft.com/office/drawing/2014/main" id="{9736F008-02EF-B499-F2CB-7566DD887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62D548-A64C-DF3E-BDEE-D9F24BCE0BF0}"/>
              </a:ext>
            </a:extLst>
          </p:cNvPr>
          <p:cNvSpPr>
            <a:spLocks noGrp="1"/>
          </p:cNvSpPr>
          <p:nvPr>
            <p:ph type="sldNum" sz="quarter" idx="12"/>
          </p:nvPr>
        </p:nvSpPr>
        <p:spPr/>
        <p:txBody>
          <a:bodyPr/>
          <a:lstStyle/>
          <a:p>
            <a:fld id="{5716B350-825B-46B6-B728-8D3CC929B0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3" name="Date Placeholder 2">
            <a:extLst>
              <a:ext uri="{FF2B5EF4-FFF2-40B4-BE49-F238E27FC236}">
                <a16:creationId xmlns:a16="http://schemas.microsoft.com/office/drawing/2014/main" id="{1625D408-6D56-B00D-AC92-E37312A230AA}"/>
              </a:ext>
            </a:extLst>
          </p:cNvPr>
          <p:cNvSpPr>
            <a:spLocks noGrp="1"/>
          </p:cNvSpPr>
          <p:nvPr>
            <p:ph type="dt" sz="half" idx="10"/>
          </p:nvPr>
        </p:nvSpPr>
        <p:spPr/>
        <p:txBody>
          <a:bodyPr/>
          <a:lstStyle/>
          <a:p>
            <a:fld id="{E0EA5474-BB58-4EAD-8C8B-EAA1E060A429}" type="datetime1">
              <a:rPr lang="en-US" smtClean="0"/>
              <a:t>4/25/2024</a:t>
            </a:fld>
            <a:endParaRPr lang="en-US"/>
          </a:p>
        </p:txBody>
      </p:sp>
      <p:sp>
        <p:nvSpPr>
          <p:cNvPr id="4" name="Footer Placeholder 3">
            <a:extLst>
              <a:ext uri="{FF2B5EF4-FFF2-40B4-BE49-F238E27FC236}">
                <a16:creationId xmlns:a16="http://schemas.microsoft.com/office/drawing/2014/main" id="{F16D9200-FF10-0A18-6DA2-88FF699DE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A6D28-3A0C-6627-E92D-8826FA0BAA12}"/>
              </a:ext>
            </a:extLst>
          </p:cNvPr>
          <p:cNvSpPr>
            <a:spLocks noGrp="1"/>
          </p:cNvSpPr>
          <p:nvPr>
            <p:ph type="sldNum" sz="quarter" idx="12"/>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dirty="0"/>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dirty="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
        <p:nvSpPr>
          <p:cNvPr id="2" name="Date Placeholder 1">
            <a:extLst>
              <a:ext uri="{FF2B5EF4-FFF2-40B4-BE49-F238E27FC236}">
                <a16:creationId xmlns:a16="http://schemas.microsoft.com/office/drawing/2014/main" id="{41C5EB89-470C-AF11-15B5-5864A1D3546D}"/>
              </a:ext>
            </a:extLst>
          </p:cNvPr>
          <p:cNvSpPr>
            <a:spLocks noGrp="1"/>
          </p:cNvSpPr>
          <p:nvPr>
            <p:ph type="dt" sz="half" idx="10"/>
          </p:nvPr>
        </p:nvSpPr>
        <p:spPr/>
        <p:txBody>
          <a:bodyPr/>
          <a:lstStyle/>
          <a:p>
            <a:fld id="{73135B84-9B90-4910-B2A2-E7DFF6B13DCD}" type="datetime1">
              <a:rPr lang="en-US" smtClean="0"/>
              <a:t>4/25/2024</a:t>
            </a:fld>
            <a:endParaRPr lang="en-US"/>
          </a:p>
        </p:txBody>
      </p:sp>
      <p:sp>
        <p:nvSpPr>
          <p:cNvPr id="3" name="Footer Placeholder 2">
            <a:extLst>
              <a:ext uri="{FF2B5EF4-FFF2-40B4-BE49-F238E27FC236}">
                <a16:creationId xmlns:a16="http://schemas.microsoft.com/office/drawing/2014/main" id="{D967293C-3ABD-2C12-165C-17F51B251A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4BF3B-E69C-573C-D590-D25A0646F16F}"/>
              </a:ext>
            </a:extLst>
          </p:cNvPr>
          <p:cNvSpPr>
            <a:spLocks noGrp="1"/>
          </p:cNvSpPr>
          <p:nvPr>
            <p:ph type="sldNum" sz="quarter" idx="12"/>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2237983437"/>
      </p:ext>
    </p:extLst>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 name="Date Placeholder 1">
            <a:extLst>
              <a:ext uri="{FF2B5EF4-FFF2-40B4-BE49-F238E27FC236}">
                <a16:creationId xmlns:a16="http://schemas.microsoft.com/office/drawing/2014/main" id="{B78F6118-C17C-4F06-C773-45E829900A85}"/>
              </a:ext>
            </a:extLst>
          </p:cNvPr>
          <p:cNvSpPr>
            <a:spLocks noGrp="1"/>
          </p:cNvSpPr>
          <p:nvPr>
            <p:ph type="dt" sz="half" idx="10"/>
          </p:nvPr>
        </p:nvSpPr>
        <p:spPr/>
        <p:txBody>
          <a:bodyPr/>
          <a:lstStyle/>
          <a:p>
            <a:fld id="{49E09AD5-CBAC-4017-A395-D1B4845E93F7}" type="datetime1">
              <a:rPr lang="en-US" smtClean="0"/>
              <a:t>4/25/2024</a:t>
            </a:fld>
            <a:endParaRPr lang="en-US"/>
          </a:p>
        </p:txBody>
      </p:sp>
      <p:sp>
        <p:nvSpPr>
          <p:cNvPr id="3" name="Footer Placeholder 2">
            <a:extLst>
              <a:ext uri="{FF2B5EF4-FFF2-40B4-BE49-F238E27FC236}">
                <a16:creationId xmlns:a16="http://schemas.microsoft.com/office/drawing/2014/main" id="{565EEED0-73E1-9A39-E42F-AD404AA8F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36654-D9A4-9514-534E-F49A91AFF815}"/>
              </a:ext>
            </a:extLst>
          </p:cNvPr>
          <p:cNvSpPr>
            <a:spLocks noGrp="1"/>
          </p:cNvSpPr>
          <p:nvPr>
            <p:ph type="sldNum" sz="quarter" idx="12"/>
          </p:nvPr>
        </p:nvSpPr>
        <p:spPr/>
        <p:txBody>
          <a:bodyPr/>
          <a:lstStyle>
            <a:lvl1pPr>
              <a:defRPr sz="1400" baseline="0"/>
            </a:lvl1pPr>
          </a:lstStyle>
          <a:p>
            <a:fld id="{5716B350-825B-46B6-B728-8D3CC929B0EC}"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
        <p:nvSpPr>
          <p:cNvPr id="2" name="Date Placeholder 1">
            <a:extLst>
              <a:ext uri="{FF2B5EF4-FFF2-40B4-BE49-F238E27FC236}">
                <a16:creationId xmlns:a16="http://schemas.microsoft.com/office/drawing/2014/main" id="{555FB8AA-520E-DD91-E832-57FE6B423283}"/>
              </a:ext>
            </a:extLst>
          </p:cNvPr>
          <p:cNvSpPr>
            <a:spLocks noGrp="1"/>
          </p:cNvSpPr>
          <p:nvPr>
            <p:ph type="dt" sz="half" idx="14"/>
          </p:nvPr>
        </p:nvSpPr>
        <p:spPr/>
        <p:txBody>
          <a:bodyPr/>
          <a:lstStyle/>
          <a:p>
            <a:fld id="{D4F1D52E-6FE1-4F0C-B7BA-E0B116B16774}" type="datetime1">
              <a:rPr lang="en-US" smtClean="0"/>
              <a:t>4/25/2024</a:t>
            </a:fld>
            <a:endParaRPr lang="en-US"/>
          </a:p>
        </p:txBody>
      </p:sp>
      <p:sp>
        <p:nvSpPr>
          <p:cNvPr id="3" name="Footer Placeholder 2">
            <a:extLst>
              <a:ext uri="{FF2B5EF4-FFF2-40B4-BE49-F238E27FC236}">
                <a16:creationId xmlns:a16="http://schemas.microsoft.com/office/drawing/2014/main" id="{61041183-7C80-7F9A-06B8-4D638057CA34}"/>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07037397-C41F-9E97-F130-34223AB2962F}"/>
              </a:ext>
            </a:extLst>
          </p:cNvPr>
          <p:cNvSpPr>
            <a:spLocks noGrp="1"/>
          </p:cNvSpPr>
          <p:nvPr>
            <p:ph type="sldNum" sz="quarter" idx="16"/>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
        <p:nvSpPr>
          <p:cNvPr id="2" name="Date Placeholder 1">
            <a:extLst>
              <a:ext uri="{FF2B5EF4-FFF2-40B4-BE49-F238E27FC236}">
                <a16:creationId xmlns:a16="http://schemas.microsoft.com/office/drawing/2014/main" id="{79DEA030-549C-7B93-ACB9-1EA20015C141}"/>
              </a:ext>
            </a:extLst>
          </p:cNvPr>
          <p:cNvSpPr>
            <a:spLocks noGrp="1"/>
          </p:cNvSpPr>
          <p:nvPr>
            <p:ph type="dt" sz="half" idx="14"/>
          </p:nvPr>
        </p:nvSpPr>
        <p:spPr/>
        <p:txBody>
          <a:bodyPr/>
          <a:lstStyle/>
          <a:p>
            <a:fld id="{ED6F5956-8DAD-4F2E-A22C-D9197A9210CD}" type="datetime1">
              <a:rPr lang="en-US" smtClean="0"/>
              <a:t>4/25/2024</a:t>
            </a:fld>
            <a:endParaRPr lang="en-US"/>
          </a:p>
        </p:txBody>
      </p:sp>
      <p:sp>
        <p:nvSpPr>
          <p:cNvPr id="3" name="Footer Placeholder 2">
            <a:extLst>
              <a:ext uri="{FF2B5EF4-FFF2-40B4-BE49-F238E27FC236}">
                <a16:creationId xmlns:a16="http://schemas.microsoft.com/office/drawing/2014/main" id="{C77F59BE-5183-B67F-9A25-BC94054C82EA}"/>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E3F10832-4671-0F52-BB23-EF0D0E095ADF}"/>
              </a:ext>
            </a:extLst>
          </p:cNvPr>
          <p:cNvSpPr>
            <a:spLocks noGrp="1"/>
          </p:cNvSpPr>
          <p:nvPr>
            <p:ph type="sldNum" sz="quarter" idx="16"/>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
        <p:nvSpPr>
          <p:cNvPr id="2" name="Title 1">
            <a:extLst>
              <a:ext uri="{FF2B5EF4-FFF2-40B4-BE49-F238E27FC236}">
                <a16:creationId xmlns:a16="http://schemas.microsoft.com/office/drawing/2014/main" id="{E37F1A4C-5404-257B-A94A-5E79CAFF5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2E0449-DF28-F8DA-E16F-B626C0C787EC}"/>
              </a:ext>
            </a:extLst>
          </p:cNvPr>
          <p:cNvSpPr>
            <a:spLocks noGrp="1"/>
          </p:cNvSpPr>
          <p:nvPr>
            <p:ph type="dt" sz="half" idx="11"/>
          </p:nvPr>
        </p:nvSpPr>
        <p:spPr/>
        <p:txBody>
          <a:bodyPr/>
          <a:lstStyle/>
          <a:p>
            <a:fld id="{25E08EB8-448C-40F1-9E42-FD97A417F5E4}" type="datetime1">
              <a:rPr lang="en-US" smtClean="0"/>
              <a:t>4/25/2024</a:t>
            </a:fld>
            <a:endParaRPr lang="en-US"/>
          </a:p>
        </p:txBody>
      </p:sp>
      <p:sp>
        <p:nvSpPr>
          <p:cNvPr id="4" name="Footer Placeholder 3">
            <a:extLst>
              <a:ext uri="{FF2B5EF4-FFF2-40B4-BE49-F238E27FC236}">
                <a16:creationId xmlns:a16="http://schemas.microsoft.com/office/drawing/2014/main" id="{3CF51A73-4D20-4FF0-EF08-745B3C6ADE0B}"/>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D9B08641-69BD-3C90-8864-434E35CE5C1A}"/>
              </a:ext>
            </a:extLst>
          </p:cNvPr>
          <p:cNvSpPr>
            <a:spLocks noGrp="1"/>
          </p:cNvSpPr>
          <p:nvPr>
            <p:ph type="sldNum" sz="quarter" idx="13"/>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
        <p:nvSpPr>
          <p:cNvPr id="2" name="Date Placeholder 1">
            <a:extLst>
              <a:ext uri="{FF2B5EF4-FFF2-40B4-BE49-F238E27FC236}">
                <a16:creationId xmlns:a16="http://schemas.microsoft.com/office/drawing/2014/main" id="{B957BFD0-0977-DF41-5431-27396F1FAEB8}"/>
              </a:ext>
            </a:extLst>
          </p:cNvPr>
          <p:cNvSpPr>
            <a:spLocks noGrp="1"/>
          </p:cNvSpPr>
          <p:nvPr>
            <p:ph type="dt" sz="half" idx="12"/>
          </p:nvPr>
        </p:nvSpPr>
        <p:spPr/>
        <p:txBody>
          <a:bodyPr/>
          <a:lstStyle/>
          <a:p>
            <a:fld id="{4E6CAD3B-8701-4957-9E5A-F91713C19332}" type="datetime1">
              <a:rPr lang="en-US" smtClean="0"/>
              <a:t>4/25/2024</a:t>
            </a:fld>
            <a:endParaRPr lang="en-US"/>
          </a:p>
        </p:txBody>
      </p:sp>
      <p:sp>
        <p:nvSpPr>
          <p:cNvPr id="3" name="Footer Placeholder 2">
            <a:extLst>
              <a:ext uri="{FF2B5EF4-FFF2-40B4-BE49-F238E27FC236}">
                <a16:creationId xmlns:a16="http://schemas.microsoft.com/office/drawing/2014/main" id="{7E8E49EA-5DA5-2804-A654-9FE0DB857209}"/>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D65D6160-E776-AD43-4516-C01FDF66CFC9}"/>
              </a:ext>
            </a:extLst>
          </p:cNvPr>
          <p:cNvSpPr>
            <a:spLocks noGrp="1"/>
          </p:cNvSpPr>
          <p:nvPr>
            <p:ph type="sldNum" sz="quarter" idx="14"/>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
        <p:nvSpPr>
          <p:cNvPr id="2" name="Date Placeholder 1">
            <a:extLst>
              <a:ext uri="{FF2B5EF4-FFF2-40B4-BE49-F238E27FC236}">
                <a16:creationId xmlns:a16="http://schemas.microsoft.com/office/drawing/2014/main" id="{055DE2AA-4913-9121-B848-50F18E2AE296}"/>
              </a:ext>
            </a:extLst>
          </p:cNvPr>
          <p:cNvSpPr>
            <a:spLocks noGrp="1"/>
          </p:cNvSpPr>
          <p:nvPr>
            <p:ph type="dt" sz="half" idx="11"/>
          </p:nvPr>
        </p:nvSpPr>
        <p:spPr/>
        <p:txBody>
          <a:bodyPr/>
          <a:lstStyle/>
          <a:p>
            <a:fld id="{803475F1-076F-406D-AF3C-1B75A5E529A3}" type="datetime1">
              <a:rPr lang="en-US" smtClean="0"/>
              <a:t>4/25/2024</a:t>
            </a:fld>
            <a:endParaRPr lang="en-US"/>
          </a:p>
        </p:txBody>
      </p:sp>
      <p:sp>
        <p:nvSpPr>
          <p:cNvPr id="3" name="Footer Placeholder 2">
            <a:extLst>
              <a:ext uri="{FF2B5EF4-FFF2-40B4-BE49-F238E27FC236}">
                <a16:creationId xmlns:a16="http://schemas.microsoft.com/office/drawing/2014/main" id="{F1CE3E97-840E-E5D2-AFB2-196BABA60041}"/>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F15BBFC7-6C18-F236-2405-6CECB6B7F4CE}"/>
              </a:ext>
            </a:extLst>
          </p:cNvPr>
          <p:cNvSpPr>
            <a:spLocks noGrp="1"/>
          </p:cNvSpPr>
          <p:nvPr>
            <p:ph type="sldNum" sz="quarter" idx="13"/>
          </p:nvPr>
        </p:nvSpPr>
        <p:spPr/>
        <p:txBody>
          <a:bodyPr/>
          <a:lstStyle/>
          <a:p>
            <a:fld id="{5716B350-825B-46B6-B728-8D3CC929B0EC}" type="slidenum">
              <a:rPr lang="en-US" smtClean="0"/>
              <a:t>‹#›</a:t>
            </a:fld>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8F0595-726B-67DA-E7F6-E7FF5FA44440}"/>
              </a:ext>
            </a:extLst>
          </p:cNvPr>
          <p:cNvSpPr>
            <a:spLocks noGrp="1"/>
          </p:cNvSpPr>
          <p:nvPr>
            <p:ph type="dt" sz="half" idx="10"/>
          </p:nvPr>
        </p:nvSpPr>
        <p:spPr/>
        <p:txBody>
          <a:bodyPr/>
          <a:lstStyle/>
          <a:p>
            <a:fld id="{846D9492-75DE-4B8A-8773-42B86F60BE19}" type="datetime1">
              <a:rPr lang="en-US" smtClean="0"/>
              <a:t>4/25/2024</a:t>
            </a:fld>
            <a:endParaRPr lang="en-US"/>
          </a:p>
        </p:txBody>
      </p:sp>
      <p:sp>
        <p:nvSpPr>
          <p:cNvPr id="6" name="Footer Placeholder 5">
            <a:extLst>
              <a:ext uri="{FF2B5EF4-FFF2-40B4-BE49-F238E27FC236}">
                <a16:creationId xmlns:a16="http://schemas.microsoft.com/office/drawing/2014/main" id="{92F48DBA-1E82-9515-0558-91AC050F4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96FE0-5D6D-8861-F9B8-D41178D5A9F1}"/>
              </a:ext>
            </a:extLst>
          </p:cNvPr>
          <p:cNvSpPr>
            <a:spLocks noGrp="1"/>
          </p:cNvSpPr>
          <p:nvPr>
            <p:ph type="sldNum" sz="quarter" idx="12"/>
          </p:nvPr>
        </p:nvSpPr>
        <p:spPr/>
        <p:txBody>
          <a:bodyPr/>
          <a:lstStyle/>
          <a:p>
            <a:fld id="{5716B350-825B-46B6-B728-8D3CC929B0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74628" y="6237513"/>
            <a:ext cx="1131217" cy="365760"/>
          </a:xfrm>
          <a:prstGeom prst="rect">
            <a:avLst/>
          </a:prstGeom>
        </p:spPr>
      </p:pic>
      <p:sp>
        <p:nvSpPr>
          <p:cNvPr id="4" name="Date Placeholder 3">
            <a:extLst>
              <a:ext uri="{FF2B5EF4-FFF2-40B4-BE49-F238E27FC236}">
                <a16:creationId xmlns:a16="http://schemas.microsoft.com/office/drawing/2014/main" id="{28DAE4E2-F258-E46D-1379-754B6BF77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5A6D80-785D-4F71-8DEF-C6C90006039B}" type="datetime1">
              <a:rPr lang="en-US" smtClean="0"/>
              <a:t>4/25/2024</a:t>
            </a:fld>
            <a:endParaRPr lang="en-US"/>
          </a:p>
        </p:txBody>
      </p:sp>
      <p:sp>
        <p:nvSpPr>
          <p:cNvPr id="6" name="Footer Placeholder 5">
            <a:extLst>
              <a:ext uri="{FF2B5EF4-FFF2-40B4-BE49-F238E27FC236}">
                <a16:creationId xmlns:a16="http://schemas.microsoft.com/office/drawing/2014/main" id="{0BFEAC18-0FA3-15EE-5A96-586965E38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7" name="Slide Number Placeholder 6">
            <a:extLst>
              <a:ext uri="{FF2B5EF4-FFF2-40B4-BE49-F238E27FC236}">
                <a16:creationId xmlns:a16="http://schemas.microsoft.com/office/drawing/2014/main" id="{B8C60F6E-5E5C-B3E4-4155-17FEAE895AC0}"/>
              </a:ext>
            </a:extLst>
          </p:cNvPr>
          <p:cNvSpPr>
            <a:spLocks noGrp="1"/>
          </p:cNvSpPr>
          <p:nvPr>
            <p:ph type="sldNum" sz="quarter" idx="4"/>
          </p:nvPr>
        </p:nvSpPr>
        <p:spPr>
          <a:xfrm>
            <a:off x="9324464" y="6303461"/>
            <a:ext cx="2743200" cy="365125"/>
          </a:xfrm>
          <a:prstGeom prst="rect">
            <a:avLst/>
          </a:prstGeom>
        </p:spPr>
        <p:txBody>
          <a:bodyPr vert="horz" lIns="91440" tIns="45720" rIns="91440" bIns="45720" rtlCol="0" anchor="ctr"/>
          <a:lstStyle>
            <a:lvl1pPr algn="r">
              <a:defRPr sz="1500" baseline="0">
                <a:solidFill>
                  <a:schemeClr val="tx1">
                    <a:tint val="82000"/>
                  </a:schemeClr>
                </a:solidFill>
              </a:defRPr>
            </a:lvl1pPr>
          </a:lstStyle>
          <a:p>
            <a:fld id="{5716B350-825B-46B6-B728-8D3CC929B0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ft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17E8-3E65-2E43-D2BE-48731D1046DE}"/>
              </a:ext>
            </a:extLst>
          </p:cNvPr>
          <p:cNvSpPr>
            <a:spLocks noGrp="1"/>
          </p:cNvSpPr>
          <p:nvPr>
            <p:ph type="ctrTitle"/>
          </p:nvPr>
        </p:nvSpPr>
        <p:spPr>
          <a:xfrm>
            <a:off x="609600" y="2836309"/>
            <a:ext cx="9144000" cy="1524001"/>
          </a:xfrm>
        </p:spPr>
        <p:txBody>
          <a:bodyPr/>
          <a:lstStyle/>
          <a:p>
            <a:r>
              <a:rPr lang="en-US" b="1" i="0" dirty="0">
                <a:solidFill>
                  <a:schemeClr val="accent1"/>
                </a:solidFill>
                <a:effectLst/>
                <a:latin typeface="Arial" panose="020B0604020202020204" pitchFamily="34" charset="0"/>
              </a:rPr>
              <a:t>Logic For Exploit Detection: Utilizing Proof Search for Exploitability Detection in Compact Software Systems</a:t>
            </a:r>
            <a:endParaRPr lang="en-US" dirty="0">
              <a:solidFill>
                <a:schemeClr val="accent1"/>
              </a:solidFill>
            </a:endParaRPr>
          </a:p>
        </p:txBody>
      </p:sp>
      <p:sp>
        <p:nvSpPr>
          <p:cNvPr id="3" name="Subtitle 2">
            <a:extLst>
              <a:ext uri="{FF2B5EF4-FFF2-40B4-BE49-F238E27FC236}">
                <a16:creationId xmlns:a16="http://schemas.microsoft.com/office/drawing/2014/main" id="{8193679C-7B81-3C65-E1C1-5FDEFB2EE145}"/>
              </a:ext>
            </a:extLst>
          </p:cNvPr>
          <p:cNvSpPr>
            <a:spLocks noGrp="1"/>
          </p:cNvSpPr>
          <p:nvPr>
            <p:ph type="subTitle" idx="1"/>
          </p:nvPr>
        </p:nvSpPr>
        <p:spPr>
          <a:xfrm>
            <a:off x="609600" y="4591956"/>
            <a:ext cx="9144000" cy="1524001"/>
          </a:xfrm>
        </p:spPr>
        <p:txBody>
          <a:bodyPr>
            <a:normAutofit lnSpcReduction="10000"/>
          </a:bodyPr>
          <a:lstStyle/>
          <a:p>
            <a:r>
              <a:rPr lang="en-US" dirty="0">
                <a:solidFill>
                  <a:schemeClr val="accent1"/>
                </a:solidFill>
              </a:rPr>
              <a:t>Presenter</a:t>
            </a:r>
            <a:r>
              <a:rPr lang="en-US" dirty="0"/>
              <a:t>: </a:t>
            </a:r>
            <a:r>
              <a:rPr lang="en-US" b="1" dirty="0"/>
              <a:t>Kaveh Eskandari Miandoab</a:t>
            </a:r>
          </a:p>
          <a:p>
            <a:r>
              <a:rPr lang="en-US" dirty="0">
                <a:solidFill>
                  <a:schemeClr val="accent1"/>
                </a:solidFill>
              </a:rPr>
              <a:t>Advisor</a:t>
            </a:r>
            <a:r>
              <a:rPr lang="en-US" dirty="0"/>
              <a:t>: </a:t>
            </a:r>
            <a:r>
              <a:rPr lang="en-US" b="1" dirty="0"/>
              <a:t>Professor Rose </a:t>
            </a:r>
            <a:r>
              <a:rPr lang="en-US" b="1" dirty="0" err="1"/>
              <a:t>Bohrer</a:t>
            </a:r>
            <a:endParaRPr lang="en-US" b="1" dirty="0"/>
          </a:p>
          <a:p>
            <a:r>
              <a:rPr lang="en-US" dirty="0">
                <a:solidFill>
                  <a:schemeClr val="accent1"/>
                </a:solidFill>
              </a:rPr>
              <a:t>Reader</a:t>
            </a:r>
            <a:r>
              <a:rPr lang="en-US" dirty="0"/>
              <a:t>: </a:t>
            </a:r>
            <a:r>
              <a:rPr lang="en-US" b="1" dirty="0"/>
              <a:t>Professor </a:t>
            </a:r>
            <a:r>
              <a:rPr lang="en-US" b="1" dirty="0" err="1"/>
              <a:t>Xiaoyan</a:t>
            </a:r>
            <a:r>
              <a:rPr lang="en-US" b="1" dirty="0"/>
              <a:t> Sherry Sun</a:t>
            </a:r>
          </a:p>
        </p:txBody>
      </p:sp>
      <p:sp>
        <p:nvSpPr>
          <p:cNvPr id="4" name="TextBox 3">
            <a:extLst>
              <a:ext uri="{FF2B5EF4-FFF2-40B4-BE49-F238E27FC236}">
                <a16:creationId xmlns:a16="http://schemas.microsoft.com/office/drawing/2014/main" id="{6BC7616F-2A61-600D-8733-CD9238B895E6}"/>
              </a:ext>
            </a:extLst>
          </p:cNvPr>
          <p:cNvSpPr txBox="1"/>
          <p:nvPr/>
        </p:nvSpPr>
        <p:spPr>
          <a:xfrm>
            <a:off x="4348480" y="6065520"/>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319834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5A3-A01D-0D95-9CDF-A39B35680E50}"/>
              </a:ext>
            </a:extLst>
          </p:cNvPr>
          <p:cNvSpPr>
            <a:spLocks noGrp="1"/>
          </p:cNvSpPr>
          <p:nvPr>
            <p:ph type="title"/>
          </p:nvPr>
        </p:nvSpPr>
        <p:spPr/>
        <p:txBody>
          <a:bodyPr/>
          <a:lstStyle/>
          <a:p>
            <a:r>
              <a:rPr lang="en-US" dirty="0"/>
              <a:t>Linear Logic Programming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93EFE-FF62-5823-D719-8FEB99AA2D3B}"/>
                  </a:ext>
                </a:extLst>
              </p:cNvPr>
              <p:cNvSpPr>
                <a:spLocks noGrp="1"/>
              </p:cNvSpPr>
              <p:nvPr>
                <p:ph idx="1"/>
              </p:nvPr>
            </p:nvSpPr>
            <p:spPr/>
            <p:txBody>
              <a:bodyPr/>
              <a:lstStyle/>
              <a:p>
                <a:r>
                  <a:rPr lang="en-US" dirty="0"/>
                  <a:t>Subset of Logic Programming</a:t>
                </a:r>
              </a:p>
              <a:p>
                <a:r>
                  <a:rPr lang="en-US" dirty="0"/>
                  <a:t>Allows for the Utilization of Statfulness and Concurrency</a:t>
                </a:r>
              </a:p>
              <a:p>
                <a:pPr lvl="1"/>
                <a:r>
                  <a:rPr lang="en-US" dirty="0"/>
                  <a:t>Emphasize Formulas as </a:t>
                </a:r>
                <a:r>
                  <a:rPr lang="en-US" dirty="0">
                    <a:solidFill>
                      <a:srgbClr val="FF0000"/>
                    </a:solidFill>
                  </a:rPr>
                  <a:t>Resources</a:t>
                </a:r>
              </a:p>
              <a:p>
                <a:pPr lvl="1"/>
                <a:r>
                  <a:rPr lang="en-US" dirty="0">
                    <a:solidFill>
                      <a:schemeClr val="tx1"/>
                    </a:solidFill>
                  </a:rPr>
                  <a:t>A Resource can be Generated and Consumed</a:t>
                </a:r>
              </a:p>
              <a:p>
                <a14:m>
                  <m:oMath xmlns:m="http://schemas.openxmlformats.org/officeDocument/2006/math">
                    <m:r>
                      <a:rPr lang="en-US" b="0" i="1" smtClean="0">
                        <a:solidFill>
                          <a:schemeClr val="tx1"/>
                        </a:solidFill>
                        <a:latin typeface="Cambria Math" panose="02040503050406030204" pitchFamily="18" charset="0"/>
                      </a:rPr>
                      <m:t>𝑀𝑜𝑣𝑒𝑠</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𝑀𝑎𝑡𝑡</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𝑂𝑛𝑀𝑎𝑡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𝑀𝑎𝑡𝑡</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𝑀𝑜𝑣𝑒𝑠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𝑀𝑎𝑡𝑡</m:t>
                    </m:r>
                    <m:r>
                      <a:rPr lang="en-US" b="0" i="1" smtClean="0">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Transformations Applied to Statements as Proofs</a:t>
                </a:r>
              </a:p>
              <a:p>
                <a:pPr lvl="1"/>
                <a:r>
                  <a:rPr lang="en-US" dirty="0">
                    <a:solidFill>
                      <a:schemeClr val="tx1"/>
                    </a:solidFill>
                  </a:rPr>
                  <a:t>Models the General Behavior of the Program</a:t>
                </a:r>
              </a:p>
            </p:txBody>
          </p:sp>
        </mc:Choice>
        <mc:Fallback xmlns="">
          <p:sp>
            <p:nvSpPr>
              <p:cNvPr id="3" name="Content Placeholder 2">
                <a:extLst>
                  <a:ext uri="{FF2B5EF4-FFF2-40B4-BE49-F238E27FC236}">
                    <a16:creationId xmlns:a16="http://schemas.microsoft.com/office/drawing/2014/main" id="{BFD93EFE-FF62-5823-D719-8FEB99AA2D3B}"/>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2F788EB-8F1D-87FF-4166-0416D3D5FD8B}"/>
              </a:ext>
            </a:extLst>
          </p:cNvPr>
          <p:cNvSpPr>
            <a:spLocks noGrp="1"/>
          </p:cNvSpPr>
          <p:nvPr>
            <p:ph type="sldNum" sz="quarter" idx="12"/>
          </p:nvPr>
        </p:nvSpPr>
        <p:spPr/>
        <p:txBody>
          <a:bodyPr/>
          <a:lstStyle/>
          <a:p>
            <a:fld id="{5716B350-825B-46B6-B728-8D3CC929B0EC}" type="slidenum">
              <a:rPr lang="en-US" smtClean="0"/>
              <a:t>10</a:t>
            </a:fld>
            <a:endParaRPr lang="en-US"/>
          </a:p>
        </p:txBody>
      </p:sp>
    </p:spTree>
    <p:extLst>
      <p:ext uri="{BB962C8B-B14F-4D97-AF65-F5344CB8AC3E}">
        <p14:creationId xmlns:p14="http://schemas.microsoft.com/office/powerpoint/2010/main" val="307888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t>Backward Proof Search can be Used to Detect Bugs in a </a:t>
            </a:r>
            <a:r>
              <a:rPr lang="en-US" sz="3200" dirty="0">
                <a:solidFill>
                  <a:srgbClr val="FF0000"/>
                </a:solidFill>
              </a:rPr>
              <a:t>Staged</a:t>
            </a:r>
            <a:r>
              <a:rPr lang="en-US" sz="3200" dirty="0"/>
              <a:t> </a:t>
            </a:r>
            <a:r>
              <a:rPr lang="en-US" sz="3200" dirty="0">
                <a:solidFill>
                  <a:srgbClr val="00B050"/>
                </a:solidFill>
              </a:rPr>
              <a:t>Linear Logic Programming </a:t>
            </a:r>
            <a:r>
              <a:rPr lang="en-US" sz="3200" dirty="0"/>
              <a:t>Model of a Compact Software.</a:t>
            </a:r>
          </a:p>
        </p:txBody>
      </p:sp>
      <p:sp>
        <p:nvSpPr>
          <p:cNvPr id="4" name="Slide Number Placeholder 3">
            <a:extLst>
              <a:ext uri="{FF2B5EF4-FFF2-40B4-BE49-F238E27FC236}">
                <a16:creationId xmlns:a16="http://schemas.microsoft.com/office/drawing/2014/main" id="{4E440768-5A2C-B9CD-070B-1D9D678D99B7}"/>
              </a:ext>
            </a:extLst>
          </p:cNvPr>
          <p:cNvSpPr>
            <a:spLocks noGrp="1"/>
          </p:cNvSpPr>
          <p:nvPr>
            <p:ph type="sldNum" sz="quarter" idx="12"/>
          </p:nvPr>
        </p:nvSpPr>
        <p:spPr/>
        <p:txBody>
          <a:bodyPr/>
          <a:lstStyle/>
          <a:p>
            <a:fld id="{5716B350-825B-46B6-B728-8D3CC929B0EC}" type="slidenum">
              <a:rPr lang="en-US" smtClean="0"/>
              <a:t>11</a:t>
            </a:fld>
            <a:endParaRPr lang="en-US"/>
          </a:p>
        </p:txBody>
      </p:sp>
    </p:spTree>
    <p:extLst>
      <p:ext uri="{BB962C8B-B14F-4D97-AF65-F5344CB8AC3E}">
        <p14:creationId xmlns:p14="http://schemas.microsoft.com/office/powerpoint/2010/main" val="115807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8CEF-7B4A-7D80-DCED-8FBC28E6B99B}"/>
              </a:ext>
            </a:extLst>
          </p:cNvPr>
          <p:cNvSpPr>
            <a:spLocks noGrp="1"/>
          </p:cNvSpPr>
          <p:nvPr>
            <p:ph type="title"/>
          </p:nvPr>
        </p:nvSpPr>
        <p:spPr/>
        <p:txBody>
          <a:bodyPr/>
          <a:lstStyle/>
          <a:p>
            <a:r>
              <a:rPr lang="en-US" dirty="0"/>
              <a:t>Staged Linear Logic Programming</a:t>
            </a:r>
          </a:p>
        </p:txBody>
      </p:sp>
      <p:sp>
        <p:nvSpPr>
          <p:cNvPr id="3" name="Content Placeholder 2">
            <a:extLst>
              <a:ext uri="{FF2B5EF4-FFF2-40B4-BE49-F238E27FC236}">
                <a16:creationId xmlns:a16="http://schemas.microsoft.com/office/drawing/2014/main" id="{7ECBC3CE-668C-6E66-464F-8001E2A3A637}"/>
              </a:ext>
            </a:extLst>
          </p:cNvPr>
          <p:cNvSpPr>
            <a:spLocks noGrp="1"/>
          </p:cNvSpPr>
          <p:nvPr>
            <p:ph idx="1"/>
          </p:nvPr>
        </p:nvSpPr>
        <p:spPr/>
        <p:txBody>
          <a:bodyPr/>
          <a:lstStyle/>
          <a:p>
            <a:r>
              <a:rPr lang="en-US" dirty="0"/>
              <a:t>Linear Logic Programming Does not Allow for Ordering</a:t>
            </a:r>
          </a:p>
          <a:p>
            <a:pPr lvl="1"/>
            <a:r>
              <a:rPr lang="en-US" dirty="0"/>
              <a:t>Must Search the Program Space to Find the Correct Ordering</a:t>
            </a:r>
          </a:p>
          <a:p>
            <a:pPr lvl="1"/>
            <a:r>
              <a:rPr lang="en-US" dirty="0"/>
              <a:t>Rules Might Nondeterministically interfere</a:t>
            </a:r>
          </a:p>
          <a:p>
            <a:pPr lvl="2"/>
            <a:r>
              <a:rPr lang="en-US" dirty="0"/>
              <a:t>red-to-blue: ball red –o ball blue</a:t>
            </a:r>
          </a:p>
          <a:p>
            <a:pPr lvl="2"/>
            <a:r>
              <a:rPr lang="en-US" dirty="0"/>
              <a:t>blue-to-red: ball blue –o ball red</a:t>
            </a:r>
          </a:p>
          <a:p>
            <a:pPr lvl="2"/>
            <a:r>
              <a:rPr lang="en-US" dirty="0"/>
              <a:t>count Color Number * ball Color –o count Color (Successor Number)</a:t>
            </a:r>
          </a:p>
          <a:p>
            <a:pPr lvl="3"/>
            <a:r>
              <a:rPr lang="en-US" dirty="0"/>
              <a:t>3 Blue, 4 Red</a:t>
            </a:r>
          </a:p>
          <a:p>
            <a:pPr lvl="3"/>
            <a:r>
              <a:rPr lang="en-US" dirty="0"/>
              <a:t>7 Red?</a:t>
            </a:r>
          </a:p>
          <a:p>
            <a:pPr lvl="3"/>
            <a:r>
              <a:rPr lang="en-US" dirty="0"/>
              <a:t>7 Blue?</a:t>
            </a:r>
          </a:p>
          <a:p>
            <a:pPr lvl="3"/>
            <a:r>
              <a:rPr lang="en-US" dirty="0"/>
              <a:t>4 Blue 3 Red?</a:t>
            </a:r>
          </a:p>
        </p:txBody>
      </p:sp>
      <p:sp>
        <p:nvSpPr>
          <p:cNvPr id="4" name="Slide Number Placeholder 3">
            <a:extLst>
              <a:ext uri="{FF2B5EF4-FFF2-40B4-BE49-F238E27FC236}">
                <a16:creationId xmlns:a16="http://schemas.microsoft.com/office/drawing/2014/main" id="{CCB61DE5-0543-81B3-B8AD-4E3A65FCABA0}"/>
              </a:ext>
            </a:extLst>
          </p:cNvPr>
          <p:cNvSpPr>
            <a:spLocks noGrp="1"/>
          </p:cNvSpPr>
          <p:nvPr>
            <p:ph type="sldNum" sz="quarter" idx="12"/>
          </p:nvPr>
        </p:nvSpPr>
        <p:spPr/>
        <p:txBody>
          <a:bodyPr/>
          <a:lstStyle/>
          <a:p>
            <a:fld id="{5716B350-825B-46B6-B728-8D3CC929B0EC}" type="slidenum">
              <a:rPr lang="en-US" smtClean="0"/>
              <a:t>12</a:t>
            </a:fld>
            <a:endParaRPr lang="en-US"/>
          </a:p>
        </p:txBody>
      </p:sp>
    </p:spTree>
    <p:extLst>
      <p:ext uri="{BB962C8B-B14F-4D97-AF65-F5344CB8AC3E}">
        <p14:creationId xmlns:p14="http://schemas.microsoft.com/office/powerpoint/2010/main" val="136916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568E-11CF-1C2A-0E2A-CC6FD5AF4120}"/>
              </a:ext>
            </a:extLst>
          </p:cNvPr>
          <p:cNvSpPr>
            <a:spLocks noGrp="1"/>
          </p:cNvSpPr>
          <p:nvPr>
            <p:ph type="title"/>
          </p:nvPr>
        </p:nvSpPr>
        <p:spPr>
          <a:xfrm>
            <a:off x="609600" y="363090"/>
            <a:ext cx="10972800" cy="800100"/>
          </a:xfrm>
        </p:spPr>
        <p:txBody>
          <a:bodyPr anchor="b">
            <a:normAutofit/>
          </a:bodyPr>
          <a:lstStyle/>
          <a:p>
            <a:r>
              <a:rPr lang="en-US" dirty="0"/>
              <a:t>Staged Linear Logic Programming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0F0A41-0E11-3E78-8800-964B22543638}"/>
                  </a:ext>
                </a:extLst>
              </p:cNvPr>
              <p:cNvSpPr>
                <a:spLocks noGrp="1"/>
              </p:cNvSpPr>
              <p:nvPr>
                <p:ph sz="half" idx="1"/>
              </p:nvPr>
            </p:nvSpPr>
            <p:spPr>
              <a:xfrm>
                <a:off x="609600" y="1527048"/>
                <a:ext cx="5283200" cy="4495800"/>
              </a:xfrm>
            </p:spPr>
            <p:txBody>
              <a:bodyPr anchor="t">
                <a:normAutofit/>
              </a:bodyPr>
              <a:lstStyle/>
              <a:p>
                <a:r>
                  <a:rPr lang="en-US" dirty="0"/>
                  <a:t>Staged Linear Logic Programming Allows for Programs with Quiescence</a:t>
                </a:r>
              </a:p>
              <a:p>
                <a:r>
                  <a:rPr lang="en-US" dirty="0"/>
                  <a:t>Structure the Program to Consecutive Stages</a:t>
                </a:r>
              </a:p>
              <a:p>
                <a:pPr lvl="1"/>
                <a:r>
                  <a:rPr lang="en-US" sz="2400" dirty="0"/>
                  <a:t>Stage </a:t>
                </a:r>
                <a14:m>
                  <m:oMath xmlns:m="http://schemas.openxmlformats.org/officeDocument/2006/math">
                    <m:r>
                      <a:rPr lang="en-US" sz="2400" b="0" i="1" smtClean="0">
                        <a:latin typeface="Cambria Math" panose="02040503050406030204" pitchFamily="18" charset="0"/>
                      </a:rPr>
                      <m:t>𝑁</m:t>
                    </m:r>
                  </m:oMath>
                </a14:m>
                <a:r>
                  <a:rPr lang="en-US" sz="2400" dirty="0"/>
                  <a:t> is only Used when Stage </a:t>
                </a:r>
                <a14:m>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−1</m:t>
                    </m:r>
                  </m:oMath>
                </a14:m>
                <a:r>
                  <a:rPr lang="en-US" sz="2400" dirty="0"/>
                  <a:t> is Quiescent</a:t>
                </a:r>
              </a:p>
            </p:txBody>
          </p:sp>
        </mc:Choice>
        <mc:Fallback xmlns="">
          <p:sp>
            <p:nvSpPr>
              <p:cNvPr id="3" name="Content Placeholder 2">
                <a:extLst>
                  <a:ext uri="{FF2B5EF4-FFF2-40B4-BE49-F238E27FC236}">
                    <a16:creationId xmlns:a16="http://schemas.microsoft.com/office/drawing/2014/main" id="{9B0F0A41-0E11-3E78-8800-964B22543638}"/>
                  </a:ext>
                </a:extLst>
              </p:cNvPr>
              <p:cNvSpPr>
                <a:spLocks noGrp="1" noRot="1" noChangeAspect="1" noMove="1" noResize="1" noEditPoints="1" noAdjustHandles="1" noChangeArrowheads="1" noChangeShapeType="1" noTextEdit="1"/>
              </p:cNvSpPr>
              <p:nvPr>
                <p:ph sz="half" idx="1"/>
              </p:nvPr>
            </p:nvSpPr>
            <p:spPr>
              <a:xfrm>
                <a:off x="609600" y="1527048"/>
                <a:ext cx="5283200" cy="4495800"/>
              </a:xfrm>
              <a:blipFill>
                <a:blip r:embed="rId2"/>
                <a:stretch>
                  <a:fillRect l="-3230" t="-1357" r="-2537"/>
                </a:stretch>
              </a:blipFill>
            </p:spPr>
            <p:txBody>
              <a:bodyPr/>
              <a:lstStyle/>
              <a:p>
                <a:r>
                  <a:rPr lang="en-US">
                    <a:noFill/>
                  </a:rPr>
                  <a:t> </a:t>
                </a:r>
              </a:p>
            </p:txBody>
          </p:sp>
        </mc:Fallback>
      </mc:AlternateContent>
      <p:pic>
        <p:nvPicPr>
          <p:cNvPr id="5" name="Picture 4" descr="A group of orange circles with black background">
            <a:extLst>
              <a:ext uri="{FF2B5EF4-FFF2-40B4-BE49-F238E27FC236}">
                <a16:creationId xmlns:a16="http://schemas.microsoft.com/office/drawing/2014/main" id="{5BFE96F8-365B-E081-DD6A-F45835B59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2" y="1668272"/>
            <a:ext cx="5283200" cy="4213351"/>
          </a:xfrm>
          <a:prstGeom prst="rect">
            <a:avLst/>
          </a:prstGeom>
          <a:noFill/>
        </p:spPr>
      </p:pic>
      <p:sp>
        <p:nvSpPr>
          <p:cNvPr id="4" name="Slide Number Placeholder 3">
            <a:extLst>
              <a:ext uri="{FF2B5EF4-FFF2-40B4-BE49-F238E27FC236}">
                <a16:creationId xmlns:a16="http://schemas.microsoft.com/office/drawing/2014/main" id="{D91F9783-CF98-72DB-856C-5F130A2CECC5}"/>
              </a:ext>
            </a:extLst>
          </p:cNvPr>
          <p:cNvSpPr>
            <a:spLocks noGrp="1"/>
          </p:cNvSpPr>
          <p:nvPr>
            <p:ph type="sldNum" sz="quarter" idx="12"/>
          </p:nvPr>
        </p:nvSpPr>
        <p:spPr/>
        <p:txBody>
          <a:bodyPr/>
          <a:lstStyle/>
          <a:p>
            <a:fld id="{5716B350-825B-46B6-B728-8D3CC929B0EC}" type="slidenum">
              <a:rPr lang="en-US" smtClean="0"/>
              <a:t>13</a:t>
            </a:fld>
            <a:endParaRPr lang="en-US"/>
          </a:p>
        </p:txBody>
      </p:sp>
    </p:spTree>
    <p:extLst>
      <p:ext uri="{BB962C8B-B14F-4D97-AF65-F5344CB8AC3E}">
        <p14:creationId xmlns:p14="http://schemas.microsoft.com/office/powerpoint/2010/main" val="104362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CAAEC5-5669-9F97-742C-35938F89DC76}"/>
              </a:ext>
            </a:extLst>
          </p:cNvPr>
          <p:cNvSpPr>
            <a:spLocks noGrp="1"/>
          </p:cNvSpPr>
          <p:nvPr>
            <p:ph type="title"/>
          </p:nvPr>
        </p:nvSpPr>
        <p:spPr>
          <a:xfrm>
            <a:off x="609600" y="363090"/>
            <a:ext cx="10972800" cy="800100"/>
          </a:xfrm>
        </p:spPr>
        <p:txBody>
          <a:bodyPr anchor="b">
            <a:normAutofit/>
          </a:bodyPr>
          <a:lstStyle/>
          <a:p>
            <a:r>
              <a:rPr lang="en-US" dirty="0"/>
              <a:t>Staged Linear Logic Programming</a:t>
            </a:r>
          </a:p>
        </p:txBody>
      </p:sp>
      <p:sp>
        <p:nvSpPr>
          <p:cNvPr id="6" name="Content Placeholder 5">
            <a:extLst>
              <a:ext uri="{FF2B5EF4-FFF2-40B4-BE49-F238E27FC236}">
                <a16:creationId xmlns:a16="http://schemas.microsoft.com/office/drawing/2014/main" id="{3A6922F6-86AF-821D-2FFC-210633CF0DD6}"/>
              </a:ext>
            </a:extLst>
          </p:cNvPr>
          <p:cNvSpPr>
            <a:spLocks noGrp="1"/>
          </p:cNvSpPr>
          <p:nvPr>
            <p:ph sz="half" idx="1"/>
          </p:nvPr>
        </p:nvSpPr>
        <p:spPr>
          <a:xfrm>
            <a:off x="609600" y="1527048"/>
            <a:ext cx="5283200" cy="4495800"/>
          </a:xfrm>
        </p:spPr>
        <p:txBody>
          <a:bodyPr anchor="t">
            <a:normAutofit/>
          </a:bodyPr>
          <a:lstStyle/>
          <a:p>
            <a:pPr marL="457200" indent="-457200">
              <a:buFont typeface="+mj-lt"/>
              <a:buAutoNum type="arabicPeriod"/>
            </a:pPr>
            <a:r>
              <a:rPr lang="en-US" dirty="0"/>
              <a:t>red-to-temp: ball red –o ball temp</a:t>
            </a:r>
          </a:p>
          <a:p>
            <a:pPr marL="457200" indent="-457200">
              <a:buFont typeface="+mj-lt"/>
              <a:buAutoNum type="arabicPeriod"/>
            </a:pPr>
            <a:r>
              <a:rPr lang="en-US" dirty="0"/>
              <a:t>blue-to-red: ball blue –o ball red</a:t>
            </a:r>
          </a:p>
          <a:p>
            <a:pPr marL="457200" indent="-457200">
              <a:buFont typeface="+mj-lt"/>
              <a:buAutoNum type="arabicPeriod"/>
            </a:pPr>
            <a:r>
              <a:rPr lang="en-US" dirty="0"/>
              <a:t>temp-to-blue: ball temp –o ball blue</a:t>
            </a:r>
          </a:p>
          <a:p>
            <a:pPr marL="457200" indent="-457200">
              <a:buFont typeface="+mj-lt"/>
              <a:buAutoNum type="arabicPeriod"/>
            </a:pPr>
            <a:r>
              <a:rPr lang="en-US" dirty="0"/>
              <a:t>count Color Number * ball Color –o count Color (Successor Number)</a:t>
            </a:r>
          </a:p>
          <a:p>
            <a:pPr marL="457200" indent="-457200">
              <a:buFont typeface="+mj-lt"/>
              <a:buAutoNum type="arabicPeriod"/>
            </a:pPr>
            <a:endParaRPr lang="en-US" dirty="0"/>
          </a:p>
          <a:p>
            <a:r>
              <a:rPr lang="en-US" dirty="0"/>
              <a:t>By introducing stages, we provide ordering to the program structure.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8" name="Picture 7" descr="A blue and red balls next to a cup of coffee&#10;&#10;Description automatically generated">
            <a:extLst>
              <a:ext uri="{FF2B5EF4-FFF2-40B4-BE49-F238E27FC236}">
                <a16:creationId xmlns:a16="http://schemas.microsoft.com/office/drawing/2014/main" id="{803ED98B-365E-CB26-8DC4-E674DFC211D5}"/>
              </a:ext>
            </a:extLst>
          </p:cNvPr>
          <p:cNvPicPr>
            <a:picLocks noChangeAspect="1"/>
          </p:cNvPicPr>
          <p:nvPr/>
        </p:nvPicPr>
        <p:blipFill rotWithShape="1">
          <a:blip r:embed="rId2">
            <a:extLst>
              <a:ext uri="{28A0092B-C50C-407E-A947-70E740481C1C}">
                <a14:useLocalDpi xmlns:a14="http://schemas.microsoft.com/office/drawing/2010/main" val="0"/>
              </a:ext>
            </a:extLst>
          </a:blip>
          <a:srcRect t="14904"/>
          <a:stretch/>
        </p:blipFill>
        <p:spPr>
          <a:xfrm>
            <a:off x="6299202" y="1527048"/>
            <a:ext cx="5283200" cy="4495800"/>
          </a:xfrm>
          <a:prstGeom prst="rect">
            <a:avLst/>
          </a:prstGeom>
          <a:noFill/>
        </p:spPr>
      </p:pic>
      <p:sp>
        <p:nvSpPr>
          <p:cNvPr id="2" name="Slide Number Placeholder 1">
            <a:extLst>
              <a:ext uri="{FF2B5EF4-FFF2-40B4-BE49-F238E27FC236}">
                <a16:creationId xmlns:a16="http://schemas.microsoft.com/office/drawing/2014/main" id="{626F2C59-DBAF-8187-D434-16625F301350}"/>
              </a:ext>
            </a:extLst>
          </p:cNvPr>
          <p:cNvSpPr>
            <a:spLocks noGrp="1"/>
          </p:cNvSpPr>
          <p:nvPr>
            <p:ph type="sldNum" sz="quarter" idx="12"/>
          </p:nvPr>
        </p:nvSpPr>
        <p:spPr/>
        <p:txBody>
          <a:bodyPr/>
          <a:lstStyle/>
          <a:p>
            <a:fld id="{5716B350-825B-46B6-B728-8D3CC929B0EC}" type="slidenum">
              <a:rPr lang="en-US" smtClean="0"/>
              <a:t>14</a:t>
            </a:fld>
            <a:endParaRPr lang="en-US"/>
          </a:p>
        </p:txBody>
      </p:sp>
    </p:spTree>
    <p:extLst>
      <p:ext uri="{BB962C8B-B14F-4D97-AF65-F5344CB8AC3E}">
        <p14:creationId xmlns:p14="http://schemas.microsoft.com/office/powerpoint/2010/main" val="7493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t>Backward Proof Search can be Used to Detect Bugs </a:t>
            </a:r>
            <a:r>
              <a:rPr lang="en-US" sz="3200" dirty="0">
                <a:solidFill>
                  <a:srgbClr val="00B050"/>
                </a:solidFill>
              </a:rPr>
              <a:t>in a</a:t>
            </a:r>
            <a:r>
              <a:rPr lang="en-US" sz="3200" dirty="0"/>
              <a:t> </a:t>
            </a:r>
            <a:r>
              <a:rPr lang="en-US" sz="3200" dirty="0">
                <a:solidFill>
                  <a:srgbClr val="00B050"/>
                </a:solidFill>
              </a:rPr>
              <a:t>Staged</a:t>
            </a:r>
            <a:r>
              <a:rPr lang="en-US" sz="3200" dirty="0"/>
              <a:t> </a:t>
            </a:r>
            <a:r>
              <a:rPr lang="en-US" sz="3200" dirty="0">
                <a:solidFill>
                  <a:srgbClr val="00B050"/>
                </a:solidFill>
              </a:rPr>
              <a:t>Linear Logic Programming </a:t>
            </a:r>
            <a:r>
              <a:rPr lang="en-US" sz="3200" dirty="0">
                <a:solidFill>
                  <a:srgbClr val="FF0000"/>
                </a:solidFill>
              </a:rPr>
              <a:t>Model of a Compact Software.</a:t>
            </a:r>
          </a:p>
        </p:txBody>
      </p:sp>
      <p:sp>
        <p:nvSpPr>
          <p:cNvPr id="4" name="Slide Number Placeholder 3">
            <a:extLst>
              <a:ext uri="{FF2B5EF4-FFF2-40B4-BE49-F238E27FC236}">
                <a16:creationId xmlns:a16="http://schemas.microsoft.com/office/drawing/2014/main" id="{20AB35B9-B1D1-F759-1FA8-F11DD509D32B}"/>
              </a:ext>
            </a:extLst>
          </p:cNvPr>
          <p:cNvSpPr>
            <a:spLocks noGrp="1"/>
          </p:cNvSpPr>
          <p:nvPr>
            <p:ph type="sldNum" sz="quarter" idx="12"/>
          </p:nvPr>
        </p:nvSpPr>
        <p:spPr/>
        <p:txBody>
          <a:bodyPr/>
          <a:lstStyle/>
          <a:p>
            <a:fld id="{5716B350-825B-46B6-B728-8D3CC929B0EC}" type="slidenum">
              <a:rPr lang="en-US" smtClean="0"/>
              <a:t>15</a:t>
            </a:fld>
            <a:endParaRPr lang="en-US"/>
          </a:p>
        </p:txBody>
      </p:sp>
    </p:spTree>
    <p:extLst>
      <p:ext uri="{BB962C8B-B14F-4D97-AF65-F5344CB8AC3E}">
        <p14:creationId xmlns:p14="http://schemas.microsoft.com/office/powerpoint/2010/main" val="388154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14B7-4DC1-54FB-416C-00ABE9F49A99}"/>
              </a:ext>
            </a:extLst>
          </p:cNvPr>
          <p:cNvSpPr>
            <a:spLocks noGrp="1"/>
          </p:cNvSpPr>
          <p:nvPr>
            <p:ph type="ctrTitle"/>
          </p:nvPr>
        </p:nvSpPr>
        <p:spPr/>
        <p:txBody>
          <a:bodyPr/>
          <a:lstStyle/>
          <a:p>
            <a:r>
              <a:rPr lang="en-US" dirty="0"/>
              <a:t>Conversion to a Linear Logic Program</a:t>
            </a:r>
          </a:p>
        </p:txBody>
      </p:sp>
      <p:sp>
        <p:nvSpPr>
          <p:cNvPr id="2" name="Slide Number Placeholder 1">
            <a:extLst>
              <a:ext uri="{FF2B5EF4-FFF2-40B4-BE49-F238E27FC236}">
                <a16:creationId xmlns:a16="http://schemas.microsoft.com/office/drawing/2014/main" id="{C74295A3-6D3B-AB90-64CC-8FEC9A45C854}"/>
              </a:ext>
            </a:extLst>
          </p:cNvPr>
          <p:cNvSpPr>
            <a:spLocks noGrp="1"/>
          </p:cNvSpPr>
          <p:nvPr>
            <p:ph type="sldNum" sz="quarter" idx="12"/>
          </p:nvPr>
        </p:nvSpPr>
        <p:spPr/>
        <p:txBody>
          <a:bodyPr/>
          <a:lstStyle/>
          <a:p>
            <a:fld id="{5716B350-825B-46B6-B728-8D3CC929B0EC}" type="slidenum">
              <a:rPr lang="en-US" smtClean="0"/>
              <a:t>16</a:t>
            </a:fld>
            <a:endParaRPr lang="en-US"/>
          </a:p>
        </p:txBody>
      </p:sp>
    </p:spTree>
    <p:extLst>
      <p:ext uri="{BB962C8B-B14F-4D97-AF65-F5344CB8AC3E}">
        <p14:creationId xmlns:p14="http://schemas.microsoft.com/office/powerpoint/2010/main" val="141785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ABFD9-395F-F721-6E23-005F49403E98}"/>
              </a:ext>
            </a:extLst>
          </p:cNvPr>
          <p:cNvSpPr>
            <a:spLocks noGrp="1"/>
          </p:cNvSpPr>
          <p:nvPr>
            <p:ph type="title"/>
          </p:nvPr>
        </p:nvSpPr>
        <p:spPr>
          <a:xfrm>
            <a:off x="609600" y="363090"/>
            <a:ext cx="10972800" cy="800100"/>
          </a:xfrm>
        </p:spPr>
        <p:txBody>
          <a:bodyPr anchor="b">
            <a:normAutofit/>
          </a:bodyPr>
          <a:lstStyle/>
          <a:p>
            <a:r>
              <a:rPr lang="en-US" dirty="0"/>
              <a:t>Motivating Example</a:t>
            </a:r>
          </a:p>
        </p:txBody>
      </p:sp>
      <p:sp>
        <p:nvSpPr>
          <p:cNvPr id="5" name="Content Placeholder 4">
            <a:extLst>
              <a:ext uri="{FF2B5EF4-FFF2-40B4-BE49-F238E27FC236}">
                <a16:creationId xmlns:a16="http://schemas.microsoft.com/office/drawing/2014/main" id="{30EFECE7-81E2-74E4-A6D9-E846FC9AF935}"/>
              </a:ext>
            </a:extLst>
          </p:cNvPr>
          <p:cNvSpPr>
            <a:spLocks noGrp="1"/>
          </p:cNvSpPr>
          <p:nvPr>
            <p:ph sz="half" idx="1"/>
          </p:nvPr>
        </p:nvSpPr>
        <p:spPr>
          <a:xfrm>
            <a:off x="609600" y="1527048"/>
            <a:ext cx="5283200" cy="4495800"/>
          </a:xfrm>
        </p:spPr>
        <p:txBody>
          <a:bodyPr anchor="t">
            <a:normAutofit/>
          </a:bodyPr>
          <a:lstStyle/>
          <a:p>
            <a:r>
              <a:rPr lang="en-US" dirty="0"/>
              <a:t>Alice, Bob, John, and Sophia are People</a:t>
            </a:r>
          </a:p>
          <a:p>
            <a:r>
              <a:rPr lang="en-US" dirty="0"/>
              <a:t>Sophia and Bob are Candidates</a:t>
            </a:r>
          </a:p>
          <a:p>
            <a:r>
              <a:rPr lang="en-US" dirty="0"/>
              <a:t>Each Person Votes for a Candidate</a:t>
            </a:r>
          </a:p>
          <a:p>
            <a:r>
              <a:rPr lang="en-US" dirty="0"/>
              <a:t>A Person who is a Candidate can not Vote for Themselves</a:t>
            </a:r>
          </a:p>
          <a:p>
            <a:r>
              <a:rPr lang="en-US" dirty="0"/>
              <a:t>A Person can Only Vote Once</a:t>
            </a:r>
          </a:p>
          <a:p>
            <a:r>
              <a:rPr lang="en-US" dirty="0"/>
              <a:t>The Character with the Highest Number of Votes Wins</a:t>
            </a:r>
          </a:p>
        </p:txBody>
      </p:sp>
      <p:pic>
        <p:nvPicPr>
          <p:cNvPr id="7" name="Picture 6" descr="A group of people voting in a political election&#10;&#10;Description automatically generated">
            <a:extLst>
              <a:ext uri="{FF2B5EF4-FFF2-40B4-BE49-F238E27FC236}">
                <a16:creationId xmlns:a16="http://schemas.microsoft.com/office/drawing/2014/main" id="{69FEFBA0-B0B4-9BEA-9E6F-7D074418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02" y="1527048"/>
            <a:ext cx="4495800" cy="4495800"/>
          </a:xfrm>
          <a:prstGeom prst="rect">
            <a:avLst/>
          </a:prstGeom>
          <a:noFill/>
        </p:spPr>
      </p:pic>
      <p:sp>
        <p:nvSpPr>
          <p:cNvPr id="2" name="Slide Number Placeholder 1">
            <a:extLst>
              <a:ext uri="{FF2B5EF4-FFF2-40B4-BE49-F238E27FC236}">
                <a16:creationId xmlns:a16="http://schemas.microsoft.com/office/drawing/2014/main" id="{C608BB80-000D-BB3D-7958-2F4D4B7A4D64}"/>
              </a:ext>
            </a:extLst>
          </p:cNvPr>
          <p:cNvSpPr>
            <a:spLocks noGrp="1"/>
          </p:cNvSpPr>
          <p:nvPr>
            <p:ph type="sldNum" sz="quarter" idx="12"/>
          </p:nvPr>
        </p:nvSpPr>
        <p:spPr/>
        <p:txBody>
          <a:bodyPr/>
          <a:lstStyle/>
          <a:p>
            <a:fld id="{5716B350-825B-46B6-B728-8D3CC929B0EC}" type="slidenum">
              <a:rPr lang="en-US" smtClean="0"/>
              <a:t>17</a:t>
            </a:fld>
            <a:endParaRPr lang="en-US"/>
          </a:p>
        </p:txBody>
      </p:sp>
    </p:spTree>
    <p:extLst>
      <p:ext uri="{BB962C8B-B14F-4D97-AF65-F5344CB8AC3E}">
        <p14:creationId xmlns:p14="http://schemas.microsoft.com/office/powerpoint/2010/main" val="90892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E3865F-F8C9-058C-481D-B5B912169971}"/>
              </a:ext>
            </a:extLst>
          </p:cNvPr>
          <p:cNvSpPr>
            <a:spLocks noGrp="1"/>
          </p:cNvSpPr>
          <p:nvPr>
            <p:ph type="title"/>
          </p:nvPr>
        </p:nvSpPr>
        <p:spPr>
          <a:xfrm>
            <a:off x="609600" y="363090"/>
            <a:ext cx="10972800" cy="800100"/>
          </a:xfrm>
        </p:spPr>
        <p:txBody>
          <a:bodyPr anchor="b">
            <a:normAutofit/>
          </a:bodyPr>
          <a:lstStyle/>
          <a:p>
            <a:r>
              <a:rPr lang="en-US" dirty="0"/>
              <a:t>Conversion Criteria</a:t>
            </a:r>
          </a:p>
        </p:txBody>
      </p:sp>
      <p:sp>
        <p:nvSpPr>
          <p:cNvPr id="6" name="Content Placeholder 5">
            <a:extLst>
              <a:ext uri="{FF2B5EF4-FFF2-40B4-BE49-F238E27FC236}">
                <a16:creationId xmlns:a16="http://schemas.microsoft.com/office/drawing/2014/main" id="{1ECBADE0-43B6-B4C8-EAF3-AC122F5847C7}"/>
              </a:ext>
            </a:extLst>
          </p:cNvPr>
          <p:cNvSpPr>
            <a:spLocks noGrp="1"/>
          </p:cNvSpPr>
          <p:nvPr>
            <p:ph idx="1"/>
          </p:nvPr>
        </p:nvSpPr>
        <p:spPr>
          <a:xfrm>
            <a:off x="609600" y="1795464"/>
            <a:ext cx="4141304" cy="4189412"/>
          </a:xfrm>
        </p:spPr>
        <p:txBody>
          <a:bodyPr anchor="ctr">
            <a:normAutofit/>
          </a:bodyPr>
          <a:lstStyle/>
          <a:p>
            <a:r>
              <a:rPr lang="en-US" sz="2400" dirty="0"/>
              <a:t>Rule Based</a:t>
            </a:r>
          </a:p>
          <a:p>
            <a:pPr lvl="1"/>
            <a:r>
              <a:rPr lang="en-US" dirty="0"/>
              <a:t>Initial State </a:t>
            </a:r>
            <a:r>
              <a:rPr lang="en-US" dirty="0">
                <a:sym typeface="Wingdings" panose="05000000000000000000" pitchFamily="2" charset="2"/>
              </a:rPr>
              <a:t></a:t>
            </a:r>
            <a:r>
              <a:rPr lang="en-US" dirty="0"/>
              <a:t> Starting Point</a:t>
            </a:r>
          </a:p>
          <a:p>
            <a:pPr lvl="1"/>
            <a:r>
              <a:rPr lang="en-US" dirty="0"/>
              <a:t>Subsequent States </a:t>
            </a:r>
            <a:r>
              <a:rPr lang="en-US" dirty="0">
                <a:sym typeface="Wingdings" panose="05000000000000000000" pitchFamily="2" charset="2"/>
              </a:rPr>
              <a:t></a:t>
            </a:r>
            <a:r>
              <a:rPr lang="en-US" dirty="0"/>
              <a:t> Rule Application</a:t>
            </a:r>
          </a:p>
          <a:p>
            <a:pPr lvl="1"/>
            <a:r>
              <a:rPr lang="en-US" dirty="0"/>
              <a:t>Each State is a Program Configuration</a:t>
            </a:r>
          </a:p>
          <a:p>
            <a:pPr lvl="1"/>
            <a:r>
              <a:rPr lang="en-US" dirty="0"/>
              <a:t>Rule Application Results in Configuration Change</a:t>
            </a:r>
          </a:p>
        </p:txBody>
      </p:sp>
      <p:pic>
        <p:nvPicPr>
          <p:cNvPr id="8" name="Picture 7" descr="A diagram of a program&#10;&#10;Description automatically generated">
            <a:extLst>
              <a:ext uri="{FF2B5EF4-FFF2-40B4-BE49-F238E27FC236}">
                <a16:creationId xmlns:a16="http://schemas.microsoft.com/office/drawing/2014/main" id="{5B2283FF-AED6-B536-1839-D7F4D3E32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688" y="2662254"/>
            <a:ext cx="6462712" cy="2455830"/>
          </a:xfrm>
          <a:prstGeom prst="rect">
            <a:avLst/>
          </a:prstGeom>
          <a:noFill/>
        </p:spPr>
      </p:pic>
      <p:sp>
        <p:nvSpPr>
          <p:cNvPr id="2" name="Slide Number Placeholder 1">
            <a:extLst>
              <a:ext uri="{FF2B5EF4-FFF2-40B4-BE49-F238E27FC236}">
                <a16:creationId xmlns:a16="http://schemas.microsoft.com/office/drawing/2014/main" id="{7B6DE224-30E8-15F6-0B1F-9EA5A5E68C58}"/>
              </a:ext>
            </a:extLst>
          </p:cNvPr>
          <p:cNvSpPr>
            <a:spLocks noGrp="1"/>
          </p:cNvSpPr>
          <p:nvPr>
            <p:ph type="sldNum" sz="quarter" idx="13"/>
          </p:nvPr>
        </p:nvSpPr>
        <p:spPr/>
        <p:txBody>
          <a:bodyPr/>
          <a:lstStyle/>
          <a:p>
            <a:fld id="{5716B350-825B-46B6-B728-8D3CC929B0EC}" type="slidenum">
              <a:rPr lang="en-US" smtClean="0"/>
              <a:t>18</a:t>
            </a:fld>
            <a:endParaRPr lang="en-US"/>
          </a:p>
        </p:txBody>
      </p:sp>
    </p:spTree>
    <p:extLst>
      <p:ext uri="{BB962C8B-B14F-4D97-AF65-F5344CB8AC3E}">
        <p14:creationId xmlns:p14="http://schemas.microsoft.com/office/powerpoint/2010/main" val="200566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F7980-5D69-DEC8-5B13-D5C3B4C46C38}"/>
              </a:ext>
            </a:extLst>
          </p:cNvPr>
          <p:cNvSpPr>
            <a:spLocks noGrp="1"/>
          </p:cNvSpPr>
          <p:nvPr>
            <p:ph type="title"/>
          </p:nvPr>
        </p:nvSpPr>
        <p:spPr/>
        <p:txBody>
          <a:bodyPr/>
          <a:lstStyle/>
          <a:p>
            <a:r>
              <a:rPr lang="en-US" dirty="0"/>
              <a:t>Conversion Criteria</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134D8648-2665-6110-4DCA-67E2ADFD8689}"/>
                  </a:ext>
                </a:extLst>
              </p:cNvPr>
              <p:cNvSpPr>
                <a:spLocks noGrp="1"/>
              </p:cNvSpPr>
              <p:nvPr>
                <p:ph idx="1"/>
              </p:nvPr>
            </p:nvSpPr>
            <p:spPr/>
            <p:txBody>
              <a:bodyPr/>
              <a:lstStyle/>
              <a:p>
                <a:r>
                  <a:rPr lang="en-US" dirty="0"/>
                  <a:t>Stage Based</a:t>
                </a:r>
              </a:p>
              <a:p>
                <a:pPr lvl="1"/>
                <a:r>
                  <a:rPr lang="en-US" dirty="0"/>
                  <a:t>Apply Rules in Stage </a:t>
                </a:r>
                <a14:m>
                  <m:oMath xmlns:m="http://schemas.openxmlformats.org/officeDocument/2006/math">
                    <m:r>
                      <a:rPr lang="en-US" b="0" i="1" smtClean="0">
                        <a:latin typeface="Cambria Math" panose="02040503050406030204" pitchFamily="18" charset="0"/>
                      </a:rPr>
                      <m:t>𝑁</m:t>
                    </m:r>
                  </m:oMath>
                </a14:m>
                <a:r>
                  <a:rPr lang="en-US" dirty="0"/>
                  <a:t> Only if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−1</m:t>
                    </m:r>
                  </m:oMath>
                </a14:m>
                <a:r>
                  <a:rPr lang="en-US" dirty="0"/>
                  <a:t> is Quiescent</a:t>
                </a:r>
              </a:p>
              <a:p>
                <a:pPr lvl="1"/>
                <a:r>
                  <a:rPr lang="en-US" dirty="0"/>
                  <a:t>Does not Limit the Usage of Stageless Logic Modeling </a:t>
                </a:r>
              </a:p>
              <a:p>
                <a:pPr lvl="1"/>
                <a:endParaRPr lang="en-US" dirty="0"/>
              </a:p>
            </p:txBody>
          </p:sp>
        </mc:Choice>
        <mc:Fallback xmlns="">
          <p:sp>
            <p:nvSpPr>
              <p:cNvPr id="7" name="Content Placeholder 6">
                <a:extLst>
                  <a:ext uri="{FF2B5EF4-FFF2-40B4-BE49-F238E27FC236}">
                    <a16:creationId xmlns:a16="http://schemas.microsoft.com/office/drawing/2014/main" id="{134D8648-2665-6110-4DCA-67E2ADFD8689}"/>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E1599C-F5AF-30DD-BDF9-19855AC4927A}"/>
              </a:ext>
            </a:extLst>
          </p:cNvPr>
          <p:cNvSpPr>
            <a:spLocks noGrp="1"/>
          </p:cNvSpPr>
          <p:nvPr>
            <p:ph type="sldNum" sz="quarter" idx="12"/>
          </p:nvPr>
        </p:nvSpPr>
        <p:spPr/>
        <p:txBody>
          <a:bodyPr/>
          <a:lstStyle/>
          <a:p>
            <a:fld id="{5716B350-825B-46B6-B728-8D3CC929B0EC}" type="slidenum">
              <a:rPr lang="en-US" smtClean="0"/>
              <a:t>19</a:t>
            </a:fld>
            <a:endParaRPr lang="en-US"/>
          </a:p>
        </p:txBody>
      </p:sp>
      <p:pic>
        <p:nvPicPr>
          <p:cNvPr id="11" name="Picture 10">
            <a:extLst>
              <a:ext uri="{FF2B5EF4-FFF2-40B4-BE49-F238E27FC236}">
                <a16:creationId xmlns:a16="http://schemas.microsoft.com/office/drawing/2014/main" id="{50449878-3B89-729D-88B8-E0E388D59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016" y="3571875"/>
            <a:ext cx="7429500" cy="552450"/>
          </a:xfrm>
          <a:prstGeom prst="rect">
            <a:avLst/>
          </a:prstGeom>
        </p:spPr>
      </p:pic>
    </p:spTree>
    <p:extLst>
      <p:ext uri="{BB962C8B-B14F-4D97-AF65-F5344CB8AC3E}">
        <p14:creationId xmlns:p14="http://schemas.microsoft.com/office/powerpoint/2010/main" val="399978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7EE333-AAA2-0D04-BF02-4E12F3A31A1F}"/>
              </a:ext>
            </a:extLst>
          </p:cNvPr>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6862A49D-5323-CB18-7BC6-689F623BC0B3}"/>
              </a:ext>
            </a:extLst>
          </p:cNvPr>
          <p:cNvSpPr>
            <a:spLocks noGrp="1"/>
          </p:cNvSpPr>
          <p:nvPr>
            <p:ph idx="1"/>
          </p:nvPr>
        </p:nvSpPr>
        <p:spPr/>
        <p:txBody>
          <a:bodyPr/>
          <a:lstStyle/>
          <a:p>
            <a:r>
              <a:rPr lang="en-US" dirty="0"/>
              <a:t>Compact, yet intricate software systems are imperative to society.</a:t>
            </a:r>
          </a:p>
          <a:p>
            <a:pPr lvl="1"/>
            <a:r>
              <a:rPr lang="en-US" dirty="0"/>
              <a:t>Voting Software</a:t>
            </a:r>
          </a:p>
          <a:p>
            <a:pPr lvl="1"/>
            <a:r>
              <a:rPr lang="en-US" dirty="0"/>
              <a:t>Moderation Software</a:t>
            </a:r>
          </a:p>
          <a:p>
            <a:pPr lvl="1"/>
            <a:r>
              <a:rPr lang="en-US" dirty="0"/>
              <a:t>Scheduler Systems</a:t>
            </a:r>
          </a:p>
          <a:p>
            <a:r>
              <a:rPr lang="en-US" dirty="0"/>
              <a:t>These systems can be prone to exploits and bugs.</a:t>
            </a:r>
          </a:p>
          <a:p>
            <a:pPr lvl="1"/>
            <a:r>
              <a:rPr lang="en-US" dirty="0"/>
              <a:t>Design Flaw</a:t>
            </a:r>
          </a:p>
          <a:p>
            <a:pPr lvl="1"/>
            <a:r>
              <a:rPr lang="en-US" dirty="0"/>
              <a:t>Data Flaw</a:t>
            </a:r>
          </a:p>
          <a:p>
            <a:pPr lvl="1"/>
            <a:r>
              <a:rPr lang="en-US" dirty="0"/>
              <a:t>Programmer Bias</a:t>
            </a:r>
          </a:p>
        </p:txBody>
      </p:sp>
      <p:sp>
        <p:nvSpPr>
          <p:cNvPr id="2" name="Slide Number Placeholder 1">
            <a:extLst>
              <a:ext uri="{FF2B5EF4-FFF2-40B4-BE49-F238E27FC236}">
                <a16:creationId xmlns:a16="http://schemas.microsoft.com/office/drawing/2014/main" id="{80434578-06F8-C7D7-819D-5B447B46E231}"/>
              </a:ext>
            </a:extLst>
          </p:cNvPr>
          <p:cNvSpPr>
            <a:spLocks noGrp="1"/>
          </p:cNvSpPr>
          <p:nvPr>
            <p:ph type="sldNum" sz="quarter" idx="12"/>
          </p:nvPr>
        </p:nvSpPr>
        <p:spPr/>
        <p:txBody>
          <a:bodyPr/>
          <a:lstStyle/>
          <a:p>
            <a:fld id="{5716B350-825B-46B6-B728-8D3CC929B0EC}" type="slidenum">
              <a:rPr lang="en-US" smtClean="0"/>
              <a:t>2</a:t>
            </a:fld>
            <a:endParaRPr lang="en-US"/>
          </a:p>
        </p:txBody>
      </p:sp>
    </p:spTree>
    <p:extLst>
      <p:ext uri="{BB962C8B-B14F-4D97-AF65-F5344CB8AC3E}">
        <p14:creationId xmlns:p14="http://schemas.microsoft.com/office/powerpoint/2010/main" val="308303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ABFD9-395F-F721-6E23-005F49403E98}"/>
              </a:ext>
            </a:extLst>
          </p:cNvPr>
          <p:cNvSpPr>
            <a:spLocks noGrp="1"/>
          </p:cNvSpPr>
          <p:nvPr>
            <p:ph type="title"/>
          </p:nvPr>
        </p:nvSpPr>
        <p:spPr>
          <a:xfrm>
            <a:off x="609600" y="363090"/>
            <a:ext cx="10972800" cy="800100"/>
          </a:xfrm>
        </p:spPr>
        <p:txBody>
          <a:bodyPr anchor="b">
            <a:normAutofit/>
          </a:bodyPr>
          <a:lstStyle/>
          <a:p>
            <a:r>
              <a:rPr lang="en-US" dirty="0"/>
              <a:t>Motivating Example</a:t>
            </a:r>
          </a:p>
        </p:txBody>
      </p:sp>
      <p:sp>
        <p:nvSpPr>
          <p:cNvPr id="5" name="Content Placeholder 4">
            <a:extLst>
              <a:ext uri="{FF2B5EF4-FFF2-40B4-BE49-F238E27FC236}">
                <a16:creationId xmlns:a16="http://schemas.microsoft.com/office/drawing/2014/main" id="{30EFECE7-81E2-74E4-A6D9-E846FC9AF935}"/>
              </a:ext>
            </a:extLst>
          </p:cNvPr>
          <p:cNvSpPr>
            <a:spLocks noGrp="1"/>
          </p:cNvSpPr>
          <p:nvPr>
            <p:ph sz="half" idx="1"/>
          </p:nvPr>
        </p:nvSpPr>
        <p:spPr>
          <a:xfrm>
            <a:off x="609600" y="1527048"/>
            <a:ext cx="5283200" cy="4495800"/>
          </a:xfrm>
        </p:spPr>
        <p:txBody>
          <a:bodyPr anchor="t">
            <a:normAutofit/>
          </a:bodyPr>
          <a:lstStyle/>
          <a:p>
            <a:r>
              <a:rPr lang="en-US" dirty="0"/>
              <a:t>Alice, Bob, John, and Sophia are People</a:t>
            </a:r>
          </a:p>
          <a:p>
            <a:r>
              <a:rPr lang="en-US" dirty="0"/>
              <a:t>Sophia and Bob are Candidates</a:t>
            </a:r>
          </a:p>
          <a:p>
            <a:r>
              <a:rPr lang="en-US" dirty="0"/>
              <a:t>Each Person Votes for a Candidate</a:t>
            </a:r>
          </a:p>
          <a:p>
            <a:r>
              <a:rPr lang="en-US" dirty="0"/>
              <a:t>A Person who is a Candidate can not Vote for Themselves</a:t>
            </a:r>
          </a:p>
          <a:p>
            <a:r>
              <a:rPr lang="en-US" dirty="0"/>
              <a:t>A Person can Only Vote Once</a:t>
            </a:r>
          </a:p>
          <a:p>
            <a:r>
              <a:rPr lang="en-US" dirty="0"/>
              <a:t>The Character with the Highest Number of Votes Wins</a:t>
            </a:r>
          </a:p>
        </p:txBody>
      </p:sp>
      <p:pic>
        <p:nvPicPr>
          <p:cNvPr id="7" name="Picture 6" descr="A group of people voting in a political election&#10;&#10;Description automatically generated">
            <a:extLst>
              <a:ext uri="{FF2B5EF4-FFF2-40B4-BE49-F238E27FC236}">
                <a16:creationId xmlns:a16="http://schemas.microsoft.com/office/drawing/2014/main" id="{69FEFBA0-B0B4-9BEA-9E6F-7D074418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902" y="1527048"/>
            <a:ext cx="4495800" cy="4495800"/>
          </a:xfrm>
          <a:prstGeom prst="rect">
            <a:avLst/>
          </a:prstGeom>
          <a:noFill/>
        </p:spPr>
      </p:pic>
      <p:sp>
        <p:nvSpPr>
          <p:cNvPr id="2" name="Slide Number Placeholder 1">
            <a:extLst>
              <a:ext uri="{FF2B5EF4-FFF2-40B4-BE49-F238E27FC236}">
                <a16:creationId xmlns:a16="http://schemas.microsoft.com/office/drawing/2014/main" id="{C608BB80-000D-BB3D-7958-2F4D4B7A4D64}"/>
              </a:ext>
            </a:extLst>
          </p:cNvPr>
          <p:cNvSpPr>
            <a:spLocks noGrp="1"/>
          </p:cNvSpPr>
          <p:nvPr>
            <p:ph type="sldNum" sz="quarter" idx="12"/>
          </p:nvPr>
        </p:nvSpPr>
        <p:spPr/>
        <p:txBody>
          <a:bodyPr/>
          <a:lstStyle/>
          <a:p>
            <a:fld id="{5716B350-825B-46B6-B728-8D3CC929B0EC}" type="slidenum">
              <a:rPr lang="en-US" smtClean="0"/>
              <a:t>20</a:t>
            </a:fld>
            <a:endParaRPr lang="en-US"/>
          </a:p>
        </p:txBody>
      </p:sp>
    </p:spTree>
    <p:extLst>
      <p:ext uri="{BB962C8B-B14F-4D97-AF65-F5344CB8AC3E}">
        <p14:creationId xmlns:p14="http://schemas.microsoft.com/office/powerpoint/2010/main" val="111587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8174C-1EBD-C6C9-5475-69C3AD298950}"/>
              </a:ext>
            </a:extLst>
          </p:cNvPr>
          <p:cNvSpPr>
            <a:spLocks noGrp="1"/>
          </p:cNvSpPr>
          <p:nvPr>
            <p:ph type="title"/>
          </p:nvPr>
        </p:nvSpPr>
        <p:spPr/>
        <p:txBody>
          <a:bodyPr/>
          <a:lstStyle/>
          <a:p>
            <a:r>
              <a:rPr lang="en-US" dirty="0"/>
              <a:t>Conversion to Staged Linear Logic</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3FB91F5-E4BF-9109-194B-38E68EC1CB14}"/>
                  </a:ext>
                </a:extLst>
              </p:cNvPr>
              <p:cNvSpPr>
                <a:spLocks noGrp="1"/>
              </p:cNvSpPr>
              <p:nvPr>
                <p:ph idx="1"/>
              </p:nvPr>
            </p:nvSpPr>
            <p:spPr/>
            <p:txBody>
              <a:bodyPr>
                <a:noAutofit/>
              </a:bodyPr>
              <a:lstStyle/>
              <a:p>
                <a14:m>
                  <m:oMath xmlns:m="http://schemas.openxmlformats.org/officeDocument/2006/math">
                    <m:r>
                      <a:rPr lang="en-US" sz="2000" b="0" i="1" smtClean="0">
                        <a:latin typeface="Cambria Math" panose="02040503050406030204" pitchFamily="18" charset="0"/>
                      </a:rPr>
                      <m:t>𝑃𝑒𝑟𝑠𝑜𝑛</m:t>
                    </m:r>
                    <m:r>
                      <a:rPr lang="en-US" sz="2000" b="0" i="1" smtClean="0">
                        <a:latin typeface="Cambria Math" panose="02040503050406030204" pitchFamily="18" charset="0"/>
                      </a:rPr>
                      <m:t> </m:t>
                    </m:r>
                    <m:r>
                      <a:rPr lang="en-US" sz="2000" dirty="0" smtClean="0">
                        <a:latin typeface="Cambria Math" panose="02040503050406030204" pitchFamily="18" charset="0"/>
                      </a:rPr>
                      <m:t>∈</m:t>
                    </m:r>
                    <m:r>
                      <m:rPr>
                        <m:sty m:val="p"/>
                      </m:rPr>
                      <a:rPr lang="en-US" sz="2000" b="0" i="0" dirty="0" smtClean="0">
                        <a:latin typeface="Cambria Math" panose="02040503050406030204" pitchFamily="18" charset="0"/>
                      </a:rPr>
                      <m:t>Type</m:t>
                    </m:r>
                  </m:oMath>
                </a14:m>
                <a:endParaRPr lang="en-US" sz="2000" b="0" dirty="0"/>
              </a:p>
              <a:p>
                <a14:m>
                  <m:oMath xmlns:m="http://schemas.openxmlformats.org/officeDocument/2006/math">
                    <m:d>
                      <m:dPr>
                        <m:ctrlPr>
                          <a:rPr lang="en-US" sz="2000" b="0" i="1" smtClean="0">
                            <a:latin typeface="Cambria Math" panose="02040503050406030204" pitchFamily="18" charset="0"/>
                          </a:rPr>
                        </m:ctrlPr>
                      </m:dPr>
                      <m:e>
                        <m:r>
                          <m:rPr>
                            <m:nor/>
                          </m:rPr>
                          <a:rPr lang="en-US" sz="2000" b="0" i="0" smtClean="0">
                            <a:latin typeface="Cambria Math" panose="02040503050406030204" pitchFamily="18" charset="0"/>
                          </a:rPr>
                          <m:t>Alice</m:t>
                        </m:r>
                        <m:r>
                          <a:rPr lang="en-US" sz="2000" b="0" i="1" smtClean="0">
                            <a:latin typeface="Cambria Math" panose="02040503050406030204" pitchFamily="18" charset="0"/>
                          </a:rPr>
                          <m:t> </m:t>
                        </m:r>
                        <m:r>
                          <a:rPr lang="en-US" sz="2000" dirty="0" smtClean="0">
                            <a:latin typeface="Cambria Math" panose="02040503050406030204" pitchFamily="18" charset="0"/>
                          </a:rPr>
                          <m:t>∈</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Bob</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John</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Sophia</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oMath>
                </a14:m>
                <a:endParaRPr lang="en-US" sz="2000" b="0" dirty="0"/>
              </a:p>
              <a:p>
                <a14:m>
                  <m:oMath xmlns:m="http://schemas.openxmlformats.org/officeDocument/2006/math">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𝑉𝑜𝑡𝑒𝑠</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r>
                          <a:rPr lang="en-US" sz="2000" b="0" i="1" smtClean="0">
                            <a:latin typeface="Cambria Math" panose="02040503050406030204" pitchFamily="18" charset="0"/>
                          </a:rPr>
                          <m:t>, </m:t>
                        </m:r>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𝐻𝑎𝑠𝑁𝑜𝑡𝑉𝑜𝑡𝑒𝑑</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𝐶𝑎𝑛𝑑𝑖𝑑𝑎𝑡𝑒</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𝑜</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𝑉𝑜𝑡𝑒𝑠</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2</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𝐻𝑎𝑠𝑁𝑜𝑡𝑉𝑜𝑡𝑒𝑑</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e>
                    </m:d>
                  </m:oMath>
                </a14:m>
                <a:endParaRPr lang="en-US" sz="2000" dirty="0"/>
              </a:p>
              <a:p>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𝐵𝑜𝑏</m:t>
                        </m:r>
                      </m:e>
                    </m:d>
                    <m:r>
                      <a:rPr lang="en-US" sz="2000" b="0" i="1" smtClean="0">
                        <a:latin typeface="Cambria Math" panose="02040503050406030204" pitchFamily="18" charset="0"/>
                      </a:rPr>
                      <m:t>,</m:t>
                    </m:r>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𝐵𝑜𝑏</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𝐴𝑙𝑖𝑐𝑒</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𝐽𝑜h𝑛</m:t>
                        </m:r>
                      </m:e>
                    </m:d>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𝐴𝑙𝑖𝑐𝑒</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𝐽𝑜h𝑛</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r>
                        <a:rPr lang="en-US" sz="2000" b="0" i="1" smtClean="0">
                          <a:latin typeface="Cambria Math" panose="02040503050406030204" pitchFamily="18" charset="0"/>
                        </a:rPr>
                        <m:t>(</m:t>
                      </m:r>
                      <m:r>
                        <a:rPr lang="en-US" sz="2000" b="0" i="1" smtClean="0">
                          <a:latin typeface="Cambria Math" panose="02040503050406030204" pitchFamily="18" charset="0"/>
                        </a:rPr>
                        <m:t>𝐵𝑜𝑏</m:t>
                      </m:r>
                      <m:r>
                        <a:rPr lang="en-US" sz="2000" b="0" i="1" smtClean="0">
                          <a:latin typeface="Cambria Math" panose="02040503050406030204" pitchFamily="18" charset="0"/>
                        </a:rPr>
                        <m:t>)</m:t>
                      </m:r>
                    </m:oMath>
                  </m:oMathPara>
                </a14:m>
                <a:endParaRPr lang="en-US" sz="2000" dirty="0"/>
              </a:p>
            </p:txBody>
          </p:sp>
        </mc:Choice>
        <mc:Fallback xmlns="">
          <p:sp>
            <p:nvSpPr>
              <p:cNvPr id="7" name="Content Placeholder 6">
                <a:extLst>
                  <a:ext uri="{FF2B5EF4-FFF2-40B4-BE49-F238E27FC236}">
                    <a16:creationId xmlns:a16="http://schemas.microsoft.com/office/drawing/2014/main" id="{03FB91F5-E4BF-9109-194B-38E68EC1CB14}"/>
                  </a:ext>
                </a:extLst>
              </p:cNvPr>
              <p:cNvSpPr>
                <a:spLocks noGrp="1" noRot="1" noChangeAspect="1" noMove="1" noResize="1" noEditPoints="1" noAdjustHandles="1" noChangeArrowheads="1" noChangeShapeType="1" noTextEdit="1"/>
              </p:cNvSpPr>
              <p:nvPr>
                <p:ph idx="1"/>
              </p:nvPr>
            </p:nvSpPr>
            <p:spPr>
              <a:blipFill>
                <a:blip r:embed="rId2"/>
                <a:stretch>
                  <a:fillRect l="-1333" t="-65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0941308-B6BC-C4FE-7FC3-A8F826C3C659}"/>
              </a:ext>
            </a:extLst>
          </p:cNvPr>
          <p:cNvSpPr>
            <a:spLocks noGrp="1"/>
          </p:cNvSpPr>
          <p:nvPr>
            <p:ph type="sldNum" sz="quarter" idx="12"/>
          </p:nvPr>
        </p:nvSpPr>
        <p:spPr/>
        <p:txBody>
          <a:bodyPr/>
          <a:lstStyle/>
          <a:p>
            <a:fld id="{5716B350-825B-46B6-B728-8D3CC929B0EC}" type="slidenum">
              <a:rPr lang="en-US" smtClean="0"/>
              <a:t>21</a:t>
            </a:fld>
            <a:endParaRPr lang="en-US"/>
          </a:p>
        </p:txBody>
      </p:sp>
      <p:cxnSp>
        <p:nvCxnSpPr>
          <p:cNvPr id="9" name="Connector: Curved 8">
            <a:extLst>
              <a:ext uri="{FF2B5EF4-FFF2-40B4-BE49-F238E27FC236}">
                <a16:creationId xmlns:a16="http://schemas.microsoft.com/office/drawing/2014/main" id="{B05405BF-B1EE-0C22-BD2A-041D62258EA1}"/>
              </a:ext>
            </a:extLst>
          </p:cNvPr>
          <p:cNvCxnSpPr>
            <a:cxnSpLocks/>
          </p:cNvCxnSpPr>
          <p:nvPr/>
        </p:nvCxnSpPr>
        <p:spPr>
          <a:xfrm flipV="1">
            <a:off x="8975035" y="3269974"/>
            <a:ext cx="1013791" cy="9442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75F322-95EA-AB0F-B5FA-4C48A79595F5}"/>
              </a:ext>
            </a:extLst>
          </p:cNvPr>
          <p:cNvSpPr txBox="1"/>
          <p:nvPr/>
        </p:nvSpPr>
        <p:spPr>
          <a:xfrm>
            <a:off x="10238864" y="3068626"/>
            <a:ext cx="914400" cy="914400"/>
          </a:xfrm>
          <a:prstGeom prst="rect">
            <a:avLst/>
          </a:prstGeom>
          <a:noFill/>
        </p:spPr>
        <p:txBody>
          <a:bodyPr wrap="none" rtlCol="0">
            <a:noAutofit/>
          </a:bodyPr>
          <a:lstStyle/>
          <a:p>
            <a:pPr algn="ctr"/>
            <a:r>
              <a:rPr lang="en-US" sz="1600" dirty="0"/>
              <a:t>Intentional Bug</a:t>
            </a:r>
          </a:p>
        </p:txBody>
      </p:sp>
    </p:spTree>
    <p:extLst>
      <p:ext uri="{BB962C8B-B14F-4D97-AF65-F5344CB8AC3E}">
        <p14:creationId xmlns:p14="http://schemas.microsoft.com/office/powerpoint/2010/main" val="25551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FF0000"/>
                </a:solidFill>
              </a:rPr>
              <a:t>Backward Proof Search </a:t>
            </a:r>
            <a:r>
              <a:rPr lang="en-US" sz="3200" dirty="0"/>
              <a:t>can be Used to Detect Bugs </a:t>
            </a:r>
            <a:r>
              <a:rPr lang="en-US" sz="3200" dirty="0">
                <a:solidFill>
                  <a:srgbClr val="00B050"/>
                </a:solidFill>
              </a:rPr>
              <a:t>in a</a:t>
            </a:r>
            <a:r>
              <a:rPr lang="en-US" sz="3200" dirty="0"/>
              <a:t> </a:t>
            </a:r>
            <a:r>
              <a:rPr lang="en-US" sz="3200" dirty="0">
                <a:solidFill>
                  <a:srgbClr val="00B050"/>
                </a:solidFill>
              </a:rPr>
              <a:t>Staged</a:t>
            </a:r>
            <a:r>
              <a:rPr lang="en-US" sz="3200" dirty="0"/>
              <a:t> </a:t>
            </a:r>
            <a:r>
              <a:rPr lang="en-US" sz="3200" dirty="0">
                <a:solidFill>
                  <a:srgbClr val="00B050"/>
                </a:solidFill>
              </a:rPr>
              <a:t>Linear Logic Programming Model of a Compact Software.</a:t>
            </a:r>
          </a:p>
        </p:txBody>
      </p:sp>
      <p:sp>
        <p:nvSpPr>
          <p:cNvPr id="4" name="Slide Number Placeholder 3">
            <a:extLst>
              <a:ext uri="{FF2B5EF4-FFF2-40B4-BE49-F238E27FC236}">
                <a16:creationId xmlns:a16="http://schemas.microsoft.com/office/drawing/2014/main" id="{20AB35B9-B1D1-F759-1FA8-F11DD509D32B}"/>
              </a:ext>
            </a:extLst>
          </p:cNvPr>
          <p:cNvSpPr>
            <a:spLocks noGrp="1"/>
          </p:cNvSpPr>
          <p:nvPr>
            <p:ph type="sldNum" sz="quarter" idx="12"/>
          </p:nvPr>
        </p:nvSpPr>
        <p:spPr/>
        <p:txBody>
          <a:bodyPr/>
          <a:lstStyle/>
          <a:p>
            <a:fld id="{5716B350-825B-46B6-B728-8D3CC929B0EC}" type="slidenum">
              <a:rPr lang="en-US" smtClean="0"/>
              <a:t>22</a:t>
            </a:fld>
            <a:endParaRPr lang="en-US"/>
          </a:p>
        </p:txBody>
      </p:sp>
    </p:spTree>
    <p:extLst>
      <p:ext uri="{BB962C8B-B14F-4D97-AF65-F5344CB8AC3E}">
        <p14:creationId xmlns:p14="http://schemas.microsoft.com/office/powerpoint/2010/main" val="253746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28EF1A-01D2-389E-0688-B21890DF47D9}"/>
              </a:ext>
            </a:extLst>
          </p:cNvPr>
          <p:cNvSpPr>
            <a:spLocks noGrp="1"/>
          </p:cNvSpPr>
          <p:nvPr>
            <p:ph type="ctrTitle"/>
          </p:nvPr>
        </p:nvSpPr>
        <p:spPr/>
        <p:txBody>
          <a:bodyPr/>
          <a:lstStyle/>
          <a:p>
            <a:r>
              <a:rPr lang="en-US" dirty="0"/>
              <a:t>Proof Search</a:t>
            </a:r>
          </a:p>
        </p:txBody>
      </p:sp>
      <p:sp>
        <p:nvSpPr>
          <p:cNvPr id="4" name="Slide Number Placeholder 3">
            <a:extLst>
              <a:ext uri="{FF2B5EF4-FFF2-40B4-BE49-F238E27FC236}">
                <a16:creationId xmlns:a16="http://schemas.microsoft.com/office/drawing/2014/main" id="{4FEDC812-FC74-A347-BA74-F95E8A5841ED}"/>
              </a:ext>
            </a:extLst>
          </p:cNvPr>
          <p:cNvSpPr>
            <a:spLocks noGrp="1"/>
          </p:cNvSpPr>
          <p:nvPr>
            <p:ph type="sldNum" sz="quarter" idx="12"/>
          </p:nvPr>
        </p:nvSpPr>
        <p:spPr/>
        <p:txBody>
          <a:bodyPr/>
          <a:lstStyle/>
          <a:p>
            <a:fld id="{5716B350-825B-46B6-B728-8D3CC929B0EC}" type="slidenum">
              <a:rPr lang="en-US" smtClean="0"/>
              <a:pPr/>
              <a:t>23</a:t>
            </a:fld>
            <a:endParaRPr lang="en-US" dirty="0"/>
          </a:p>
        </p:txBody>
      </p:sp>
    </p:spTree>
    <p:extLst>
      <p:ext uri="{BB962C8B-B14F-4D97-AF65-F5344CB8AC3E}">
        <p14:creationId xmlns:p14="http://schemas.microsoft.com/office/powerpoint/2010/main" val="371434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3A553-57C8-C16C-1CAD-671831274B5C}"/>
              </a:ext>
            </a:extLst>
          </p:cNvPr>
          <p:cNvSpPr>
            <a:spLocks noGrp="1"/>
          </p:cNvSpPr>
          <p:nvPr>
            <p:ph type="title"/>
          </p:nvPr>
        </p:nvSpPr>
        <p:spPr/>
        <p:txBody>
          <a:bodyPr/>
          <a:lstStyle/>
          <a:p>
            <a:r>
              <a:rPr lang="en-US" dirty="0"/>
              <a:t>Proof Search</a:t>
            </a:r>
          </a:p>
        </p:txBody>
      </p:sp>
      <p:sp>
        <p:nvSpPr>
          <p:cNvPr id="6" name="Content Placeholder 5">
            <a:extLst>
              <a:ext uri="{FF2B5EF4-FFF2-40B4-BE49-F238E27FC236}">
                <a16:creationId xmlns:a16="http://schemas.microsoft.com/office/drawing/2014/main" id="{225996C4-BEC9-2538-9CE6-A5E719537BA6}"/>
              </a:ext>
            </a:extLst>
          </p:cNvPr>
          <p:cNvSpPr>
            <a:spLocks noGrp="1"/>
          </p:cNvSpPr>
          <p:nvPr>
            <p:ph idx="1"/>
          </p:nvPr>
        </p:nvSpPr>
        <p:spPr/>
        <p:txBody>
          <a:bodyPr/>
          <a:lstStyle/>
          <a:p>
            <a:r>
              <a:rPr lang="en-US" dirty="0"/>
              <a:t>Concurrent Computing</a:t>
            </a:r>
          </a:p>
          <a:p>
            <a:pPr lvl="1"/>
            <a:r>
              <a:rPr lang="en-US" dirty="0"/>
              <a:t>Searching for Possible Computations</a:t>
            </a:r>
          </a:p>
          <a:p>
            <a:r>
              <a:rPr lang="en-US" dirty="0"/>
              <a:t>Logic Programming</a:t>
            </a:r>
          </a:p>
          <a:p>
            <a:pPr lvl="1"/>
            <a:r>
              <a:rPr lang="en-US" dirty="0">
                <a:solidFill>
                  <a:srgbClr val="FF0000"/>
                </a:solidFill>
              </a:rPr>
              <a:t>Basic Paradigm of Computation</a:t>
            </a:r>
            <a:endParaRPr lang="en-US" dirty="0"/>
          </a:p>
          <a:p>
            <a:r>
              <a:rPr lang="en-US" dirty="0"/>
              <a:t>Functional Programming</a:t>
            </a:r>
          </a:p>
          <a:p>
            <a:pPr lvl="1"/>
            <a:r>
              <a:rPr lang="en-US" dirty="0"/>
              <a:t>Searching for a Program Satisfying a Constraint</a:t>
            </a:r>
          </a:p>
        </p:txBody>
      </p:sp>
      <p:sp>
        <p:nvSpPr>
          <p:cNvPr id="4" name="Slide Number Placeholder 3">
            <a:extLst>
              <a:ext uri="{FF2B5EF4-FFF2-40B4-BE49-F238E27FC236}">
                <a16:creationId xmlns:a16="http://schemas.microsoft.com/office/drawing/2014/main" id="{D8EC8368-2DB1-6922-2F3A-761F3062885A}"/>
              </a:ext>
            </a:extLst>
          </p:cNvPr>
          <p:cNvSpPr>
            <a:spLocks noGrp="1"/>
          </p:cNvSpPr>
          <p:nvPr>
            <p:ph type="sldNum" sz="quarter" idx="12"/>
          </p:nvPr>
        </p:nvSpPr>
        <p:spPr/>
        <p:txBody>
          <a:bodyPr/>
          <a:lstStyle/>
          <a:p>
            <a:fld id="{5716B350-825B-46B6-B728-8D3CC929B0EC}" type="slidenum">
              <a:rPr lang="en-US" smtClean="0"/>
              <a:t>24</a:t>
            </a:fld>
            <a:endParaRPr lang="en-US"/>
          </a:p>
        </p:txBody>
      </p:sp>
    </p:spTree>
    <p:extLst>
      <p:ext uri="{BB962C8B-B14F-4D97-AF65-F5344CB8AC3E}">
        <p14:creationId xmlns:p14="http://schemas.microsoft.com/office/powerpoint/2010/main" val="111052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C008-04CC-B5BC-4B95-C769F1D36181}"/>
              </a:ext>
            </a:extLst>
          </p:cNvPr>
          <p:cNvSpPr>
            <a:spLocks noGrp="1"/>
          </p:cNvSpPr>
          <p:nvPr>
            <p:ph type="title"/>
          </p:nvPr>
        </p:nvSpPr>
        <p:spPr/>
        <p:txBody>
          <a:bodyPr/>
          <a:lstStyle/>
          <a:p>
            <a:r>
              <a:rPr lang="en-US" dirty="0"/>
              <a:t>Proof Search</a:t>
            </a:r>
          </a:p>
        </p:txBody>
      </p:sp>
      <p:sp>
        <p:nvSpPr>
          <p:cNvPr id="3" name="Content Placeholder 2">
            <a:extLst>
              <a:ext uri="{FF2B5EF4-FFF2-40B4-BE49-F238E27FC236}">
                <a16:creationId xmlns:a16="http://schemas.microsoft.com/office/drawing/2014/main" id="{A15510C8-E961-82D2-7792-A0D2E6DB06F8}"/>
              </a:ext>
            </a:extLst>
          </p:cNvPr>
          <p:cNvSpPr>
            <a:spLocks noGrp="1"/>
          </p:cNvSpPr>
          <p:nvPr>
            <p:ph idx="1"/>
          </p:nvPr>
        </p:nvSpPr>
        <p:spPr/>
        <p:txBody>
          <a:bodyPr/>
          <a:lstStyle/>
          <a:p>
            <a:endParaRPr lang="en-US" dirty="0"/>
          </a:p>
          <a:p>
            <a:endParaRPr lang="en-US" dirty="0"/>
          </a:p>
          <a:p>
            <a:endParaRPr lang="en-US" dirty="0"/>
          </a:p>
          <a:p>
            <a:pPr marL="0" indent="0" algn="ctr">
              <a:buNone/>
            </a:pPr>
            <a:r>
              <a:rPr lang="en-US" dirty="0">
                <a:solidFill>
                  <a:srgbClr val="FF0000"/>
                </a:solidFill>
              </a:rPr>
              <a:t>Given a Query </a:t>
            </a:r>
            <a:r>
              <a:rPr lang="en-US" i="1" dirty="0">
                <a:solidFill>
                  <a:srgbClr val="FF0000"/>
                </a:solidFill>
              </a:rPr>
              <a:t>Q, </a:t>
            </a:r>
            <a:r>
              <a:rPr lang="en-US" dirty="0">
                <a:solidFill>
                  <a:srgbClr val="FF0000"/>
                </a:solidFill>
              </a:rPr>
              <a:t>is There a Feasible Computation Trace Such that </a:t>
            </a:r>
            <a:r>
              <a:rPr lang="en-US" i="1" dirty="0">
                <a:solidFill>
                  <a:srgbClr val="FF0000"/>
                </a:solidFill>
              </a:rPr>
              <a:t>Q </a:t>
            </a:r>
            <a:r>
              <a:rPr lang="en-US" dirty="0">
                <a:solidFill>
                  <a:srgbClr val="FF0000"/>
                </a:solidFill>
              </a:rPr>
              <a:t>is Produced? </a:t>
            </a:r>
          </a:p>
        </p:txBody>
      </p:sp>
      <p:sp>
        <p:nvSpPr>
          <p:cNvPr id="4" name="Slide Number Placeholder 3">
            <a:extLst>
              <a:ext uri="{FF2B5EF4-FFF2-40B4-BE49-F238E27FC236}">
                <a16:creationId xmlns:a16="http://schemas.microsoft.com/office/drawing/2014/main" id="{55555C81-9902-F210-15CF-7523DF2AFB78}"/>
              </a:ext>
            </a:extLst>
          </p:cNvPr>
          <p:cNvSpPr>
            <a:spLocks noGrp="1"/>
          </p:cNvSpPr>
          <p:nvPr>
            <p:ph type="sldNum" sz="quarter" idx="12"/>
          </p:nvPr>
        </p:nvSpPr>
        <p:spPr/>
        <p:txBody>
          <a:bodyPr/>
          <a:lstStyle/>
          <a:p>
            <a:fld id="{5716B350-825B-46B6-B728-8D3CC929B0EC}" type="slidenum">
              <a:rPr lang="en-US" smtClean="0"/>
              <a:pPr/>
              <a:t>25</a:t>
            </a:fld>
            <a:endParaRPr lang="en-US" dirty="0"/>
          </a:p>
        </p:txBody>
      </p:sp>
    </p:spTree>
    <p:extLst>
      <p:ext uri="{BB962C8B-B14F-4D97-AF65-F5344CB8AC3E}">
        <p14:creationId xmlns:p14="http://schemas.microsoft.com/office/powerpoint/2010/main" val="312073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8174C-1EBD-C6C9-5475-69C3AD298950}"/>
              </a:ext>
            </a:extLst>
          </p:cNvPr>
          <p:cNvSpPr>
            <a:spLocks noGrp="1"/>
          </p:cNvSpPr>
          <p:nvPr>
            <p:ph type="title"/>
          </p:nvPr>
        </p:nvSpPr>
        <p:spPr/>
        <p:txBody>
          <a:bodyPr/>
          <a:lstStyle/>
          <a:p>
            <a:r>
              <a:rPr lang="en-US" dirty="0"/>
              <a:t>Proving a Bug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3FB91F5-E4BF-9109-194B-38E68EC1CB14}"/>
                  </a:ext>
                </a:extLst>
              </p:cNvPr>
              <p:cNvSpPr>
                <a:spLocks noGrp="1"/>
              </p:cNvSpPr>
              <p:nvPr>
                <p:ph idx="1"/>
              </p:nvPr>
            </p:nvSpPr>
            <p:spPr/>
            <p:txBody>
              <a:bodyPr>
                <a:noAutofit/>
              </a:bodyPr>
              <a:lstStyle/>
              <a:p>
                <a14:m>
                  <m:oMath xmlns:m="http://schemas.openxmlformats.org/officeDocument/2006/math">
                    <m:r>
                      <a:rPr lang="en-US" sz="2000" b="0" i="1" smtClean="0">
                        <a:latin typeface="Cambria Math" panose="02040503050406030204" pitchFamily="18" charset="0"/>
                      </a:rPr>
                      <m:t>𝑃𝑒𝑟𝑠𝑜𝑛</m:t>
                    </m:r>
                    <m:r>
                      <a:rPr lang="en-US" sz="2000" b="0" i="1" smtClean="0">
                        <a:latin typeface="Cambria Math" panose="02040503050406030204" pitchFamily="18" charset="0"/>
                      </a:rPr>
                      <m:t> </m:t>
                    </m:r>
                    <m:r>
                      <a:rPr lang="en-US" sz="2000" dirty="0" smtClean="0">
                        <a:latin typeface="Cambria Math" panose="02040503050406030204" pitchFamily="18" charset="0"/>
                      </a:rPr>
                      <m:t>∈</m:t>
                    </m:r>
                    <m:r>
                      <m:rPr>
                        <m:sty m:val="p"/>
                      </m:rPr>
                      <a:rPr lang="en-US" sz="2000" b="0" i="0" dirty="0" smtClean="0">
                        <a:latin typeface="Cambria Math" panose="02040503050406030204" pitchFamily="18" charset="0"/>
                      </a:rPr>
                      <m:t>Type</m:t>
                    </m:r>
                  </m:oMath>
                </a14:m>
                <a:endParaRPr lang="en-US" sz="2000" b="0" dirty="0"/>
              </a:p>
              <a:p>
                <a14:m>
                  <m:oMath xmlns:m="http://schemas.openxmlformats.org/officeDocument/2006/math">
                    <m:d>
                      <m:dPr>
                        <m:ctrlPr>
                          <a:rPr lang="en-US" sz="2000" b="0" i="1" smtClean="0">
                            <a:latin typeface="Cambria Math" panose="02040503050406030204" pitchFamily="18" charset="0"/>
                          </a:rPr>
                        </m:ctrlPr>
                      </m:dPr>
                      <m:e>
                        <m:r>
                          <m:rPr>
                            <m:nor/>
                          </m:rPr>
                          <a:rPr lang="en-US" sz="2000" b="0" i="0" smtClean="0">
                            <a:latin typeface="Cambria Math" panose="02040503050406030204" pitchFamily="18" charset="0"/>
                          </a:rPr>
                          <m:t>Alice</m:t>
                        </m:r>
                        <m:r>
                          <a:rPr lang="en-US" sz="2000" b="0" i="1" smtClean="0">
                            <a:latin typeface="Cambria Math" panose="02040503050406030204" pitchFamily="18" charset="0"/>
                          </a:rPr>
                          <m:t> </m:t>
                        </m:r>
                        <m:r>
                          <a:rPr lang="en-US" sz="2000" dirty="0" smtClean="0">
                            <a:latin typeface="Cambria Math" panose="02040503050406030204" pitchFamily="18" charset="0"/>
                          </a:rPr>
                          <m:t>∈</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Bob</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John</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r>
                      <a:rPr lang="en-US" sz="2000" dirty="0" smtClean="0">
                        <a:latin typeface="Cambria Math" panose="02040503050406030204" pitchFamily="18" charset="0"/>
                      </a:rPr>
                      <m:t>⊗</m:t>
                    </m:r>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Sophia</m:t>
                        </m:r>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Person</m:t>
                        </m:r>
                      </m:e>
                    </m:d>
                  </m:oMath>
                </a14:m>
                <a:endParaRPr lang="en-US" sz="2000" b="0" dirty="0"/>
              </a:p>
              <a:p>
                <a14:m>
                  <m:oMath xmlns:m="http://schemas.openxmlformats.org/officeDocument/2006/math">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𝑉𝑜𝑡𝑒𝑠</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r>
                          <a:rPr lang="en-US" sz="2000" b="0" i="1" smtClean="0">
                            <a:latin typeface="Cambria Math" panose="02040503050406030204" pitchFamily="18" charset="0"/>
                          </a:rPr>
                          <m:t>, </m:t>
                        </m:r>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𝑃𝑒𝑟𝑠𝑜𝑛</m:t>
                        </m:r>
                      </m:e>
                    </m:d>
                    <m:r>
                      <a:rPr lang="en-US" sz="2000" b="0" i="1" smtClean="0">
                        <a:latin typeface="Cambria Math" panose="02040503050406030204" pitchFamily="18" charset="0"/>
                      </a:rPr>
                      <m:t>:</m:t>
                    </m:r>
                    <m:r>
                      <a:rPr lang="en-US" sz="2000" b="0" i="1" smtClean="0">
                        <a:latin typeface="Cambria Math" panose="02040503050406030204" pitchFamily="18" charset="0"/>
                      </a:rPr>
                      <m:t>𝑃𝑟𝑒𝑑𝑖𝑐𝑎𝑡𝑒</m:t>
                    </m:r>
                  </m:oMath>
                </a14:m>
                <a:endParaRPr lang="en-US" sz="2000" b="0" dirty="0"/>
              </a:p>
              <a:p>
                <a14:m>
                  <m:oMath xmlns:m="http://schemas.openxmlformats.org/officeDocument/2006/math">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𝐻𝑎𝑠𝑁𝑜𝑡𝑉𝑜𝑡𝑒𝑑</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𝐶𝑎𝑛𝑑𝑖𝑑𝑎𝑡𝑒</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𝑜</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𝑉𝑜𝑡𝑒𝑠</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2</m:t>
                            </m:r>
                          </m:sub>
                        </m:sSub>
                      </m:e>
                    </m:d>
                    <m:r>
                      <a:rPr lang="en-US" sz="2000" dirty="0" smtClean="0">
                        <a:latin typeface="Cambria Math" panose="02040503050406030204" pitchFamily="18" charset="0"/>
                      </a:rPr>
                      <m:t>⊗</m:t>
                    </m:r>
                    <m:r>
                      <a:rPr lang="en-US" sz="2000" b="0" i="1" dirty="0" smtClean="0">
                        <a:latin typeface="Cambria Math" panose="02040503050406030204" pitchFamily="18" charset="0"/>
                      </a:rPr>
                      <m:t>𝐻𝑎𝑠𝑁𝑜𝑡𝑉𝑜𝑡𝑒𝑑</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1</m:t>
                            </m:r>
                          </m:sub>
                        </m:sSub>
                      </m:e>
                    </m:d>
                  </m:oMath>
                </a14:m>
                <a:endParaRPr lang="en-US" sz="2000" dirty="0"/>
              </a:p>
              <a:p>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𝐵𝑜𝑏</m:t>
                        </m:r>
                      </m:e>
                    </m:d>
                    <m:r>
                      <a:rPr lang="en-US" sz="2000" b="0" i="1" smtClean="0">
                        <a:latin typeface="Cambria Math" panose="02040503050406030204" pitchFamily="18" charset="0"/>
                      </a:rPr>
                      <m:t>,</m:t>
                    </m:r>
                    <m:r>
                      <a:rPr lang="en-US" sz="2000" b="0" i="1" smtClean="0">
                        <a:latin typeface="Cambria Math" panose="02040503050406030204" pitchFamily="18" charset="0"/>
                      </a:rPr>
                      <m:t>𝐶𝑎𝑛𝑑𝑖𝑑𝑎𝑡𝑒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𝐵𝑜𝑏</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𝐴𝑙𝑖𝑐𝑒</m:t>
                        </m:r>
                      </m:e>
                    </m:d>
                    <m:r>
                      <a:rPr lang="en-US" sz="2000" b="0" i="1" smtClean="0">
                        <a:latin typeface="Cambria Math" panose="02040503050406030204" pitchFamily="18" charset="0"/>
                      </a:rPr>
                      <m:t>,</m:t>
                    </m:r>
                    <m:r>
                      <a:rPr lang="en-US" sz="2000" b="0" i="1" smtClean="0">
                        <a:latin typeface="Cambria Math" panose="02040503050406030204" pitchFamily="18" charset="0"/>
                      </a:rPr>
                      <m:t>𝑉𝑜𝑡𝑒𝑟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𝐽𝑜h𝑛</m:t>
                        </m:r>
                      </m:e>
                    </m:d>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𝐴𝑙𝑖𝑐𝑒</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𝐽𝑜h𝑛</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𝑆𝑜𝑝h𝑖𝑎</m:t>
                          </m:r>
                        </m:e>
                      </m:d>
                      <m:r>
                        <a:rPr lang="en-US" sz="2000" b="0" i="1" smtClean="0">
                          <a:latin typeface="Cambria Math" panose="02040503050406030204" pitchFamily="18" charset="0"/>
                        </a:rPr>
                        <m:t>,</m:t>
                      </m:r>
                      <m:r>
                        <a:rPr lang="en-US" sz="2000" b="0" i="1" smtClean="0">
                          <a:latin typeface="Cambria Math" panose="02040503050406030204" pitchFamily="18" charset="0"/>
                        </a:rPr>
                        <m:t>𝐻𝑎𝑠𝑁𝑜𝑡𝑉𝑜𝑡𝑒𝑑</m:t>
                      </m:r>
                      <m:r>
                        <a:rPr lang="en-US" sz="2000" b="0" i="1" smtClean="0">
                          <a:latin typeface="Cambria Math" panose="02040503050406030204" pitchFamily="18" charset="0"/>
                        </a:rPr>
                        <m:t>(</m:t>
                      </m:r>
                      <m:r>
                        <a:rPr lang="en-US" sz="2000" b="0" i="1" smtClean="0">
                          <a:latin typeface="Cambria Math" panose="02040503050406030204" pitchFamily="18" charset="0"/>
                        </a:rPr>
                        <m:t>𝐵𝑜𝑏</m:t>
                      </m:r>
                      <m:r>
                        <a:rPr lang="en-US" sz="2000" b="0" i="1" smtClean="0">
                          <a:latin typeface="Cambria Math" panose="02040503050406030204" pitchFamily="18" charset="0"/>
                        </a:rPr>
                        <m:t>)</m:t>
                      </m:r>
                    </m:oMath>
                  </m:oMathPara>
                </a14:m>
                <a:endParaRPr lang="en-US" sz="2000" dirty="0"/>
              </a:p>
              <a:p>
                <a:r>
                  <a:rPr lang="en-US" sz="2000" dirty="0"/>
                  <a:t>Prove: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𝑉𝑜𝑡𝑒𝑠</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rPr>
                          <m:t>, </m:t>
                        </m:r>
                        <m:r>
                          <a:rPr lang="en-US" sz="2000" b="0" i="1" smtClean="0">
                            <a:latin typeface="Cambria Math" panose="02040503050406030204" pitchFamily="18" charset="0"/>
                          </a:rPr>
                          <m:t>𝑉𝑜𝑡𝑒𝑠</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𝑗</m:t>
                                </m:r>
                              </m:sub>
                            </m:sSub>
                          </m:e>
                        </m:d>
                      </m:e>
                    </m:d>
                  </m:oMath>
                </a14:m>
                <a:r>
                  <a:rPr lang="en-US" sz="2000" dirty="0"/>
                  <a:t> Holds.</a:t>
                </a:r>
              </a:p>
            </p:txBody>
          </p:sp>
        </mc:Choice>
        <mc:Fallback xmlns="">
          <p:sp>
            <p:nvSpPr>
              <p:cNvPr id="7" name="Content Placeholder 6">
                <a:extLst>
                  <a:ext uri="{FF2B5EF4-FFF2-40B4-BE49-F238E27FC236}">
                    <a16:creationId xmlns:a16="http://schemas.microsoft.com/office/drawing/2014/main" id="{03FB91F5-E4BF-9109-194B-38E68EC1CB14}"/>
                  </a:ext>
                </a:extLst>
              </p:cNvPr>
              <p:cNvSpPr>
                <a:spLocks noGrp="1" noRot="1" noChangeAspect="1" noMove="1" noResize="1" noEditPoints="1" noAdjustHandles="1" noChangeArrowheads="1" noChangeShapeType="1" noTextEdit="1"/>
              </p:cNvSpPr>
              <p:nvPr>
                <p:ph idx="1"/>
              </p:nvPr>
            </p:nvSpPr>
            <p:spPr>
              <a:blipFill>
                <a:blip r:embed="rId2"/>
                <a:stretch>
                  <a:fillRect l="-1333" t="-65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0941308-B6BC-C4FE-7FC3-A8F826C3C659}"/>
              </a:ext>
            </a:extLst>
          </p:cNvPr>
          <p:cNvSpPr>
            <a:spLocks noGrp="1"/>
          </p:cNvSpPr>
          <p:nvPr>
            <p:ph type="sldNum" sz="quarter" idx="12"/>
          </p:nvPr>
        </p:nvSpPr>
        <p:spPr/>
        <p:txBody>
          <a:bodyPr/>
          <a:lstStyle/>
          <a:p>
            <a:fld id="{5716B350-825B-46B6-B728-8D3CC929B0EC}" type="slidenum">
              <a:rPr lang="en-US" smtClean="0"/>
              <a:t>26</a:t>
            </a:fld>
            <a:endParaRPr lang="en-US"/>
          </a:p>
        </p:txBody>
      </p:sp>
      <p:cxnSp>
        <p:nvCxnSpPr>
          <p:cNvPr id="9" name="Connector: Curved 8">
            <a:extLst>
              <a:ext uri="{FF2B5EF4-FFF2-40B4-BE49-F238E27FC236}">
                <a16:creationId xmlns:a16="http://schemas.microsoft.com/office/drawing/2014/main" id="{B05405BF-B1EE-0C22-BD2A-041D62258EA1}"/>
              </a:ext>
            </a:extLst>
          </p:cNvPr>
          <p:cNvCxnSpPr>
            <a:cxnSpLocks/>
          </p:cNvCxnSpPr>
          <p:nvPr/>
        </p:nvCxnSpPr>
        <p:spPr>
          <a:xfrm flipV="1">
            <a:off x="8975035" y="3269974"/>
            <a:ext cx="1013791" cy="9442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75F322-95EA-AB0F-B5FA-4C48A79595F5}"/>
              </a:ext>
            </a:extLst>
          </p:cNvPr>
          <p:cNvSpPr txBox="1"/>
          <p:nvPr/>
        </p:nvSpPr>
        <p:spPr>
          <a:xfrm>
            <a:off x="10238864" y="3068626"/>
            <a:ext cx="914400" cy="914400"/>
          </a:xfrm>
          <a:prstGeom prst="rect">
            <a:avLst/>
          </a:prstGeom>
          <a:noFill/>
        </p:spPr>
        <p:txBody>
          <a:bodyPr wrap="none" rtlCol="0">
            <a:noAutofit/>
          </a:bodyPr>
          <a:lstStyle/>
          <a:p>
            <a:pPr algn="ctr"/>
            <a:r>
              <a:rPr lang="en-US" sz="1600" dirty="0"/>
              <a:t>Intentional Bug</a:t>
            </a:r>
          </a:p>
        </p:txBody>
      </p:sp>
    </p:spTree>
    <p:extLst>
      <p:ext uri="{BB962C8B-B14F-4D97-AF65-F5344CB8AC3E}">
        <p14:creationId xmlns:p14="http://schemas.microsoft.com/office/powerpoint/2010/main" val="2589781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4981F3-AA3B-5720-5BD1-9FBD178E2F68}"/>
              </a:ext>
            </a:extLst>
          </p:cNvPr>
          <p:cNvSpPr>
            <a:spLocks noGrp="1"/>
          </p:cNvSpPr>
          <p:nvPr>
            <p:ph type="title"/>
          </p:nvPr>
        </p:nvSpPr>
        <p:spPr/>
        <p:txBody>
          <a:bodyPr/>
          <a:lstStyle/>
          <a:p>
            <a:r>
              <a:rPr lang="en-US" dirty="0"/>
              <a:t>Proof Search Process</a:t>
            </a:r>
          </a:p>
        </p:txBody>
      </p:sp>
      <p:sp>
        <p:nvSpPr>
          <p:cNvPr id="6" name="Content Placeholder 5">
            <a:extLst>
              <a:ext uri="{FF2B5EF4-FFF2-40B4-BE49-F238E27FC236}">
                <a16:creationId xmlns:a16="http://schemas.microsoft.com/office/drawing/2014/main" id="{DAA3D0AD-4C03-CCAB-046E-80A4CEF47276}"/>
              </a:ext>
            </a:extLst>
          </p:cNvPr>
          <p:cNvSpPr>
            <a:spLocks noGrp="1"/>
          </p:cNvSpPr>
          <p:nvPr>
            <p:ph idx="1"/>
          </p:nvPr>
        </p:nvSpPr>
        <p:spPr/>
        <p:txBody>
          <a:bodyPr/>
          <a:lstStyle/>
          <a:p>
            <a:pPr marL="457200" indent="-457200">
              <a:buFont typeface="+mj-lt"/>
              <a:buAutoNum type="arabicPeriod"/>
            </a:pPr>
            <a:r>
              <a:rPr lang="en-US" dirty="0"/>
              <a:t>Identify the initial configuration of the linear logic system.</a:t>
            </a:r>
          </a:p>
          <a:p>
            <a:pPr marL="457200" indent="-457200">
              <a:buFont typeface="+mj-lt"/>
              <a:buAutoNum type="arabicPeriod"/>
            </a:pPr>
            <a:r>
              <a:rPr lang="en-US" dirty="0"/>
              <a:t>Identify a linear logic statement that is an undesirable system behavior.</a:t>
            </a:r>
          </a:p>
          <a:p>
            <a:pPr marL="457200" indent="-457200">
              <a:buFont typeface="+mj-lt"/>
              <a:buAutoNum type="arabicPeriod"/>
            </a:pPr>
            <a:r>
              <a:rPr lang="en-US" dirty="0"/>
              <a:t>Apply backward proof search with the undesirable statement as the goal state and the linear logic program as the set of rules.</a:t>
            </a:r>
          </a:p>
          <a:p>
            <a:pPr marL="457200" indent="-457200">
              <a:buFont typeface="+mj-lt"/>
              <a:buAutoNum type="arabicPeriod"/>
            </a:pPr>
            <a:r>
              <a:rPr lang="en-US" dirty="0"/>
              <a:t>Identify the inference rules such that their application leads to the generation of the goal statement.</a:t>
            </a:r>
          </a:p>
          <a:p>
            <a:pPr marL="457200" indent="-457200">
              <a:buFont typeface="+mj-lt"/>
              <a:buAutoNum type="arabicPeriod"/>
            </a:pPr>
            <a:r>
              <a:rPr lang="en-US" dirty="0"/>
              <a:t>Temporarily eliminate the bottom stage inference rule from the sequent and replace the current target with one of the states that are able to generate the current target via inference rules.</a:t>
            </a:r>
          </a:p>
          <a:p>
            <a:pPr marL="457200" indent="-457200">
              <a:buFont typeface="+mj-lt"/>
              <a:buAutoNum type="arabicPeriod"/>
            </a:pPr>
            <a:r>
              <a:rPr lang="en-US" dirty="0"/>
              <a:t>Repeat the process.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A25F6234-4B13-BF3C-9C79-2D8C0B66ECF1}"/>
              </a:ext>
            </a:extLst>
          </p:cNvPr>
          <p:cNvSpPr>
            <a:spLocks noGrp="1"/>
          </p:cNvSpPr>
          <p:nvPr>
            <p:ph type="sldNum" sz="quarter" idx="12"/>
          </p:nvPr>
        </p:nvSpPr>
        <p:spPr/>
        <p:txBody>
          <a:bodyPr/>
          <a:lstStyle/>
          <a:p>
            <a:fld id="{5716B350-825B-46B6-B728-8D3CC929B0EC}" type="slidenum">
              <a:rPr lang="en-US" smtClean="0"/>
              <a:t>27</a:t>
            </a:fld>
            <a:endParaRPr lang="en-US"/>
          </a:p>
        </p:txBody>
      </p:sp>
    </p:spTree>
    <p:extLst>
      <p:ext uri="{BB962C8B-B14F-4D97-AF65-F5344CB8AC3E}">
        <p14:creationId xmlns:p14="http://schemas.microsoft.com/office/powerpoint/2010/main" val="228005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B050"/>
                </a:solidFill>
              </a:rPr>
              <a:t>Backward Proof Search </a:t>
            </a:r>
            <a:r>
              <a:rPr lang="en-US" sz="3200" dirty="0">
                <a:solidFill>
                  <a:srgbClr val="FF0000"/>
                </a:solidFill>
              </a:rPr>
              <a:t>can be Used to Detect Bugs </a:t>
            </a:r>
            <a:r>
              <a:rPr lang="en-US" sz="3200" dirty="0">
                <a:solidFill>
                  <a:srgbClr val="00B050"/>
                </a:solidFill>
              </a:rPr>
              <a:t>in</a:t>
            </a:r>
            <a:r>
              <a:rPr lang="en-US" sz="3200" dirty="0"/>
              <a:t> </a:t>
            </a:r>
            <a:r>
              <a:rPr lang="en-US" sz="3200" dirty="0">
                <a:solidFill>
                  <a:srgbClr val="00B050"/>
                </a:solidFill>
              </a:rPr>
              <a:t>a</a:t>
            </a:r>
            <a:r>
              <a:rPr lang="en-US" sz="3200" dirty="0"/>
              <a:t> </a:t>
            </a:r>
            <a:r>
              <a:rPr lang="en-US" sz="3200" dirty="0">
                <a:solidFill>
                  <a:srgbClr val="00B050"/>
                </a:solidFill>
              </a:rPr>
              <a:t>Staged</a:t>
            </a:r>
            <a:r>
              <a:rPr lang="en-US" sz="3200" dirty="0"/>
              <a:t> </a:t>
            </a:r>
            <a:r>
              <a:rPr lang="en-US" sz="3200" dirty="0">
                <a:solidFill>
                  <a:srgbClr val="00B050"/>
                </a:solidFill>
              </a:rPr>
              <a:t>Linear Logic Programming Model of a Compact Software.</a:t>
            </a:r>
          </a:p>
        </p:txBody>
      </p:sp>
      <p:sp>
        <p:nvSpPr>
          <p:cNvPr id="4" name="Slide Number Placeholder 3">
            <a:extLst>
              <a:ext uri="{FF2B5EF4-FFF2-40B4-BE49-F238E27FC236}">
                <a16:creationId xmlns:a16="http://schemas.microsoft.com/office/drawing/2014/main" id="{20AB35B9-B1D1-F759-1FA8-F11DD509D32B}"/>
              </a:ext>
            </a:extLst>
          </p:cNvPr>
          <p:cNvSpPr>
            <a:spLocks noGrp="1"/>
          </p:cNvSpPr>
          <p:nvPr>
            <p:ph type="sldNum" sz="quarter" idx="12"/>
          </p:nvPr>
        </p:nvSpPr>
        <p:spPr/>
        <p:txBody>
          <a:bodyPr/>
          <a:lstStyle/>
          <a:p>
            <a:fld id="{5716B350-825B-46B6-B728-8D3CC929B0EC}" type="slidenum">
              <a:rPr lang="en-US" smtClean="0"/>
              <a:t>28</a:t>
            </a:fld>
            <a:endParaRPr lang="en-US"/>
          </a:p>
        </p:txBody>
      </p:sp>
    </p:spTree>
    <p:extLst>
      <p:ext uri="{BB962C8B-B14F-4D97-AF65-F5344CB8AC3E}">
        <p14:creationId xmlns:p14="http://schemas.microsoft.com/office/powerpoint/2010/main" val="7253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8761-A54F-60B8-1803-F543C4136432}"/>
              </a:ext>
            </a:extLst>
          </p:cNvPr>
          <p:cNvSpPr>
            <a:spLocks noGrp="1"/>
          </p:cNvSpPr>
          <p:nvPr>
            <p:ph type="title"/>
          </p:nvPr>
        </p:nvSpPr>
        <p:spPr/>
        <p:txBody>
          <a:bodyPr/>
          <a:lstStyle/>
          <a:p>
            <a:r>
              <a:rPr lang="en-US" dirty="0"/>
              <a:t>Proving a Bug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1D89E-0BCE-931E-1C3B-74D6CFBC1003}"/>
                  </a:ext>
                </a:extLst>
              </p:cNvPr>
              <p:cNvSpPr>
                <a:spLocks noGrp="1"/>
              </p:cNvSpPr>
              <p:nvPr>
                <p:ph idx="1"/>
              </p:nvPr>
            </p:nvSpPr>
            <p:spPr/>
            <p:txBody>
              <a:bodyPr>
                <a:normAutofit fontScale="85000" lnSpcReduction="10000"/>
              </a:bodyPr>
              <a:lstStyle/>
              <a:p>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𝐶𝑎𝑛𝑑𝑖𝑑𝑎𝑡𝑒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𝐵𝑜𝑏</m:t>
                        </m:r>
                      </m:e>
                    </m:d>
                    <m:r>
                      <a:rPr lang="en-US" sz="2400" b="0" i="1" smtClean="0">
                        <a:latin typeface="Cambria Math" panose="02040503050406030204" pitchFamily="18" charset="0"/>
                      </a:rPr>
                      <m:t>,</m:t>
                    </m:r>
                    <m:r>
                      <a:rPr lang="en-US" sz="2400" b="0" i="1" smtClean="0">
                        <a:latin typeface="Cambria Math" panose="02040503050406030204" pitchFamily="18" charset="0"/>
                      </a:rPr>
                      <m:t>𝐶𝑎𝑛𝑑𝑖𝑑𝑎𝑡𝑒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𝑆𝑜𝑝h𝑖𝑎</m:t>
                        </m:r>
                      </m:e>
                    </m:d>
                    <m:r>
                      <a:rPr lang="en-US" sz="2400" b="0" i="1" smtClean="0">
                        <a:latin typeface="Cambria Math" panose="02040503050406030204" pitchFamily="18" charset="0"/>
                      </a:rPr>
                      <m:t>,</m:t>
                    </m:r>
                    <m:r>
                      <a:rPr lang="en-US" sz="2400" b="0" i="1" smtClean="0">
                        <a:latin typeface="Cambria Math" panose="02040503050406030204" pitchFamily="18" charset="0"/>
                      </a:rPr>
                      <m:t>𝑉𝑜𝑡𝑒𝑟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𝐵𝑜𝑏</m:t>
                        </m:r>
                      </m:e>
                    </m:d>
                    <m:r>
                      <a:rPr lang="en-US" sz="2400" b="0" i="1" smtClean="0">
                        <a:latin typeface="Cambria Math" panose="02040503050406030204" pitchFamily="18" charset="0"/>
                      </a:rPr>
                      <m:t>,</m:t>
                    </m:r>
                    <m:r>
                      <a:rPr lang="en-US" sz="2400" b="0" i="1" smtClean="0">
                        <a:latin typeface="Cambria Math" panose="02040503050406030204" pitchFamily="18" charset="0"/>
                      </a:rPr>
                      <m:t>𝑉𝑜𝑡𝑒𝑟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𝑆𝑜𝑝h𝑖𝑎</m:t>
                        </m:r>
                      </m:e>
                    </m:d>
                    <m:r>
                      <a:rPr lang="en-US" sz="2400" b="0" i="1" smtClean="0">
                        <a:latin typeface="Cambria Math" panose="02040503050406030204" pitchFamily="18" charset="0"/>
                      </a:rPr>
                      <m:t>,</m:t>
                    </m:r>
                    <m:r>
                      <a:rPr lang="en-US" sz="2400" b="0" i="1" smtClean="0">
                        <a:latin typeface="Cambria Math" panose="02040503050406030204" pitchFamily="18" charset="0"/>
                      </a:rPr>
                      <m:t>𝑉𝑜𝑡𝑒𝑟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𝐴𝑙𝑖𝑐𝑒</m:t>
                        </m:r>
                      </m:e>
                    </m:d>
                    <m:r>
                      <a:rPr lang="en-US" sz="2400" b="0" i="1" smtClean="0">
                        <a:latin typeface="Cambria Math" panose="02040503050406030204" pitchFamily="18" charset="0"/>
                      </a:rPr>
                      <m:t>,</m:t>
                    </m:r>
                    <m:r>
                      <a:rPr lang="en-US" sz="2400" b="0" i="1" smtClean="0">
                        <a:latin typeface="Cambria Math" panose="02040503050406030204" pitchFamily="18" charset="0"/>
                      </a:rPr>
                      <m:t>𝑉𝑜𝑡𝑒𝑟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𝐽𝑜h𝑛</m:t>
                        </m:r>
                      </m:e>
                    </m:d>
                    <m:r>
                      <a:rPr lang="en-US" sz="2400" b="0" i="1" smtClean="0">
                        <a:latin typeface="Cambria Math" panose="02040503050406030204" pitchFamily="18" charset="0"/>
                      </a:rPr>
                      <m:t>,</m:t>
                    </m:r>
                  </m:oMath>
                </a14:m>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𝐻𝑎𝑠𝑁𝑜𝑡𝑉𝑜𝑡𝑒𝑑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𝐴𝑙𝑖𝑐𝑒</m:t>
                          </m:r>
                        </m:e>
                      </m:d>
                      <m:r>
                        <a:rPr lang="en-US" sz="2400" b="0" i="1" smtClean="0">
                          <a:latin typeface="Cambria Math" panose="02040503050406030204" pitchFamily="18" charset="0"/>
                        </a:rPr>
                        <m:t>,</m:t>
                      </m:r>
                      <m:r>
                        <a:rPr lang="en-US" sz="2400" b="0" i="1" smtClean="0">
                          <a:latin typeface="Cambria Math" panose="02040503050406030204" pitchFamily="18" charset="0"/>
                        </a:rPr>
                        <m:t>𝐻𝑎𝑠𝑁𝑜𝑡𝑉𝑜𝑡𝑒𝑑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𝐽𝑜h𝑛</m:t>
                          </m:r>
                        </m:e>
                      </m:d>
                      <m:r>
                        <a:rPr lang="en-US" sz="2400" b="0" i="1" smtClean="0">
                          <a:latin typeface="Cambria Math" panose="02040503050406030204" pitchFamily="18" charset="0"/>
                        </a:rPr>
                        <m:t>,</m:t>
                      </m:r>
                      <m:r>
                        <a:rPr lang="en-US" sz="2400" b="0" i="1" smtClean="0">
                          <a:latin typeface="Cambria Math" panose="02040503050406030204" pitchFamily="18" charset="0"/>
                        </a:rPr>
                        <m:t>𝐻𝑎𝑠𝑁𝑜𝑡𝑉𝑜𝑡𝑒𝑑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𝑆𝑜𝑝h𝑖𝑎</m:t>
                          </m:r>
                        </m:e>
                      </m:d>
                      <m:r>
                        <a:rPr lang="en-US" sz="2400" b="0" i="1" smtClean="0">
                          <a:latin typeface="Cambria Math" panose="02040503050406030204" pitchFamily="18" charset="0"/>
                        </a:rPr>
                        <m:t>,</m:t>
                      </m:r>
                      <m:r>
                        <a:rPr lang="en-US" sz="2400" b="0" i="1" smtClean="0">
                          <a:latin typeface="Cambria Math" panose="02040503050406030204" pitchFamily="18" charset="0"/>
                        </a:rPr>
                        <m:t>𝐻𝑎𝑠𝑁𝑜𝑡𝑉𝑜𝑡𝑒𝑑</m:t>
                      </m:r>
                      <m:r>
                        <a:rPr lang="en-US" sz="2400" b="0" i="1" smtClean="0">
                          <a:latin typeface="Cambria Math" panose="02040503050406030204" pitchFamily="18" charset="0"/>
                        </a:rPr>
                        <m:t>(</m:t>
                      </m:r>
                      <m:r>
                        <a:rPr lang="en-US" sz="2400" b="0" i="1" smtClean="0">
                          <a:latin typeface="Cambria Math" panose="02040503050406030204" pitchFamily="18" charset="0"/>
                        </a:rPr>
                        <m:t>𝐵𝑜𝑏</m:t>
                      </m:r>
                      <m:r>
                        <a:rPr lang="en-US" sz="2400" b="0" i="1" smtClean="0">
                          <a:latin typeface="Cambria Math" panose="02040503050406030204" pitchFamily="18" charset="0"/>
                        </a:rPr>
                        <m:t>)</m:t>
                      </m:r>
                    </m:oMath>
                  </m:oMathPara>
                </a14:m>
                <a:endParaRPr lang="en-US" sz="2400" dirty="0"/>
              </a:p>
              <a:p>
                <a:endParaRPr lang="en-US" dirty="0"/>
              </a:p>
            </p:txBody>
          </p:sp>
        </mc:Choice>
        <mc:Fallback xmlns="">
          <p:sp>
            <p:nvSpPr>
              <p:cNvPr id="3" name="Content Placeholder 2">
                <a:extLst>
                  <a:ext uri="{FF2B5EF4-FFF2-40B4-BE49-F238E27FC236}">
                    <a16:creationId xmlns:a16="http://schemas.microsoft.com/office/drawing/2014/main" id="{9C51D89E-0BCE-931E-1C3B-74D6CFBC1003}"/>
                  </a:ext>
                </a:extLst>
              </p:cNvPr>
              <p:cNvSpPr>
                <a:spLocks noGrp="1" noRot="1" noChangeAspect="1" noMove="1" noResize="1" noEditPoints="1" noAdjustHandles="1" noChangeArrowheads="1" noChangeShapeType="1" noTextEdit="1"/>
              </p:cNvSpPr>
              <p:nvPr>
                <p:ph idx="1"/>
              </p:nvPr>
            </p:nvSpPr>
            <p:spPr>
              <a:blipFill>
                <a:blip r:embed="rId2"/>
                <a:stretch>
                  <a:fillRect l="-1333" t="-7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2828A23-4E58-0BEE-1012-17A880BDA28D}"/>
              </a:ext>
            </a:extLst>
          </p:cNvPr>
          <p:cNvSpPr>
            <a:spLocks noGrp="1"/>
          </p:cNvSpPr>
          <p:nvPr>
            <p:ph type="sldNum" sz="quarter" idx="12"/>
          </p:nvPr>
        </p:nvSpPr>
        <p:spPr/>
        <p:txBody>
          <a:bodyPr/>
          <a:lstStyle/>
          <a:p>
            <a:fld id="{5716B350-825B-46B6-B728-8D3CC929B0EC}" type="slidenum">
              <a:rPr lang="en-US" smtClean="0"/>
              <a:pPr/>
              <a:t>29</a:t>
            </a:fld>
            <a:endParaRPr lang="en-US" dirty="0"/>
          </a:p>
        </p:txBody>
      </p:sp>
      <p:cxnSp>
        <p:nvCxnSpPr>
          <p:cNvPr id="6" name="Connector: Curved 5">
            <a:extLst>
              <a:ext uri="{FF2B5EF4-FFF2-40B4-BE49-F238E27FC236}">
                <a16:creationId xmlns:a16="http://schemas.microsoft.com/office/drawing/2014/main" id="{0592B4B2-514A-9D21-126B-7F461A3079ED}"/>
              </a:ext>
            </a:extLst>
          </p:cNvPr>
          <p:cNvCxnSpPr>
            <a:cxnSpLocks/>
            <a:endCxn id="9" idx="0"/>
          </p:cNvCxnSpPr>
          <p:nvPr/>
        </p:nvCxnSpPr>
        <p:spPr>
          <a:xfrm rot="5400000">
            <a:off x="5067301" y="2832599"/>
            <a:ext cx="2049063" cy="129379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82606D-D234-BFD0-C7ED-16D3BEF8D66F}"/>
              </a:ext>
            </a:extLst>
          </p:cNvPr>
          <p:cNvSpPr txBox="1"/>
          <p:nvPr/>
        </p:nvSpPr>
        <p:spPr>
          <a:xfrm>
            <a:off x="4987734" y="4504029"/>
            <a:ext cx="914400" cy="914400"/>
          </a:xfrm>
          <a:prstGeom prst="rect">
            <a:avLst/>
          </a:prstGeom>
          <a:noFill/>
        </p:spPr>
        <p:txBody>
          <a:bodyPr wrap="none" rtlCol="0">
            <a:noAutofit/>
          </a:bodyPr>
          <a:lstStyle/>
          <a:p>
            <a:pPr algn="ctr"/>
            <a:r>
              <a:rPr lang="en-US" sz="2000" dirty="0">
                <a:solidFill>
                  <a:srgbClr val="FF0000"/>
                </a:solidFill>
              </a:rPr>
              <a:t>(1) </a:t>
            </a:r>
            <a:r>
              <a:rPr lang="en-US" sz="2000" dirty="0"/>
              <a:t>Identify the initial configuration of the linear logic system.</a:t>
            </a:r>
          </a:p>
          <a:p>
            <a:pPr algn="ctr"/>
            <a:endParaRPr lang="en-US" sz="1600" dirty="0" err="1"/>
          </a:p>
        </p:txBody>
      </p:sp>
    </p:spTree>
    <p:extLst>
      <p:ext uri="{BB962C8B-B14F-4D97-AF65-F5344CB8AC3E}">
        <p14:creationId xmlns:p14="http://schemas.microsoft.com/office/powerpoint/2010/main" val="22501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E275-B4B5-F0A6-061E-FBE7662EA4DD}"/>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42B3EE20-6957-2697-CD24-0BF7B9941078}"/>
              </a:ext>
            </a:extLst>
          </p:cNvPr>
          <p:cNvSpPr>
            <a:spLocks noGrp="1"/>
          </p:cNvSpPr>
          <p:nvPr>
            <p:ph idx="1"/>
          </p:nvPr>
        </p:nvSpPr>
        <p:spPr/>
        <p:txBody>
          <a:bodyPr/>
          <a:lstStyle/>
          <a:p>
            <a:r>
              <a:rPr lang="en-US" dirty="0"/>
              <a:t>Software Characteristics</a:t>
            </a:r>
          </a:p>
          <a:p>
            <a:pPr lvl="1"/>
            <a:r>
              <a:rPr lang="en-US" dirty="0"/>
              <a:t>Simple in Design</a:t>
            </a:r>
          </a:p>
          <a:p>
            <a:pPr lvl="1"/>
            <a:r>
              <a:rPr lang="en-US" dirty="0"/>
              <a:t>Important in Task Performance</a:t>
            </a:r>
          </a:p>
          <a:p>
            <a:pPr lvl="1"/>
            <a:r>
              <a:rPr lang="en-US" dirty="0"/>
              <a:t>Many (Direct or Indirect) Users</a:t>
            </a:r>
          </a:p>
          <a:p>
            <a:pPr lvl="1"/>
            <a:r>
              <a:rPr lang="en-US" dirty="0"/>
              <a:t>Can be Modeled Manually Quickly (Not Blackbox)</a:t>
            </a:r>
          </a:p>
          <a:p>
            <a:r>
              <a:rPr lang="en-US" dirty="0"/>
              <a:t>Current Tools</a:t>
            </a:r>
          </a:p>
          <a:p>
            <a:pPr lvl="1"/>
            <a:r>
              <a:rPr lang="en-US" dirty="0"/>
              <a:t>Language Specific Tools (C/C++)</a:t>
            </a:r>
          </a:p>
          <a:p>
            <a:pPr lvl="1"/>
            <a:r>
              <a:rPr lang="en-US" dirty="0"/>
              <a:t>Poor Domain Specific Performance</a:t>
            </a:r>
          </a:p>
        </p:txBody>
      </p:sp>
      <p:sp>
        <p:nvSpPr>
          <p:cNvPr id="4" name="Slide Number Placeholder 3">
            <a:extLst>
              <a:ext uri="{FF2B5EF4-FFF2-40B4-BE49-F238E27FC236}">
                <a16:creationId xmlns:a16="http://schemas.microsoft.com/office/drawing/2014/main" id="{20F7D2C7-E0AC-E650-98D5-2A77925526FD}"/>
              </a:ext>
            </a:extLst>
          </p:cNvPr>
          <p:cNvSpPr>
            <a:spLocks noGrp="1"/>
          </p:cNvSpPr>
          <p:nvPr>
            <p:ph type="sldNum" sz="quarter" idx="12"/>
          </p:nvPr>
        </p:nvSpPr>
        <p:spPr/>
        <p:txBody>
          <a:bodyPr/>
          <a:lstStyle/>
          <a:p>
            <a:fld id="{5716B350-825B-46B6-B728-8D3CC929B0EC}" type="slidenum">
              <a:rPr lang="en-US" smtClean="0"/>
              <a:t>3</a:t>
            </a:fld>
            <a:endParaRPr lang="en-US"/>
          </a:p>
        </p:txBody>
      </p:sp>
    </p:spTree>
    <p:extLst>
      <p:ext uri="{BB962C8B-B14F-4D97-AF65-F5344CB8AC3E}">
        <p14:creationId xmlns:p14="http://schemas.microsoft.com/office/powerpoint/2010/main" val="2942265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8761-A54F-60B8-1803-F543C4136432}"/>
              </a:ext>
            </a:extLst>
          </p:cNvPr>
          <p:cNvSpPr>
            <a:spLocks noGrp="1"/>
          </p:cNvSpPr>
          <p:nvPr>
            <p:ph type="title"/>
          </p:nvPr>
        </p:nvSpPr>
        <p:spPr/>
        <p:txBody>
          <a:bodyPr/>
          <a:lstStyle/>
          <a:p>
            <a:r>
              <a:rPr lang="en-US" dirty="0"/>
              <a:t>Proving a Bug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1D89E-0BCE-931E-1C3B-74D6CFBC1003}"/>
                  </a:ext>
                </a:extLst>
              </p:cNvPr>
              <p:cNvSpPr>
                <a:spLocks noGrp="1"/>
              </p:cNvSpPr>
              <p:nvPr>
                <p:ph idx="1"/>
              </p:nvPr>
            </p:nvSpPr>
            <p:spPr/>
            <p:txBody>
              <a:bodyPr>
                <a:normAutofit/>
              </a:bodyPr>
              <a:lstStyle/>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𝑉𝑜𝑡𝑒𝑠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e>
                        </m:d>
                        <m:r>
                          <a:rPr lang="en-US" i="1">
                            <a:latin typeface="Cambria Math" panose="02040503050406030204" pitchFamily="18" charset="0"/>
                          </a:rPr>
                          <m:t>, </m:t>
                        </m:r>
                        <m:r>
                          <a:rPr lang="en-US" i="1">
                            <a:latin typeface="Cambria Math" panose="02040503050406030204" pitchFamily="18" charset="0"/>
                          </a:rPr>
                          <m:t>𝑉𝑜𝑡𝑒𝑠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e>
                        </m:d>
                      </m:e>
                    </m:d>
                  </m:oMath>
                </a14:m>
                <a:endParaRPr lang="en-US" dirty="0"/>
              </a:p>
            </p:txBody>
          </p:sp>
        </mc:Choice>
        <mc:Fallback xmlns="">
          <p:sp>
            <p:nvSpPr>
              <p:cNvPr id="3" name="Content Placeholder 2">
                <a:extLst>
                  <a:ext uri="{FF2B5EF4-FFF2-40B4-BE49-F238E27FC236}">
                    <a16:creationId xmlns:a16="http://schemas.microsoft.com/office/drawing/2014/main" id="{9C51D89E-0BCE-931E-1C3B-74D6CFBC100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2828A23-4E58-0BEE-1012-17A880BDA28D}"/>
              </a:ext>
            </a:extLst>
          </p:cNvPr>
          <p:cNvSpPr>
            <a:spLocks noGrp="1"/>
          </p:cNvSpPr>
          <p:nvPr>
            <p:ph type="sldNum" sz="quarter" idx="12"/>
          </p:nvPr>
        </p:nvSpPr>
        <p:spPr/>
        <p:txBody>
          <a:bodyPr/>
          <a:lstStyle/>
          <a:p>
            <a:fld id="{5716B350-825B-46B6-B728-8D3CC929B0EC}" type="slidenum">
              <a:rPr lang="en-US" smtClean="0"/>
              <a:pPr/>
              <a:t>30</a:t>
            </a:fld>
            <a:endParaRPr lang="en-US" dirty="0"/>
          </a:p>
        </p:txBody>
      </p:sp>
      <p:cxnSp>
        <p:nvCxnSpPr>
          <p:cNvPr id="6" name="Connector: Curved 5">
            <a:extLst>
              <a:ext uri="{FF2B5EF4-FFF2-40B4-BE49-F238E27FC236}">
                <a16:creationId xmlns:a16="http://schemas.microsoft.com/office/drawing/2014/main" id="{0592B4B2-514A-9D21-126B-7F461A3079ED}"/>
              </a:ext>
            </a:extLst>
          </p:cNvPr>
          <p:cNvCxnSpPr>
            <a:cxnSpLocks/>
            <a:endCxn id="9" idx="0"/>
          </p:cNvCxnSpPr>
          <p:nvPr/>
        </p:nvCxnSpPr>
        <p:spPr>
          <a:xfrm rot="16200000" flipH="1">
            <a:off x="3278257" y="2352314"/>
            <a:ext cx="2436690" cy="169788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82606D-D234-BFD0-C7ED-16D3BEF8D66F}"/>
              </a:ext>
            </a:extLst>
          </p:cNvPr>
          <p:cNvSpPr txBox="1"/>
          <p:nvPr/>
        </p:nvSpPr>
        <p:spPr>
          <a:xfrm>
            <a:off x="4888343" y="4419600"/>
            <a:ext cx="914400" cy="914400"/>
          </a:xfrm>
          <a:prstGeom prst="rect">
            <a:avLst/>
          </a:prstGeom>
          <a:noFill/>
        </p:spPr>
        <p:txBody>
          <a:bodyPr wrap="none" rtlCol="0">
            <a:noAutofit/>
          </a:bodyPr>
          <a:lstStyle/>
          <a:p>
            <a:pPr algn="ctr"/>
            <a:r>
              <a:rPr lang="en-US" sz="2000" dirty="0">
                <a:solidFill>
                  <a:srgbClr val="FF0000"/>
                </a:solidFill>
              </a:rPr>
              <a:t>(2)</a:t>
            </a:r>
            <a:r>
              <a:rPr lang="en-US" sz="2000" dirty="0"/>
              <a:t> Identify a linear logic statement that is an undesirable system behavior.</a:t>
            </a:r>
          </a:p>
          <a:p>
            <a:pPr algn="ctr"/>
            <a:endParaRPr lang="en-US" sz="1600" dirty="0" err="1"/>
          </a:p>
        </p:txBody>
      </p:sp>
    </p:spTree>
    <p:extLst>
      <p:ext uri="{BB962C8B-B14F-4D97-AF65-F5344CB8AC3E}">
        <p14:creationId xmlns:p14="http://schemas.microsoft.com/office/powerpoint/2010/main" val="339405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4060-F0FA-4240-7A84-EA9F2DA37FBA}"/>
              </a:ext>
            </a:extLst>
          </p:cNvPr>
          <p:cNvSpPr>
            <a:spLocks noGrp="1"/>
          </p:cNvSpPr>
          <p:nvPr>
            <p:ph type="title"/>
          </p:nvPr>
        </p:nvSpPr>
        <p:spPr/>
        <p:txBody>
          <a:bodyPr/>
          <a:lstStyle/>
          <a:p>
            <a:r>
              <a:rPr lang="en-US" dirty="0"/>
              <a:t>Proving a Bug</a:t>
            </a:r>
          </a:p>
        </p:txBody>
      </p:sp>
      <p:sp>
        <p:nvSpPr>
          <p:cNvPr id="4" name="Slide Number Placeholder 3">
            <a:extLst>
              <a:ext uri="{FF2B5EF4-FFF2-40B4-BE49-F238E27FC236}">
                <a16:creationId xmlns:a16="http://schemas.microsoft.com/office/drawing/2014/main" id="{C2ABEE2C-C13D-2446-33A5-C6E0F3910550}"/>
              </a:ext>
            </a:extLst>
          </p:cNvPr>
          <p:cNvSpPr>
            <a:spLocks noGrp="1"/>
          </p:cNvSpPr>
          <p:nvPr>
            <p:ph type="sldNum" sz="quarter" idx="12"/>
          </p:nvPr>
        </p:nvSpPr>
        <p:spPr/>
        <p:txBody>
          <a:bodyPr/>
          <a:lstStyle/>
          <a:p>
            <a:fld id="{5716B350-825B-46B6-B728-8D3CC929B0EC}" type="slidenum">
              <a:rPr lang="en-US" smtClean="0"/>
              <a:pPr/>
              <a:t>31</a:t>
            </a:fld>
            <a:endParaRPr lang="en-US" dirty="0"/>
          </a:p>
        </p:txBody>
      </p:sp>
      <p:pic>
        <p:nvPicPr>
          <p:cNvPr id="6" name="Picture 5" descr="A white circle with black text&#10;&#10;Description automatically generated">
            <a:extLst>
              <a:ext uri="{FF2B5EF4-FFF2-40B4-BE49-F238E27FC236}">
                <a16:creationId xmlns:a16="http://schemas.microsoft.com/office/drawing/2014/main" id="{7F89EC15-33B8-D3FA-7724-F1680D2EE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244" y="2424112"/>
            <a:ext cx="2105025" cy="2009775"/>
          </a:xfrm>
          <a:prstGeom prst="rect">
            <a:avLst/>
          </a:prstGeom>
        </p:spPr>
      </p:pic>
      <p:cxnSp>
        <p:nvCxnSpPr>
          <p:cNvPr id="8" name="Connector: Curved 7">
            <a:extLst>
              <a:ext uri="{FF2B5EF4-FFF2-40B4-BE49-F238E27FC236}">
                <a16:creationId xmlns:a16="http://schemas.microsoft.com/office/drawing/2014/main" id="{31EA0764-12E0-3DE7-AD8B-5BE6812B9789}"/>
              </a:ext>
            </a:extLst>
          </p:cNvPr>
          <p:cNvCxnSpPr>
            <a:cxnSpLocks/>
          </p:cNvCxnSpPr>
          <p:nvPr/>
        </p:nvCxnSpPr>
        <p:spPr>
          <a:xfrm rot="10800000" flipV="1">
            <a:off x="5615610" y="3795251"/>
            <a:ext cx="1753635" cy="14327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65314D-0DB5-0995-EF9F-A767E9AB26B0}"/>
              </a:ext>
            </a:extLst>
          </p:cNvPr>
          <p:cNvSpPr txBox="1"/>
          <p:nvPr/>
        </p:nvSpPr>
        <p:spPr>
          <a:xfrm>
            <a:off x="4133929" y="5040634"/>
            <a:ext cx="914400" cy="914400"/>
          </a:xfrm>
          <a:prstGeom prst="rect">
            <a:avLst/>
          </a:prstGeom>
          <a:noFill/>
        </p:spPr>
        <p:txBody>
          <a:bodyPr wrap="none" rtlCol="0">
            <a:noAutofit/>
          </a:bodyPr>
          <a:lstStyle/>
          <a:p>
            <a:pPr algn="ctr"/>
            <a:r>
              <a:rPr lang="en-US" sz="1600" dirty="0">
                <a:solidFill>
                  <a:srgbClr val="FF0000"/>
                </a:solidFill>
              </a:rPr>
              <a:t>(3)</a:t>
            </a:r>
            <a:r>
              <a:rPr lang="en-US" sz="1600" dirty="0"/>
              <a:t> Goal Statement</a:t>
            </a:r>
          </a:p>
          <a:p>
            <a:pPr algn="ctr"/>
            <a:endParaRPr lang="en-US" sz="1600" dirty="0" err="1"/>
          </a:p>
        </p:txBody>
      </p:sp>
    </p:spTree>
    <p:extLst>
      <p:ext uri="{BB962C8B-B14F-4D97-AF65-F5344CB8AC3E}">
        <p14:creationId xmlns:p14="http://schemas.microsoft.com/office/powerpoint/2010/main" val="938429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4060-F0FA-4240-7A84-EA9F2DA37FBA}"/>
              </a:ext>
            </a:extLst>
          </p:cNvPr>
          <p:cNvSpPr>
            <a:spLocks noGrp="1"/>
          </p:cNvSpPr>
          <p:nvPr>
            <p:ph type="title"/>
          </p:nvPr>
        </p:nvSpPr>
        <p:spPr/>
        <p:txBody>
          <a:bodyPr/>
          <a:lstStyle/>
          <a:p>
            <a:r>
              <a:rPr lang="en-US" dirty="0"/>
              <a:t>Proving a Bug</a:t>
            </a:r>
          </a:p>
        </p:txBody>
      </p:sp>
      <p:sp>
        <p:nvSpPr>
          <p:cNvPr id="4" name="Slide Number Placeholder 3">
            <a:extLst>
              <a:ext uri="{FF2B5EF4-FFF2-40B4-BE49-F238E27FC236}">
                <a16:creationId xmlns:a16="http://schemas.microsoft.com/office/drawing/2014/main" id="{C2ABEE2C-C13D-2446-33A5-C6E0F3910550}"/>
              </a:ext>
            </a:extLst>
          </p:cNvPr>
          <p:cNvSpPr>
            <a:spLocks noGrp="1"/>
          </p:cNvSpPr>
          <p:nvPr>
            <p:ph type="sldNum" sz="quarter" idx="12"/>
          </p:nvPr>
        </p:nvSpPr>
        <p:spPr/>
        <p:txBody>
          <a:bodyPr/>
          <a:lstStyle/>
          <a:p>
            <a:fld id="{5716B350-825B-46B6-B728-8D3CC929B0EC}" type="slidenum">
              <a:rPr lang="en-US" smtClean="0"/>
              <a:pPr/>
              <a:t>32</a:t>
            </a:fld>
            <a:endParaRPr lang="en-US" dirty="0"/>
          </a:p>
        </p:txBody>
      </p:sp>
      <p:cxnSp>
        <p:nvCxnSpPr>
          <p:cNvPr id="8" name="Connector: Curved 7">
            <a:extLst>
              <a:ext uri="{FF2B5EF4-FFF2-40B4-BE49-F238E27FC236}">
                <a16:creationId xmlns:a16="http://schemas.microsoft.com/office/drawing/2014/main" id="{31EA0764-12E0-3DE7-AD8B-5BE6812B9789}"/>
              </a:ext>
            </a:extLst>
          </p:cNvPr>
          <p:cNvCxnSpPr>
            <a:cxnSpLocks/>
          </p:cNvCxnSpPr>
          <p:nvPr/>
        </p:nvCxnSpPr>
        <p:spPr>
          <a:xfrm rot="16200000" flipH="1">
            <a:off x="4301909" y="3914278"/>
            <a:ext cx="1434707" cy="11926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65314D-0DB5-0995-EF9F-A767E9AB26B0}"/>
              </a:ext>
            </a:extLst>
          </p:cNvPr>
          <p:cNvSpPr txBox="1"/>
          <p:nvPr/>
        </p:nvSpPr>
        <p:spPr>
          <a:xfrm>
            <a:off x="5158412" y="5345848"/>
            <a:ext cx="914400" cy="914400"/>
          </a:xfrm>
          <a:prstGeom prst="rect">
            <a:avLst/>
          </a:prstGeom>
          <a:noFill/>
        </p:spPr>
        <p:txBody>
          <a:bodyPr wrap="none" rtlCol="0">
            <a:noAutofit/>
          </a:bodyPr>
          <a:lstStyle/>
          <a:p>
            <a:pPr algn="ctr"/>
            <a:r>
              <a:rPr lang="en-US" sz="1600" dirty="0">
                <a:solidFill>
                  <a:srgbClr val="FF0000"/>
                </a:solidFill>
              </a:rPr>
              <a:t>(4), (5) </a:t>
            </a:r>
            <a:r>
              <a:rPr lang="en-US" sz="1600" dirty="0"/>
              <a:t>Goal Statement</a:t>
            </a:r>
          </a:p>
          <a:p>
            <a:pPr algn="ctr"/>
            <a:endParaRPr lang="en-US" sz="1600" dirty="0" err="1"/>
          </a:p>
        </p:txBody>
      </p:sp>
      <p:pic>
        <p:nvPicPr>
          <p:cNvPr id="5" name="Picture 4" descr="A white oval with black text&#10;&#10;Description automatically generated">
            <a:extLst>
              <a:ext uri="{FF2B5EF4-FFF2-40B4-BE49-F238E27FC236}">
                <a16:creationId xmlns:a16="http://schemas.microsoft.com/office/drawing/2014/main" id="{D79035E5-40A0-799F-5438-DC53BE5C5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771" y="1948992"/>
            <a:ext cx="7153275" cy="2009775"/>
          </a:xfrm>
          <a:prstGeom prst="rect">
            <a:avLst/>
          </a:prstGeom>
        </p:spPr>
      </p:pic>
    </p:spTree>
    <p:extLst>
      <p:ext uri="{BB962C8B-B14F-4D97-AF65-F5344CB8AC3E}">
        <p14:creationId xmlns:p14="http://schemas.microsoft.com/office/powerpoint/2010/main" val="740071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4060-F0FA-4240-7A84-EA9F2DA37FBA}"/>
              </a:ext>
            </a:extLst>
          </p:cNvPr>
          <p:cNvSpPr>
            <a:spLocks noGrp="1"/>
          </p:cNvSpPr>
          <p:nvPr>
            <p:ph type="title"/>
          </p:nvPr>
        </p:nvSpPr>
        <p:spPr/>
        <p:txBody>
          <a:bodyPr/>
          <a:lstStyle/>
          <a:p>
            <a:r>
              <a:rPr lang="en-US" dirty="0"/>
              <a:t>Proving a Bug</a:t>
            </a:r>
          </a:p>
        </p:txBody>
      </p:sp>
      <p:sp>
        <p:nvSpPr>
          <p:cNvPr id="4" name="Slide Number Placeholder 3">
            <a:extLst>
              <a:ext uri="{FF2B5EF4-FFF2-40B4-BE49-F238E27FC236}">
                <a16:creationId xmlns:a16="http://schemas.microsoft.com/office/drawing/2014/main" id="{C2ABEE2C-C13D-2446-33A5-C6E0F3910550}"/>
              </a:ext>
            </a:extLst>
          </p:cNvPr>
          <p:cNvSpPr>
            <a:spLocks noGrp="1"/>
          </p:cNvSpPr>
          <p:nvPr>
            <p:ph type="sldNum" sz="quarter" idx="12"/>
          </p:nvPr>
        </p:nvSpPr>
        <p:spPr/>
        <p:txBody>
          <a:bodyPr/>
          <a:lstStyle/>
          <a:p>
            <a:fld id="{5716B350-825B-46B6-B728-8D3CC929B0EC}" type="slidenum">
              <a:rPr lang="en-US" smtClean="0"/>
              <a:pPr/>
              <a:t>33</a:t>
            </a:fld>
            <a:endParaRPr lang="en-US" dirty="0"/>
          </a:p>
        </p:txBody>
      </p:sp>
      <p:cxnSp>
        <p:nvCxnSpPr>
          <p:cNvPr id="8" name="Connector: Curved 7">
            <a:extLst>
              <a:ext uri="{FF2B5EF4-FFF2-40B4-BE49-F238E27FC236}">
                <a16:creationId xmlns:a16="http://schemas.microsoft.com/office/drawing/2014/main" id="{31EA0764-12E0-3DE7-AD8B-5BE6812B9789}"/>
              </a:ext>
            </a:extLst>
          </p:cNvPr>
          <p:cNvCxnSpPr>
            <a:cxnSpLocks/>
          </p:cNvCxnSpPr>
          <p:nvPr/>
        </p:nvCxnSpPr>
        <p:spPr>
          <a:xfrm>
            <a:off x="5723185" y="5228572"/>
            <a:ext cx="1542322" cy="67467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65314D-0DB5-0995-EF9F-A767E9AB26B0}"/>
              </a:ext>
            </a:extLst>
          </p:cNvPr>
          <p:cNvSpPr txBox="1"/>
          <p:nvPr/>
        </p:nvSpPr>
        <p:spPr>
          <a:xfrm>
            <a:off x="8169969" y="5754186"/>
            <a:ext cx="914400" cy="914400"/>
          </a:xfrm>
          <a:prstGeom prst="rect">
            <a:avLst/>
          </a:prstGeom>
          <a:noFill/>
        </p:spPr>
        <p:txBody>
          <a:bodyPr wrap="none" rtlCol="0">
            <a:noAutofit/>
          </a:bodyPr>
          <a:lstStyle/>
          <a:p>
            <a:pPr algn="ctr"/>
            <a:r>
              <a:rPr lang="en-US" sz="1600" dirty="0">
                <a:solidFill>
                  <a:srgbClr val="FF0000"/>
                </a:solidFill>
              </a:rPr>
              <a:t>(4), (5), (6) </a:t>
            </a:r>
            <a:r>
              <a:rPr lang="en-US" sz="1600" dirty="0"/>
              <a:t>Goal Statement</a:t>
            </a:r>
          </a:p>
          <a:p>
            <a:pPr algn="ctr"/>
            <a:endParaRPr lang="en-US" sz="1600" dirty="0" err="1"/>
          </a:p>
        </p:txBody>
      </p:sp>
      <p:pic>
        <p:nvPicPr>
          <p:cNvPr id="6" name="Picture 5" descr="A group of ovals with text&#10;&#10;Description automatically generated">
            <a:extLst>
              <a:ext uri="{FF2B5EF4-FFF2-40B4-BE49-F238E27FC236}">
                <a16:creationId xmlns:a16="http://schemas.microsoft.com/office/drawing/2014/main" id="{9C9B7CD8-5E7E-BA80-CBF6-927DB581B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12" y="1292089"/>
            <a:ext cx="7724775" cy="3914775"/>
          </a:xfrm>
          <a:prstGeom prst="rect">
            <a:avLst/>
          </a:prstGeom>
        </p:spPr>
      </p:pic>
    </p:spTree>
    <p:extLst>
      <p:ext uri="{BB962C8B-B14F-4D97-AF65-F5344CB8AC3E}">
        <p14:creationId xmlns:p14="http://schemas.microsoft.com/office/powerpoint/2010/main" val="559398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4060-F0FA-4240-7A84-EA9F2DA37FBA}"/>
              </a:ext>
            </a:extLst>
          </p:cNvPr>
          <p:cNvSpPr>
            <a:spLocks noGrp="1"/>
          </p:cNvSpPr>
          <p:nvPr>
            <p:ph type="title"/>
          </p:nvPr>
        </p:nvSpPr>
        <p:spPr/>
        <p:txBody>
          <a:bodyPr/>
          <a:lstStyle/>
          <a:p>
            <a:r>
              <a:rPr lang="en-US" dirty="0"/>
              <a:t>Proving a Bug</a:t>
            </a:r>
          </a:p>
        </p:txBody>
      </p:sp>
      <p:sp>
        <p:nvSpPr>
          <p:cNvPr id="4" name="Slide Number Placeholder 3">
            <a:extLst>
              <a:ext uri="{FF2B5EF4-FFF2-40B4-BE49-F238E27FC236}">
                <a16:creationId xmlns:a16="http://schemas.microsoft.com/office/drawing/2014/main" id="{C2ABEE2C-C13D-2446-33A5-C6E0F3910550}"/>
              </a:ext>
            </a:extLst>
          </p:cNvPr>
          <p:cNvSpPr>
            <a:spLocks noGrp="1"/>
          </p:cNvSpPr>
          <p:nvPr>
            <p:ph type="sldNum" sz="quarter" idx="12"/>
          </p:nvPr>
        </p:nvSpPr>
        <p:spPr/>
        <p:txBody>
          <a:bodyPr/>
          <a:lstStyle/>
          <a:p>
            <a:fld id="{5716B350-825B-46B6-B728-8D3CC929B0EC}" type="slidenum">
              <a:rPr lang="en-US" smtClean="0"/>
              <a:pPr/>
              <a:t>34</a:t>
            </a:fld>
            <a:endParaRPr lang="en-US" dirty="0"/>
          </a:p>
        </p:txBody>
      </p:sp>
      <p:cxnSp>
        <p:nvCxnSpPr>
          <p:cNvPr id="8" name="Connector: Curved 7">
            <a:extLst>
              <a:ext uri="{FF2B5EF4-FFF2-40B4-BE49-F238E27FC236}">
                <a16:creationId xmlns:a16="http://schemas.microsoft.com/office/drawing/2014/main" id="{31EA0764-12E0-3DE7-AD8B-5BE6812B9789}"/>
              </a:ext>
            </a:extLst>
          </p:cNvPr>
          <p:cNvCxnSpPr>
            <a:cxnSpLocks/>
          </p:cNvCxnSpPr>
          <p:nvPr/>
        </p:nvCxnSpPr>
        <p:spPr>
          <a:xfrm flipV="1">
            <a:off x="7354957" y="5496339"/>
            <a:ext cx="1818861" cy="250531"/>
          </a:xfrm>
          <a:prstGeom prst="curvedConnector3">
            <a:avLst>
              <a:gd name="adj1" fmla="val 5601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65314D-0DB5-0995-EF9F-A767E9AB26B0}"/>
              </a:ext>
            </a:extLst>
          </p:cNvPr>
          <p:cNvSpPr txBox="1"/>
          <p:nvPr/>
        </p:nvSpPr>
        <p:spPr>
          <a:xfrm>
            <a:off x="10058404" y="5289670"/>
            <a:ext cx="914400" cy="914400"/>
          </a:xfrm>
          <a:prstGeom prst="rect">
            <a:avLst/>
          </a:prstGeom>
          <a:noFill/>
        </p:spPr>
        <p:txBody>
          <a:bodyPr wrap="none" rtlCol="0">
            <a:noAutofit/>
          </a:bodyPr>
          <a:lstStyle/>
          <a:p>
            <a:pPr algn="ctr"/>
            <a:r>
              <a:rPr lang="en-US" sz="1600" dirty="0">
                <a:solidFill>
                  <a:srgbClr val="FF0000"/>
                </a:solidFill>
              </a:rPr>
              <a:t>(4), (5), (6) </a:t>
            </a:r>
            <a:r>
              <a:rPr lang="en-US" sz="1600" dirty="0"/>
              <a:t>Goal Statement</a:t>
            </a:r>
          </a:p>
          <a:p>
            <a:pPr algn="ctr"/>
            <a:endParaRPr lang="en-US" sz="1600" dirty="0" err="1"/>
          </a:p>
        </p:txBody>
      </p:sp>
      <p:pic>
        <p:nvPicPr>
          <p:cNvPr id="13" name="Picture 12" descr="A group of ovals with text&#10;&#10;Description automatically generated">
            <a:extLst>
              <a:ext uri="{FF2B5EF4-FFF2-40B4-BE49-F238E27FC236}">
                <a16:creationId xmlns:a16="http://schemas.microsoft.com/office/drawing/2014/main" id="{FB13725B-0641-764F-DEC1-864A0256D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35" y="1445316"/>
            <a:ext cx="6944346" cy="4951135"/>
          </a:xfrm>
          <a:prstGeom prst="rect">
            <a:avLst/>
          </a:prstGeom>
        </p:spPr>
      </p:pic>
    </p:spTree>
    <p:extLst>
      <p:ext uri="{BB962C8B-B14F-4D97-AF65-F5344CB8AC3E}">
        <p14:creationId xmlns:p14="http://schemas.microsoft.com/office/powerpoint/2010/main" val="210275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603A1BC-F423-3901-4EE7-B7EA26846121}"/>
              </a:ext>
            </a:extLst>
          </p:cNvPr>
          <p:cNvPicPr>
            <a:picLocks noChangeAspect="1"/>
          </p:cNvPicPr>
          <p:nvPr/>
        </p:nvPicPr>
        <p:blipFill rotWithShape="1">
          <a:blip r:embed="rId3"/>
          <a:srcRect r="37230" b="2"/>
          <a:stretch/>
        </p:blipFill>
        <p:spPr>
          <a:xfrm>
            <a:off x="609600" y="1795464"/>
            <a:ext cx="4141304" cy="4189412"/>
          </a:xfrm>
          <a:prstGeom prst="rect">
            <a:avLst/>
          </a:prstGeom>
          <a:noFill/>
        </p:spPr>
      </p:pic>
      <p:pic>
        <p:nvPicPr>
          <p:cNvPr id="8" name="Picture 7" descr="A white background with black text&#10;&#10;Description automatically generated">
            <a:extLst>
              <a:ext uri="{FF2B5EF4-FFF2-40B4-BE49-F238E27FC236}">
                <a16:creationId xmlns:a16="http://schemas.microsoft.com/office/drawing/2014/main" id="{ED466F54-BF6D-9D94-02C2-2FC6CF41927F}"/>
              </a:ext>
            </a:extLst>
          </p:cNvPr>
          <p:cNvPicPr>
            <a:picLocks noChangeAspect="1"/>
          </p:cNvPicPr>
          <p:nvPr/>
        </p:nvPicPr>
        <p:blipFill rotWithShape="1">
          <a:blip r:embed="rId4"/>
          <a:srcRect r="15156" b="1"/>
          <a:stretch/>
        </p:blipFill>
        <p:spPr>
          <a:xfrm>
            <a:off x="5119688" y="1795463"/>
            <a:ext cx="6462712" cy="4189412"/>
          </a:xfrm>
          <a:prstGeom prst="rect">
            <a:avLst/>
          </a:prstGeom>
          <a:noFill/>
        </p:spPr>
      </p:pic>
      <p:sp>
        <p:nvSpPr>
          <p:cNvPr id="2" name="Title 1">
            <a:extLst>
              <a:ext uri="{FF2B5EF4-FFF2-40B4-BE49-F238E27FC236}">
                <a16:creationId xmlns:a16="http://schemas.microsoft.com/office/drawing/2014/main" id="{BE656F02-2D85-F467-CBBF-9C7A65396919}"/>
              </a:ext>
            </a:extLst>
          </p:cNvPr>
          <p:cNvSpPr>
            <a:spLocks noGrp="1"/>
          </p:cNvSpPr>
          <p:nvPr>
            <p:ph type="title"/>
          </p:nvPr>
        </p:nvSpPr>
        <p:spPr>
          <a:xfrm>
            <a:off x="609600" y="363090"/>
            <a:ext cx="10972800" cy="800100"/>
          </a:xfrm>
        </p:spPr>
        <p:txBody>
          <a:bodyPr anchor="b">
            <a:normAutofit/>
          </a:bodyPr>
          <a:lstStyle/>
          <a:p>
            <a:r>
              <a:rPr lang="en-US" dirty="0"/>
              <a:t>The Algorithm</a:t>
            </a:r>
          </a:p>
        </p:txBody>
      </p:sp>
      <p:sp>
        <p:nvSpPr>
          <p:cNvPr id="4" name="Slide Number Placeholder 3">
            <a:extLst>
              <a:ext uri="{FF2B5EF4-FFF2-40B4-BE49-F238E27FC236}">
                <a16:creationId xmlns:a16="http://schemas.microsoft.com/office/drawing/2014/main" id="{470FBC52-AB5E-086B-3647-E06689A36B04}"/>
              </a:ext>
            </a:extLst>
          </p:cNvPr>
          <p:cNvSpPr>
            <a:spLocks noGrp="1"/>
          </p:cNvSpPr>
          <p:nvPr>
            <p:ph type="sldNum" sz="quarter" idx="13"/>
          </p:nvPr>
        </p:nvSpPr>
        <p:spPr>
          <a:xfrm>
            <a:off x="9324464" y="6303461"/>
            <a:ext cx="2743200" cy="365125"/>
          </a:xfrm>
        </p:spPr>
        <p:txBody>
          <a:bodyPr anchor="ctr">
            <a:normAutofit/>
          </a:bodyPr>
          <a:lstStyle/>
          <a:p>
            <a:pPr>
              <a:spcAft>
                <a:spcPts val="600"/>
              </a:spcAft>
            </a:pPr>
            <a:fld id="{5716B350-825B-46B6-B728-8D3CC929B0EC}" type="slidenum">
              <a:rPr lang="en-US" smtClean="0"/>
              <a:pPr>
                <a:spcAft>
                  <a:spcPts val="600"/>
                </a:spcAft>
              </a:pPr>
              <a:t>35</a:t>
            </a:fld>
            <a:endParaRPr lang="en-US"/>
          </a:p>
        </p:txBody>
      </p:sp>
    </p:spTree>
    <p:extLst>
      <p:ext uri="{BB962C8B-B14F-4D97-AF65-F5344CB8AC3E}">
        <p14:creationId xmlns:p14="http://schemas.microsoft.com/office/powerpoint/2010/main" val="3220273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4B24-4F58-C3D1-BBC8-47198485DC17}"/>
              </a:ext>
            </a:extLst>
          </p:cNvPr>
          <p:cNvSpPr>
            <a:spLocks noGrp="1"/>
          </p:cNvSpPr>
          <p:nvPr>
            <p:ph type="title"/>
          </p:nvPr>
        </p:nvSpPr>
        <p:spPr/>
        <p:txBody>
          <a:bodyPr/>
          <a:lstStyle/>
          <a:p>
            <a:r>
              <a:rPr lang="en-US" dirty="0"/>
              <a:t>Algorithm Properties</a:t>
            </a:r>
          </a:p>
        </p:txBody>
      </p:sp>
      <p:sp>
        <p:nvSpPr>
          <p:cNvPr id="3" name="Content Placeholder 2">
            <a:extLst>
              <a:ext uri="{FF2B5EF4-FFF2-40B4-BE49-F238E27FC236}">
                <a16:creationId xmlns:a16="http://schemas.microsoft.com/office/drawing/2014/main" id="{23525C01-0A01-AF73-1623-FDA7C4958444}"/>
              </a:ext>
            </a:extLst>
          </p:cNvPr>
          <p:cNvSpPr>
            <a:spLocks noGrp="1"/>
          </p:cNvSpPr>
          <p:nvPr>
            <p:ph idx="1"/>
          </p:nvPr>
        </p:nvSpPr>
        <p:spPr/>
        <p:txBody>
          <a:bodyPr>
            <a:normAutofit/>
          </a:bodyPr>
          <a:lstStyle/>
          <a:p>
            <a:r>
              <a:rPr lang="en-US" dirty="0"/>
              <a:t>Breadth-First-Search Approach</a:t>
            </a:r>
          </a:p>
          <a:p>
            <a:pPr lvl="1"/>
            <a:r>
              <a:rPr lang="en-US" dirty="0"/>
              <a:t>Depth-First-Search is Problematic</a:t>
            </a:r>
          </a:p>
          <a:p>
            <a:pPr lvl="2"/>
            <a:r>
              <a:rPr lang="en-US" dirty="0"/>
              <a:t>Cyclic Resources are not Properly Handled (A –o B and B –o A)</a:t>
            </a:r>
          </a:p>
          <a:p>
            <a:r>
              <a:rPr lang="en-US" dirty="0"/>
              <a:t>Backward Search</a:t>
            </a:r>
          </a:p>
          <a:p>
            <a:pPr lvl="1"/>
            <a:r>
              <a:rPr lang="en-US" dirty="0"/>
              <a:t>Forward Search is also Problematic</a:t>
            </a:r>
          </a:p>
          <a:p>
            <a:pPr lvl="2"/>
            <a:r>
              <a:rPr lang="en-US" dirty="0"/>
              <a:t>No Easy Way of Goal Based Approach for Bug Detection</a:t>
            </a:r>
          </a:p>
        </p:txBody>
      </p:sp>
      <p:sp>
        <p:nvSpPr>
          <p:cNvPr id="4" name="Slide Number Placeholder 3">
            <a:extLst>
              <a:ext uri="{FF2B5EF4-FFF2-40B4-BE49-F238E27FC236}">
                <a16:creationId xmlns:a16="http://schemas.microsoft.com/office/drawing/2014/main" id="{E78023CA-552E-38D6-185A-C1B7EC841CF1}"/>
              </a:ext>
            </a:extLst>
          </p:cNvPr>
          <p:cNvSpPr>
            <a:spLocks noGrp="1"/>
          </p:cNvSpPr>
          <p:nvPr>
            <p:ph type="sldNum" sz="quarter" idx="12"/>
          </p:nvPr>
        </p:nvSpPr>
        <p:spPr/>
        <p:txBody>
          <a:bodyPr/>
          <a:lstStyle/>
          <a:p>
            <a:fld id="{5716B350-825B-46B6-B728-8D3CC929B0EC}" type="slidenum">
              <a:rPr lang="en-US" smtClean="0"/>
              <a:pPr/>
              <a:t>36</a:t>
            </a:fld>
            <a:endParaRPr lang="en-US" dirty="0"/>
          </a:p>
        </p:txBody>
      </p:sp>
    </p:spTree>
    <p:extLst>
      <p:ext uri="{BB962C8B-B14F-4D97-AF65-F5344CB8AC3E}">
        <p14:creationId xmlns:p14="http://schemas.microsoft.com/office/powerpoint/2010/main" val="1885747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4B24-4F58-C3D1-BBC8-47198485DC17}"/>
              </a:ext>
            </a:extLst>
          </p:cNvPr>
          <p:cNvSpPr>
            <a:spLocks noGrp="1"/>
          </p:cNvSpPr>
          <p:nvPr>
            <p:ph type="title"/>
          </p:nvPr>
        </p:nvSpPr>
        <p:spPr/>
        <p:txBody>
          <a:bodyPr/>
          <a:lstStyle/>
          <a:p>
            <a:r>
              <a:rPr lang="en-US" dirty="0"/>
              <a:t>Algorithm Properties</a:t>
            </a:r>
          </a:p>
        </p:txBody>
      </p:sp>
      <p:sp>
        <p:nvSpPr>
          <p:cNvPr id="3" name="Content Placeholder 2">
            <a:extLst>
              <a:ext uri="{FF2B5EF4-FFF2-40B4-BE49-F238E27FC236}">
                <a16:creationId xmlns:a16="http://schemas.microsoft.com/office/drawing/2014/main" id="{23525C01-0A01-AF73-1623-FDA7C4958444}"/>
              </a:ext>
            </a:extLst>
          </p:cNvPr>
          <p:cNvSpPr>
            <a:spLocks noGrp="1"/>
          </p:cNvSpPr>
          <p:nvPr>
            <p:ph idx="1"/>
          </p:nvPr>
        </p:nvSpPr>
        <p:spPr/>
        <p:txBody>
          <a:bodyPr>
            <a:normAutofit/>
          </a:bodyPr>
          <a:lstStyle/>
          <a:p>
            <a:r>
              <a:rPr lang="en-US" dirty="0"/>
              <a:t>Breadth-First-Search Approach</a:t>
            </a:r>
          </a:p>
          <a:p>
            <a:pPr lvl="1"/>
            <a:r>
              <a:rPr lang="en-US" dirty="0"/>
              <a:t>Depth-First-Search is Problematic</a:t>
            </a:r>
          </a:p>
          <a:p>
            <a:pPr lvl="2"/>
            <a:r>
              <a:rPr lang="en-US" dirty="0"/>
              <a:t>Cyclic Resources are not Properly Handled (A –o B and B –o A)</a:t>
            </a:r>
          </a:p>
          <a:p>
            <a:r>
              <a:rPr lang="en-US" dirty="0"/>
              <a:t>Backward Search</a:t>
            </a:r>
          </a:p>
          <a:p>
            <a:pPr lvl="1"/>
            <a:r>
              <a:rPr lang="en-US" dirty="0"/>
              <a:t>Forward Search is also Problematic</a:t>
            </a:r>
          </a:p>
          <a:p>
            <a:pPr lvl="2"/>
            <a:r>
              <a:rPr lang="en-US" dirty="0"/>
              <a:t>No Easy Way of Goal Based Approach for Bug Detection</a:t>
            </a:r>
          </a:p>
          <a:p>
            <a:r>
              <a:rPr lang="en-US" dirty="0"/>
              <a:t>Sound</a:t>
            </a:r>
          </a:p>
          <a:p>
            <a:pPr lvl="1"/>
            <a:r>
              <a:rPr lang="en-US" dirty="0"/>
              <a:t>A Found Trace is Guaranteed to be Correct with Respect to the Query</a:t>
            </a:r>
          </a:p>
          <a:p>
            <a:r>
              <a:rPr lang="en-US" dirty="0"/>
              <a:t>Complete</a:t>
            </a:r>
          </a:p>
          <a:p>
            <a:pPr lvl="1"/>
            <a:r>
              <a:rPr lang="en-US" dirty="0"/>
              <a:t>All Correct Traces Can be Found that Result in the Query</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78023CA-552E-38D6-185A-C1B7EC841CF1}"/>
              </a:ext>
            </a:extLst>
          </p:cNvPr>
          <p:cNvSpPr>
            <a:spLocks noGrp="1"/>
          </p:cNvSpPr>
          <p:nvPr>
            <p:ph type="sldNum" sz="quarter" idx="12"/>
          </p:nvPr>
        </p:nvSpPr>
        <p:spPr/>
        <p:txBody>
          <a:bodyPr/>
          <a:lstStyle/>
          <a:p>
            <a:fld id="{5716B350-825B-46B6-B728-8D3CC929B0EC}" type="slidenum">
              <a:rPr lang="en-US" smtClean="0"/>
              <a:pPr/>
              <a:t>37</a:t>
            </a:fld>
            <a:endParaRPr lang="en-US" dirty="0"/>
          </a:p>
        </p:txBody>
      </p:sp>
    </p:spTree>
    <p:extLst>
      <p:ext uri="{BB962C8B-B14F-4D97-AF65-F5344CB8AC3E}">
        <p14:creationId xmlns:p14="http://schemas.microsoft.com/office/powerpoint/2010/main" val="4147207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4B24-4F58-C3D1-BBC8-47198485DC17}"/>
              </a:ext>
            </a:extLst>
          </p:cNvPr>
          <p:cNvSpPr>
            <a:spLocks noGrp="1"/>
          </p:cNvSpPr>
          <p:nvPr>
            <p:ph type="title"/>
          </p:nvPr>
        </p:nvSpPr>
        <p:spPr/>
        <p:txBody>
          <a:bodyPr/>
          <a:lstStyle/>
          <a:p>
            <a:r>
              <a:rPr lang="en-US" dirty="0"/>
              <a:t>Algorithm Properties</a:t>
            </a:r>
          </a:p>
        </p:txBody>
      </p:sp>
      <p:sp>
        <p:nvSpPr>
          <p:cNvPr id="3" name="Content Placeholder 2">
            <a:extLst>
              <a:ext uri="{FF2B5EF4-FFF2-40B4-BE49-F238E27FC236}">
                <a16:creationId xmlns:a16="http://schemas.microsoft.com/office/drawing/2014/main" id="{23525C01-0A01-AF73-1623-FDA7C4958444}"/>
              </a:ext>
            </a:extLst>
          </p:cNvPr>
          <p:cNvSpPr>
            <a:spLocks noGrp="1"/>
          </p:cNvSpPr>
          <p:nvPr>
            <p:ph idx="1"/>
          </p:nvPr>
        </p:nvSpPr>
        <p:spPr/>
        <p:txBody>
          <a:bodyPr>
            <a:normAutofit fontScale="77500" lnSpcReduction="20000"/>
          </a:bodyPr>
          <a:lstStyle/>
          <a:p>
            <a:r>
              <a:rPr lang="en-US" dirty="0"/>
              <a:t>Breadth-First-Search Approach</a:t>
            </a:r>
          </a:p>
          <a:p>
            <a:pPr lvl="1"/>
            <a:r>
              <a:rPr lang="en-US" dirty="0"/>
              <a:t>Depth-First-Search is Problematic</a:t>
            </a:r>
          </a:p>
          <a:p>
            <a:pPr lvl="2"/>
            <a:r>
              <a:rPr lang="en-US" dirty="0"/>
              <a:t>Cyclic Resources are not Properly Handled (A –o B and B –o A)</a:t>
            </a:r>
          </a:p>
          <a:p>
            <a:r>
              <a:rPr lang="en-US" dirty="0"/>
              <a:t>Backward Search</a:t>
            </a:r>
          </a:p>
          <a:p>
            <a:pPr lvl="1"/>
            <a:r>
              <a:rPr lang="en-US" dirty="0"/>
              <a:t>Forward Search is also Problematic</a:t>
            </a:r>
          </a:p>
          <a:p>
            <a:pPr lvl="2"/>
            <a:r>
              <a:rPr lang="en-US" dirty="0"/>
              <a:t>No Easy Way of Goal Based Approach for Bug Detection</a:t>
            </a:r>
          </a:p>
          <a:p>
            <a:r>
              <a:rPr lang="en-US" dirty="0"/>
              <a:t>Sound</a:t>
            </a:r>
          </a:p>
          <a:p>
            <a:pPr lvl="1"/>
            <a:r>
              <a:rPr lang="en-US" dirty="0"/>
              <a:t>A Found Trace is Guaranteed to be Correct with Respect to the Query</a:t>
            </a:r>
          </a:p>
          <a:p>
            <a:r>
              <a:rPr lang="en-US" dirty="0"/>
              <a:t>Complete</a:t>
            </a:r>
          </a:p>
          <a:p>
            <a:pPr lvl="1"/>
            <a:r>
              <a:rPr lang="en-US" dirty="0"/>
              <a:t>All Correct Traces Can be Found that Result in the Query</a:t>
            </a:r>
          </a:p>
          <a:p>
            <a:r>
              <a:rPr lang="en-US" dirty="0"/>
              <a:t>In Each Step</a:t>
            </a:r>
          </a:p>
          <a:p>
            <a:pPr lvl="1"/>
            <a:r>
              <a:rPr lang="en-US" dirty="0"/>
              <a:t>Iteratively Generate States in Current Stage </a:t>
            </a:r>
            <a:r>
              <a:rPr lang="en-US" i="1" dirty="0"/>
              <a:t>N</a:t>
            </a:r>
            <a:r>
              <a:rPr lang="en-US" dirty="0"/>
              <a:t> Such that they Produce the Goal State and Until Quiescence is Reached in Stage </a:t>
            </a:r>
            <a:r>
              <a:rPr lang="en-US" i="1" dirty="0"/>
              <a:t>N</a:t>
            </a:r>
            <a:r>
              <a:rPr lang="en-US" dirty="0"/>
              <a:t>.</a:t>
            </a:r>
          </a:p>
          <a:p>
            <a:pPr lvl="1"/>
            <a:r>
              <a:rPr lang="en-US" dirty="0"/>
              <a:t>If Goal is Quiescent in Stage </a:t>
            </a:r>
            <a:r>
              <a:rPr lang="en-US" i="1" dirty="0"/>
              <a:t>N-1, a</a:t>
            </a:r>
            <a:r>
              <a:rPr lang="en-US" dirty="0"/>
              <a:t>lso Check for States in Stage </a:t>
            </a:r>
            <a:r>
              <a:rPr lang="en-US" i="1" dirty="0"/>
              <a:t>N-1</a:t>
            </a:r>
          </a:p>
          <a:p>
            <a:pPr lvl="1"/>
            <a:r>
              <a:rPr lang="en-US" dirty="0"/>
              <a:t>Keep Generating States Until Stage 0 is Reached, Return True if the Initial Predicate or Configuration is Satisfied.</a:t>
            </a:r>
          </a:p>
          <a:p>
            <a:pPr lvl="1"/>
            <a:r>
              <a:rPr lang="en-US" dirty="0"/>
              <a:t>Return False if Space is Fully Explored (Semi-Decidable Procedure)</a:t>
            </a:r>
          </a:p>
          <a:p>
            <a:pPr marL="0"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78023CA-552E-38D6-185A-C1B7EC841CF1}"/>
              </a:ext>
            </a:extLst>
          </p:cNvPr>
          <p:cNvSpPr>
            <a:spLocks noGrp="1"/>
          </p:cNvSpPr>
          <p:nvPr>
            <p:ph type="sldNum" sz="quarter" idx="12"/>
          </p:nvPr>
        </p:nvSpPr>
        <p:spPr/>
        <p:txBody>
          <a:bodyPr/>
          <a:lstStyle/>
          <a:p>
            <a:fld id="{5716B350-825B-46B6-B728-8D3CC929B0EC}" type="slidenum">
              <a:rPr lang="en-US" smtClean="0"/>
              <a:pPr/>
              <a:t>38</a:t>
            </a:fld>
            <a:endParaRPr lang="en-US" dirty="0"/>
          </a:p>
        </p:txBody>
      </p:sp>
    </p:spTree>
    <p:extLst>
      <p:ext uri="{BB962C8B-B14F-4D97-AF65-F5344CB8AC3E}">
        <p14:creationId xmlns:p14="http://schemas.microsoft.com/office/powerpoint/2010/main" val="249747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B050"/>
                </a:solidFill>
              </a:rPr>
              <a:t>Backward Proof Search can be Used to Detect Bugs in</a:t>
            </a:r>
            <a:r>
              <a:rPr lang="en-US" sz="3200" dirty="0"/>
              <a:t> </a:t>
            </a:r>
            <a:r>
              <a:rPr lang="en-US" sz="3200" dirty="0">
                <a:solidFill>
                  <a:srgbClr val="00B050"/>
                </a:solidFill>
              </a:rPr>
              <a:t>a</a:t>
            </a:r>
            <a:r>
              <a:rPr lang="en-US" sz="3200" dirty="0"/>
              <a:t> </a:t>
            </a:r>
            <a:r>
              <a:rPr lang="en-US" sz="3200" dirty="0">
                <a:solidFill>
                  <a:srgbClr val="00B050"/>
                </a:solidFill>
              </a:rPr>
              <a:t>Staged</a:t>
            </a:r>
            <a:r>
              <a:rPr lang="en-US" sz="3200" dirty="0"/>
              <a:t> </a:t>
            </a:r>
            <a:r>
              <a:rPr lang="en-US" sz="3200" dirty="0">
                <a:solidFill>
                  <a:srgbClr val="00B050"/>
                </a:solidFill>
              </a:rPr>
              <a:t>Linear Logic Programming Model of a Compact Software.</a:t>
            </a:r>
          </a:p>
        </p:txBody>
      </p:sp>
      <p:sp>
        <p:nvSpPr>
          <p:cNvPr id="4" name="Slide Number Placeholder 3">
            <a:extLst>
              <a:ext uri="{FF2B5EF4-FFF2-40B4-BE49-F238E27FC236}">
                <a16:creationId xmlns:a16="http://schemas.microsoft.com/office/drawing/2014/main" id="{20AB35B9-B1D1-F759-1FA8-F11DD509D32B}"/>
              </a:ext>
            </a:extLst>
          </p:cNvPr>
          <p:cNvSpPr>
            <a:spLocks noGrp="1"/>
          </p:cNvSpPr>
          <p:nvPr>
            <p:ph type="sldNum" sz="quarter" idx="12"/>
          </p:nvPr>
        </p:nvSpPr>
        <p:spPr/>
        <p:txBody>
          <a:bodyPr/>
          <a:lstStyle/>
          <a:p>
            <a:fld id="{5716B350-825B-46B6-B728-8D3CC929B0EC}" type="slidenum">
              <a:rPr lang="en-US" smtClean="0"/>
              <a:t>39</a:t>
            </a:fld>
            <a:endParaRPr lang="en-US"/>
          </a:p>
        </p:txBody>
      </p:sp>
    </p:spTree>
    <p:extLst>
      <p:ext uri="{BB962C8B-B14F-4D97-AF65-F5344CB8AC3E}">
        <p14:creationId xmlns:p14="http://schemas.microsoft.com/office/powerpoint/2010/main" val="22456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2A6B-8475-BDF5-16FC-A3BB5CDD4531}"/>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2A291AD1-41EF-3F0E-0658-4274162E44A8}"/>
              </a:ext>
            </a:extLst>
          </p:cNvPr>
          <p:cNvSpPr>
            <a:spLocks noGrp="1"/>
          </p:cNvSpPr>
          <p:nvPr>
            <p:ph idx="1"/>
          </p:nvPr>
        </p:nvSpPr>
        <p:spPr/>
        <p:txBody>
          <a:bodyPr/>
          <a:lstStyle/>
          <a:p>
            <a:pPr marL="457200" indent="-457200">
              <a:buFont typeface="+mj-lt"/>
              <a:buAutoNum type="arabicPeriod"/>
            </a:pPr>
            <a:r>
              <a:rPr lang="en-US" dirty="0"/>
              <a:t>Model implementation level behavior as a declarative set of states.</a:t>
            </a:r>
          </a:p>
          <a:p>
            <a:pPr marL="457200" indent="-457200">
              <a:buFont typeface="+mj-lt"/>
              <a:buAutoNum type="arabicPeriod"/>
            </a:pPr>
            <a:r>
              <a:rPr lang="en-US" dirty="0"/>
              <a:t>Consider a bug/exploit as an unwanted state.</a:t>
            </a:r>
          </a:p>
          <a:p>
            <a:pPr marL="457200" indent="-457200">
              <a:buFont typeface="+mj-lt"/>
              <a:buAutoNum type="arabicPeriod"/>
            </a:pPr>
            <a:r>
              <a:rPr lang="en-US" dirty="0"/>
              <a:t>Search for states that can lead to the bug. </a:t>
            </a:r>
          </a:p>
        </p:txBody>
      </p:sp>
      <p:pic>
        <p:nvPicPr>
          <p:cNvPr id="5" name="Picture 4" descr="A black background with white text">
            <a:extLst>
              <a:ext uri="{FF2B5EF4-FFF2-40B4-BE49-F238E27FC236}">
                <a16:creationId xmlns:a16="http://schemas.microsoft.com/office/drawing/2014/main" id="{67797692-44DA-63B8-A00B-52173EF01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706" y="3429000"/>
            <a:ext cx="3724275" cy="1314450"/>
          </a:xfrm>
          <a:prstGeom prst="rect">
            <a:avLst/>
          </a:prstGeom>
        </p:spPr>
      </p:pic>
      <p:sp>
        <p:nvSpPr>
          <p:cNvPr id="4" name="Slide Number Placeholder 3">
            <a:extLst>
              <a:ext uri="{FF2B5EF4-FFF2-40B4-BE49-F238E27FC236}">
                <a16:creationId xmlns:a16="http://schemas.microsoft.com/office/drawing/2014/main" id="{948803EE-3B13-B1D8-1EE0-CEE221262F49}"/>
              </a:ext>
            </a:extLst>
          </p:cNvPr>
          <p:cNvSpPr>
            <a:spLocks noGrp="1"/>
          </p:cNvSpPr>
          <p:nvPr>
            <p:ph type="sldNum" sz="quarter" idx="12"/>
          </p:nvPr>
        </p:nvSpPr>
        <p:spPr/>
        <p:txBody>
          <a:bodyPr/>
          <a:lstStyle/>
          <a:p>
            <a:fld id="{5716B350-825B-46B6-B728-8D3CC929B0EC}" type="slidenum">
              <a:rPr lang="en-US" smtClean="0"/>
              <a:t>4</a:t>
            </a:fld>
            <a:endParaRPr lang="en-US"/>
          </a:p>
        </p:txBody>
      </p:sp>
    </p:spTree>
    <p:extLst>
      <p:ext uri="{BB962C8B-B14F-4D97-AF65-F5344CB8AC3E}">
        <p14:creationId xmlns:p14="http://schemas.microsoft.com/office/powerpoint/2010/main" val="2032444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0B93-CB7B-3C97-4B8C-2E7FA70706A3}"/>
              </a:ext>
            </a:extLst>
          </p:cNvPr>
          <p:cNvSpPr>
            <a:spLocks noGrp="1"/>
          </p:cNvSpPr>
          <p:nvPr>
            <p:ph type="ctrTitle"/>
          </p:nvPr>
        </p:nvSpPr>
        <p:spPr/>
        <p:txBody>
          <a:bodyPr/>
          <a:lstStyle/>
          <a:p>
            <a:r>
              <a:rPr lang="en-US" dirty="0"/>
              <a:t>Evaluation and Implementation</a:t>
            </a:r>
          </a:p>
        </p:txBody>
      </p:sp>
      <p:sp>
        <p:nvSpPr>
          <p:cNvPr id="4" name="Slide Number Placeholder 3">
            <a:extLst>
              <a:ext uri="{FF2B5EF4-FFF2-40B4-BE49-F238E27FC236}">
                <a16:creationId xmlns:a16="http://schemas.microsoft.com/office/drawing/2014/main" id="{B22BB462-5ADB-FE8C-A714-C4B3BB72B3EC}"/>
              </a:ext>
            </a:extLst>
          </p:cNvPr>
          <p:cNvSpPr>
            <a:spLocks noGrp="1"/>
          </p:cNvSpPr>
          <p:nvPr>
            <p:ph type="sldNum" sz="quarter" idx="12"/>
          </p:nvPr>
        </p:nvSpPr>
        <p:spPr/>
        <p:txBody>
          <a:bodyPr/>
          <a:lstStyle/>
          <a:p>
            <a:fld id="{5716B350-825B-46B6-B728-8D3CC929B0EC}" type="slidenum">
              <a:rPr lang="en-US" smtClean="0"/>
              <a:pPr/>
              <a:t>40</a:t>
            </a:fld>
            <a:endParaRPr lang="en-US" dirty="0"/>
          </a:p>
        </p:txBody>
      </p:sp>
    </p:spTree>
    <p:extLst>
      <p:ext uri="{BB962C8B-B14F-4D97-AF65-F5344CB8AC3E}">
        <p14:creationId xmlns:p14="http://schemas.microsoft.com/office/powerpoint/2010/main" val="2703824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0E54502-DE0B-2BFB-722F-D11171E840CF}"/>
              </a:ext>
            </a:extLst>
          </p:cNvPr>
          <p:cNvSpPr>
            <a:spLocks noGrp="1"/>
          </p:cNvSpPr>
          <p:nvPr>
            <p:ph idx="1"/>
          </p:nvPr>
        </p:nvSpPr>
        <p:spPr>
          <a:xfrm>
            <a:off x="609600" y="1795464"/>
            <a:ext cx="4141304" cy="4189412"/>
          </a:xfrm>
        </p:spPr>
        <p:txBody>
          <a:bodyPr anchor="ctr">
            <a:normAutofit/>
          </a:bodyPr>
          <a:lstStyle/>
          <a:p>
            <a:r>
              <a:rPr lang="en-US" dirty="0"/>
              <a:t>Pure Python Implementation</a:t>
            </a:r>
          </a:p>
          <a:p>
            <a:pPr lvl="1"/>
            <a:r>
              <a:rPr lang="en-US" sz="2400"/>
              <a:t>Version 3.10</a:t>
            </a:r>
          </a:p>
          <a:p>
            <a:r>
              <a:rPr lang="en-US" dirty="0"/>
              <a:t>Freely Available</a:t>
            </a:r>
          </a:p>
          <a:p>
            <a:r>
              <a:rPr lang="en-US" dirty="0"/>
              <a:t>Open Source</a:t>
            </a:r>
          </a:p>
        </p:txBody>
      </p:sp>
      <p:pic>
        <p:nvPicPr>
          <p:cNvPr id="10" name="Picture 9" descr="A screen shot of a computer code&#10;&#10;Description automatically generated">
            <a:extLst>
              <a:ext uri="{FF2B5EF4-FFF2-40B4-BE49-F238E27FC236}">
                <a16:creationId xmlns:a16="http://schemas.microsoft.com/office/drawing/2014/main" id="{F7555411-FB97-505F-70C9-63E53A50EA26}"/>
              </a:ext>
            </a:extLst>
          </p:cNvPr>
          <p:cNvPicPr>
            <a:picLocks noChangeAspect="1"/>
          </p:cNvPicPr>
          <p:nvPr/>
        </p:nvPicPr>
        <p:blipFill>
          <a:blip r:embed="rId2"/>
          <a:stretch>
            <a:fillRect/>
          </a:stretch>
        </p:blipFill>
        <p:spPr>
          <a:xfrm>
            <a:off x="5119688" y="2872292"/>
            <a:ext cx="6462712" cy="2035754"/>
          </a:xfrm>
          <a:prstGeom prst="rect">
            <a:avLst/>
          </a:prstGeom>
          <a:noFill/>
        </p:spPr>
      </p:pic>
      <p:sp>
        <p:nvSpPr>
          <p:cNvPr id="7" name="Title 6">
            <a:extLst>
              <a:ext uri="{FF2B5EF4-FFF2-40B4-BE49-F238E27FC236}">
                <a16:creationId xmlns:a16="http://schemas.microsoft.com/office/drawing/2014/main" id="{5DDFF252-C16E-6AE0-B80A-96D31E665034}"/>
              </a:ext>
            </a:extLst>
          </p:cNvPr>
          <p:cNvSpPr>
            <a:spLocks noGrp="1"/>
          </p:cNvSpPr>
          <p:nvPr>
            <p:ph type="title"/>
          </p:nvPr>
        </p:nvSpPr>
        <p:spPr>
          <a:xfrm>
            <a:off x="609600" y="363090"/>
            <a:ext cx="10972800" cy="800100"/>
          </a:xfrm>
        </p:spPr>
        <p:txBody>
          <a:bodyPr anchor="b">
            <a:normAutofit/>
          </a:bodyPr>
          <a:lstStyle/>
          <a:p>
            <a:r>
              <a:rPr lang="en-US" dirty="0"/>
              <a:t>Implementation</a:t>
            </a:r>
          </a:p>
        </p:txBody>
      </p:sp>
      <p:sp>
        <p:nvSpPr>
          <p:cNvPr id="4" name="Slide Number Placeholder 3">
            <a:extLst>
              <a:ext uri="{FF2B5EF4-FFF2-40B4-BE49-F238E27FC236}">
                <a16:creationId xmlns:a16="http://schemas.microsoft.com/office/drawing/2014/main" id="{C04FB9B6-8C92-F26F-4A23-F2ACB9B9EA9C}"/>
              </a:ext>
            </a:extLst>
          </p:cNvPr>
          <p:cNvSpPr>
            <a:spLocks noGrp="1"/>
          </p:cNvSpPr>
          <p:nvPr>
            <p:ph type="sldNum" sz="quarter" idx="13"/>
          </p:nvPr>
        </p:nvSpPr>
        <p:spPr>
          <a:xfrm>
            <a:off x="9324464" y="6303461"/>
            <a:ext cx="2743200" cy="365125"/>
          </a:xfrm>
        </p:spPr>
        <p:txBody>
          <a:bodyPr anchor="ctr">
            <a:normAutofit/>
          </a:bodyPr>
          <a:lstStyle/>
          <a:p>
            <a:pPr>
              <a:spcAft>
                <a:spcPts val="600"/>
              </a:spcAft>
            </a:pPr>
            <a:fld id="{5716B350-825B-46B6-B728-8D3CC929B0EC}" type="slidenum">
              <a:rPr lang="en-US" smtClean="0"/>
              <a:pPr>
                <a:spcAft>
                  <a:spcPts val="600"/>
                </a:spcAft>
              </a:pPr>
              <a:t>41</a:t>
            </a:fld>
            <a:endParaRPr lang="en-US"/>
          </a:p>
        </p:txBody>
      </p:sp>
    </p:spTree>
    <p:extLst>
      <p:ext uri="{BB962C8B-B14F-4D97-AF65-F5344CB8AC3E}">
        <p14:creationId xmlns:p14="http://schemas.microsoft.com/office/powerpoint/2010/main" val="115682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32D5A5-64A9-6003-AC3E-BD8041517D84}"/>
              </a:ext>
            </a:extLst>
          </p:cNvPr>
          <p:cNvSpPr>
            <a:spLocks noGrp="1"/>
          </p:cNvSpPr>
          <p:nvPr>
            <p:ph type="title"/>
          </p:nvPr>
        </p:nvSpPr>
        <p:spPr/>
        <p:txBody>
          <a:bodyPr/>
          <a:lstStyle/>
          <a:p>
            <a:r>
              <a:rPr lang="en-US" dirty="0"/>
              <a:t>Evaluation – Corpus Selection</a:t>
            </a:r>
          </a:p>
        </p:txBody>
      </p:sp>
      <p:sp>
        <p:nvSpPr>
          <p:cNvPr id="7" name="Content Placeholder 6">
            <a:extLst>
              <a:ext uri="{FF2B5EF4-FFF2-40B4-BE49-F238E27FC236}">
                <a16:creationId xmlns:a16="http://schemas.microsoft.com/office/drawing/2014/main" id="{F56E753B-E657-B31B-E1A3-FAC471FF383E}"/>
              </a:ext>
            </a:extLst>
          </p:cNvPr>
          <p:cNvSpPr>
            <a:spLocks noGrp="1"/>
          </p:cNvSpPr>
          <p:nvPr>
            <p:ph idx="1"/>
          </p:nvPr>
        </p:nvSpPr>
        <p:spPr/>
        <p:txBody>
          <a:bodyPr>
            <a:normAutofit lnSpcReduction="10000"/>
          </a:bodyPr>
          <a:lstStyle/>
          <a:p>
            <a:r>
              <a:rPr lang="en-US" dirty="0"/>
              <a:t>Toy Examples</a:t>
            </a:r>
          </a:p>
          <a:p>
            <a:pPr lvl="1"/>
            <a:r>
              <a:rPr lang="en-US" dirty="0"/>
              <a:t>Functional Correctness of the Algorithm</a:t>
            </a:r>
          </a:p>
          <a:p>
            <a:pPr lvl="1"/>
            <a:r>
              <a:rPr lang="en-US" dirty="0"/>
              <a:t>6 Programs</a:t>
            </a:r>
          </a:p>
          <a:p>
            <a:pPr lvl="1"/>
            <a:r>
              <a:rPr lang="en-US" dirty="0"/>
              <a:t>27 Rules</a:t>
            </a:r>
          </a:p>
          <a:p>
            <a:r>
              <a:rPr lang="en-US" dirty="0"/>
              <a:t>Larger, Manually Constructed Examples (</a:t>
            </a:r>
            <a:r>
              <a:rPr lang="en-US" dirty="0" err="1"/>
              <a:t>PolicyKit</a:t>
            </a:r>
            <a:r>
              <a:rPr lang="en-US" dirty="0"/>
              <a:t> [Zhang, 2020])</a:t>
            </a:r>
          </a:p>
          <a:p>
            <a:pPr lvl="1"/>
            <a:r>
              <a:rPr lang="en-US" dirty="0"/>
              <a:t>Real Life Feasibility of the Algorithm</a:t>
            </a:r>
          </a:p>
          <a:p>
            <a:pPr lvl="1"/>
            <a:r>
              <a:rPr lang="en-US" dirty="0"/>
              <a:t>2 Programs</a:t>
            </a:r>
          </a:p>
          <a:p>
            <a:pPr lvl="1"/>
            <a:r>
              <a:rPr lang="en-US" dirty="0"/>
              <a:t>10 Rules</a:t>
            </a:r>
          </a:p>
          <a:p>
            <a:r>
              <a:rPr lang="en-US" dirty="0"/>
              <a:t>Randomized, Artificially Created Examples</a:t>
            </a:r>
          </a:p>
          <a:p>
            <a:pPr lvl="1"/>
            <a:r>
              <a:rPr lang="en-US" dirty="0"/>
              <a:t>Efficiency of the Algorithm</a:t>
            </a:r>
          </a:p>
          <a:p>
            <a:pPr lvl="1"/>
            <a:r>
              <a:rPr lang="en-US" dirty="0"/>
              <a:t>3502 Programs</a:t>
            </a:r>
          </a:p>
          <a:p>
            <a:pPr lvl="1"/>
            <a:r>
              <a:rPr lang="en-US" dirty="0"/>
              <a:t>89884 Rules</a:t>
            </a:r>
          </a:p>
          <a:p>
            <a:pPr lvl="1"/>
            <a:endParaRPr lang="en-US" dirty="0"/>
          </a:p>
          <a:p>
            <a:endParaRPr lang="en-US" dirty="0"/>
          </a:p>
        </p:txBody>
      </p:sp>
      <p:sp>
        <p:nvSpPr>
          <p:cNvPr id="5" name="Slide Number Placeholder 4">
            <a:extLst>
              <a:ext uri="{FF2B5EF4-FFF2-40B4-BE49-F238E27FC236}">
                <a16:creationId xmlns:a16="http://schemas.microsoft.com/office/drawing/2014/main" id="{A6197F48-3E46-334A-9E1B-4FAF2804AC1A}"/>
              </a:ext>
            </a:extLst>
          </p:cNvPr>
          <p:cNvSpPr>
            <a:spLocks noGrp="1"/>
          </p:cNvSpPr>
          <p:nvPr>
            <p:ph type="sldNum" sz="quarter" idx="12"/>
          </p:nvPr>
        </p:nvSpPr>
        <p:spPr/>
        <p:txBody>
          <a:bodyPr/>
          <a:lstStyle/>
          <a:p>
            <a:fld id="{5716B350-825B-46B6-B728-8D3CC929B0EC}" type="slidenum">
              <a:rPr lang="en-US" smtClean="0"/>
              <a:t>42</a:t>
            </a:fld>
            <a:endParaRPr lang="en-US"/>
          </a:p>
        </p:txBody>
      </p:sp>
      <p:sp>
        <p:nvSpPr>
          <p:cNvPr id="8" name="Footer Placeholder 7">
            <a:extLst>
              <a:ext uri="{FF2B5EF4-FFF2-40B4-BE49-F238E27FC236}">
                <a16:creationId xmlns:a16="http://schemas.microsoft.com/office/drawing/2014/main" id="{AB717E67-EA97-5E13-0031-1745B35677E7}"/>
              </a:ext>
            </a:extLst>
          </p:cNvPr>
          <p:cNvSpPr>
            <a:spLocks noGrp="1"/>
          </p:cNvSpPr>
          <p:nvPr>
            <p:ph type="ftr" sz="quarter" idx="11"/>
          </p:nvPr>
        </p:nvSpPr>
        <p:spPr/>
        <p:txBody>
          <a:bodyPr/>
          <a:lstStyle/>
          <a:p>
            <a:r>
              <a:rPr lang="en-US" dirty="0"/>
              <a:t>https://policykit.org/</a:t>
            </a:r>
          </a:p>
        </p:txBody>
      </p:sp>
    </p:spTree>
    <p:extLst>
      <p:ext uri="{BB962C8B-B14F-4D97-AF65-F5344CB8AC3E}">
        <p14:creationId xmlns:p14="http://schemas.microsoft.com/office/powerpoint/2010/main" val="113234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71F0-5FD7-6C7C-2824-BA40DC81D0DF}"/>
              </a:ext>
            </a:extLst>
          </p:cNvPr>
          <p:cNvSpPr>
            <a:spLocks noGrp="1"/>
          </p:cNvSpPr>
          <p:nvPr>
            <p:ph type="title"/>
          </p:nvPr>
        </p:nvSpPr>
        <p:spPr>
          <a:xfrm>
            <a:off x="609600" y="363090"/>
            <a:ext cx="10972800" cy="800100"/>
          </a:xfrm>
        </p:spPr>
        <p:txBody>
          <a:bodyPr anchor="b">
            <a:normAutofit/>
          </a:bodyPr>
          <a:lstStyle/>
          <a:p>
            <a:r>
              <a:rPr lang="en-US" dirty="0"/>
              <a:t>Evaluation – Experimental Results</a:t>
            </a:r>
          </a:p>
        </p:txBody>
      </p:sp>
      <p:pic>
        <p:nvPicPr>
          <p:cNvPr id="6" name="Picture 5" descr="A table with numbers and symbols&#10;&#10;Description automatically generated">
            <a:extLst>
              <a:ext uri="{FF2B5EF4-FFF2-40B4-BE49-F238E27FC236}">
                <a16:creationId xmlns:a16="http://schemas.microsoft.com/office/drawing/2014/main" id="{852524FD-4246-1DF3-83C5-E7084F061ABE}"/>
              </a:ext>
            </a:extLst>
          </p:cNvPr>
          <p:cNvPicPr>
            <a:picLocks noChangeAspect="1"/>
          </p:cNvPicPr>
          <p:nvPr/>
        </p:nvPicPr>
        <p:blipFill>
          <a:blip r:embed="rId2"/>
          <a:stretch>
            <a:fillRect/>
          </a:stretch>
        </p:blipFill>
        <p:spPr>
          <a:xfrm>
            <a:off x="609600" y="1927860"/>
            <a:ext cx="10972800" cy="3840479"/>
          </a:xfrm>
          <a:prstGeom prst="rect">
            <a:avLst/>
          </a:prstGeom>
          <a:noFill/>
        </p:spPr>
      </p:pic>
      <p:sp>
        <p:nvSpPr>
          <p:cNvPr id="4" name="Slide Number Placeholder 3">
            <a:extLst>
              <a:ext uri="{FF2B5EF4-FFF2-40B4-BE49-F238E27FC236}">
                <a16:creationId xmlns:a16="http://schemas.microsoft.com/office/drawing/2014/main" id="{529E895B-5EE3-D482-DAB5-FB18B80EB806}"/>
              </a:ext>
            </a:extLst>
          </p:cNvPr>
          <p:cNvSpPr>
            <a:spLocks noGrp="1"/>
          </p:cNvSpPr>
          <p:nvPr>
            <p:ph type="sldNum" sz="quarter" idx="12"/>
          </p:nvPr>
        </p:nvSpPr>
        <p:spPr>
          <a:xfrm>
            <a:off x="9324464" y="6303461"/>
            <a:ext cx="2743200" cy="365125"/>
          </a:xfrm>
        </p:spPr>
        <p:txBody>
          <a:bodyPr anchor="ctr">
            <a:normAutofit/>
          </a:bodyPr>
          <a:lstStyle/>
          <a:p>
            <a:pPr>
              <a:spcAft>
                <a:spcPts val="600"/>
              </a:spcAft>
            </a:pPr>
            <a:fld id="{5716B350-825B-46B6-B728-8D3CC929B0EC}" type="slidenum">
              <a:rPr lang="en-US" smtClean="0"/>
              <a:pPr>
                <a:spcAft>
                  <a:spcPts val="600"/>
                </a:spcAft>
              </a:pPr>
              <a:t>43</a:t>
            </a:fld>
            <a:endParaRPr lang="en-US"/>
          </a:p>
        </p:txBody>
      </p:sp>
    </p:spTree>
    <p:extLst>
      <p:ext uri="{BB962C8B-B14F-4D97-AF65-F5344CB8AC3E}">
        <p14:creationId xmlns:p14="http://schemas.microsoft.com/office/powerpoint/2010/main" val="1584739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984D-E6A7-9299-62A8-B9A856BBF7E7}"/>
              </a:ext>
            </a:extLst>
          </p:cNvPr>
          <p:cNvSpPr>
            <a:spLocks noGrp="1"/>
          </p:cNvSpPr>
          <p:nvPr>
            <p:ph type="title"/>
          </p:nvPr>
        </p:nvSpPr>
        <p:spPr>
          <a:xfrm>
            <a:off x="609600" y="363090"/>
            <a:ext cx="10972800" cy="800100"/>
          </a:xfrm>
        </p:spPr>
        <p:txBody>
          <a:bodyPr anchor="b">
            <a:normAutofit/>
          </a:bodyPr>
          <a:lstStyle/>
          <a:p>
            <a:r>
              <a:rPr lang="en-US" dirty="0"/>
              <a:t>Evaluation – Average Runtime – Stage Bound</a:t>
            </a:r>
          </a:p>
        </p:txBody>
      </p:sp>
      <p:pic>
        <p:nvPicPr>
          <p:cNvPr id="6" name="Picture 5" descr="A graph of blue vertical lines&#10;&#10;Description automatically generated with medium confidence">
            <a:extLst>
              <a:ext uri="{FF2B5EF4-FFF2-40B4-BE49-F238E27FC236}">
                <a16:creationId xmlns:a16="http://schemas.microsoft.com/office/drawing/2014/main" id="{DB0F183F-2BE3-4425-7140-DA047D677A99}"/>
              </a:ext>
            </a:extLst>
          </p:cNvPr>
          <p:cNvPicPr>
            <a:picLocks noChangeAspect="1"/>
          </p:cNvPicPr>
          <p:nvPr/>
        </p:nvPicPr>
        <p:blipFill>
          <a:blip r:embed="rId2"/>
          <a:stretch>
            <a:fillRect/>
          </a:stretch>
        </p:blipFill>
        <p:spPr>
          <a:xfrm>
            <a:off x="2652889" y="1524000"/>
            <a:ext cx="6886222" cy="4648200"/>
          </a:xfrm>
          <a:prstGeom prst="rect">
            <a:avLst/>
          </a:prstGeom>
          <a:noFill/>
        </p:spPr>
      </p:pic>
      <p:sp>
        <p:nvSpPr>
          <p:cNvPr id="4" name="Slide Number Placeholder 3">
            <a:extLst>
              <a:ext uri="{FF2B5EF4-FFF2-40B4-BE49-F238E27FC236}">
                <a16:creationId xmlns:a16="http://schemas.microsoft.com/office/drawing/2014/main" id="{9F873812-0F85-A1BC-2AE3-3A4D06CD669B}"/>
              </a:ext>
            </a:extLst>
          </p:cNvPr>
          <p:cNvSpPr>
            <a:spLocks noGrp="1"/>
          </p:cNvSpPr>
          <p:nvPr>
            <p:ph type="sldNum" sz="quarter" idx="12"/>
          </p:nvPr>
        </p:nvSpPr>
        <p:spPr>
          <a:xfrm>
            <a:off x="9324464" y="6303461"/>
            <a:ext cx="2743200" cy="365125"/>
          </a:xfrm>
        </p:spPr>
        <p:txBody>
          <a:bodyPr anchor="ctr">
            <a:normAutofit/>
          </a:bodyPr>
          <a:lstStyle/>
          <a:p>
            <a:pPr>
              <a:spcAft>
                <a:spcPts val="600"/>
              </a:spcAft>
            </a:pPr>
            <a:fld id="{5716B350-825B-46B6-B728-8D3CC929B0EC}" type="slidenum">
              <a:rPr lang="en-US" smtClean="0"/>
              <a:pPr>
                <a:spcAft>
                  <a:spcPts val="600"/>
                </a:spcAft>
              </a:pPr>
              <a:t>44</a:t>
            </a:fld>
            <a:endParaRPr lang="en-US"/>
          </a:p>
        </p:txBody>
      </p:sp>
    </p:spTree>
    <p:extLst>
      <p:ext uri="{BB962C8B-B14F-4D97-AF65-F5344CB8AC3E}">
        <p14:creationId xmlns:p14="http://schemas.microsoft.com/office/powerpoint/2010/main" val="2519451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984D-E6A7-9299-62A8-B9A856BBF7E7}"/>
              </a:ext>
            </a:extLst>
          </p:cNvPr>
          <p:cNvSpPr>
            <a:spLocks noGrp="1"/>
          </p:cNvSpPr>
          <p:nvPr>
            <p:ph type="title"/>
          </p:nvPr>
        </p:nvSpPr>
        <p:spPr>
          <a:xfrm>
            <a:off x="609600" y="363090"/>
            <a:ext cx="10972800" cy="800100"/>
          </a:xfrm>
        </p:spPr>
        <p:txBody>
          <a:bodyPr anchor="b">
            <a:normAutofit/>
          </a:bodyPr>
          <a:lstStyle/>
          <a:p>
            <a:r>
              <a:rPr lang="en-US" dirty="0"/>
              <a:t>Evaluation – Average Runtime – Rule Bound</a:t>
            </a:r>
          </a:p>
        </p:txBody>
      </p:sp>
      <p:pic>
        <p:nvPicPr>
          <p:cNvPr id="5" name="Picture 4" descr="A graph with blue bars&#10;&#10;Description automatically generated">
            <a:extLst>
              <a:ext uri="{FF2B5EF4-FFF2-40B4-BE49-F238E27FC236}">
                <a16:creationId xmlns:a16="http://schemas.microsoft.com/office/drawing/2014/main" id="{8F0F53C7-7E7D-3EE3-3746-E2E24795EE47}"/>
              </a:ext>
            </a:extLst>
          </p:cNvPr>
          <p:cNvPicPr>
            <a:picLocks noChangeAspect="1"/>
          </p:cNvPicPr>
          <p:nvPr/>
        </p:nvPicPr>
        <p:blipFill>
          <a:blip r:embed="rId2"/>
          <a:stretch>
            <a:fillRect/>
          </a:stretch>
        </p:blipFill>
        <p:spPr>
          <a:xfrm>
            <a:off x="2868083" y="1524000"/>
            <a:ext cx="6455833" cy="4648200"/>
          </a:xfrm>
          <a:prstGeom prst="rect">
            <a:avLst/>
          </a:prstGeom>
          <a:noFill/>
        </p:spPr>
      </p:pic>
      <p:sp>
        <p:nvSpPr>
          <p:cNvPr id="4" name="Slide Number Placeholder 3">
            <a:extLst>
              <a:ext uri="{FF2B5EF4-FFF2-40B4-BE49-F238E27FC236}">
                <a16:creationId xmlns:a16="http://schemas.microsoft.com/office/drawing/2014/main" id="{9F873812-0F85-A1BC-2AE3-3A4D06CD669B}"/>
              </a:ext>
            </a:extLst>
          </p:cNvPr>
          <p:cNvSpPr>
            <a:spLocks noGrp="1"/>
          </p:cNvSpPr>
          <p:nvPr>
            <p:ph type="sldNum" sz="quarter" idx="12"/>
          </p:nvPr>
        </p:nvSpPr>
        <p:spPr>
          <a:xfrm>
            <a:off x="9324464" y="6303461"/>
            <a:ext cx="2743200" cy="365125"/>
          </a:xfrm>
        </p:spPr>
        <p:txBody>
          <a:bodyPr anchor="ctr">
            <a:normAutofit/>
          </a:bodyPr>
          <a:lstStyle/>
          <a:p>
            <a:pPr>
              <a:spcAft>
                <a:spcPts val="600"/>
              </a:spcAft>
            </a:pPr>
            <a:fld id="{5716B350-825B-46B6-B728-8D3CC929B0EC}" type="slidenum">
              <a:rPr lang="en-US" smtClean="0"/>
              <a:pPr>
                <a:spcAft>
                  <a:spcPts val="600"/>
                </a:spcAft>
              </a:pPr>
              <a:t>45</a:t>
            </a:fld>
            <a:endParaRPr lang="en-US"/>
          </a:p>
        </p:txBody>
      </p:sp>
    </p:spTree>
    <p:extLst>
      <p:ext uri="{BB962C8B-B14F-4D97-AF65-F5344CB8AC3E}">
        <p14:creationId xmlns:p14="http://schemas.microsoft.com/office/powerpoint/2010/main" val="3112023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E6E3-B7FA-E9A4-F512-2CD50CC08B7E}"/>
              </a:ext>
            </a:extLst>
          </p:cNvPr>
          <p:cNvSpPr>
            <a:spLocks noGrp="1"/>
          </p:cNvSpPr>
          <p:nvPr>
            <p:ph type="ctr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F6A920DA-B4B4-9C71-9349-B50475F5DB1F}"/>
              </a:ext>
            </a:extLst>
          </p:cNvPr>
          <p:cNvSpPr>
            <a:spLocks noGrp="1"/>
          </p:cNvSpPr>
          <p:nvPr>
            <p:ph type="sldNum" sz="quarter" idx="12"/>
          </p:nvPr>
        </p:nvSpPr>
        <p:spPr/>
        <p:txBody>
          <a:bodyPr/>
          <a:lstStyle/>
          <a:p>
            <a:fld id="{5716B350-825B-46B6-B728-8D3CC929B0EC}" type="slidenum">
              <a:rPr lang="en-US" smtClean="0"/>
              <a:pPr/>
              <a:t>46</a:t>
            </a:fld>
            <a:endParaRPr lang="en-US" dirty="0"/>
          </a:p>
        </p:txBody>
      </p:sp>
    </p:spTree>
    <p:extLst>
      <p:ext uri="{BB962C8B-B14F-4D97-AF65-F5344CB8AC3E}">
        <p14:creationId xmlns:p14="http://schemas.microsoft.com/office/powerpoint/2010/main" val="2062186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72A7-04C4-3F81-289D-D74BDF2CE9C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0802011-1C05-B1FA-88EA-2DF69D984D9E}"/>
              </a:ext>
            </a:extLst>
          </p:cNvPr>
          <p:cNvSpPr>
            <a:spLocks noGrp="1"/>
          </p:cNvSpPr>
          <p:nvPr>
            <p:ph idx="1"/>
          </p:nvPr>
        </p:nvSpPr>
        <p:spPr/>
        <p:txBody>
          <a:bodyPr/>
          <a:lstStyle/>
          <a:p>
            <a:r>
              <a:rPr lang="en-US" dirty="0"/>
              <a:t>First Backward Proof Search for Staged Linear Logic Programs</a:t>
            </a:r>
          </a:p>
          <a:p>
            <a:r>
              <a:rPr lang="en-US" dirty="0"/>
              <a:t>Complete and Sound</a:t>
            </a:r>
          </a:p>
          <a:p>
            <a:r>
              <a:rPr lang="en-US" dirty="0"/>
              <a:t>Bug Detection from a Target Query</a:t>
            </a:r>
          </a:p>
          <a:p>
            <a:r>
              <a:rPr lang="en-US" dirty="0"/>
              <a:t>Comprehensive Evaluation of Python Implementation</a:t>
            </a:r>
          </a:p>
          <a:p>
            <a:pPr lvl="1"/>
            <a:r>
              <a:rPr lang="en-US" dirty="0"/>
              <a:t>90.04% Termination Rate when Bound by Stage</a:t>
            </a:r>
          </a:p>
          <a:p>
            <a:pPr lvl="1"/>
            <a:r>
              <a:rPr lang="en-US" dirty="0"/>
              <a:t>72.97% Termination Rate when Bound by Rules</a:t>
            </a:r>
          </a:p>
          <a:p>
            <a:r>
              <a:rPr lang="en-US" dirty="0"/>
              <a:t>Future Work</a:t>
            </a:r>
          </a:p>
          <a:p>
            <a:pPr lvl="1"/>
            <a:r>
              <a:rPr lang="en-US" dirty="0"/>
              <a:t>Algorithm Optimization</a:t>
            </a:r>
          </a:p>
          <a:p>
            <a:pPr lvl="1"/>
            <a:r>
              <a:rPr lang="en-US" dirty="0"/>
              <a:t>Automata Learning</a:t>
            </a:r>
          </a:p>
          <a:p>
            <a:pPr lvl="1"/>
            <a:r>
              <a:rPr lang="en-US" dirty="0"/>
              <a:t>Automatic Staged Linear Logic Program Generation</a:t>
            </a:r>
          </a:p>
          <a:p>
            <a:pPr lvl="1"/>
            <a:r>
              <a:rPr lang="en-US" dirty="0"/>
              <a:t>Domain Specific Application</a:t>
            </a:r>
          </a:p>
        </p:txBody>
      </p:sp>
      <p:sp>
        <p:nvSpPr>
          <p:cNvPr id="4" name="Slide Number Placeholder 3">
            <a:extLst>
              <a:ext uri="{FF2B5EF4-FFF2-40B4-BE49-F238E27FC236}">
                <a16:creationId xmlns:a16="http://schemas.microsoft.com/office/drawing/2014/main" id="{4E26A755-4869-D607-FF6C-3A06CAC8A981}"/>
              </a:ext>
            </a:extLst>
          </p:cNvPr>
          <p:cNvSpPr>
            <a:spLocks noGrp="1"/>
          </p:cNvSpPr>
          <p:nvPr>
            <p:ph type="sldNum" sz="quarter" idx="12"/>
          </p:nvPr>
        </p:nvSpPr>
        <p:spPr/>
        <p:txBody>
          <a:bodyPr/>
          <a:lstStyle/>
          <a:p>
            <a:fld id="{5716B350-825B-46B6-B728-8D3CC929B0EC}" type="slidenum">
              <a:rPr lang="en-US" smtClean="0"/>
              <a:pPr/>
              <a:t>47</a:t>
            </a:fld>
            <a:endParaRPr lang="en-US" dirty="0"/>
          </a:p>
        </p:txBody>
      </p:sp>
    </p:spTree>
    <p:extLst>
      <p:ext uri="{BB962C8B-B14F-4D97-AF65-F5344CB8AC3E}">
        <p14:creationId xmlns:p14="http://schemas.microsoft.com/office/powerpoint/2010/main" val="102048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E2CF3AE-F42C-E378-1DDB-60AF0311F82F}"/>
              </a:ext>
            </a:extLst>
          </p:cNvPr>
          <p:cNvSpPr txBox="1"/>
          <p:nvPr/>
        </p:nvSpPr>
        <p:spPr>
          <a:xfrm>
            <a:off x="9175262" y="6596185"/>
            <a:ext cx="0" cy="0"/>
          </a:xfrm>
          <a:prstGeom prst="rect">
            <a:avLst/>
          </a:prstGeom>
          <a:noFill/>
        </p:spPr>
        <p:txBody>
          <a:bodyPr wrap="none" rtlCol="0">
            <a:noAutofit/>
          </a:bodyPr>
          <a:lstStyle/>
          <a:p>
            <a:pPr algn="ctr"/>
            <a:endParaRPr lang="en-US" sz="1600" dirty="0" err="1"/>
          </a:p>
        </p:txBody>
      </p:sp>
      <p:sp>
        <p:nvSpPr>
          <p:cNvPr id="2" name="Slide Number Placeholder 1">
            <a:extLst>
              <a:ext uri="{FF2B5EF4-FFF2-40B4-BE49-F238E27FC236}">
                <a16:creationId xmlns:a16="http://schemas.microsoft.com/office/drawing/2014/main" id="{D381E03E-0B83-330D-1537-201E5107668A}"/>
              </a:ext>
            </a:extLst>
          </p:cNvPr>
          <p:cNvSpPr>
            <a:spLocks noGrp="1"/>
          </p:cNvSpPr>
          <p:nvPr>
            <p:ph type="sldNum" sz="quarter" idx="12"/>
          </p:nvPr>
        </p:nvSpPr>
        <p:spPr/>
        <p:txBody>
          <a:bodyPr/>
          <a:lstStyle/>
          <a:p>
            <a:fld id="{5716B350-825B-46B6-B728-8D3CC929B0EC}" type="slidenum">
              <a:rPr lang="en-US" smtClean="0"/>
              <a:t>48</a:t>
            </a:fld>
            <a:endParaRPr lang="en-US"/>
          </a:p>
        </p:txBody>
      </p:sp>
      <p:sp>
        <p:nvSpPr>
          <p:cNvPr id="3" name="TextBox 2">
            <a:extLst>
              <a:ext uri="{FF2B5EF4-FFF2-40B4-BE49-F238E27FC236}">
                <a16:creationId xmlns:a16="http://schemas.microsoft.com/office/drawing/2014/main" id="{EFE8A751-36BC-56A7-334E-F5B0B2C148A3}"/>
              </a:ext>
            </a:extLst>
          </p:cNvPr>
          <p:cNvSpPr txBox="1"/>
          <p:nvPr/>
        </p:nvSpPr>
        <p:spPr>
          <a:xfrm>
            <a:off x="1312433" y="1516827"/>
            <a:ext cx="9154758" cy="3463963"/>
          </a:xfrm>
          <a:prstGeom prst="rect">
            <a:avLst/>
          </a:prstGeom>
          <a:noFill/>
        </p:spPr>
        <p:txBody>
          <a:bodyPr wrap="square" rtlCol="0">
            <a:noAutofit/>
          </a:bodyPr>
          <a:lstStyle/>
          <a:p>
            <a:pPr algn="ctr"/>
            <a:endParaRPr lang="en-US" sz="8800" dirty="0"/>
          </a:p>
          <a:p>
            <a:pPr algn="ctr"/>
            <a:r>
              <a:rPr lang="en-US" sz="8800" dirty="0">
                <a:solidFill>
                  <a:srgbClr val="FF0000"/>
                </a:solidFill>
              </a:rPr>
              <a:t>THANK YOU </a:t>
            </a:r>
            <a:r>
              <a:rPr lang="en-US" sz="8800" dirty="0">
                <a:solidFill>
                  <a:srgbClr val="FF0000"/>
                </a:solidFill>
                <a:sym typeface="Wingdings" panose="05000000000000000000" pitchFamily="2" charset="2"/>
              </a:rPr>
              <a:t></a:t>
            </a:r>
            <a:endParaRPr lang="en-US" sz="8800" dirty="0">
              <a:solidFill>
                <a:srgbClr val="FF0000"/>
              </a:solidFill>
            </a:endParaRPr>
          </a:p>
        </p:txBody>
      </p:sp>
    </p:spTree>
    <p:extLst>
      <p:ext uri="{BB962C8B-B14F-4D97-AF65-F5344CB8AC3E}">
        <p14:creationId xmlns:p14="http://schemas.microsoft.com/office/powerpoint/2010/main" val="383677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t>Backward Proof Search can be Used to Detect Bugs in a Staged Linear Logic Programming Model of a Compact Software.</a:t>
            </a:r>
          </a:p>
        </p:txBody>
      </p:sp>
      <p:sp>
        <p:nvSpPr>
          <p:cNvPr id="4" name="Slide Number Placeholder 3">
            <a:extLst>
              <a:ext uri="{FF2B5EF4-FFF2-40B4-BE49-F238E27FC236}">
                <a16:creationId xmlns:a16="http://schemas.microsoft.com/office/drawing/2014/main" id="{A891D310-C3BC-E160-509A-6CA6BB4E13B4}"/>
              </a:ext>
            </a:extLst>
          </p:cNvPr>
          <p:cNvSpPr>
            <a:spLocks noGrp="1"/>
          </p:cNvSpPr>
          <p:nvPr>
            <p:ph type="sldNum" sz="quarter" idx="12"/>
          </p:nvPr>
        </p:nvSpPr>
        <p:spPr/>
        <p:txBody>
          <a:bodyPr/>
          <a:lstStyle/>
          <a:p>
            <a:fld id="{5716B350-825B-46B6-B728-8D3CC929B0EC}" type="slidenum">
              <a:rPr lang="en-US" smtClean="0"/>
              <a:t>5</a:t>
            </a:fld>
            <a:endParaRPr lang="en-US"/>
          </a:p>
        </p:txBody>
      </p:sp>
    </p:spTree>
    <p:extLst>
      <p:ext uri="{BB962C8B-B14F-4D97-AF65-F5344CB8AC3E}">
        <p14:creationId xmlns:p14="http://schemas.microsoft.com/office/powerpoint/2010/main" val="328657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E704-DEBE-E160-44C3-10AAF97FD983}"/>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3F608FD2-13BB-2B1C-F73E-9E38DDA098D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t>Backward Proof Search can be Used to Detect Bugs in a Staged </a:t>
            </a:r>
            <a:r>
              <a:rPr lang="en-US" sz="3200" dirty="0">
                <a:solidFill>
                  <a:srgbClr val="FF0000"/>
                </a:solidFill>
              </a:rPr>
              <a:t>Linear</a:t>
            </a:r>
            <a:r>
              <a:rPr lang="en-US" sz="3200" dirty="0"/>
              <a:t> </a:t>
            </a:r>
            <a:r>
              <a:rPr lang="en-US" sz="3200" dirty="0">
                <a:solidFill>
                  <a:srgbClr val="FF0000"/>
                </a:solidFill>
              </a:rPr>
              <a:t>Logic Programming </a:t>
            </a:r>
            <a:r>
              <a:rPr lang="en-US" sz="3200" dirty="0"/>
              <a:t>Model of a Compact Software.</a:t>
            </a:r>
          </a:p>
        </p:txBody>
      </p:sp>
      <p:sp>
        <p:nvSpPr>
          <p:cNvPr id="4" name="Slide Number Placeholder 3">
            <a:extLst>
              <a:ext uri="{FF2B5EF4-FFF2-40B4-BE49-F238E27FC236}">
                <a16:creationId xmlns:a16="http://schemas.microsoft.com/office/drawing/2014/main" id="{3BECA1F5-10B1-0D49-5A76-0FBF07A0A359}"/>
              </a:ext>
            </a:extLst>
          </p:cNvPr>
          <p:cNvSpPr>
            <a:spLocks noGrp="1"/>
          </p:cNvSpPr>
          <p:nvPr>
            <p:ph type="sldNum" sz="quarter" idx="12"/>
          </p:nvPr>
        </p:nvSpPr>
        <p:spPr/>
        <p:txBody>
          <a:bodyPr/>
          <a:lstStyle/>
          <a:p>
            <a:fld id="{5716B350-825B-46B6-B728-8D3CC929B0EC}" type="slidenum">
              <a:rPr lang="en-US" smtClean="0"/>
              <a:t>6</a:t>
            </a:fld>
            <a:endParaRPr lang="en-US"/>
          </a:p>
        </p:txBody>
      </p:sp>
    </p:spTree>
    <p:extLst>
      <p:ext uri="{BB962C8B-B14F-4D97-AF65-F5344CB8AC3E}">
        <p14:creationId xmlns:p14="http://schemas.microsoft.com/office/powerpoint/2010/main" val="227864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4C43F1-002E-3A89-0D5F-8C84DFC86D1E}"/>
              </a:ext>
            </a:extLst>
          </p:cNvPr>
          <p:cNvSpPr>
            <a:spLocks noGrp="1"/>
          </p:cNvSpPr>
          <p:nvPr>
            <p:ph type="ctrTitle"/>
          </p:nvPr>
        </p:nvSpPr>
        <p:spPr/>
        <p:txBody>
          <a:bodyPr/>
          <a:lstStyle/>
          <a:p>
            <a:r>
              <a:rPr lang="en-US" dirty="0"/>
              <a:t>Linear Logic Programming</a:t>
            </a:r>
          </a:p>
        </p:txBody>
      </p:sp>
      <p:sp>
        <p:nvSpPr>
          <p:cNvPr id="2" name="Slide Number Placeholder 1">
            <a:extLst>
              <a:ext uri="{FF2B5EF4-FFF2-40B4-BE49-F238E27FC236}">
                <a16:creationId xmlns:a16="http://schemas.microsoft.com/office/drawing/2014/main" id="{8EE37460-A6C8-668A-AAA0-15D019E6388D}"/>
              </a:ext>
            </a:extLst>
          </p:cNvPr>
          <p:cNvSpPr>
            <a:spLocks noGrp="1"/>
          </p:cNvSpPr>
          <p:nvPr>
            <p:ph type="sldNum" sz="quarter" idx="12"/>
          </p:nvPr>
        </p:nvSpPr>
        <p:spPr/>
        <p:txBody>
          <a:bodyPr/>
          <a:lstStyle/>
          <a:p>
            <a:fld id="{5716B350-825B-46B6-B728-8D3CC929B0EC}" type="slidenum">
              <a:rPr lang="en-US" smtClean="0"/>
              <a:t>7</a:t>
            </a:fld>
            <a:endParaRPr lang="en-US"/>
          </a:p>
        </p:txBody>
      </p:sp>
    </p:spTree>
    <p:extLst>
      <p:ext uri="{BB962C8B-B14F-4D97-AF65-F5344CB8AC3E}">
        <p14:creationId xmlns:p14="http://schemas.microsoft.com/office/powerpoint/2010/main" val="179518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345703-FD74-F159-A24D-40C8B5149398}"/>
              </a:ext>
            </a:extLst>
          </p:cNvPr>
          <p:cNvSpPr>
            <a:spLocks noGrp="1"/>
          </p:cNvSpPr>
          <p:nvPr>
            <p:ph type="title"/>
          </p:nvPr>
        </p:nvSpPr>
        <p:spPr/>
        <p:txBody>
          <a:bodyPr/>
          <a:lstStyle/>
          <a:p>
            <a:r>
              <a:rPr lang="en-US" dirty="0"/>
              <a:t>Logic Programming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6054911-3AF7-0814-D18E-86B69201325B}"/>
                  </a:ext>
                </a:extLst>
              </p:cNvPr>
              <p:cNvSpPr>
                <a:spLocks noGrp="1"/>
              </p:cNvSpPr>
              <p:nvPr>
                <p:ph idx="1"/>
              </p:nvPr>
            </p:nvSpPr>
            <p:spPr/>
            <p:txBody>
              <a:bodyPr/>
              <a:lstStyle/>
              <a:p>
                <a:r>
                  <a:rPr lang="en-US" dirty="0"/>
                  <a:t>Declarative Paradigm of Programming</a:t>
                </a:r>
              </a:p>
              <a:p>
                <a:r>
                  <a:rPr lang="en-US" dirty="0"/>
                  <a:t>Single Formalism</a:t>
                </a:r>
              </a:p>
              <a:p>
                <a:pPr lvl="1"/>
                <a:r>
                  <a:rPr lang="en-US" dirty="0"/>
                  <a:t>Logic</a:t>
                </a:r>
              </a:p>
              <a:p>
                <a:pPr lvl="1"/>
                <a:r>
                  <a:rPr lang="en-US" dirty="0"/>
                  <a:t>Computation</a:t>
                </a:r>
              </a:p>
              <a:p>
                <a:r>
                  <a:rPr lang="en-US" dirty="0"/>
                  <a:t>Great Description Level Tool</a:t>
                </a:r>
              </a:p>
              <a:p>
                <a:pPr lvl="1"/>
                <a:r>
                  <a:rPr lang="en-US" dirty="0"/>
                  <a:t>Behavior Level Definition</a:t>
                </a:r>
              </a:p>
              <a:p>
                <a:pPr lvl="1"/>
                <a:r>
                  <a:rPr lang="en-US" dirty="0"/>
                  <a:t>Abstraction Over Procedural Implementation</a:t>
                </a:r>
              </a:p>
              <a:p>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𝑘</m:t>
                        </m:r>
                      </m:sub>
                    </m:sSub>
                  </m:oMath>
                </a14:m>
                <a:endParaRPr lang="en-US" b="0" dirty="0"/>
              </a:p>
              <a:p>
                <a:pPr lvl="1"/>
                <a:r>
                  <a:rPr lang="en-US" dirty="0"/>
                  <a:t>Classical State Definition</a:t>
                </a:r>
              </a:p>
              <a:p>
                <a14:m>
                  <m:oMath xmlns:m="http://schemas.openxmlformats.org/officeDocument/2006/math">
                    <m:r>
                      <a:rPr lang="en-US" b="0" i="1" smtClean="0">
                        <a:latin typeface="Cambria Math" panose="02040503050406030204" pitchFamily="18" charset="0"/>
                      </a:rPr>
                      <m:t>𝑅𝑒𝑡𝑢𝑟𝑛𝑊𝑖𝑛𝑛𝑒𝑟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𝐶𝑜𝑢𝑛𝑡𝑉𝑜𝑡𝑒𝑠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𝐹𝑢𝑛𝑐𝑡𝑖𝑜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𝐹𝑢𝑛𝑐𝑡𝑖𝑜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oMath>
                </a14:m>
                <a:endParaRPr lang="en-US" dirty="0"/>
              </a:p>
            </p:txBody>
          </p:sp>
        </mc:Choice>
        <mc:Fallback xmlns="">
          <p:sp>
            <p:nvSpPr>
              <p:cNvPr id="5" name="Content Placeholder 4">
                <a:extLst>
                  <a:ext uri="{FF2B5EF4-FFF2-40B4-BE49-F238E27FC236}">
                    <a16:creationId xmlns:a16="http://schemas.microsoft.com/office/drawing/2014/main" id="{06054911-3AF7-0814-D18E-86B69201325B}"/>
                  </a:ext>
                </a:extLst>
              </p:cNvPr>
              <p:cNvSpPr>
                <a:spLocks noGrp="1" noRot="1" noChangeAspect="1" noMove="1" noResize="1" noEditPoints="1" noAdjustHandles="1" noChangeArrowheads="1" noChangeShapeType="1" noTextEdit="1"/>
              </p:cNvSpPr>
              <p:nvPr>
                <p:ph idx="1"/>
              </p:nvPr>
            </p:nvSpPr>
            <p:spPr>
              <a:blipFill>
                <a:blip r:embed="rId2"/>
                <a:stretch>
                  <a:fillRect l="-1556" t="-131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3DFAE31-FE50-04AE-D209-299B2E5EF3C3}"/>
              </a:ext>
            </a:extLst>
          </p:cNvPr>
          <p:cNvSpPr>
            <a:spLocks noGrp="1"/>
          </p:cNvSpPr>
          <p:nvPr>
            <p:ph type="sldNum" sz="quarter" idx="12"/>
          </p:nvPr>
        </p:nvSpPr>
        <p:spPr/>
        <p:txBody>
          <a:bodyPr/>
          <a:lstStyle/>
          <a:p>
            <a:fld id="{5716B350-825B-46B6-B728-8D3CC929B0EC}" type="slidenum">
              <a:rPr lang="en-US" smtClean="0"/>
              <a:t>8</a:t>
            </a:fld>
            <a:endParaRPr lang="en-US"/>
          </a:p>
        </p:txBody>
      </p:sp>
    </p:spTree>
    <p:extLst>
      <p:ext uri="{BB962C8B-B14F-4D97-AF65-F5344CB8AC3E}">
        <p14:creationId xmlns:p14="http://schemas.microsoft.com/office/powerpoint/2010/main" val="378479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8EEF-42B2-FB93-EBF5-90539173DF91}"/>
              </a:ext>
            </a:extLst>
          </p:cNvPr>
          <p:cNvSpPr>
            <a:spLocks noGrp="1"/>
          </p:cNvSpPr>
          <p:nvPr>
            <p:ph type="title"/>
          </p:nvPr>
        </p:nvSpPr>
        <p:spPr/>
        <p:txBody>
          <a:bodyPr/>
          <a:lstStyle/>
          <a:p>
            <a:r>
              <a:rPr lang="en-US" dirty="0"/>
              <a:t>Issues with Logic Programming</a:t>
            </a:r>
          </a:p>
        </p:txBody>
      </p:sp>
      <p:sp>
        <p:nvSpPr>
          <p:cNvPr id="3" name="Content Placeholder 2">
            <a:extLst>
              <a:ext uri="{FF2B5EF4-FFF2-40B4-BE49-F238E27FC236}">
                <a16:creationId xmlns:a16="http://schemas.microsoft.com/office/drawing/2014/main" id="{0CB98751-84D5-0E86-F5FC-C4B3876C2E04}"/>
              </a:ext>
            </a:extLst>
          </p:cNvPr>
          <p:cNvSpPr>
            <a:spLocks noGrp="1"/>
          </p:cNvSpPr>
          <p:nvPr>
            <p:ph idx="1"/>
          </p:nvPr>
        </p:nvSpPr>
        <p:spPr/>
        <p:txBody>
          <a:bodyPr/>
          <a:lstStyle/>
          <a:p>
            <a:r>
              <a:rPr lang="en-US" dirty="0"/>
              <a:t>Strong Mathematical Toolset for Domain Declaration</a:t>
            </a:r>
          </a:p>
          <a:p>
            <a:pPr lvl="1"/>
            <a:r>
              <a:rPr lang="en-US" dirty="0"/>
              <a:t>Knowledge Base</a:t>
            </a:r>
          </a:p>
          <a:p>
            <a:pPr lvl="1"/>
            <a:r>
              <a:rPr lang="en-US" dirty="0"/>
              <a:t>Databases</a:t>
            </a:r>
          </a:p>
          <a:p>
            <a:r>
              <a:rPr lang="en-US" dirty="0"/>
              <a:t>Unable to Define Stateful Domains</a:t>
            </a:r>
          </a:p>
          <a:p>
            <a:pPr lvl="1"/>
            <a:r>
              <a:rPr lang="en-US" dirty="0"/>
              <a:t>Mutability of Program World Through Execution</a:t>
            </a:r>
          </a:p>
          <a:p>
            <a:pPr lvl="2"/>
            <a:r>
              <a:rPr lang="en-US" dirty="0"/>
              <a:t>Cat(Matt)</a:t>
            </a:r>
          </a:p>
          <a:p>
            <a:pPr lvl="2"/>
            <a:r>
              <a:rPr lang="en-US" dirty="0" err="1"/>
              <a:t>OnMat</a:t>
            </a:r>
            <a:r>
              <a:rPr lang="en-US" dirty="0"/>
              <a:t>(Matt)</a:t>
            </a:r>
          </a:p>
          <a:p>
            <a:pPr lvl="2"/>
            <a:r>
              <a:rPr lang="en-US" dirty="0"/>
              <a:t>Moves(Matt)</a:t>
            </a:r>
          </a:p>
          <a:p>
            <a:pPr lvl="2"/>
            <a:r>
              <a:rPr lang="en-US" dirty="0"/>
              <a:t>How to handle the negation of </a:t>
            </a:r>
            <a:r>
              <a:rPr lang="en-US" dirty="0" err="1"/>
              <a:t>OnMat</a:t>
            </a:r>
            <a:r>
              <a:rPr lang="en-US" dirty="0"/>
              <a:t>(Mat)?</a:t>
            </a:r>
          </a:p>
          <a:p>
            <a:r>
              <a:rPr lang="en-US" dirty="0"/>
              <a:t>Linear Logic Programming is the Solution</a:t>
            </a:r>
          </a:p>
        </p:txBody>
      </p:sp>
      <p:sp>
        <p:nvSpPr>
          <p:cNvPr id="4" name="Slide Number Placeholder 3">
            <a:extLst>
              <a:ext uri="{FF2B5EF4-FFF2-40B4-BE49-F238E27FC236}">
                <a16:creationId xmlns:a16="http://schemas.microsoft.com/office/drawing/2014/main" id="{B0921553-5444-EEB2-737B-B8AB5DC1EB8A}"/>
              </a:ext>
            </a:extLst>
          </p:cNvPr>
          <p:cNvSpPr>
            <a:spLocks noGrp="1"/>
          </p:cNvSpPr>
          <p:nvPr>
            <p:ph type="sldNum" sz="quarter" idx="12"/>
          </p:nvPr>
        </p:nvSpPr>
        <p:spPr/>
        <p:txBody>
          <a:bodyPr/>
          <a:lstStyle/>
          <a:p>
            <a:fld id="{5716B350-825B-46B6-B728-8D3CC929B0EC}" type="slidenum">
              <a:rPr lang="en-US" smtClean="0"/>
              <a:t>9</a:t>
            </a:fld>
            <a:endParaRPr lang="en-US"/>
          </a:p>
        </p:txBody>
      </p:sp>
    </p:spTree>
    <p:extLst>
      <p:ext uri="{BB962C8B-B14F-4D97-AF65-F5344CB8AC3E}">
        <p14:creationId xmlns:p14="http://schemas.microsoft.com/office/powerpoint/2010/main" val="1074439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1644</TotalTime>
  <Words>1631</Words>
  <Application>Microsoft Office PowerPoint</Application>
  <PresentationFormat>Widescreen</PresentationFormat>
  <Paragraphs>321</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Courier New</vt:lpstr>
      <vt:lpstr>Verdana</vt:lpstr>
      <vt:lpstr>Wingdings</vt:lpstr>
      <vt:lpstr>WPI-White</vt:lpstr>
      <vt:lpstr>Logic For Exploit Detection: Utilizing Proof Search for Exploitability Detection in Compact Software Systems</vt:lpstr>
      <vt:lpstr>Motivation</vt:lpstr>
      <vt:lpstr>Motivation</vt:lpstr>
      <vt:lpstr>Main Idea</vt:lpstr>
      <vt:lpstr>Key Takeaway</vt:lpstr>
      <vt:lpstr>Key Takeaway</vt:lpstr>
      <vt:lpstr>Linear Logic Programming</vt:lpstr>
      <vt:lpstr>Logic Programming</vt:lpstr>
      <vt:lpstr>Issues with Logic Programming</vt:lpstr>
      <vt:lpstr>Linear Logic Programming</vt:lpstr>
      <vt:lpstr>Key Takeaway</vt:lpstr>
      <vt:lpstr>Staged Linear Logic Programming</vt:lpstr>
      <vt:lpstr>Staged Linear Logic Programming</vt:lpstr>
      <vt:lpstr>Staged Linear Logic Programming</vt:lpstr>
      <vt:lpstr>Key Takeaway</vt:lpstr>
      <vt:lpstr>Conversion to a Linear Logic Program</vt:lpstr>
      <vt:lpstr>Motivating Example</vt:lpstr>
      <vt:lpstr>Conversion Criteria</vt:lpstr>
      <vt:lpstr>Conversion Criteria</vt:lpstr>
      <vt:lpstr>Motivating Example</vt:lpstr>
      <vt:lpstr>Conversion to Staged Linear Logic</vt:lpstr>
      <vt:lpstr>Key Takeaway</vt:lpstr>
      <vt:lpstr>Proof Search</vt:lpstr>
      <vt:lpstr>Proof Search</vt:lpstr>
      <vt:lpstr>Proof Search</vt:lpstr>
      <vt:lpstr>Proving a Bug</vt:lpstr>
      <vt:lpstr>Proof Search Process</vt:lpstr>
      <vt:lpstr>Key Takeaway</vt:lpstr>
      <vt:lpstr>Proving a Bug</vt:lpstr>
      <vt:lpstr>Proving a Bug</vt:lpstr>
      <vt:lpstr>Proving a Bug</vt:lpstr>
      <vt:lpstr>Proving a Bug</vt:lpstr>
      <vt:lpstr>Proving a Bug</vt:lpstr>
      <vt:lpstr>Proving a Bug</vt:lpstr>
      <vt:lpstr>The Algorithm</vt:lpstr>
      <vt:lpstr>Algorithm Properties</vt:lpstr>
      <vt:lpstr>Algorithm Properties</vt:lpstr>
      <vt:lpstr>Algorithm Properties</vt:lpstr>
      <vt:lpstr>Key Takeaway</vt:lpstr>
      <vt:lpstr>Evaluation and Implementation</vt:lpstr>
      <vt:lpstr>Implementation</vt:lpstr>
      <vt:lpstr>Evaluation – Corpus Selection</vt:lpstr>
      <vt:lpstr>Evaluation – Experimental Results</vt:lpstr>
      <vt:lpstr>Evaluation – Average Runtime – Stage Bound</vt:lpstr>
      <vt:lpstr>Evaluation – Average Runtime – Rule Bound</vt:lpstr>
      <vt:lpstr>Conclusion</vt:lpstr>
      <vt:lpstr>Conclusion</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Eskandari Miandoab, Kaveh</cp:lastModifiedBy>
  <cp:revision>30</cp:revision>
  <cp:lastPrinted>2023-02-14T12:46:00Z</cp:lastPrinted>
  <dcterms:created xsi:type="dcterms:W3CDTF">2023-02-08T18:44:35Z</dcterms:created>
  <dcterms:modified xsi:type="dcterms:W3CDTF">2024-04-25T20:35:04Z</dcterms:modified>
</cp:coreProperties>
</file>