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0" r:id="rId1"/>
  </p:sldMasterIdLst>
  <p:notesMasterIdLst>
    <p:notesMasterId r:id="rId20"/>
  </p:notesMasterIdLst>
  <p:sldIdLst>
    <p:sldId id="256" r:id="rId2"/>
    <p:sldId id="262" r:id="rId3"/>
    <p:sldId id="277" r:id="rId4"/>
    <p:sldId id="258" r:id="rId5"/>
    <p:sldId id="259" r:id="rId6"/>
    <p:sldId id="265" r:id="rId7"/>
    <p:sldId id="261" r:id="rId8"/>
    <p:sldId id="266" r:id="rId9"/>
    <p:sldId id="269" r:id="rId10"/>
    <p:sldId id="276" r:id="rId11"/>
    <p:sldId id="260" r:id="rId12"/>
    <p:sldId id="270" r:id="rId13"/>
    <p:sldId id="268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82" autoAdjust="0"/>
  </p:normalViewPr>
  <p:slideViewPr>
    <p:cSldViewPr>
      <p:cViewPr varScale="1">
        <p:scale>
          <a:sx n="85" d="100"/>
          <a:sy n="85" d="100"/>
        </p:scale>
        <p:origin x="-4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0E897-04EA-4F12-ACE9-303BA10BD85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CFC330C-3FB8-4EC9-92E7-3D84D1F2221B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Focused laser is reflected off cantilever.</a:t>
          </a:r>
          <a:endParaRPr lang="en-US" dirty="0"/>
        </a:p>
      </dgm:t>
    </dgm:pt>
    <dgm:pt modelId="{0BF45623-DA32-43D2-B2D5-D18856B88C92}" type="parTrans" cxnId="{BC2CAAED-47FE-47A2-83F7-0C8101C66E51}">
      <dgm:prSet/>
      <dgm:spPr/>
      <dgm:t>
        <a:bodyPr/>
        <a:lstStyle/>
        <a:p>
          <a:endParaRPr lang="en-US"/>
        </a:p>
      </dgm:t>
    </dgm:pt>
    <dgm:pt modelId="{2F8A5F44-5D55-4CDF-AE07-4E7B450F6748}" type="sibTrans" cxnId="{BC2CAAED-47FE-47A2-83F7-0C8101C66E51}">
      <dgm:prSet/>
      <dgm:spPr/>
      <dgm:t>
        <a:bodyPr/>
        <a:lstStyle/>
        <a:p>
          <a:endParaRPr lang="en-US"/>
        </a:p>
      </dgm:t>
    </dgm:pt>
    <dgm:pt modelId="{D4966508-783C-4F15-9477-E129FFE005B6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Changes in cantilever orientation result in a change of laser position</a:t>
          </a:r>
          <a:endParaRPr lang="en-US" dirty="0"/>
        </a:p>
      </dgm:t>
    </dgm:pt>
    <dgm:pt modelId="{689A3ECD-E328-4924-A5C7-7633D6D87719}" type="parTrans" cxnId="{2B41918B-07A6-4719-ADEC-6254181B3717}">
      <dgm:prSet/>
      <dgm:spPr/>
      <dgm:t>
        <a:bodyPr/>
        <a:lstStyle/>
        <a:p>
          <a:endParaRPr lang="en-US"/>
        </a:p>
      </dgm:t>
    </dgm:pt>
    <dgm:pt modelId="{8AF24631-1138-4B17-BE3A-F8387484D060}" type="sibTrans" cxnId="{2B41918B-07A6-4719-ADEC-6254181B3717}">
      <dgm:prSet/>
      <dgm:spPr/>
      <dgm:t>
        <a:bodyPr/>
        <a:lstStyle/>
        <a:p>
          <a:endParaRPr lang="en-US"/>
        </a:p>
      </dgm:t>
    </dgm:pt>
    <dgm:pt modelId="{76238F70-35AB-4F45-B936-0BDECFA4C236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Laser position is detected by the photo diode.</a:t>
          </a:r>
          <a:endParaRPr lang="en-US" dirty="0"/>
        </a:p>
      </dgm:t>
    </dgm:pt>
    <dgm:pt modelId="{8E16933F-679D-45BD-A2DB-D21678D6823C}" type="parTrans" cxnId="{0BBC1325-5769-44E6-A6E3-E5CCB54F207D}">
      <dgm:prSet/>
      <dgm:spPr/>
      <dgm:t>
        <a:bodyPr/>
        <a:lstStyle/>
        <a:p>
          <a:endParaRPr lang="en-US"/>
        </a:p>
      </dgm:t>
    </dgm:pt>
    <dgm:pt modelId="{4D0ECB49-5C14-4C0C-BD9C-0E9B45F7E749}" type="sibTrans" cxnId="{0BBC1325-5769-44E6-A6E3-E5CCB54F207D}">
      <dgm:prSet/>
      <dgm:spPr/>
      <dgm:t>
        <a:bodyPr/>
        <a:lstStyle/>
        <a:p>
          <a:endParaRPr lang="en-US"/>
        </a:p>
      </dgm:t>
    </dgm:pt>
    <dgm:pt modelId="{0199E239-FBBB-4541-B891-CE1EF50CE6CC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Cantilever position is interpolated from photo diode signal. </a:t>
          </a:r>
          <a:endParaRPr lang="en-US" dirty="0"/>
        </a:p>
      </dgm:t>
    </dgm:pt>
    <dgm:pt modelId="{6526E706-48CD-4400-852B-42A7171FE447}" type="parTrans" cxnId="{D2320307-26B9-4D27-A185-F8F50FE2B1EB}">
      <dgm:prSet/>
      <dgm:spPr/>
      <dgm:t>
        <a:bodyPr/>
        <a:lstStyle/>
        <a:p>
          <a:endParaRPr lang="en-US"/>
        </a:p>
      </dgm:t>
    </dgm:pt>
    <dgm:pt modelId="{72A21384-0D10-4097-8569-552901C56C3D}" type="sibTrans" cxnId="{D2320307-26B9-4D27-A185-F8F50FE2B1EB}">
      <dgm:prSet/>
      <dgm:spPr/>
      <dgm:t>
        <a:bodyPr/>
        <a:lstStyle/>
        <a:p>
          <a:endParaRPr lang="en-US"/>
        </a:p>
      </dgm:t>
    </dgm:pt>
    <dgm:pt modelId="{D03A5A0A-9665-41EB-A907-0F7351C22EAC}" type="pres">
      <dgm:prSet presAssocID="{08E0E897-04EA-4F12-ACE9-303BA10BD85C}" presName="Name0" presStyleCnt="0">
        <dgm:presLayoutVars>
          <dgm:dir/>
          <dgm:animLvl val="lvl"/>
          <dgm:resizeHandles val="exact"/>
        </dgm:presLayoutVars>
      </dgm:prSet>
      <dgm:spPr/>
    </dgm:pt>
    <dgm:pt modelId="{9F4B018E-481F-43FE-BF29-F231F1A5979A}" type="pres">
      <dgm:prSet presAssocID="{FCFC330C-3FB8-4EC9-92E7-3D84D1F2221B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2DC80-0545-40B9-AA0D-AE14426AF4CD}" type="pres">
      <dgm:prSet presAssocID="{2F8A5F44-5D55-4CDF-AE07-4E7B450F6748}" presName="parTxOnlySpace" presStyleCnt="0"/>
      <dgm:spPr/>
    </dgm:pt>
    <dgm:pt modelId="{8DAAF390-BF2B-4968-AB9B-4B92EA555C30}" type="pres">
      <dgm:prSet presAssocID="{D4966508-783C-4F15-9477-E129FFE005B6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C63EF-B7CE-40A3-8B89-646593B3F125}" type="pres">
      <dgm:prSet presAssocID="{8AF24631-1138-4B17-BE3A-F8387484D060}" presName="parTxOnlySpace" presStyleCnt="0"/>
      <dgm:spPr/>
    </dgm:pt>
    <dgm:pt modelId="{1ECF20F8-7A27-4467-AAB0-060DDD739909}" type="pres">
      <dgm:prSet presAssocID="{76238F70-35AB-4F45-B936-0BDECFA4C23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F04DA-C401-4DF9-875D-2B6C75F09BC3}" type="pres">
      <dgm:prSet presAssocID="{4D0ECB49-5C14-4C0C-BD9C-0E9B45F7E749}" presName="parTxOnlySpace" presStyleCnt="0"/>
      <dgm:spPr/>
    </dgm:pt>
    <dgm:pt modelId="{92D41269-46F3-4CC1-A0AC-00678E6C2F78}" type="pres">
      <dgm:prSet presAssocID="{0199E239-FBBB-4541-B891-CE1EF50CE6CC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51239A-24A6-409C-A85C-77AB156B7CD4}" type="presOf" srcId="{08E0E897-04EA-4F12-ACE9-303BA10BD85C}" destId="{D03A5A0A-9665-41EB-A907-0F7351C22EAC}" srcOrd="0" destOrd="0" presId="urn:microsoft.com/office/officeart/2005/8/layout/chevron1"/>
    <dgm:cxn modelId="{68D064AE-17C4-4008-A5AD-4AA9F56D2DC1}" type="presOf" srcId="{FCFC330C-3FB8-4EC9-92E7-3D84D1F2221B}" destId="{9F4B018E-481F-43FE-BF29-F231F1A5979A}" srcOrd="0" destOrd="0" presId="urn:microsoft.com/office/officeart/2005/8/layout/chevron1"/>
    <dgm:cxn modelId="{F8549F65-1917-496F-9392-54B6D912DDC7}" type="presOf" srcId="{D4966508-783C-4F15-9477-E129FFE005B6}" destId="{8DAAF390-BF2B-4968-AB9B-4B92EA555C30}" srcOrd="0" destOrd="0" presId="urn:microsoft.com/office/officeart/2005/8/layout/chevron1"/>
    <dgm:cxn modelId="{B8CE51B9-233B-4F12-B905-093C6FF41E9D}" type="presOf" srcId="{76238F70-35AB-4F45-B936-0BDECFA4C236}" destId="{1ECF20F8-7A27-4467-AAB0-060DDD739909}" srcOrd="0" destOrd="0" presId="urn:microsoft.com/office/officeart/2005/8/layout/chevron1"/>
    <dgm:cxn modelId="{BC2CAAED-47FE-47A2-83F7-0C8101C66E51}" srcId="{08E0E897-04EA-4F12-ACE9-303BA10BD85C}" destId="{FCFC330C-3FB8-4EC9-92E7-3D84D1F2221B}" srcOrd="0" destOrd="0" parTransId="{0BF45623-DA32-43D2-B2D5-D18856B88C92}" sibTransId="{2F8A5F44-5D55-4CDF-AE07-4E7B450F6748}"/>
    <dgm:cxn modelId="{86E42F2A-2969-470A-9343-0B76C007D731}" type="presOf" srcId="{0199E239-FBBB-4541-B891-CE1EF50CE6CC}" destId="{92D41269-46F3-4CC1-A0AC-00678E6C2F78}" srcOrd="0" destOrd="0" presId="urn:microsoft.com/office/officeart/2005/8/layout/chevron1"/>
    <dgm:cxn modelId="{0BBC1325-5769-44E6-A6E3-E5CCB54F207D}" srcId="{08E0E897-04EA-4F12-ACE9-303BA10BD85C}" destId="{76238F70-35AB-4F45-B936-0BDECFA4C236}" srcOrd="2" destOrd="0" parTransId="{8E16933F-679D-45BD-A2DB-D21678D6823C}" sibTransId="{4D0ECB49-5C14-4C0C-BD9C-0E9B45F7E749}"/>
    <dgm:cxn modelId="{D2320307-26B9-4D27-A185-F8F50FE2B1EB}" srcId="{08E0E897-04EA-4F12-ACE9-303BA10BD85C}" destId="{0199E239-FBBB-4541-B891-CE1EF50CE6CC}" srcOrd="3" destOrd="0" parTransId="{6526E706-48CD-4400-852B-42A7171FE447}" sibTransId="{72A21384-0D10-4097-8569-552901C56C3D}"/>
    <dgm:cxn modelId="{2B41918B-07A6-4719-ADEC-6254181B3717}" srcId="{08E0E897-04EA-4F12-ACE9-303BA10BD85C}" destId="{D4966508-783C-4F15-9477-E129FFE005B6}" srcOrd="1" destOrd="0" parTransId="{689A3ECD-E328-4924-A5C7-7633D6D87719}" sibTransId="{8AF24631-1138-4B17-BE3A-F8387484D060}"/>
    <dgm:cxn modelId="{C3670E15-BB33-4D20-83C8-AD617E34A36E}" type="presParOf" srcId="{D03A5A0A-9665-41EB-A907-0F7351C22EAC}" destId="{9F4B018E-481F-43FE-BF29-F231F1A5979A}" srcOrd="0" destOrd="0" presId="urn:microsoft.com/office/officeart/2005/8/layout/chevron1"/>
    <dgm:cxn modelId="{D79C450B-F641-4D82-9EAA-08BA37C76271}" type="presParOf" srcId="{D03A5A0A-9665-41EB-A907-0F7351C22EAC}" destId="{AEF2DC80-0545-40B9-AA0D-AE14426AF4CD}" srcOrd="1" destOrd="0" presId="urn:microsoft.com/office/officeart/2005/8/layout/chevron1"/>
    <dgm:cxn modelId="{30AB4417-EE8D-4E0F-8EA9-FB818E66D742}" type="presParOf" srcId="{D03A5A0A-9665-41EB-A907-0F7351C22EAC}" destId="{8DAAF390-BF2B-4968-AB9B-4B92EA555C30}" srcOrd="2" destOrd="0" presId="urn:microsoft.com/office/officeart/2005/8/layout/chevron1"/>
    <dgm:cxn modelId="{0371F385-F183-4A7A-B807-612210C96776}" type="presParOf" srcId="{D03A5A0A-9665-41EB-A907-0F7351C22EAC}" destId="{5E2C63EF-B7CE-40A3-8B89-646593B3F125}" srcOrd="3" destOrd="0" presId="urn:microsoft.com/office/officeart/2005/8/layout/chevron1"/>
    <dgm:cxn modelId="{DDFA7EE7-505D-4BD1-B489-F5E908E74EF7}" type="presParOf" srcId="{D03A5A0A-9665-41EB-A907-0F7351C22EAC}" destId="{1ECF20F8-7A27-4467-AAB0-060DDD739909}" srcOrd="4" destOrd="0" presId="urn:microsoft.com/office/officeart/2005/8/layout/chevron1"/>
    <dgm:cxn modelId="{CE196D73-E5DA-4FBF-88B3-4B4AB5C30DA5}" type="presParOf" srcId="{D03A5A0A-9665-41EB-A907-0F7351C22EAC}" destId="{EAAF04DA-C401-4DF9-875D-2B6C75F09BC3}" srcOrd="5" destOrd="0" presId="urn:microsoft.com/office/officeart/2005/8/layout/chevron1"/>
    <dgm:cxn modelId="{844F12F9-1D37-408C-8C6D-E6143D788ABE}" type="presParOf" srcId="{D03A5A0A-9665-41EB-A907-0F7351C22EAC}" destId="{92D41269-46F3-4CC1-A0AC-00678E6C2F78}" srcOrd="6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71195-B0D5-4736-AC46-2A02063602D8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271A3-DDD6-4CDE-B227-178F863B2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271A3-DDD6-4CDE-B227-178F863B264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61BC3E-1FE7-41A9-98C8-34600F7016C0}" type="datetimeFigureOut">
              <a:rPr lang="en-US" smtClean="0"/>
              <a:pPr/>
              <a:t>3/7/2008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620DE2-8179-4BF8-A17A-C54E3FBB3C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Mean-Value Method of Lateral Force Calibration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Major Qualifying Project</a:t>
            </a:r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Derek Eggiman </a:t>
            </a:r>
            <a:endParaRPr lang="en-US" dirty="0"/>
          </a:p>
        </p:txBody>
      </p:sp>
      <p:pic>
        <p:nvPicPr>
          <p:cNvPr id="4" name="Content Placeholder 11" descr="GIARlog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24800" y="5486400"/>
            <a:ext cx="949748" cy="1235222"/>
          </a:xfrm>
          <a:prstGeom prst="rect">
            <a:avLst/>
          </a:prstGeom>
        </p:spPr>
      </p:pic>
      <p:pic>
        <p:nvPicPr>
          <p:cNvPr id="1026" name="Picture 2" descr="Z:\My_Documents\Working Figures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2779804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Scan: Re-plot</a:t>
            </a:r>
            <a:endParaRPr lang="en-US" dirty="0"/>
          </a:p>
        </p:txBody>
      </p:sp>
      <p:pic>
        <p:nvPicPr>
          <p:cNvPr id="4" name="Content Placeholder 3" descr="bb_best_00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428386"/>
            <a:ext cx="7162800" cy="52010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Difficulties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Finding a sufficiently smooth surface</a:t>
            </a:r>
          </a:p>
          <a:p>
            <a:r>
              <a:rPr lang="en-US" dirty="0" smtClean="0"/>
              <a:t>Lack of lateral force sensitivity</a:t>
            </a:r>
          </a:p>
          <a:p>
            <a:r>
              <a:rPr lang="en-US" dirty="0" smtClean="0"/>
              <a:t>Crosstalk of lateral and normal force signals</a:t>
            </a:r>
          </a:p>
          <a:p>
            <a:endParaRPr lang="en-US" dirty="0"/>
          </a:p>
        </p:txBody>
      </p:sp>
      <p:pic>
        <p:nvPicPr>
          <p:cNvPr id="2050" name="Picture 2" descr="C:\Users\eggimand\Documents\Working Figures\PD_ro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752600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Crosstalk</a:t>
            </a:r>
            <a:endParaRPr lang="en-US" dirty="0"/>
          </a:p>
        </p:txBody>
      </p:sp>
      <p:pic>
        <p:nvPicPr>
          <p:cNvPr id="7" name="Content Placeholder 6" descr="coupling_100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600200"/>
            <a:ext cx="8895229" cy="48006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scan Mean-value analysis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Obtained by taking a complete image of 256X256 data </a:t>
            </a:r>
            <a:r>
              <a:rPr lang="en-US" dirty="0" smtClean="0"/>
              <a:t>points in a 27 </a:t>
            </a:r>
            <a:r>
              <a:rPr lang="en-US" dirty="0" smtClean="0"/>
              <a:t>X 27 (</a:t>
            </a:r>
            <a:r>
              <a:rPr lang="el-GR" dirty="0" smtClean="0">
                <a:cs typeface="Times New Roman"/>
              </a:rPr>
              <a:t>μ</a:t>
            </a:r>
            <a:r>
              <a:rPr lang="en-US" dirty="0" smtClean="0">
                <a:cs typeface="Times New Roman"/>
              </a:rPr>
              <a:t>m</a:t>
            </a:r>
            <a:r>
              <a:rPr lang="en-US" dirty="0" smtClean="0">
                <a:cs typeface="Times New Roman"/>
              </a:rPr>
              <a:t>) scan range.</a:t>
            </a:r>
            <a:endParaRPr lang="en-US" dirty="0" smtClean="0"/>
          </a:p>
          <a:p>
            <a:r>
              <a:rPr lang="en-US" dirty="0" smtClean="0"/>
              <a:t>Then taking the mean value along the y axis and using this data to perform our analysis.</a:t>
            </a:r>
            <a:endParaRPr lang="en-US" dirty="0" smtClean="0"/>
          </a:p>
          <a:p>
            <a:r>
              <a:rPr lang="en-US" dirty="0" smtClean="0"/>
              <a:t>Plotted the mean value of:</a:t>
            </a:r>
          </a:p>
          <a:p>
            <a:pPr lvl="1"/>
            <a:r>
              <a:rPr lang="en-US" dirty="0" smtClean="0"/>
              <a:t>Topography (</a:t>
            </a:r>
            <a:r>
              <a:rPr lang="el-GR" dirty="0" smtClean="0">
                <a:cs typeface="Times New Roman"/>
              </a:rPr>
              <a:t>μ</a:t>
            </a:r>
            <a:r>
              <a:rPr lang="en-US" dirty="0" smtClean="0">
                <a:cs typeface="Times New Roman"/>
              </a:rPr>
              <a:t>m)</a:t>
            </a:r>
            <a:endParaRPr lang="en-US" dirty="0" smtClean="0"/>
          </a:p>
          <a:p>
            <a:pPr lvl="1"/>
            <a:r>
              <a:rPr lang="en-US" dirty="0" smtClean="0"/>
              <a:t> LFM Forward</a:t>
            </a:r>
          </a:p>
          <a:p>
            <a:pPr lvl="1"/>
            <a:r>
              <a:rPr lang="en-US" dirty="0" smtClean="0"/>
              <a:t>LFM Reverse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Scan: Topography</a:t>
            </a:r>
            <a:endParaRPr lang="en-US" dirty="0"/>
          </a:p>
        </p:txBody>
      </p:sp>
      <p:pic>
        <p:nvPicPr>
          <p:cNvPr id="4" name="Content Placeholder 3" descr="02_21_08_Mean_Scan1_0002.png"/>
          <p:cNvPicPr>
            <a:picLocks noGrp="1" noChangeAspect="1"/>
          </p:cNvPicPr>
          <p:nvPr>
            <p:ph idx="1"/>
          </p:nvPr>
        </p:nvPicPr>
        <p:blipFill>
          <a:blip r:embed="rId2"/>
          <a:srcRect l="6250" t="9246" r="7143" b="9847"/>
          <a:stretch>
            <a:fillRect/>
          </a:stretch>
        </p:blipFill>
        <p:spPr>
          <a:xfrm>
            <a:off x="762000" y="1295400"/>
            <a:ext cx="7391400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Scan: LFM</a:t>
            </a:r>
            <a:endParaRPr lang="en-US" dirty="0"/>
          </a:p>
        </p:txBody>
      </p:sp>
      <p:pic>
        <p:nvPicPr>
          <p:cNvPr id="4" name="Content Placeholder 3" descr="02_21_08_Mean_Scan1_0001.png"/>
          <p:cNvPicPr>
            <a:picLocks noGrp="1" noChangeAspect="1"/>
          </p:cNvPicPr>
          <p:nvPr>
            <p:ph idx="1"/>
          </p:nvPr>
        </p:nvPicPr>
        <p:blipFill>
          <a:blip r:embed="rId2"/>
          <a:srcRect l="1020" t="5284" r="2041" b="4894"/>
          <a:stretch>
            <a:fillRect/>
          </a:stretch>
        </p:blipFill>
        <p:spPr>
          <a:xfrm>
            <a:off x="914400" y="1371600"/>
            <a:ext cx="7239000" cy="518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Scan: Re-plot</a:t>
            </a:r>
            <a:endParaRPr lang="en-US" dirty="0"/>
          </a:p>
        </p:txBody>
      </p:sp>
      <p:pic>
        <p:nvPicPr>
          <p:cNvPr id="4" name="Content Placeholder 3" descr="02_21_08_Mean_Scan1_0003.png"/>
          <p:cNvPicPr>
            <a:picLocks noGrp="1" noChangeAspect="1"/>
          </p:cNvPicPr>
          <p:nvPr>
            <p:ph idx="1"/>
          </p:nvPr>
        </p:nvPicPr>
        <p:blipFill>
          <a:blip r:embed="rId2"/>
          <a:srcRect l="1020" t="3573" r="1020" b="3963"/>
          <a:stretch>
            <a:fillRect/>
          </a:stretch>
        </p:blipFill>
        <p:spPr>
          <a:xfrm>
            <a:off x="762000" y="1295400"/>
            <a:ext cx="7315200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ean value of 256 X 256 point scan shows high degree of linearity</a:t>
            </a:r>
            <a:r>
              <a:rPr lang="en-US" dirty="0" smtClean="0"/>
              <a:t>. R</a:t>
            </a:r>
            <a:r>
              <a:rPr lang="en-US" baseline="30000" dirty="0" smtClean="0"/>
              <a:t>2</a:t>
            </a:r>
            <a:r>
              <a:rPr lang="en-US" dirty="0" smtClean="0"/>
              <a:t>=0.961.</a:t>
            </a:r>
            <a:endParaRPr lang="en-US" dirty="0" smtClean="0"/>
          </a:p>
          <a:p>
            <a:r>
              <a:rPr lang="en-US" dirty="0" smtClean="0"/>
              <a:t>Successfully derived proof of concept.</a:t>
            </a:r>
          </a:p>
          <a:p>
            <a:r>
              <a:rPr lang="en-US" dirty="0" smtClean="0"/>
              <a:t>Work will be continued by </a:t>
            </a:r>
            <a:r>
              <a:rPr lang="en-US" dirty="0" err="1" smtClean="0"/>
              <a:t>Saonti</a:t>
            </a:r>
            <a:r>
              <a:rPr lang="en-US" dirty="0" smtClean="0"/>
              <a:t> </a:t>
            </a:r>
            <a:r>
              <a:rPr lang="en-US" dirty="0" err="1" smtClean="0"/>
              <a:t>Chakraborty</a:t>
            </a:r>
            <a:r>
              <a:rPr lang="en-US" dirty="0" smtClean="0"/>
              <a:t> and published in a peer reviewed journal.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098" name="Picture 2" descr="C:\Users\eggimand\Desktop\phd100906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362" y="2089150"/>
            <a:ext cx="8719038" cy="3778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5943600"/>
            <a:ext cx="628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http://www.phdcomics.com/comics/archive.php?comicid=771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would like to thank Sigma-Xi</a:t>
            </a:r>
            <a:r>
              <a:rPr lang="en-US" dirty="0" smtClean="0"/>
              <a:t> </a:t>
            </a:r>
            <a:r>
              <a:rPr lang="en-US" dirty="0" smtClean="0"/>
              <a:t>for generously funding this project.</a:t>
            </a:r>
          </a:p>
          <a:p>
            <a:r>
              <a:rPr lang="en-US" dirty="0" smtClean="0"/>
              <a:t>We would also like to thank Professor Nancy Burnham and Dr. Deli Liu.</a:t>
            </a:r>
          </a:p>
          <a:p>
            <a:endParaRPr lang="en-US" dirty="0"/>
          </a:p>
        </p:txBody>
      </p:sp>
      <p:pic>
        <p:nvPicPr>
          <p:cNvPr id="12" name="Content Placeholder 11" descr="GIARlogo.jpg"/>
          <p:cNvPicPr>
            <a:picLocks noGrp="1" noChangeAspect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23503" y="1981200"/>
            <a:ext cx="2753697" cy="3581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Force Microscope</a:t>
            </a:r>
            <a:endParaRPr lang="en-US" dirty="0"/>
          </a:p>
        </p:txBody>
      </p:sp>
      <p:pic>
        <p:nvPicPr>
          <p:cNvPr id="7" name="Content Placeholder 6" descr="lfm_app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00200" y="1143000"/>
            <a:ext cx="5791200" cy="4343400"/>
          </a:xfrm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0" y="5029200"/>
          <a:ext cx="91440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Problems in LFM Calibration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studies assume a functional form for friction, f=</a:t>
            </a:r>
            <a:r>
              <a:rPr lang="el-GR" dirty="0" smtClean="0">
                <a:cs typeface="Times New Roman"/>
              </a:rPr>
              <a:t>μ</a:t>
            </a:r>
            <a:r>
              <a:rPr lang="en-US" dirty="0" smtClean="0">
                <a:cs typeface="Times New Roman"/>
              </a:rPr>
              <a:t>(N+A).</a:t>
            </a:r>
          </a:p>
          <a:p>
            <a:r>
              <a:rPr lang="en-US" dirty="0" smtClean="0">
                <a:cs typeface="Times New Roman"/>
              </a:rPr>
              <a:t>Other methods calibrate as a function of load.	</a:t>
            </a:r>
          </a:p>
          <a:p>
            <a:pPr lvl="1"/>
            <a:r>
              <a:rPr lang="en-US" dirty="0" smtClean="0">
                <a:cs typeface="Times New Roman"/>
              </a:rPr>
              <a:t>Repeated scans</a:t>
            </a:r>
          </a:p>
          <a:p>
            <a:pPr lvl="1"/>
            <a:r>
              <a:rPr lang="en-US" dirty="0" smtClean="0">
                <a:cs typeface="Times New Roman"/>
              </a:rPr>
              <a:t>Excess </a:t>
            </a:r>
            <a:r>
              <a:rPr lang="en-US" dirty="0" smtClean="0">
                <a:cs typeface="Times New Roman"/>
              </a:rPr>
              <a:t>t</a:t>
            </a:r>
            <a:r>
              <a:rPr lang="en-US" dirty="0" smtClean="0">
                <a:cs typeface="Times New Roman"/>
              </a:rPr>
              <a:t>ip wear.</a:t>
            </a:r>
          </a:p>
          <a:p>
            <a:r>
              <a:rPr lang="en-US" dirty="0" smtClean="0">
                <a:cs typeface="Times New Roman"/>
              </a:rPr>
              <a:t>Other methods require special equipment or are far to complicated and time consuming.</a:t>
            </a:r>
            <a:endParaRPr lang="en-US" dirty="0" smtClean="0"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Want quick, in-situ method.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MethoDology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00200"/>
            <a:ext cx="4343400" cy="4800600"/>
          </a:xfrm>
        </p:spPr>
        <p:txBody>
          <a:bodyPr/>
          <a:lstStyle/>
          <a:p>
            <a:r>
              <a:rPr lang="en-US" dirty="0" smtClean="0"/>
              <a:t>Equilibrium equations depend on direction of motion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) and angle (</a:t>
            </a:r>
            <a:r>
              <a:rPr lang="el-GR" dirty="0" smtClean="0">
                <a:cs typeface="Times New Roman"/>
              </a:rPr>
              <a:t>θ</a:t>
            </a:r>
            <a:r>
              <a:rPr lang="en-US" dirty="0" smtClean="0">
                <a:cs typeface="Times New Roman"/>
              </a:rPr>
              <a:t>).</a:t>
            </a:r>
          </a:p>
          <a:p>
            <a:r>
              <a:rPr lang="en-US" dirty="0" smtClean="0">
                <a:cs typeface="Times New Roman"/>
              </a:rPr>
              <a:t>T</a:t>
            </a:r>
            <a:r>
              <a:rPr lang="en-US" dirty="0" smtClean="0">
                <a:cs typeface="Times New Roman"/>
              </a:rPr>
              <a:t>aking the average value of scans in opposite directions over the same surface results in cancelations.</a:t>
            </a:r>
          </a:p>
          <a:p>
            <a:r>
              <a:rPr lang="en-US" dirty="0" smtClean="0">
                <a:cs typeface="Times New Roman"/>
              </a:rPr>
              <a:t>F</a:t>
            </a:r>
            <a:r>
              <a:rPr lang="en-US" baseline="-25000" dirty="0" smtClean="0">
                <a:cs typeface="Times New Roman"/>
              </a:rPr>
              <a:t>lat-</a:t>
            </a:r>
            <a:r>
              <a:rPr lang="en-US" baseline="-25000" dirty="0" err="1" smtClean="0">
                <a:cs typeface="Times New Roman"/>
              </a:rPr>
              <a:t>avg</a:t>
            </a:r>
            <a:r>
              <a:rPr lang="en-US" dirty="0" smtClean="0">
                <a:cs typeface="Times New Roman"/>
              </a:rPr>
              <a:t>= </a:t>
            </a:r>
            <a:r>
              <a:rPr lang="en-US" dirty="0" err="1" smtClean="0">
                <a:cs typeface="Times New Roman"/>
              </a:rPr>
              <a:t>F</a:t>
            </a:r>
            <a:r>
              <a:rPr lang="en-US" baseline="-25000" dirty="0" err="1" smtClean="0">
                <a:cs typeface="Times New Roman"/>
              </a:rPr>
              <a:t>load</a:t>
            </a:r>
            <a:r>
              <a:rPr lang="en-US" dirty="0" err="1" smtClean="0">
                <a:cs typeface="Times New Roman"/>
              </a:rPr>
              <a:t>tan</a:t>
            </a:r>
            <a:r>
              <a:rPr lang="en-US" dirty="0" smtClean="0">
                <a:cs typeface="Times New Roman"/>
              </a:rPr>
              <a:t>(</a:t>
            </a:r>
            <a:r>
              <a:rPr lang="el-GR" dirty="0" smtClean="0">
                <a:cs typeface="Times New Roman"/>
              </a:rPr>
              <a:t>θ</a:t>
            </a:r>
            <a:r>
              <a:rPr lang="en-US" dirty="0" smtClean="0">
                <a:cs typeface="Times New Roman"/>
              </a:rPr>
              <a:t>) or</a:t>
            </a:r>
          </a:p>
          <a:p>
            <a:r>
              <a:rPr lang="en-US" dirty="0" err="1" smtClean="0">
                <a:cs typeface="Times New Roman"/>
              </a:rPr>
              <a:t>V</a:t>
            </a:r>
            <a:r>
              <a:rPr lang="en-US" baseline="-25000" dirty="0" err="1" smtClean="0">
                <a:cs typeface="Times New Roman"/>
              </a:rPr>
              <a:t>lat-avg</a:t>
            </a:r>
            <a:r>
              <a:rPr lang="en-US" dirty="0" smtClean="0">
                <a:cs typeface="Times New Roman"/>
              </a:rPr>
              <a:t>= </a:t>
            </a:r>
            <a:r>
              <a:rPr lang="el-GR" dirty="0" smtClean="0">
                <a:cs typeface="Times New Roman"/>
              </a:rPr>
              <a:t>α</a:t>
            </a:r>
            <a:r>
              <a:rPr lang="en-US" dirty="0" err="1" smtClean="0">
                <a:cs typeface="Times New Roman"/>
              </a:rPr>
              <a:t>F</a:t>
            </a:r>
            <a:r>
              <a:rPr lang="en-US" baseline="-25000" dirty="0" err="1" smtClean="0">
                <a:cs typeface="Times New Roman"/>
              </a:rPr>
              <a:t>load</a:t>
            </a:r>
            <a:r>
              <a:rPr lang="en-US" dirty="0" err="1" smtClean="0">
                <a:cs typeface="Times New Roman"/>
              </a:rPr>
              <a:t>tan</a:t>
            </a:r>
            <a:r>
              <a:rPr lang="en-US" dirty="0" smtClean="0">
                <a:cs typeface="Times New Roman"/>
              </a:rPr>
              <a:t>(</a:t>
            </a:r>
            <a:r>
              <a:rPr lang="el-GR" dirty="0" smtClean="0">
                <a:cs typeface="Times New Roman"/>
              </a:rPr>
              <a:t>θ</a:t>
            </a:r>
            <a:r>
              <a:rPr lang="en-US" dirty="0" smtClean="0">
                <a:cs typeface="Times New Roman"/>
              </a:rPr>
              <a:t>)</a:t>
            </a:r>
            <a:endParaRPr lang="en-US" dirty="0" smtClean="0">
              <a:cs typeface="Times New Roman"/>
            </a:endParaRPr>
          </a:p>
        </p:txBody>
      </p:sp>
      <p:pic>
        <p:nvPicPr>
          <p:cNvPr id="3074" name="Picture 2" descr="C:\Users\eggimand\Documents\Working Figures\FBD1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00598" y="1828800"/>
            <a:ext cx="4191002" cy="4191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&amp; Discussion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Samples:Tested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76400"/>
            <a:ext cx="4953000" cy="4724400"/>
          </a:xfrm>
        </p:spPr>
        <p:txBody>
          <a:bodyPr/>
          <a:lstStyle/>
          <a:p>
            <a:r>
              <a:rPr lang="en-US" dirty="0" smtClean="0"/>
              <a:t>Piano wire</a:t>
            </a:r>
          </a:p>
          <a:p>
            <a:r>
              <a:rPr lang="en-US" dirty="0" smtClean="0"/>
              <a:t>Steel rod</a:t>
            </a:r>
          </a:p>
          <a:p>
            <a:r>
              <a:rPr lang="en-US" dirty="0" smtClean="0"/>
              <a:t>Solder spheres</a:t>
            </a:r>
          </a:p>
          <a:p>
            <a:r>
              <a:rPr lang="en-US" dirty="0" smtClean="0"/>
              <a:t>1.588 mm diameter</a:t>
            </a:r>
            <a:r>
              <a:rPr lang="en-US" dirty="0" smtClean="0"/>
              <a:t> </a:t>
            </a:r>
            <a:r>
              <a:rPr lang="en-US" dirty="0" smtClean="0"/>
              <a:t>Si</a:t>
            </a:r>
            <a:r>
              <a:rPr lang="en-US" baseline="-25000" dirty="0" smtClean="0"/>
              <a:t>3</a:t>
            </a:r>
            <a:r>
              <a:rPr lang="en-US" dirty="0" smtClean="0"/>
              <a:t>N</a:t>
            </a:r>
            <a:r>
              <a:rPr lang="en-US" baseline="-25000" dirty="0" smtClean="0"/>
              <a:t>4</a:t>
            </a:r>
            <a:r>
              <a:rPr lang="en-US" dirty="0" smtClean="0"/>
              <a:t> ball bearings</a:t>
            </a:r>
            <a:endParaRPr lang="en-US" baseline="-25000" dirty="0"/>
          </a:p>
        </p:txBody>
      </p:sp>
      <p:pic>
        <p:nvPicPr>
          <p:cNvPr id="7" name="Content Placeholder 6" descr="ceramic-p0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05400" y="1524000"/>
            <a:ext cx="3657600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9" name="TextBox 8"/>
          <p:cNvSpPr txBox="1"/>
          <p:nvPr/>
        </p:nvSpPr>
        <p:spPr>
          <a:xfrm>
            <a:off x="4648200" y="52578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http://www.satotekkou.co.jp/en/product/img/ceramic-p04.jpg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err="1" smtClean="0"/>
              <a:t>ScaN</a:t>
            </a:r>
            <a:r>
              <a:rPr lang="en-US" dirty="0" smtClean="0"/>
              <a:t>: </a:t>
            </a:r>
            <a:r>
              <a:rPr lang="en-US" dirty="0" smtClean="0"/>
              <a:t>Topography &amp; LFM</a:t>
            </a:r>
            <a:endParaRPr lang="en-US" dirty="0"/>
          </a:p>
        </p:txBody>
      </p:sp>
      <p:pic>
        <p:nvPicPr>
          <p:cNvPr id="4" name="Content Placeholder 3" descr="bb_best_00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322882"/>
            <a:ext cx="7315200" cy="5306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777</TotalTime>
  <Words>318</Words>
  <Application>Microsoft Office PowerPoint</Application>
  <PresentationFormat>On-screen Show (4:3)</PresentationFormat>
  <Paragraphs>56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Mean-Value Method of Lateral Force Calibration</vt:lpstr>
      <vt:lpstr>Introduction</vt:lpstr>
      <vt:lpstr>Acknowledgments</vt:lpstr>
      <vt:lpstr>Atomic Force Microscope</vt:lpstr>
      <vt:lpstr>Current Problems in LFM Calibration</vt:lpstr>
      <vt:lpstr>MethoDology</vt:lpstr>
      <vt:lpstr>Results &amp; Discussion</vt:lpstr>
      <vt:lpstr>Samples:Tested</vt:lpstr>
      <vt:lpstr>Single ScaN: Topography &amp; LFM</vt:lpstr>
      <vt:lpstr>Single Scan: Re-plot</vt:lpstr>
      <vt:lpstr>Experimental Difficulties</vt:lpstr>
      <vt:lpstr>Crosstalk</vt:lpstr>
      <vt:lpstr>Full scan Mean-value analysis</vt:lpstr>
      <vt:lpstr>Full Scan: Topography</vt:lpstr>
      <vt:lpstr>Full Scan: LFM</vt:lpstr>
      <vt:lpstr>Full Scan: Re-plot</vt:lpstr>
      <vt:lpstr>Conclusions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eggimand</dc:creator>
  <cp:lastModifiedBy>eggimand</cp:lastModifiedBy>
  <cp:revision>79</cp:revision>
  <dcterms:created xsi:type="dcterms:W3CDTF">2008-02-29T10:50:22Z</dcterms:created>
  <dcterms:modified xsi:type="dcterms:W3CDTF">2008-03-08T09:52:38Z</dcterms:modified>
</cp:coreProperties>
</file>