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70" r:id="rId5"/>
    <p:sldMasterId id="214748367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guide id="3" pos="1944">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A7305190-CD9D-4224-81BD-86E5E39B912F}">
  <a:tblStyle styleId="{A7305190-CD9D-4224-81BD-86E5E39B912F}"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F174A9FA-6B9C-4611-BED9-F95FAF194E69}"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 pos="1944"/>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g62119daec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62119daec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Makayla</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g6219653374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6219653374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a:t>Rory</a:t>
            </a:r>
            <a:endParaRPr/>
          </a:p>
          <a:p>
            <a:pPr indent="-298450" lvl="0" marL="457200" rtl="0" algn="l">
              <a:spcBef>
                <a:spcPts val="0"/>
              </a:spcBef>
              <a:spcAft>
                <a:spcPts val="0"/>
              </a:spcAft>
              <a:buSzPts val="1100"/>
              <a:buAutoNum type="arabicPeriod"/>
            </a:pPr>
            <a:r>
              <a:rPr lang="en"/>
              <a:t>Explain how different sized bins are weighted differently</a:t>
            </a:r>
            <a:endParaRPr/>
          </a:p>
          <a:p>
            <a:pPr indent="-298450" lvl="0" marL="457200" rtl="0" algn="l">
              <a:spcBef>
                <a:spcPts val="0"/>
              </a:spcBef>
              <a:spcAft>
                <a:spcPts val="0"/>
              </a:spcAft>
              <a:buSzPts val="1100"/>
              <a:buAutoNum type="arabicPeriod"/>
            </a:pPr>
            <a:r>
              <a:rPr lang="en"/>
              <a:t>Explain how number of bins collected accounts for different levels of union agreement - and therefore larger shift premium</a:t>
            </a:r>
            <a:endParaRPr/>
          </a:p>
          <a:p>
            <a:pPr indent="-298450" lvl="0" marL="457200" rtl="0" algn="l">
              <a:spcBef>
                <a:spcPts val="0"/>
              </a:spcBef>
              <a:spcAft>
                <a:spcPts val="0"/>
              </a:spcAft>
              <a:buSzPts val="1100"/>
              <a:buAutoNum type="arabicPeriod"/>
            </a:pPr>
            <a:r>
              <a:rPr lang="en"/>
              <a:t>Specific example of Amager East - ‘Capacity Calculator’ will originally show how many trucks are needed if all trucks run at same union level</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g6219653374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6219653374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a:t>Johann</a:t>
            </a:r>
            <a:endParaRPr/>
          </a:p>
          <a:p>
            <a:pPr indent="-298450" lvl="0" marL="457200" rtl="0" algn="l">
              <a:spcBef>
                <a:spcPts val="0"/>
              </a:spcBef>
              <a:spcAft>
                <a:spcPts val="0"/>
              </a:spcAft>
              <a:buSzPts val="1100"/>
              <a:buChar char="●"/>
            </a:pPr>
            <a:r>
              <a:rPr lang="en"/>
              <a:t>‘Capacity Calculator’ also offers opportunity to mix and match various collection brackets</a:t>
            </a:r>
            <a:endParaRPr/>
          </a:p>
          <a:p>
            <a:pPr indent="-298450" lvl="0" marL="457200" rtl="0" algn="l">
              <a:spcBef>
                <a:spcPts val="0"/>
              </a:spcBef>
              <a:spcAft>
                <a:spcPts val="0"/>
              </a:spcAft>
              <a:buSzPts val="1100"/>
              <a:buChar char="●"/>
            </a:pPr>
            <a:r>
              <a:rPr lang="en"/>
              <a:t>Our specific areas of study (Vesterbro and Amager East can be seen)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g6219653374_1_3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6219653374_1_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Reuben</a:t>
            </a:r>
            <a:endParaRPr/>
          </a:p>
          <a:p>
            <a:pPr indent="0" lvl="0" marL="0" rtl="0" algn="l">
              <a:spcBef>
                <a:spcPts val="0"/>
              </a:spcBef>
              <a:spcAft>
                <a:spcPts val="0"/>
              </a:spcAft>
              <a:buNone/>
            </a:pPr>
            <a:r>
              <a:rPr lang="en"/>
              <a:t>“One of our key findings was that current shifts are not </a:t>
            </a:r>
            <a:r>
              <a:rPr lang="en"/>
              <a:t>organized</a:t>
            </a:r>
            <a:r>
              <a:rPr lang="en"/>
              <a:t> consistently across the board. This was not to go against the current practices as the current collections did not have to put upfront a heavy capital investment so it made more sense for them to spread the collection out among a group. However, in the case for ARC, we found that standardizing collection between trucks as well as increasing the overall vlume collected per truck by a fraction could prove to demonstrate the most savings for ARC.”</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g62119daec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62119daec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Johann</a:t>
            </a:r>
            <a:endParaRPr/>
          </a:p>
          <a:p>
            <a:pPr indent="0" lvl="0" marL="0" rtl="0" algn="l">
              <a:spcBef>
                <a:spcPts val="0"/>
              </a:spcBef>
              <a:spcAft>
                <a:spcPts val="0"/>
              </a:spcAft>
              <a:buNone/>
            </a:pPr>
            <a:r>
              <a:rPr lang="en"/>
              <a:t>Based on our analysis, we found the best way to assemble routes was through a combination of mapping software and manual routing. Essentially, this is a process where drivers are given a specific area to collect waste in and are given the freedom to navigate their way between points. This encourages worker </a:t>
            </a:r>
            <a:r>
              <a:rPr lang="en"/>
              <a:t>efficiency</a:t>
            </a:r>
            <a:r>
              <a:rPr lang="en"/>
              <a:t> as the driver’s like the freedom to be able to go where they want.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g6219653374_1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6219653374_1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a:t>Reuben</a:t>
            </a:r>
            <a:endParaRPr/>
          </a:p>
          <a:p>
            <a:pPr indent="-298450" lvl="0" marL="457200" rtl="0" algn="l">
              <a:spcBef>
                <a:spcPts val="0"/>
              </a:spcBef>
              <a:spcAft>
                <a:spcPts val="0"/>
              </a:spcAft>
              <a:buSzPts val="1100"/>
              <a:buChar char="●"/>
            </a:pPr>
            <a:r>
              <a:rPr lang="en"/>
              <a:t>Comparison of less geographically dispersed areas. 1 fewer route is used. Process Explained:</a:t>
            </a:r>
            <a:endParaRPr/>
          </a:p>
          <a:p>
            <a:pPr indent="-298450" lvl="1" marL="914400" rtl="0" algn="l">
              <a:spcBef>
                <a:spcPts val="0"/>
              </a:spcBef>
              <a:spcAft>
                <a:spcPts val="0"/>
              </a:spcAft>
              <a:buSzPts val="1100"/>
              <a:buChar char="○"/>
            </a:pPr>
            <a:r>
              <a:rPr lang="en"/>
              <a:t>Start in bottom corner. Select area of close to target bin collection bracket.</a:t>
            </a:r>
            <a:endParaRPr/>
          </a:p>
          <a:p>
            <a:pPr indent="-298450" lvl="1" marL="914400" rtl="0" algn="l">
              <a:spcBef>
                <a:spcPts val="0"/>
              </a:spcBef>
              <a:spcAft>
                <a:spcPts val="0"/>
              </a:spcAft>
              <a:buSzPts val="1100"/>
              <a:buChar char="○"/>
            </a:pPr>
            <a:r>
              <a:rPr lang="en"/>
              <a:t>Must pay attention to areas inaccessible due to objects such as train tracks</a:t>
            </a:r>
            <a:endParaRPr/>
          </a:p>
          <a:p>
            <a:pPr indent="-298450" lvl="1" marL="914400" rtl="0" algn="l">
              <a:spcBef>
                <a:spcPts val="0"/>
              </a:spcBef>
              <a:spcAft>
                <a:spcPts val="0"/>
              </a:spcAft>
              <a:buSzPts val="1100"/>
              <a:buChar char="○"/>
            </a:pPr>
            <a:r>
              <a:rPr lang="en"/>
              <a:t>Add/Subtract one road at a time to get desired bin count</a:t>
            </a:r>
            <a:endParaRPr/>
          </a:p>
          <a:p>
            <a:pPr indent="-298450" lvl="1" marL="914400" rtl="0" algn="l">
              <a:spcBef>
                <a:spcPts val="0"/>
              </a:spcBef>
              <a:spcAft>
                <a:spcPts val="0"/>
              </a:spcAft>
              <a:buSzPts val="1100"/>
              <a:buChar char="○"/>
            </a:pPr>
            <a:r>
              <a:rPr lang="en"/>
              <a:t>Small roads - must select both sides of street for ease of collection.</a:t>
            </a:r>
            <a:endParaRPr/>
          </a:p>
          <a:p>
            <a:pPr indent="-298450" lvl="1" marL="914400" rtl="0" algn="l">
              <a:spcBef>
                <a:spcPts val="0"/>
              </a:spcBef>
              <a:spcAft>
                <a:spcPts val="0"/>
              </a:spcAft>
              <a:buSzPts val="1100"/>
              <a:buChar char="○"/>
            </a:pPr>
            <a:r>
              <a:rPr lang="en"/>
              <a:t>Larger roads - must be collected in 2 sweeps, can be split up  between routes if needed</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g6219653374_1_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6219653374_1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a:solidFill>
                  <a:schemeClr val="dk1"/>
                </a:solidFill>
              </a:rPr>
              <a:t>Makayla</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In order for routes to be successfully implemented - Communication is Key</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Work with drivers to know best possible routes. They will know city layout specifics the best.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With their input, routes will make more sense, and will have cooperation of collectors in changing routes.</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g62119daec3_0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62119daec3_0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Reuben</a:t>
            </a:r>
            <a:endParaRPr/>
          </a:p>
          <a:p>
            <a:pPr indent="0" lvl="0" marL="0" rtl="0" algn="l">
              <a:spcBef>
                <a:spcPts val="0"/>
              </a:spcBef>
              <a:spcAft>
                <a:spcPts val="0"/>
              </a:spcAft>
              <a:buNone/>
            </a:pPr>
            <a:r>
              <a:rPr lang="en"/>
              <a:t>“Comparing physical numbers for these current routes, on the left, and recommended routes, it is clear the current routes differ greatly in their spread while the recommended routes on the right have a more even distribution while still operating within the union </a:t>
            </a:r>
            <a:r>
              <a:rPr lang="en"/>
              <a:t>agreement</a:t>
            </a:r>
            <a:r>
              <a:rPr lang="en"/>
              <a:t> threshold.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g62119daec3_0_3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62119daec3_0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Rory</a:t>
            </a:r>
            <a:endParaRPr/>
          </a:p>
          <a:p>
            <a:pPr indent="0" lvl="0" marL="0" rtl="0" algn="l">
              <a:spcBef>
                <a:spcPts val="0"/>
              </a:spcBef>
              <a:spcAft>
                <a:spcPts val="0"/>
              </a:spcAft>
              <a:buNone/>
            </a:pPr>
            <a:r>
              <a:rPr lang="en"/>
              <a:t>“These box and whisker charts serve to show where most of the data sits within the union threshold. The chart on the left shows the current routes and how fifty percent of the data falls within the larger </a:t>
            </a:r>
            <a:r>
              <a:rPr lang="en"/>
              <a:t>redbox</a:t>
            </a:r>
            <a:r>
              <a:rPr lang="en"/>
              <a:t> towards the lower half of the union agreement. Additionally, the black brackets serve to show the outliers of the data and how far they spread. On the right, are the recommended route spreads and as you can see they represent larger numbers in each route while still substantially remaining in the threshold. Additionally, the outliers of the black brackets and spread are much more </a:t>
            </a:r>
            <a:r>
              <a:rPr lang="en"/>
              <a:t>compact</a:t>
            </a:r>
            <a:r>
              <a:rPr lang="en"/>
              <a:t>.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Google Shape;230;g621d1c668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621d1c668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a:t>Reuben</a:t>
            </a:r>
            <a:endParaRPr/>
          </a:p>
          <a:p>
            <a:pPr indent="-298450" lvl="0" marL="457200" rtl="0" algn="l">
              <a:spcBef>
                <a:spcPts val="0"/>
              </a:spcBef>
              <a:spcAft>
                <a:spcPts val="0"/>
              </a:spcAft>
              <a:buSzPts val="1100"/>
              <a:buChar char="●"/>
            </a:pPr>
            <a:r>
              <a:rPr lang="en"/>
              <a:t>Columns show average, bars on top show the maximum from sample</a:t>
            </a:r>
            <a:endParaRPr/>
          </a:p>
          <a:p>
            <a:pPr indent="-298450" lvl="0" marL="457200" rtl="0" algn="l">
              <a:spcBef>
                <a:spcPts val="0"/>
              </a:spcBef>
              <a:spcAft>
                <a:spcPts val="0"/>
              </a:spcAft>
              <a:buSzPts val="1100"/>
              <a:buChar char="●"/>
            </a:pPr>
            <a:r>
              <a:rPr lang="en"/>
              <a:t>Certain frequencies have set days of collection (6 x or 3x)</a:t>
            </a:r>
            <a:endParaRPr/>
          </a:p>
          <a:p>
            <a:pPr indent="-298450" lvl="0" marL="457200" rtl="0" algn="l">
              <a:spcBef>
                <a:spcPts val="0"/>
              </a:spcBef>
              <a:spcAft>
                <a:spcPts val="0"/>
              </a:spcAft>
              <a:buSzPts val="1100"/>
              <a:buChar char="●"/>
            </a:pPr>
            <a:r>
              <a:rPr lang="en"/>
              <a:t>Other frequencies were spread throughout smaller days to even out collection</a:t>
            </a:r>
            <a:endParaRPr/>
          </a:p>
          <a:p>
            <a:pPr indent="-298450" lvl="0" marL="457200" rtl="0" algn="l">
              <a:spcBef>
                <a:spcPts val="0"/>
              </a:spcBef>
              <a:spcAft>
                <a:spcPts val="0"/>
              </a:spcAft>
              <a:buSzPts val="1100"/>
              <a:buChar char="●"/>
            </a:pPr>
            <a:r>
              <a:rPr lang="en"/>
              <a:t>Originally, Monday was extremely large collection day (avg - 578, max - 718) and Wednesday was extremely small (</a:t>
            </a:r>
            <a:r>
              <a:rPr lang="en">
                <a:solidFill>
                  <a:schemeClr val="dk1"/>
                </a:solidFill>
              </a:rPr>
              <a:t>avg - 318, max - 415</a:t>
            </a:r>
            <a:r>
              <a:rPr lang="en"/>
              <a:t>)</a:t>
            </a:r>
            <a:endParaRPr/>
          </a:p>
          <a:p>
            <a:pPr indent="-298450" lvl="0" marL="457200" rtl="0" algn="l">
              <a:spcBef>
                <a:spcPts val="0"/>
              </a:spcBef>
              <a:spcAft>
                <a:spcPts val="0"/>
              </a:spcAft>
              <a:buSzPts val="1100"/>
              <a:buChar char="●"/>
            </a:pPr>
            <a:r>
              <a:rPr lang="en"/>
              <a:t>Recommended routes even out collection much more, Monday now (</a:t>
            </a:r>
            <a:r>
              <a:rPr lang="en">
                <a:solidFill>
                  <a:schemeClr val="dk1"/>
                </a:solidFill>
              </a:rPr>
              <a:t>avg - 519, max - 559</a:t>
            </a:r>
            <a:r>
              <a:rPr lang="en"/>
              <a:t>) and Wednesday now (</a:t>
            </a:r>
            <a:r>
              <a:rPr lang="en">
                <a:solidFill>
                  <a:schemeClr val="dk1"/>
                </a:solidFill>
              </a:rPr>
              <a:t>avg - 382, max - 461</a:t>
            </a:r>
            <a:r>
              <a:rPr lang="en"/>
              <a: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g6219653374_1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6219653374_1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Johann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Google Shape;105;g6219653374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6219653374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Johann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g6219653374_1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6219653374_1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TAK</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Google Shape;114;g6219653374_1_4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6219653374_1_4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a:solidFill>
                  <a:schemeClr val="dk1"/>
                </a:solidFill>
                <a:latin typeface="Times New Roman"/>
                <a:ea typeface="Times New Roman"/>
                <a:cs typeface="Times New Roman"/>
                <a:sym typeface="Times New Roman"/>
              </a:rPr>
              <a:t>Rory</a:t>
            </a:r>
            <a:endParaRPr b="1" sz="1200">
              <a:solidFill>
                <a:schemeClr val="dk1"/>
              </a:solidFill>
              <a:latin typeface="Times New Roman"/>
              <a:ea typeface="Times New Roman"/>
              <a:cs typeface="Times New Roman"/>
              <a:sym typeface="Times New Roman"/>
            </a:endParaRPr>
          </a:p>
          <a:p>
            <a:pPr indent="-304800" lvl="0" marL="457200" rtl="0" algn="l">
              <a:lnSpc>
                <a:spcPct val="150000"/>
              </a:lnSpc>
              <a:spcBef>
                <a:spcPts val="0"/>
              </a:spcBef>
              <a:spcAft>
                <a:spcPts val="0"/>
              </a:spcAft>
              <a:buClr>
                <a:schemeClr val="dk1"/>
              </a:buClr>
              <a:buSzPts val="1200"/>
              <a:buFont typeface="Times New Roman"/>
              <a:buChar char="●"/>
            </a:pPr>
            <a:r>
              <a:rPr b="1" lang="en" sz="1200">
                <a:solidFill>
                  <a:schemeClr val="dk1"/>
                </a:solidFill>
                <a:latin typeface="Times New Roman"/>
                <a:ea typeface="Times New Roman"/>
                <a:cs typeface="Times New Roman"/>
                <a:sym typeface="Times New Roman"/>
              </a:rPr>
              <a:t>Objective 1:</a:t>
            </a:r>
            <a:r>
              <a:rPr lang="en" sz="1200">
                <a:solidFill>
                  <a:schemeClr val="dk1"/>
                </a:solidFill>
                <a:latin typeface="Times New Roman"/>
                <a:ea typeface="Times New Roman"/>
                <a:cs typeface="Times New Roman"/>
                <a:sym typeface="Times New Roman"/>
              </a:rPr>
              <a:t> Understand the process and procedures of the European waste industry (particularly within the Copenhagen Municipality) and identify opportunities to improve the waste collection processes.</a:t>
            </a:r>
            <a:endParaRPr sz="1200">
              <a:solidFill>
                <a:schemeClr val="dk1"/>
              </a:solidFill>
              <a:latin typeface="Times New Roman"/>
              <a:ea typeface="Times New Roman"/>
              <a:cs typeface="Times New Roman"/>
              <a:sym typeface="Times New Roman"/>
            </a:endParaRPr>
          </a:p>
          <a:p>
            <a:pPr indent="-304800" lvl="0" marL="457200" rtl="0" algn="l">
              <a:lnSpc>
                <a:spcPct val="150000"/>
              </a:lnSpc>
              <a:spcBef>
                <a:spcPts val="0"/>
              </a:spcBef>
              <a:spcAft>
                <a:spcPts val="0"/>
              </a:spcAft>
              <a:buClr>
                <a:schemeClr val="dk1"/>
              </a:buClr>
              <a:buSzPts val="1200"/>
              <a:buFont typeface="Times New Roman"/>
              <a:buChar char="●"/>
            </a:pPr>
            <a:r>
              <a:rPr b="1" lang="en" sz="1200">
                <a:solidFill>
                  <a:schemeClr val="dk1"/>
                </a:solidFill>
                <a:latin typeface="Times New Roman"/>
                <a:ea typeface="Times New Roman"/>
                <a:cs typeface="Times New Roman"/>
                <a:sym typeface="Times New Roman"/>
              </a:rPr>
              <a:t>Objective 2: </a:t>
            </a:r>
            <a:r>
              <a:rPr lang="en" sz="1200">
                <a:solidFill>
                  <a:schemeClr val="dk1"/>
                </a:solidFill>
                <a:latin typeface="Times New Roman"/>
                <a:ea typeface="Times New Roman"/>
                <a:cs typeface="Times New Roman"/>
                <a:sym typeface="Times New Roman"/>
              </a:rPr>
              <a:t>Develop a method to optimize route planning for household waste collection in Copenhagen and conduct a pilot study using the districts of Vesterbro and Amager East, taking into account the areas of improvement and current waste collection practices that were identified in objective 1.</a:t>
            </a:r>
            <a:endParaRPr sz="1200">
              <a:solidFill>
                <a:schemeClr val="dk1"/>
              </a:solidFill>
              <a:latin typeface="Times New Roman"/>
              <a:ea typeface="Times New Roman"/>
              <a:cs typeface="Times New Roman"/>
              <a:sym typeface="Times New Roman"/>
            </a:endParaRPr>
          </a:p>
          <a:p>
            <a:pPr indent="-304800" lvl="0" marL="457200" rtl="0" algn="l">
              <a:lnSpc>
                <a:spcPct val="150000"/>
              </a:lnSpc>
              <a:spcBef>
                <a:spcPts val="0"/>
              </a:spcBef>
              <a:spcAft>
                <a:spcPts val="0"/>
              </a:spcAft>
              <a:buClr>
                <a:schemeClr val="dk1"/>
              </a:buClr>
              <a:buSzPts val="1200"/>
              <a:buFont typeface="Times New Roman"/>
              <a:buChar char="●"/>
            </a:pPr>
            <a:r>
              <a:rPr b="1" lang="en" sz="1200">
                <a:solidFill>
                  <a:schemeClr val="dk1"/>
                </a:solidFill>
                <a:latin typeface="Times New Roman"/>
                <a:ea typeface="Times New Roman"/>
                <a:cs typeface="Times New Roman"/>
                <a:sym typeface="Times New Roman"/>
              </a:rPr>
              <a:t>Objective 3: </a:t>
            </a:r>
            <a:r>
              <a:rPr lang="en" sz="1200">
                <a:solidFill>
                  <a:schemeClr val="dk1"/>
                </a:solidFill>
                <a:latin typeface="Times New Roman"/>
                <a:ea typeface="Times New Roman"/>
                <a:cs typeface="Times New Roman"/>
                <a:sym typeface="Times New Roman"/>
              </a:rPr>
              <a:t>Formulate recommendations on how to replicate the optimization process created in objective 2.</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g647c2ef42d_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647c2ef42d_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Makayla</a:t>
            </a:r>
            <a:endParaRPr/>
          </a:p>
          <a:p>
            <a:pPr indent="0" lvl="0" marL="0" rtl="0" algn="l">
              <a:spcBef>
                <a:spcPts val="0"/>
              </a:spcBef>
              <a:spcAft>
                <a:spcPts val="0"/>
              </a:spcAft>
              <a:buNone/>
            </a:pPr>
            <a:r>
              <a:rPr lang="en"/>
              <a:t>“Now the waste collection industry is changing for Copenhagen. A large part of this coincides with the Municipality’s 70% recycling goal by 2024 as well as their carbon neutrality goal by 2025. The Municipality of Copenhagen is attempting to edge closer and closer to the Waste Hierarchy model seen to the right (*explain waste hierarchy model).Currently, Copenhagen primarily incinerates most of their waste with little landfill, however the goal is to move to recycling, and then thereby waste prevention as a whole.”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g647c2ef42d_8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647c2ef42d_8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Makayla</a:t>
            </a:r>
            <a:endParaRPr/>
          </a:p>
          <a:p>
            <a:pPr indent="0" lvl="0" marL="0" rtl="0" algn="l">
              <a:spcBef>
                <a:spcPts val="0"/>
              </a:spcBef>
              <a:spcAft>
                <a:spcPts val="0"/>
              </a:spcAft>
              <a:buNone/>
            </a:pPr>
            <a:r>
              <a:rPr lang="en"/>
              <a:t>“But these changes don’t only come from directives by the Municipality. For example, the collection of cardboard waste has more than doubled in the past 5 years. On the other end (*cue next graphic), a growing popular form of waste collection is Mobilsug (*explain Mobilsug). Mobilsug does not coincide with the carbon neutrality goal as currently, the only way to collect waste using Mobilsug is through LNG/</a:t>
            </a:r>
            <a:r>
              <a:rPr lang="en"/>
              <a:t>diesel</a:t>
            </a:r>
            <a:r>
              <a:rPr lang="en"/>
              <a:t> vehicles. E-trucks are not capable of the power requirements to run the </a:t>
            </a:r>
            <a:r>
              <a:rPr lang="en"/>
              <a:t>vacuum</a:t>
            </a:r>
            <a:r>
              <a:rPr lang="en"/>
              <a:t> for Mobilsug collection. However, one thing that is not necessarily changing, is the overall volume of waste in Copenhagen, now we assumed that as the Copenhagen population increases (at an estimated 40,000 per year), the waste would as well. However, we have found that Copenhagen has done a great job through recycling and reusing their waste they were able actually lower the overall volume of waste over the years.”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g62119daec3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62119daec3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Reuben</a:t>
            </a:r>
            <a:endParaRPr/>
          </a:p>
          <a:p>
            <a:pPr indent="0" lvl="0" marL="0" rtl="0" algn="l">
              <a:spcBef>
                <a:spcPts val="0"/>
              </a:spcBef>
              <a:spcAft>
                <a:spcPts val="0"/>
              </a:spcAft>
              <a:buNone/>
            </a:pPr>
            <a:r>
              <a:rPr lang="en"/>
              <a:t>“In regards to E-trucks, as this is primarily what ARC will be using to collect waste,  the overall performance between both vehicles is similar. (* show and explain data as well as the better noise.” It is important to note as well that the overall maintenance </a:t>
            </a:r>
            <a:r>
              <a:rPr lang="en"/>
              <a:t>according</a:t>
            </a:r>
            <a:r>
              <a:rPr lang="en"/>
              <a:t> to our source at Frederiksberg, is relatively the same between the batteries on the E-truck and the engine on the regular diesel trucks.”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g62022a259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62022a259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Reuben</a:t>
            </a:r>
            <a:endParaRPr/>
          </a:p>
          <a:p>
            <a:pPr indent="0" lvl="0" marL="0" rtl="0" algn="l">
              <a:spcBef>
                <a:spcPts val="0"/>
              </a:spcBef>
              <a:spcAft>
                <a:spcPts val="0"/>
              </a:spcAft>
              <a:buNone/>
            </a:pPr>
            <a:r>
              <a:rPr lang="en"/>
              <a:t>Where we felt we could leave the biggest impact on for ARC would be through waste routing. At first glance, the best way we felt to do this would be through automated routing software. However, based on all of our experiences and interviews, we found that allowing the driver’s the freedom to navigate their routes on their own actually proved for them to finish earlier (* explain graphic).</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g6219653374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6219653374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a:t>Rory</a:t>
            </a:r>
            <a:endParaRPr/>
          </a:p>
          <a:p>
            <a:pPr indent="-298450" lvl="0" marL="457200" rtl="0" algn="l">
              <a:spcBef>
                <a:spcPts val="0"/>
              </a:spcBef>
              <a:spcAft>
                <a:spcPts val="0"/>
              </a:spcAft>
              <a:buSzPts val="1100"/>
              <a:buAutoNum type="arabicPeriod"/>
            </a:pPr>
            <a:r>
              <a:rPr lang="en"/>
              <a:t>Explain how different sized bins are weighted differently</a:t>
            </a:r>
            <a:endParaRPr/>
          </a:p>
          <a:p>
            <a:pPr indent="-298450" lvl="0" marL="457200" rtl="0" algn="l">
              <a:spcBef>
                <a:spcPts val="0"/>
              </a:spcBef>
              <a:spcAft>
                <a:spcPts val="0"/>
              </a:spcAft>
              <a:buSzPts val="1100"/>
              <a:buAutoNum type="arabicPeriod"/>
            </a:pPr>
            <a:r>
              <a:rPr lang="en"/>
              <a:t>Explain how number of bins collected accounts for different levels of union agreement - and therefore larger shift premium</a:t>
            </a:r>
            <a:endParaRPr/>
          </a:p>
          <a:p>
            <a:pPr indent="-298450" lvl="0" marL="457200" rtl="0" algn="l">
              <a:spcBef>
                <a:spcPts val="0"/>
              </a:spcBef>
              <a:spcAft>
                <a:spcPts val="0"/>
              </a:spcAft>
              <a:buSzPts val="1100"/>
              <a:buAutoNum type="arabicPeriod"/>
            </a:pPr>
            <a:r>
              <a:rPr lang="en"/>
              <a:t>Specific example of Amager East - ‘Capacity Calculator’ will originally show how many trucks are needed if all trucks run at same union level</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g6219653374_1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6219653374_1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a:t>Makayla</a:t>
            </a:r>
            <a:endParaRPr/>
          </a:p>
          <a:p>
            <a:pPr indent="-298450" lvl="0" marL="457200" rtl="0" algn="l">
              <a:spcBef>
                <a:spcPts val="0"/>
              </a:spcBef>
              <a:spcAft>
                <a:spcPts val="0"/>
              </a:spcAft>
              <a:buSzPts val="1100"/>
              <a:buChar char="●"/>
            </a:pPr>
            <a:r>
              <a:rPr lang="en"/>
              <a:t>Team created a ‘Capacity Calculator’ to help ARC identify number of trucks needed for each city district</a:t>
            </a:r>
            <a:endParaRPr/>
          </a:p>
          <a:p>
            <a:pPr indent="-298450" lvl="1" marL="914400" rtl="0" algn="l">
              <a:spcBef>
                <a:spcPts val="0"/>
              </a:spcBef>
              <a:spcAft>
                <a:spcPts val="0"/>
              </a:spcAft>
              <a:buSzPts val="1100"/>
              <a:buChar char="○"/>
            </a:pPr>
            <a:r>
              <a:rPr lang="en"/>
              <a:t>Input of number of bins/types of bins</a:t>
            </a:r>
            <a:endParaRPr/>
          </a:p>
          <a:p>
            <a:pPr indent="-298450" lvl="1" marL="914400" rtl="0" algn="l">
              <a:spcBef>
                <a:spcPts val="0"/>
              </a:spcBef>
              <a:spcAft>
                <a:spcPts val="0"/>
              </a:spcAft>
              <a:buSzPts val="1100"/>
              <a:buChar char="○"/>
            </a:pPr>
            <a:r>
              <a:rPr lang="en"/>
              <a:t>Output of various union agreement levels various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7" name="Shape 57"/>
        <p:cNvGrpSpPr/>
        <p:nvPr/>
      </p:nvGrpSpPr>
      <p:grpSpPr>
        <a:xfrm>
          <a:off x="0" y="0"/>
          <a:ext cx="0" cy="0"/>
          <a:chOff x="0" y="0"/>
          <a:chExt cx="0" cy="0"/>
        </a:xfrm>
      </p:grpSpPr>
      <p:sp>
        <p:nvSpPr>
          <p:cNvPr id="58" name="Google Shape;58;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9" name="Google Shape;59;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0" name="Google Shape;60;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61" name="Shape 61"/>
        <p:cNvGrpSpPr/>
        <p:nvPr/>
      </p:nvGrpSpPr>
      <p:grpSpPr>
        <a:xfrm>
          <a:off x="0" y="0"/>
          <a:ext cx="0" cy="0"/>
          <a:chOff x="0" y="0"/>
          <a:chExt cx="0" cy="0"/>
        </a:xfrm>
      </p:grpSpPr>
      <p:sp>
        <p:nvSpPr>
          <p:cNvPr id="62" name="Google Shape;62;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3" name="Google Shape;63;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64" name="Shape 64"/>
        <p:cNvGrpSpPr/>
        <p:nvPr/>
      </p:nvGrpSpPr>
      <p:grpSpPr>
        <a:xfrm>
          <a:off x="0" y="0"/>
          <a:ext cx="0" cy="0"/>
          <a:chOff x="0" y="0"/>
          <a:chExt cx="0" cy="0"/>
        </a:xfrm>
      </p:grpSpPr>
      <p:sp>
        <p:nvSpPr>
          <p:cNvPr id="65" name="Google Shape;65;p16"/>
          <p:cNvSpPr txBox="1"/>
          <p:nvPr>
            <p:ph type="title"/>
          </p:nvPr>
        </p:nvSpPr>
        <p:spPr>
          <a:xfrm>
            <a:off x="1677350" y="99625"/>
            <a:ext cx="5749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6" name="Google Shape;66;p16"/>
          <p:cNvSpPr txBox="1"/>
          <p:nvPr>
            <p:ph idx="1" type="body"/>
          </p:nvPr>
        </p:nvSpPr>
        <p:spPr>
          <a:xfrm>
            <a:off x="90200" y="1121600"/>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7" name="Google Shape;67;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68" name="Shape 68"/>
        <p:cNvGrpSpPr/>
        <p:nvPr/>
      </p:nvGrpSpPr>
      <p:grpSpPr>
        <a:xfrm>
          <a:off x="0" y="0"/>
          <a:ext cx="0" cy="0"/>
          <a:chOff x="0" y="0"/>
          <a:chExt cx="0" cy="0"/>
        </a:xfrm>
      </p:grpSpPr>
      <p:sp>
        <p:nvSpPr>
          <p:cNvPr id="69" name="Google Shape;69;p17"/>
          <p:cNvSpPr txBox="1"/>
          <p:nvPr>
            <p:ph type="title"/>
          </p:nvPr>
        </p:nvSpPr>
        <p:spPr>
          <a:xfrm>
            <a:off x="1677350" y="99625"/>
            <a:ext cx="5749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0" name="Google Shape;70;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1" name="Google Shape;71;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2" name="Google Shape;72;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3" name="Shape 73"/>
        <p:cNvGrpSpPr/>
        <p:nvPr/>
      </p:nvGrpSpPr>
      <p:grpSpPr>
        <a:xfrm>
          <a:off x="0" y="0"/>
          <a:ext cx="0" cy="0"/>
          <a:chOff x="0" y="0"/>
          <a:chExt cx="0" cy="0"/>
        </a:xfrm>
      </p:grpSpPr>
      <p:sp>
        <p:nvSpPr>
          <p:cNvPr id="74" name="Google Shape;74;p18"/>
          <p:cNvSpPr txBox="1"/>
          <p:nvPr>
            <p:ph type="title"/>
          </p:nvPr>
        </p:nvSpPr>
        <p:spPr>
          <a:xfrm>
            <a:off x="1677350" y="99625"/>
            <a:ext cx="5749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5" name="Google Shape;75;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76" name="Shape 76"/>
        <p:cNvGrpSpPr/>
        <p:nvPr/>
      </p:nvGrpSpPr>
      <p:grpSpPr>
        <a:xfrm>
          <a:off x="0" y="0"/>
          <a:ext cx="0" cy="0"/>
          <a:chOff x="0" y="0"/>
          <a:chExt cx="0" cy="0"/>
        </a:xfrm>
      </p:grpSpPr>
      <p:sp>
        <p:nvSpPr>
          <p:cNvPr id="77" name="Google Shape;77;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8" name="Google Shape;78;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9" name="Google Shape;79;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80" name="Shape 80"/>
        <p:cNvGrpSpPr/>
        <p:nvPr/>
      </p:nvGrpSpPr>
      <p:grpSpPr>
        <a:xfrm>
          <a:off x="0" y="0"/>
          <a:ext cx="0" cy="0"/>
          <a:chOff x="0" y="0"/>
          <a:chExt cx="0" cy="0"/>
        </a:xfrm>
      </p:grpSpPr>
      <p:sp>
        <p:nvSpPr>
          <p:cNvPr id="81" name="Google Shape;81;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82" name="Google Shape;82;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83" name="Shape 83"/>
        <p:cNvGrpSpPr/>
        <p:nvPr/>
      </p:nvGrpSpPr>
      <p:grpSpPr>
        <a:xfrm>
          <a:off x="0" y="0"/>
          <a:ext cx="0" cy="0"/>
          <a:chOff x="0" y="0"/>
          <a:chExt cx="0" cy="0"/>
        </a:xfrm>
      </p:grpSpPr>
      <p:sp>
        <p:nvSpPr>
          <p:cNvPr id="84" name="Google Shape;84;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6" name="Google Shape;86;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7" name="Google Shape;87;p2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8" name="Google Shape;88;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89" name="Shape 89"/>
        <p:cNvGrpSpPr/>
        <p:nvPr/>
      </p:nvGrpSpPr>
      <p:grpSpPr>
        <a:xfrm>
          <a:off x="0" y="0"/>
          <a:ext cx="0" cy="0"/>
          <a:chOff x="0" y="0"/>
          <a:chExt cx="0" cy="0"/>
        </a:xfrm>
      </p:grpSpPr>
      <p:sp>
        <p:nvSpPr>
          <p:cNvPr id="90" name="Google Shape;90;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91" name="Google Shape;91;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92" name="Shape 92"/>
        <p:cNvGrpSpPr/>
        <p:nvPr/>
      </p:nvGrpSpPr>
      <p:grpSpPr>
        <a:xfrm>
          <a:off x="0" y="0"/>
          <a:ext cx="0" cy="0"/>
          <a:chOff x="0" y="0"/>
          <a:chExt cx="0" cy="0"/>
        </a:xfrm>
      </p:grpSpPr>
      <p:sp>
        <p:nvSpPr>
          <p:cNvPr id="93" name="Google Shape;93;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4" name="Google Shape;94;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5" name="Google Shape;95;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6" name="Shape 96"/>
        <p:cNvGrpSpPr/>
        <p:nvPr/>
      </p:nvGrpSpPr>
      <p:grpSpPr>
        <a:xfrm>
          <a:off x="0" y="0"/>
          <a:ext cx="0" cy="0"/>
          <a:chOff x="0" y="0"/>
          <a:chExt cx="0" cy="0"/>
        </a:xfrm>
      </p:grpSpPr>
      <p:sp>
        <p:nvSpPr>
          <p:cNvPr id="97" name="Google Shape;97;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0.xml"/><Relationship Id="rId10" Type="http://schemas.openxmlformats.org/officeDocument/2006/relationships/slideLayout" Target="../slideLayouts/slideLayout19.xml"/><Relationship Id="rId13" Type="http://schemas.openxmlformats.org/officeDocument/2006/relationships/slideLayout" Target="../slideLayouts/slideLayout22.xml"/><Relationship Id="rId12" Type="http://schemas.openxmlformats.org/officeDocument/2006/relationships/slideLayout" Target="../slideLayouts/slideLayout21.xml"/><Relationship Id="rId1" Type="http://schemas.openxmlformats.org/officeDocument/2006/relationships/image" Target="../media/image2.png"/><Relationship Id="rId2" Type="http://schemas.openxmlformats.org/officeDocument/2006/relationships/image" Target="../media/image1.png"/><Relationship Id="rId3" Type="http://schemas.openxmlformats.org/officeDocument/2006/relationships/slideLayout" Target="../slideLayouts/slideLayout1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1.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rgbClr val="D9D9D9"/>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1677350" y="99625"/>
            <a:ext cx="5749500" cy="5727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90200" y="1121600"/>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pic>
        <p:nvPicPr>
          <p:cNvPr id="54" name="Google Shape;54;p13"/>
          <p:cNvPicPr preferRelativeResize="0"/>
          <p:nvPr/>
        </p:nvPicPr>
        <p:blipFill rotWithShape="1">
          <a:blip r:embed="rId1">
            <a:alphaModFix/>
          </a:blip>
          <a:srcRect b="30656" l="0" r="0" t="0"/>
          <a:stretch/>
        </p:blipFill>
        <p:spPr>
          <a:xfrm>
            <a:off x="7872238" y="99625"/>
            <a:ext cx="1148911" cy="393599"/>
          </a:xfrm>
          <a:prstGeom prst="rect">
            <a:avLst/>
          </a:prstGeom>
          <a:noFill/>
          <a:ln>
            <a:noFill/>
          </a:ln>
        </p:spPr>
      </p:pic>
      <p:sp>
        <p:nvSpPr>
          <p:cNvPr id="55" name="Google Shape;55;p13"/>
          <p:cNvSpPr txBox="1"/>
          <p:nvPr/>
        </p:nvSpPr>
        <p:spPr>
          <a:xfrm>
            <a:off x="-90550" y="4831200"/>
            <a:ext cx="9285300" cy="393600"/>
          </a:xfrm>
          <a:prstGeom prst="rect">
            <a:avLst/>
          </a:prstGeom>
          <a:solidFill>
            <a:srgbClr val="999999"/>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Copenhagen, Denmark A’19</a:t>
            </a:r>
            <a:endParaRPr/>
          </a:p>
        </p:txBody>
      </p:sp>
      <p:pic>
        <p:nvPicPr>
          <p:cNvPr id="56" name="Google Shape;56;p13"/>
          <p:cNvPicPr preferRelativeResize="0"/>
          <p:nvPr/>
        </p:nvPicPr>
        <p:blipFill>
          <a:blip r:embed="rId2">
            <a:alphaModFix/>
          </a:blip>
          <a:stretch>
            <a:fillRect/>
          </a:stretch>
        </p:blipFill>
        <p:spPr>
          <a:xfrm>
            <a:off x="48150" y="62987"/>
            <a:ext cx="1445326" cy="46688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2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37.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34.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36.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31.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30.png"/><Relationship Id="rId4" Type="http://schemas.openxmlformats.org/officeDocument/2006/relationships/image" Target="../media/image25.png"/><Relationship Id="rId5" Type="http://schemas.openxmlformats.org/officeDocument/2006/relationships/image" Target="../media/image37.png"/><Relationship Id="rId6"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32.png"/><Relationship Id="rId6"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21.png"/><Relationship Id="rId4" Type="http://schemas.openxmlformats.org/officeDocument/2006/relationships/image" Target="../media/image13.png"/><Relationship Id="rId5" Type="http://schemas.openxmlformats.org/officeDocument/2006/relationships/image" Target="../media/image8.png"/><Relationship Id="rId6"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sp>
        <p:nvSpPr>
          <p:cNvPr id="102" name="Google Shape;102;p25"/>
          <p:cNvSpPr txBox="1"/>
          <p:nvPr>
            <p:ph idx="4294967295" type="ctrTitle"/>
          </p:nvPr>
        </p:nvSpPr>
        <p:spPr>
          <a:xfrm>
            <a:off x="400233" y="1545438"/>
            <a:ext cx="8520600" cy="2052600"/>
          </a:xfrm>
          <a:prstGeom prst="rect">
            <a:avLst/>
          </a:prstGeom>
        </p:spPr>
        <p:txBody>
          <a:bodyPr anchorCtr="0" anchor="t" bIns="91425" lIns="91425" spcFirstLastPara="1" rIns="91425" wrap="square" tIns="91425">
            <a:noAutofit/>
          </a:bodyPr>
          <a:lstStyle/>
          <a:p>
            <a:pPr indent="0" lvl="0" marL="0" rtl="0" algn="ctr">
              <a:lnSpc>
                <a:spcPct val="150000"/>
              </a:lnSpc>
              <a:spcBef>
                <a:spcPts val="0"/>
              </a:spcBef>
              <a:spcAft>
                <a:spcPts val="0"/>
              </a:spcAft>
              <a:buClr>
                <a:schemeClr val="dk1"/>
              </a:buClr>
              <a:buSzPts val="1100"/>
              <a:buFont typeface="Arial"/>
              <a:buNone/>
            </a:pPr>
            <a:r>
              <a:rPr lang="en" sz="3600"/>
              <a:t>Waste Collection Optimization for the Amager Resource Center</a:t>
            </a:r>
            <a:endParaRPr sz="3600"/>
          </a:p>
        </p:txBody>
      </p:sp>
      <p:sp>
        <p:nvSpPr>
          <p:cNvPr id="103" name="Google Shape;103;p25"/>
          <p:cNvSpPr txBox="1"/>
          <p:nvPr>
            <p:ph idx="4294967295" type="subTitle"/>
          </p:nvPr>
        </p:nvSpPr>
        <p:spPr>
          <a:xfrm>
            <a:off x="311700" y="3193550"/>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800"/>
              <a:t>Johann Bradley, Robert Connor, Makayla D’Amore, Rory Sullivan</a:t>
            </a:r>
            <a:endParaRPr sz="18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sp>
        <p:nvSpPr>
          <p:cNvPr id="174" name="Google Shape;174;p34"/>
          <p:cNvSpPr txBox="1"/>
          <p:nvPr>
            <p:ph type="title"/>
          </p:nvPr>
        </p:nvSpPr>
        <p:spPr>
          <a:xfrm>
            <a:off x="1469838" y="110475"/>
            <a:ext cx="6204300" cy="67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Waste collection can be conducted with fewer trucks than currently utilized</a:t>
            </a:r>
            <a:endParaRPr sz="2000"/>
          </a:p>
        </p:txBody>
      </p:sp>
      <p:pic>
        <p:nvPicPr>
          <p:cNvPr id="175" name="Google Shape;175;p34"/>
          <p:cNvPicPr preferRelativeResize="0"/>
          <p:nvPr/>
        </p:nvPicPr>
        <p:blipFill>
          <a:blip r:embed="rId3">
            <a:alphaModFix/>
          </a:blip>
          <a:stretch>
            <a:fillRect/>
          </a:stretch>
        </p:blipFill>
        <p:spPr>
          <a:xfrm>
            <a:off x="1375063" y="964675"/>
            <a:ext cx="6393853" cy="3893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sp>
        <p:nvSpPr>
          <p:cNvPr id="180" name="Google Shape;180;p35"/>
          <p:cNvSpPr txBox="1"/>
          <p:nvPr>
            <p:ph type="title"/>
          </p:nvPr>
        </p:nvSpPr>
        <p:spPr>
          <a:xfrm>
            <a:off x="1728550" y="119075"/>
            <a:ext cx="6028800" cy="96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ARC should utilize this process to present an opportunity for savings in the E-truck fleet</a:t>
            </a:r>
            <a:endParaRPr sz="2000"/>
          </a:p>
        </p:txBody>
      </p:sp>
      <p:graphicFrame>
        <p:nvGraphicFramePr>
          <p:cNvPr id="181" name="Google Shape;181;p35"/>
          <p:cNvGraphicFramePr/>
          <p:nvPr/>
        </p:nvGraphicFramePr>
        <p:xfrm>
          <a:off x="249625" y="1858038"/>
          <a:ext cx="3000000" cy="3000000"/>
        </p:xfrm>
        <a:graphic>
          <a:graphicData uri="http://schemas.openxmlformats.org/drawingml/2006/table">
            <a:tbl>
              <a:tblPr>
                <a:noFill/>
                <a:tableStyleId>{A7305190-CD9D-4224-81BD-86E5E39B912F}</a:tableStyleId>
              </a:tblPr>
              <a:tblGrid>
                <a:gridCol w="2008325"/>
                <a:gridCol w="2008325"/>
              </a:tblGrid>
              <a:tr h="669925">
                <a:tc>
                  <a:txBody>
                    <a:bodyPr/>
                    <a:lstStyle/>
                    <a:p>
                      <a:pPr indent="0" lvl="0" marL="0" rtl="0" algn="l">
                        <a:spcBef>
                          <a:spcPts val="0"/>
                        </a:spcBef>
                        <a:spcAft>
                          <a:spcPts val="0"/>
                        </a:spcAft>
                        <a:buNone/>
                      </a:pPr>
                      <a:r>
                        <a:rPr lang="en" sz="1200"/>
                        <a:t>Union Weekly Collection Bracket </a:t>
                      </a:r>
                      <a:endParaRPr sz="1200"/>
                    </a:p>
                    <a:p>
                      <a:pPr indent="0" lvl="0" marL="0" rtl="0" algn="l">
                        <a:spcBef>
                          <a:spcPts val="0"/>
                        </a:spcBef>
                        <a:spcAft>
                          <a:spcPts val="0"/>
                        </a:spcAft>
                        <a:buNone/>
                      </a:pPr>
                      <a:r>
                        <a:rPr lang="en" sz="1200"/>
                        <a:t>(2 collectors per truck)</a:t>
                      </a:r>
                      <a:endParaRPr sz="1200"/>
                    </a:p>
                  </a:txBody>
                  <a:tcPr marT="63500" marB="63500" marR="63500" marL="63500">
                    <a:lnL cap="flat" cmpd="sng" w="19050">
                      <a:solidFill>
                        <a:srgbClr val="434343"/>
                      </a:solidFill>
                      <a:prstDash val="solid"/>
                      <a:round/>
                      <a:headEnd len="sm" w="sm" type="none"/>
                      <a:tailEnd len="sm" w="sm" type="none"/>
                    </a:lnL>
                    <a:lnR cap="flat" cmpd="sng" w="19050">
                      <a:solidFill>
                        <a:srgbClr val="434343"/>
                      </a:solidFill>
                      <a:prstDash val="solid"/>
                      <a:round/>
                      <a:headEnd len="sm" w="sm" type="none"/>
                      <a:tailEnd len="sm" w="sm" type="none"/>
                    </a:lnR>
                    <a:lnT cap="flat" cmpd="sng" w="19050">
                      <a:solidFill>
                        <a:srgbClr val="434343"/>
                      </a:solidFill>
                      <a:prstDash val="solid"/>
                      <a:round/>
                      <a:headEnd len="sm" w="sm" type="none"/>
                      <a:tailEnd len="sm" w="sm" type="none"/>
                    </a:lnT>
                    <a:lnB cap="flat" cmpd="sng" w="19050">
                      <a:solidFill>
                        <a:srgbClr val="434343"/>
                      </a:solidFill>
                      <a:prstDash val="solid"/>
                      <a:round/>
                      <a:headEnd len="sm" w="sm" type="none"/>
                      <a:tailEnd len="sm" w="sm" type="none"/>
                    </a:lnB>
                    <a:solidFill>
                      <a:srgbClr val="999999"/>
                    </a:solidFill>
                  </a:tcPr>
                </a:tc>
                <a:tc>
                  <a:txBody>
                    <a:bodyPr/>
                    <a:lstStyle/>
                    <a:p>
                      <a:pPr indent="0" lvl="0" marL="0" rtl="0" algn="l">
                        <a:spcBef>
                          <a:spcPts val="0"/>
                        </a:spcBef>
                        <a:spcAft>
                          <a:spcPts val="0"/>
                        </a:spcAft>
                        <a:buNone/>
                      </a:pPr>
                      <a:r>
                        <a:rPr lang="en" sz="1200"/>
                        <a:t>Number of trucks</a:t>
                      </a:r>
                      <a:endParaRPr sz="1200"/>
                    </a:p>
                  </a:txBody>
                  <a:tcPr marT="63500" marB="63500" marR="63500" marL="63500">
                    <a:lnL cap="flat" cmpd="sng" w="19050">
                      <a:solidFill>
                        <a:srgbClr val="434343"/>
                      </a:solidFill>
                      <a:prstDash val="solid"/>
                      <a:round/>
                      <a:headEnd len="sm" w="sm" type="none"/>
                      <a:tailEnd len="sm" w="sm" type="none"/>
                    </a:lnL>
                    <a:lnR cap="flat" cmpd="sng" w="19050">
                      <a:solidFill>
                        <a:srgbClr val="434343"/>
                      </a:solidFill>
                      <a:prstDash val="solid"/>
                      <a:round/>
                      <a:headEnd len="sm" w="sm" type="none"/>
                      <a:tailEnd len="sm" w="sm" type="none"/>
                    </a:lnR>
                    <a:lnT cap="flat" cmpd="sng" w="19050">
                      <a:solidFill>
                        <a:srgbClr val="434343"/>
                      </a:solidFill>
                      <a:prstDash val="solid"/>
                      <a:round/>
                      <a:headEnd len="sm" w="sm" type="none"/>
                      <a:tailEnd len="sm" w="sm" type="none"/>
                    </a:lnT>
                    <a:lnB cap="flat" cmpd="sng" w="19050">
                      <a:solidFill>
                        <a:srgbClr val="434343"/>
                      </a:solidFill>
                      <a:prstDash val="solid"/>
                      <a:round/>
                      <a:headEnd len="sm" w="sm" type="none"/>
                      <a:tailEnd len="sm" w="sm" type="none"/>
                    </a:lnB>
                    <a:solidFill>
                      <a:srgbClr val="999999"/>
                    </a:solidFill>
                  </a:tcPr>
                </a:tc>
              </a:tr>
              <a:tr h="307975">
                <a:tc>
                  <a:txBody>
                    <a:bodyPr/>
                    <a:lstStyle/>
                    <a:p>
                      <a:pPr indent="0" lvl="0" marL="0" rtl="0" algn="l">
                        <a:spcBef>
                          <a:spcPts val="0"/>
                        </a:spcBef>
                        <a:spcAft>
                          <a:spcPts val="0"/>
                        </a:spcAft>
                        <a:buNone/>
                      </a:pPr>
                      <a:r>
                        <a:rPr lang="en" sz="1200"/>
                        <a:t>1150</a:t>
                      </a:r>
                      <a:endParaRPr sz="1200"/>
                    </a:p>
                  </a:txBody>
                  <a:tcPr marT="63500" marB="63500" marR="63500" marL="63500">
                    <a:lnL cap="flat" cmpd="sng" w="19050">
                      <a:solidFill>
                        <a:srgbClr val="434343"/>
                      </a:solidFill>
                      <a:prstDash val="solid"/>
                      <a:round/>
                      <a:headEnd len="sm" w="sm" type="none"/>
                      <a:tailEnd len="sm" w="sm" type="none"/>
                    </a:lnL>
                    <a:lnR cap="flat" cmpd="sng" w="19050">
                      <a:solidFill>
                        <a:srgbClr val="434343"/>
                      </a:solidFill>
                      <a:prstDash val="solid"/>
                      <a:round/>
                      <a:headEnd len="sm" w="sm" type="none"/>
                      <a:tailEnd len="sm" w="sm" type="none"/>
                    </a:lnR>
                    <a:lnT cap="flat" cmpd="sng" w="19050">
                      <a:solidFill>
                        <a:srgbClr val="434343"/>
                      </a:solidFill>
                      <a:prstDash val="solid"/>
                      <a:round/>
                      <a:headEnd len="sm" w="sm" type="none"/>
                      <a:tailEnd len="sm" w="sm" type="none"/>
                    </a:lnT>
                    <a:lnB cap="flat" cmpd="sng" w="19050">
                      <a:solidFill>
                        <a:srgbClr val="434343"/>
                      </a:solidFill>
                      <a:prstDash val="solid"/>
                      <a:round/>
                      <a:headEnd len="sm" w="sm" type="none"/>
                      <a:tailEnd len="sm" w="sm" type="none"/>
                    </a:lnB>
                    <a:solidFill>
                      <a:srgbClr val="999999"/>
                    </a:solidFill>
                  </a:tcPr>
                </a:tc>
                <a:tc>
                  <a:txBody>
                    <a:bodyPr/>
                    <a:lstStyle/>
                    <a:p>
                      <a:pPr indent="0" lvl="0" marL="0" rtl="0" algn="l">
                        <a:spcBef>
                          <a:spcPts val="0"/>
                        </a:spcBef>
                        <a:spcAft>
                          <a:spcPts val="0"/>
                        </a:spcAft>
                        <a:buNone/>
                      </a:pPr>
                      <a:r>
                        <a:rPr lang="en" sz="1200"/>
                        <a:t>2</a:t>
                      </a:r>
                      <a:endParaRPr sz="1200"/>
                    </a:p>
                  </a:txBody>
                  <a:tcPr marT="63500" marB="63500" marR="63500" marL="63500">
                    <a:lnL cap="flat" cmpd="sng" w="19050">
                      <a:solidFill>
                        <a:srgbClr val="434343"/>
                      </a:solidFill>
                      <a:prstDash val="solid"/>
                      <a:round/>
                      <a:headEnd len="sm" w="sm" type="none"/>
                      <a:tailEnd len="sm" w="sm" type="none"/>
                    </a:lnL>
                    <a:lnR cap="flat" cmpd="sng" w="19050">
                      <a:solidFill>
                        <a:srgbClr val="434343"/>
                      </a:solidFill>
                      <a:prstDash val="solid"/>
                      <a:round/>
                      <a:headEnd len="sm" w="sm" type="none"/>
                      <a:tailEnd len="sm" w="sm" type="none"/>
                    </a:lnR>
                    <a:lnT cap="flat" cmpd="sng" w="19050">
                      <a:solidFill>
                        <a:srgbClr val="434343"/>
                      </a:solidFill>
                      <a:prstDash val="solid"/>
                      <a:round/>
                      <a:headEnd len="sm" w="sm" type="none"/>
                      <a:tailEnd len="sm" w="sm" type="none"/>
                    </a:lnT>
                    <a:lnB cap="flat" cmpd="sng" w="19050">
                      <a:solidFill>
                        <a:srgbClr val="434343"/>
                      </a:solidFill>
                      <a:prstDash val="solid"/>
                      <a:round/>
                      <a:headEnd len="sm" w="sm" type="none"/>
                      <a:tailEnd len="sm" w="sm" type="none"/>
                    </a:lnB>
                    <a:solidFill>
                      <a:srgbClr val="999999"/>
                    </a:solidFill>
                  </a:tcPr>
                </a:tc>
              </a:tr>
              <a:tr h="307975">
                <a:tc>
                  <a:txBody>
                    <a:bodyPr/>
                    <a:lstStyle/>
                    <a:p>
                      <a:pPr indent="0" lvl="0" marL="0" rtl="0" algn="l">
                        <a:spcBef>
                          <a:spcPts val="0"/>
                        </a:spcBef>
                        <a:spcAft>
                          <a:spcPts val="0"/>
                        </a:spcAft>
                        <a:buNone/>
                      </a:pPr>
                      <a:r>
                        <a:rPr lang="en" sz="1200"/>
                        <a:t>1100</a:t>
                      </a:r>
                      <a:endParaRPr sz="1200"/>
                    </a:p>
                  </a:txBody>
                  <a:tcPr marT="63500" marB="63500" marR="63500" marL="63500">
                    <a:lnL cap="flat" cmpd="sng" w="19050">
                      <a:solidFill>
                        <a:srgbClr val="434343"/>
                      </a:solidFill>
                      <a:prstDash val="solid"/>
                      <a:round/>
                      <a:headEnd len="sm" w="sm" type="none"/>
                      <a:tailEnd len="sm" w="sm" type="none"/>
                    </a:lnL>
                    <a:lnR cap="flat" cmpd="sng" w="19050">
                      <a:solidFill>
                        <a:srgbClr val="434343"/>
                      </a:solidFill>
                      <a:prstDash val="solid"/>
                      <a:round/>
                      <a:headEnd len="sm" w="sm" type="none"/>
                      <a:tailEnd len="sm" w="sm" type="none"/>
                    </a:lnR>
                    <a:lnT cap="flat" cmpd="sng" w="19050">
                      <a:solidFill>
                        <a:srgbClr val="434343"/>
                      </a:solidFill>
                      <a:prstDash val="solid"/>
                      <a:round/>
                      <a:headEnd len="sm" w="sm" type="none"/>
                      <a:tailEnd len="sm" w="sm" type="none"/>
                    </a:lnT>
                    <a:lnB cap="flat" cmpd="sng" w="19050">
                      <a:solidFill>
                        <a:srgbClr val="434343"/>
                      </a:solidFill>
                      <a:prstDash val="solid"/>
                      <a:round/>
                      <a:headEnd len="sm" w="sm" type="none"/>
                      <a:tailEnd len="sm" w="sm" type="none"/>
                    </a:lnB>
                    <a:solidFill>
                      <a:srgbClr val="999999"/>
                    </a:solidFill>
                  </a:tcPr>
                </a:tc>
                <a:tc>
                  <a:txBody>
                    <a:bodyPr/>
                    <a:lstStyle/>
                    <a:p>
                      <a:pPr indent="0" lvl="0" marL="0" rtl="0" algn="l">
                        <a:spcBef>
                          <a:spcPts val="0"/>
                        </a:spcBef>
                        <a:spcAft>
                          <a:spcPts val="0"/>
                        </a:spcAft>
                        <a:buNone/>
                      </a:pPr>
                      <a:r>
                        <a:rPr lang="en" sz="1200"/>
                        <a:t>2</a:t>
                      </a:r>
                      <a:endParaRPr sz="1200"/>
                    </a:p>
                  </a:txBody>
                  <a:tcPr marT="63500" marB="63500" marR="63500" marL="63500">
                    <a:lnL cap="flat" cmpd="sng" w="19050">
                      <a:solidFill>
                        <a:srgbClr val="434343"/>
                      </a:solidFill>
                      <a:prstDash val="solid"/>
                      <a:round/>
                      <a:headEnd len="sm" w="sm" type="none"/>
                      <a:tailEnd len="sm" w="sm" type="none"/>
                    </a:lnL>
                    <a:lnR cap="flat" cmpd="sng" w="19050">
                      <a:solidFill>
                        <a:srgbClr val="434343"/>
                      </a:solidFill>
                      <a:prstDash val="solid"/>
                      <a:round/>
                      <a:headEnd len="sm" w="sm" type="none"/>
                      <a:tailEnd len="sm" w="sm" type="none"/>
                    </a:lnR>
                    <a:lnT cap="flat" cmpd="sng" w="19050">
                      <a:solidFill>
                        <a:srgbClr val="434343"/>
                      </a:solidFill>
                      <a:prstDash val="solid"/>
                      <a:round/>
                      <a:headEnd len="sm" w="sm" type="none"/>
                      <a:tailEnd len="sm" w="sm" type="none"/>
                    </a:lnT>
                    <a:lnB cap="flat" cmpd="sng" w="19050">
                      <a:solidFill>
                        <a:srgbClr val="434343"/>
                      </a:solidFill>
                      <a:prstDash val="solid"/>
                      <a:round/>
                      <a:headEnd len="sm" w="sm" type="none"/>
                      <a:tailEnd len="sm" w="sm" type="none"/>
                    </a:lnB>
                    <a:solidFill>
                      <a:srgbClr val="999999"/>
                    </a:solidFill>
                  </a:tcPr>
                </a:tc>
              </a:tr>
              <a:tr h="307975">
                <a:tc>
                  <a:txBody>
                    <a:bodyPr/>
                    <a:lstStyle/>
                    <a:p>
                      <a:pPr indent="0" lvl="0" marL="0" rtl="0" algn="l">
                        <a:spcBef>
                          <a:spcPts val="0"/>
                        </a:spcBef>
                        <a:spcAft>
                          <a:spcPts val="0"/>
                        </a:spcAft>
                        <a:buNone/>
                      </a:pPr>
                      <a:r>
                        <a:rPr lang="en" sz="1200"/>
                        <a:t>1050</a:t>
                      </a:r>
                      <a:endParaRPr sz="1200"/>
                    </a:p>
                  </a:txBody>
                  <a:tcPr marT="63500" marB="63500" marR="63500" marL="63500">
                    <a:lnL cap="flat" cmpd="sng" w="19050">
                      <a:solidFill>
                        <a:srgbClr val="434343"/>
                      </a:solidFill>
                      <a:prstDash val="solid"/>
                      <a:round/>
                      <a:headEnd len="sm" w="sm" type="none"/>
                      <a:tailEnd len="sm" w="sm" type="none"/>
                    </a:lnL>
                    <a:lnR cap="flat" cmpd="sng" w="19050">
                      <a:solidFill>
                        <a:srgbClr val="434343"/>
                      </a:solidFill>
                      <a:prstDash val="solid"/>
                      <a:round/>
                      <a:headEnd len="sm" w="sm" type="none"/>
                      <a:tailEnd len="sm" w="sm" type="none"/>
                    </a:lnR>
                    <a:lnT cap="flat" cmpd="sng" w="19050">
                      <a:solidFill>
                        <a:srgbClr val="434343"/>
                      </a:solidFill>
                      <a:prstDash val="solid"/>
                      <a:round/>
                      <a:headEnd len="sm" w="sm" type="none"/>
                      <a:tailEnd len="sm" w="sm" type="none"/>
                    </a:lnT>
                    <a:lnB cap="flat" cmpd="sng" w="19050">
                      <a:solidFill>
                        <a:srgbClr val="434343"/>
                      </a:solidFill>
                      <a:prstDash val="solid"/>
                      <a:round/>
                      <a:headEnd len="sm" w="sm" type="none"/>
                      <a:tailEnd len="sm" w="sm" type="none"/>
                    </a:lnB>
                    <a:solidFill>
                      <a:srgbClr val="999999"/>
                    </a:solidFill>
                  </a:tcPr>
                </a:tc>
                <a:tc>
                  <a:txBody>
                    <a:bodyPr/>
                    <a:lstStyle/>
                    <a:p>
                      <a:pPr indent="0" lvl="0" marL="0" rtl="0" algn="l">
                        <a:spcBef>
                          <a:spcPts val="0"/>
                        </a:spcBef>
                        <a:spcAft>
                          <a:spcPts val="0"/>
                        </a:spcAft>
                        <a:buNone/>
                      </a:pPr>
                      <a:r>
                        <a:rPr lang="en" sz="1200"/>
                        <a:t>1</a:t>
                      </a:r>
                      <a:endParaRPr sz="1200"/>
                    </a:p>
                  </a:txBody>
                  <a:tcPr marT="63500" marB="63500" marR="63500" marL="63500">
                    <a:lnL cap="flat" cmpd="sng" w="19050">
                      <a:solidFill>
                        <a:srgbClr val="434343"/>
                      </a:solidFill>
                      <a:prstDash val="solid"/>
                      <a:round/>
                      <a:headEnd len="sm" w="sm" type="none"/>
                      <a:tailEnd len="sm" w="sm" type="none"/>
                    </a:lnL>
                    <a:lnR cap="flat" cmpd="sng" w="19050">
                      <a:solidFill>
                        <a:srgbClr val="434343"/>
                      </a:solidFill>
                      <a:prstDash val="solid"/>
                      <a:round/>
                      <a:headEnd len="sm" w="sm" type="none"/>
                      <a:tailEnd len="sm" w="sm" type="none"/>
                    </a:lnR>
                    <a:lnT cap="flat" cmpd="sng" w="19050">
                      <a:solidFill>
                        <a:srgbClr val="434343"/>
                      </a:solidFill>
                      <a:prstDash val="solid"/>
                      <a:round/>
                      <a:headEnd len="sm" w="sm" type="none"/>
                      <a:tailEnd len="sm" w="sm" type="none"/>
                    </a:lnT>
                    <a:lnB cap="flat" cmpd="sng" w="19050">
                      <a:solidFill>
                        <a:srgbClr val="434343"/>
                      </a:solidFill>
                      <a:prstDash val="solid"/>
                      <a:round/>
                      <a:headEnd len="sm" w="sm" type="none"/>
                      <a:tailEnd len="sm" w="sm" type="none"/>
                    </a:lnB>
                    <a:solidFill>
                      <a:srgbClr val="999999"/>
                    </a:solidFill>
                  </a:tcPr>
                </a:tc>
              </a:tr>
            </a:tbl>
          </a:graphicData>
        </a:graphic>
      </p:graphicFrame>
      <p:sp>
        <p:nvSpPr>
          <p:cNvPr id="182" name="Google Shape;182;p35"/>
          <p:cNvSpPr txBox="1"/>
          <p:nvPr/>
        </p:nvSpPr>
        <p:spPr>
          <a:xfrm>
            <a:off x="249625" y="1397175"/>
            <a:ext cx="3862500" cy="38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Amager East</a:t>
            </a:r>
            <a:endParaRPr/>
          </a:p>
        </p:txBody>
      </p:sp>
      <p:graphicFrame>
        <p:nvGraphicFramePr>
          <p:cNvPr id="183" name="Google Shape;183;p35"/>
          <p:cNvGraphicFramePr/>
          <p:nvPr/>
        </p:nvGraphicFramePr>
        <p:xfrm>
          <a:off x="4786325" y="1858038"/>
          <a:ext cx="3000000" cy="3000000"/>
        </p:xfrm>
        <a:graphic>
          <a:graphicData uri="http://schemas.openxmlformats.org/drawingml/2006/table">
            <a:tbl>
              <a:tblPr>
                <a:noFill/>
                <a:tableStyleId>{A7305190-CD9D-4224-81BD-86E5E39B912F}</a:tableStyleId>
              </a:tblPr>
              <a:tblGrid>
                <a:gridCol w="2008325"/>
                <a:gridCol w="2008325"/>
              </a:tblGrid>
              <a:tr h="830400">
                <a:tc>
                  <a:txBody>
                    <a:bodyPr/>
                    <a:lstStyle/>
                    <a:p>
                      <a:pPr indent="0" lvl="0" marL="0" rtl="0" algn="l">
                        <a:spcBef>
                          <a:spcPts val="0"/>
                        </a:spcBef>
                        <a:spcAft>
                          <a:spcPts val="0"/>
                        </a:spcAft>
                        <a:buNone/>
                      </a:pPr>
                      <a:r>
                        <a:rPr lang="en" sz="1200"/>
                        <a:t>Union Weekly Collection Bracket </a:t>
                      </a:r>
                      <a:endParaRPr sz="1200"/>
                    </a:p>
                    <a:p>
                      <a:pPr indent="0" lvl="0" marL="0" rtl="0" algn="l">
                        <a:spcBef>
                          <a:spcPts val="0"/>
                        </a:spcBef>
                        <a:spcAft>
                          <a:spcPts val="0"/>
                        </a:spcAft>
                        <a:buNone/>
                      </a:pPr>
                      <a:r>
                        <a:rPr lang="en" sz="1200"/>
                        <a:t>(2 collectors per truck)</a:t>
                      </a:r>
                      <a:endParaRPr sz="1200"/>
                    </a:p>
                  </a:txBody>
                  <a:tcPr marT="63500" marB="63500" marR="63500" marL="63500">
                    <a:lnL cap="flat" cmpd="sng" w="19050">
                      <a:solidFill>
                        <a:srgbClr val="434343"/>
                      </a:solidFill>
                      <a:prstDash val="solid"/>
                      <a:round/>
                      <a:headEnd len="sm" w="sm" type="none"/>
                      <a:tailEnd len="sm" w="sm" type="none"/>
                    </a:lnL>
                    <a:lnR cap="flat" cmpd="sng" w="19050">
                      <a:solidFill>
                        <a:srgbClr val="434343"/>
                      </a:solidFill>
                      <a:prstDash val="solid"/>
                      <a:round/>
                      <a:headEnd len="sm" w="sm" type="none"/>
                      <a:tailEnd len="sm" w="sm" type="none"/>
                    </a:lnR>
                    <a:lnT cap="flat" cmpd="sng" w="19050">
                      <a:solidFill>
                        <a:srgbClr val="434343"/>
                      </a:solidFill>
                      <a:prstDash val="solid"/>
                      <a:round/>
                      <a:headEnd len="sm" w="sm" type="none"/>
                      <a:tailEnd len="sm" w="sm" type="none"/>
                    </a:lnT>
                    <a:lnB cap="flat" cmpd="sng" w="19050">
                      <a:solidFill>
                        <a:srgbClr val="434343"/>
                      </a:solidFill>
                      <a:prstDash val="solid"/>
                      <a:round/>
                      <a:headEnd len="sm" w="sm" type="none"/>
                      <a:tailEnd len="sm" w="sm" type="none"/>
                    </a:lnB>
                    <a:solidFill>
                      <a:srgbClr val="999999"/>
                    </a:solidFill>
                  </a:tcPr>
                </a:tc>
                <a:tc>
                  <a:txBody>
                    <a:bodyPr/>
                    <a:lstStyle/>
                    <a:p>
                      <a:pPr indent="0" lvl="0" marL="0" rtl="0" algn="l">
                        <a:spcBef>
                          <a:spcPts val="0"/>
                        </a:spcBef>
                        <a:spcAft>
                          <a:spcPts val="0"/>
                        </a:spcAft>
                        <a:buNone/>
                      </a:pPr>
                      <a:r>
                        <a:rPr lang="en" sz="1200"/>
                        <a:t>Number of trucks</a:t>
                      </a:r>
                      <a:endParaRPr sz="1200"/>
                    </a:p>
                  </a:txBody>
                  <a:tcPr marT="63500" marB="63500" marR="63500" marL="63500">
                    <a:lnL cap="flat" cmpd="sng" w="19050">
                      <a:solidFill>
                        <a:srgbClr val="434343"/>
                      </a:solidFill>
                      <a:prstDash val="solid"/>
                      <a:round/>
                      <a:headEnd len="sm" w="sm" type="none"/>
                      <a:tailEnd len="sm" w="sm" type="none"/>
                    </a:lnL>
                    <a:lnR cap="flat" cmpd="sng" w="19050">
                      <a:solidFill>
                        <a:srgbClr val="434343"/>
                      </a:solidFill>
                      <a:prstDash val="solid"/>
                      <a:round/>
                      <a:headEnd len="sm" w="sm" type="none"/>
                      <a:tailEnd len="sm" w="sm" type="none"/>
                    </a:lnR>
                    <a:lnT cap="flat" cmpd="sng" w="19050">
                      <a:solidFill>
                        <a:srgbClr val="434343"/>
                      </a:solidFill>
                      <a:prstDash val="solid"/>
                      <a:round/>
                      <a:headEnd len="sm" w="sm" type="none"/>
                      <a:tailEnd len="sm" w="sm" type="none"/>
                    </a:lnT>
                    <a:lnB cap="flat" cmpd="sng" w="19050">
                      <a:solidFill>
                        <a:srgbClr val="434343"/>
                      </a:solidFill>
                      <a:prstDash val="solid"/>
                      <a:round/>
                      <a:headEnd len="sm" w="sm" type="none"/>
                      <a:tailEnd len="sm" w="sm" type="none"/>
                    </a:lnB>
                    <a:solidFill>
                      <a:srgbClr val="999999"/>
                    </a:solidFill>
                  </a:tcPr>
                </a:tc>
              </a:tr>
              <a:tr h="381725">
                <a:tc>
                  <a:txBody>
                    <a:bodyPr/>
                    <a:lstStyle/>
                    <a:p>
                      <a:pPr indent="0" lvl="0" marL="0" rtl="0" algn="l">
                        <a:spcBef>
                          <a:spcPts val="0"/>
                        </a:spcBef>
                        <a:spcAft>
                          <a:spcPts val="0"/>
                        </a:spcAft>
                        <a:buNone/>
                      </a:pPr>
                      <a:r>
                        <a:rPr lang="en" sz="1200"/>
                        <a:t>1100</a:t>
                      </a:r>
                      <a:endParaRPr sz="1200"/>
                    </a:p>
                  </a:txBody>
                  <a:tcPr marT="63500" marB="63500" marR="63500" marL="63500">
                    <a:lnL cap="flat" cmpd="sng" w="19050">
                      <a:solidFill>
                        <a:srgbClr val="434343"/>
                      </a:solidFill>
                      <a:prstDash val="solid"/>
                      <a:round/>
                      <a:headEnd len="sm" w="sm" type="none"/>
                      <a:tailEnd len="sm" w="sm" type="none"/>
                    </a:lnL>
                    <a:lnR cap="flat" cmpd="sng" w="19050">
                      <a:solidFill>
                        <a:srgbClr val="434343"/>
                      </a:solidFill>
                      <a:prstDash val="solid"/>
                      <a:round/>
                      <a:headEnd len="sm" w="sm" type="none"/>
                      <a:tailEnd len="sm" w="sm" type="none"/>
                    </a:lnR>
                    <a:lnT cap="flat" cmpd="sng" w="19050">
                      <a:solidFill>
                        <a:srgbClr val="434343"/>
                      </a:solidFill>
                      <a:prstDash val="solid"/>
                      <a:round/>
                      <a:headEnd len="sm" w="sm" type="none"/>
                      <a:tailEnd len="sm" w="sm" type="none"/>
                    </a:lnT>
                    <a:lnB cap="flat" cmpd="sng" w="19050">
                      <a:solidFill>
                        <a:srgbClr val="434343"/>
                      </a:solidFill>
                      <a:prstDash val="solid"/>
                      <a:round/>
                      <a:headEnd len="sm" w="sm" type="none"/>
                      <a:tailEnd len="sm" w="sm" type="none"/>
                    </a:lnB>
                    <a:solidFill>
                      <a:srgbClr val="999999"/>
                    </a:solidFill>
                  </a:tcPr>
                </a:tc>
                <a:tc>
                  <a:txBody>
                    <a:bodyPr/>
                    <a:lstStyle/>
                    <a:p>
                      <a:pPr indent="0" lvl="0" marL="0" rtl="0" algn="l">
                        <a:spcBef>
                          <a:spcPts val="0"/>
                        </a:spcBef>
                        <a:spcAft>
                          <a:spcPts val="0"/>
                        </a:spcAft>
                        <a:buNone/>
                      </a:pPr>
                      <a:r>
                        <a:rPr lang="en" sz="1200"/>
                        <a:t>3</a:t>
                      </a:r>
                      <a:endParaRPr sz="1200"/>
                    </a:p>
                  </a:txBody>
                  <a:tcPr marT="63500" marB="63500" marR="63500" marL="63500">
                    <a:lnL cap="flat" cmpd="sng" w="19050">
                      <a:solidFill>
                        <a:srgbClr val="434343"/>
                      </a:solidFill>
                      <a:prstDash val="solid"/>
                      <a:round/>
                      <a:headEnd len="sm" w="sm" type="none"/>
                      <a:tailEnd len="sm" w="sm" type="none"/>
                    </a:lnL>
                    <a:lnR cap="flat" cmpd="sng" w="19050">
                      <a:solidFill>
                        <a:srgbClr val="434343"/>
                      </a:solidFill>
                      <a:prstDash val="solid"/>
                      <a:round/>
                      <a:headEnd len="sm" w="sm" type="none"/>
                      <a:tailEnd len="sm" w="sm" type="none"/>
                    </a:lnR>
                    <a:lnT cap="flat" cmpd="sng" w="19050">
                      <a:solidFill>
                        <a:srgbClr val="434343"/>
                      </a:solidFill>
                      <a:prstDash val="solid"/>
                      <a:round/>
                      <a:headEnd len="sm" w="sm" type="none"/>
                      <a:tailEnd len="sm" w="sm" type="none"/>
                    </a:lnT>
                    <a:lnB cap="flat" cmpd="sng" w="19050">
                      <a:solidFill>
                        <a:srgbClr val="434343"/>
                      </a:solidFill>
                      <a:prstDash val="solid"/>
                      <a:round/>
                      <a:headEnd len="sm" w="sm" type="none"/>
                      <a:tailEnd len="sm" w="sm" type="none"/>
                    </a:lnB>
                    <a:solidFill>
                      <a:srgbClr val="999999"/>
                    </a:solidFill>
                  </a:tcPr>
                </a:tc>
              </a:tr>
              <a:tr h="381725">
                <a:tc>
                  <a:txBody>
                    <a:bodyPr/>
                    <a:lstStyle/>
                    <a:p>
                      <a:pPr indent="0" lvl="0" marL="0" rtl="0" algn="l">
                        <a:spcBef>
                          <a:spcPts val="0"/>
                        </a:spcBef>
                        <a:spcAft>
                          <a:spcPts val="0"/>
                        </a:spcAft>
                        <a:buNone/>
                      </a:pPr>
                      <a:r>
                        <a:rPr lang="en" sz="1200"/>
                        <a:t>1050</a:t>
                      </a:r>
                      <a:endParaRPr sz="1200"/>
                    </a:p>
                  </a:txBody>
                  <a:tcPr marT="63500" marB="63500" marR="63500" marL="63500">
                    <a:lnL cap="flat" cmpd="sng" w="19050">
                      <a:solidFill>
                        <a:srgbClr val="434343"/>
                      </a:solidFill>
                      <a:prstDash val="solid"/>
                      <a:round/>
                      <a:headEnd len="sm" w="sm" type="none"/>
                      <a:tailEnd len="sm" w="sm" type="none"/>
                    </a:lnL>
                    <a:lnR cap="flat" cmpd="sng" w="19050">
                      <a:solidFill>
                        <a:srgbClr val="434343"/>
                      </a:solidFill>
                      <a:prstDash val="solid"/>
                      <a:round/>
                      <a:headEnd len="sm" w="sm" type="none"/>
                      <a:tailEnd len="sm" w="sm" type="none"/>
                    </a:lnR>
                    <a:lnT cap="flat" cmpd="sng" w="19050">
                      <a:solidFill>
                        <a:srgbClr val="434343"/>
                      </a:solidFill>
                      <a:prstDash val="solid"/>
                      <a:round/>
                      <a:headEnd len="sm" w="sm" type="none"/>
                      <a:tailEnd len="sm" w="sm" type="none"/>
                    </a:lnT>
                    <a:lnB cap="flat" cmpd="sng" w="19050">
                      <a:solidFill>
                        <a:srgbClr val="434343"/>
                      </a:solidFill>
                      <a:prstDash val="solid"/>
                      <a:round/>
                      <a:headEnd len="sm" w="sm" type="none"/>
                      <a:tailEnd len="sm" w="sm" type="none"/>
                    </a:lnB>
                    <a:solidFill>
                      <a:srgbClr val="999999"/>
                    </a:solidFill>
                  </a:tcPr>
                </a:tc>
                <a:tc>
                  <a:txBody>
                    <a:bodyPr/>
                    <a:lstStyle/>
                    <a:p>
                      <a:pPr indent="0" lvl="0" marL="0" rtl="0" algn="l">
                        <a:spcBef>
                          <a:spcPts val="0"/>
                        </a:spcBef>
                        <a:spcAft>
                          <a:spcPts val="0"/>
                        </a:spcAft>
                        <a:buNone/>
                      </a:pPr>
                      <a:r>
                        <a:rPr lang="en" sz="1200"/>
                        <a:t>2</a:t>
                      </a:r>
                      <a:endParaRPr sz="1200"/>
                    </a:p>
                  </a:txBody>
                  <a:tcPr marT="63500" marB="63500" marR="63500" marL="63500">
                    <a:lnL cap="flat" cmpd="sng" w="19050">
                      <a:solidFill>
                        <a:srgbClr val="434343"/>
                      </a:solidFill>
                      <a:prstDash val="solid"/>
                      <a:round/>
                      <a:headEnd len="sm" w="sm" type="none"/>
                      <a:tailEnd len="sm" w="sm" type="none"/>
                    </a:lnL>
                    <a:lnR cap="flat" cmpd="sng" w="19050">
                      <a:solidFill>
                        <a:srgbClr val="434343"/>
                      </a:solidFill>
                      <a:prstDash val="solid"/>
                      <a:round/>
                      <a:headEnd len="sm" w="sm" type="none"/>
                      <a:tailEnd len="sm" w="sm" type="none"/>
                    </a:lnR>
                    <a:lnT cap="flat" cmpd="sng" w="19050">
                      <a:solidFill>
                        <a:srgbClr val="434343"/>
                      </a:solidFill>
                      <a:prstDash val="solid"/>
                      <a:round/>
                      <a:headEnd len="sm" w="sm" type="none"/>
                      <a:tailEnd len="sm" w="sm" type="none"/>
                    </a:lnT>
                    <a:lnB cap="flat" cmpd="sng" w="19050">
                      <a:solidFill>
                        <a:srgbClr val="434343"/>
                      </a:solidFill>
                      <a:prstDash val="solid"/>
                      <a:round/>
                      <a:headEnd len="sm" w="sm" type="none"/>
                      <a:tailEnd len="sm" w="sm" type="none"/>
                    </a:lnB>
                    <a:solidFill>
                      <a:srgbClr val="999999"/>
                    </a:solidFill>
                  </a:tcPr>
                </a:tc>
              </a:tr>
            </a:tbl>
          </a:graphicData>
        </a:graphic>
      </p:graphicFrame>
      <p:sp>
        <p:nvSpPr>
          <p:cNvPr id="184" name="Google Shape;184;p35"/>
          <p:cNvSpPr txBox="1"/>
          <p:nvPr/>
        </p:nvSpPr>
        <p:spPr>
          <a:xfrm>
            <a:off x="4940450" y="1388325"/>
            <a:ext cx="3862500" cy="38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Vesterbro</a:t>
            </a:r>
            <a:endParaRPr/>
          </a:p>
        </p:txBody>
      </p:sp>
      <p:pic>
        <p:nvPicPr>
          <p:cNvPr id="185" name="Google Shape;185;p35"/>
          <p:cNvPicPr preferRelativeResize="0"/>
          <p:nvPr/>
        </p:nvPicPr>
        <p:blipFill rotWithShape="1">
          <a:blip r:embed="rId3">
            <a:alphaModFix/>
          </a:blip>
          <a:srcRect b="21164" l="4338" r="3741" t="3300"/>
          <a:stretch/>
        </p:blipFill>
        <p:spPr>
          <a:xfrm>
            <a:off x="1755475" y="919113"/>
            <a:ext cx="5633050" cy="3471725"/>
          </a:xfrm>
          <a:prstGeom prst="rect">
            <a:avLst/>
          </a:prstGeom>
          <a:noFill/>
          <a:ln cap="flat" cmpd="sng" w="2857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81"/>
                                        </p:tgtEl>
                                      </p:cBhvr>
                                    </p:animEffect>
                                    <p:set>
                                      <p:cBhvr>
                                        <p:cTn dur="1" fill="hold">
                                          <p:stCondLst>
                                            <p:cond delay="1000"/>
                                          </p:stCondLst>
                                        </p:cTn>
                                        <p:tgtEl>
                                          <p:spTgt spid="18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82"/>
                                        </p:tgtEl>
                                      </p:cBhvr>
                                    </p:animEffect>
                                    <p:set>
                                      <p:cBhvr>
                                        <p:cTn dur="1" fill="hold">
                                          <p:stCondLst>
                                            <p:cond delay="1000"/>
                                          </p:stCondLst>
                                        </p:cTn>
                                        <p:tgtEl>
                                          <p:spTgt spid="18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84"/>
                                        </p:tgtEl>
                                      </p:cBhvr>
                                    </p:animEffect>
                                    <p:set>
                                      <p:cBhvr>
                                        <p:cTn dur="1" fill="hold">
                                          <p:stCondLst>
                                            <p:cond delay="1000"/>
                                          </p:stCondLst>
                                        </p:cTn>
                                        <p:tgtEl>
                                          <p:spTgt spid="18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83"/>
                                        </p:tgtEl>
                                      </p:cBhvr>
                                    </p:animEffect>
                                    <p:set>
                                      <p:cBhvr>
                                        <p:cTn dur="1" fill="hold">
                                          <p:stCondLst>
                                            <p:cond delay="1000"/>
                                          </p:stCondLst>
                                        </p:cTn>
                                        <p:tgtEl>
                                          <p:spTgt spid="183"/>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1000"/>
                                        <p:tgtEl>
                                          <p:spTgt spid="1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sp>
        <p:nvSpPr>
          <p:cNvPr id="190" name="Google Shape;190;p36"/>
          <p:cNvSpPr txBox="1"/>
          <p:nvPr>
            <p:ph type="title"/>
          </p:nvPr>
        </p:nvSpPr>
        <p:spPr>
          <a:xfrm>
            <a:off x="1505225" y="90575"/>
            <a:ext cx="6286800" cy="777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Inconsistencies in the current waste collection process can be reduced</a:t>
            </a:r>
            <a:endParaRPr sz="2000"/>
          </a:p>
        </p:txBody>
      </p:sp>
      <p:pic>
        <p:nvPicPr>
          <p:cNvPr id="191" name="Google Shape;191;p36" title="Chart"/>
          <p:cNvPicPr preferRelativeResize="0"/>
          <p:nvPr/>
        </p:nvPicPr>
        <p:blipFill>
          <a:blip r:embed="rId3">
            <a:alphaModFix/>
          </a:blip>
          <a:stretch>
            <a:fillRect/>
          </a:stretch>
        </p:blipFill>
        <p:spPr>
          <a:xfrm>
            <a:off x="5018124" y="1376363"/>
            <a:ext cx="3868849" cy="2390775"/>
          </a:xfrm>
          <a:prstGeom prst="rect">
            <a:avLst/>
          </a:prstGeom>
          <a:noFill/>
          <a:ln cap="flat" cmpd="sng" w="28575">
            <a:solidFill>
              <a:srgbClr val="666666"/>
            </a:solidFill>
            <a:prstDash val="solid"/>
            <a:round/>
            <a:headEnd len="sm" w="sm" type="none"/>
            <a:tailEnd len="sm" w="sm" type="none"/>
          </a:ln>
        </p:spPr>
      </p:pic>
      <p:pic>
        <p:nvPicPr>
          <p:cNvPr id="192" name="Google Shape;192;p36"/>
          <p:cNvPicPr preferRelativeResize="0"/>
          <p:nvPr/>
        </p:nvPicPr>
        <p:blipFill>
          <a:blip r:embed="rId4">
            <a:alphaModFix/>
          </a:blip>
          <a:stretch>
            <a:fillRect/>
          </a:stretch>
        </p:blipFill>
        <p:spPr>
          <a:xfrm>
            <a:off x="257026" y="1376363"/>
            <a:ext cx="4549248" cy="2390775"/>
          </a:xfrm>
          <a:prstGeom prst="rect">
            <a:avLst/>
          </a:prstGeom>
          <a:noFill/>
          <a:ln cap="flat" cmpd="sng" w="28575">
            <a:solidFill>
              <a:srgbClr val="666666"/>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sp>
        <p:nvSpPr>
          <p:cNvPr id="197" name="Google Shape;197;p37"/>
          <p:cNvSpPr txBox="1"/>
          <p:nvPr>
            <p:ph type="title"/>
          </p:nvPr>
        </p:nvSpPr>
        <p:spPr>
          <a:xfrm>
            <a:off x="1677350" y="99625"/>
            <a:ext cx="5749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000"/>
              <a:t>A combination of mapping software and manual routing is an effective option for route planning</a:t>
            </a:r>
            <a:endParaRPr sz="2000"/>
          </a:p>
        </p:txBody>
      </p:sp>
      <p:pic>
        <p:nvPicPr>
          <p:cNvPr id="198" name="Google Shape;198;p37"/>
          <p:cNvPicPr preferRelativeResize="0"/>
          <p:nvPr/>
        </p:nvPicPr>
        <p:blipFill>
          <a:blip r:embed="rId3">
            <a:alphaModFix/>
          </a:blip>
          <a:stretch>
            <a:fillRect/>
          </a:stretch>
        </p:blipFill>
        <p:spPr>
          <a:xfrm>
            <a:off x="2191050" y="771025"/>
            <a:ext cx="4732450" cy="40345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sp>
        <p:nvSpPr>
          <p:cNvPr id="203" name="Google Shape;203;p38"/>
          <p:cNvSpPr txBox="1"/>
          <p:nvPr>
            <p:ph type="title"/>
          </p:nvPr>
        </p:nvSpPr>
        <p:spPr>
          <a:xfrm>
            <a:off x="1720750" y="0"/>
            <a:ext cx="6028800" cy="6705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2000"/>
              <a:t>The optimized process creates less </a:t>
            </a:r>
            <a:r>
              <a:rPr lang="en" sz="2000"/>
              <a:t>geographically</a:t>
            </a:r>
            <a:r>
              <a:rPr lang="en" sz="2000"/>
              <a:t> </a:t>
            </a:r>
            <a:r>
              <a:rPr lang="en" sz="2000"/>
              <a:t>dispersed groupings than</a:t>
            </a:r>
            <a:r>
              <a:rPr lang="en" sz="2000"/>
              <a:t> current practice</a:t>
            </a:r>
            <a:endParaRPr sz="2000"/>
          </a:p>
        </p:txBody>
      </p:sp>
      <p:graphicFrame>
        <p:nvGraphicFramePr>
          <p:cNvPr id="204" name="Google Shape;204;p38"/>
          <p:cNvGraphicFramePr/>
          <p:nvPr/>
        </p:nvGraphicFramePr>
        <p:xfrm>
          <a:off x="326825" y="922750"/>
          <a:ext cx="3000000" cy="3000000"/>
        </p:xfrm>
        <a:graphic>
          <a:graphicData uri="http://schemas.openxmlformats.org/drawingml/2006/table">
            <a:tbl>
              <a:tblPr>
                <a:noFill/>
                <a:tableStyleId>{F174A9FA-6B9C-4611-BED9-F95FAF194E69}</a:tableStyleId>
              </a:tblPr>
              <a:tblGrid>
                <a:gridCol w="4245175"/>
                <a:gridCol w="4245175"/>
              </a:tblGrid>
              <a:tr h="381000">
                <a:tc>
                  <a:txBody>
                    <a:bodyPr/>
                    <a:lstStyle/>
                    <a:p>
                      <a:pPr indent="0" lvl="0" marL="0" rtl="0" algn="l">
                        <a:spcBef>
                          <a:spcPts val="0"/>
                        </a:spcBef>
                        <a:spcAft>
                          <a:spcPts val="0"/>
                        </a:spcAft>
                        <a:buNone/>
                      </a:pPr>
                      <a:r>
                        <a:rPr lang="en"/>
                        <a:t>                     Current Routes</a:t>
                      </a:r>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solidFill>
                      <a:srgbClr val="999999"/>
                    </a:solidFill>
                  </a:tcPr>
                </a:tc>
                <a:tc>
                  <a:txBody>
                    <a:bodyPr/>
                    <a:lstStyle/>
                    <a:p>
                      <a:pPr indent="0" lvl="0" marL="0" rtl="0" algn="l">
                        <a:spcBef>
                          <a:spcPts val="0"/>
                        </a:spcBef>
                        <a:spcAft>
                          <a:spcPts val="0"/>
                        </a:spcAft>
                        <a:buNone/>
                      </a:pPr>
                      <a:r>
                        <a:rPr lang="en"/>
                        <a:t>                        Recommended Route</a:t>
                      </a:r>
                      <a:endParaRPr/>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solidFill>
                      <a:srgbClr val="999999"/>
                    </a:solidFill>
                  </a:tcPr>
                </a:tc>
              </a:tr>
            </a:tbl>
          </a:graphicData>
        </a:graphic>
      </p:graphicFrame>
      <p:pic>
        <p:nvPicPr>
          <p:cNvPr id="205" name="Google Shape;205;p38"/>
          <p:cNvPicPr preferRelativeResize="0"/>
          <p:nvPr/>
        </p:nvPicPr>
        <p:blipFill rotWithShape="1">
          <a:blip r:embed="rId3">
            <a:alphaModFix/>
          </a:blip>
          <a:srcRect b="0" l="28253" r="0" t="4425"/>
          <a:stretch/>
        </p:blipFill>
        <p:spPr>
          <a:xfrm>
            <a:off x="5236636" y="1489050"/>
            <a:ext cx="3150538" cy="3203499"/>
          </a:xfrm>
          <a:prstGeom prst="rect">
            <a:avLst/>
          </a:prstGeom>
          <a:noFill/>
          <a:ln cap="flat" cmpd="sng" w="28575">
            <a:solidFill>
              <a:schemeClr val="dk2"/>
            </a:solidFill>
            <a:prstDash val="solid"/>
            <a:round/>
            <a:headEnd len="sm" w="sm" type="none"/>
            <a:tailEnd len="sm" w="sm" type="none"/>
          </a:ln>
        </p:spPr>
      </p:pic>
      <p:pic>
        <p:nvPicPr>
          <p:cNvPr id="206" name="Google Shape;206;p38"/>
          <p:cNvPicPr preferRelativeResize="0"/>
          <p:nvPr/>
        </p:nvPicPr>
        <p:blipFill rotWithShape="1">
          <a:blip r:embed="rId4">
            <a:alphaModFix/>
          </a:blip>
          <a:srcRect b="3614" l="0" r="11024" t="0"/>
          <a:stretch/>
        </p:blipFill>
        <p:spPr>
          <a:xfrm>
            <a:off x="783850" y="1489044"/>
            <a:ext cx="3258425" cy="3203505"/>
          </a:xfrm>
          <a:prstGeom prst="rect">
            <a:avLst/>
          </a:prstGeom>
          <a:noFill/>
          <a:ln cap="flat" cmpd="sng" w="2857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1000"/>
                                        <p:tgtEl>
                                          <p:spTgt spid="2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graphicFrame>
        <p:nvGraphicFramePr>
          <p:cNvPr id="211" name="Google Shape;211;p39"/>
          <p:cNvGraphicFramePr/>
          <p:nvPr/>
        </p:nvGraphicFramePr>
        <p:xfrm>
          <a:off x="395150" y="789575"/>
          <a:ext cx="3000000" cy="3000000"/>
        </p:xfrm>
        <a:graphic>
          <a:graphicData uri="http://schemas.openxmlformats.org/drawingml/2006/table">
            <a:tbl>
              <a:tblPr>
                <a:noFill/>
                <a:tableStyleId>{F174A9FA-6B9C-4611-BED9-F95FAF194E69}</a:tableStyleId>
              </a:tblPr>
              <a:tblGrid>
                <a:gridCol w="4210425"/>
                <a:gridCol w="4210425"/>
              </a:tblGrid>
              <a:tr h="381000">
                <a:tc>
                  <a:txBody>
                    <a:bodyPr/>
                    <a:lstStyle/>
                    <a:p>
                      <a:pPr indent="0" lvl="0" marL="0" rtl="0" algn="l">
                        <a:spcBef>
                          <a:spcPts val="0"/>
                        </a:spcBef>
                        <a:spcAft>
                          <a:spcPts val="0"/>
                        </a:spcAft>
                        <a:buNone/>
                      </a:pPr>
                      <a:r>
                        <a:rPr lang="en"/>
                        <a:t>                                  Current Routes</a:t>
                      </a:r>
                      <a:endParaRPr/>
                    </a:p>
                  </a:txBody>
                  <a:tcPr marT="91425" marB="91425" marR="91425" marL="91425">
                    <a:solidFill>
                      <a:srgbClr val="999999"/>
                    </a:solidFill>
                  </a:tcPr>
                </a:tc>
                <a:tc>
                  <a:txBody>
                    <a:bodyPr/>
                    <a:lstStyle/>
                    <a:p>
                      <a:pPr indent="0" lvl="0" marL="0" rtl="0" algn="l">
                        <a:spcBef>
                          <a:spcPts val="0"/>
                        </a:spcBef>
                        <a:spcAft>
                          <a:spcPts val="0"/>
                        </a:spcAft>
                        <a:buNone/>
                      </a:pPr>
                      <a:r>
                        <a:rPr lang="en"/>
                        <a:t>                  Recommended Route</a:t>
                      </a:r>
                      <a:endParaRPr/>
                    </a:p>
                  </a:txBody>
                  <a:tcPr marT="91425" marB="91425" marR="91425" marL="91425">
                    <a:solidFill>
                      <a:srgbClr val="999999"/>
                    </a:solidFill>
                  </a:tcPr>
                </a:tc>
              </a:tr>
            </a:tbl>
          </a:graphicData>
        </a:graphic>
      </p:graphicFrame>
      <p:pic>
        <p:nvPicPr>
          <p:cNvPr id="212" name="Google Shape;212;p39"/>
          <p:cNvPicPr preferRelativeResize="0"/>
          <p:nvPr/>
        </p:nvPicPr>
        <p:blipFill rotWithShape="1">
          <a:blip r:embed="rId3">
            <a:alphaModFix/>
          </a:blip>
          <a:srcRect b="6164" l="0" r="6976" t="0"/>
          <a:stretch/>
        </p:blipFill>
        <p:spPr>
          <a:xfrm>
            <a:off x="1158550" y="1267700"/>
            <a:ext cx="3112025" cy="3431175"/>
          </a:xfrm>
          <a:prstGeom prst="rect">
            <a:avLst/>
          </a:prstGeom>
          <a:noFill/>
          <a:ln cap="flat" cmpd="sng" w="28575">
            <a:solidFill>
              <a:schemeClr val="dk2"/>
            </a:solidFill>
            <a:prstDash val="solid"/>
            <a:round/>
            <a:headEnd len="sm" w="sm" type="none"/>
            <a:tailEnd len="sm" w="sm" type="none"/>
          </a:ln>
        </p:spPr>
      </p:pic>
      <p:pic>
        <p:nvPicPr>
          <p:cNvPr id="213" name="Google Shape;213;p39"/>
          <p:cNvPicPr preferRelativeResize="0"/>
          <p:nvPr/>
        </p:nvPicPr>
        <p:blipFill rotWithShape="1">
          <a:blip r:embed="rId4">
            <a:alphaModFix/>
          </a:blip>
          <a:srcRect b="7032" l="26017" r="5839" t="6574"/>
          <a:stretch/>
        </p:blipFill>
        <p:spPr>
          <a:xfrm>
            <a:off x="5049475" y="1274475"/>
            <a:ext cx="3112025" cy="3417619"/>
          </a:xfrm>
          <a:prstGeom prst="rect">
            <a:avLst/>
          </a:prstGeom>
          <a:noFill/>
          <a:ln cap="flat" cmpd="sng" w="28575">
            <a:solidFill>
              <a:srgbClr val="666666"/>
            </a:solidFill>
            <a:prstDash val="solid"/>
            <a:round/>
            <a:headEnd len="sm" w="sm" type="none"/>
            <a:tailEnd len="sm" w="sm" type="none"/>
          </a:ln>
        </p:spPr>
      </p:pic>
      <p:sp>
        <p:nvSpPr>
          <p:cNvPr id="214" name="Google Shape;214;p39"/>
          <p:cNvSpPr txBox="1"/>
          <p:nvPr>
            <p:ph type="title"/>
          </p:nvPr>
        </p:nvSpPr>
        <p:spPr>
          <a:xfrm>
            <a:off x="1720750" y="0"/>
            <a:ext cx="6028800" cy="6705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2000"/>
              <a:t>The optimized</a:t>
            </a:r>
            <a:r>
              <a:rPr lang="en" sz="2000"/>
              <a:t> process creates less geographically dispersed groupings than current practice</a:t>
            </a:r>
            <a:endParaRPr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1000"/>
                                        <p:tgtEl>
                                          <p:spTgt spid="2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pic>
        <p:nvPicPr>
          <p:cNvPr id="219" name="Google Shape;219;p40" title="Chart"/>
          <p:cNvPicPr preferRelativeResize="0"/>
          <p:nvPr/>
        </p:nvPicPr>
        <p:blipFill>
          <a:blip r:embed="rId3">
            <a:alphaModFix/>
          </a:blip>
          <a:stretch>
            <a:fillRect/>
          </a:stretch>
        </p:blipFill>
        <p:spPr>
          <a:xfrm>
            <a:off x="4645975" y="1335738"/>
            <a:ext cx="4369175" cy="2659933"/>
          </a:xfrm>
          <a:prstGeom prst="rect">
            <a:avLst/>
          </a:prstGeom>
          <a:noFill/>
          <a:ln cap="flat" cmpd="sng" w="28575">
            <a:solidFill>
              <a:srgbClr val="666666"/>
            </a:solidFill>
            <a:prstDash val="solid"/>
            <a:round/>
            <a:headEnd len="sm" w="sm" type="none"/>
            <a:tailEnd len="sm" w="sm" type="none"/>
          </a:ln>
        </p:spPr>
      </p:pic>
      <p:pic>
        <p:nvPicPr>
          <p:cNvPr id="220" name="Google Shape;220;p40" title="Chart"/>
          <p:cNvPicPr preferRelativeResize="0"/>
          <p:nvPr/>
        </p:nvPicPr>
        <p:blipFill>
          <a:blip r:embed="rId4">
            <a:alphaModFix/>
          </a:blip>
          <a:stretch>
            <a:fillRect/>
          </a:stretch>
        </p:blipFill>
        <p:spPr>
          <a:xfrm>
            <a:off x="136800" y="1324713"/>
            <a:ext cx="4341174" cy="2681982"/>
          </a:xfrm>
          <a:prstGeom prst="rect">
            <a:avLst/>
          </a:prstGeom>
          <a:noFill/>
          <a:ln cap="flat" cmpd="sng" w="28575">
            <a:solidFill>
              <a:schemeClr val="dk2"/>
            </a:solidFill>
            <a:prstDash val="solid"/>
            <a:round/>
            <a:headEnd len="sm" w="sm" type="none"/>
            <a:tailEnd len="sm" w="sm" type="none"/>
          </a:ln>
        </p:spPr>
      </p:pic>
      <p:sp>
        <p:nvSpPr>
          <p:cNvPr id="221" name="Google Shape;221;p40"/>
          <p:cNvSpPr txBox="1"/>
          <p:nvPr>
            <p:ph type="title"/>
          </p:nvPr>
        </p:nvSpPr>
        <p:spPr>
          <a:xfrm>
            <a:off x="1720750" y="0"/>
            <a:ext cx="6028800" cy="6705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2000"/>
              <a:t>The optimized</a:t>
            </a:r>
            <a:r>
              <a:rPr lang="en" sz="2000"/>
              <a:t> process uses fewer routes than current practice</a:t>
            </a:r>
            <a:endParaRPr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1000"/>
                                        <p:tgtEl>
                                          <p:spTgt spid="2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 name="Shape 225"/>
        <p:cNvGrpSpPr/>
        <p:nvPr/>
      </p:nvGrpSpPr>
      <p:grpSpPr>
        <a:xfrm>
          <a:off x="0" y="0"/>
          <a:ext cx="0" cy="0"/>
          <a:chOff x="0" y="0"/>
          <a:chExt cx="0" cy="0"/>
        </a:xfrm>
      </p:grpSpPr>
      <p:pic>
        <p:nvPicPr>
          <p:cNvPr id="226" name="Google Shape;226;p41"/>
          <p:cNvPicPr preferRelativeResize="0"/>
          <p:nvPr/>
        </p:nvPicPr>
        <p:blipFill>
          <a:blip r:embed="rId3">
            <a:alphaModFix/>
          </a:blip>
          <a:stretch>
            <a:fillRect/>
          </a:stretch>
        </p:blipFill>
        <p:spPr>
          <a:xfrm>
            <a:off x="45250" y="1395413"/>
            <a:ext cx="4476750" cy="2352675"/>
          </a:xfrm>
          <a:prstGeom prst="rect">
            <a:avLst/>
          </a:prstGeom>
          <a:noFill/>
          <a:ln cap="flat" cmpd="sng" w="28575">
            <a:solidFill>
              <a:srgbClr val="666666"/>
            </a:solidFill>
            <a:prstDash val="solid"/>
            <a:round/>
            <a:headEnd len="sm" w="sm" type="none"/>
            <a:tailEnd len="sm" w="sm" type="none"/>
          </a:ln>
        </p:spPr>
      </p:pic>
      <p:pic>
        <p:nvPicPr>
          <p:cNvPr id="227" name="Google Shape;227;p41"/>
          <p:cNvPicPr preferRelativeResize="0"/>
          <p:nvPr/>
        </p:nvPicPr>
        <p:blipFill>
          <a:blip r:embed="rId4">
            <a:alphaModFix/>
          </a:blip>
          <a:stretch>
            <a:fillRect/>
          </a:stretch>
        </p:blipFill>
        <p:spPr>
          <a:xfrm>
            <a:off x="4572002" y="1395425"/>
            <a:ext cx="4506798" cy="2352675"/>
          </a:xfrm>
          <a:prstGeom prst="rect">
            <a:avLst/>
          </a:prstGeom>
          <a:noFill/>
          <a:ln cap="flat" cmpd="sng" w="28575">
            <a:solidFill>
              <a:srgbClr val="666666"/>
            </a:solidFill>
            <a:prstDash val="solid"/>
            <a:round/>
            <a:headEnd len="sm" w="sm" type="none"/>
            <a:tailEnd len="sm" w="sm" type="none"/>
          </a:ln>
        </p:spPr>
      </p:pic>
      <p:sp>
        <p:nvSpPr>
          <p:cNvPr id="228" name="Google Shape;228;p41"/>
          <p:cNvSpPr txBox="1"/>
          <p:nvPr>
            <p:ph type="title"/>
          </p:nvPr>
        </p:nvSpPr>
        <p:spPr>
          <a:xfrm>
            <a:off x="1720750" y="0"/>
            <a:ext cx="6028800" cy="6705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2000"/>
              <a:t>The optimized</a:t>
            </a:r>
            <a:r>
              <a:rPr lang="en" sz="2000"/>
              <a:t> process uses fewer routes than current practice</a:t>
            </a:r>
            <a:endParaRPr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1000"/>
                                        <p:tgtEl>
                                          <p:spTgt spid="2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sp>
        <p:nvSpPr>
          <p:cNvPr id="233" name="Google Shape;233;p42"/>
          <p:cNvSpPr txBox="1"/>
          <p:nvPr>
            <p:ph type="title"/>
          </p:nvPr>
        </p:nvSpPr>
        <p:spPr>
          <a:xfrm>
            <a:off x="1697250" y="126500"/>
            <a:ext cx="5749500" cy="75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The optimized process creates a more even </a:t>
            </a:r>
            <a:r>
              <a:rPr lang="en" sz="2000"/>
              <a:t>distribution throughout the week</a:t>
            </a:r>
            <a:endParaRPr sz="2000"/>
          </a:p>
        </p:txBody>
      </p:sp>
      <p:pic>
        <p:nvPicPr>
          <p:cNvPr id="234" name="Google Shape;234;p42"/>
          <p:cNvPicPr preferRelativeResize="0"/>
          <p:nvPr/>
        </p:nvPicPr>
        <p:blipFill>
          <a:blip r:embed="rId3">
            <a:alphaModFix/>
          </a:blip>
          <a:stretch>
            <a:fillRect/>
          </a:stretch>
        </p:blipFill>
        <p:spPr>
          <a:xfrm>
            <a:off x="4692875" y="1238275"/>
            <a:ext cx="4255725" cy="2666925"/>
          </a:xfrm>
          <a:prstGeom prst="rect">
            <a:avLst/>
          </a:prstGeom>
          <a:noFill/>
          <a:ln cap="flat" cmpd="sng" w="19050">
            <a:solidFill>
              <a:srgbClr val="666666"/>
            </a:solidFill>
            <a:prstDash val="solid"/>
            <a:miter lim="8000"/>
            <a:headEnd len="sm" w="sm" type="none"/>
            <a:tailEnd len="sm" w="sm" type="none"/>
          </a:ln>
        </p:spPr>
      </p:pic>
      <p:pic>
        <p:nvPicPr>
          <p:cNvPr id="235" name="Google Shape;235;p42"/>
          <p:cNvPicPr preferRelativeResize="0"/>
          <p:nvPr/>
        </p:nvPicPr>
        <p:blipFill>
          <a:blip r:embed="rId4">
            <a:alphaModFix/>
          </a:blip>
          <a:stretch>
            <a:fillRect/>
          </a:stretch>
        </p:blipFill>
        <p:spPr>
          <a:xfrm>
            <a:off x="158775" y="1238275"/>
            <a:ext cx="4413228" cy="2666925"/>
          </a:xfrm>
          <a:prstGeom prst="rect">
            <a:avLst/>
          </a:prstGeom>
          <a:noFill/>
          <a:ln cap="flat" cmpd="sng" w="19050">
            <a:solidFill>
              <a:srgbClr val="666666"/>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1000"/>
                                        <p:tgtEl>
                                          <p:spTgt spid="2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Google Shape;240;p43"/>
          <p:cNvSpPr txBox="1"/>
          <p:nvPr>
            <p:ph type="title"/>
          </p:nvPr>
        </p:nvSpPr>
        <p:spPr>
          <a:xfrm>
            <a:off x="1677350" y="99625"/>
            <a:ext cx="5749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Summary</a:t>
            </a:r>
            <a:endParaRPr sz="2000"/>
          </a:p>
        </p:txBody>
      </p:sp>
      <p:pic>
        <p:nvPicPr>
          <p:cNvPr id="241" name="Google Shape;241;p43"/>
          <p:cNvPicPr preferRelativeResize="0"/>
          <p:nvPr/>
        </p:nvPicPr>
        <p:blipFill>
          <a:blip r:embed="rId3">
            <a:alphaModFix/>
          </a:blip>
          <a:stretch>
            <a:fillRect/>
          </a:stretch>
        </p:blipFill>
        <p:spPr>
          <a:xfrm>
            <a:off x="83025" y="1121600"/>
            <a:ext cx="2472950" cy="1669225"/>
          </a:xfrm>
          <a:prstGeom prst="rect">
            <a:avLst/>
          </a:prstGeom>
          <a:noFill/>
          <a:ln>
            <a:noFill/>
          </a:ln>
        </p:spPr>
      </p:pic>
      <p:pic>
        <p:nvPicPr>
          <p:cNvPr id="242" name="Google Shape;242;p43"/>
          <p:cNvPicPr preferRelativeResize="0"/>
          <p:nvPr/>
        </p:nvPicPr>
        <p:blipFill>
          <a:blip r:embed="rId4">
            <a:alphaModFix/>
          </a:blip>
          <a:stretch>
            <a:fillRect/>
          </a:stretch>
        </p:blipFill>
        <p:spPr>
          <a:xfrm>
            <a:off x="2555977" y="1309050"/>
            <a:ext cx="2193600" cy="1335850"/>
          </a:xfrm>
          <a:prstGeom prst="rect">
            <a:avLst/>
          </a:prstGeom>
          <a:noFill/>
          <a:ln>
            <a:noFill/>
          </a:ln>
        </p:spPr>
      </p:pic>
      <p:pic>
        <p:nvPicPr>
          <p:cNvPr id="243" name="Google Shape;243;p43"/>
          <p:cNvPicPr preferRelativeResize="0"/>
          <p:nvPr/>
        </p:nvPicPr>
        <p:blipFill rotWithShape="1">
          <a:blip r:embed="rId5">
            <a:alphaModFix/>
          </a:blip>
          <a:srcRect b="0" l="28253" r="0" t="4425"/>
          <a:stretch/>
        </p:blipFill>
        <p:spPr>
          <a:xfrm>
            <a:off x="5259225" y="1266238"/>
            <a:ext cx="1590858" cy="1421475"/>
          </a:xfrm>
          <a:prstGeom prst="rect">
            <a:avLst/>
          </a:prstGeom>
          <a:noFill/>
          <a:ln cap="flat" cmpd="sng" w="28575">
            <a:solidFill>
              <a:schemeClr val="dk2"/>
            </a:solidFill>
            <a:prstDash val="solid"/>
            <a:round/>
            <a:headEnd len="sm" w="sm" type="none"/>
            <a:tailEnd len="sm" w="sm" type="none"/>
          </a:ln>
        </p:spPr>
      </p:pic>
      <p:pic>
        <p:nvPicPr>
          <p:cNvPr id="244" name="Google Shape;244;p43"/>
          <p:cNvPicPr preferRelativeResize="0"/>
          <p:nvPr/>
        </p:nvPicPr>
        <p:blipFill>
          <a:blip r:embed="rId6">
            <a:alphaModFix/>
          </a:blip>
          <a:stretch>
            <a:fillRect/>
          </a:stretch>
        </p:blipFill>
        <p:spPr>
          <a:xfrm>
            <a:off x="7267575" y="1142363"/>
            <a:ext cx="1627699" cy="1627699"/>
          </a:xfrm>
          <a:prstGeom prst="rect">
            <a:avLst/>
          </a:prstGeom>
          <a:noFill/>
          <a:ln>
            <a:noFill/>
          </a:ln>
        </p:spPr>
      </p:pic>
      <p:sp>
        <p:nvSpPr>
          <p:cNvPr id="245" name="Google Shape;245;p43"/>
          <p:cNvSpPr txBox="1"/>
          <p:nvPr/>
        </p:nvSpPr>
        <p:spPr>
          <a:xfrm>
            <a:off x="83025" y="2962275"/>
            <a:ext cx="2346000" cy="30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Addressed Changing Industry</a:t>
            </a:r>
            <a:endParaRPr/>
          </a:p>
        </p:txBody>
      </p:sp>
      <p:sp>
        <p:nvSpPr>
          <p:cNvPr id="246" name="Google Shape;246;p43"/>
          <p:cNvSpPr txBox="1"/>
          <p:nvPr/>
        </p:nvSpPr>
        <p:spPr>
          <a:xfrm>
            <a:off x="2555975" y="2962275"/>
            <a:ext cx="2193600" cy="30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Optimized Fleet Size</a:t>
            </a:r>
            <a:endParaRPr/>
          </a:p>
        </p:txBody>
      </p:sp>
      <p:sp>
        <p:nvSpPr>
          <p:cNvPr id="247" name="Google Shape;247;p43"/>
          <p:cNvSpPr txBox="1"/>
          <p:nvPr/>
        </p:nvSpPr>
        <p:spPr>
          <a:xfrm>
            <a:off x="5259225" y="2962275"/>
            <a:ext cx="1590900" cy="30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Developed Grouping Strategy</a:t>
            </a:r>
            <a:endParaRPr/>
          </a:p>
        </p:txBody>
      </p:sp>
      <p:sp>
        <p:nvSpPr>
          <p:cNvPr id="248" name="Google Shape;248;p43"/>
          <p:cNvSpPr txBox="1"/>
          <p:nvPr/>
        </p:nvSpPr>
        <p:spPr>
          <a:xfrm>
            <a:off x="7172325" y="2962275"/>
            <a:ext cx="1809900" cy="30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Developed Frequency Distribution Strategy</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sp>
        <p:nvSpPr>
          <p:cNvPr id="108" name="Google Shape;108;p26"/>
          <p:cNvSpPr txBox="1"/>
          <p:nvPr>
            <p:ph type="title"/>
          </p:nvPr>
        </p:nvSpPr>
        <p:spPr>
          <a:xfrm>
            <a:off x="1677350" y="99625"/>
            <a:ext cx="5749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Project Statement</a:t>
            </a:r>
            <a:endParaRPr sz="2000"/>
          </a:p>
        </p:txBody>
      </p:sp>
      <p:sp>
        <p:nvSpPr>
          <p:cNvPr id="109" name="Google Shape;109;p26"/>
          <p:cNvSpPr txBox="1"/>
          <p:nvPr>
            <p:ph idx="1" type="body"/>
          </p:nvPr>
        </p:nvSpPr>
        <p:spPr>
          <a:xfrm>
            <a:off x="311700" y="672325"/>
            <a:ext cx="8520600" cy="1463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i="1" lang="en" sz="2400">
                <a:solidFill>
                  <a:srgbClr val="CC0000"/>
                </a:solidFill>
              </a:rPr>
              <a:t>This project explored waste collection optimization in the City of Copenhagen and developed various recommendations for ARC as they transition f</a:t>
            </a:r>
            <a:r>
              <a:rPr i="1" lang="en" sz="2400">
                <a:solidFill>
                  <a:srgbClr val="CC0000"/>
                </a:solidFill>
              </a:rPr>
              <a:t>or the impending E-truck upscale in 2022</a:t>
            </a:r>
            <a:r>
              <a:rPr i="1" lang="en" sz="2400">
                <a:solidFill>
                  <a:srgbClr val="CC0000"/>
                </a:solidFill>
              </a:rPr>
              <a:t>.</a:t>
            </a:r>
            <a:endParaRPr i="1" sz="2400">
              <a:solidFill>
                <a:srgbClr val="CC0000"/>
              </a:solidFill>
            </a:endParaRPr>
          </a:p>
        </p:txBody>
      </p:sp>
      <p:pic>
        <p:nvPicPr>
          <p:cNvPr id="110" name="Google Shape;110;p26"/>
          <p:cNvPicPr preferRelativeResize="0"/>
          <p:nvPr/>
        </p:nvPicPr>
        <p:blipFill>
          <a:blip r:embed="rId3">
            <a:alphaModFix/>
          </a:blip>
          <a:stretch>
            <a:fillRect/>
          </a:stretch>
        </p:blipFill>
        <p:spPr>
          <a:xfrm>
            <a:off x="5955275" y="2581050"/>
            <a:ext cx="2921000" cy="2131975"/>
          </a:xfrm>
          <a:prstGeom prst="rect">
            <a:avLst/>
          </a:prstGeom>
          <a:noFill/>
          <a:ln cap="flat" cmpd="sng" w="28575">
            <a:solidFill>
              <a:schemeClr val="dk2"/>
            </a:solidFill>
            <a:prstDash val="solid"/>
            <a:round/>
            <a:headEnd len="sm" w="sm" type="none"/>
            <a:tailEnd len="sm" w="sm" type="none"/>
          </a:ln>
        </p:spPr>
      </p:pic>
      <p:pic>
        <p:nvPicPr>
          <p:cNvPr id="111" name="Google Shape;111;p26"/>
          <p:cNvPicPr preferRelativeResize="0"/>
          <p:nvPr/>
        </p:nvPicPr>
        <p:blipFill rotWithShape="1">
          <a:blip r:embed="rId4">
            <a:alphaModFix/>
          </a:blip>
          <a:srcRect b="0" l="9853" r="0" t="0"/>
          <a:stretch/>
        </p:blipFill>
        <p:spPr>
          <a:xfrm>
            <a:off x="106050" y="2581050"/>
            <a:ext cx="2582238" cy="2064975"/>
          </a:xfrm>
          <a:prstGeom prst="rect">
            <a:avLst/>
          </a:prstGeom>
          <a:noFill/>
          <a:ln cap="flat" cmpd="sng" w="28575">
            <a:solidFill>
              <a:schemeClr val="dk2"/>
            </a:solidFill>
            <a:prstDash val="solid"/>
            <a:round/>
            <a:headEnd len="sm" w="sm" type="none"/>
            <a:tailEnd len="sm" w="sm" type="none"/>
          </a:ln>
        </p:spPr>
      </p:pic>
      <p:pic>
        <p:nvPicPr>
          <p:cNvPr id="112" name="Google Shape;112;p26"/>
          <p:cNvPicPr preferRelativeResize="0"/>
          <p:nvPr/>
        </p:nvPicPr>
        <p:blipFill>
          <a:blip r:embed="rId5">
            <a:alphaModFix/>
          </a:blip>
          <a:stretch>
            <a:fillRect/>
          </a:stretch>
        </p:blipFill>
        <p:spPr>
          <a:xfrm>
            <a:off x="2785450" y="2749450"/>
            <a:ext cx="3072674" cy="1728165"/>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Google Shape;253;p44"/>
          <p:cNvSpPr txBox="1"/>
          <p:nvPr>
            <p:ph type="title"/>
          </p:nvPr>
        </p:nvSpPr>
        <p:spPr>
          <a:xfrm>
            <a:off x="1557600" y="63025"/>
            <a:ext cx="6028800" cy="67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Tak!</a:t>
            </a:r>
            <a:endParaRPr sz="2000"/>
          </a:p>
        </p:txBody>
      </p:sp>
      <p:pic>
        <p:nvPicPr>
          <p:cNvPr id="254" name="Google Shape;254;p44"/>
          <p:cNvPicPr preferRelativeResize="0"/>
          <p:nvPr/>
        </p:nvPicPr>
        <p:blipFill rotWithShape="1">
          <a:blip r:embed="rId3">
            <a:alphaModFix/>
          </a:blip>
          <a:srcRect b="0" l="12434" r="0" t="0"/>
          <a:stretch/>
        </p:blipFill>
        <p:spPr>
          <a:xfrm>
            <a:off x="2175338" y="519163"/>
            <a:ext cx="4793322" cy="410517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 name="Shape 116"/>
        <p:cNvGrpSpPr/>
        <p:nvPr/>
      </p:nvGrpSpPr>
      <p:grpSpPr>
        <a:xfrm>
          <a:off x="0" y="0"/>
          <a:ext cx="0" cy="0"/>
          <a:chOff x="0" y="0"/>
          <a:chExt cx="0" cy="0"/>
        </a:xfrm>
      </p:grpSpPr>
      <p:sp>
        <p:nvSpPr>
          <p:cNvPr id="117" name="Google Shape;117;p27"/>
          <p:cNvSpPr txBox="1"/>
          <p:nvPr>
            <p:ph type="title"/>
          </p:nvPr>
        </p:nvSpPr>
        <p:spPr>
          <a:xfrm>
            <a:off x="1677350" y="99625"/>
            <a:ext cx="5749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Methodology</a:t>
            </a:r>
            <a:endParaRPr sz="2000"/>
          </a:p>
        </p:txBody>
      </p:sp>
      <p:pic>
        <p:nvPicPr>
          <p:cNvPr descr="Image result for waste collection clipart red" id="118" name="Google Shape;118;p27"/>
          <p:cNvPicPr preferRelativeResize="0"/>
          <p:nvPr/>
        </p:nvPicPr>
        <p:blipFill rotWithShape="1">
          <a:blip r:embed="rId3">
            <a:alphaModFix/>
          </a:blip>
          <a:srcRect b="16902" l="25888" r="33761" t="0"/>
          <a:stretch/>
        </p:blipFill>
        <p:spPr>
          <a:xfrm>
            <a:off x="752050" y="1240750"/>
            <a:ext cx="1611600" cy="1591500"/>
          </a:xfrm>
          <a:prstGeom prst="ellipse">
            <a:avLst/>
          </a:prstGeom>
          <a:noFill/>
          <a:ln>
            <a:noFill/>
          </a:ln>
        </p:spPr>
      </p:pic>
      <p:pic>
        <p:nvPicPr>
          <p:cNvPr descr="Image result for magnifying glass clipart" id="119" name="Google Shape;119;p27"/>
          <p:cNvPicPr preferRelativeResize="0"/>
          <p:nvPr/>
        </p:nvPicPr>
        <p:blipFill>
          <a:blip r:embed="rId4">
            <a:alphaModFix/>
          </a:blip>
          <a:stretch>
            <a:fillRect/>
          </a:stretch>
        </p:blipFill>
        <p:spPr>
          <a:xfrm rot="3126308">
            <a:off x="-958880" y="867069"/>
            <a:ext cx="4183763" cy="3409385"/>
          </a:xfrm>
          <a:prstGeom prst="rect">
            <a:avLst/>
          </a:prstGeom>
          <a:noFill/>
          <a:ln>
            <a:noFill/>
          </a:ln>
        </p:spPr>
      </p:pic>
      <p:pic>
        <p:nvPicPr>
          <p:cNvPr id="120" name="Google Shape;120;p27"/>
          <p:cNvPicPr preferRelativeResize="0"/>
          <p:nvPr/>
        </p:nvPicPr>
        <p:blipFill>
          <a:blip r:embed="rId5">
            <a:alphaModFix/>
          </a:blip>
          <a:stretch>
            <a:fillRect/>
          </a:stretch>
        </p:blipFill>
        <p:spPr>
          <a:xfrm>
            <a:off x="2715087" y="1156700"/>
            <a:ext cx="3713825" cy="2495200"/>
          </a:xfrm>
          <a:prstGeom prst="rect">
            <a:avLst/>
          </a:prstGeom>
          <a:noFill/>
          <a:ln>
            <a:noFill/>
          </a:ln>
        </p:spPr>
      </p:pic>
      <p:pic>
        <p:nvPicPr>
          <p:cNvPr id="121" name="Google Shape;121;p27"/>
          <p:cNvPicPr preferRelativeResize="0"/>
          <p:nvPr/>
        </p:nvPicPr>
        <p:blipFill>
          <a:blip r:embed="rId6">
            <a:alphaModFix/>
          </a:blip>
          <a:stretch>
            <a:fillRect/>
          </a:stretch>
        </p:blipFill>
        <p:spPr>
          <a:xfrm>
            <a:off x="6922075" y="1204450"/>
            <a:ext cx="1866750" cy="2399701"/>
          </a:xfrm>
          <a:prstGeom prst="rect">
            <a:avLst/>
          </a:prstGeom>
          <a:noFill/>
          <a:ln>
            <a:noFill/>
          </a:ln>
        </p:spPr>
      </p:pic>
      <p:sp>
        <p:nvSpPr>
          <p:cNvPr id="122" name="Google Shape;122;p27"/>
          <p:cNvSpPr txBox="1"/>
          <p:nvPr/>
        </p:nvSpPr>
        <p:spPr>
          <a:xfrm>
            <a:off x="752075" y="3736525"/>
            <a:ext cx="17862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CC0000"/>
                </a:solidFill>
              </a:rPr>
              <a:t>Objective 1:</a:t>
            </a:r>
            <a:endParaRPr b="1" sz="1800">
              <a:solidFill>
                <a:srgbClr val="CC0000"/>
              </a:solidFill>
            </a:endParaRPr>
          </a:p>
          <a:p>
            <a:pPr indent="0" lvl="0" marL="0" rtl="0" algn="ctr">
              <a:spcBef>
                <a:spcPts val="0"/>
              </a:spcBef>
              <a:spcAft>
                <a:spcPts val="0"/>
              </a:spcAft>
              <a:buNone/>
            </a:pPr>
            <a:r>
              <a:rPr b="1" lang="en" sz="1800">
                <a:solidFill>
                  <a:srgbClr val="CC0000"/>
                </a:solidFill>
              </a:rPr>
              <a:t>Investigate</a:t>
            </a:r>
            <a:endParaRPr b="1" sz="1800">
              <a:solidFill>
                <a:srgbClr val="CC0000"/>
              </a:solidFill>
            </a:endParaRPr>
          </a:p>
          <a:p>
            <a:pPr indent="0" lvl="0" marL="0" rtl="0" algn="ctr">
              <a:spcBef>
                <a:spcPts val="0"/>
              </a:spcBef>
              <a:spcAft>
                <a:spcPts val="0"/>
              </a:spcAft>
              <a:buNone/>
            </a:pPr>
            <a:r>
              <a:rPr b="1" lang="en" sz="1800">
                <a:solidFill>
                  <a:srgbClr val="CC0000"/>
                </a:solidFill>
              </a:rPr>
              <a:t>inefficiencies</a:t>
            </a:r>
            <a:endParaRPr b="1" sz="1800">
              <a:solidFill>
                <a:srgbClr val="CC0000"/>
              </a:solidFill>
            </a:endParaRPr>
          </a:p>
        </p:txBody>
      </p:sp>
      <p:sp>
        <p:nvSpPr>
          <p:cNvPr id="123" name="Google Shape;123;p27"/>
          <p:cNvSpPr txBox="1"/>
          <p:nvPr/>
        </p:nvSpPr>
        <p:spPr>
          <a:xfrm>
            <a:off x="3590488" y="3736525"/>
            <a:ext cx="17862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CC0000"/>
                </a:solidFill>
              </a:rPr>
              <a:t>Objective 2:</a:t>
            </a:r>
            <a:endParaRPr b="1" sz="1800">
              <a:solidFill>
                <a:srgbClr val="CC0000"/>
              </a:solidFill>
            </a:endParaRPr>
          </a:p>
          <a:p>
            <a:pPr indent="0" lvl="0" marL="0" rtl="0" algn="ctr">
              <a:spcBef>
                <a:spcPts val="0"/>
              </a:spcBef>
              <a:spcAft>
                <a:spcPts val="0"/>
              </a:spcAft>
              <a:buNone/>
            </a:pPr>
            <a:r>
              <a:rPr b="1" lang="en" sz="1800">
                <a:solidFill>
                  <a:srgbClr val="CC0000"/>
                </a:solidFill>
              </a:rPr>
              <a:t>Develop processes</a:t>
            </a:r>
            <a:endParaRPr b="1" sz="1800">
              <a:solidFill>
                <a:srgbClr val="CC0000"/>
              </a:solidFill>
            </a:endParaRPr>
          </a:p>
        </p:txBody>
      </p:sp>
      <p:sp>
        <p:nvSpPr>
          <p:cNvPr id="124" name="Google Shape;124;p27"/>
          <p:cNvSpPr txBox="1"/>
          <p:nvPr/>
        </p:nvSpPr>
        <p:spPr>
          <a:xfrm>
            <a:off x="6428925" y="3736525"/>
            <a:ext cx="21621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CC0000"/>
                </a:solidFill>
              </a:rPr>
              <a:t>Objective 3:</a:t>
            </a:r>
            <a:endParaRPr b="1" sz="1800">
              <a:solidFill>
                <a:srgbClr val="CC0000"/>
              </a:solidFill>
            </a:endParaRPr>
          </a:p>
          <a:p>
            <a:pPr indent="0" lvl="0" marL="0" rtl="0" algn="ctr">
              <a:spcBef>
                <a:spcPts val="0"/>
              </a:spcBef>
              <a:spcAft>
                <a:spcPts val="0"/>
              </a:spcAft>
              <a:buNone/>
            </a:pPr>
            <a:r>
              <a:rPr b="1" lang="en" sz="1800">
                <a:solidFill>
                  <a:srgbClr val="CC0000"/>
                </a:solidFill>
              </a:rPr>
              <a:t>Formulate recommendations</a:t>
            </a:r>
            <a:endParaRPr b="1" sz="1800">
              <a:solidFill>
                <a:srgbClr val="CC00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1000"/>
                                        <p:tgtEl>
                                          <p:spTgt spid="118"/>
                                        </p:tgtEl>
                                      </p:cBhvr>
                                    </p:animEffect>
                                  </p:childTnLst>
                                </p:cTn>
                              </p:par>
                              <p:par>
                                <p:cTn fill="hold" nodeType="with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1000"/>
                                        <p:tgtEl>
                                          <p:spTgt spid="119"/>
                                        </p:tgtEl>
                                      </p:cBhvr>
                                    </p:animEffect>
                                  </p:childTnLst>
                                </p:cTn>
                              </p:par>
                              <p:par>
                                <p:cTn fill="hold" nodeType="with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1000"/>
                                        <p:tgtEl>
                                          <p:spTgt spid="1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gtEl>
                                        <p:attrNameLst>
                                          <p:attrName>style.visibility</p:attrName>
                                        </p:attrNameLst>
                                      </p:cBhvr>
                                      <p:to>
                                        <p:strVal val="visible"/>
                                      </p:to>
                                    </p:set>
                                    <p:animEffect filter="fade" transition="in">
                                      <p:cBhvr>
                                        <p:cTn dur="1000"/>
                                        <p:tgtEl>
                                          <p:spTgt spid="120"/>
                                        </p:tgtEl>
                                      </p:cBhvr>
                                    </p:animEffect>
                                  </p:childTnLst>
                                </p:cTn>
                              </p:par>
                              <p:par>
                                <p:cTn fill="hold" nodeType="withEffect" presetClass="entr" presetID="10" presetSubtype="0">
                                  <p:stCondLst>
                                    <p:cond delay="0"/>
                                  </p:stCondLst>
                                  <p:childTnLst>
                                    <p:set>
                                      <p:cBhvr>
                                        <p:cTn dur="1" fill="hold">
                                          <p:stCondLst>
                                            <p:cond delay="0"/>
                                          </p:stCondLst>
                                        </p:cTn>
                                        <p:tgtEl>
                                          <p:spTgt spid="123"/>
                                        </p:tgtEl>
                                        <p:attrNameLst>
                                          <p:attrName>style.visibility</p:attrName>
                                        </p:attrNameLst>
                                      </p:cBhvr>
                                      <p:to>
                                        <p:strVal val="visible"/>
                                      </p:to>
                                    </p:set>
                                    <p:animEffect filter="fade" transition="in">
                                      <p:cBhvr>
                                        <p:cTn dur="1000"/>
                                        <p:tgtEl>
                                          <p:spTgt spid="1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1000"/>
                                        <p:tgtEl>
                                          <p:spTgt spid="121"/>
                                        </p:tgtEl>
                                      </p:cBhvr>
                                    </p:animEffect>
                                  </p:childTnLst>
                                </p:cTn>
                              </p:par>
                              <p:par>
                                <p:cTn fill="hold" nodeType="withEffect" presetClass="entr" presetID="10" presetSubtype="0">
                                  <p:stCondLst>
                                    <p:cond delay="0"/>
                                  </p:stCondLst>
                                  <p:childTnLst>
                                    <p:set>
                                      <p:cBhvr>
                                        <p:cTn dur="1" fill="hold">
                                          <p:stCondLst>
                                            <p:cond delay="0"/>
                                          </p:stCondLst>
                                        </p:cTn>
                                        <p:tgtEl>
                                          <p:spTgt spid="124"/>
                                        </p:tgtEl>
                                        <p:attrNameLst>
                                          <p:attrName>style.visibility</p:attrName>
                                        </p:attrNameLst>
                                      </p:cBhvr>
                                      <p:to>
                                        <p:strVal val="visible"/>
                                      </p:to>
                                    </p:set>
                                    <p:animEffect filter="fade" transition="in">
                                      <p:cBhvr>
                                        <p:cTn dur="1000"/>
                                        <p:tgtEl>
                                          <p:spTgt spid="1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Google Shape;129;p28"/>
          <p:cNvSpPr txBox="1"/>
          <p:nvPr>
            <p:ph type="title"/>
          </p:nvPr>
        </p:nvSpPr>
        <p:spPr>
          <a:xfrm>
            <a:off x="1429350" y="87275"/>
            <a:ext cx="6285300" cy="96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000"/>
              <a:t>The waste collection industry is changing and adapting to represent a more sustainable model</a:t>
            </a:r>
            <a:endParaRPr sz="2000"/>
          </a:p>
        </p:txBody>
      </p:sp>
      <p:pic>
        <p:nvPicPr>
          <p:cNvPr id="130" name="Google Shape;130;p28"/>
          <p:cNvPicPr preferRelativeResize="0"/>
          <p:nvPr/>
        </p:nvPicPr>
        <p:blipFill rotWithShape="1">
          <a:blip r:embed="rId3">
            <a:alphaModFix/>
          </a:blip>
          <a:srcRect b="0" l="0" r="1234" t="0"/>
          <a:stretch/>
        </p:blipFill>
        <p:spPr>
          <a:xfrm>
            <a:off x="238000" y="1232300"/>
            <a:ext cx="4663450" cy="3450425"/>
          </a:xfrm>
          <a:prstGeom prst="rect">
            <a:avLst/>
          </a:prstGeom>
          <a:noFill/>
          <a:ln cap="flat" cmpd="sng" w="28575">
            <a:solidFill>
              <a:srgbClr val="666666"/>
            </a:solidFill>
            <a:prstDash val="solid"/>
            <a:round/>
            <a:headEnd len="sm" w="sm" type="none"/>
            <a:tailEnd len="sm" w="sm" type="none"/>
          </a:ln>
        </p:spPr>
      </p:pic>
      <p:sp>
        <p:nvSpPr>
          <p:cNvPr id="131" name="Google Shape;131;p28"/>
          <p:cNvSpPr txBox="1"/>
          <p:nvPr/>
        </p:nvSpPr>
        <p:spPr>
          <a:xfrm>
            <a:off x="5679300" y="1369225"/>
            <a:ext cx="2274000" cy="29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Waste Hierarchy </a:t>
            </a:r>
            <a:endParaRPr/>
          </a:p>
        </p:txBody>
      </p:sp>
      <p:pic>
        <p:nvPicPr>
          <p:cNvPr id="132" name="Google Shape;132;p28"/>
          <p:cNvPicPr preferRelativeResize="0"/>
          <p:nvPr/>
        </p:nvPicPr>
        <p:blipFill>
          <a:blip r:embed="rId4">
            <a:alphaModFix/>
          </a:blip>
          <a:stretch>
            <a:fillRect/>
          </a:stretch>
        </p:blipFill>
        <p:spPr>
          <a:xfrm>
            <a:off x="4901450" y="1705301"/>
            <a:ext cx="4242549" cy="269830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sp>
        <p:nvSpPr>
          <p:cNvPr id="137" name="Google Shape;137;p29"/>
          <p:cNvSpPr txBox="1"/>
          <p:nvPr>
            <p:ph type="title"/>
          </p:nvPr>
        </p:nvSpPr>
        <p:spPr>
          <a:xfrm>
            <a:off x="1486200" y="87275"/>
            <a:ext cx="6171600" cy="96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T</a:t>
            </a:r>
            <a:r>
              <a:rPr lang="en" sz="2000"/>
              <a:t>he waste collection industry is changing and adapting to represent a more sustainable model</a:t>
            </a:r>
            <a:endParaRPr sz="2000"/>
          </a:p>
        </p:txBody>
      </p:sp>
      <p:pic>
        <p:nvPicPr>
          <p:cNvPr id="138" name="Google Shape;138;p29" title="Chart"/>
          <p:cNvPicPr preferRelativeResize="0"/>
          <p:nvPr/>
        </p:nvPicPr>
        <p:blipFill>
          <a:blip r:embed="rId3">
            <a:alphaModFix/>
          </a:blip>
          <a:stretch>
            <a:fillRect/>
          </a:stretch>
        </p:blipFill>
        <p:spPr>
          <a:xfrm>
            <a:off x="328625" y="1676988"/>
            <a:ext cx="3944100" cy="2443175"/>
          </a:xfrm>
          <a:prstGeom prst="rect">
            <a:avLst/>
          </a:prstGeom>
          <a:noFill/>
          <a:ln cap="flat" cmpd="sng" w="28575">
            <a:solidFill>
              <a:srgbClr val="666666"/>
            </a:solidFill>
            <a:prstDash val="solid"/>
            <a:round/>
            <a:headEnd len="sm" w="sm" type="none"/>
            <a:tailEnd len="sm" w="sm" type="none"/>
          </a:ln>
        </p:spPr>
      </p:pic>
      <p:pic>
        <p:nvPicPr>
          <p:cNvPr id="139" name="Google Shape;139;p29" title="Chart"/>
          <p:cNvPicPr preferRelativeResize="0"/>
          <p:nvPr/>
        </p:nvPicPr>
        <p:blipFill>
          <a:blip r:embed="rId4">
            <a:alphaModFix/>
          </a:blip>
          <a:stretch>
            <a:fillRect/>
          </a:stretch>
        </p:blipFill>
        <p:spPr>
          <a:xfrm>
            <a:off x="477600" y="1679198"/>
            <a:ext cx="3944100" cy="2438765"/>
          </a:xfrm>
          <a:prstGeom prst="rect">
            <a:avLst/>
          </a:prstGeom>
          <a:noFill/>
          <a:ln cap="flat" cmpd="sng" w="28575">
            <a:solidFill>
              <a:schemeClr val="dk2"/>
            </a:solidFill>
            <a:prstDash val="solid"/>
            <a:round/>
            <a:headEnd len="sm" w="sm" type="none"/>
            <a:tailEnd len="sm" w="sm" type="none"/>
          </a:ln>
        </p:spPr>
      </p:pic>
      <p:pic>
        <p:nvPicPr>
          <p:cNvPr id="140" name="Google Shape;140;p29" title="Total Waste Produced in Copenhagen  "/>
          <p:cNvPicPr preferRelativeResize="0"/>
          <p:nvPr/>
        </p:nvPicPr>
        <p:blipFill>
          <a:blip r:embed="rId5">
            <a:alphaModFix/>
          </a:blip>
          <a:stretch>
            <a:fillRect/>
          </a:stretch>
        </p:blipFill>
        <p:spPr>
          <a:xfrm>
            <a:off x="4744100" y="1677000"/>
            <a:ext cx="3956327" cy="2443150"/>
          </a:xfrm>
          <a:prstGeom prst="rect">
            <a:avLst/>
          </a:prstGeom>
          <a:noFill/>
          <a:ln cap="flat" cmpd="sng" w="28575">
            <a:solidFill>
              <a:srgbClr val="666666"/>
            </a:solidFill>
            <a:prstDash val="solid"/>
            <a:round/>
            <a:headEnd len="sm" w="sm" type="none"/>
            <a:tailEnd len="sm" w="sm" type="none"/>
          </a:ln>
        </p:spPr>
      </p:pic>
      <p:pic>
        <p:nvPicPr>
          <p:cNvPr id="141" name="Google Shape;141;p29"/>
          <p:cNvPicPr preferRelativeResize="0"/>
          <p:nvPr/>
        </p:nvPicPr>
        <p:blipFill rotWithShape="1">
          <a:blip r:embed="rId6">
            <a:alphaModFix/>
          </a:blip>
          <a:srcRect b="27842" l="0" r="0" t="12498"/>
          <a:stretch/>
        </p:blipFill>
        <p:spPr>
          <a:xfrm>
            <a:off x="5296793" y="1679200"/>
            <a:ext cx="3065857" cy="2438750"/>
          </a:xfrm>
          <a:prstGeom prst="rect">
            <a:avLst/>
          </a:prstGeom>
          <a:noFill/>
          <a:ln cap="flat" cmpd="sng" w="2857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1000"/>
                                        <p:tgtEl>
                                          <p:spTgt spid="1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
                                        </p:tgtEl>
                                        <p:attrNameLst>
                                          <p:attrName>style.visibility</p:attrName>
                                        </p:attrNameLst>
                                      </p:cBhvr>
                                      <p:to>
                                        <p:strVal val="visible"/>
                                      </p:to>
                                    </p:set>
                                    <p:animEffect filter="fade" transition="in">
                                      <p:cBhvr>
                                        <p:cTn dur="1000"/>
                                        <p:tgtEl>
                                          <p:spTgt spid="1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38"/>
                                        </p:tgtEl>
                                      </p:cBhvr>
                                    </p:animEffect>
                                    <p:set>
                                      <p:cBhvr>
                                        <p:cTn dur="1" fill="hold">
                                          <p:stCondLst>
                                            <p:cond delay="1000"/>
                                          </p:stCondLst>
                                        </p:cTn>
                                        <p:tgtEl>
                                          <p:spTgt spid="13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40"/>
                                        </p:tgtEl>
                                      </p:cBhvr>
                                    </p:animEffect>
                                    <p:set>
                                      <p:cBhvr>
                                        <p:cTn dur="1" fill="hold">
                                          <p:stCondLst>
                                            <p:cond delay="1000"/>
                                          </p:stCondLst>
                                        </p:cTn>
                                        <p:tgtEl>
                                          <p:spTgt spid="140"/>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39"/>
                                        </p:tgtEl>
                                        <p:attrNameLst>
                                          <p:attrName>style.visibility</p:attrName>
                                        </p:attrNameLst>
                                      </p:cBhvr>
                                      <p:to>
                                        <p:strVal val="visible"/>
                                      </p:to>
                                    </p:set>
                                    <p:animEffect filter="fade" transition="in">
                                      <p:cBhvr>
                                        <p:cTn dur="1000"/>
                                        <p:tgtEl>
                                          <p:spTgt spid="139"/>
                                        </p:tgtEl>
                                      </p:cBhvr>
                                    </p:animEffect>
                                  </p:childTnLst>
                                </p:cTn>
                              </p:par>
                              <p:par>
                                <p:cTn fill="hold" nodeType="withEffect" presetClass="entr" presetID="10" presetSubtype="0">
                                  <p:stCondLst>
                                    <p:cond delay="0"/>
                                  </p:stCondLst>
                                  <p:childTnLst>
                                    <p:set>
                                      <p:cBhvr>
                                        <p:cTn dur="1" fill="hold">
                                          <p:stCondLst>
                                            <p:cond delay="0"/>
                                          </p:stCondLst>
                                        </p:cTn>
                                        <p:tgtEl>
                                          <p:spTgt spid="141"/>
                                        </p:tgtEl>
                                        <p:attrNameLst>
                                          <p:attrName>style.visibility</p:attrName>
                                        </p:attrNameLst>
                                      </p:cBhvr>
                                      <p:to>
                                        <p:strVal val="visible"/>
                                      </p:to>
                                    </p:set>
                                    <p:animEffect filter="fade" transition="in">
                                      <p:cBhvr>
                                        <p:cTn dur="1000"/>
                                        <p:tgtEl>
                                          <p:spTgt spid="1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pic>
        <p:nvPicPr>
          <p:cNvPr id="146" name="Google Shape;146;p30"/>
          <p:cNvPicPr preferRelativeResize="0"/>
          <p:nvPr/>
        </p:nvPicPr>
        <p:blipFill>
          <a:blip r:embed="rId3">
            <a:alphaModFix/>
          </a:blip>
          <a:stretch>
            <a:fillRect/>
          </a:stretch>
        </p:blipFill>
        <p:spPr>
          <a:xfrm>
            <a:off x="0" y="1414418"/>
            <a:ext cx="9144001" cy="2314665"/>
          </a:xfrm>
          <a:prstGeom prst="rect">
            <a:avLst/>
          </a:prstGeom>
          <a:noFill/>
          <a:ln>
            <a:noFill/>
          </a:ln>
        </p:spPr>
      </p:pic>
      <p:pic>
        <p:nvPicPr>
          <p:cNvPr id="147" name="Google Shape;147;p30" title="Chart"/>
          <p:cNvPicPr preferRelativeResize="0"/>
          <p:nvPr/>
        </p:nvPicPr>
        <p:blipFill>
          <a:blip r:embed="rId4">
            <a:alphaModFix/>
          </a:blip>
          <a:stretch>
            <a:fillRect/>
          </a:stretch>
        </p:blipFill>
        <p:spPr>
          <a:xfrm>
            <a:off x="1318200" y="828300"/>
            <a:ext cx="6459750" cy="3989850"/>
          </a:xfrm>
          <a:prstGeom prst="rect">
            <a:avLst/>
          </a:prstGeom>
          <a:noFill/>
          <a:ln cap="flat" cmpd="sng" w="28575">
            <a:solidFill>
              <a:schemeClr val="dk2"/>
            </a:solidFill>
            <a:prstDash val="solid"/>
            <a:round/>
            <a:headEnd len="sm" w="sm" type="none"/>
            <a:tailEnd len="sm" w="sm" type="none"/>
          </a:ln>
        </p:spPr>
      </p:pic>
      <p:sp>
        <p:nvSpPr>
          <p:cNvPr id="148" name="Google Shape;148;p30"/>
          <p:cNvSpPr txBox="1"/>
          <p:nvPr>
            <p:ph type="title"/>
          </p:nvPr>
        </p:nvSpPr>
        <p:spPr>
          <a:xfrm>
            <a:off x="1486200" y="75100"/>
            <a:ext cx="6171600" cy="706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Performance of E-Trucks is similar to that of diesel and biogas trucks</a:t>
            </a:r>
            <a:endParaRPr sz="2000"/>
          </a:p>
        </p:txBody>
      </p:sp>
      <p:pic>
        <p:nvPicPr>
          <p:cNvPr id="149" name="Google Shape;149;p30" title="Chart"/>
          <p:cNvPicPr preferRelativeResize="0"/>
          <p:nvPr/>
        </p:nvPicPr>
        <p:blipFill>
          <a:blip r:embed="rId5">
            <a:alphaModFix/>
          </a:blip>
          <a:stretch>
            <a:fillRect/>
          </a:stretch>
        </p:blipFill>
        <p:spPr>
          <a:xfrm>
            <a:off x="2714275" y="868825"/>
            <a:ext cx="3667600" cy="3809927"/>
          </a:xfrm>
          <a:prstGeom prst="rect">
            <a:avLst/>
          </a:prstGeom>
          <a:noFill/>
          <a:ln cap="flat" cmpd="sng" w="2857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49"/>
                                        </p:tgtEl>
                                      </p:cBhvr>
                                    </p:animEffect>
                                    <p:set>
                                      <p:cBhvr>
                                        <p:cTn dur="1" fill="hold">
                                          <p:stCondLst>
                                            <p:cond delay="1000"/>
                                          </p:stCondLst>
                                        </p:cTn>
                                        <p:tgtEl>
                                          <p:spTgt spid="149"/>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1000"/>
                                        <p:tgtEl>
                                          <p:spTgt spid="1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47"/>
                                        </p:tgtEl>
                                      </p:cBhvr>
                                    </p:animEffect>
                                    <p:set>
                                      <p:cBhvr>
                                        <p:cTn dur="1" fill="hold">
                                          <p:stCondLst>
                                            <p:cond delay="1000"/>
                                          </p:stCondLst>
                                        </p:cTn>
                                        <p:tgtEl>
                                          <p:spTgt spid="147"/>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1000"/>
                                        <p:tgtEl>
                                          <p:spTgt spid="1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Google Shape;154;p31"/>
          <p:cNvSpPr txBox="1"/>
          <p:nvPr/>
        </p:nvSpPr>
        <p:spPr>
          <a:xfrm>
            <a:off x="1469450" y="63600"/>
            <a:ext cx="6440100" cy="67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t>Automated route planning software has not been effective</a:t>
            </a:r>
            <a:endParaRPr sz="2000"/>
          </a:p>
          <a:p>
            <a:pPr indent="0" lvl="0" marL="0" rtl="0" algn="ctr">
              <a:spcBef>
                <a:spcPts val="0"/>
              </a:spcBef>
              <a:spcAft>
                <a:spcPts val="0"/>
              </a:spcAft>
              <a:buNone/>
            </a:pPr>
            <a:r>
              <a:t/>
            </a:r>
            <a:endParaRPr sz="2000">
              <a:solidFill>
                <a:srgbClr val="000000"/>
              </a:solidFill>
            </a:endParaRPr>
          </a:p>
        </p:txBody>
      </p:sp>
      <p:pic>
        <p:nvPicPr>
          <p:cNvPr id="155" name="Google Shape;155;p31"/>
          <p:cNvPicPr preferRelativeResize="0"/>
          <p:nvPr/>
        </p:nvPicPr>
        <p:blipFill>
          <a:blip r:embed="rId3">
            <a:alphaModFix/>
          </a:blip>
          <a:stretch>
            <a:fillRect/>
          </a:stretch>
        </p:blipFill>
        <p:spPr>
          <a:xfrm>
            <a:off x="452575" y="852075"/>
            <a:ext cx="8238850" cy="37814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32"/>
          <p:cNvSpPr txBox="1"/>
          <p:nvPr>
            <p:ph type="title"/>
          </p:nvPr>
        </p:nvSpPr>
        <p:spPr>
          <a:xfrm>
            <a:off x="1469838" y="110475"/>
            <a:ext cx="6204300" cy="67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Cost of collection is dependent upon the number of bins collected per shift</a:t>
            </a:r>
            <a:endParaRPr sz="2000"/>
          </a:p>
        </p:txBody>
      </p:sp>
      <p:pic>
        <p:nvPicPr>
          <p:cNvPr id="161" name="Google Shape;161;p32"/>
          <p:cNvPicPr preferRelativeResize="0"/>
          <p:nvPr/>
        </p:nvPicPr>
        <p:blipFill>
          <a:blip r:embed="rId3">
            <a:alphaModFix/>
          </a:blip>
          <a:stretch>
            <a:fillRect/>
          </a:stretch>
        </p:blipFill>
        <p:spPr>
          <a:xfrm>
            <a:off x="2856787" y="698663"/>
            <a:ext cx="3430425" cy="4083850"/>
          </a:xfrm>
          <a:prstGeom prst="rect">
            <a:avLst/>
          </a:prstGeom>
          <a:noFill/>
          <a:ln>
            <a:noFill/>
          </a:ln>
        </p:spPr>
      </p:pic>
      <p:pic>
        <p:nvPicPr>
          <p:cNvPr id="162" name="Google Shape;162;p32"/>
          <p:cNvPicPr preferRelativeResize="0"/>
          <p:nvPr/>
        </p:nvPicPr>
        <p:blipFill/>
        <p:spPr>
          <a:xfrm>
            <a:off x="1069185" y="964673"/>
            <a:ext cx="7005624" cy="3745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61"/>
                                        </p:tgtEl>
                                      </p:cBhvr>
                                    </p:animEffect>
                                    <p:set>
                                      <p:cBhvr>
                                        <p:cTn dur="1" fill="hold">
                                          <p:stCondLst>
                                            <p:cond delay="1000"/>
                                          </p:stCondLst>
                                        </p:cTn>
                                        <p:tgtEl>
                                          <p:spTgt spid="161"/>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1000"/>
                                        <p:tgtEl>
                                          <p:spTgt spid="1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sp>
        <p:nvSpPr>
          <p:cNvPr id="167" name="Google Shape;167;p33"/>
          <p:cNvSpPr txBox="1"/>
          <p:nvPr>
            <p:ph type="title"/>
          </p:nvPr>
        </p:nvSpPr>
        <p:spPr>
          <a:xfrm>
            <a:off x="1728550" y="119075"/>
            <a:ext cx="6028800" cy="67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ARC can decrease their projected fleet size by optimizing collection capacity</a:t>
            </a:r>
            <a:endParaRPr sz="2000"/>
          </a:p>
          <a:p>
            <a:pPr indent="0" lvl="0" marL="0" rtl="0" algn="ctr">
              <a:spcBef>
                <a:spcPts val="0"/>
              </a:spcBef>
              <a:spcAft>
                <a:spcPts val="0"/>
              </a:spcAft>
              <a:buNone/>
            </a:pPr>
            <a:r>
              <a:t/>
            </a:r>
            <a:endParaRPr sz="2400"/>
          </a:p>
        </p:txBody>
      </p:sp>
      <p:pic>
        <p:nvPicPr>
          <p:cNvPr id="168" name="Google Shape;168;p33"/>
          <p:cNvPicPr preferRelativeResize="0"/>
          <p:nvPr/>
        </p:nvPicPr>
        <p:blipFill rotWithShape="1">
          <a:blip r:embed="rId3">
            <a:alphaModFix/>
          </a:blip>
          <a:srcRect b="0" l="0" r="63137" t="0"/>
          <a:stretch/>
        </p:blipFill>
        <p:spPr>
          <a:xfrm>
            <a:off x="376575" y="1181100"/>
            <a:ext cx="3209075" cy="2781300"/>
          </a:xfrm>
          <a:prstGeom prst="rect">
            <a:avLst/>
          </a:prstGeom>
          <a:noFill/>
          <a:ln>
            <a:noFill/>
          </a:ln>
        </p:spPr>
      </p:pic>
      <p:pic>
        <p:nvPicPr>
          <p:cNvPr id="169" name="Google Shape;169;p33"/>
          <p:cNvPicPr preferRelativeResize="0"/>
          <p:nvPr/>
        </p:nvPicPr>
        <p:blipFill rotWithShape="1">
          <a:blip r:embed="rId3">
            <a:alphaModFix/>
          </a:blip>
          <a:srcRect b="0" l="35934" r="0" t="0"/>
          <a:stretch/>
        </p:blipFill>
        <p:spPr>
          <a:xfrm>
            <a:off x="3284625" y="1181100"/>
            <a:ext cx="5577349" cy="2781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1000"/>
                                        <p:tgtEl>
                                          <p:spTgt spid="1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