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1" r:id="rId15"/>
    <p:sldId id="273" r:id="rId16"/>
    <p:sldId id="274" r:id="rId17"/>
    <p:sldId id="279" r:id="rId18"/>
    <p:sldId id="275" r:id="rId19"/>
    <p:sldId id="276" r:id="rId20"/>
    <p:sldId id="277" r:id="rId21"/>
  </p:sldIdLst>
  <p:sldSz cx="9144000" cy="5143500" type="screen16x9"/>
  <p:notesSz cx="6858000" cy="9144000"/>
  <p:embeddedFontLst>
    <p:embeddedFont>
      <p:font typeface="Montserrat" pitchFamily="2" charset="77"/>
      <p:regular r:id="rId23"/>
      <p:bold r:id="rId24"/>
      <p:italic r:id="rId25"/>
      <p:boldItalic r:id="rId26"/>
    </p:embeddedFont>
    <p:embeddedFont>
      <p:font typeface="Montserrat Medium" pitchFamily="2" charset="77"/>
      <p:regular r:id="rId27"/>
      <p:bold r:id="rId28"/>
      <p:italic r:id="rId29"/>
      <p:boldItalic r:id="rId30"/>
    </p:embeddedFont>
    <p:embeddedFont>
      <p:font typeface="Montserrat SemiBold" pitchFamily="2" charset="77"/>
      <p:regular r:id="rId31"/>
      <p:bold r:id="rId32"/>
      <p:italic r:id="rId33"/>
      <p:boldItalic r:id="rId34"/>
    </p:embeddedFont>
    <p:embeddedFont>
      <p:font typeface="Muli" pitchFamily="2" charset="77"/>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Roboto Thin"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1"/>
    <p:restoredTop sz="83587"/>
  </p:normalViewPr>
  <p:slideViewPr>
    <p:cSldViewPr snapToGrid="0" snapToObjects="1">
      <p:cViewPr varScale="1">
        <p:scale>
          <a:sx n="193" d="100"/>
          <a:sy n="193" d="100"/>
        </p:scale>
        <p:origin x="14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ngmart.com/files/2/Digital-SLR-Camera-PNG-HD.pn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3.amazonaws.com/peoplepng/wp-content/uploads/2018/06/03113720/Video-Camera-Tripod-PNG-Image-1024x1024.p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MOLLY</a:t>
            </a:r>
            <a:endParaRPr dirty="0"/>
          </a:p>
          <a:p>
            <a:pPr marL="0" lvl="0" indent="0" algn="l" rtl="0">
              <a:spcBef>
                <a:spcPts val="0"/>
              </a:spcBef>
              <a:spcAft>
                <a:spcPts val="0"/>
              </a:spcAft>
              <a:buNone/>
            </a:pPr>
            <a:r>
              <a:rPr lang="en" dirty="0"/>
              <a:t>https://</a:t>
            </a:r>
            <a:r>
              <a:rPr lang="en" dirty="0" err="1"/>
              <a:t>ceres.org.au</a:t>
            </a:r>
            <a:r>
              <a:rPr lang="en" dirty="0"/>
              <a:t>/</a:t>
            </a:r>
            <a:r>
              <a:rPr lang="en" dirty="0" err="1"/>
              <a:t>wp</a:t>
            </a:r>
            <a:r>
              <a:rPr lang="en" dirty="0"/>
              <a:t>-content/uploads/2016/02/CERES_logo_2015_300_glyph_GREEN.png</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fe2f5bcd2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fe2f5bcd2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TAHVORN</a:t>
            </a:r>
            <a:endParaRPr/>
          </a:p>
          <a:p>
            <a:pPr marL="0" lvl="0" indent="0" algn="l" rtl="0">
              <a:spcBef>
                <a:spcPts val="0"/>
              </a:spcBef>
              <a:spcAft>
                <a:spcPts val="0"/>
              </a:spcAft>
              <a:buNone/>
            </a:pPr>
            <a:endParaRPr/>
          </a:p>
          <a:p>
            <a:pPr marL="0" lvl="0" indent="0" algn="l" rtl="0">
              <a:spcBef>
                <a:spcPts val="0"/>
              </a:spcBef>
              <a:spcAft>
                <a:spcPts val="0"/>
              </a:spcAft>
              <a:buNone/>
            </a:pPr>
            <a:r>
              <a:rPr lang="en"/>
              <a:t>After each video goes through its final export, these videos will then be made available to different platforms</a:t>
            </a:r>
            <a:endParaRPr/>
          </a:p>
          <a:p>
            <a:pPr marL="0" lvl="0" indent="0" algn="l" rtl="0">
              <a:spcBef>
                <a:spcPts val="0"/>
              </a:spcBef>
              <a:spcAft>
                <a:spcPts val="0"/>
              </a:spcAft>
              <a:buNone/>
            </a:pPr>
            <a:r>
              <a:rPr lang="en"/>
              <a:t>Platforms include CERES’ youtube page where will compile these 4 videos into a longer format video of approximately 28 minutes</a:t>
            </a:r>
            <a:endParaRPr/>
          </a:p>
          <a:p>
            <a:pPr marL="0" lvl="0" indent="0" algn="l" rtl="0">
              <a:spcBef>
                <a:spcPts val="0"/>
              </a:spcBef>
              <a:spcAft>
                <a:spcPts val="0"/>
              </a:spcAft>
              <a:buNone/>
            </a:pPr>
            <a:r>
              <a:rPr lang="en"/>
              <a:t>CERES’ chook app which is an interactive app that visitors can use to view these videos while touring the park</a:t>
            </a:r>
            <a:endParaRPr/>
          </a:p>
          <a:p>
            <a:pPr marL="0" lvl="0" indent="0" algn="l" rtl="0">
              <a:spcBef>
                <a:spcPts val="0"/>
              </a:spcBef>
              <a:spcAft>
                <a:spcPts val="0"/>
              </a:spcAft>
              <a:buNone/>
            </a:pPr>
            <a:r>
              <a:rPr lang="en"/>
              <a:t>And Climatestoriesproject.org which is a forum used to share personal and community responses to climate change. WPI has partnered with this site to distribute climate stories from different projects all around the world.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813067586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81306758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TAHVORN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fe2f5bcd2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fe2f5bcd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81306758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581306758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81306758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581306758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813067586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813067586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6af14a3b1_4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56af14a3b1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6af14a3b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6af14a3b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MOLLY</a:t>
            </a:r>
            <a:endParaRPr/>
          </a:p>
          <a:p>
            <a:pPr marL="457200" lvl="0" indent="-298450" algn="l" rtl="0">
              <a:spcBef>
                <a:spcPts val="0"/>
              </a:spcBef>
              <a:spcAft>
                <a:spcPts val="0"/>
              </a:spcAft>
              <a:buSzPts val="1100"/>
              <a:buChar char="-"/>
            </a:pPr>
            <a:r>
              <a:rPr lang="en"/>
              <a:t>Cultural villages help educate visitors on a specific region.</a:t>
            </a:r>
            <a:endParaRPr/>
          </a:p>
          <a:p>
            <a:pPr marL="457200" lvl="0" indent="-298450" algn="l" rtl="0">
              <a:spcBef>
                <a:spcPts val="0"/>
              </a:spcBef>
              <a:spcAft>
                <a:spcPts val="0"/>
              </a:spcAft>
              <a:buSzPts val="1100"/>
              <a:buChar char="-"/>
            </a:pPr>
            <a:r>
              <a:rPr lang="en"/>
              <a:t>Community-based learning focusing on environmental education programs.</a:t>
            </a:r>
            <a:endParaRPr/>
          </a:p>
        </p:txBody>
      </p:sp>
    </p:spTree>
    <p:extLst>
      <p:ext uri="{BB962C8B-B14F-4D97-AF65-F5344CB8AC3E}">
        <p14:creationId xmlns:p14="http://schemas.microsoft.com/office/powerpoint/2010/main" val="1882833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6af14a3b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6af14a3b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JAROD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039ea4f64_1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039ea4f64_1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JAROD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f2e8041c8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f2e8041c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MOLLY</a:t>
            </a:r>
            <a:endParaRPr/>
          </a:p>
          <a:p>
            <a:pPr marL="0" lvl="0" indent="0" algn="l" rtl="0">
              <a:spcBef>
                <a:spcPts val="0"/>
              </a:spcBef>
              <a:spcAft>
                <a:spcPts val="0"/>
              </a:spcAft>
              <a:buNone/>
            </a:pPr>
            <a:r>
              <a:rPr lang="en"/>
              <a:t>- the structure for today’s presentation is as follows</a:t>
            </a:r>
            <a:endParaRPr/>
          </a:p>
          <a:p>
            <a:pPr marL="0" lvl="0" indent="0" algn="l" rtl="0">
              <a:spcBef>
                <a:spcPts val="0"/>
              </a:spcBef>
              <a:spcAft>
                <a:spcPts val="0"/>
              </a:spcAft>
              <a:buNone/>
            </a:pPr>
            <a:r>
              <a:rPr lang="en"/>
              <a:t>- research throughout the term, our mission and objectives and how we hope to achieve them in the upcoming project term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f2e8041c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4f2e8041c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6af14a3b1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6af14a3b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MOLLY</a:t>
            </a:r>
            <a:endParaRPr/>
          </a:p>
          <a:p>
            <a:pPr marL="457200" lvl="0" indent="-298450" algn="l" rtl="0">
              <a:spcBef>
                <a:spcPts val="0"/>
              </a:spcBef>
              <a:spcAft>
                <a:spcPts val="0"/>
              </a:spcAft>
              <a:buSzPts val="1100"/>
              <a:buChar char="-"/>
            </a:pPr>
            <a:r>
              <a:rPr lang="en"/>
              <a:t>Cultural villages help educate visitors on a specific region.</a:t>
            </a:r>
            <a:endParaRPr/>
          </a:p>
          <a:p>
            <a:pPr marL="457200" lvl="0" indent="-298450" algn="l" rtl="0">
              <a:spcBef>
                <a:spcPts val="0"/>
              </a:spcBef>
              <a:spcAft>
                <a:spcPts val="0"/>
              </a:spcAft>
              <a:buSzPts val="1100"/>
              <a:buChar char="-"/>
            </a:pPr>
            <a:r>
              <a:rPr lang="en"/>
              <a:t>Community-based learning focusing on environmental education programs.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676f976a1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676f976a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JAROD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122f5e6b6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122f5e6b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JAROD</a:t>
            </a:r>
            <a:endParaRPr/>
          </a:p>
          <a:p>
            <a:pPr marL="0" lvl="0" indent="0" algn="l" rtl="0">
              <a:spcBef>
                <a:spcPts val="0"/>
              </a:spcBef>
              <a:spcAft>
                <a:spcPts val="0"/>
              </a:spcAft>
              <a:buNone/>
            </a:pPr>
            <a:r>
              <a:rPr lang="en"/>
              <a:t>People, Place, Culture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fbca6d7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fbca6d7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dk1"/>
                </a:solidFill>
              </a:rPr>
              <a:t>MICHELLE</a:t>
            </a:r>
            <a:endParaRPr>
              <a:solidFill>
                <a:schemeClr val="dk1"/>
              </a:solidFill>
            </a:endParaRPr>
          </a:p>
          <a:p>
            <a:pPr marL="457200" lvl="0" indent="-298450" algn="l" rtl="0">
              <a:lnSpc>
                <a:spcPct val="150000"/>
              </a:lnSpc>
              <a:spcBef>
                <a:spcPts val="0"/>
              </a:spcBef>
              <a:spcAft>
                <a:spcPts val="0"/>
              </a:spcAft>
              <a:buClr>
                <a:schemeClr val="dk1"/>
              </a:buClr>
              <a:buSzPts val="1100"/>
              <a:buAutoNum type="arabicPeriod"/>
            </a:pPr>
            <a:r>
              <a:rPr lang="en">
                <a:solidFill>
                  <a:schemeClr val="dk1"/>
                </a:solidFill>
              </a:rPr>
              <a:t>Engage with experts in ethnographic filmmaking to refine project scope, establish applicable communication skills, and devise an effective inquiry approach.</a:t>
            </a:r>
            <a:endParaRPr>
              <a:solidFill>
                <a:schemeClr val="dk1"/>
              </a:solidFill>
            </a:endParaRPr>
          </a:p>
          <a:p>
            <a:pPr marL="457200" lvl="0" indent="-298450" algn="l" rtl="0">
              <a:lnSpc>
                <a:spcPct val="150000"/>
              </a:lnSpc>
              <a:spcBef>
                <a:spcPts val="0"/>
              </a:spcBef>
              <a:spcAft>
                <a:spcPts val="0"/>
              </a:spcAft>
              <a:buClr>
                <a:schemeClr val="dk1"/>
              </a:buClr>
              <a:buSzPts val="1100"/>
              <a:buAutoNum type="arabicPeriod"/>
            </a:pPr>
            <a:r>
              <a:rPr lang="en">
                <a:solidFill>
                  <a:schemeClr val="dk1"/>
                </a:solidFill>
              </a:rPr>
              <a:t>Identify candidates to interview, and develop a production schedule.</a:t>
            </a:r>
            <a:endParaRPr>
              <a:solidFill>
                <a:schemeClr val="dk1"/>
              </a:solidFill>
            </a:endParaRPr>
          </a:p>
          <a:p>
            <a:pPr marL="457200" lvl="0" indent="-298450" algn="l" rtl="0">
              <a:lnSpc>
                <a:spcPct val="150000"/>
              </a:lnSpc>
              <a:spcBef>
                <a:spcPts val="0"/>
              </a:spcBef>
              <a:spcAft>
                <a:spcPts val="0"/>
              </a:spcAft>
              <a:buClr>
                <a:schemeClr val="dk1"/>
              </a:buClr>
              <a:buSzPts val="1100"/>
              <a:buAutoNum type="arabicPeriod"/>
            </a:pPr>
            <a:r>
              <a:rPr lang="en">
                <a:solidFill>
                  <a:schemeClr val="dk1"/>
                </a:solidFill>
              </a:rPr>
              <a:t>Compile stories utilizing ethnographic interviews with Indonesian nationals residing in Melbourne that document perceptions of ecological phenomena and support an ethnographic representation of climate change impact.</a:t>
            </a:r>
            <a:endParaRPr>
              <a:solidFill>
                <a:schemeClr val="dk1"/>
              </a:solidFill>
            </a:endParaRPr>
          </a:p>
          <a:p>
            <a:pPr marL="457200" lvl="0" indent="-298450" algn="l" rtl="0">
              <a:lnSpc>
                <a:spcPct val="150000"/>
              </a:lnSpc>
              <a:spcBef>
                <a:spcPts val="0"/>
              </a:spcBef>
              <a:spcAft>
                <a:spcPts val="0"/>
              </a:spcAft>
              <a:buClr>
                <a:schemeClr val="dk1"/>
              </a:buClr>
              <a:buSzPts val="1100"/>
              <a:buAutoNum type="arabicPeriod"/>
            </a:pPr>
            <a:r>
              <a:rPr lang="en">
                <a:solidFill>
                  <a:schemeClr val="dk1"/>
                </a:solidFill>
              </a:rPr>
              <a:t>Produce a series of focused topic videos, infographics, and a broader documentary-style narrative to augment the educational experience at the Indonesian village and encourage sustainable environmental behaviors.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fec650d22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fec650d2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a:t>
            </a:r>
            <a:endParaRPr/>
          </a:p>
          <a:p>
            <a:pPr marL="0" lvl="0" indent="0" algn="l" rtl="0">
              <a:spcBef>
                <a:spcPts val="0"/>
              </a:spcBef>
              <a:spcAft>
                <a:spcPts val="0"/>
              </a:spcAft>
              <a:buNone/>
            </a:pPr>
            <a:r>
              <a:rPr lang="en" u="sng">
                <a:solidFill>
                  <a:schemeClr val="hlink"/>
                </a:solidFill>
                <a:hlinkClick r:id="rId3"/>
              </a:rPr>
              <a:t>http://www.pngmart.com/files/2/Digital-SLR-Camera-PNG-HD.png</a:t>
            </a:r>
            <a:endParaRPr/>
          </a:p>
          <a:p>
            <a:pPr marL="0" lvl="0" indent="0" algn="l" rtl="0">
              <a:spcBef>
                <a:spcPts val="0"/>
              </a:spcBef>
              <a:spcAft>
                <a:spcPts val="0"/>
              </a:spcAft>
              <a:buNone/>
            </a:pPr>
            <a:r>
              <a:rPr lang="en" u="sng">
                <a:solidFill>
                  <a:schemeClr val="hlink"/>
                </a:solidFill>
                <a:hlinkClick r:id="rId4"/>
              </a:rPr>
              <a:t>https://s3.amazonaws.com/peoplepng/wp-content/uploads/2018/06/03113720/Video-Camera-Tripod-PNG-Image-1024x1024.png</a:t>
            </a:r>
            <a:endParaRPr/>
          </a:p>
          <a:p>
            <a:pPr marL="0" lvl="0" indent="0" algn="l" rtl="0">
              <a:spcBef>
                <a:spcPts val="0"/>
              </a:spcBef>
              <a:spcAft>
                <a:spcPts val="0"/>
              </a:spcAft>
              <a:buNone/>
            </a:pPr>
            <a:endParaRPr/>
          </a:p>
          <a:p>
            <a:pPr marL="0" lvl="0" indent="0" algn="l" rtl="0">
              <a:spcBef>
                <a:spcPts val="0"/>
              </a:spcBef>
              <a:spcAft>
                <a:spcPts val="0"/>
              </a:spcAft>
              <a:buNone/>
            </a:pPr>
            <a:r>
              <a:rPr lang="en"/>
              <a:t>https://png.pngtree.com/element_origin_min_pic/16/09/28/2057ebbc5e91216.jpg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813067586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813067586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fec650d22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fec650d2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TAHVORN</a:t>
            </a:r>
            <a:endParaRPr/>
          </a:p>
          <a:p>
            <a:pPr marL="0" lvl="0" indent="0" algn="l" rtl="0">
              <a:spcBef>
                <a:spcPts val="0"/>
              </a:spcBef>
              <a:spcAft>
                <a:spcPts val="0"/>
              </a:spcAft>
              <a:buNone/>
            </a:pPr>
            <a:r>
              <a:rPr lang="en"/>
              <a:t>Deforestation, Air pollution, Flooding, General climate change, Rubbish disposal</a:t>
            </a:r>
            <a:endParaRPr/>
          </a:p>
          <a:p>
            <a:pPr marL="0" lvl="0" indent="0" algn="l" rtl="0">
              <a:spcBef>
                <a:spcPts val="0"/>
              </a:spcBef>
              <a:spcAft>
                <a:spcPts val="0"/>
              </a:spcAft>
              <a:buNone/>
            </a:pPr>
            <a:r>
              <a:rPr lang="en"/>
              <a:t>Storytelling, capture all angles: wide medium tight tight tight</a:t>
            </a:r>
            <a:endParaRPr/>
          </a:p>
          <a:p>
            <a:pPr marL="0" lvl="0" indent="0" algn="l" rtl="0">
              <a:spcBef>
                <a:spcPts val="0"/>
              </a:spcBef>
              <a:spcAft>
                <a:spcPts val="0"/>
              </a:spcAft>
              <a:buNone/>
            </a:pPr>
            <a:r>
              <a:rPr lang="en"/>
              <a:t>Edit adobe premiere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playlist?list=PLKGhrroLIuwDlS5XrC-BxepHGZCHL9KtT"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5"/>
          <p:cNvSpPr txBox="1">
            <a:spLocks noGrp="1"/>
          </p:cNvSpPr>
          <p:nvPr>
            <p:ph type="ctrTitle"/>
          </p:nvPr>
        </p:nvSpPr>
        <p:spPr>
          <a:xfrm>
            <a:off x="514800" y="312269"/>
            <a:ext cx="8114400" cy="103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Montserrat Medium"/>
                <a:ea typeface="Montserrat Medium"/>
                <a:cs typeface="Montserrat Medium"/>
                <a:sym typeface="Montserrat Medium"/>
              </a:rPr>
              <a:t>ETHNOGRAPHIC FILM STUDY OF INDONESIAN CULTURE &amp; CLIMATE</a:t>
            </a:r>
            <a:endParaRPr sz="3000">
              <a:solidFill>
                <a:srgbClr val="FFFFFF"/>
              </a:solidFill>
              <a:latin typeface="Montserrat Medium"/>
              <a:ea typeface="Montserrat Medium"/>
              <a:cs typeface="Montserrat Medium"/>
              <a:sym typeface="Montserrat Medium"/>
            </a:endParaRPr>
          </a:p>
          <a:p>
            <a:pPr marL="0" lvl="0" indent="0" algn="ctr" rtl="0">
              <a:spcBef>
                <a:spcPts val="0"/>
              </a:spcBef>
              <a:spcAft>
                <a:spcPts val="0"/>
              </a:spcAft>
              <a:buNone/>
            </a:pPr>
            <a:endParaRPr sz="1200">
              <a:solidFill>
                <a:srgbClr val="FFFFFF"/>
              </a:solidFill>
            </a:endParaRPr>
          </a:p>
        </p:txBody>
      </p:sp>
      <p:sp>
        <p:nvSpPr>
          <p:cNvPr id="156" name="Google Shape;156;p25"/>
          <p:cNvSpPr txBox="1">
            <a:spLocks noGrp="1"/>
          </p:cNvSpPr>
          <p:nvPr>
            <p:ph type="subTitle" idx="1"/>
          </p:nvPr>
        </p:nvSpPr>
        <p:spPr>
          <a:xfrm>
            <a:off x="964350" y="4269619"/>
            <a:ext cx="72153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Montserrat Medium"/>
                <a:ea typeface="Montserrat Medium"/>
                <a:cs typeface="Montserrat Medium"/>
                <a:sym typeface="Montserrat Medium"/>
              </a:rPr>
              <a:t>TAHVORN GEORGE, MOLLY O’CONNOR, JAROD ROMANKIW, MICHELLE ZHANG</a:t>
            </a:r>
            <a:endParaRPr sz="1000">
              <a:solidFill>
                <a:srgbClr val="FFFFFF"/>
              </a:solidFill>
              <a:latin typeface="Montserrat Medium"/>
              <a:ea typeface="Montserrat Medium"/>
              <a:cs typeface="Montserrat Medium"/>
              <a:sym typeface="Montserrat Medium"/>
            </a:endParaRPr>
          </a:p>
        </p:txBody>
      </p:sp>
      <p:sp>
        <p:nvSpPr>
          <p:cNvPr id="157" name="Google Shape;157;p25"/>
          <p:cNvSpPr txBox="1">
            <a:spLocks noGrp="1"/>
          </p:cNvSpPr>
          <p:nvPr>
            <p:ph type="sldNum" idx="12"/>
          </p:nvPr>
        </p:nvSpPr>
        <p:spPr>
          <a:xfrm>
            <a:off x="8472458" y="4663217"/>
            <a:ext cx="548700" cy="393600"/>
          </a:xfrm>
          <a:prstGeom prst="rect">
            <a:avLst/>
          </a:prstGeom>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rgbClr val="FFFFFF"/>
                </a:solidFill>
              </a:rPr>
              <a:t>1</a:t>
            </a:fld>
            <a:endParaRPr>
              <a:solidFill>
                <a:srgbClr val="FFFFFF"/>
              </a:solidFill>
            </a:endParaRPr>
          </a:p>
        </p:txBody>
      </p:sp>
      <p:sp>
        <p:nvSpPr>
          <p:cNvPr id="158" name="Google Shape;158;p25"/>
          <p:cNvSpPr txBox="1"/>
          <p:nvPr/>
        </p:nvSpPr>
        <p:spPr>
          <a:xfrm>
            <a:off x="63500" y="4883750"/>
            <a:ext cx="1304100" cy="1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B7B7B7"/>
                </a:solidFill>
                <a:latin typeface="Montserrat"/>
                <a:ea typeface="Montserrat"/>
                <a:cs typeface="Montserrat"/>
                <a:sym typeface="Montserrat"/>
              </a:rPr>
              <a:t>Figure 1</a:t>
            </a:r>
            <a:endParaRPr sz="600">
              <a:solidFill>
                <a:srgbClr val="B7B7B7"/>
              </a:solidFill>
              <a:latin typeface="Montserrat"/>
              <a:ea typeface="Montserrat"/>
              <a:cs typeface="Montserrat"/>
              <a:sym typeface="Montserrat"/>
            </a:endParaRPr>
          </a:p>
        </p:txBody>
      </p:sp>
      <p:sp>
        <p:nvSpPr>
          <p:cNvPr id="159" name="Google Shape;159;p25"/>
          <p:cNvSpPr txBox="1">
            <a:spLocks noGrp="1"/>
          </p:cNvSpPr>
          <p:nvPr>
            <p:ph type="subTitle" idx="1"/>
          </p:nvPr>
        </p:nvSpPr>
        <p:spPr>
          <a:xfrm>
            <a:off x="3026825" y="3981094"/>
            <a:ext cx="30903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Montserrat SemiBold"/>
                <a:ea typeface="Montserrat SemiBold"/>
                <a:cs typeface="Montserrat SemiBold"/>
                <a:sym typeface="Montserrat SemiBold"/>
              </a:rPr>
              <a:t>A SERIES OF DOCUMENTARIES BY</a:t>
            </a:r>
            <a:endParaRPr sz="1000">
              <a:solidFill>
                <a:srgbClr val="FFFFFF"/>
              </a:solidFill>
              <a:latin typeface="Montserrat SemiBold"/>
              <a:ea typeface="Montserrat SemiBold"/>
              <a:cs typeface="Montserrat SemiBold"/>
              <a:sym typeface="Montserrat SemiBold"/>
            </a:endParaRPr>
          </a:p>
        </p:txBody>
      </p:sp>
      <p:cxnSp>
        <p:nvCxnSpPr>
          <p:cNvPr id="160" name="Google Shape;160;p25"/>
          <p:cNvCxnSpPr/>
          <p:nvPr/>
        </p:nvCxnSpPr>
        <p:spPr>
          <a:xfrm rot="10800000">
            <a:off x="2046125" y="4177894"/>
            <a:ext cx="980700" cy="0"/>
          </a:xfrm>
          <a:prstGeom prst="straightConnector1">
            <a:avLst/>
          </a:prstGeom>
          <a:noFill/>
          <a:ln w="19050" cap="flat" cmpd="sng">
            <a:solidFill>
              <a:srgbClr val="FFFFFF"/>
            </a:solidFill>
            <a:prstDash val="solid"/>
            <a:round/>
            <a:headEnd type="none" w="med" len="med"/>
            <a:tailEnd type="none" w="med" len="med"/>
          </a:ln>
        </p:spPr>
      </p:cxnSp>
      <p:cxnSp>
        <p:nvCxnSpPr>
          <p:cNvPr id="161" name="Google Shape;161;p25"/>
          <p:cNvCxnSpPr/>
          <p:nvPr/>
        </p:nvCxnSpPr>
        <p:spPr>
          <a:xfrm rot="10800000">
            <a:off x="6117175" y="4177894"/>
            <a:ext cx="980700" cy="0"/>
          </a:xfrm>
          <a:prstGeom prst="straightConnector1">
            <a:avLst/>
          </a:prstGeom>
          <a:noFill/>
          <a:ln w="19050" cap="flat" cmpd="sng">
            <a:solidFill>
              <a:srgbClr val="FFFFFF"/>
            </a:solidFill>
            <a:prstDash val="solid"/>
            <a:round/>
            <a:headEnd type="none" w="med" len="med"/>
            <a:tailEnd type="none" w="med" len="med"/>
          </a:ln>
        </p:spPr>
      </p:cxnSp>
      <p:pic>
        <p:nvPicPr>
          <p:cNvPr id="162" name="Google Shape;162;p25"/>
          <p:cNvPicPr preferRelativeResize="0"/>
          <p:nvPr/>
        </p:nvPicPr>
        <p:blipFill>
          <a:blip r:embed="rId4">
            <a:alphaModFix/>
          </a:blip>
          <a:stretch>
            <a:fillRect/>
          </a:stretch>
        </p:blipFill>
        <p:spPr>
          <a:xfrm>
            <a:off x="8212675" y="4535525"/>
            <a:ext cx="694452" cy="458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D55C"/>
        </a:solidFill>
        <a:effectLst/>
      </p:bgPr>
    </p:bg>
    <p:spTree>
      <p:nvGrpSpPr>
        <p:cNvPr id="1" name="Shape 318"/>
        <p:cNvGrpSpPr/>
        <p:nvPr/>
      </p:nvGrpSpPr>
      <p:grpSpPr>
        <a:xfrm>
          <a:off x="0" y="0"/>
          <a:ext cx="0" cy="0"/>
          <a:chOff x="0" y="0"/>
          <a:chExt cx="0" cy="0"/>
        </a:xfrm>
      </p:grpSpPr>
      <p:sp>
        <p:nvSpPr>
          <p:cNvPr id="319" name="Google Shape;319;p34"/>
          <p:cNvSpPr txBox="1">
            <a:spLocks noGrp="1"/>
          </p:cNvSpPr>
          <p:nvPr>
            <p:ph type="title"/>
          </p:nvPr>
        </p:nvSpPr>
        <p:spPr>
          <a:xfrm>
            <a:off x="265500" y="1473150"/>
            <a:ext cx="4045200" cy="219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Share Stories to Global Platform</a:t>
            </a:r>
            <a:endParaRPr/>
          </a:p>
        </p:txBody>
      </p:sp>
      <p:sp>
        <p:nvSpPr>
          <p:cNvPr id="320" name="Google Shape;32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321" name="Google Shape;321;p34"/>
          <p:cNvSpPr txBox="1"/>
          <p:nvPr/>
        </p:nvSpPr>
        <p:spPr>
          <a:xfrm>
            <a:off x="125350" y="97500"/>
            <a:ext cx="1316100" cy="17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latin typeface="Montserrat"/>
                <a:ea typeface="Montserrat"/>
                <a:cs typeface="Montserrat"/>
                <a:sym typeface="Montserrat"/>
              </a:rPr>
              <a:t>OBJECTIVE</a:t>
            </a:r>
            <a:endParaRPr>
              <a:solidFill>
                <a:srgbClr val="434343"/>
              </a:solidFill>
              <a:latin typeface="Montserrat"/>
              <a:ea typeface="Montserrat"/>
              <a:cs typeface="Montserrat"/>
              <a:sym typeface="Montserrat"/>
            </a:endParaRPr>
          </a:p>
          <a:p>
            <a:pPr marL="0" lvl="0" indent="0" algn="l" rtl="0">
              <a:spcBef>
                <a:spcPts val="0"/>
              </a:spcBef>
              <a:spcAft>
                <a:spcPts val="0"/>
              </a:spcAft>
              <a:buNone/>
            </a:pPr>
            <a:r>
              <a:rPr lang="en" sz="6000">
                <a:solidFill>
                  <a:srgbClr val="434343"/>
                </a:solidFill>
                <a:latin typeface="Montserrat"/>
                <a:ea typeface="Montserrat"/>
                <a:cs typeface="Montserrat"/>
                <a:sym typeface="Montserrat"/>
              </a:rPr>
              <a:t>4</a:t>
            </a:r>
            <a:endParaRPr sz="6000">
              <a:solidFill>
                <a:srgbClr val="434343"/>
              </a:solidFill>
              <a:latin typeface="Montserrat"/>
              <a:ea typeface="Montserrat"/>
              <a:cs typeface="Montserrat"/>
              <a:sym typeface="Montserrat"/>
            </a:endParaRPr>
          </a:p>
        </p:txBody>
      </p:sp>
      <p:grpSp>
        <p:nvGrpSpPr>
          <p:cNvPr id="322" name="Google Shape;322;p34"/>
          <p:cNvGrpSpPr/>
          <p:nvPr/>
        </p:nvGrpSpPr>
        <p:grpSpPr>
          <a:xfrm>
            <a:off x="5087476" y="341250"/>
            <a:ext cx="3541027" cy="2612403"/>
            <a:chOff x="5087476" y="341250"/>
            <a:chExt cx="3541027" cy="2612403"/>
          </a:xfrm>
        </p:grpSpPr>
        <p:pic>
          <p:nvPicPr>
            <p:cNvPr id="323" name="Google Shape;323;p34"/>
            <p:cNvPicPr preferRelativeResize="0"/>
            <p:nvPr/>
          </p:nvPicPr>
          <p:blipFill rotWithShape="1">
            <a:blip r:embed="rId3">
              <a:alphaModFix/>
            </a:blip>
            <a:srcRect t="8528" b="3551"/>
            <a:stretch/>
          </p:blipFill>
          <p:spPr>
            <a:xfrm>
              <a:off x="5234359" y="482771"/>
              <a:ext cx="3242726" cy="2020020"/>
            </a:xfrm>
            <a:prstGeom prst="rect">
              <a:avLst/>
            </a:prstGeom>
            <a:noFill/>
            <a:ln>
              <a:noFill/>
            </a:ln>
          </p:spPr>
        </p:pic>
        <p:sp>
          <p:nvSpPr>
            <p:cNvPr id="324" name="Google Shape;324;p34"/>
            <p:cNvSpPr/>
            <p:nvPr/>
          </p:nvSpPr>
          <p:spPr>
            <a:xfrm>
              <a:off x="5087476" y="341250"/>
              <a:ext cx="3541027" cy="261240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43434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34"/>
          <p:cNvGrpSpPr/>
          <p:nvPr/>
        </p:nvGrpSpPr>
        <p:grpSpPr>
          <a:xfrm>
            <a:off x="5087386" y="3137003"/>
            <a:ext cx="2535436" cy="1792775"/>
            <a:chOff x="5087386" y="3137003"/>
            <a:chExt cx="2535436" cy="1792775"/>
          </a:xfrm>
        </p:grpSpPr>
        <p:pic>
          <p:nvPicPr>
            <p:cNvPr id="326" name="Google Shape;326;p34"/>
            <p:cNvPicPr preferRelativeResize="0"/>
            <p:nvPr/>
          </p:nvPicPr>
          <p:blipFill>
            <a:blip r:embed="rId4">
              <a:alphaModFix/>
            </a:blip>
            <a:stretch>
              <a:fillRect/>
            </a:stretch>
          </p:blipFill>
          <p:spPr>
            <a:xfrm>
              <a:off x="5296375" y="3243339"/>
              <a:ext cx="2190413" cy="1580097"/>
            </a:xfrm>
            <a:prstGeom prst="rect">
              <a:avLst/>
            </a:prstGeom>
            <a:noFill/>
            <a:ln>
              <a:noFill/>
            </a:ln>
          </p:spPr>
        </p:pic>
        <p:sp>
          <p:nvSpPr>
            <p:cNvPr id="327" name="Google Shape;327;p34"/>
            <p:cNvSpPr/>
            <p:nvPr/>
          </p:nvSpPr>
          <p:spPr>
            <a:xfrm rot="5400000">
              <a:off x="5458717" y="2765672"/>
              <a:ext cx="1792775" cy="2535436"/>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rgbClr val="43434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34"/>
          <p:cNvGrpSpPr/>
          <p:nvPr/>
        </p:nvGrpSpPr>
        <p:grpSpPr>
          <a:xfrm>
            <a:off x="7776575" y="3136987"/>
            <a:ext cx="851922" cy="1792808"/>
            <a:chOff x="7776575" y="3136987"/>
            <a:chExt cx="851922" cy="1792808"/>
          </a:xfrm>
        </p:grpSpPr>
        <p:sp>
          <p:nvSpPr>
            <p:cNvPr id="329" name="Google Shape;329;p34"/>
            <p:cNvSpPr/>
            <p:nvPr/>
          </p:nvSpPr>
          <p:spPr>
            <a:xfrm>
              <a:off x="7852275" y="3352525"/>
              <a:ext cx="745800" cy="1357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0" name="Google Shape;330;p34"/>
            <p:cNvPicPr preferRelativeResize="0"/>
            <p:nvPr/>
          </p:nvPicPr>
          <p:blipFill rotWithShape="1">
            <a:blip r:embed="rId5">
              <a:alphaModFix/>
            </a:blip>
            <a:srcRect l="8983" t="6174" b="-9"/>
            <a:stretch/>
          </p:blipFill>
          <p:spPr>
            <a:xfrm>
              <a:off x="7852275" y="3621050"/>
              <a:ext cx="745800" cy="824700"/>
            </a:xfrm>
            <a:prstGeom prst="rect">
              <a:avLst/>
            </a:prstGeom>
            <a:noFill/>
            <a:ln>
              <a:noFill/>
            </a:ln>
          </p:spPr>
        </p:pic>
        <p:sp>
          <p:nvSpPr>
            <p:cNvPr id="331" name="Google Shape;331;p34"/>
            <p:cNvSpPr/>
            <p:nvPr/>
          </p:nvSpPr>
          <p:spPr>
            <a:xfrm>
              <a:off x="7776575" y="3136987"/>
              <a:ext cx="851922" cy="179280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43434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10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5"/>
                                        </p:tgtEl>
                                        <p:attrNameLst>
                                          <p:attrName>style.visibility</p:attrName>
                                        </p:attrNameLst>
                                      </p:cBhvr>
                                      <p:to>
                                        <p:strVal val="visible"/>
                                      </p:to>
                                    </p:set>
                                    <p:animEffect transition="in" filter="fade">
                                      <p:cBhvr>
                                        <p:cTn id="12" dur="1000"/>
                                        <p:tgtEl>
                                          <p:spTgt spid="3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8"/>
                                        </p:tgtEl>
                                        <p:attrNameLst>
                                          <p:attrName>style.visibility</p:attrName>
                                        </p:attrNameLst>
                                      </p:cBhvr>
                                      <p:to>
                                        <p:strVal val="visible"/>
                                      </p:to>
                                    </p:set>
                                    <p:animEffect transition="in" filter="fade">
                                      <p:cBhvr>
                                        <p:cTn id="17"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5"/>
          <p:cNvPicPr preferRelativeResize="0"/>
          <p:nvPr/>
        </p:nvPicPr>
        <p:blipFill rotWithShape="1">
          <a:blip r:embed="rId3">
            <a:alphaModFix/>
          </a:blip>
          <a:srcRect t="7813" b="7813"/>
          <a:stretch/>
        </p:blipFill>
        <p:spPr>
          <a:xfrm>
            <a:off x="0" y="0"/>
            <a:ext cx="9144000" cy="5143500"/>
          </a:xfrm>
          <a:prstGeom prst="rect">
            <a:avLst/>
          </a:prstGeom>
          <a:noFill/>
          <a:ln>
            <a:noFill/>
          </a:ln>
        </p:spPr>
      </p:pic>
      <p:sp>
        <p:nvSpPr>
          <p:cNvPr id="337" name="Google Shape;33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338" name="Google Shape;338;p35"/>
          <p:cNvSpPr/>
          <p:nvPr/>
        </p:nvSpPr>
        <p:spPr>
          <a:xfrm>
            <a:off x="0" y="3582850"/>
            <a:ext cx="9144000" cy="932100"/>
          </a:xfrm>
          <a:prstGeom prst="rect">
            <a:avLst/>
          </a:prstGeom>
          <a:solidFill>
            <a:srgbClr val="000000">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5"/>
          <p:cNvSpPr txBox="1">
            <a:spLocks noGrp="1"/>
          </p:cNvSpPr>
          <p:nvPr>
            <p:ph type="ctrTitle" idx="4294967295"/>
          </p:nvPr>
        </p:nvSpPr>
        <p:spPr>
          <a:xfrm>
            <a:off x="514800" y="3582850"/>
            <a:ext cx="8114400" cy="93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Montserrat Medium"/>
                <a:ea typeface="Montserrat Medium"/>
                <a:cs typeface="Montserrat Medium"/>
                <a:sym typeface="Montserrat Medium"/>
              </a:rPr>
              <a:t>FINAL VIDEOS</a:t>
            </a:r>
            <a:endParaRPr sz="12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0639B"/>
        </a:solidFill>
        <a:effectLst/>
      </p:bgPr>
    </p:bg>
    <p:spTree>
      <p:nvGrpSpPr>
        <p:cNvPr id="1" name="Shape 343"/>
        <p:cNvGrpSpPr/>
        <p:nvPr/>
      </p:nvGrpSpPr>
      <p:grpSpPr>
        <a:xfrm>
          <a:off x="0" y="0"/>
          <a:ext cx="0" cy="0"/>
          <a:chOff x="0" y="0"/>
          <a:chExt cx="0" cy="0"/>
        </a:xfrm>
      </p:grpSpPr>
      <p:sp>
        <p:nvSpPr>
          <p:cNvPr id="344" name="Google Shape;344;p36"/>
          <p:cNvSpPr/>
          <p:nvPr/>
        </p:nvSpPr>
        <p:spPr>
          <a:xfrm>
            <a:off x="0" y="0"/>
            <a:ext cx="9144000" cy="1682700"/>
          </a:xfrm>
          <a:prstGeom prst="rect">
            <a:avLst/>
          </a:prstGeom>
          <a:solidFill>
            <a:srgbClr val="173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6"/>
          <p:cNvSpPr/>
          <p:nvPr/>
        </p:nvSpPr>
        <p:spPr>
          <a:xfrm>
            <a:off x="0" y="1639550"/>
            <a:ext cx="9144000" cy="3504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txBox="1">
            <a:spLocks noGrp="1"/>
          </p:cNvSpPr>
          <p:nvPr>
            <p:ph type="title"/>
          </p:nvPr>
        </p:nvSpPr>
        <p:spPr>
          <a:xfrm>
            <a:off x="2656950" y="188550"/>
            <a:ext cx="6108000" cy="13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FFFF"/>
                </a:solidFill>
              </a:rPr>
              <a:t>Air Pollution</a:t>
            </a:r>
            <a:endParaRPr>
              <a:solidFill>
                <a:srgbClr val="FFFFFF"/>
              </a:solidFill>
            </a:endParaRPr>
          </a:p>
        </p:txBody>
      </p:sp>
      <p:sp>
        <p:nvSpPr>
          <p:cNvPr id="347" name="Google Shape;347;p36"/>
          <p:cNvSpPr txBox="1"/>
          <p:nvPr/>
        </p:nvSpPr>
        <p:spPr>
          <a:xfrm>
            <a:off x="125350" y="97500"/>
            <a:ext cx="1316100" cy="17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3F3F3"/>
                </a:solidFill>
                <a:latin typeface="Montserrat"/>
                <a:ea typeface="Montserrat"/>
                <a:cs typeface="Montserrat"/>
                <a:sym typeface="Montserrat"/>
              </a:rPr>
              <a:t>VIDEO</a:t>
            </a:r>
            <a:endParaRPr>
              <a:solidFill>
                <a:srgbClr val="F3F3F3"/>
              </a:solidFill>
              <a:latin typeface="Montserrat"/>
              <a:ea typeface="Montserrat"/>
              <a:cs typeface="Montserrat"/>
              <a:sym typeface="Montserrat"/>
            </a:endParaRPr>
          </a:p>
          <a:p>
            <a:pPr marL="0" lvl="0" indent="0" algn="l" rtl="0">
              <a:spcBef>
                <a:spcPts val="0"/>
              </a:spcBef>
              <a:spcAft>
                <a:spcPts val="0"/>
              </a:spcAft>
              <a:buNone/>
            </a:pPr>
            <a:r>
              <a:rPr lang="en" sz="6000">
                <a:solidFill>
                  <a:srgbClr val="F3F3F3"/>
                </a:solidFill>
                <a:latin typeface="Montserrat"/>
                <a:ea typeface="Montserrat"/>
                <a:cs typeface="Montserrat"/>
                <a:sym typeface="Montserrat"/>
              </a:rPr>
              <a:t>1</a:t>
            </a:r>
            <a:endParaRPr sz="6000">
              <a:solidFill>
                <a:srgbClr val="F3F3F3"/>
              </a:solidFill>
              <a:latin typeface="Montserrat"/>
              <a:ea typeface="Montserrat"/>
              <a:cs typeface="Montserrat"/>
              <a:sym typeface="Montserrat"/>
            </a:endParaRPr>
          </a:p>
        </p:txBody>
      </p:sp>
      <p:sp>
        <p:nvSpPr>
          <p:cNvPr id="348" name="Google Shape;34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12</a:t>
            </a:fld>
            <a:endParaRPr/>
          </a:p>
        </p:txBody>
      </p:sp>
      <p:sp>
        <p:nvSpPr>
          <p:cNvPr id="349" name="Google Shape;349;p36"/>
          <p:cNvSpPr/>
          <p:nvPr/>
        </p:nvSpPr>
        <p:spPr>
          <a:xfrm>
            <a:off x="228600" y="1911300"/>
            <a:ext cx="2441100" cy="1249200"/>
          </a:xfrm>
          <a:prstGeom prst="roundRect">
            <a:avLst>
              <a:gd name="adj" fmla="val 16667"/>
            </a:avLst>
          </a:prstGeom>
          <a:solidFill>
            <a:srgbClr val="173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Edited By</a:t>
            </a:r>
            <a:endParaRPr b="1">
              <a:solidFill>
                <a:srgbClr val="FFFFFF"/>
              </a:solidFill>
              <a:latin typeface="Montserrat"/>
              <a:ea typeface="Montserrat"/>
              <a:cs typeface="Montserrat"/>
              <a:sym typeface="Montserrat"/>
            </a:endParaRPr>
          </a:p>
          <a:p>
            <a:pPr marL="0" lvl="0" indent="0" algn="l" rtl="0">
              <a:spcBef>
                <a:spcPts val="0"/>
              </a:spcBef>
              <a:spcAft>
                <a:spcPts val="0"/>
              </a:spcAft>
              <a:buNone/>
            </a:pPr>
            <a:r>
              <a:rPr lang="en">
                <a:solidFill>
                  <a:srgbClr val="FFFFFF"/>
                </a:solidFill>
                <a:latin typeface="Montserrat"/>
                <a:ea typeface="Montserrat"/>
                <a:cs typeface="Montserrat"/>
                <a:sym typeface="Montserrat"/>
              </a:rPr>
              <a:t>Tahvorn George</a:t>
            </a:r>
            <a:endParaRPr>
              <a:solidFill>
                <a:srgbClr val="FFFFFF"/>
              </a:solidFill>
              <a:latin typeface="Montserrat"/>
              <a:ea typeface="Montserrat"/>
              <a:cs typeface="Montserrat"/>
              <a:sym typeface="Montserrat"/>
            </a:endParaRPr>
          </a:p>
        </p:txBody>
      </p:sp>
      <p:pic>
        <p:nvPicPr>
          <p:cNvPr id="350" name="Google Shape;350;p36"/>
          <p:cNvPicPr preferRelativeResize="0"/>
          <p:nvPr/>
        </p:nvPicPr>
        <p:blipFill rotWithShape="1">
          <a:blip r:embed="rId3">
            <a:alphaModFix/>
          </a:blip>
          <a:srcRect l="21173" r="30814" b="26199"/>
          <a:stretch/>
        </p:blipFill>
        <p:spPr>
          <a:xfrm>
            <a:off x="2848150" y="1883100"/>
            <a:ext cx="1274100" cy="1305600"/>
          </a:xfrm>
          <a:prstGeom prst="ellipse">
            <a:avLst/>
          </a:prstGeom>
          <a:noFill/>
          <a:ln>
            <a:noFill/>
          </a:ln>
        </p:spPr>
      </p:pic>
      <p:sp>
        <p:nvSpPr>
          <p:cNvPr id="351" name="Google Shape;351;p36"/>
          <p:cNvSpPr/>
          <p:nvPr/>
        </p:nvSpPr>
        <p:spPr>
          <a:xfrm>
            <a:off x="228600" y="3359100"/>
            <a:ext cx="8686800" cy="1447200"/>
          </a:xfrm>
          <a:prstGeom prst="roundRect">
            <a:avLst>
              <a:gd name="adj" fmla="val 16667"/>
            </a:avLst>
          </a:prstGeom>
          <a:solidFill>
            <a:srgbClr val="173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Synopsis</a:t>
            </a:r>
            <a:endParaRPr b="1">
              <a:solidFill>
                <a:srgbClr val="FFFFFF"/>
              </a:solidFill>
              <a:latin typeface="Montserrat"/>
              <a:ea typeface="Montserrat"/>
              <a:cs typeface="Montserrat"/>
              <a:sym typeface="Montserrat"/>
            </a:endParaRPr>
          </a:p>
          <a:p>
            <a:pPr marL="0" lvl="0" indent="0" algn="l" rtl="0">
              <a:spcBef>
                <a:spcPts val="0"/>
              </a:spcBef>
              <a:spcAft>
                <a:spcPts val="0"/>
              </a:spcAft>
              <a:buNone/>
            </a:pPr>
            <a:r>
              <a:rPr lang="en">
                <a:solidFill>
                  <a:srgbClr val="FFFFFF"/>
                </a:solidFill>
                <a:latin typeface="Montserrat"/>
                <a:ea typeface="Montserrat"/>
                <a:cs typeface="Montserrat"/>
                <a:sym typeface="Montserrat"/>
              </a:rPr>
              <a:t>In the city of Jakarta, air quality has been of major concern to the residents of Indonesia. Indonesian residents of Melbourne speak on their experiences with the traffic in Jakarta, investigate why the issue exists, and the efforts by the government and people to alleviate the traffic issue. </a:t>
            </a:r>
            <a:endParaRPr>
              <a:solidFill>
                <a:srgbClr val="FFFFFF"/>
              </a:solidFill>
              <a:latin typeface="Montserrat"/>
              <a:ea typeface="Montserrat"/>
              <a:cs typeface="Montserrat"/>
              <a:sym typeface="Montserrat"/>
            </a:endParaRPr>
          </a:p>
        </p:txBody>
      </p:sp>
      <p:sp>
        <p:nvSpPr>
          <p:cNvPr id="352" name="Google Shape;352;p36"/>
          <p:cNvSpPr txBox="1"/>
          <p:nvPr/>
        </p:nvSpPr>
        <p:spPr>
          <a:xfrm>
            <a:off x="5508875" y="1986200"/>
            <a:ext cx="3406500" cy="1050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Montserrat"/>
                <a:ea typeface="Montserrat"/>
                <a:cs typeface="Montserrat"/>
                <a:sym typeface="Montserrat"/>
              </a:rPr>
              <a:t>“People need to change from themselves, and then they can inspire others to do the same”</a:t>
            </a:r>
            <a:endParaRPr i="1">
              <a:latin typeface="Montserrat"/>
              <a:ea typeface="Montserrat"/>
              <a:cs typeface="Montserrat"/>
              <a:sym typeface="Montserrat"/>
            </a:endParaRPr>
          </a:p>
          <a:p>
            <a:pPr marL="0" lvl="0" indent="0" algn="r" rtl="0">
              <a:spcBef>
                <a:spcPts val="0"/>
              </a:spcBef>
              <a:spcAft>
                <a:spcPts val="0"/>
              </a:spcAft>
              <a:buNone/>
            </a:pPr>
            <a:r>
              <a:rPr lang="en" i="1">
                <a:latin typeface="Montserrat"/>
                <a:ea typeface="Montserrat"/>
                <a:cs typeface="Montserrat"/>
                <a:sym typeface="Montserrat"/>
              </a:rPr>
              <a:t>-Brahmantyo Putra</a:t>
            </a:r>
            <a:endParaRPr i="1">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0639B"/>
        </a:solidFill>
        <a:effectLst/>
      </p:bgPr>
    </p:bg>
    <p:spTree>
      <p:nvGrpSpPr>
        <p:cNvPr id="1" name="Shape 362"/>
        <p:cNvGrpSpPr/>
        <p:nvPr/>
      </p:nvGrpSpPr>
      <p:grpSpPr>
        <a:xfrm>
          <a:off x="0" y="0"/>
          <a:ext cx="0" cy="0"/>
          <a:chOff x="0" y="0"/>
          <a:chExt cx="0" cy="0"/>
        </a:xfrm>
      </p:grpSpPr>
      <p:sp>
        <p:nvSpPr>
          <p:cNvPr id="363" name="Google Shape;363;p38"/>
          <p:cNvSpPr/>
          <p:nvPr/>
        </p:nvSpPr>
        <p:spPr>
          <a:xfrm>
            <a:off x="0" y="0"/>
            <a:ext cx="9144000" cy="1682700"/>
          </a:xfrm>
          <a:prstGeom prst="rect">
            <a:avLst/>
          </a:prstGeom>
          <a:solidFill>
            <a:srgbClr val="206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8"/>
          <p:cNvSpPr/>
          <p:nvPr/>
        </p:nvSpPr>
        <p:spPr>
          <a:xfrm>
            <a:off x="0" y="1639550"/>
            <a:ext cx="9144000" cy="3504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8"/>
          <p:cNvSpPr txBox="1">
            <a:spLocks noGrp="1"/>
          </p:cNvSpPr>
          <p:nvPr>
            <p:ph type="title"/>
          </p:nvPr>
        </p:nvSpPr>
        <p:spPr>
          <a:xfrm>
            <a:off x="2656950" y="188550"/>
            <a:ext cx="6108000" cy="13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FFFF"/>
                </a:solidFill>
              </a:rPr>
              <a:t>Rubbish</a:t>
            </a:r>
            <a:endParaRPr>
              <a:solidFill>
                <a:srgbClr val="FFFFFF"/>
              </a:solidFill>
            </a:endParaRPr>
          </a:p>
        </p:txBody>
      </p:sp>
      <p:sp>
        <p:nvSpPr>
          <p:cNvPr id="366" name="Google Shape;366;p38"/>
          <p:cNvSpPr txBox="1"/>
          <p:nvPr/>
        </p:nvSpPr>
        <p:spPr>
          <a:xfrm>
            <a:off x="125350" y="97500"/>
            <a:ext cx="1316100" cy="17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3F3F3"/>
                </a:solidFill>
                <a:latin typeface="Montserrat"/>
                <a:ea typeface="Montserrat"/>
                <a:cs typeface="Montserrat"/>
                <a:sym typeface="Montserrat"/>
              </a:rPr>
              <a:t>VIDEO</a:t>
            </a:r>
            <a:endParaRPr>
              <a:solidFill>
                <a:srgbClr val="F3F3F3"/>
              </a:solidFill>
              <a:latin typeface="Montserrat"/>
              <a:ea typeface="Montserrat"/>
              <a:cs typeface="Montserrat"/>
              <a:sym typeface="Montserrat"/>
            </a:endParaRPr>
          </a:p>
          <a:p>
            <a:pPr marL="0" lvl="0" indent="0" algn="l" rtl="0">
              <a:spcBef>
                <a:spcPts val="0"/>
              </a:spcBef>
              <a:spcAft>
                <a:spcPts val="0"/>
              </a:spcAft>
              <a:buNone/>
            </a:pPr>
            <a:r>
              <a:rPr lang="en" sz="6000">
                <a:solidFill>
                  <a:srgbClr val="F3F3F3"/>
                </a:solidFill>
                <a:latin typeface="Montserrat"/>
                <a:ea typeface="Montserrat"/>
                <a:cs typeface="Montserrat"/>
                <a:sym typeface="Montserrat"/>
              </a:rPr>
              <a:t>2</a:t>
            </a:r>
            <a:endParaRPr sz="6000">
              <a:solidFill>
                <a:srgbClr val="F3F3F3"/>
              </a:solidFill>
              <a:latin typeface="Montserrat"/>
              <a:ea typeface="Montserrat"/>
              <a:cs typeface="Montserrat"/>
              <a:sym typeface="Montserrat"/>
            </a:endParaRPr>
          </a:p>
        </p:txBody>
      </p:sp>
      <p:sp>
        <p:nvSpPr>
          <p:cNvPr id="367" name="Google Shape;36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13</a:t>
            </a:fld>
            <a:endParaRPr/>
          </a:p>
        </p:txBody>
      </p:sp>
      <p:sp>
        <p:nvSpPr>
          <p:cNvPr id="368" name="Google Shape;368;p38"/>
          <p:cNvSpPr/>
          <p:nvPr/>
        </p:nvSpPr>
        <p:spPr>
          <a:xfrm>
            <a:off x="228600" y="1911300"/>
            <a:ext cx="2441100" cy="1249200"/>
          </a:xfrm>
          <a:prstGeom prst="roundRect">
            <a:avLst>
              <a:gd name="adj" fmla="val 16667"/>
            </a:avLst>
          </a:prstGeom>
          <a:solidFill>
            <a:srgbClr val="206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Edited By</a:t>
            </a:r>
            <a:endParaRPr b="1">
              <a:solidFill>
                <a:srgbClr val="FFFFFF"/>
              </a:solidFill>
              <a:latin typeface="Montserrat"/>
              <a:ea typeface="Montserrat"/>
              <a:cs typeface="Montserrat"/>
              <a:sym typeface="Montserrat"/>
            </a:endParaRPr>
          </a:p>
          <a:p>
            <a:pPr marL="0" lvl="0" indent="0" algn="l" rtl="0">
              <a:spcBef>
                <a:spcPts val="0"/>
              </a:spcBef>
              <a:spcAft>
                <a:spcPts val="0"/>
              </a:spcAft>
              <a:buNone/>
            </a:pPr>
            <a:r>
              <a:rPr lang="en">
                <a:solidFill>
                  <a:srgbClr val="FFFFFF"/>
                </a:solidFill>
                <a:latin typeface="Montserrat"/>
                <a:ea typeface="Montserrat"/>
                <a:cs typeface="Montserrat"/>
                <a:sym typeface="Montserrat"/>
              </a:rPr>
              <a:t>Michelle Zhang</a:t>
            </a:r>
            <a:endParaRPr>
              <a:solidFill>
                <a:srgbClr val="FFFFFF"/>
              </a:solidFill>
              <a:latin typeface="Montserrat"/>
              <a:ea typeface="Montserrat"/>
              <a:cs typeface="Montserrat"/>
              <a:sym typeface="Montserrat"/>
            </a:endParaRPr>
          </a:p>
        </p:txBody>
      </p:sp>
      <p:pic>
        <p:nvPicPr>
          <p:cNvPr id="369" name="Google Shape;369;p38"/>
          <p:cNvPicPr preferRelativeResize="0"/>
          <p:nvPr/>
        </p:nvPicPr>
        <p:blipFill rotWithShape="1">
          <a:blip r:embed="rId3">
            <a:alphaModFix/>
          </a:blip>
          <a:srcRect l="24025" r="27748" b="25876"/>
          <a:stretch/>
        </p:blipFill>
        <p:spPr>
          <a:xfrm>
            <a:off x="2848150" y="1883100"/>
            <a:ext cx="1274100" cy="1305600"/>
          </a:xfrm>
          <a:prstGeom prst="ellipse">
            <a:avLst/>
          </a:prstGeom>
          <a:noFill/>
          <a:ln>
            <a:noFill/>
          </a:ln>
        </p:spPr>
      </p:pic>
      <p:sp>
        <p:nvSpPr>
          <p:cNvPr id="370" name="Google Shape;370;p38"/>
          <p:cNvSpPr/>
          <p:nvPr/>
        </p:nvSpPr>
        <p:spPr>
          <a:xfrm>
            <a:off x="228600" y="3359100"/>
            <a:ext cx="8686800" cy="1447200"/>
          </a:xfrm>
          <a:prstGeom prst="roundRect">
            <a:avLst>
              <a:gd name="adj" fmla="val 16667"/>
            </a:avLst>
          </a:prstGeom>
          <a:solidFill>
            <a:srgbClr val="206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Synopsis</a:t>
            </a:r>
            <a:endParaRPr b="1">
              <a:solidFill>
                <a:srgbClr val="FFFFFF"/>
              </a:solidFill>
              <a:latin typeface="Montserrat"/>
              <a:ea typeface="Montserrat"/>
              <a:cs typeface="Montserrat"/>
              <a:sym typeface="Montserrat"/>
            </a:endParaRPr>
          </a:p>
          <a:p>
            <a:pPr marL="0" lvl="0" indent="0" algn="l" rtl="0">
              <a:spcBef>
                <a:spcPts val="0"/>
              </a:spcBef>
              <a:spcAft>
                <a:spcPts val="0"/>
              </a:spcAft>
              <a:buNone/>
            </a:pPr>
            <a:r>
              <a:rPr lang="en">
                <a:solidFill>
                  <a:srgbClr val="FFFFFF"/>
                </a:solidFill>
                <a:latin typeface="Montserrat"/>
                <a:ea typeface="Montserrat"/>
                <a:cs typeface="Montserrat"/>
                <a:sym typeface="Montserrat"/>
              </a:rPr>
              <a:t>The growth of unmanaged waste has affected the quality of life of many in Indonesia. Indonesians share their experience with rubbish and how their communities are taking action to implement sustainable changes. Several non-profit organizations and local communities have developed innovative methods to encourage people to reduce waste, eliminate plastic, and clean the environment.</a:t>
            </a:r>
            <a:endParaRPr>
              <a:solidFill>
                <a:srgbClr val="FFFFFF"/>
              </a:solidFill>
              <a:latin typeface="Montserrat"/>
              <a:ea typeface="Montserrat"/>
              <a:cs typeface="Montserrat"/>
              <a:sym typeface="Montserrat"/>
            </a:endParaRPr>
          </a:p>
        </p:txBody>
      </p:sp>
      <p:sp>
        <p:nvSpPr>
          <p:cNvPr id="371" name="Google Shape;371;p38"/>
          <p:cNvSpPr txBox="1"/>
          <p:nvPr/>
        </p:nvSpPr>
        <p:spPr>
          <a:xfrm>
            <a:off x="5508875" y="1986200"/>
            <a:ext cx="3406500" cy="1050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Montserrat"/>
                <a:ea typeface="Montserrat"/>
                <a:cs typeface="Montserrat"/>
                <a:sym typeface="Montserrat"/>
              </a:rPr>
              <a:t>“A community who lives together,</a:t>
            </a:r>
            <a:endParaRPr i="1">
              <a:latin typeface="Montserrat"/>
              <a:ea typeface="Montserrat"/>
              <a:cs typeface="Montserrat"/>
              <a:sym typeface="Montserrat"/>
            </a:endParaRPr>
          </a:p>
          <a:p>
            <a:pPr marL="0" lvl="0" indent="0" algn="r" rtl="0">
              <a:spcBef>
                <a:spcPts val="0"/>
              </a:spcBef>
              <a:spcAft>
                <a:spcPts val="0"/>
              </a:spcAft>
              <a:buNone/>
            </a:pPr>
            <a:r>
              <a:rPr lang="en" i="1">
                <a:latin typeface="Montserrat"/>
                <a:ea typeface="Montserrat"/>
                <a:cs typeface="Montserrat"/>
                <a:sym typeface="Montserrat"/>
              </a:rPr>
              <a:t>helps each other.”</a:t>
            </a:r>
            <a:endParaRPr i="1">
              <a:latin typeface="Montserrat"/>
              <a:ea typeface="Montserrat"/>
              <a:cs typeface="Montserrat"/>
              <a:sym typeface="Montserrat"/>
            </a:endParaRPr>
          </a:p>
          <a:p>
            <a:pPr marL="0" lvl="0" indent="0" algn="r" rtl="0">
              <a:spcBef>
                <a:spcPts val="0"/>
              </a:spcBef>
              <a:spcAft>
                <a:spcPts val="0"/>
              </a:spcAft>
              <a:buNone/>
            </a:pPr>
            <a:r>
              <a:rPr lang="en" i="1">
                <a:latin typeface="Montserrat"/>
                <a:ea typeface="Montserrat"/>
                <a:cs typeface="Montserrat"/>
                <a:sym typeface="Montserrat"/>
              </a:rPr>
              <a:t>-Toto Suprapto</a:t>
            </a:r>
            <a:endParaRPr i="1">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0639B"/>
        </a:solidFill>
        <a:effectLst/>
      </p:bgPr>
    </p:bg>
    <p:spTree>
      <p:nvGrpSpPr>
        <p:cNvPr id="1" name="Shape 381"/>
        <p:cNvGrpSpPr/>
        <p:nvPr/>
      </p:nvGrpSpPr>
      <p:grpSpPr>
        <a:xfrm>
          <a:off x="0" y="0"/>
          <a:ext cx="0" cy="0"/>
          <a:chOff x="0" y="0"/>
          <a:chExt cx="0" cy="0"/>
        </a:xfrm>
      </p:grpSpPr>
      <p:sp>
        <p:nvSpPr>
          <p:cNvPr id="382" name="Google Shape;382;p40"/>
          <p:cNvSpPr/>
          <p:nvPr/>
        </p:nvSpPr>
        <p:spPr>
          <a:xfrm>
            <a:off x="0" y="0"/>
            <a:ext cx="9144000" cy="1682700"/>
          </a:xfrm>
          <a:prstGeom prst="rect">
            <a:avLst/>
          </a:prstGeom>
          <a:solidFill>
            <a:srgbClr val="3CA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0" y="1639550"/>
            <a:ext cx="9144000" cy="3504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txBox="1">
            <a:spLocks noGrp="1"/>
          </p:cNvSpPr>
          <p:nvPr>
            <p:ph type="title"/>
          </p:nvPr>
        </p:nvSpPr>
        <p:spPr>
          <a:xfrm>
            <a:off x="2656950" y="188550"/>
            <a:ext cx="6108000" cy="13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FFFF"/>
                </a:solidFill>
              </a:rPr>
              <a:t>Flooding</a:t>
            </a:r>
            <a:endParaRPr>
              <a:solidFill>
                <a:srgbClr val="FFFFFF"/>
              </a:solidFill>
            </a:endParaRPr>
          </a:p>
        </p:txBody>
      </p:sp>
      <p:sp>
        <p:nvSpPr>
          <p:cNvPr id="385" name="Google Shape;385;p40"/>
          <p:cNvSpPr txBox="1"/>
          <p:nvPr/>
        </p:nvSpPr>
        <p:spPr>
          <a:xfrm>
            <a:off x="125350" y="97500"/>
            <a:ext cx="1316100" cy="17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3F3F3"/>
                </a:solidFill>
                <a:latin typeface="Montserrat"/>
                <a:ea typeface="Montserrat"/>
                <a:cs typeface="Montserrat"/>
                <a:sym typeface="Montserrat"/>
              </a:rPr>
              <a:t>VIDEO</a:t>
            </a:r>
            <a:endParaRPr>
              <a:solidFill>
                <a:srgbClr val="F3F3F3"/>
              </a:solidFill>
              <a:latin typeface="Montserrat"/>
              <a:ea typeface="Montserrat"/>
              <a:cs typeface="Montserrat"/>
              <a:sym typeface="Montserrat"/>
            </a:endParaRPr>
          </a:p>
          <a:p>
            <a:pPr marL="0" lvl="0" indent="0" algn="l" rtl="0">
              <a:spcBef>
                <a:spcPts val="0"/>
              </a:spcBef>
              <a:spcAft>
                <a:spcPts val="0"/>
              </a:spcAft>
              <a:buNone/>
            </a:pPr>
            <a:r>
              <a:rPr lang="en" sz="6000">
                <a:solidFill>
                  <a:srgbClr val="F3F3F3"/>
                </a:solidFill>
                <a:latin typeface="Montserrat"/>
                <a:ea typeface="Montserrat"/>
                <a:cs typeface="Montserrat"/>
                <a:sym typeface="Montserrat"/>
              </a:rPr>
              <a:t>3</a:t>
            </a:r>
            <a:endParaRPr sz="6000">
              <a:solidFill>
                <a:srgbClr val="F3F3F3"/>
              </a:solidFill>
              <a:latin typeface="Montserrat"/>
              <a:ea typeface="Montserrat"/>
              <a:cs typeface="Montserrat"/>
              <a:sym typeface="Montserrat"/>
            </a:endParaRPr>
          </a:p>
        </p:txBody>
      </p:sp>
      <p:sp>
        <p:nvSpPr>
          <p:cNvPr id="386" name="Google Shape;386;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14</a:t>
            </a:fld>
            <a:endParaRPr/>
          </a:p>
        </p:txBody>
      </p:sp>
      <p:sp>
        <p:nvSpPr>
          <p:cNvPr id="387" name="Google Shape;387;p40"/>
          <p:cNvSpPr/>
          <p:nvPr/>
        </p:nvSpPr>
        <p:spPr>
          <a:xfrm>
            <a:off x="228600" y="1911300"/>
            <a:ext cx="2441100" cy="1249200"/>
          </a:xfrm>
          <a:prstGeom prst="roundRect">
            <a:avLst>
              <a:gd name="adj" fmla="val 16667"/>
            </a:avLst>
          </a:prstGeom>
          <a:solidFill>
            <a:srgbClr val="3CA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Edited By</a:t>
            </a:r>
            <a:endParaRPr b="1">
              <a:solidFill>
                <a:srgbClr val="FFFFFF"/>
              </a:solidFill>
              <a:latin typeface="Montserrat"/>
              <a:ea typeface="Montserrat"/>
              <a:cs typeface="Montserrat"/>
              <a:sym typeface="Montserrat"/>
            </a:endParaRPr>
          </a:p>
          <a:p>
            <a:pPr marL="0" lvl="0" indent="0" algn="l" rtl="0">
              <a:spcBef>
                <a:spcPts val="0"/>
              </a:spcBef>
              <a:spcAft>
                <a:spcPts val="0"/>
              </a:spcAft>
              <a:buNone/>
            </a:pPr>
            <a:r>
              <a:rPr lang="en">
                <a:solidFill>
                  <a:srgbClr val="FFFFFF"/>
                </a:solidFill>
                <a:latin typeface="Montserrat"/>
                <a:ea typeface="Montserrat"/>
                <a:cs typeface="Montserrat"/>
                <a:sym typeface="Montserrat"/>
              </a:rPr>
              <a:t>Molly O’Connor</a:t>
            </a:r>
            <a:endParaRPr>
              <a:solidFill>
                <a:srgbClr val="FFFFFF"/>
              </a:solidFill>
              <a:latin typeface="Montserrat"/>
              <a:ea typeface="Montserrat"/>
              <a:cs typeface="Montserrat"/>
              <a:sym typeface="Montserrat"/>
            </a:endParaRPr>
          </a:p>
        </p:txBody>
      </p:sp>
      <p:pic>
        <p:nvPicPr>
          <p:cNvPr id="388" name="Google Shape;388;p40"/>
          <p:cNvPicPr preferRelativeResize="0"/>
          <p:nvPr/>
        </p:nvPicPr>
        <p:blipFill rotWithShape="1">
          <a:blip r:embed="rId3">
            <a:alphaModFix/>
          </a:blip>
          <a:srcRect l="46533" t="5117" r="11320" b="30098"/>
          <a:stretch/>
        </p:blipFill>
        <p:spPr>
          <a:xfrm>
            <a:off x="2848150" y="1883100"/>
            <a:ext cx="1274100" cy="1305600"/>
          </a:xfrm>
          <a:prstGeom prst="ellipse">
            <a:avLst/>
          </a:prstGeom>
          <a:noFill/>
          <a:ln>
            <a:noFill/>
          </a:ln>
        </p:spPr>
      </p:pic>
      <p:sp>
        <p:nvSpPr>
          <p:cNvPr id="389" name="Google Shape;389;p40"/>
          <p:cNvSpPr/>
          <p:nvPr/>
        </p:nvSpPr>
        <p:spPr>
          <a:xfrm>
            <a:off x="228600" y="3359100"/>
            <a:ext cx="8686800" cy="1447200"/>
          </a:xfrm>
          <a:prstGeom prst="roundRect">
            <a:avLst>
              <a:gd name="adj" fmla="val 16667"/>
            </a:avLst>
          </a:prstGeom>
          <a:solidFill>
            <a:srgbClr val="3CA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Montserrat"/>
                <a:ea typeface="Montserrat"/>
                <a:cs typeface="Montserrat"/>
                <a:sym typeface="Montserrat"/>
              </a:rPr>
              <a:t>Synopsis</a:t>
            </a:r>
            <a:endParaRPr b="1">
              <a:solidFill>
                <a:srgbClr val="FFFFFF"/>
              </a:solidFill>
              <a:latin typeface="Montserrat"/>
              <a:ea typeface="Montserrat"/>
              <a:cs typeface="Montserrat"/>
              <a:sym typeface="Montserrat"/>
            </a:endParaRPr>
          </a:p>
          <a:p>
            <a:pPr marL="0" lvl="0" indent="0" algn="l" rtl="0">
              <a:spcBef>
                <a:spcPts val="0"/>
              </a:spcBef>
              <a:spcAft>
                <a:spcPts val="0"/>
              </a:spcAft>
              <a:buNone/>
            </a:pPr>
            <a:r>
              <a:rPr lang="en">
                <a:solidFill>
                  <a:srgbClr val="FFFFFF"/>
                </a:solidFill>
                <a:latin typeface="Montserrat"/>
                <a:ea typeface="Montserrat"/>
                <a:cs typeface="Montserrat"/>
                <a:sym typeface="Montserrat"/>
              </a:rPr>
              <a:t>Flooding is a major issue in Indonesia, particularly in the capital city of Jakarta, where flooding affects the largest population. Indonesians share the perspectives and stories regarding their experiences with flooding issues and efforts, including causes, changing flood patterns, and related challenges. This is followed by a discussion of community and government action to improve these conditions.</a:t>
            </a:r>
            <a:endParaRPr>
              <a:solidFill>
                <a:srgbClr val="FFFFFF"/>
              </a:solidFill>
              <a:latin typeface="Montserrat"/>
              <a:ea typeface="Montserrat"/>
              <a:cs typeface="Montserrat"/>
              <a:sym typeface="Montserrat"/>
            </a:endParaRPr>
          </a:p>
        </p:txBody>
      </p:sp>
      <p:sp>
        <p:nvSpPr>
          <p:cNvPr id="390" name="Google Shape;390;p40"/>
          <p:cNvSpPr txBox="1"/>
          <p:nvPr/>
        </p:nvSpPr>
        <p:spPr>
          <a:xfrm>
            <a:off x="5508875" y="1986200"/>
            <a:ext cx="3406500" cy="1050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Montserrat"/>
                <a:ea typeface="Montserrat"/>
                <a:cs typeface="Montserrat"/>
                <a:sym typeface="Montserrat"/>
              </a:rPr>
              <a:t>“The environment is our mother; it’s where we get food, where we get cover, where we get safe.”</a:t>
            </a:r>
            <a:endParaRPr i="1">
              <a:latin typeface="Montserrat"/>
              <a:ea typeface="Montserrat"/>
              <a:cs typeface="Montserrat"/>
              <a:sym typeface="Montserrat"/>
            </a:endParaRPr>
          </a:p>
          <a:p>
            <a:pPr marL="0" lvl="0" indent="0" algn="r" rtl="0">
              <a:spcBef>
                <a:spcPts val="0"/>
              </a:spcBef>
              <a:spcAft>
                <a:spcPts val="0"/>
              </a:spcAft>
              <a:buNone/>
            </a:pPr>
            <a:r>
              <a:rPr lang="en" i="1">
                <a:latin typeface="Montserrat"/>
                <a:ea typeface="Montserrat"/>
                <a:cs typeface="Montserrat"/>
                <a:sym typeface="Montserrat"/>
              </a:rPr>
              <a:t>-Alfons Sroyer</a:t>
            </a:r>
            <a:endParaRPr i="1">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0639B"/>
        </a:solidFill>
        <a:effectLst/>
      </p:bgPr>
    </p:bg>
    <p:spTree>
      <p:nvGrpSpPr>
        <p:cNvPr id="1" name="Shape 400"/>
        <p:cNvGrpSpPr/>
        <p:nvPr/>
      </p:nvGrpSpPr>
      <p:grpSpPr>
        <a:xfrm>
          <a:off x="0" y="0"/>
          <a:ext cx="0" cy="0"/>
          <a:chOff x="0" y="0"/>
          <a:chExt cx="0" cy="0"/>
        </a:xfrm>
      </p:grpSpPr>
      <p:sp>
        <p:nvSpPr>
          <p:cNvPr id="401" name="Google Shape;401;p42"/>
          <p:cNvSpPr/>
          <p:nvPr/>
        </p:nvSpPr>
        <p:spPr>
          <a:xfrm>
            <a:off x="0" y="0"/>
            <a:ext cx="9144000" cy="1682700"/>
          </a:xfrm>
          <a:prstGeom prst="rect">
            <a:avLst/>
          </a:prstGeom>
          <a:solidFill>
            <a:srgbClr val="F6D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0" y="1639550"/>
            <a:ext cx="9144000" cy="3504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txBox="1">
            <a:spLocks noGrp="1"/>
          </p:cNvSpPr>
          <p:nvPr>
            <p:ph type="title"/>
          </p:nvPr>
        </p:nvSpPr>
        <p:spPr>
          <a:xfrm>
            <a:off x="1976825" y="188550"/>
            <a:ext cx="6788100" cy="13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000000"/>
                </a:solidFill>
              </a:rPr>
              <a:t>General Climate Change</a:t>
            </a:r>
            <a:endParaRPr>
              <a:solidFill>
                <a:srgbClr val="000000"/>
              </a:solidFill>
            </a:endParaRPr>
          </a:p>
        </p:txBody>
      </p:sp>
      <p:sp>
        <p:nvSpPr>
          <p:cNvPr id="404" name="Google Shape;404;p42"/>
          <p:cNvSpPr txBox="1"/>
          <p:nvPr/>
        </p:nvSpPr>
        <p:spPr>
          <a:xfrm>
            <a:off x="125350" y="97500"/>
            <a:ext cx="1316100" cy="17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VIDEO</a:t>
            </a:r>
            <a:endParaRPr>
              <a:latin typeface="Montserrat"/>
              <a:ea typeface="Montserrat"/>
              <a:cs typeface="Montserrat"/>
              <a:sym typeface="Montserrat"/>
            </a:endParaRPr>
          </a:p>
          <a:p>
            <a:pPr marL="0" lvl="0" indent="0" algn="l" rtl="0">
              <a:spcBef>
                <a:spcPts val="0"/>
              </a:spcBef>
              <a:spcAft>
                <a:spcPts val="0"/>
              </a:spcAft>
              <a:buNone/>
            </a:pPr>
            <a:r>
              <a:rPr lang="en" sz="6000">
                <a:latin typeface="Montserrat"/>
                <a:ea typeface="Montserrat"/>
                <a:cs typeface="Montserrat"/>
                <a:sym typeface="Montserrat"/>
              </a:rPr>
              <a:t>4</a:t>
            </a:r>
            <a:endParaRPr sz="6000">
              <a:latin typeface="Montserrat"/>
              <a:ea typeface="Montserrat"/>
              <a:cs typeface="Montserrat"/>
              <a:sym typeface="Montserrat"/>
            </a:endParaRPr>
          </a:p>
        </p:txBody>
      </p:sp>
      <p:sp>
        <p:nvSpPr>
          <p:cNvPr id="405" name="Google Shape;40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15</a:t>
            </a:fld>
            <a:endParaRPr/>
          </a:p>
        </p:txBody>
      </p:sp>
      <p:sp>
        <p:nvSpPr>
          <p:cNvPr id="406" name="Google Shape;406;p42"/>
          <p:cNvSpPr/>
          <p:nvPr/>
        </p:nvSpPr>
        <p:spPr>
          <a:xfrm>
            <a:off x="228600" y="1911300"/>
            <a:ext cx="2441100" cy="1249200"/>
          </a:xfrm>
          <a:prstGeom prst="roundRect">
            <a:avLst>
              <a:gd name="adj" fmla="val 16667"/>
            </a:avLst>
          </a:prstGeom>
          <a:solidFill>
            <a:srgbClr val="F6D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Montserrat"/>
                <a:ea typeface="Montserrat"/>
                <a:cs typeface="Montserrat"/>
                <a:sym typeface="Montserrat"/>
              </a:rPr>
              <a:t>Edited By</a:t>
            </a:r>
            <a:endParaRPr b="1">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Jarod Romankiw</a:t>
            </a:r>
            <a:endParaRPr>
              <a:latin typeface="Montserrat"/>
              <a:ea typeface="Montserrat"/>
              <a:cs typeface="Montserrat"/>
              <a:sym typeface="Montserrat"/>
            </a:endParaRPr>
          </a:p>
        </p:txBody>
      </p:sp>
      <p:pic>
        <p:nvPicPr>
          <p:cNvPr id="407" name="Google Shape;407;p42"/>
          <p:cNvPicPr preferRelativeResize="0"/>
          <p:nvPr/>
        </p:nvPicPr>
        <p:blipFill rotWithShape="1">
          <a:blip r:embed="rId3">
            <a:alphaModFix/>
          </a:blip>
          <a:srcRect t="2452" b="29232"/>
          <a:stretch/>
        </p:blipFill>
        <p:spPr>
          <a:xfrm rot="386937">
            <a:off x="2848062" y="1883301"/>
            <a:ext cx="1274062" cy="1305435"/>
          </a:xfrm>
          <a:prstGeom prst="ellipse">
            <a:avLst/>
          </a:prstGeom>
          <a:noFill/>
          <a:ln>
            <a:noFill/>
          </a:ln>
        </p:spPr>
      </p:pic>
      <p:sp>
        <p:nvSpPr>
          <p:cNvPr id="408" name="Google Shape;408;p42"/>
          <p:cNvSpPr/>
          <p:nvPr/>
        </p:nvSpPr>
        <p:spPr>
          <a:xfrm>
            <a:off x="228600" y="3359100"/>
            <a:ext cx="8686800" cy="1447200"/>
          </a:xfrm>
          <a:prstGeom prst="roundRect">
            <a:avLst>
              <a:gd name="adj" fmla="val 16667"/>
            </a:avLst>
          </a:prstGeom>
          <a:solidFill>
            <a:srgbClr val="F6D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Montserrat"/>
                <a:ea typeface="Montserrat"/>
                <a:cs typeface="Montserrat"/>
                <a:sym typeface="Montserrat"/>
              </a:rPr>
              <a:t>Synopsis</a:t>
            </a:r>
            <a:endParaRPr b="1">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This documentary studies the general climate changes happening in Indonesia, and relief efforts to help combat with those issues. Topics mentioned in this video include general awareness of climate change by Indonesians, the responsibility that people need to act to reduce climate change, sustainability efforts, and how the environment and spirit are one. </a:t>
            </a:r>
            <a:endParaRPr>
              <a:latin typeface="Montserrat"/>
              <a:ea typeface="Montserrat"/>
              <a:cs typeface="Montserrat"/>
              <a:sym typeface="Montserrat"/>
            </a:endParaRPr>
          </a:p>
        </p:txBody>
      </p:sp>
      <p:sp>
        <p:nvSpPr>
          <p:cNvPr id="409" name="Google Shape;409;p42"/>
          <p:cNvSpPr txBox="1"/>
          <p:nvPr/>
        </p:nvSpPr>
        <p:spPr>
          <a:xfrm>
            <a:off x="5302775" y="1986200"/>
            <a:ext cx="3612300" cy="1050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i="1">
                <a:latin typeface="Montserrat"/>
                <a:ea typeface="Montserrat"/>
                <a:cs typeface="Montserrat"/>
                <a:sym typeface="Montserrat"/>
              </a:rPr>
              <a:t>“You think about your environment, and you think not just for your own benefit but also for others...”</a:t>
            </a:r>
            <a:endParaRPr i="1">
              <a:latin typeface="Montserrat"/>
              <a:ea typeface="Montserrat"/>
              <a:cs typeface="Montserrat"/>
              <a:sym typeface="Montserrat"/>
            </a:endParaRPr>
          </a:p>
          <a:p>
            <a:pPr marL="0" lvl="0" indent="0" algn="r" rtl="0">
              <a:spcBef>
                <a:spcPts val="0"/>
              </a:spcBef>
              <a:spcAft>
                <a:spcPts val="0"/>
              </a:spcAft>
              <a:buNone/>
            </a:pPr>
            <a:r>
              <a:rPr lang="en" i="1">
                <a:latin typeface="Montserrat"/>
                <a:ea typeface="Montserrat"/>
                <a:cs typeface="Montserrat"/>
                <a:sym typeface="Montserrat"/>
              </a:rPr>
              <a:t>-Sri Dean</a:t>
            </a:r>
            <a:endParaRPr i="1">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2" name="Rectangle 1">
            <a:extLst>
              <a:ext uri="{FF2B5EF4-FFF2-40B4-BE49-F238E27FC236}">
                <a16:creationId xmlns:a16="http://schemas.microsoft.com/office/drawing/2014/main" id="{8D55EC01-FE58-FF45-A801-C940877DC54E}"/>
              </a:ext>
            </a:extLst>
          </p:cNvPr>
          <p:cNvSpPr/>
          <p:nvPr/>
        </p:nvSpPr>
        <p:spPr>
          <a:xfrm>
            <a:off x="1457739" y="2310140"/>
            <a:ext cx="5400261" cy="738664"/>
          </a:xfrm>
          <a:prstGeom prst="rect">
            <a:avLst/>
          </a:prstGeom>
        </p:spPr>
        <p:txBody>
          <a:bodyPr wrap="square">
            <a:spAutoFit/>
          </a:bodyPr>
          <a:lstStyle/>
          <a:p>
            <a:pPr algn="ctr"/>
            <a:r>
              <a:rPr lang="en-US" dirty="0">
                <a:latin typeface="Montserrat" pitchFamily="2" charset="77"/>
              </a:rPr>
              <a:t>Link to Open Videos: </a:t>
            </a:r>
            <a:r>
              <a:rPr lang="en-US" u="sng" dirty="0">
                <a:latin typeface="Montserrat" pitchFamily="2" charset="77"/>
                <a:hlinkClick r:id="rId3"/>
              </a:rPr>
              <a:t>https://www.youtube.com/playlist?list=PLKGhrroLIuwDlS5XrC-BxepHGZCHL9KtT</a:t>
            </a:r>
            <a:endParaRPr lang="en-US" u="sng" dirty="0">
              <a:latin typeface="Montserrat" pitchFamily="2" charset="77"/>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3" name="Picture 2">
            <a:extLst>
              <a:ext uri="{FF2B5EF4-FFF2-40B4-BE49-F238E27FC236}">
                <a16:creationId xmlns:a16="http://schemas.microsoft.com/office/drawing/2014/main" id="{7390740A-15A8-224B-AB02-BF21AB8BB5E6}"/>
              </a:ext>
            </a:extLst>
          </p:cNvPr>
          <p:cNvPicPr>
            <a:picLocks noChangeAspect="1"/>
          </p:cNvPicPr>
          <p:nvPr/>
        </p:nvPicPr>
        <p:blipFill rotWithShape="1">
          <a:blip r:embed="rId3"/>
          <a:srcRect t="7812" b="7812"/>
          <a:stretch/>
        </p:blipFill>
        <p:spPr>
          <a:xfrm>
            <a:off x="0" y="0"/>
            <a:ext cx="9144000" cy="5143500"/>
          </a:xfrm>
          <a:prstGeom prst="rect">
            <a:avLst/>
          </a:prstGeom>
        </p:spPr>
      </p:pic>
      <p:sp>
        <p:nvSpPr>
          <p:cNvPr id="175" name="Google Shape;17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17</a:t>
            </a:fld>
            <a:endParaRPr/>
          </a:p>
        </p:txBody>
      </p:sp>
      <p:sp>
        <p:nvSpPr>
          <p:cNvPr id="176" name="Google Shape;176;p27"/>
          <p:cNvSpPr/>
          <p:nvPr/>
        </p:nvSpPr>
        <p:spPr>
          <a:xfrm>
            <a:off x="1102107" y="1296776"/>
            <a:ext cx="7256052" cy="932100"/>
          </a:xfrm>
          <a:prstGeom prst="rect">
            <a:avLst/>
          </a:prstGeom>
          <a:solidFill>
            <a:srgbClr val="000000">
              <a:alpha val="6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FFFFFF"/>
                </a:solidFill>
                <a:latin typeface="Montserrat"/>
                <a:ea typeface="Montserrat"/>
                <a:cs typeface="Montserrat"/>
                <a:sym typeface="Montserrat"/>
              </a:rPr>
              <a:t>Future Plans &amp; Takeaways</a:t>
            </a:r>
            <a:endParaRPr sz="1200" b="1" dirty="0"/>
          </a:p>
        </p:txBody>
      </p:sp>
      <p:sp>
        <p:nvSpPr>
          <p:cNvPr id="7" name="Google Shape;176;p27">
            <a:extLst>
              <a:ext uri="{FF2B5EF4-FFF2-40B4-BE49-F238E27FC236}">
                <a16:creationId xmlns:a16="http://schemas.microsoft.com/office/drawing/2014/main" id="{3BD9732F-9B95-A440-8A58-C50B47136E04}"/>
              </a:ext>
            </a:extLst>
          </p:cNvPr>
          <p:cNvSpPr/>
          <p:nvPr/>
        </p:nvSpPr>
        <p:spPr>
          <a:xfrm>
            <a:off x="4861015" y="2396072"/>
            <a:ext cx="3497144" cy="1548971"/>
          </a:xfrm>
          <a:prstGeom prst="rect">
            <a:avLst/>
          </a:prstGeom>
          <a:solidFill>
            <a:srgbClr val="000000">
              <a:alpha val="6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rgbClr val="FFFFFF"/>
                </a:solidFill>
                <a:latin typeface="Montserrat"/>
                <a:ea typeface="Montserrat"/>
                <a:cs typeface="Montserrat"/>
                <a:sym typeface="Montserrat"/>
              </a:rPr>
              <a:t>Indonesian Community</a:t>
            </a:r>
          </a:p>
          <a:p>
            <a:pPr marL="0" lvl="0" indent="0" algn="ctr" rtl="0">
              <a:spcBef>
                <a:spcPts val="0"/>
              </a:spcBef>
              <a:spcAft>
                <a:spcPts val="0"/>
              </a:spcAft>
              <a:buNone/>
            </a:pPr>
            <a:r>
              <a:rPr lang="en-US" sz="1800" dirty="0">
                <a:solidFill>
                  <a:srgbClr val="FFFFFF"/>
                </a:solidFill>
                <a:latin typeface="Montserrat"/>
                <a:sym typeface="Montserrat"/>
              </a:rPr>
              <a:t>Strong Culture</a:t>
            </a:r>
          </a:p>
          <a:p>
            <a:pPr marL="0" lvl="0" indent="0" algn="ctr" rtl="0">
              <a:spcBef>
                <a:spcPts val="0"/>
              </a:spcBef>
              <a:spcAft>
                <a:spcPts val="0"/>
              </a:spcAft>
              <a:buNone/>
            </a:pPr>
            <a:r>
              <a:rPr lang="en-US" sz="1800" dirty="0">
                <a:solidFill>
                  <a:srgbClr val="FFFFFF"/>
                </a:solidFill>
                <a:latin typeface="Montserrat"/>
                <a:sym typeface="Montserrat"/>
              </a:rPr>
              <a:t>Care for Environment</a:t>
            </a:r>
          </a:p>
        </p:txBody>
      </p:sp>
      <p:sp>
        <p:nvSpPr>
          <p:cNvPr id="9" name="Google Shape;176;p27">
            <a:extLst>
              <a:ext uri="{FF2B5EF4-FFF2-40B4-BE49-F238E27FC236}">
                <a16:creationId xmlns:a16="http://schemas.microsoft.com/office/drawing/2014/main" id="{F000E6CF-EAC3-9B46-A584-E87D8D983F9F}"/>
              </a:ext>
            </a:extLst>
          </p:cNvPr>
          <p:cNvSpPr/>
          <p:nvPr/>
        </p:nvSpPr>
        <p:spPr>
          <a:xfrm>
            <a:off x="1115376" y="2396072"/>
            <a:ext cx="3497144" cy="1548970"/>
          </a:xfrm>
          <a:prstGeom prst="rect">
            <a:avLst/>
          </a:prstGeom>
          <a:solidFill>
            <a:srgbClr val="000000">
              <a:alpha val="6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rgbClr val="FFFFFF"/>
                </a:solidFill>
                <a:latin typeface="Montserrat"/>
                <a:ea typeface="Montserrat"/>
                <a:cs typeface="Montserrat"/>
                <a:sym typeface="Montserrat"/>
              </a:rPr>
              <a:t>Implementation</a:t>
            </a:r>
          </a:p>
          <a:p>
            <a:pPr lvl="0" algn="ctr"/>
            <a:r>
              <a:rPr lang="en-US" sz="1800" dirty="0">
                <a:solidFill>
                  <a:srgbClr val="FFFFFF"/>
                </a:solidFill>
                <a:latin typeface="Montserrat"/>
                <a:sym typeface="Montserrat"/>
              </a:rPr>
              <a:t>Physical Displays</a:t>
            </a:r>
          </a:p>
          <a:p>
            <a:pPr lvl="0" algn="ctr"/>
            <a:r>
              <a:rPr lang="en-US" sz="1800" dirty="0">
                <a:solidFill>
                  <a:srgbClr val="FFFFFF"/>
                </a:solidFill>
                <a:latin typeface="Montserrat"/>
                <a:sym typeface="Montserrat"/>
              </a:rPr>
              <a:t>Online Presence</a:t>
            </a:r>
            <a:endParaRPr sz="1200" dirty="0"/>
          </a:p>
        </p:txBody>
      </p:sp>
    </p:spTree>
    <p:extLst>
      <p:ext uri="{BB962C8B-B14F-4D97-AF65-F5344CB8AC3E}">
        <p14:creationId xmlns:p14="http://schemas.microsoft.com/office/powerpoint/2010/main" val="2677718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421" name="Google Shape;421;p44"/>
          <p:cNvPicPr preferRelativeResize="0"/>
          <p:nvPr/>
        </p:nvPicPr>
        <p:blipFill>
          <a:blip r:embed="rId3">
            <a:alphaModFix/>
          </a:blip>
          <a:stretch>
            <a:fillRect/>
          </a:stretch>
        </p:blipFill>
        <p:spPr>
          <a:xfrm>
            <a:off x="0" y="0"/>
            <a:ext cx="9144004"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5"/>
        <p:cNvGrpSpPr/>
        <p:nvPr/>
      </p:nvGrpSpPr>
      <p:grpSpPr>
        <a:xfrm>
          <a:off x="0" y="0"/>
          <a:ext cx="0" cy="0"/>
          <a:chOff x="0" y="0"/>
          <a:chExt cx="0" cy="0"/>
        </a:xfrm>
      </p:grpSpPr>
      <p:sp>
        <p:nvSpPr>
          <p:cNvPr id="426" name="Google Shape;426;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rgbClr val="FFFFFF"/>
                </a:solidFill>
                <a:latin typeface="Arial"/>
                <a:ea typeface="Arial"/>
                <a:cs typeface="Arial"/>
                <a:sym typeface="Arial"/>
              </a:rPr>
              <a:t>19</a:t>
            </a:fld>
            <a:endParaRPr>
              <a:solidFill>
                <a:srgbClr val="FFFFFF"/>
              </a:solidFill>
              <a:latin typeface="Arial"/>
              <a:ea typeface="Arial"/>
              <a:cs typeface="Arial"/>
              <a:sym typeface="Arial"/>
            </a:endParaRPr>
          </a:p>
        </p:txBody>
      </p:sp>
      <p:sp>
        <p:nvSpPr>
          <p:cNvPr id="427" name="Google Shape;427;p45"/>
          <p:cNvSpPr txBox="1">
            <a:spLocks noGrp="1"/>
          </p:cNvSpPr>
          <p:nvPr>
            <p:ph type="title"/>
          </p:nvPr>
        </p:nvSpPr>
        <p:spPr>
          <a:xfrm>
            <a:off x="473300" y="133000"/>
            <a:ext cx="3836400" cy="1309800"/>
          </a:xfrm>
          <a:prstGeom prst="rect">
            <a:avLst/>
          </a:prstGeom>
          <a:effectLst>
            <a:outerShdw blurRad="185738" dist="19050" dir="360000" algn="bl" rotWithShape="0">
              <a:srgbClr val="000000">
                <a:alpha val="9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Thank you!</a:t>
            </a:r>
            <a:endParaRPr>
              <a:solidFill>
                <a:srgbClr val="FFFFFF"/>
              </a:solidFill>
            </a:endParaRPr>
          </a:p>
          <a:p>
            <a:pPr marL="0" lvl="0" indent="0" algn="l" rtl="0">
              <a:spcBef>
                <a:spcPts val="0"/>
              </a:spcBef>
              <a:spcAft>
                <a:spcPts val="0"/>
              </a:spcAft>
              <a:buClr>
                <a:schemeClr val="dk1"/>
              </a:buClr>
              <a:buSzPts val="1100"/>
              <a:buFont typeface="Arial"/>
              <a:buNone/>
            </a:pPr>
            <a:r>
              <a:rPr lang="en" sz="2400">
                <a:solidFill>
                  <a:schemeClr val="lt1"/>
                </a:solidFill>
              </a:rPr>
              <a:t>Q&amp;A</a:t>
            </a:r>
            <a:endParaRPr sz="2400">
              <a:solidFill>
                <a:srgbClr val="FFFFFF"/>
              </a:solidFill>
            </a:endParaRPr>
          </a:p>
        </p:txBody>
      </p:sp>
      <p:sp>
        <p:nvSpPr>
          <p:cNvPr id="428" name="Google Shape;428;p45"/>
          <p:cNvSpPr txBox="1"/>
          <p:nvPr/>
        </p:nvSpPr>
        <p:spPr>
          <a:xfrm>
            <a:off x="63500" y="4883750"/>
            <a:ext cx="1304100" cy="1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B7B7B7"/>
                </a:solidFill>
                <a:latin typeface="Montserrat"/>
                <a:ea typeface="Montserrat"/>
                <a:cs typeface="Montserrat"/>
                <a:sym typeface="Montserrat"/>
              </a:rPr>
              <a:t>Figure 3</a:t>
            </a:r>
            <a:endParaRPr sz="600">
              <a:solidFill>
                <a:srgbClr val="B7B7B7"/>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26"/>
          <p:cNvSpPr txBox="1">
            <a:spLocks noGrp="1"/>
          </p:cNvSpPr>
          <p:nvPr>
            <p:ph type="ctrTitle"/>
          </p:nvPr>
        </p:nvSpPr>
        <p:spPr>
          <a:xfrm>
            <a:off x="334225" y="418475"/>
            <a:ext cx="8222100" cy="3071100"/>
          </a:xfrm>
          <a:prstGeom prst="rect">
            <a:avLst/>
          </a:prstGeom>
          <a:effectLst>
            <a:outerShdw blurRad="100013" dist="38100" dir="2520000" algn="bl" rotWithShape="0">
              <a:srgbClr val="000000">
                <a:alpha val="93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Brief Overview</a:t>
            </a:r>
            <a:endParaRPr dirty="0">
              <a:solidFill>
                <a:srgbClr val="FFFFFF"/>
              </a:solidFill>
            </a:endParaRPr>
          </a:p>
          <a:p>
            <a:pPr marL="0" lvl="0" indent="0" algn="l" rtl="0">
              <a:spcBef>
                <a:spcPts val="0"/>
              </a:spcBef>
              <a:spcAft>
                <a:spcPts val="0"/>
              </a:spcAft>
              <a:buNone/>
            </a:pPr>
            <a:endParaRPr sz="700" dirty="0">
              <a:solidFill>
                <a:srgbClr val="FFFFFF"/>
              </a:solidFill>
            </a:endParaRPr>
          </a:p>
          <a:p>
            <a:pPr marL="57150" lvl="0" indent="0" algn="l" rtl="0">
              <a:lnSpc>
                <a:spcPct val="150000"/>
              </a:lnSpc>
              <a:spcBef>
                <a:spcPts val="0"/>
              </a:spcBef>
              <a:spcAft>
                <a:spcPts val="0"/>
              </a:spcAft>
              <a:buClr>
                <a:srgbClr val="000000"/>
              </a:buClr>
              <a:buSzPts val="1100"/>
              <a:buFont typeface="Arial"/>
              <a:buNone/>
            </a:pPr>
            <a:endParaRPr sz="1800" dirty="0">
              <a:solidFill>
                <a:srgbClr val="FFFFFF"/>
              </a:solidFill>
            </a:endParaRPr>
          </a:p>
          <a:p>
            <a:pPr marL="57150" lvl="0" indent="0" algn="l" rtl="0">
              <a:lnSpc>
                <a:spcPct val="150000"/>
              </a:lnSpc>
              <a:spcBef>
                <a:spcPts val="0"/>
              </a:spcBef>
              <a:spcAft>
                <a:spcPts val="0"/>
              </a:spcAft>
              <a:buClr>
                <a:srgbClr val="000000"/>
              </a:buClr>
              <a:buSzPts val="1100"/>
              <a:buFont typeface="Arial"/>
              <a:buNone/>
            </a:pPr>
            <a:r>
              <a:rPr lang="en" sz="1800" dirty="0">
                <a:solidFill>
                  <a:srgbClr val="FFFFFF"/>
                </a:solidFill>
              </a:rPr>
              <a:t>CERES Introduction</a:t>
            </a:r>
            <a:endParaRPr sz="1800" dirty="0">
              <a:solidFill>
                <a:srgbClr val="FFFFFF"/>
              </a:solidFill>
            </a:endParaRPr>
          </a:p>
          <a:p>
            <a:pPr marL="57150" lvl="0" indent="0" algn="l" rtl="0">
              <a:lnSpc>
                <a:spcPct val="150000"/>
              </a:lnSpc>
              <a:spcBef>
                <a:spcPts val="0"/>
              </a:spcBef>
              <a:spcAft>
                <a:spcPts val="0"/>
              </a:spcAft>
              <a:buClr>
                <a:srgbClr val="000000"/>
              </a:buClr>
              <a:buSzPts val="1100"/>
              <a:buFont typeface="Arial"/>
              <a:buNone/>
            </a:pPr>
            <a:r>
              <a:rPr lang="en" sz="1800" dirty="0">
                <a:solidFill>
                  <a:srgbClr val="FFFFFF"/>
                </a:solidFill>
              </a:rPr>
              <a:t>Project Goal</a:t>
            </a:r>
            <a:endParaRPr sz="1800" dirty="0">
              <a:solidFill>
                <a:srgbClr val="FFFFFF"/>
              </a:solidFill>
            </a:endParaRPr>
          </a:p>
          <a:p>
            <a:pPr marL="57150" lvl="0" indent="0" algn="l" rtl="0">
              <a:lnSpc>
                <a:spcPct val="150000"/>
              </a:lnSpc>
              <a:spcBef>
                <a:spcPts val="0"/>
              </a:spcBef>
              <a:spcAft>
                <a:spcPts val="0"/>
              </a:spcAft>
              <a:buClr>
                <a:srgbClr val="000000"/>
              </a:buClr>
              <a:buSzPts val="1100"/>
              <a:buFont typeface="Arial"/>
              <a:buNone/>
            </a:pPr>
            <a:r>
              <a:rPr lang="en" sz="1800" dirty="0">
                <a:solidFill>
                  <a:srgbClr val="FFFFFF"/>
                </a:solidFill>
              </a:rPr>
              <a:t>Video Presentation</a:t>
            </a:r>
            <a:endParaRPr sz="1800" dirty="0">
              <a:solidFill>
                <a:srgbClr val="FFFFFF"/>
              </a:solidFill>
            </a:endParaRPr>
          </a:p>
          <a:p>
            <a:pPr marL="57150" lvl="0" indent="0" algn="l" rtl="0">
              <a:lnSpc>
                <a:spcPct val="150000"/>
              </a:lnSpc>
              <a:spcBef>
                <a:spcPts val="0"/>
              </a:spcBef>
              <a:spcAft>
                <a:spcPts val="0"/>
              </a:spcAft>
              <a:buClr>
                <a:srgbClr val="000000"/>
              </a:buClr>
              <a:buSzPts val="1100"/>
              <a:buFont typeface="Arial"/>
              <a:buNone/>
            </a:pPr>
            <a:r>
              <a:rPr lang="en" sz="1800" dirty="0">
                <a:solidFill>
                  <a:srgbClr val="FFFFFF"/>
                </a:solidFill>
              </a:rPr>
              <a:t>Q &amp; A</a:t>
            </a:r>
            <a:endParaRPr sz="1800" dirty="0">
              <a:solidFill>
                <a:srgbClr val="FFFFFF"/>
              </a:solidFill>
            </a:endParaRPr>
          </a:p>
        </p:txBody>
      </p:sp>
      <p:sp>
        <p:nvSpPr>
          <p:cNvPr id="168" name="Google Shape;16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rgbClr val="FFFFFF"/>
                </a:solidFill>
                <a:latin typeface="Arial"/>
                <a:ea typeface="Arial"/>
                <a:cs typeface="Arial"/>
                <a:sym typeface="Arial"/>
              </a:rPr>
              <a:t>2</a:t>
            </a:fld>
            <a:endParaRPr>
              <a:solidFill>
                <a:srgbClr val="FFFFFF"/>
              </a:solidFill>
              <a:latin typeface="Arial"/>
              <a:ea typeface="Arial"/>
              <a:cs typeface="Arial"/>
              <a:sym typeface="Arial"/>
            </a:endParaRPr>
          </a:p>
        </p:txBody>
      </p:sp>
      <p:sp>
        <p:nvSpPr>
          <p:cNvPr id="169" name="Google Shape;169;p26"/>
          <p:cNvSpPr txBox="1"/>
          <p:nvPr/>
        </p:nvSpPr>
        <p:spPr>
          <a:xfrm>
            <a:off x="63500" y="4883750"/>
            <a:ext cx="1304100" cy="1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B7B7B7"/>
                </a:solidFill>
                <a:latin typeface="Montserrat"/>
                <a:ea typeface="Montserrat"/>
                <a:cs typeface="Montserrat"/>
                <a:sym typeface="Montserrat"/>
              </a:rPr>
              <a:t>Figure 2</a:t>
            </a:r>
            <a:endParaRPr sz="600">
              <a:solidFill>
                <a:srgbClr val="B7B7B7"/>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6"/>
          <p:cNvSpPr txBox="1">
            <a:spLocks noGrp="1"/>
          </p:cNvSpPr>
          <p:nvPr>
            <p:ph type="title"/>
          </p:nvPr>
        </p:nvSpPr>
        <p:spPr>
          <a:xfrm>
            <a:off x="311600" y="97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434" name="Google Shape;43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20</a:t>
            </a:fld>
            <a:endParaRPr>
              <a:solidFill>
                <a:schemeClr val="dk2"/>
              </a:solidFill>
              <a:latin typeface="Arial"/>
              <a:ea typeface="Arial"/>
              <a:cs typeface="Arial"/>
              <a:sym typeface="Arial"/>
            </a:endParaRPr>
          </a:p>
        </p:txBody>
      </p:sp>
      <p:grpSp>
        <p:nvGrpSpPr>
          <p:cNvPr id="435" name="Google Shape;435;p46"/>
          <p:cNvGrpSpPr/>
          <p:nvPr/>
        </p:nvGrpSpPr>
        <p:grpSpPr>
          <a:xfrm>
            <a:off x="952501" y="806479"/>
            <a:ext cx="7238682" cy="351358"/>
            <a:chOff x="1593000" y="2322562"/>
            <a:chExt cx="5957763" cy="643512"/>
          </a:xfrm>
        </p:grpSpPr>
        <p:sp>
          <p:nvSpPr>
            <p:cNvPr id="436" name="Google Shape;436;p46"/>
            <p:cNvSpPr/>
            <p:nvPr/>
          </p:nvSpPr>
          <p:spPr>
            <a:xfrm>
              <a:off x="2283063" y="2322575"/>
              <a:ext cx="52677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6"/>
            <p:cNvSpPr/>
            <p:nvPr/>
          </p:nvSpPr>
          <p:spPr>
            <a:xfrm flipH="1">
              <a:off x="2283059" y="2322575"/>
              <a:ext cx="295500" cy="6426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6"/>
            <p:cNvSpPr/>
            <p:nvPr/>
          </p:nvSpPr>
          <p:spPr>
            <a:xfrm rot="-5400000">
              <a:off x="2439379" y="2376491"/>
              <a:ext cx="643330" cy="535473"/>
            </a:xfrm>
            <a:prstGeom prst="flowChartOffpageConnector">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6"/>
            <p:cNvSpPr/>
            <p:nvPr/>
          </p:nvSpPr>
          <p:spPr>
            <a:xfrm>
              <a:off x="1593000" y="2322575"/>
              <a:ext cx="690000" cy="6426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441" name="Google Shape;441;p46"/>
            <p:cNvSpPr/>
            <p:nvPr/>
          </p:nvSpPr>
          <p:spPr>
            <a:xfrm>
              <a:off x="3028787" y="2323760"/>
              <a:ext cx="45219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900">
                  <a:solidFill>
                    <a:srgbClr val="073763"/>
                  </a:solidFill>
                  <a:latin typeface="Montserrat"/>
                  <a:ea typeface="Montserrat"/>
                  <a:cs typeface="Montserrat"/>
                  <a:sym typeface="Montserrat"/>
                </a:rPr>
                <a:t>https://besthqwallpapers.com/Uploads/17-3-2018/44527/bali-4k-sunset-volcano-rice-fields.jpg</a:t>
              </a:r>
              <a:endParaRPr sz="900">
                <a:solidFill>
                  <a:srgbClr val="073763"/>
                </a:solidFill>
                <a:latin typeface="Roboto"/>
                <a:ea typeface="Roboto"/>
                <a:cs typeface="Roboto"/>
                <a:sym typeface="Roboto"/>
              </a:endParaRPr>
            </a:p>
          </p:txBody>
        </p:sp>
      </p:grpSp>
      <p:grpSp>
        <p:nvGrpSpPr>
          <p:cNvPr id="442" name="Google Shape;442;p46"/>
          <p:cNvGrpSpPr/>
          <p:nvPr/>
        </p:nvGrpSpPr>
        <p:grpSpPr>
          <a:xfrm>
            <a:off x="952501" y="1157853"/>
            <a:ext cx="7238682" cy="351357"/>
            <a:chOff x="1593000" y="2322564"/>
            <a:chExt cx="5957763" cy="643511"/>
          </a:xfrm>
        </p:grpSpPr>
        <p:sp>
          <p:nvSpPr>
            <p:cNvPr id="443" name="Google Shape;443;p46"/>
            <p:cNvSpPr/>
            <p:nvPr/>
          </p:nvSpPr>
          <p:spPr>
            <a:xfrm>
              <a:off x="2283063" y="2322575"/>
              <a:ext cx="52677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6"/>
            <p:cNvSpPr/>
            <p:nvPr/>
          </p:nvSpPr>
          <p:spPr>
            <a:xfrm flipH="1">
              <a:off x="2283059" y="2322575"/>
              <a:ext cx="295500" cy="642600"/>
            </a:xfrm>
            <a:prstGeom prst="rect">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6"/>
            <p:cNvSpPr/>
            <p:nvPr/>
          </p:nvSpPr>
          <p:spPr>
            <a:xfrm rot="-5400000">
              <a:off x="2394470" y="2331585"/>
              <a:ext cx="643330" cy="625288"/>
            </a:xfrm>
            <a:prstGeom prst="flowChartOffpageConnector">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6"/>
            <p:cNvSpPr/>
            <p:nvPr/>
          </p:nvSpPr>
          <p:spPr>
            <a:xfrm>
              <a:off x="1593000" y="2322575"/>
              <a:ext cx="690000" cy="6426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448" name="Google Shape;448;p46"/>
            <p:cNvSpPr/>
            <p:nvPr/>
          </p:nvSpPr>
          <p:spPr>
            <a:xfrm>
              <a:off x="3028787" y="2323760"/>
              <a:ext cx="45219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900">
                  <a:solidFill>
                    <a:srgbClr val="073763"/>
                  </a:solidFill>
                  <a:latin typeface="Montserrat"/>
                  <a:ea typeface="Montserrat"/>
                  <a:cs typeface="Montserrat"/>
                  <a:sym typeface="Montserrat"/>
                </a:rPr>
                <a:t>https://wriorg.s3.amazonaws.com/s3fs-public/uploads/6240292838_e520003898_o.jpg</a:t>
              </a:r>
              <a:endParaRPr sz="900">
                <a:solidFill>
                  <a:srgbClr val="073763"/>
                </a:solidFill>
                <a:latin typeface="Roboto"/>
                <a:ea typeface="Roboto"/>
                <a:cs typeface="Roboto"/>
                <a:sym typeface="Roboto"/>
              </a:endParaRPr>
            </a:p>
          </p:txBody>
        </p:sp>
      </p:grpSp>
      <p:grpSp>
        <p:nvGrpSpPr>
          <p:cNvPr id="449" name="Google Shape;449;p46"/>
          <p:cNvGrpSpPr/>
          <p:nvPr/>
        </p:nvGrpSpPr>
        <p:grpSpPr>
          <a:xfrm>
            <a:off x="952501" y="1509227"/>
            <a:ext cx="7238682" cy="351356"/>
            <a:chOff x="1593000" y="2322565"/>
            <a:chExt cx="5957763" cy="643509"/>
          </a:xfrm>
        </p:grpSpPr>
        <p:sp>
          <p:nvSpPr>
            <p:cNvPr id="450" name="Google Shape;450;p46"/>
            <p:cNvSpPr/>
            <p:nvPr/>
          </p:nvSpPr>
          <p:spPr>
            <a:xfrm>
              <a:off x="2283063" y="2322575"/>
              <a:ext cx="52677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6"/>
            <p:cNvSpPr/>
            <p:nvPr/>
          </p:nvSpPr>
          <p:spPr>
            <a:xfrm flipH="1">
              <a:off x="2283059" y="2322575"/>
              <a:ext cx="295500" cy="6426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6"/>
            <p:cNvSpPr/>
            <p:nvPr/>
          </p:nvSpPr>
          <p:spPr>
            <a:xfrm rot="-5400000">
              <a:off x="2416919" y="2354035"/>
              <a:ext cx="643330" cy="580391"/>
            </a:xfrm>
            <a:prstGeom prst="flowChartOffpageConnector">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6"/>
            <p:cNvSpPr/>
            <p:nvPr/>
          </p:nvSpPr>
          <p:spPr>
            <a:xfrm>
              <a:off x="1593000" y="2322575"/>
              <a:ext cx="690000" cy="6426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455" name="Google Shape;455;p46"/>
            <p:cNvSpPr/>
            <p:nvPr/>
          </p:nvSpPr>
          <p:spPr>
            <a:xfrm>
              <a:off x="3028787" y="2323760"/>
              <a:ext cx="45219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900">
                  <a:solidFill>
                    <a:srgbClr val="073763"/>
                  </a:solidFill>
                  <a:latin typeface="Montserrat"/>
                  <a:ea typeface="Montserrat"/>
                  <a:cs typeface="Montserrat"/>
                  <a:sym typeface="Montserrat"/>
                </a:rPr>
                <a:t>https://lonelyplanetwp.imgix.net/2017/07/GettyImages-185404913_super-b6174f8fe89a.jpg?fit=min&amp;q=40&amp;sharp=10&amp;vib=20&amp;w=1470</a:t>
              </a:r>
              <a:endParaRPr sz="900">
                <a:solidFill>
                  <a:srgbClr val="073763"/>
                </a:solidFill>
                <a:latin typeface="Montserrat"/>
                <a:ea typeface="Montserrat"/>
                <a:cs typeface="Montserrat"/>
                <a:sym typeface="Montserra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7"/>
          <p:cNvPicPr preferRelativeResize="0"/>
          <p:nvPr/>
        </p:nvPicPr>
        <p:blipFill rotWithShape="1">
          <a:blip r:embed="rId3">
            <a:alphaModFix/>
          </a:blip>
          <a:srcRect t="6783" b="8842"/>
          <a:stretch/>
        </p:blipFill>
        <p:spPr>
          <a:xfrm>
            <a:off x="0" y="0"/>
            <a:ext cx="9144000" cy="5143500"/>
          </a:xfrm>
          <a:prstGeom prst="rect">
            <a:avLst/>
          </a:prstGeom>
          <a:noFill/>
          <a:ln>
            <a:noFill/>
          </a:ln>
        </p:spPr>
      </p:pic>
      <p:sp>
        <p:nvSpPr>
          <p:cNvPr id="175" name="Google Shape;17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a:t>
            </a:fld>
            <a:endParaRPr/>
          </a:p>
        </p:txBody>
      </p:sp>
      <p:sp>
        <p:nvSpPr>
          <p:cNvPr id="176" name="Google Shape;176;p27"/>
          <p:cNvSpPr/>
          <p:nvPr/>
        </p:nvSpPr>
        <p:spPr>
          <a:xfrm>
            <a:off x="0" y="3982800"/>
            <a:ext cx="6254700" cy="932100"/>
          </a:xfrm>
          <a:prstGeom prst="rect">
            <a:avLst/>
          </a:prstGeom>
          <a:solidFill>
            <a:srgbClr val="000000">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FFFFFF"/>
                </a:solidFill>
                <a:latin typeface="Montserrat"/>
                <a:ea typeface="Montserrat"/>
                <a:cs typeface="Montserrat"/>
                <a:sym typeface="Montserrat"/>
              </a:rPr>
              <a:t>CERES Environment Park</a:t>
            </a:r>
            <a:endParaRPr sz="2400">
              <a:solidFill>
                <a:srgbClr val="FFFFFF"/>
              </a:solidFill>
              <a:latin typeface="Montserrat"/>
              <a:ea typeface="Montserrat"/>
              <a:cs typeface="Montserrat"/>
              <a:sym typeface="Montserrat"/>
            </a:endParaRPr>
          </a:p>
          <a:p>
            <a:pPr marL="0" lvl="0" indent="0" algn="l" rtl="0">
              <a:spcBef>
                <a:spcPts val="0"/>
              </a:spcBef>
              <a:spcAft>
                <a:spcPts val="0"/>
              </a:spcAft>
              <a:buNone/>
            </a:pPr>
            <a:r>
              <a:rPr lang="en" sz="1200">
                <a:solidFill>
                  <a:srgbClr val="FFFFFF"/>
                </a:solidFill>
                <a:latin typeface="Montserrat"/>
                <a:ea typeface="Montserrat"/>
                <a:cs typeface="Montserrat"/>
                <a:sym typeface="Montserrat"/>
              </a:rPr>
              <a:t>Indonesian Village</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a:t>
            </a:fld>
            <a:endParaRPr/>
          </a:p>
        </p:txBody>
      </p:sp>
      <p:pic>
        <p:nvPicPr>
          <p:cNvPr id="182" name="Google Shape;182;p28"/>
          <p:cNvPicPr preferRelativeResize="0"/>
          <p:nvPr/>
        </p:nvPicPr>
        <p:blipFill rotWithShape="1">
          <a:blip r:embed="rId3">
            <a:alphaModFix amt="43000"/>
          </a:blip>
          <a:srcRect l="4392" t="23056" r="12100" b="6001"/>
          <a:stretch/>
        </p:blipFill>
        <p:spPr>
          <a:xfrm>
            <a:off x="0" y="-37075"/>
            <a:ext cx="9144003" cy="5217649"/>
          </a:xfrm>
          <a:prstGeom prst="rect">
            <a:avLst/>
          </a:prstGeom>
          <a:noFill/>
          <a:ln>
            <a:noFill/>
          </a:ln>
        </p:spPr>
      </p:pic>
      <p:sp>
        <p:nvSpPr>
          <p:cNvPr id="183" name="Google Shape;183;p28"/>
          <p:cNvSpPr txBox="1">
            <a:spLocks noGrp="1"/>
          </p:cNvSpPr>
          <p:nvPr>
            <p:ph type="title"/>
          </p:nvPr>
        </p:nvSpPr>
        <p:spPr>
          <a:xfrm>
            <a:off x="101950" y="1985213"/>
            <a:ext cx="89400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000000"/>
                </a:solidFill>
              </a:rPr>
              <a:t>Project Goal</a:t>
            </a:r>
            <a:endParaRPr sz="4800" b="1">
              <a:solidFill>
                <a:srgbClr val="000000"/>
              </a:solidFill>
            </a:endParaRPr>
          </a:p>
        </p:txBody>
      </p:sp>
      <p:sp>
        <p:nvSpPr>
          <p:cNvPr id="184" name="Google Shape;184;p28"/>
          <p:cNvSpPr txBox="1">
            <a:spLocks noGrp="1"/>
          </p:cNvSpPr>
          <p:nvPr>
            <p:ph type="title"/>
          </p:nvPr>
        </p:nvSpPr>
        <p:spPr>
          <a:xfrm>
            <a:off x="611650" y="3220738"/>
            <a:ext cx="7920600" cy="84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a:t>To enrich the learning experience at CERES with positive climate stories from Indonesians.</a:t>
            </a:r>
            <a:endParaRPr sz="2200" b="1">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5</a:t>
            </a:fld>
            <a:endParaRPr/>
          </a:p>
        </p:txBody>
      </p:sp>
      <p:pic>
        <p:nvPicPr>
          <p:cNvPr id="190" name="Google Shape;190;p29"/>
          <p:cNvPicPr preferRelativeResize="0"/>
          <p:nvPr/>
        </p:nvPicPr>
        <p:blipFill rotWithShape="1">
          <a:blip r:embed="rId3">
            <a:alphaModFix/>
          </a:blip>
          <a:srcRect t="5390" r="18427" b="26284"/>
          <a:stretch/>
        </p:blipFill>
        <p:spPr>
          <a:xfrm>
            <a:off x="0" y="0"/>
            <a:ext cx="9144000" cy="5143500"/>
          </a:xfrm>
          <a:prstGeom prst="rect">
            <a:avLst/>
          </a:prstGeom>
          <a:noFill/>
          <a:ln>
            <a:noFill/>
          </a:ln>
        </p:spPr>
      </p:pic>
      <p:sp>
        <p:nvSpPr>
          <p:cNvPr id="191" name="Google Shape;191;p29"/>
          <p:cNvSpPr/>
          <p:nvPr/>
        </p:nvSpPr>
        <p:spPr>
          <a:xfrm>
            <a:off x="0" y="3943350"/>
            <a:ext cx="6254700" cy="932100"/>
          </a:xfrm>
          <a:prstGeom prst="rect">
            <a:avLst/>
          </a:prstGeom>
          <a:solidFill>
            <a:srgbClr val="000000">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FFFFFF"/>
                </a:solidFill>
                <a:latin typeface="Montserrat"/>
                <a:ea typeface="Montserrat"/>
                <a:cs typeface="Montserrat"/>
                <a:sym typeface="Montserrat"/>
              </a:rPr>
              <a:t>What is an “Ethnographic Film Study”?</a:t>
            </a:r>
            <a:endParaRPr/>
          </a:p>
        </p:txBody>
      </p:sp>
      <p:grpSp>
        <p:nvGrpSpPr>
          <p:cNvPr id="192" name="Google Shape;192;p29"/>
          <p:cNvGrpSpPr/>
          <p:nvPr/>
        </p:nvGrpSpPr>
        <p:grpSpPr>
          <a:xfrm>
            <a:off x="534550" y="803800"/>
            <a:ext cx="2500800" cy="2500800"/>
            <a:chOff x="534550" y="803800"/>
            <a:chExt cx="2500800" cy="2500800"/>
          </a:xfrm>
        </p:grpSpPr>
        <p:sp>
          <p:nvSpPr>
            <p:cNvPr id="193" name="Google Shape;193;p29"/>
            <p:cNvSpPr/>
            <p:nvPr/>
          </p:nvSpPr>
          <p:spPr>
            <a:xfrm>
              <a:off x="534550" y="803800"/>
              <a:ext cx="2500800" cy="2500800"/>
            </a:xfrm>
            <a:prstGeom prst="ellipse">
              <a:avLst/>
            </a:prstGeom>
            <a:solidFill>
              <a:srgbClr val="EEEEEE">
                <a:alpha val="4538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94" name="Google Shape;194;p29"/>
            <p:cNvSpPr/>
            <p:nvPr/>
          </p:nvSpPr>
          <p:spPr>
            <a:xfrm>
              <a:off x="1401165" y="2013797"/>
              <a:ext cx="776110" cy="80021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EEEEEE">
                <a:alpha val="20000"/>
              </a:srgbClr>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txBox="1"/>
            <p:nvPr/>
          </p:nvSpPr>
          <p:spPr>
            <a:xfrm>
              <a:off x="1126888" y="1284500"/>
              <a:ext cx="1316100" cy="72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latin typeface="Montserrat"/>
                  <a:ea typeface="Montserrat"/>
                  <a:cs typeface="Montserrat"/>
                  <a:sym typeface="Montserrat"/>
                </a:rPr>
                <a:t>People</a:t>
              </a:r>
              <a:endParaRPr b="1">
                <a:latin typeface="Montserrat"/>
                <a:ea typeface="Montserrat"/>
                <a:cs typeface="Montserrat"/>
                <a:sym typeface="Montserrat"/>
              </a:endParaRPr>
            </a:p>
          </p:txBody>
        </p:sp>
      </p:grpSp>
      <p:grpSp>
        <p:nvGrpSpPr>
          <p:cNvPr id="196" name="Google Shape;196;p29"/>
          <p:cNvGrpSpPr/>
          <p:nvPr/>
        </p:nvGrpSpPr>
        <p:grpSpPr>
          <a:xfrm>
            <a:off x="3321600" y="803800"/>
            <a:ext cx="2500800" cy="2500800"/>
            <a:chOff x="3321600" y="803800"/>
            <a:chExt cx="2500800" cy="2500800"/>
          </a:xfrm>
        </p:grpSpPr>
        <p:sp>
          <p:nvSpPr>
            <p:cNvPr id="197" name="Google Shape;197;p29"/>
            <p:cNvSpPr/>
            <p:nvPr/>
          </p:nvSpPr>
          <p:spPr>
            <a:xfrm>
              <a:off x="3321600" y="803800"/>
              <a:ext cx="2500800" cy="2500800"/>
            </a:xfrm>
            <a:prstGeom prst="ellipse">
              <a:avLst/>
            </a:prstGeom>
            <a:solidFill>
              <a:srgbClr val="EEEEEE">
                <a:alpha val="4538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grpSp>
          <p:nvGrpSpPr>
            <p:cNvPr id="198" name="Google Shape;198;p29"/>
            <p:cNvGrpSpPr/>
            <p:nvPr/>
          </p:nvGrpSpPr>
          <p:grpSpPr>
            <a:xfrm>
              <a:off x="4166222" y="1999212"/>
              <a:ext cx="811560" cy="811560"/>
              <a:chOff x="5941025" y="3634400"/>
              <a:chExt cx="467650" cy="467650"/>
            </a:xfrm>
          </p:grpSpPr>
          <p:sp>
            <p:nvSpPr>
              <p:cNvPr id="199" name="Google Shape;199;p2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9"/>
            <p:cNvSpPr txBox="1"/>
            <p:nvPr/>
          </p:nvSpPr>
          <p:spPr>
            <a:xfrm>
              <a:off x="3913938" y="1284500"/>
              <a:ext cx="1316100" cy="72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latin typeface="Montserrat"/>
                  <a:ea typeface="Montserrat"/>
                  <a:cs typeface="Montserrat"/>
                  <a:sym typeface="Montserrat"/>
                </a:rPr>
                <a:t>Place</a:t>
              </a:r>
              <a:endParaRPr b="1">
                <a:latin typeface="Montserrat"/>
                <a:ea typeface="Montserrat"/>
                <a:cs typeface="Montserrat"/>
                <a:sym typeface="Montserrat"/>
              </a:endParaRPr>
            </a:p>
          </p:txBody>
        </p:sp>
      </p:grpSp>
      <p:grpSp>
        <p:nvGrpSpPr>
          <p:cNvPr id="206" name="Google Shape;206;p29"/>
          <p:cNvGrpSpPr/>
          <p:nvPr/>
        </p:nvGrpSpPr>
        <p:grpSpPr>
          <a:xfrm>
            <a:off x="6112925" y="803800"/>
            <a:ext cx="2500800" cy="2500800"/>
            <a:chOff x="6112925" y="803800"/>
            <a:chExt cx="2500800" cy="2500800"/>
          </a:xfrm>
        </p:grpSpPr>
        <p:sp>
          <p:nvSpPr>
            <p:cNvPr id="207" name="Google Shape;207;p29"/>
            <p:cNvSpPr/>
            <p:nvPr/>
          </p:nvSpPr>
          <p:spPr>
            <a:xfrm>
              <a:off x="6112925" y="803800"/>
              <a:ext cx="2500800" cy="2500800"/>
            </a:xfrm>
            <a:prstGeom prst="ellipse">
              <a:avLst/>
            </a:prstGeom>
            <a:solidFill>
              <a:srgbClr val="EEEEEE">
                <a:alpha val="4538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08" name="Google Shape;208;p29"/>
            <p:cNvSpPr txBox="1"/>
            <p:nvPr/>
          </p:nvSpPr>
          <p:spPr>
            <a:xfrm>
              <a:off x="6700988" y="1284500"/>
              <a:ext cx="1316100" cy="72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latin typeface="Montserrat"/>
                  <a:ea typeface="Montserrat"/>
                  <a:cs typeface="Montserrat"/>
                  <a:sym typeface="Montserrat"/>
                </a:rPr>
                <a:t>Culture</a:t>
              </a:r>
              <a:endParaRPr b="1">
                <a:latin typeface="Montserrat"/>
                <a:ea typeface="Montserrat"/>
                <a:cs typeface="Montserrat"/>
                <a:sym typeface="Montserrat"/>
              </a:endParaRPr>
            </a:p>
          </p:txBody>
        </p:sp>
        <p:grpSp>
          <p:nvGrpSpPr>
            <p:cNvPr id="209" name="Google Shape;209;p29"/>
            <p:cNvGrpSpPr/>
            <p:nvPr/>
          </p:nvGrpSpPr>
          <p:grpSpPr>
            <a:xfrm>
              <a:off x="6917994" y="1999202"/>
              <a:ext cx="292067" cy="729287"/>
              <a:chOff x="3384375" y="2267500"/>
              <a:chExt cx="203375" cy="507825"/>
            </a:xfrm>
          </p:grpSpPr>
          <p:sp>
            <p:nvSpPr>
              <p:cNvPr id="210" name="Google Shape;210;p29"/>
              <p:cNvSpPr/>
              <p:nvPr/>
            </p:nvSpPr>
            <p:spPr>
              <a:xfrm>
                <a:off x="3384375" y="2373425"/>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3443425" y="2267500"/>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9"/>
            <p:cNvGrpSpPr/>
            <p:nvPr/>
          </p:nvGrpSpPr>
          <p:grpSpPr>
            <a:xfrm>
              <a:off x="7261096" y="2184567"/>
              <a:ext cx="239613" cy="543923"/>
              <a:chOff x="4747025" y="2332025"/>
              <a:chExt cx="166850" cy="378750"/>
            </a:xfrm>
          </p:grpSpPr>
          <p:sp>
            <p:nvSpPr>
              <p:cNvPr id="213" name="Google Shape;213;p29"/>
              <p:cNvSpPr/>
              <p:nvPr/>
            </p:nvSpPr>
            <p:spPr>
              <a:xfrm>
                <a:off x="4747025" y="2427025"/>
                <a:ext cx="166850" cy="283750"/>
              </a:xfrm>
              <a:custGeom>
                <a:avLst/>
                <a:gdLst/>
                <a:ahLst/>
                <a:cxnLst/>
                <a:rect l="l" t="t" r="r" b="b"/>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2100" y="2332025"/>
                <a:ext cx="76725" cy="84050"/>
              </a:xfrm>
              <a:custGeom>
                <a:avLst/>
                <a:gdLst/>
                <a:ahLst/>
                <a:cxnLst/>
                <a:rect l="l" t="t" r="r" b="b"/>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29"/>
            <p:cNvGrpSpPr/>
            <p:nvPr/>
          </p:nvGrpSpPr>
          <p:grpSpPr>
            <a:xfrm>
              <a:off x="7551755" y="2002685"/>
              <a:ext cx="248338" cy="722286"/>
              <a:chOff x="4071800" y="2269925"/>
              <a:chExt cx="172925" cy="502950"/>
            </a:xfrm>
          </p:grpSpPr>
          <p:sp>
            <p:nvSpPr>
              <p:cNvPr id="216" name="Google Shape;216;p29"/>
              <p:cNvSpPr/>
              <p:nvPr/>
            </p:nvSpPr>
            <p:spPr>
              <a:xfrm>
                <a:off x="4118075" y="2269925"/>
                <a:ext cx="80375" cy="91350"/>
              </a:xfrm>
              <a:custGeom>
                <a:avLst/>
                <a:gdLst/>
                <a:ahLst/>
                <a:cxnLst/>
                <a:rect l="l" t="t" r="r" b="b"/>
                <a:pathLst>
                  <a:path w="3215" h="3654" fill="none" extrusionOk="0">
                    <a:moveTo>
                      <a:pt x="0" y="1657"/>
                    </a:moveTo>
                    <a:lnTo>
                      <a:pt x="0" y="1657"/>
                    </a:lnTo>
                    <a:lnTo>
                      <a:pt x="0" y="1462"/>
                    </a:lnTo>
                    <a:lnTo>
                      <a:pt x="24" y="1291"/>
                    </a:lnTo>
                    <a:lnTo>
                      <a:pt x="73" y="1121"/>
                    </a:lnTo>
                    <a:lnTo>
                      <a:pt x="122" y="975"/>
                    </a:lnTo>
                    <a:lnTo>
                      <a:pt x="195" y="829"/>
                    </a:lnTo>
                    <a:lnTo>
                      <a:pt x="268" y="682"/>
                    </a:lnTo>
                    <a:lnTo>
                      <a:pt x="365" y="561"/>
                    </a:lnTo>
                    <a:lnTo>
                      <a:pt x="463" y="439"/>
                    </a:lnTo>
                    <a:lnTo>
                      <a:pt x="585" y="341"/>
                    </a:lnTo>
                    <a:lnTo>
                      <a:pt x="706" y="244"/>
                    </a:lnTo>
                    <a:lnTo>
                      <a:pt x="853" y="171"/>
                    </a:lnTo>
                    <a:lnTo>
                      <a:pt x="974" y="122"/>
                    </a:lnTo>
                    <a:lnTo>
                      <a:pt x="1120" y="74"/>
                    </a:lnTo>
                    <a:lnTo>
                      <a:pt x="1291" y="25"/>
                    </a:lnTo>
                    <a:lnTo>
                      <a:pt x="1437" y="0"/>
                    </a:lnTo>
                    <a:lnTo>
                      <a:pt x="1608" y="0"/>
                    </a:lnTo>
                    <a:lnTo>
                      <a:pt x="1608" y="0"/>
                    </a:lnTo>
                    <a:lnTo>
                      <a:pt x="1778" y="0"/>
                    </a:lnTo>
                    <a:lnTo>
                      <a:pt x="1924" y="25"/>
                    </a:lnTo>
                    <a:lnTo>
                      <a:pt x="2095" y="74"/>
                    </a:lnTo>
                    <a:lnTo>
                      <a:pt x="2241" y="122"/>
                    </a:lnTo>
                    <a:lnTo>
                      <a:pt x="2363" y="171"/>
                    </a:lnTo>
                    <a:lnTo>
                      <a:pt x="2509" y="244"/>
                    </a:lnTo>
                    <a:lnTo>
                      <a:pt x="2630" y="341"/>
                    </a:lnTo>
                    <a:lnTo>
                      <a:pt x="2752" y="439"/>
                    </a:lnTo>
                    <a:lnTo>
                      <a:pt x="2850" y="561"/>
                    </a:lnTo>
                    <a:lnTo>
                      <a:pt x="2947" y="682"/>
                    </a:lnTo>
                    <a:lnTo>
                      <a:pt x="3020" y="829"/>
                    </a:lnTo>
                    <a:lnTo>
                      <a:pt x="3093" y="975"/>
                    </a:lnTo>
                    <a:lnTo>
                      <a:pt x="3142" y="1121"/>
                    </a:lnTo>
                    <a:lnTo>
                      <a:pt x="3191" y="1291"/>
                    </a:lnTo>
                    <a:lnTo>
                      <a:pt x="3215" y="1462"/>
                    </a:lnTo>
                    <a:lnTo>
                      <a:pt x="3215" y="1657"/>
                    </a:lnTo>
                    <a:lnTo>
                      <a:pt x="3215" y="1657"/>
                    </a:lnTo>
                    <a:lnTo>
                      <a:pt x="3215" y="1827"/>
                    </a:lnTo>
                    <a:lnTo>
                      <a:pt x="3191" y="2022"/>
                    </a:lnTo>
                    <a:lnTo>
                      <a:pt x="3142" y="2217"/>
                    </a:lnTo>
                    <a:lnTo>
                      <a:pt x="3093" y="2387"/>
                    </a:lnTo>
                    <a:lnTo>
                      <a:pt x="3020" y="2558"/>
                    </a:lnTo>
                    <a:lnTo>
                      <a:pt x="2947" y="2728"/>
                    </a:lnTo>
                    <a:lnTo>
                      <a:pt x="2850" y="2874"/>
                    </a:lnTo>
                    <a:lnTo>
                      <a:pt x="2752" y="3020"/>
                    </a:lnTo>
                    <a:lnTo>
                      <a:pt x="2630" y="3167"/>
                    </a:lnTo>
                    <a:lnTo>
                      <a:pt x="2509" y="3288"/>
                    </a:lnTo>
                    <a:lnTo>
                      <a:pt x="2363" y="3386"/>
                    </a:lnTo>
                    <a:lnTo>
                      <a:pt x="2241" y="3483"/>
                    </a:lnTo>
                    <a:lnTo>
                      <a:pt x="2095" y="3556"/>
                    </a:lnTo>
                    <a:lnTo>
                      <a:pt x="1924" y="3605"/>
                    </a:lnTo>
                    <a:lnTo>
                      <a:pt x="1778" y="3629"/>
                    </a:lnTo>
                    <a:lnTo>
                      <a:pt x="1608" y="3654"/>
                    </a:lnTo>
                    <a:lnTo>
                      <a:pt x="1608" y="3654"/>
                    </a:lnTo>
                    <a:lnTo>
                      <a:pt x="1437" y="3629"/>
                    </a:lnTo>
                    <a:lnTo>
                      <a:pt x="1291" y="3605"/>
                    </a:lnTo>
                    <a:lnTo>
                      <a:pt x="1120" y="3556"/>
                    </a:lnTo>
                    <a:lnTo>
                      <a:pt x="974" y="3483"/>
                    </a:lnTo>
                    <a:lnTo>
                      <a:pt x="853" y="3386"/>
                    </a:lnTo>
                    <a:lnTo>
                      <a:pt x="706" y="3288"/>
                    </a:lnTo>
                    <a:lnTo>
                      <a:pt x="585" y="3167"/>
                    </a:lnTo>
                    <a:lnTo>
                      <a:pt x="463" y="3020"/>
                    </a:lnTo>
                    <a:lnTo>
                      <a:pt x="365" y="2874"/>
                    </a:lnTo>
                    <a:lnTo>
                      <a:pt x="268" y="2728"/>
                    </a:lnTo>
                    <a:lnTo>
                      <a:pt x="195" y="2558"/>
                    </a:lnTo>
                    <a:lnTo>
                      <a:pt x="122" y="2387"/>
                    </a:lnTo>
                    <a:lnTo>
                      <a:pt x="73" y="2217"/>
                    </a:lnTo>
                    <a:lnTo>
                      <a:pt x="24" y="2022"/>
                    </a:lnTo>
                    <a:lnTo>
                      <a:pt x="0" y="1827"/>
                    </a:lnTo>
                    <a:lnTo>
                      <a:pt x="0" y="1657"/>
                    </a:lnTo>
                    <a:lnTo>
                      <a:pt x="0" y="1657"/>
                    </a:lnTo>
                    <a:close/>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071800" y="2372825"/>
                <a:ext cx="172925" cy="400050"/>
              </a:xfrm>
              <a:custGeom>
                <a:avLst/>
                <a:gdLst/>
                <a:ahLst/>
                <a:cxnLst/>
                <a:rect l="l" t="t" r="r" b="b"/>
                <a:pathLst>
                  <a:path w="6917" h="16002" fill="none" extrusionOk="0">
                    <a:moveTo>
                      <a:pt x="4189" y="0"/>
                    </a:moveTo>
                    <a:lnTo>
                      <a:pt x="4189" y="0"/>
                    </a:lnTo>
                    <a:lnTo>
                      <a:pt x="4019" y="98"/>
                    </a:lnTo>
                    <a:lnTo>
                      <a:pt x="3848" y="147"/>
                    </a:lnTo>
                    <a:lnTo>
                      <a:pt x="3653" y="195"/>
                    </a:lnTo>
                    <a:lnTo>
                      <a:pt x="3459" y="220"/>
                    </a:lnTo>
                    <a:lnTo>
                      <a:pt x="3459" y="220"/>
                    </a:lnTo>
                    <a:lnTo>
                      <a:pt x="3264" y="195"/>
                    </a:lnTo>
                    <a:lnTo>
                      <a:pt x="3069" y="147"/>
                    </a:lnTo>
                    <a:lnTo>
                      <a:pt x="2898" y="98"/>
                    </a:lnTo>
                    <a:lnTo>
                      <a:pt x="2728" y="0"/>
                    </a:lnTo>
                    <a:lnTo>
                      <a:pt x="2728" y="0"/>
                    </a:lnTo>
                    <a:lnTo>
                      <a:pt x="2533" y="49"/>
                    </a:lnTo>
                    <a:lnTo>
                      <a:pt x="2338" y="122"/>
                    </a:lnTo>
                    <a:lnTo>
                      <a:pt x="2168" y="195"/>
                    </a:lnTo>
                    <a:lnTo>
                      <a:pt x="2022" y="293"/>
                    </a:lnTo>
                    <a:lnTo>
                      <a:pt x="1705" y="488"/>
                    </a:lnTo>
                    <a:lnTo>
                      <a:pt x="1437" y="755"/>
                    </a:lnTo>
                    <a:lnTo>
                      <a:pt x="1169" y="1072"/>
                    </a:lnTo>
                    <a:lnTo>
                      <a:pt x="950" y="1413"/>
                    </a:lnTo>
                    <a:lnTo>
                      <a:pt x="755" y="1803"/>
                    </a:lnTo>
                    <a:lnTo>
                      <a:pt x="585" y="2217"/>
                    </a:lnTo>
                    <a:lnTo>
                      <a:pt x="439" y="2704"/>
                    </a:lnTo>
                    <a:lnTo>
                      <a:pt x="317" y="3191"/>
                    </a:lnTo>
                    <a:lnTo>
                      <a:pt x="219" y="3727"/>
                    </a:lnTo>
                    <a:lnTo>
                      <a:pt x="146" y="4311"/>
                    </a:lnTo>
                    <a:lnTo>
                      <a:pt x="73" y="4896"/>
                    </a:lnTo>
                    <a:lnTo>
                      <a:pt x="24" y="5529"/>
                    </a:lnTo>
                    <a:lnTo>
                      <a:pt x="0" y="6187"/>
                    </a:lnTo>
                    <a:lnTo>
                      <a:pt x="0" y="6869"/>
                    </a:lnTo>
                    <a:lnTo>
                      <a:pt x="0" y="6869"/>
                    </a:lnTo>
                    <a:lnTo>
                      <a:pt x="24" y="7015"/>
                    </a:lnTo>
                    <a:lnTo>
                      <a:pt x="49" y="7161"/>
                    </a:lnTo>
                    <a:lnTo>
                      <a:pt x="98" y="7307"/>
                    </a:lnTo>
                    <a:lnTo>
                      <a:pt x="171" y="7404"/>
                    </a:lnTo>
                    <a:lnTo>
                      <a:pt x="244" y="7502"/>
                    </a:lnTo>
                    <a:lnTo>
                      <a:pt x="317" y="7575"/>
                    </a:lnTo>
                    <a:lnTo>
                      <a:pt x="414" y="7624"/>
                    </a:lnTo>
                    <a:lnTo>
                      <a:pt x="487" y="7624"/>
                    </a:lnTo>
                    <a:lnTo>
                      <a:pt x="487" y="7624"/>
                    </a:lnTo>
                    <a:lnTo>
                      <a:pt x="633" y="7624"/>
                    </a:lnTo>
                    <a:lnTo>
                      <a:pt x="731" y="7575"/>
                    </a:lnTo>
                    <a:lnTo>
                      <a:pt x="804" y="7502"/>
                    </a:lnTo>
                    <a:lnTo>
                      <a:pt x="877" y="7404"/>
                    </a:lnTo>
                    <a:lnTo>
                      <a:pt x="926" y="7307"/>
                    </a:lnTo>
                    <a:lnTo>
                      <a:pt x="950" y="7161"/>
                    </a:lnTo>
                    <a:lnTo>
                      <a:pt x="974" y="6869"/>
                    </a:lnTo>
                    <a:lnTo>
                      <a:pt x="974" y="6869"/>
                    </a:lnTo>
                    <a:lnTo>
                      <a:pt x="999" y="6503"/>
                    </a:lnTo>
                    <a:lnTo>
                      <a:pt x="1023" y="6089"/>
                    </a:lnTo>
                    <a:lnTo>
                      <a:pt x="1145" y="5091"/>
                    </a:lnTo>
                    <a:lnTo>
                      <a:pt x="1291" y="4092"/>
                    </a:lnTo>
                    <a:lnTo>
                      <a:pt x="1364" y="3654"/>
                    </a:lnTo>
                    <a:lnTo>
                      <a:pt x="1461" y="3288"/>
                    </a:lnTo>
                    <a:lnTo>
                      <a:pt x="1461" y="3288"/>
                    </a:lnTo>
                    <a:lnTo>
                      <a:pt x="1413" y="3094"/>
                    </a:lnTo>
                    <a:lnTo>
                      <a:pt x="1388" y="2899"/>
                    </a:lnTo>
                    <a:lnTo>
                      <a:pt x="1388" y="2704"/>
                    </a:lnTo>
                    <a:lnTo>
                      <a:pt x="1413" y="2533"/>
                    </a:lnTo>
                    <a:lnTo>
                      <a:pt x="1437" y="2387"/>
                    </a:lnTo>
                    <a:lnTo>
                      <a:pt x="1510" y="2241"/>
                    </a:lnTo>
                    <a:lnTo>
                      <a:pt x="1583" y="2119"/>
                    </a:lnTo>
                    <a:lnTo>
                      <a:pt x="1656" y="2046"/>
                    </a:lnTo>
                    <a:lnTo>
                      <a:pt x="1656" y="2046"/>
                    </a:lnTo>
                    <a:lnTo>
                      <a:pt x="1583" y="2144"/>
                    </a:lnTo>
                    <a:lnTo>
                      <a:pt x="1534" y="2290"/>
                    </a:lnTo>
                    <a:lnTo>
                      <a:pt x="1486" y="2485"/>
                    </a:lnTo>
                    <a:lnTo>
                      <a:pt x="1486" y="2680"/>
                    </a:lnTo>
                    <a:lnTo>
                      <a:pt x="1510" y="2874"/>
                    </a:lnTo>
                    <a:lnTo>
                      <a:pt x="1559" y="3069"/>
                    </a:lnTo>
                    <a:lnTo>
                      <a:pt x="1608" y="3167"/>
                    </a:lnTo>
                    <a:lnTo>
                      <a:pt x="1681" y="3264"/>
                    </a:lnTo>
                    <a:lnTo>
                      <a:pt x="1754" y="3337"/>
                    </a:lnTo>
                    <a:lnTo>
                      <a:pt x="1851" y="3410"/>
                    </a:lnTo>
                    <a:lnTo>
                      <a:pt x="1851" y="3410"/>
                    </a:lnTo>
                    <a:lnTo>
                      <a:pt x="1900" y="3775"/>
                    </a:lnTo>
                    <a:lnTo>
                      <a:pt x="1924" y="3970"/>
                    </a:lnTo>
                    <a:lnTo>
                      <a:pt x="1949" y="4190"/>
                    </a:lnTo>
                    <a:lnTo>
                      <a:pt x="1924" y="4433"/>
                    </a:lnTo>
                    <a:lnTo>
                      <a:pt x="1900" y="4725"/>
                    </a:lnTo>
                    <a:lnTo>
                      <a:pt x="1827" y="5018"/>
                    </a:lnTo>
                    <a:lnTo>
                      <a:pt x="1705" y="5383"/>
                    </a:lnTo>
                    <a:lnTo>
                      <a:pt x="1705" y="5383"/>
                    </a:lnTo>
                    <a:lnTo>
                      <a:pt x="1510" y="5894"/>
                    </a:lnTo>
                    <a:lnTo>
                      <a:pt x="1364" y="6381"/>
                    </a:lnTo>
                    <a:lnTo>
                      <a:pt x="1267" y="6820"/>
                    </a:lnTo>
                    <a:lnTo>
                      <a:pt x="1218" y="7210"/>
                    </a:lnTo>
                    <a:lnTo>
                      <a:pt x="1169" y="7599"/>
                    </a:lnTo>
                    <a:lnTo>
                      <a:pt x="1169" y="7989"/>
                    </a:lnTo>
                    <a:lnTo>
                      <a:pt x="1194" y="8793"/>
                    </a:lnTo>
                    <a:lnTo>
                      <a:pt x="1194" y="8793"/>
                    </a:lnTo>
                    <a:lnTo>
                      <a:pt x="1242" y="9962"/>
                    </a:lnTo>
                    <a:lnTo>
                      <a:pt x="1291" y="11131"/>
                    </a:lnTo>
                    <a:lnTo>
                      <a:pt x="1315" y="13201"/>
                    </a:lnTo>
                    <a:lnTo>
                      <a:pt x="1340" y="14686"/>
                    </a:lnTo>
                    <a:lnTo>
                      <a:pt x="1340" y="15271"/>
                    </a:lnTo>
                    <a:lnTo>
                      <a:pt x="1340" y="15271"/>
                    </a:lnTo>
                    <a:lnTo>
                      <a:pt x="1364" y="15490"/>
                    </a:lnTo>
                    <a:lnTo>
                      <a:pt x="1413" y="15661"/>
                    </a:lnTo>
                    <a:lnTo>
                      <a:pt x="1486" y="15782"/>
                    </a:lnTo>
                    <a:lnTo>
                      <a:pt x="1583" y="15880"/>
                    </a:lnTo>
                    <a:lnTo>
                      <a:pt x="1656" y="15953"/>
                    </a:lnTo>
                    <a:lnTo>
                      <a:pt x="1729" y="15977"/>
                    </a:lnTo>
                    <a:lnTo>
                      <a:pt x="1827" y="16002"/>
                    </a:lnTo>
                    <a:lnTo>
                      <a:pt x="1827" y="16002"/>
                    </a:lnTo>
                    <a:lnTo>
                      <a:pt x="1949" y="16002"/>
                    </a:lnTo>
                    <a:lnTo>
                      <a:pt x="2070" y="15953"/>
                    </a:lnTo>
                    <a:lnTo>
                      <a:pt x="2168" y="15904"/>
                    </a:lnTo>
                    <a:lnTo>
                      <a:pt x="2241" y="15831"/>
                    </a:lnTo>
                    <a:lnTo>
                      <a:pt x="2314" y="15758"/>
                    </a:lnTo>
                    <a:lnTo>
                      <a:pt x="2387" y="15636"/>
                    </a:lnTo>
                    <a:lnTo>
                      <a:pt x="2411" y="15490"/>
                    </a:lnTo>
                    <a:lnTo>
                      <a:pt x="2460" y="15344"/>
                    </a:lnTo>
                    <a:lnTo>
                      <a:pt x="3142" y="8525"/>
                    </a:lnTo>
                    <a:lnTo>
                      <a:pt x="3142" y="8525"/>
                    </a:lnTo>
                    <a:lnTo>
                      <a:pt x="3142" y="8427"/>
                    </a:lnTo>
                    <a:lnTo>
                      <a:pt x="3191" y="8257"/>
                    </a:lnTo>
                    <a:lnTo>
                      <a:pt x="3239" y="8159"/>
                    </a:lnTo>
                    <a:lnTo>
                      <a:pt x="3288" y="8062"/>
                    </a:lnTo>
                    <a:lnTo>
                      <a:pt x="3361" y="7989"/>
                    </a:lnTo>
                    <a:lnTo>
                      <a:pt x="3459" y="7965"/>
                    </a:lnTo>
                    <a:lnTo>
                      <a:pt x="3459" y="7965"/>
                    </a:lnTo>
                    <a:lnTo>
                      <a:pt x="3556" y="7989"/>
                    </a:lnTo>
                    <a:lnTo>
                      <a:pt x="3629" y="8062"/>
                    </a:lnTo>
                    <a:lnTo>
                      <a:pt x="3678" y="8159"/>
                    </a:lnTo>
                    <a:lnTo>
                      <a:pt x="3726" y="8257"/>
                    </a:lnTo>
                    <a:lnTo>
                      <a:pt x="3775" y="8427"/>
                    </a:lnTo>
                    <a:lnTo>
                      <a:pt x="3775" y="8525"/>
                    </a:lnTo>
                    <a:lnTo>
                      <a:pt x="4457" y="15344"/>
                    </a:lnTo>
                    <a:lnTo>
                      <a:pt x="4457" y="15344"/>
                    </a:lnTo>
                    <a:lnTo>
                      <a:pt x="4506" y="15490"/>
                    </a:lnTo>
                    <a:lnTo>
                      <a:pt x="4530" y="15636"/>
                    </a:lnTo>
                    <a:lnTo>
                      <a:pt x="4603" y="15758"/>
                    </a:lnTo>
                    <a:lnTo>
                      <a:pt x="4676" y="15831"/>
                    </a:lnTo>
                    <a:lnTo>
                      <a:pt x="4749" y="15904"/>
                    </a:lnTo>
                    <a:lnTo>
                      <a:pt x="4847" y="15953"/>
                    </a:lnTo>
                    <a:lnTo>
                      <a:pt x="4969" y="16002"/>
                    </a:lnTo>
                    <a:lnTo>
                      <a:pt x="5090" y="16002"/>
                    </a:lnTo>
                    <a:lnTo>
                      <a:pt x="5090" y="16002"/>
                    </a:lnTo>
                    <a:lnTo>
                      <a:pt x="5188" y="15977"/>
                    </a:lnTo>
                    <a:lnTo>
                      <a:pt x="5261" y="15953"/>
                    </a:lnTo>
                    <a:lnTo>
                      <a:pt x="5334" y="15880"/>
                    </a:lnTo>
                    <a:lnTo>
                      <a:pt x="5431" y="15782"/>
                    </a:lnTo>
                    <a:lnTo>
                      <a:pt x="5504" y="15661"/>
                    </a:lnTo>
                    <a:lnTo>
                      <a:pt x="5553" y="15490"/>
                    </a:lnTo>
                    <a:lnTo>
                      <a:pt x="5577" y="15271"/>
                    </a:lnTo>
                    <a:lnTo>
                      <a:pt x="5577" y="15271"/>
                    </a:lnTo>
                    <a:lnTo>
                      <a:pt x="5577" y="14686"/>
                    </a:lnTo>
                    <a:lnTo>
                      <a:pt x="5602" y="13201"/>
                    </a:lnTo>
                    <a:lnTo>
                      <a:pt x="5626" y="11131"/>
                    </a:lnTo>
                    <a:lnTo>
                      <a:pt x="5675" y="9962"/>
                    </a:lnTo>
                    <a:lnTo>
                      <a:pt x="5724" y="8793"/>
                    </a:lnTo>
                    <a:lnTo>
                      <a:pt x="5724" y="8793"/>
                    </a:lnTo>
                    <a:lnTo>
                      <a:pt x="5748" y="7989"/>
                    </a:lnTo>
                    <a:lnTo>
                      <a:pt x="5748" y="7599"/>
                    </a:lnTo>
                    <a:lnTo>
                      <a:pt x="5699" y="7210"/>
                    </a:lnTo>
                    <a:lnTo>
                      <a:pt x="5650" y="6820"/>
                    </a:lnTo>
                    <a:lnTo>
                      <a:pt x="5553" y="6381"/>
                    </a:lnTo>
                    <a:lnTo>
                      <a:pt x="5407" y="5894"/>
                    </a:lnTo>
                    <a:lnTo>
                      <a:pt x="5212" y="5383"/>
                    </a:lnTo>
                    <a:lnTo>
                      <a:pt x="5212" y="5383"/>
                    </a:lnTo>
                    <a:lnTo>
                      <a:pt x="5090" y="5018"/>
                    </a:lnTo>
                    <a:lnTo>
                      <a:pt x="5017" y="4725"/>
                    </a:lnTo>
                    <a:lnTo>
                      <a:pt x="4993" y="4433"/>
                    </a:lnTo>
                    <a:lnTo>
                      <a:pt x="4969" y="4190"/>
                    </a:lnTo>
                    <a:lnTo>
                      <a:pt x="4993" y="3970"/>
                    </a:lnTo>
                    <a:lnTo>
                      <a:pt x="5017" y="3775"/>
                    </a:lnTo>
                    <a:lnTo>
                      <a:pt x="5066" y="3410"/>
                    </a:lnTo>
                    <a:lnTo>
                      <a:pt x="5066" y="3410"/>
                    </a:lnTo>
                    <a:lnTo>
                      <a:pt x="5163" y="3337"/>
                    </a:lnTo>
                    <a:lnTo>
                      <a:pt x="5236" y="3264"/>
                    </a:lnTo>
                    <a:lnTo>
                      <a:pt x="5310" y="3167"/>
                    </a:lnTo>
                    <a:lnTo>
                      <a:pt x="5358" y="3069"/>
                    </a:lnTo>
                    <a:lnTo>
                      <a:pt x="5407" y="2874"/>
                    </a:lnTo>
                    <a:lnTo>
                      <a:pt x="5431" y="2680"/>
                    </a:lnTo>
                    <a:lnTo>
                      <a:pt x="5431" y="2485"/>
                    </a:lnTo>
                    <a:lnTo>
                      <a:pt x="5383" y="2290"/>
                    </a:lnTo>
                    <a:lnTo>
                      <a:pt x="5334" y="2144"/>
                    </a:lnTo>
                    <a:lnTo>
                      <a:pt x="5261" y="2046"/>
                    </a:lnTo>
                    <a:lnTo>
                      <a:pt x="5261" y="2046"/>
                    </a:lnTo>
                    <a:lnTo>
                      <a:pt x="5334" y="2119"/>
                    </a:lnTo>
                    <a:lnTo>
                      <a:pt x="5407" y="2241"/>
                    </a:lnTo>
                    <a:lnTo>
                      <a:pt x="5480" y="2387"/>
                    </a:lnTo>
                    <a:lnTo>
                      <a:pt x="5504" y="2533"/>
                    </a:lnTo>
                    <a:lnTo>
                      <a:pt x="5529" y="2704"/>
                    </a:lnTo>
                    <a:lnTo>
                      <a:pt x="5529" y="2899"/>
                    </a:lnTo>
                    <a:lnTo>
                      <a:pt x="5504" y="3094"/>
                    </a:lnTo>
                    <a:lnTo>
                      <a:pt x="5456" y="3288"/>
                    </a:lnTo>
                    <a:lnTo>
                      <a:pt x="5456" y="3288"/>
                    </a:lnTo>
                    <a:lnTo>
                      <a:pt x="5553" y="3654"/>
                    </a:lnTo>
                    <a:lnTo>
                      <a:pt x="5626" y="4092"/>
                    </a:lnTo>
                    <a:lnTo>
                      <a:pt x="5772" y="5091"/>
                    </a:lnTo>
                    <a:lnTo>
                      <a:pt x="5894" y="6089"/>
                    </a:lnTo>
                    <a:lnTo>
                      <a:pt x="5918" y="6503"/>
                    </a:lnTo>
                    <a:lnTo>
                      <a:pt x="5943" y="6869"/>
                    </a:lnTo>
                    <a:lnTo>
                      <a:pt x="5943" y="6869"/>
                    </a:lnTo>
                    <a:lnTo>
                      <a:pt x="5967" y="7161"/>
                    </a:lnTo>
                    <a:lnTo>
                      <a:pt x="5991" y="7307"/>
                    </a:lnTo>
                    <a:lnTo>
                      <a:pt x="6040" y="7404"/>
                    </a:lnTo>
                    <a:lnTo>
                      <a:pt x="6113" y="7502"/>
                    </a:lnTo>
                    <a:lnTo>
                      <a:pt x="6186" y="7575"/>
                    </a:lnTo>
                    <a:lnTo>
                      <a:pt x="6284" y="7624"/>
                    </a:lnTo>
                    <a:lnTo>
                      <a:pt x="6430" y="7624"/>
                    </a:lnTo>
                    <a:lnTo>
                      <a:pt x="6430" y="7624"/>
                    </a:lnTo>
                    <a:lnTo>
                      <a:pt x="6503" y="7624"/>
                    </a:lnTo>
                    <a:lnTo>
                      <a:pt x="6600" y="7575"/>
                    </a:lnTo>
                    <a:lnTo>
                      <a:pt x="6673" y="7502"/>
                    </a:lnTo>
                    <a:lnTo>
                      <a:pt x="6746" y="7404"/>
                    </a:lnTo>
                    <a:lnTo>
                      <a:pt x="6820" y="7307"/>
                    </a:lnTo>
                    <a:lnTo>
                      <a:pt x="6868" y="7161"/>
                    </a:lnTo>
                    <a:lnTo>
                      <a:pt x="6893" y="7015"/>
                    </a:lnTo>
                    <a:lnTo>
                      <a:pt x="6917" y="6869"/>
                    </a:lnTo>
                    <a:lnTo>
                      <a:pt x="6917" y="6869"/>
                    </a:lnTo>
                    <a:lnTo>
                      <a:pt x="6917" y="6187"/>
                    </a:lnTo>
                    <a:lnTo>
                      <a:pt x="6893" y="5529"/>
                    </a:lnTo>
                    <a:lnTo>
                      <a:pt x="6844" y="4896"/>
                    </a:lnTo>
                    <a:lnTo>
                      <a:pt x="6771" y="4311"/>
                    </a:lnTo>
                    <a:lnTo>
                      <a:pt x="6698" y="3727"/>
                    </a:lnTo>
                    <a:lnTo>
                      <a:pt x="6600" y="3191"/>
                    </a:lnTo>
                    <a:lnTo>
                      <a:pt x="6479" y="2704"/>
                    </a:lnTo>
                    <a:lnTo>
                      <a:pt x="6332" y="2217"/>
                    </a:lnTo>
                    <a:lnTo>
                      <a:pt x="6162" y="1803"/>
                    </a:lnTo>
                    <a:lnTo>
                      <a:pt x="5967" y="1413"/>
                    </a:lnTo>
                    <a:lnTo>
                      <a:pt x="5748" y="1072"/>
                    </a:lnTo>
                    <a:lnTo>
                      <a:pt x="5480" y="755"/>
                    </a:lnTo>
                    <a:lnTo>
                      <a:pt x="5212" y="488"/>
                    </a:lnTo>
                    <a:lnTo>
                      <a:pt x="4895" y="293"/>
                    </a:lnTo>
                    <a:lnTo>
                      <a:pt x="4749" y="195"/>
                    </a:lnTo>
                    <a:lnTo>
                      <a:pt x="4579" y="122"/>
                    </a:lnTo>
                    <a:lnTo>
                      <a:pt x="4384" y="49"/>
                    </a:lnTo>
                    <a:lnTo>
                      <a:pt x="4189" y="0"/>
                    </a:lnTo>
                    <a:lnTo>
                      <a:pt x="4189" y="0"/>
                    </a:lnTo>
                    <a:close/>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10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fade">
                                      <p:cBhvr>
                                        <p:cTn id="12" dur="1000"/>
                                        <p:tgtEl>
                                          <p:spTgt spid="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
                                        </p:tgtEl>
                                        <p:attrNameLst>
                                          <p:attrName>style.visibility</p:attrName>
                                        </p:attrNameLst>
                                      </p:cBhvr>
                                      <p:to>
                                        <p:strVal val="visible"/>
                                      </p:to>
                                    </p:set>
                                    <p:animEffect transition="in" filter="fade">
                                      <p:cBhvr>
                                        <p:cTn id="17"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1001500" y="228600"/>
            <a:ext cx="7208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Objectives</a:t>
            </a:r>
            <a:endParaRPr sz="2400"/>
          </a:p>
        </p:txBody>
      </p:sp>
      <p:sp>
        <p:nvSpPr>
          <p:cNvPr id="223" name="Google Shape;22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6</a:t>
            </a:fld>
            <a:endParaRPr/>
          </a:p>
        </p:txBody>
      </p:sp>
      <p:sp>
        <p:nvSpPr>
          <p:cNvPr id="224" name="Google Shape;224;p30"/>
          <p:cNvSpPr/>
          <p:nvPr/>
        </p:nvSpPr>
        <p:spPr>
          <a:xfrm>
            <a:off x="538450" y="1699800"/>
            <a:ext cx="2369400" cy="1743900"/>
          </a:xfrm>
          <a:prstGeom prst="homePlate">
            <a:avLst>
              <a:gd name="adj" fmla="val 30129"/>
            </a:avLst>
          </a:prstGeom>
          <a:solidFill>
            <a:srgbClr val="173F5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uli"/>
                <a:ea typeface="Muli"/>
                <a:cs typeface="Muli"/>
                <a:sym typeface="Muli"/>
              </a:rPr>
              <a:t>Devise an Effective Inquiry Approach</a:t>
            </a:r>
            <a:endParaRPr b="1">
              <a:solidFill>
                <a:srgbClr val="FFFFFF"/>
              </a:solidFill>
              <a:latin typeface="Muli"/>
              <a:ea typeface="Muli"/>
              <a:cs typeface="Muli"/>
              <a:sym typeface="Muli"/>
            </a:endParaRPr>
          </a:p>
        </p:txBody>
      </p:sp>
      <p:sp>
        <p:nvSpPr>
          <p:cNvPr id="225" name="Google Shape;225;p30"/>
          <p:cNvSpPr/>
          <p:nvPr/>
        </p:nvSpPr>
        <p:spPr>
          <a:xfrm>
            <a:off x="2467275" y="1699800"/>
            <a:ext cx="2431200" cy="1743900"/>
          </a:xfrm>
          <a:prstGeom prst="chevron">
            <a:avLst>
              <a:gd name="adj" fmla="val 29853"/>
            </a:avLst>
          </a:prstGeom>
          <a:solidFill>
            <a:srgbClr val="2063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uli"/>
                <a:ea typeface="Muli"/>
                <a:cs typeface="Muli"/>
                <a:sym typeface="Muli"/>
              </a:rPr>
              <a:t>Develop Groundwork</a:t>
            </a:r>
            <a:endParaRPr sz="1100" b="1">
              <a:solidFill>
                <a:srgbClr val="FFFFFF"/>
              </a:solidFill>
              <a:latin typeface="Muli"/>
              <a:ea typeface="Muli"/>
              <a:cs typeface="Muli"/>
              <a:sym typeface="Muli"/>
            </a:endParaRPr>
          </a:p>
        </p:txBody>
      </p:sp>
      <p:sp>
        <p:nvSpPr>
          <p:cNvPr id="226" name="Google Shape;226;p30"/>
          <p:cNvSpPr/>
          <p:nvPr/>
        </p:nvSpPr>
        <p:spPr>
          <a:xfrm>
            <a:off x="4457000" y="1699800"/>
            <a:ext cx="2460900" cy="1743900"/>
          </a:xfrm>
          <a:prstGeom prst="chevron">
            <a:avLst>
              <a:gd name="adj" fmla="val 29853"/>
            </a:avLst>
          </a:prstGeom>
          <a:solidFill>
            <a:srgbClr val="3CAEA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uli"/>
                <a:ea typeface="Muli"/>
                <a:cs typeface="Muli"/>
                <a:sym typeface="Muli"/>
              </a:rPr>
              <a:t>Compile Stories</a:t>
            </a:r>
            <a:endParaRPr b="1">
              <a:solidFill>
                <a:srgbClr val="FFFFFF"/>
              </a:solidFill>
              <a:latin typeface="Muli"/>
              <a:ea typeface="Muli"/>
              <a:cs typeface="Muli"/>
              <a:sym typeface="Muli"/>
            </a:endParaRPr>
          </a:p>
        </p:txBody>
      </p:sp>
      <p:sp>
        <p:nvSpPr>
          <p:cNvPr id="227" name="Google Shape;227;p30"/>
          <p:cNvSpPr/>
          <p:nvPr/>
        </p:nvSpPr>
        <p:spPr>
          <a:xfrm>
            <a:off x="6465025" y="1699800"/>
            <a:ext cx="2292900" cy="1743900"/>
          </a:xfrm>
          <a:prstGeom prst="chevron">
            <a:avLst>
              <a:gd name="adj" fmla="val 29853"/>
            </a:avLst>
          </a:prstGeom>
          <a:solidFill>
            <a:srgbClr val="F6D55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uli"/>
                <a:ea typeface="Muli"/>
                <a:cs typeface="Muli"/>
                <a:sym typeface="Muli"/>
              </a:rPr>
              <a:t>Share Stories to Global Platform</a:t>
            </a:r>
            <a:endParaRPr b="1">
              <a:latin typeface="Muli"/>
              <a:ea typeface="Muli"/>
              <a:cs typeface="Muli"/>
              <a:sym typeface="Muli"/>
            </a:endParaRPr>
          </a:p>
        </p:txBody>
      </p:sp>
      <p:sp>
        <p:nvSpPr>
          <p:cNvPr id="228" name="Google Shape;228;p30"/>
          <p:cNvSpPr/>
          <p:nvPr/>
        </p:nvSpPr>
        <p:spPr>
          <a:xfrm>
            <a:off x="327874" y="395606"/>
            <a:ext cx="507798" cy="507789"/>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1000"/>
                                        <p:tgtEl>
                                          <p:spTgt spid="2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1000"/>
                                        <p:tgtEl>
                                          <p:spTgt spid="2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1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3F5F"/>
        </a:solidFill>
        <a:effectLst/>
      </p:bgPr>
    </p:bg>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265500" y="1473150"/>
            <a:ext cx="4045200" cy="219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Devise an Effective Inquiry Approach</a:t>
            </a:r>
            <a:endParaRPr>
              <a:solidFill>
                <a:srgbClr val="FFFFFF"/>
              </a:solidFill>
            </a:endParaRPr>
          </a:p>
        </p:txBody>
      </p:sp>
      <p:sp>
        <p:nvSpPr>
          <p:cNvPr id="234" name="Google Shape;23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7</a:t>
            </a:fld>
            <a:endParaRPr/>
          </a:p>
        </p:txBody>
      </p:sp>
      <p:sp>
        <p:nvSpPr>
          <p:cNvPr id="235" name="Google Shape;235;p31"/>
          <p:cNvSpPr txBox="1"/>
          <p:nvPr/>
        </p:nvSpPr>
        <p:spPr>
          <a:xfrm>
            <a:off x="125350" y="97500"/>
            <a:ext cx="1316100" cy="17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CCCC"/>
                </a:solidFill>
                <a:latin typeface="Montserrat"/>
                <a:ea typeface="Montserrat"/>
                <a:cs typeface="Montserrat"/>
                <a:sym typeface="Montserrat"/>
              </a:rPr>
              <a:t>OBJECTIVE</a:t>
            </a:r>
            <a:endParaRPr>
              <a:solidFill>
                <a:srgbClr val="CCCCCC"/>
              </a:solidFill>
              <a:latin typeface="Montserrat"/>
              <a:ea typeface="Montserrat"/>
              <a:cs typeface="Montserrat"/>
              <a:sym typeface="Montserrat"/>
            </a:endParaRPr>
          </a:p>
          <a:p>
            <a:pPr marL="0" lvl="0" indent="0" algn="l" rtl="0">
              <a:spcBef>
                <a:spcPts val="0"/>
              </a:spcBef>
              <a:spcAft>
                <a:spcPts val="0"/>
              </a:spcAft>
              <a:buNone/>
            </a:pPr>
            <a:r>
              <a:rPr lang="en" sz="6000">
                <a:solidFill>
                  <a:srgbClr val="CCCCCC"/>
                </a:solidFill>
                <a:latin typeface="Montserrat"/>
                <a:ea typeface="Montserrat"/>
                <a:cs typeface="Montserrat"/>
                <a:sym typeface="Montserrat"/>
              </a:rPr>
              <a:t>1</a:t>
            </a:r>
            <a:endParaRPr sz="6000">
              <a:solidFill>
                <a:srgbClr val="CCCCCC"/>
              </a:solidFill>
              <a:latin typeface="Montserrat"/>
              <a:ea typeface="Montserrat"/>
              <a:cs typeface="Montserrat"/>
              <a:sym typeface="Montserrat"/>
            </a:endParaRPr>
          </a:p>
        </p:txBody>
      </p:sp>
      <p:sp>
        <p:nvSpPr>
          <p:cNvPr id="236" name="Google Shape;236;p31"/>
          <p:cNvSpPr/>
          <p:nvPr/>
        </p:nvSpPr>
        <p:spPr>
          <a:xfrm>
            <a:off x="5576925" y="265525"/>
            <a:ext cx="2441100" cy="1249200"/>
          </a:xfrm>
          <a:prstGeom prst="roundRect">
            <a:avLst>
              <a:gd name="adj" fmla="val 16667"/>
            </a:avLst>
          </a:prstGeom>
          <a:solidFill>
            <a:srgbClr val="2063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ontserrat"/>
                <a:ea typeface="Montserrat"/>
                <a:cs typeface="Montserrat"/>
                <a:sym typeface="Montserrat"/>
              </a:rPr>
              <a:t>University Training</a:t>
            </a:r>
            <a:endParaRPr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
                <a:solidFill>
                  <a:srgbClr val="FFFFFF"/>
                </a:solidFill>
                <a:latin typeface="Montserrat"/>
                <a:ea typeface="Montserrat"/>
                <a:cs typeface="Montserrat"/>
                <a:sym typeface="Montserrat"/>
              </a:rPr>
              <a:t>Technical Skills</a:t>
            </a:r>
            <a:endParaRPr>
              <a:solidFill>
                <a:srgbClr val="FFFFFF"/>
              </a:solidFill>
              <a:latin typeface="Montserrat"/>
              <a:ea typeface="Montserrat"/>
              <a:cs typeface="Montserrat"/>
              <a:sym typeface="Montserrat"/>
            </a:endParaRPr>
          </a:p>
          <a:p>
            <a:pPr marL="0" lvl="0" indent="0" algn="ctr" rtl="0">
              <a:spcBef>
                <a:spcPts val="0"/>
              </a:spcBef>
              <a:spcAft>
                <a:spcPts val="0"/>
              </a:spcAft>
              <a:buNone/>
            </a:pPr>
            <a:r>
              <a:rPr lang="en">
                <a:solidFill>
                  <a:srgbClr val="FFFFFF"/>
                </a:solidFill>
                <a:latin typeface="Montserrat"/>
                <a:ea typeface="Montserrat"/>
                <a:cs typeface="Montserrat"/>
                <a:sym typeface="Montserrat"/>
              </a:rPr>
              <a:t>Interview Skills</a:t>
            </a:r>
            <a:endParaRPr>
              <a:solidFill>
                <a:srgbClr val="FFFFFF"/>
              </a:solidFill>
              <a:latin typeface="Montserrat"/>
              <a:ea typeface="Montserrat"/>
              <a:cs typeface="Montserrat"/>
              <a:sym typeface="Montserrat"/>
            </a:endParaRPr>
          </a:p>
        </p:txBody>
      </p:sp>
      <p:sp>
        <p:nvSpPr>
          <p:cNvPr id="237" name="Google Shape;237;p31"/>
          <p:cNvSpPr/>
          <p:nvPr/>
        </p:nvSpPr>
        <p:spPr>
          <a:xfrm>
            <a:off x="5576925" y="3670350"/>
            <a:ext cx="2441100" cy="1249200"/>
          </a:xfrm>
          <a:prstGeom prst="roundRect">
            <a:avLst>
              <a:gd name="adj" fmla="val 16667"/>
            </a:avLst>
          </a:prstGeom>
          <a:solidFill>
            <a:srgbClr val="3CAEA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ontserrat"/>
                <a:ea typeface="Montserrat"/>
                <a:cs typeface="Montserrat"/>
                <a:sym typeface="Montserrat"/>
              </a:rPr>
              <a:t>Professionals</a:t>
            </a:r>
            <a:endParaRPr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
                <a:solidFill>
                  <a:srgbClr val="FFFFFF"/>
                </a:solidFill>
                <a:latin typeface="Montserrat"/>
                <a:ea typeface="Montserrat"/>
                <a:cs typeface="Montserrat"/>
                <a:sym typeface="Montserrat"/>
              </a:rPr>
              <a:t>Experienced in Ethnographic Filmmaking</a:t>
            </a:r>
            <a:endParaRPr>
              <a:solidFill>
                <a:srgbClr val="FFFFFF"/>
              </a:solidFill>
              <a:latin typeface="Montserrat"/>
              <a:ea typeface="Montserrat"/>
              <a:cs typeface="Montserrat"/>
              <a:sym typeface="Montserrat"/>
            </a:endParaRPr>
          </a:p>
        </p:txBody>
      </p:sp>
      <p:grpSp>
        <p:nvGrpSpPr>
          <p:cNvPr id="238" name="Google Shape;238;p31"/>
          <p:cNvGrpSpPr/>
          <p:nvPr/>
        </p:nvGrpSpPr>
        <p:grpSpPr>
          <a:xfrm>
            <a:off x="5290950" y="1650525"/>
            <a:ext cx="3013033" cy="1884038"/>
            <a:chOff x="5763925" y="1777625"/>
            <a:chExt cx="3013033" cy="1884038"/>
          </a:xfrm>
        </p:grpSpPr>
        <p:pic>
          <p:nvPicPr>
            <p:cNvPr id="239" name="Google Shape;239;p31"/>
            <p:cNvPicPr preferRelativeResize="0"/>
            <p:nvPr/>
          </p:nvPicPr>
          <p:blipFill>
            <a:blip r:embed="rId3">
              <a:alphaModFix/>
            </a:blip>
            <a:stretch>
              <a:fillRect/>
            </a:stretch>
          </p:blipFill>
          <p:spPr>
            <a:xfrm rot="4118013" flipH="1">
              <a:off x="7539457" y="2339344"/>
              <a:ext cx="1510215" cy="445165"/>
            </a:xfrm>
            <a:prstGeom prst="rect">
              <a:avLst/>
            </a:prstGeom>
            <a:noFill/>
            <a:ln>
              <a:noFill/>
            </a:ln>
          </p:spPr>
        </p:pic>
        <p:pic>
          <p:nvPicPr>
            <p:cNvPr id="240" name="Google Shape;240;p31"/>
            <p:cNvPicPr preferRelativeResize="0"/>
            <p:nvPr/>
          </p:nvPicPr>
          <p:blipFill rotWithShape="1">
            <a:blip r:embed="rId4">
              <a:alphaModFix/>
            </a:blip>
            <a:srcRect l="15387" t="14164" r="14539" b="22600"/>
            <a:stretch/>
          </p:blipFill>
          <p:spPr>
            <a:xfrm>
              <a:off x="5763925" y="1848250"/>
              <a:ext cx="2833950" cy="1668150"/>
            </a:xfrm>
            <a:prstGeom prst="rect">
              <a:avLst/>
            </a:prstGeom>
            <a:noFill/>
            <a:ln>
              <a:noFill/>
            </a:ln>
          </p:spPr>
        </p:pic>
        <p:pic>
          <p:nvPicPr>
            <p:cNvPr id="241" name="Google Shape;241;p31"/>
            <p:cNvPicPr preferRelativeResize="0"/>
            <p:nvPr/>
          </p:nvPicPr>
          <p:blipFill rotWithShape="1">
            <a:blip r:embed="rId5">
              <a:alphaModFix/>
            </a:blip>
            <a:srcRect l="33253" r="33413"/>
            <a:stretch/>
          </p:blipFill>
          <p:spPr>
            <a:xfrm>
              <a:off x="6874250" y="2244263"/>
              <a:ext cx="472471" cy="1417400"/>
            </a:xfrm>
            <a:prstGeom prst="rect">
              <a:avLst/>
            </a:prstGeom>
            <a:noFill/>
            <a:ln>
              <a:noFill/>
            </a:ln>
          </p:spPr>
        </p:pic>
        <p:pic>
          <p:nvPicPr>
            <p:cNvPr id="242" name="Google Shape;242;p31"/>
            <p:cNvPicPr preferRelativeResize="0"/>
            <p:nvPr/>
          </p:nvPicPr>
          <p:blipFill>
            <a:blip r:embed="rId6">
              <a:alphaModFix/>
            </a:blip>
            <a:stretch>
              <a:fillRect/>
            </a:stretch>
          </p:blipFill>
          <p:spPr>
            <a:xfrm rot="6046510">
              <a:off x="6250400" y="2455670"/>
              <a:ext cx="344001" cy="2125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000"/>
                                        <p:tgtEl>
                                          <p:spTgt spid="236"/>
                                        </p:tgtEl>
                                      </p:cBhvr>
                                    </p:animEffect>
                                  </p:childTnLst>
                                </p:cTn>
                              </p:par>
                              <p:par>
                                <p:cTn id="8" presetID="10" presetClass="entr" presetSubtype="0"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1000"/>
                                        <p:tgtEl>
                                          <p:spTgt spid="2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7"/>
                                        </p:tgtEl>
                                        <p:attrNameLst>
                                          <p:attrName>style.visibility</p:attrName>
                                        </p:attrNameLst>
                                      </p:cBhvr>
                                      <p:to>
                                        <p:strVal val="visible"/>
                                      </p:to>
                                    </p:set>
                                    <p:animEffect transition="in" filter="fade">
                                      <p:cBhvr>
                                        <p:cTn id="15"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639B"/>
        </a:solidFill>
        <a:effectLst/>
      </p:bgPr>
    </p:bg>
    <p:spTree>
      <p:nvGrpSpPr>
        <p:cNvPr id="1" name="Shape 246"/>
        <p:cNvGrpSpPr/>
        <p:nvPr/>
      </p:nvGrpSpPr>
      <p:grpSpPr>
        <a:xfrm>
          <a:off x="0" y="0"/>
          <a:ext cx="0" cy="0"/>
          <a:chOff x="0" y="0"/>
          <a:chExt cx="0" cy="0"/>
        </a:xfrm>
      </p:grpSpPr>
      <p:sp>
        <p:nvSpPr>
          <p:cNvPr id="247" name="Google Shape;247;p32"/>
          <p:cNvSpPr/>
          <p:nvPr/>
        </p:nvSpPr>
        <p:spPr>
          <a:xfrm>
            <a:off x="0" y="0"/>
            <a:ext cx="9144000" cy="1682700"/>
          </a:xfrm>
          <a:prstGeom prst="rect">
            <a:avLst/>
          </a:prstGeom>
          <a:solidFill>
            <a:srgbClr val="206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0" y="1682700"/>
            <a:ext cx="9144000" cy="3460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txBox="1">
            <a:spLocks noGrp="1"/>
          </p:cNvSpPr>
          <p:nvPr>
            <p:ph type="title"/>
          </p:nvPr>
        </p:nvSpPr>
        <p:spPr>
          <a:xfrm>
            <a:off x="2656950" y="188550"/>
            <a:ext cx="6108000" cy="13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FFFF"/>
                </a:solidFill>
              </a:rPr>
              <a:t>Develop Groundwork</a:t>
            </a:r>
            <a:endParaRPr>
              <a:solidFill>
                <a:srgbClr val="FFFFFF"/>
              </a:solidFill>
            </a:endParaRPr>
          </a:p>
        </p:txBody>
      </p:sp>
      <p:sp>
        <p:nvSpPr>
          <p:cNvPr id="250" name="Google Shape;250;p32"/>
          <p:cNvSpPr txBox="1"/>
          <p:nvPr/>
        </p:nvSpPr>
        <p:spPr>
          <a:xfrm>
            <a:off x="125350" y="97500"/>
            <a:ext cx="1316100" cy="17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3F3F3"/>
                </a:solidFill>
                <a:latin typeface="Montserrat"/>
                <a:ea typeface="Montserrat"/>
                <a:cs typeface="Montserrat"/>
                <a:sym typeface="Montserrat"/>
              </a:rPr>
              <a:t>OBJECTIVE</a:t>
            </a:r>
            <a:endParaRPr>
              <a:solidFill>
                <a:srgbClr val="F3F3F3"/>
              </a:solidFill>
              <a:latin typeface="Montserrat"/>
              <a:ea typeface="Montserrat"/>
              <a:cs typeface="Montserrat"/>
              <a:sym typeface="Montserrat"/>
            </a:endParaRPr>
          </a:p>
          <a:p>
            <a:pPr marL="0" lvl="0" indent="0" algn="l" rtl="0">
              <a:spcBef>
                <a:spcPts val="0"/>
              </a:spcBef>
              <a:spcAft>
                <a:spcPts val="0"/>
              </a:spcAft>
              <a:buNone/>
            </a:pPr>
            <a:r>
              <a:rPr lang="en" sz="6000">
                <a:solidFill>
                  <a:srgbClr val="F3F3F3"/>
                </a:solidFill>
                <a:latin typeface="Montserrat"/>
                <a:ea typeface="Montserrat"/>
                <a:cs typeface="Montserrat"/>
                <a:sym typeface="Montserrat"/>
              </a:rPr>
              <a:t>2</a:t>
            </a:r>
            <a:endParaRPr sz="6000">
              <a:solidFill>
                <a:srgbClr val="F3F3F3"/>
              </a:solidFill>
              <a:latin typeface="Montserrat"/>
              <a:ea typeface="Montserrat"/>
              <a:cs typeface="Montserrat"/>
              <a:sym typeface="Montserrat"/>
            </a:endParaRPr>
          </a:p>
        </p:txBody>
      </p:sp>
      <p:sp>
        <p:nvSpPr>
          <p:cNvPr id="251" name="Google Shape;25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8</a:t>
            </a:fld>
            <a:endParaRPr/>
          </a:p>
        </p:txBody>
      </p:sp>
      <p:grpSp>
        <p:nvGrpSpPr>
          <p:cNvPr id="252" name="Google Shape;252;p32"/>
          <p:cNvGrpSpPr/>
          <p:nvPr/>
        </p:nvGrpSpPr>
        <p:grpSpPr>
          <a:xfrm>
            <a:off x="534550" y="2162700"/>
            <a:ext cx="2500800" cy="2500800"/>
            <a:chOff x="534550" y="2162700"/>
            <a:chExt cx="2500800" cy="2500800"/>
          </a:xfrm>
        </p:grpSpPr>
        <p:sp>
          <p:nvSpPr>
            <p:cNvPr id="253" name="Google Shape;253;p32"/>
            <p:cNvSpPr/>
            <p:nvPr/>
          </p:nvSpPr>
          <p:spPr>
            <a:xfrm>
              <a:off x="534550" y="2162700"/>
              <a:ext cx="2500800" cy="2500800"/>
            </a:xfrm>
            <a:prstGeom prst="ellipse">
              <a:avLst/>
            </a:prstGeom>
            <a:solidFill>
              <a:srgbClr val="20639B"/>
            </a:solidFill>
            <a:ln w="9525" cap="flat" cmpd="sng">
              <a:solidFill>
                <a:srgbClr val="2063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4" name="Google Shape;254;p32"/>
            <p:cNvSpPr/>
            <p:nvPr/>
          </p:nvSpPr>
          <p:spPr>
            <a:xfrm>
              <a:off x="1401165" y="3372697"/>
              <a:ext cx="776110" cy="800214"/>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FFFFFF"/>
            </a:solid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p:cNvSpPr txBox="1"/>
            <p:nvPr/>
          </p:nvSpPr>
          <p:spPr>
            <a:xfrm>
              <a:off x="1126888" y="2643400"/>
              <a:ext cx="1316100" cy="72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FFFFFF"/>
                  </a:solidFill>
                  <a:latin typeface="Montserrat"/>
                  <a:ea typeface="Montserrat"/>
                  <a:cs typeface="Montserrat"/>
                  <a:sym typeface="Montserrat"/>
                </a:rPr>
                <a:t>Identify participants</a:t>
              </a:r>
              <a:endParaRPr>
                <a:solidFill>
                  <a:srgbClr val="FFFFFF"/>
                </a:solidFill>
                <a:latin typeface="Montserrat"/>
                <a:ea typeface="Montserrat"/>
                <a:cs typeface="Montserrat"/>
                <a:sym typeface="Montserrat"/>
              </a:endParaRPr>
            </a:p>
          </p:txBody>
        </p:sp>
      </p:grpSp>
      <p:grpSp>
        <p:nvGrpSpPr>
          <p:cNvPr id="256" name="Google Shape;256;p32"/>
          <p:cNvGrpSpPr/>
          <p:nvPr/>
        </p:nvGrpSpPr>
        <p:grpSpPr>
          <a:xfrm>
            <a:off x="3321600" y="2162700"/>
            <a:ext cx="2500800" cy="2500800"/>
            <a:chOff x="3321600" y="2162700"/>
            <a:chExt cx="2500800" cy="2500800"/>
          </a:xfrm>
        </p:grpSpPr>
        <p:sp>
          <p:nvSpPr>
            <p:cNvPr id="257" name="Google Shape;257;p32"/>
            <p:cNvSpPr/>
            <p:nvPr/>
          </p:nvSpPr>
          <p:spPr>
            <a:xfrm>
              <a:off x="3321600" y="2162700"/>
              <a:ext cx="2500800" cy="2500800"/>
            </a:xfrm>
            <a:prstGeom prst="ellipse">
              <a:avLst/>
            </a:prstGeom>
            <a:solidFill>
              <a:srgbClr val="F6D55C"/>
            </a:solidFill>
            <a:ln w="9525" cap="flat" cmpd="sng">
              <a:solidFill>
                <a:srgbClr val="F6D5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grpSp>
          <p:nvGrpSpPr>
            <p:cNvPr id="258" name="Google Shape;258;p32"/>
            <p:cNvGrpSpPr/>
            <p:nvPr/>
          </p:nvGrpSpPr>
          <p:grpSpPr>
            <a:xfrm>
              <a:off x="4181924" y="3441790"/>
              <a:ext cx="780168" cy="662010"/>
              <a:chOff x="5973900" y="318475"/>
              <a:chExt cx="401900" cy="380575"/>
            </a:xfrm>
          </p:grpSpPr>
          <p:sp>
            <p:nvSpPr>
              <p:cNvPr id="259" name="Google Shape;259;p32"/>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2"/>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6024450" y="573000"/>
                <a:ext cx="300800" cy="25"/>
              </a:xfrm>
              <a:custGeom>
                <a:avLst/>
                <a:gdLst/>
                <a:ahLst/>
                <a:cxnLst/>
                <a:rect l="l" t="t" r="r" b="b"/>
                <a:pathLst>
                  <a:path w="12032" h="1" fill="none" extrusionOk="0">
                    <a:moveTo>
                      <a:pt x="0" y="0"/>
                    </a:moveTo>
                    <a:lnTo>
                      <a:pt x="12032" y="0"/>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6024450" y="514550"/>
                <a:ext cx="300800" cy="25"/>
              </a:xfrm>
              <a:custGeom>
                <a:avLst/>
                <a:gdLst/>
                <a:ahLst/>
                <a:cxnLst/>
                <a:rect l="l" t="t" r="r" b="b"/>
                <a:pathLst>
                  <a:path w="12032" h="1" fill="none" extrusionOk="0">
                    <a:moveTo>
                      <a:pt x="0" y="0"/>
                    </a:moveTo>
                    <a:lnTo>
                      <a:pt x="12032" y="0"/>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2"/>
              <p:cNvSpPr/>
              <p:nvPr/>
            </p:nvSpPr>
            <p:spPr>
              <a:xfrm>
                <a:off x="6264950" y="456100"/>
                <a:ext cx="25" cy="175375"/>
              </a:xfrm>
              <a:custGeom>
                <a:avLst/>
                <a:gdLst/>
                <a:ahLst/>
                <a:cxnLst/>
                <a:rect l="l" t="t" r="r" b="b"/>
                <a:pathLst>
                  <a:path w="1" h="7015" fill="none" extrusionOk="0">
                    <a:moveTo>
                      <a:pt x="1" y="0"/>
                    </a:moveTo>
                    <a:lnTo>
                      <a:pt x="1" y="7014"/>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a:off x="6204675" y="456100"/>
                <a:ext cx="25" cy="175375"/>
              </a:xfrm>
              <a:custGeom>
                <a:avLst/>
                <a:gdLst/>
                <a:ahLst/>
                <a:cxnLst/>
                <a:rect l="l" t="t" r="r" b="b"/>
                <a:pathLst>
                  <a:path w="1" h="7015" fill="none" extrusionOk="0">
                    <a:moveTo>
                      <a:pt x="0" y="0"/>
                    </a:moveTo>
                    <a:lnTo>
                      <a:pt x="0" y="7014"/>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2"/>
              <p:cNvSpPr/>
              <p:nvPr/>
            </p:nvSpPr>
            <p:spPr>
              <a:xfrm>
                <a:off x="6145000" y="456100"/>
                <a:ext cx="25" cy="175375"/>
              </a:xfrm>
              <a:custGeom>
                <a:avLst/>
                <a:gdLst/>
                <a:ahLst/>
                <a:cxnLst/>
                <a:rect l="l" t="t" r="r" b="b"/>
                <a:pathLst>
                  <a:path w="1" h="7015" fill="none" extrusionOk="0">
                    <a:moveTo>
                      <a:pt x="1" y="0"/>
                    </a:moveTo>
                    <a:lnTo>
                      <a:pt x="1" y="7014"/>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a:off x="6084725" y="456100"/>
                <a:ext cx="25" cy="175375"/>
              </a:xfrm>
              <a:custGeom>
                <a:avLst/>
                <a:gdLst/>
                <a:ahLst/>
                <a:cxnLst/>
                <a:rect l="l" t="t" r="r" b="b"/>
                <a:pathLst>
                  <a:path w="1" h="7015" fill="none" extrusionOk="0">
                    <a:moveTo>
                      <a:pt x="1" y="0"/>
                    </a:moveTo>
                    <a:lnTo>
                      <a:pt x="1" y="7014"/>
                    </a:ln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32"/>
            <p:cNvSpPr txBox="1"/>
            <p:nvPr/>
          </p:nvSpPr>
          <p:spPr>
            <a:xfrm>
              <a:off x="3639312" y="2643400"/>
              <a:ext cx="1865400" cy="72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a:ea typeface="Montserrat"/>
                  <a:cs typeface="Montserrat"/>
                  <a:sym typeface="Montserrat"/>
                </a:rPr>
                <a:t>Establish interview schedule</a:t>
              </a:r>
              <a:endParaRPr>
                <a:latin typeface="Montserrat"/>
                <a:ea typeface="Montserrat"/>
                <a:cs typeface="Montserrat"/>
                <a:sym typeface="Montserrat"/>
              </a:endParaRPr>
            </a:p>
          </p:txBody>
        </p:sp>
      </p:grpSp>
      <p:grpSp>
        <p:nvGrpSpPr>
          <p:cNvPr id="274" name="Google Shape;274;p32"/>
          <p:cNvGrpSpPr/>
          <p:nvPr/>
        </p:nvGrpSpPr>
        <p:grpSpPr>
          <a:xfrm>
            <a:off x="6108650" y="2162700"/>
            <a:ext cx="2500800" cy="2500800"/>
            <a:chOff x="6108650" y="2162700"/>
            <a:chExt cx="2500800" cy="2500800"/>
          </a:xfrm>
        </p:grpSpPr>
        <p:sp>
          <p:nvSpPr>
            <p:cNvPr id="275" name="Google Shape;275;p32"/>
            <p:cNvSpPr/>
            <p:nvPr/>
          </p:nvSpPr>
          <p:spPr>
            <a:xfrm>
              <a:off x="6108650" y="2162700"/>
              <a:ext cx="2500800" cy="2500800"/>
            </a:xfrm>
            <a:prstGeom prst="ellipse">
              <a:avLst/>
            </a:prstGeom>
            <a:solidFill>
              <a:srgbClr val="3CAEA3"/>
            </a:solidFill>
            <a:ln w="9525" cap="flat" cmpd="sng">
              <a:solidFill>
                <a:srgbClr val="3CAEA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grpSp>
          <p:nvGrpSpPr>
            <p:cNvPr id="276" name="Google Shape;276;p32"/>
            <p:cNvGrpSpPr/>
            <p:nvPr/>
          </p:nvGrpSpPr>
          <p:grpSpPr>
            <a:xfrm>
              <a:off x="6966736" y="3446989"/>
              <a:ext cx="784635" cy="651602"/>
              <a:chOff x="3927500" y="301425"/>
              <a:chExt cx="461550" cy="411625"/>
            </a:xfrm>
          </p:grpSpPr>
          <p:sp>
            <p:nvSpPr>
              <p:cNvPr id="277" name="Google Shape;277;p32"/>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2"/>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p:nvPr/>
            </p:nvSpPr>
            <p:spPr>
              <a:xfrm>
                <a:off x="3970725" y="558375"/>
                <a:ext cx="1850" cy="12200"/>
              </a:xfrm>
              <a:custGeom>
                <a:avLst/>
                <a:gdLst/>
                <a:ahLst/>
                <a:cxnLst/>
                <a:rect l="l" t="t" r="r" b="b"/>
                <a:pathLst>
                  <a:path w="74" h="488" fill="none" extrusionOk="0">
                    <a:moveTo>
                      <a:pt x="0" y="488"/>
                    </a:moveTo>
                    <a:lnTo>
                      <a:pt x="73"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2"/>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2"/>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2"/>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2"/>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2"/>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p:nvPr/>
            </p:nvSpPr>
            <p:spPr>
              <a:xfrm>
                <a:off x="4141800" y="502975"/>
                <a:ext cx="3700" cy="11600"/>
              </a:xfrm>
              <a:custGeom>
                <a:avLst/>
                <a:gdLst/>
                <a:ahLst/>
                <a:cxnLst/>
                <a:rect l="l" t="t" r="r" b="b"/>
                <a:pathLst>
                  <a:path w="148" h="464" fill="none" extrusionOk="0">
                    <a:moveTo>
                      <a:pt x="1" y="0"/>
                    </a:moveTo>
                    <a:lnTo>
                      <a:pt x="147" y="463"/>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4150950" y="533425"/>
                <a:ext cx="3675" cy="11575"/>
              </a:xfrm>
              <a:custGeom>
                <a:avLst/>
                <a:gdLst/>
                <a:ahLst/>
                <a:cxnLst/>
                <a:rect l="l" t="t" r="r" b="b"/>
                <a:pathLst>
                  <a:path w="147" h="463" fill="none" extrusionOk="0">
                    <a:moveTo>
                      <a:pt x="0" y="0"/>
                    </a:moveTo>
                    <a:lnTo>
                      <a:pt x="146" y="463"/>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2"/>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2"/>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2"/>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2"/>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2"/>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2"/>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2"/>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32"/>
            <p:cNvSpPr txBox="1"/>
            <p:nvPr/>
          </p:nvSpPr>
          <p:spPr>
            <a:xfrm>
              <a:off x="6617600" y="2643400"/>
              <a:ext cx="1482900" cy="72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Montserrat"/>
                  <a:ea typeface="Montserrat"/>
                  <a:cs typeface="Montserrat"/>
                  <a:sym typeface="Montserrat"/>
                </a:rPr>
                <a:t>Determine film locations</a:t>
              </a:r>
              <a:endParaRPr>
                <a:solidFill>
                  <a:srgbClr val="FFFFFF"/>
                </a:solidFill>
                <a:latin typeface="Montserrat"/>
                <a:ea typeface="Montserrat"/>
                <a:cs typeface="Montserrat"/>
                <a:sym typeface="Montserra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1000"/>
                                        <p:tgtEl>
                                          <p:spTgt spid="2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0639B"/>
        </a:solidFill>
        <a:effectLst/>
      </p:bgPr>
    </p:bg>
    <p:spTree>
      <p:nvGrpSpPr>
        <p:cNvPr id="1" name="Shape 308"/>
        <p:cNvGrpSpPr/>
        <p:nvPr/>
      </p:nvGrpSpPr>
      <p:grpSpPr>
        <a:xfrm>
          <a:off x="0" y="0"/>
          <a:ext cx="0" cy="0"/>
          <a:chOff x="0" y="0"/>
          <a:chExt cx="0" cy="0"/>
        </a:xfrm>
      </p:grpSpPr>
      <p:sp>
        <p:nvSpPr>
          <p:cNvPr id="309" name="Google Shape;309;p33"/>
          <p:cNvSpPr/>
          <p:nvPr/>
        </p:nvSpPr>
        <p:spPr>
          <a:xfrm>
            <a:off x="0" y="0"/>
            <a:ext cx="9144000" cy="1682700"/>
          </a:xfrm>
          <a:prstGeom prst="rect">
            <a:avLst/>
          </a:prstGeom>
          <a:solidFill>
            <a:srgbClr val="3CA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p:nvPr>
        </p:nvSpPr>
        <p:spPr>
          <a:xfrm>
            <a:off x="2656950" y="188550"/>
            <a:ext cx="6108000" cy="13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FFFF"/>
                </a:solidFill>
              </a:rPr>
              <a:t>Compile Stories</a:t>
            </a:r>
            <a:endParaRPr>
              <a:solidFill>
                <a:srgbClr val="FFFFFF"/>
              </a:solidFill>
            </a:endParaRPr>
          </a:p>
        </p:txBody>
      </p:sp>
      <p:sp>
        <p:nvSpPr>
          <p:cNvPr id="311" name="Google Shape;31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9</a:t>
            </a:fld>
            <a:endParaRPr/>
          </a:p>
        </p:txBody>
      </p:sp>
      <p:sp>
        <p:nvSpPr>
          <p:cNvPr id="312" name="Google Shape;312;p33"/>
          <p:cNvSpPr txBox="1"/>
          <p:nvPr/>
        </p:nvSpPr>
        <p:spPr>
          <a:xfrm>
            <a:off x="125350" y="97500"/>
            <a:ext cx="1316100" cy="17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Montserrat"/>
                <a:ea typeface="Montserrat"/>
                <a:cs typeface="Montserrat"/>
                <a:sym typeface="Montserrat"/>
              </a:rPr>
              <a:t>OBJECTIVE</a:t>
            </a:r>
            <a:endParaRPr>
              <a:solidFill>
                <a:srgbClr val="FFFFFF"/>
              </a:solidFill>
              <a:latin typeface="Montserrat"/>
              <a:ea typeface="Montserrat"/>
              <a:cs typeface="Montserrat"/>
              <a:sym typeface="Montserrat"/>
            </a:endParaRPr>
          </a:p>
          <a:p>
            <a:pPr marL="0" lvl="0" indent="0" algn="l" rtl="0">
              <a:spcBef>
                <a:spcPts val="0"/>
              </a:spcBef>
              <a:spcAft>
                <a:spcPts val="0"/>
              </a:spcAft>
              <a:buNone/>
            </a:pPr>
            <a:r>
              <a:rPr lang="en" sz="6000">
                <a:solidFill>
                  <a:srgbClr val="FFFFFF"/>
                </a:solidFill>
                <a:latin typeface="Montserrat"/>
                <a:ea typeface="Montserrat"/>
                <a:cs typeface="Montserrat"/>
                <a:sym typeface="Montserrat"/>
              </a:rPr>
              <a:t>3</a:t>
            </a:r>
            <a:endParaRPr sz="6000">
              <a:solidFill>
                <a:srgbClr val="FFFFFF"/>
              </a:solidFill>
              <a:latin typeface="Montserrat"/>
              <a:ea typeface="Montserrat"/>
              <a:cs typeface="Montserrat"/>
              <a:sym typeface="Montserrat"/>
            </a:endParaRPr>
          </a:p>
        </p:txBody>
      </p:sp>
      <p:pic>
        <p:nvPicPr>
          <p:cNvPr id="313" name="Google Shape;313;p33"/>
          <p:cNvPicPr preferRelativeResize="0"/>
          <p:nvPr/>
        </p:nvPicPr>
        <p:blipFill rotWithShape="1">
          <a:blip r:embed="rId3">
            <a:alphaModFix/>
          </a:blip>
          <a:srcRect r="5598"/>
          <a:stretch/>
        </p:blipFill>
        <p:spPr>
          <a:xfrm>
            <a:off x="0" y="1673350"/>
            <a:ext cx="4902726" cy="3474725"/>
          </a:xfrm>
          <a:prstGeom prst="rect">
            <a:avLst/>
          </a:prstGeom>
          <a:noFill/>
          <a:ln>
            <a:noFill/>
          </a:ln>
        </p:spPr>
      </p:pic>
      <p:pic>
        <p:nvPicPr>
          <p:cNvPr id="314" name="Google Shape;314;p33"/>
          <p:cNvPicPr preferRelativeResize="0"/>
          <p:nvPr/>
        </p:nvPicPr>
        <p:blipFill rotWithShape="1">
          <a:blip r:embed="rId4">
            <a:alphaModFix/>
          </a:blip>
          <a:srcRect t="5047" r="22934" b="11101"/>
          <a:stretch/>
        </p:blipFill>
        <p:spPr>
          <a:xfrm>
            <a:off x="4902725" y="1673352"/>
            <a:ext cx="4241273" cy="347472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1005</Words>
  <Application>Microsoft Macintosh PowerPoint</Application>
  <PresentationFormat>On-screen Show (16:9)</PresentationFormat>
  <Paragraphs>163</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Roboto</vt:lpstr>
      <vt:lpstr>Arial</vt:lpstr>
      <vt:lpstr>Montserrat SemiBold</vt:lpstr>
      <vt:lpstr>Montserrat</vt:lpstr>
      <vt:lpstr>Muli</vt:lpstr>
      <vt:lpstr>Roboto Thin</vt:lpstr>
      <vt:lpstr>Montserrat Medium</vt:lpstr>
      <vt:lpstr>Simple Light</vt:lpstr>
      <vt:lpstr>ETHNOGRAPHIC FILM STUDY OF INDONESIAN CULTURE &amp; CLIMATE </vt:lpstr>
      <vt:lpstr>Brief Overview   CERES Introduction Project Goal Video Presentation Q &amp; A</vt:lpstr>
      <vt:lpstr>PowerPoint Presentation</vt:lpstr>
      <vt:lpstr>Project Goal</vt:lpstr>
      <vt:lpstr>PowerPoint Presentation</vt:lpstr>
      <vt:lpstr>Objectives</vt:lpstr>
      <vt:lpstr>Devise an Effective Inquiry Approach</vt:lpstr>
      <vt:lpstr>Develop Groundwork</vt:lpstr>
      <vt:lpstr>Compile Stories</vt:lpstr>
      <vt:lpstr>Share Stories to Global Platform</vt:lpstr>
      <vt:lpstr>FINAL VIDEOS</vt:lpstr>
      <vt:lpstr>Air Pollution</vt:lpstr>
      <vt:lpstr>Rubbish</vt:lpstr>
      <vt:lpstr>Flooding</vt:lpstr>
      <vt:lpstr>General Climate Change</vt:lpstr>
      <vt:lpstr>PowerPoint Presentation</vt:lpstr>
      <vt:lpstr>PowerPoint Presentation</vt:lpstr>
      <vt:lpstr>PowerPoint Presentation</vt:lpstr>
      <vt:lpstr>Thank you! Q&amp;A</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ETHNOGRAPHIC FILM STUDY OF INDONESIAN CULTURE &amp; CLIMATE </dc:title>
  <cp:lastModifiedBy>Jarod Romankiw</cp:lastModifiedBy>
  <cp:revision>11</cp:revision>
  <dcterms:modified xsi:type="dcterms:W3CDTF">2019-04-30T10:04:17Z</dcterms:modified>
</cp:coreProperties>
</file>