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281" r:id="rId3"/>
    <p:sldId id="288" r:id="rId4"/>
    <p:sldId id="282" r:id="rId5"/>
    <p:sldId id="293" r:id="rId6"/>
    <p:sldId id="294" r:id="rId7"/>
    <p:sldId id="266" r:id="rId8"/>
    <p:sldId id="284" r:id="rId9"/>
    <p:sldId id="287" r:id="rId10"/>
    <p:sldId id="286" r:id="rId11"/>
    <p:sldId id="295" r:id="rId12"/>
    <p:sldId id="264" r:id="rId13"/>
    <p:sldId id="265" r:id="rId14"/>
    <p:sldId id="267" r:id="rId15"/>
    <p:sldId id="285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96" r:id="rId25"/>
    <p:sldId id="279" r:id="rId26"/>
    <p:sldId id="289" r:id="rId27"/>
    <p:sldId id="290" r:id="rId28"/>
    <p:sldId id="297" r:id="rId29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03E6"/>
    <a:srgbClr val="5AF703"/>
    <a:srgbClr val="F9820B"/>
    <a:srgbClr val="5FFFFF"/>
    <a:srgbClr val="FF2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3768" autoAdjust="0"/>
  </p:normalViewPr>
  <p:slideViewPr>
    <p:cSldViewPr snapToGrid="0">
      <p:cViewPr varScale="1">
        <p:scale>
          <a:sx n="66" d="100"/>
          <a:sy n="6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776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776" y="665988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BAC163EA-C73A-47FE-A969-3C2FE961D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44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3776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776" y="665988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0" tIns="0" rIns="1934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FFABBE6B-6949-4B0B-BB52-F8D70DF7A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7202" y="3329940"/>
            <a:ext cx="6777398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5" tIns="46738" rIns="93475" bIns="46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="" val="3077668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1697-B1FD-4BA8-AF78-8F256EB6D420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31639" y="0"/>
            <a:ext cx="400443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830" tIns="46415" rIns="92830" bIns="46415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231639" y="6659880"/>
            <a:ext cx="400443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40" tIns="0" rIns="19340" bIns="0" anchor="b"/>
          <a:lstStyle/>
          <a:p>
            <a:pPr algn="r"/>
            <a:r>
              <a:rPr lang="en-US" sz="1000" i="1" dirty="0">
                <a:latin typeface="Times New Roman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65988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830" tIns="46415" rIns="92830" bIns="46415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830" tIns="46415" rIns="92830" bIns="46415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229500" y="0"/>
            <a:ext cx="400657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830" tIns="46415" rIns="92830" bIns="46415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229500" y="6659880"/>
            <a:ext cx="400657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40" tIns="0" rIns="19340" bIns="0" anchor="b"/>
          <a:lstStyle/>
          <a:p>
            <a:pPr algn="r"/>
            <a:r>
              <a:rPr lang="en-US" sz="1000" i="1" dirty="0">
                <a:latin typeface="Times New Roman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65988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830" tIns="46415" rIns="92830" bIns="46415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830" tIns="46415" rIns="92830" bIns="46415" anchor="ctr"/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dirty="0" smtClean="0"/>
              <a:t>The signal radar system transmits is called a chirp, a narrowband frequency sweep 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The time delay can be computed by correlating the transmitted chirp with the received chirp. 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Correlation of a single sweep creates a distinct peak which represents the range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dirty="0" smtClean="0"/>
              <a:t>We can generate a range vs. time plot by taking the correlation of multiple sweeps over time.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The range of a target is denoted by the high intensity ridge, as shown in red.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This figure shows a target at about 600 km.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Doppler processing is used to determine a target’s velocity. </a:t>
            </a:r>
          </a:p>
          <a:p>
            <a:endParaRPr lang="en-US" dirty="0" smtClean="0"/>
          </a:p>
          <a:p>
            <a:r>
              <a:rPr lang="en-US" dirty="0" smtClean="0"/>
              <a:t>As a target moves relative to the receiver, it creates a Doppler</a:t>
            </a:r>
            <a:r>
              <a:rPr lang="en-US" baseline="0" dirty="0" smtClean="0"/>
              <a:t> shift frequency characterized by a phase progression of the received signal from sweep to sweep.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This frequency can be calculated by taking the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transform across each of the range cells.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shown in the range vs. speed plot, a target is located at the peak created by the intersection of the range and 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axes.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figure shows a target located at 600 km moving at 0 km/hr. Note that this plot is generated from a single antenna.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taking</a:t>
            </a:r>
            <a:r>
              <a:rPr lang="en-US" baseline="0" dirty="0" smtClean="0"/>
              <a:t> the range-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plots from each antenna, it is possible to find the direction of a target.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range-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bin from each of the 6 antennas, which represents a specific target, has a magnitude M and phase phi.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target’s direction can be related to the phase difference across these 6 points.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diagram shows a simplified case with just 2 antennas. This relationship assumes the transmitter is far away from the receiver (far field)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incident angle changes, the time difference of arrival, and hence the phase difference, between antennas also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An efficient</a:t>
            </a:r>
            <a:r>
              <a:rPr lang="en-US" baseline="0" dirty="0" smtClean="0"/>
              <a:t> method of calculating the angle is by finding an optimum angle (theta) that “zeroes” the angle of each of the 6 vectors.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baseline="0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aseline="0" dirty="0" smtClean="0"/>
              <a:t>The magnitude of each vector, M, can be determined by multiplying </a:t>
            </a:r>
            <a:r>
              <a:rPr lang="en-US" baseline="0" dirty="0" err="1" smtClean="0"/>
              <a:t>Me^jphi</a:t>
            </a:r>
            <a:r>
              <a:rPr lang="en-US" baseline="0" dirty="0" smtClean="0"/>
              <a:t> by a vector with negative phase.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baseline="0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aseline="0" dirty="0" smtClean="0"/>
              <a:t>By calculating the phase at different values of theta, we can determine the magnitude of each of the 6 points at different “candidate” angles.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baseline="0" dirty="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aseline="0" dirty="0" smtClean="0"/>
              <a:t>The “candidate” value of theta that maximizes the magnitude sum indicates the incident angle of the transmission.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dirty="0" smtClean="0"/>
              <a:t>This short video shows the direction plot generated by our receive array as a mobile transmitter drove through the health center parking lot parallel to our array.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The x axis of the plot shows the angle of the transmission’s incident angle (which is denoted by the signal’s peak)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The y axis shows the magnitude of the signal.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&lt;PLAY&gt; The angle theta from direction plot follows the transmitter as it moves. Based on our calculations, our angle had an error of about 10-15 degrees. This could be due to the close proximity of the transmitter and inaccurate calibration.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main</a:t>
            </a:r>
            <a:r>
              <a:rPr lang="en-US" baseline="0" dirty="0" smtClean="0"/>
              <a:t> deliverables: time synchronized 6 channel receiver array to within a 5 ns tolerance </a:t>
            </a:r>
          </a:p>
          <a:p>
            <a:r>
              <a:rPr lang="en-US" baseline="0" dirty="0" smtClean="0"/>
              <a:t>	               implement existing radar algorithms in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post processing script including range, 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and direction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Brief background on SDR: is a radio whose hardware </a:t>
            </a:r>
            <a:r>
              <a:rPr lang="en-US" baseline="0" dirty="0" err="1" smtClean="0"/>
              <a:t>compoents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inplemented</a:t>
            </a:r>
            <a:r>
              <a:rPr lang="en-US" baseline="0" dirty="0" smtClean="0"/>
              <a:t> in software on an FPGA rather than being fixed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Pulse alternative between transmit and receive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Continous</a:t>
            </a:r>
            <a:r>
              <a:rPr lang="en-US" sz="1800" dirty="0" smtClean="0"/>
              <a:t>: </a:t>
            </a:r>
            <a:r>
              <a:rPr lang="en-US" sz="1800" dirty="0" err="1" smtClean="0"/>
              <a:t>continously</a:t>
            </a:r>
            <a:r>
              <a:rPr lang="en-US" sz="1800" baseline="0" dirty="0" smtClean="0"/>
              <a:t> and </a:t>
            </a:r>
            <a:r>
              <a:rPr lang="en-US" sz="1800" baseline="0" dirty="0" err="1" smtClean="0"/>
              <a:t>simulatanously</a:t>
            </a:r>
            <a:r>
              <a:rPr lang="en-US" sz="1800" baseline="0" dirty="0" smtClean="0"/>
              <a:t> transmits and receives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OTH is </a:t>
            </a:r>
            <a:r>
              <a:rPr lang="en-US" sz="1800" baseline="0" dirty="0" err="1" smtClean="0"/>
              <a:t>continous</a:t>
            </a:r>
            <a:r>
              <a:rPr lang="en-US" sz="1800" baseline="0" dirty="0" smtClean="0"/>
              <a:t> wave which allows for higher average transmit power allowing detection of objects 1000 km away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3-30 </a:t>
            </a:r>
            <a:r>
              <a:rPr lang="en-US" sz="1800" baseline="0" dirty="0" err="1" smtClean="0"/>
              <a:t>mhz</a:t>
            </a:r>
            <a:r>
              <a:rPr lang="en-US" sz="1800" baseline="0" dirty="0" smtClean="0"/>
              <a:t> allows for bouncing of signals off of the atmosphere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Large antenna arrays comprise this multistatic system to receive the reflections</a:t>
            </a:r>
          </a:p>
          <a:p>
            <a:endParaRPr lang="en-US" sz="18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/>
              <a:t>Multistatic: point to picture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/>
              <a:t>Multistatic configuration can be broken down into two major subsystems </a:t>
            </a:r>
          </a:p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left is the transmitter that transmits the signal, in our project the transmitter has been given to us by Group 33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Right: primary focus of our project the receiver which samples the signal from an antenna, processes the sampled data and provides a data output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system there are 6 receive channels which need to be </a:t>
            </a:r>
            <a:r>
              <a:rPr lang="en-US" baseline="0" dirty="0" err="1" smtClean="0"/>
              <a:t>insyc</a:t>
            </a:r>
            <a:r>
              <a:rPr lang="en-US" baseline="0" dirty="0" smtClean="0"/>
              <a:t>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radio receiver</a:t>
            </a:r>
            <a:r>
              <a:rPr lang="en-US" baseline="0" dirty="0" smtClean="0"/>
              <a:t> samples the incoming signal at 100 MHz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our system operates in the HF band having a tolerance of 5 ns between all of the receivers in the array would result in less than a 15% timing error.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seen in the picture is a incoming signal, ideally we would like all the radios to sample at the black line, but in reality each radio will sample at a different point in time, but </a:t>
            </a:r>
            <a:r>
              <a:rPr lang="en-US" baseline="0" dirty="0" err="1" smtClean="0"/>
              <a:t>synchonizing</a:t>
            </a:r>
            <a:r>
              <a:rPr lang="en-US" baseline="0" dirty="0" smtClean="0"/>
              <a:t> the radios to within a 5 ns window we can </a:t>
            </a:r>
            <a:r>
              <a:rPr lang="en-US" baseline="0" dirty="0" err="1" smtClean="0"/>
              <a:t>minize</a:t>
            </a:r>
            <a:r>
              <a:rPr lang="en-US" baseline="0" dirty="0" smtClean="0"/>
              <a:t> the error to 15 percent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provide an example of this clock drift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oscilloscope</a:t>
            </a:r>
            <a:r>
              <a:rPr lang="en-US" baseline="0" dirty="0" smtClean="0"/>
              <a:t> plot showing the </a:t>
            </a:r>
            <a:r>
              <a:rPr lang="en-US" baseline="0" dirty="0" err="1" smtClean="0"/>
              <a:t>adc</a:t>
            </a:r>
            <a:r>
              <a:rPr lang="en-US" baseline="0" dirty="0" smtClean="0"/>
              <a:t> clock waveforms of 3 sync radios with one radio drifting in PINK, does not meet the 5 ns requirement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target performance is shown in the right plot where all the </a:t>
            </a:r>
            <a:r>
              <a:rPr lang="en-US" baseline="0" dirty="0" err="1" smtClean="0"/>
              <a:t>adc</a:t>
            </a:r>
            <a:r>
              <a:rPr lang="en-US" baseline="0" dirty="0" smtClean="0"/>
              <a:t> waveforms are in phase with each other to a certain tolerance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dirty="0" smtClean="0"/>
              <a:t>The ability to achieve time synchronization showed that it is possible to use the USRP2 to build a radar receive array.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We used the program GNU Radio to interface with and record data from the USRP2. This raw data was then ported to Matlab for post processing.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All of our radar processing was conducted in Matlab in 3 main steps: range processing, </a:t>
            </a:r>
            <a:r>
              <a:rPr lang="en-US" sz="1200" dirty="0" err="1" smtClean="0"/>
              <a:t>doppler</a:t>
            </a:r>
            <a:r>
              <a:rPr lang="en-US" sz="1200" dirty="0" smtClean="0"/>
              <a:t>, calculation and direction finding 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dirty="0" smtClean="0"/>
              <a:t>The first step is range processing which is used to determine the distance of a target from the receiver.</a:t>
            </a:r>
            <a:endParaRPr lang="en-US" dirty="0" smtClean="0"/>
          </a:p>
          <a:p>
            <a:pPr rtl="0"/>
            <a:r>
              <a:rPr lang="en-US" dirty="0" smtClean="0"/>
              <a:t> </a:t>
            </a:r>
          </a:p>
          <a:p>
            <a:pPr rtl="0"/>
            <a:r>
              <a:rPr lang="en-US" sz="1200" dirty="0" smtClean="0"/>
              <a:t>&lt;PLAY&gt; Range can be calculated by measuring the amount of time it takes a transmission to reach a target and return to the receiver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600201"/>
            <a:ext cx="6400800" cy="838200"/>
          </a:xfrm>
          <a:prstGeom prst="rect">
            <a:avLst/>
          </a:prstGeom>
        </p:spPr>
        <p:txBody>
          <a:bodyPr anchor="t" anchorCtr="0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SzPct val="125000"/>
              <a:buFontTx/>
              <a:buNone/>
              <a:def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438400"/>
            <a:ext cx="6400800" cy="205740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>
            <a:off x="357294" y="6428232"/>
            <a:ext cx="66675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WPI/LL MQP</a:t>
            </a:r>
          </a:p>
          <a:p>
            <a:pPr algn="ctr"/>
            <a:fld id="{AE4CF406-AC05-4EC7-B24F-AAE22EF065C6}" type="slidenum">
              <a:rPr lang="en-US" sz="700" b="1" smtClean="0"/>
              <a:pPr algn="ctr"/>
              <a:t>‹#›</a:t>
            </a:fld>
            <a:endParaRPr lang="en-US" sz="700" b="1" dirty="0" smtClean="0"/>
          </a:p>
          <a:p>
            <a:pPr algn="ctr"/>
            <a:fld id="{9F39FB66-74DD-483D-812F-CE319D1E4A6F}" type="datetime1">
              <a:rPr lang="en-US" sz="700" b="1" smtClean="0"/>
              <a:pPr algn="ctr"/>
              <a:t>10/13/2011</a:t>
            </a:fld>
            <a:endParaRPr lang="en-US" sz="700" b="1" dirty="0"/>
          </a:p>
        </p:txBody>
      </p:sp>
      <p:pic>
        <p:nvPicPr>
          <p:cNvPr id="14" name="Picture 13" descr="60th_logo_title_pp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64182" y="5257800"/>
            <a:ext cx="3407383" cy="46935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-365760" y="950976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-365760" y="6355080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35608"/>
            <a:ext cx="1943100" cy="411480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5608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60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279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6999"/>
            <a:ext cx="3008313" cy="304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5608"/>
            <a:ext cx="5486400" cy="3288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 descr="radar_v1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8076" y="238408"/>
            <a:ext cx="591263" cy="609550"/>
          </a:xfrm>
          <a:prstGeom prst="rect">
            <a:avLst/>
          </a:prstGeom>
        </p:spPr>
      </p:pic>
      <p:sp>
        <p:nvSpPr>
          <p:cNvPr id="24" name="Rectangle 1032"/>
          <p:cNvSpPr>
            <a:spLocks noChangeArrowheads="1"/>
          </p:cNvSpPr>
          <p:nvPr/>
        </p:nvSpPr>
        <p:spPr bwMode="auto">
          <a:xfrm>
            <a:off x="357294" y="6428232"/>
            <a:ext cx="666750" cy="34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WPI/LL MQP</a:t>
            </a:r>
          </a:p>
          <a:p>
            <a:pPr algn="ctr"/>
            <a:fld id="{AE4CF406-AC05-4EC7-B24F-AAE22EF065C6}" type="slidenum">
              <a:rPr lang="en-US" sz="700" b="1" smtClean="0"/>
              <a:pPr algn="ctr"/>
              <a:t>‹#›</a:t>
            </a:fld>
            <a:endParaRPr lang="en-US" sz="700" b="1" dirty="0" smtClean="0"/>
          </a:p>
          <a:p>
            <a:pPr algn="ctr"/>
            <a:fld id="{9F39FB66-74DD-483D-812F-CE319D1E4A6F}" type="datetime1">
              <a:rPr lang="en-US" sz="700" b="1" smtClean="0"/>
              <a:pPr algn="ctr"/>
              <a:t>10/13/2011</a:t>
            </a:fld>
            <a:endParaRPr lang="en-US" sz="700" b="1" dirty="0"/>
          </a:p>
        </p:txBody>
      </p:sp>
      <p:pic>
        <p:nvPicPr>
          <p:cNvPr id="10" name="Picture 9" descr="60th_logo_bottom_ppt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0840" y="6464808"/>
            <a:ext cx="1938368" cy="3169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-365760" y="950976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365760" y="6355080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kumimoji="0" lang="en-US" sz="2800" b="1" i="0" u="none" strike="noStrike" kern="0" cap="none" spc="0" normalizeH="0" baseline="0" noProof="0" dirty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7472" indent="-347472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defRPr lang="en-US" sz="2000" b="1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859536" indent="-338328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–"/>
        <a:defRPr sz="1800" b="1">
          <a:solidFill>
            <a:schemeClr val="tx1"/>
          </a:solidFill>
          <a:latin typeface="+mn-lt"/>
        </a:defRPr>
      </a:lvl2pPr>
      <a:lvl3pPr marL="1207008" indent="-22860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5336" indent="-119063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ntesaria\Desktop\DF_demo.avi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838200"/>
          </a:xfrm>
        </p:spPr>
        <p:txBody>
          <a:bodyPr/>
          <a:lstStyle/>
          <a:p>
            <a:r>
              <a:rPr lang="en-US" dirty="0" smtClean="0"/>
              <a:t>Software Defined Radar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110" name="Text Box 14"/>
          <p:cNvSpPr txBox="1">
            <a:spLocks noGrp="1" noChangeArrowheads="1"/>
          </p:cNvSpPr>
          <p:nvPr>
            <p:ph type="subTitle" sz="quarter" idx="1"/>
          </p:nvPr>
        </p:nvSpPr>
        <p:spPr>
          <a:xfrm>
            <a:off x="1371600" y="3276599"/>
            <a:ext cx="6400800" cy="1948543"/>
          </a:xfrm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err="1" smtClean="0"/>
              <a:t>Shahil</a:t>
            </a:r>
            <a:r>
              <a:rPr lang="en-US" dirty="0" smtClean="0"/>
              <a:t> </a:t>
            </a:r>
            <a:r>
              <a:rPr lang="en-US" dirty="0" err="1" smtClean="0"/>
              <a:t>Kantesaria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Nathan Olivarez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fld id="{37D4F1BB-F4A1-4674-9BF6-927498D08EF0}" type="datetime3">
              <a:rPr lang="en-US" smtClean="0"/>
              <a:pPr>
                <a:spcBef>
                  <a:spcPts val="600"/>
                </a:spcBef>
                <a:spcAft>
                  <a:spcPts val="0"/>
                </a:spcAft>
              </a:pPr>
              <a:t>13 October 2011</a:t>
            </a:fld>
            <a:endParaRPr lang="en-US" dirty="0" smtClean="0"/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100" dirty="0" smtClean="0"/>
              <a:t>This work is sponsored by the Department of the Air Force under Air Force Contract #FA8721-05-C-0002.  Opinions, interpretations, conclusions, and recommendations are those of the author and not necessarily endorsed by the United States Government</a:t>
            </a:r>
            <a:endParaRPr lang="en-US" sz="1100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371600" y="2057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33 – Ranges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Test Beds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1371600" y="2819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MQP Final</a:t>
            </a:r>
            <a:r>
              <a:rPr kumimoji="0" lang="en-US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Presentation</a:t>
            </a:r>
            <a:endParaRPr kumimoji="0" lang="en-US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7162800" cy="4648200"/>
          </a:xfrm>
        </p:spPr>
        <p:txBody>
          <a:bodyPr/>
          <a:lstStyle/>
          <a:p>
            <a:r>
              <a:rPr lang="en-US" dirty="0" smtClean="0"/>
              <a:t>Selected the following Components: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Jackson Labs GPS Disciplined Oscillator</a:t>
            </a:r>
          </a:p>
          <a:p>
            <a:pPr lvl="1"/>
            <a:r>
              <a:rPr lang="en-US" dirty="0" smtClean="0"/>
              <a:t>10 MHz output</a:t>
            </a:r>
          </a:p>
          <a:p>
            <a:pPr lvl="1"/>
            <a:r>
              <a:rPr lang="en-US" dirty="0" smtClean="0"/>
              <a:t>1 PPS output</a:t>
            </a:r>
          </a:p>
          <a:p>
            <a:endParaRPr lang="en-US" dirty="0" smtClean="0"/>
          </a:p>
          <a:p>
            <a:r>
              <a:rPr lang="en-US" dirty="0" smtClean="0"/>
              <a:t>Pulse Research Labs 1:4 Fanout Buffer</a:t>
            </a:r>
          </a:p>
          <a:p>
            <a:pPr lvl="1"/>
            <a:r>
              <a:rPr lang="en-US" dirty="0" smtClean="0"/>
              <a:t>Clock/PPS Signal Distribution</a:t>
            </a:r>
          </a:p>
          <a:p>
            <a:pPr lvl="1"/>
            <a:r>
              <a:rPr lang="en-US" dirty="0" smtClean="0"/>
              <a:t>Freq &lt; 100 MHz</a:t>
            </a:r>
          </a:p>
          <a:p>
            <a:pPr lvl="1"/>
            <a:r>
              <a:rPr lang="en-US" dirty="0" smtClean="0"/>
              <a:t>Four in-phase 50Ω TTL Outputs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609600"/>
          </a:xfrm>
        </p:spPr>
        <p:txBody>
          <a:bodyPr/>
          <a:lstStyle/>
          <a:p>
            <a:r>
              <a:rPr lang="en-US" dirty="0" smtClean="0"/>
              <a:t>Radar System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30103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3352800"/>
            <a:ext cx="3000375" cy="25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969913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http://media.marketwire.com/attachments/200706/MOD-346700_Fury_bezel_small.jpg</a:t>
            </a:r>
          </a:p>
          <a:p>
            <a:r>
              <a:rPr lang="en-US" sz="1100" baseline="30000" dirty="0" smtClean="0"/>
              <a:t>2</a:t>
            </a:r>
            <a:r>
              <a:rPr lang="en-US" sz="1100" dirty="0" smtClean="0"/>
              <a:t>http://www.pulseresearchlab.com/products/fanout/prl-414B/images/PRL-414B_small.jpg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Implementation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3006594"/>
              </p:ext>
            </p:extLst>
          </p:nvPr>
        </p:nvGraphicFramePr>
        <p:xfrm>
          <a:off x="678730" y="1012686"/>
          <a:ext cx="8465270" cy="5574447"/>
        </p:xfrm>
        <a:graphic>
          <a:graphicData uri="http://schemas.openxmlformats.org/presentationml/2006/ole">
            <p:oleObj spid="_x0000_s50192" name="Visio" r:id="rId3" imgW="9284577" imgH="555881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90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an oscilloscope and the USRP2 clock debug pins to record the ADC clock drift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Testing</a:t>
            </a:r>
            <a:endParaRPr lang="en-US" dirty="0"/>
          </a:p>
        </p:txBody>
      </p:sp>
      <p:pic>
        <p:nvPicPr>
          <p:cNvPr id="2050" name="Picture 2" descr="C:\Users\olivarez\Documents\MQP\Documentation\Photos\time_sync_testing\IMG_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1368" y="2149641"/>
            <a:ext cx="5539873" cy="415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1631" y="1367589"/>
            <a:ext cx="3164306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purpose of this test was to determine whether the radios could consistently trigger off the 1 PPS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Channels 1-3 were connected to USRP2s and Channel 4 was connected to the GPSDO PPS output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PPS signal served as a reference for measuring drift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PPS Trigger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3704" y="5229724"/>
            <a:ext cx="125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(ns)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286351" y="3359513"/>
            <a:ext cx="1040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63977" y="1612231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Minute Persistence Plot</a:t>
            </a:r>
            <a:endParaRPr lang="en-US" b="1" dirty="0"/>
          </a:p>
        </p:txBody>
      </p:sp>
      <p:pic>
        <p:nvPicPr>
          <p:cNvPr id="3074" name="Picture 2" descr="C:\Users\olivarez\Documents\MQP\Documentation\Plots\Oscilloscope\30min_wpi_mit_plot_pps_edge_02.bmp"/>
          <p:cNvPicPr>
            <a:picLocks noChangeAspect="1" noChangeArrowheads="1"/>
          </p:cNvPicPr>
          <p:nvPr/>
        </p:nvPicPr>
        <p:blipFill>
          <a:blip r:embed="rId2" cstate="print"/>
          <a:srcRect l="7705" t="8133" b="52034"/>
          <a:stretch>
            <a:fillRect/>
          </a:stretch>
        </p:blipFill>
        <p:spPr bwMode="auto">
          <a:xfrm>
            <a:off x="4050632" y="2125578"/>
            <a:ext cx="4908883" cy="2813815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>
            <a:off x="7210926" y="2454441"/>
            <a:ext cx="0" cy="1772652"/>
          </a:xfrm>
          <a:prstGeom prst="line">
            <a:avLst/>
          </a:prstGeom>
          <a:ln>
            <a:solidFill>
              <a:srgbClr val="5FFFFF"/>
            </a:solidFill>
            <a:prstDash val="dash"/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7833059" y="2454441"/>
            <a:ext cx="8021" cy="1804736"/>
          </a:xfrm>
          <a:prstGeom prst="line">
            <a:avLst/>
          </a:prstGeom>
          <a:ln>
            <a:solidFill>
              <a:srgbClr val="5FFFFF"/>
            </a:solidFill>
            <a:prstDash val="dash"/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86862" y="4339388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5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&lt; 2ns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5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448926" y="3649577"/>
            <a:ext cx="625642" cy="8021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7909258" y="3646068"/>
            <a:ext cx="625642" cy="1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GNU Radio provides the means to interface the USRP2 array and record data</a:t>
            </a:r>
          </a:p>
          <a:p>
            <a:r>
              <a:rPr lang="en-US" dirty="0" smtClean="0"/>
              <a:t>Radar processing implemented in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Range </a:t>
            </a:r>
          </a:p>
          <a:p>
            <a:pPr lvl="1"/>
            <a:r>
              <a:rPr lang="en-US" dirty="0" smtClean="0"/>
              <a:t>Doppler</a:t>
            </a:r>
          </a:p>
          <a:p>
            <a:pPr lvl="1"/>
            <a:r>
              <a:rPr lang="en-US" dirty="0" smtClean="0"/>
              <a:t>Direction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Receiver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71" y="3306353"/>
            <a:ext cx="8611221" cy="209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609600"/>
          </a:xfrm>
        </p:spPr>
        <p:txBody>
          <a:bodyPr/>
          <a:lstStyle/>
          <a:p>
            <a:r>
              <a:rPr lang="en-US" dirty="0" smtClean="0"/>
              <a:t>Radar Receive Array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6200" y="952500"/>
            <a:ext cx="71628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One Dimensional Line Array: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6 Elements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23 MHz Signal: λ = 13 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Spacing:    = 6.5 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Antenna Height:    = 3 m   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3228976" y="3086100"/>
            <a:ext cx="5572126" cy="2962275"/>
            <a:chOff x="4289660" y="3352800"/>
            <a:chExt cx="4379626" cy="2619189"/>
          </a:xfrm>
        </p:grpSpPr>
        <p:pic>
          <p:nvPicPr>
            <p:cNvPr id="6" name="Picture 5" descr="line array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9660" y="3352800"/>
              <a:ext cx="4379626" cy="2619189"/>
            </a:xfrm>
            <a:prstGeom prst="rect">
              <a:avLst/>
            </a:prstGeom>
          </p:spPr>
        </p:pic>
        <p:sp>
          <p:nvSpPr>
            <p:cNvPr id="7" name="Donut 6"/>
            <p:cNvSpPr/>
            <p:nvPr/>
          </p:nvSpPr>
          <p:spPr bwMode="auto">
            <a:xfrm>
              <a:off x="8305800" y="3810000"/>
              <a:ext cx="304800" cy="1524000"/>
            </a:xfrm>
            <a:prstGeom prst="donut">
              <a:avLst>
                <a:gd name="adj" fmla="val 9105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Donut 7"/>
            <p:cNvSpPr/>
            <p:nvPr/>
          </p:nvSpPr>
          <p:spPr bwMode="auto">
            <a:xfrm>
              <a:off x="6705600" y="3886200"/>
              <a:ext cx="304800" cy="1295400"/>
            </a:xfrm>
            <a:prstGeom prst="donut">
              <a:avLst>
                <a:gd name="adj" fmla="val 10156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Donut 11"/>
            <p:cNvSpPr/>
            <p:nvPr/>
          </p:nvSpPr>
          <p:spPr bwMode="auto">
            <a:xfrm>
              <a:off x="5867400" y="4038600"/>
              <a:ext cx="228600" cy="990600"/>
            </a:xfrm>
            <a:prstGeom prst="donut">
              <a:avLst>
                <a:gd name="adj" fmla="val 8594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Donut 12"/>
            <p:cNvSpPr/>
            <p:nvPr/>
          </p:nvSpPr>
          <p:spPr bwMode="auto">
            <a:xfrm>
              <a:off x="5257800" y="4191000"/>
              <a:ext cx="228600" cy="762000"/>
            </a:xfrm>
            <a:prstGeom prst="donut">
              <a:avLst>
                <a:gd name="adj" fmla="val 7805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onut 13"/>
            <p:cNvSpPr/>
            <p:nvPr/>
          </p:nvSpPr>
          <p:spPr bwMode="auto">
            <a:xfrm>
              <a:off x="4876800" y="4267200"/>
              <a:ext cx="152400" cy="609600"/>
            </a:xfrm>
            <a:prstGeom prst="donut">
              <a:avLst>
                <a:gd name="adj" fmla="val 13927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Donut 14"/>
            <p:cNvSpPr/>
            <p:nvPr/>
          </p:nvSpPr>
          <p:spPr bwMode="auto">
            <a:xfrm>
              <a:off x="4648200" y="4267200"/>
              <a:ext cx="152400" cy="533400"/>
            </a:xfrm>
            <a:prstGeom prst="donut">
              <a:avLst>
                <a:gd name="adj" fmla="val 14063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525" y="2181225"/>
            <a:ext cx="152400" cy="6096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2581275"/>
            <a:ext cx="152400" cy="609600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is determined by the time delay between the transmitted and the received signals</a:t>
            </a:r>
            <a:endParaRPr lang="en-US" dirty="0" smtClean="0"/>
          </a:p>
          <a:p>
            <a:r>
              <a:rPr lang="en-US" dirty="0" smtClean="0"/>
              <a:t>Assuming the transmitter and receiver are synchronized, the delay equals the travel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Processing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627" y="3704724"/>
            <a:ext cx="38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mond 4"/>
          <p:cNvSpPr/>
          <p:nvPr/>
        </p:nvSpPr>
        <p:spPr bwMode="auto">
          <a:xfrm>
            <a:off x="5935578" y="2414336"/>
            <a:ext cx="433137" cy="425116"/>
          </a:xfrm>
          <a:prstGeom prst="diamond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c 5"/>
          <p:cNvSpPr/>
          <p:nvPr/>
        </p:nvSpPr>
        <p:spPr bwMode="auto">
          <a:xfrm>
            <a:off x="1379621" y="3376863"/>
            <a:ext cx="914400" cy="914400"/>
          </a:xfrm>
          <a:prstGeom prst="arc">
            <a:avLst>
              <a:gd name="adj1" fmla="val 16943617"/>
              <a:gd name="adj2" fmla="val 161882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261507" y="5331279"/>
            <a:ext cx="5347607" cy="326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294413" y="5617028"/>
            <a:ext cx="168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delay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96243" y="4825093"/>
            <a:ext cx="0" cy="6531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261507" y="558437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92043" y="5500008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858" y="3466528"/>
            <a:ext cx="136127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R ≈ c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τ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/2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86408" y="2446281"/>
            <a:ext cx="4074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673679" y="2392137"/>
            <a:ext cx="3820885" cy="10695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12" y="3672639"/>
            <a:ext cx="38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60517" y="4899861"/>
            <a:ext cx="54373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Tx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7421" y="4899862"/>
            <a:ext cx="57900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Rx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-0.01783 L 0.42239 -0.15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2153 -0.00486 " pathEditMode="relative" rAng="0" ptsTypes="AA">
                                      <p:cBhvr>
                                        <p:cTn id="8" dur="5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10800000">
                                      <p:cBhvr>
                                        <p:cTn id="1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42239 -0.15209 L -0.00886 0.00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8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3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7260" y="1113757"/>
            <a:ext cx="7162800" cy="4648200"/>
          </a:xfrm>
        </p:spPr>
        <p:txBody>
          <a:bodyPr/>
          <a:lstStyle/>
          <a:p>
            <a:r>
              <a:rPr lang="en-US" dirty="0" smtClean="0"/>
              <a:t>The delay can be computed by determining when the chirp was received via correlation</a:t>
            </a:r>
          </a:p>
          <a:p>
            <a:r>
              <a:rPr lang="en-US" dirty="0" smtClean="0"/>
              <a:t>Correlating the received signal with the transmitted chirp is known as pulse compression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Processing (cont.)</a:t>
            </a:r>
            <a:endParaRPr lang="en-US" dirty="0"/>
          </a:p>
        </p:txBody>
      </p:sp>
      <p:pic>
        <p:nvPicPr>
          <p:cNvPr id="29698" name="Picture 2" descr="C:\Users\olivarez\Documents\MQP\Data\30_Aug_radar_test_data_pearson\chirp.png"/>
          <p:cNvPicPr>
            <a:picLocks noChangeAspect="1" noChangeArrowheads="1"/>
          </p:cNvPicPr>
          <p:nvPr/>
        </p:nvPicPr>
        <p:blipFill rotWithShape="1">
          <a:blip r:embed="rId3" cstate="print"/>
          <a:srcRect b="5751"/>
          <a:stretch/>
        </p:blipFill>
        <p:spPr bwMode="auto">
          <a:xfrm>
            <a:off x="198925" y="3010593"/>
            <a:ext cx="3971682" cy="2593118"/>
          </a:xfrm>
          <a:prstGeom prst="rect">
            <a:avLst/>
          </a:prstGeom>
          <a:noFill/>
        </p:spPr>
      </p:pic>
      <p:pic>
        <p:nvPicPr>
          <p:cNvPr id="29699" name="Picture 3" descr="C:\Users\olivarez\Documents\MQP\Data\30_Aug_radar_test_data_pearson\xcorr_chirp.png"/>
          <p:cNvPicPr>
            <a:picLocks noChangeAspect="1" noChangeArrowheads="1"/>
          </p:cNvPicPr>
          <p:nvPr/>
        </p:nvPicPr>
        <p:blipFill rotWithShape="1">
          <a:blip r:embed="rId4" cstate="print"/>
          <a:srcRect b="6480"/>
          <a:stretch/>
        </p:blipFill>
        <p:spPr bwMode="auto">
          <a:xfrm>
            <a:off x="5778037" y="3201164"/>
            <a:ext cx="3365963" cy="2356686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>
            <a:off x="3999138" y="3965815"/>
            <a:ext cx="1624693" cy="604157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423681" y="4569972"/>
            <a:ext cx="644979" cy="987878"/>
          </a:xfrm>
          <a:prstGeom prst="up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64033" y="5296260"/>
            <a:ext cx="1885950" cy="90451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Transmitted Chirp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5079" y="4055621"/>
            <a:ext cx="1110345" cy="473529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CORR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592531" y="3188285"/>
            <a:ext cx="748393" cy="429915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3658" y="2892901"/>
            <a:ext cx="145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Peak index denotes delay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57533" y="2762912"/>
            <a:ext cx="205216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Received Chirp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5758" y="2874513"/>
            <a:ext cx="183736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Single Sweep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13712" y="5603710"/>
            <a:ext cx="1220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Range bins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3208" y="5609698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265818" y="4298420"/>
            <a:ext cx="10951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Amplitude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00158" y="4149162"/>
            <a:ext cx="10951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Amplitude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Plot</a:t>
            </a:r>
            <a:endParaRPr lang="en-US" dirty="0"/>
          </a:p>
        </p:txBody>
      </p:sp>
      <p:pic>
        <p:nvPicPr>
          <p:cNvPr id="30722" name="Picture 2" descr="C:\Users\olivarez\Documents\MQP\Data\30_Aug_radar_test_data_pearson\range_plot1.png"/>
          <p:cNvPicPr>
            <a:picLocks noChangeAspect="1" noChangeArrowheads="1"/>
          </p:cNvPicPr>
          <p:nvPr/>
        </p:nvPicPr>
        <p:blipFill rotWithShape="1">
          <a:blip r:embed="rId3" cstate="print"/>
          <a:srcRect b="5033"/>
          <a:stretch/>
        </p:blipFill>
        <p:spPr bwMode="auto">
          <a:xfrm>
            <a:off x="4547507" y="2098221"/>
            <a:ext cx="4596493" cy="327388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848" y="2274026"/>
            <a:ext cx="3598295" cy="27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59352" y="4443866"/>
            <a:ext cx="1314677" cy="724126"/>
          </a:xfrm>
          <a:prstGeom prst="rightArrow">
            <a:avLst>
              <a:gd name="adj1" fmla="val 50000"/>
              <a:gd name="adj2" fmla="val 5202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1924" y="1664220"/>
            <a:ext cx="20603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Range vs. Time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5630" y="5431423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4158" y="1510332"/>
            <a:ext cx="22876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Multiple sweeps over time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computing the </a:t>
            </a:r>
            <a:r>
              <a:rPr lang="en-US" dirty="0" smtClean="0"/>
              <a:t>difference </a:t>
            </a:r>
            <a:r>
              <a:rPr lang="en-US" dirty="0"/>
              <a:t>between </a:t>
            </a:r>
            <a:r>
              <a:rPr lang="en-US" dirty="0" smtClean="0"/>
              <a:t>transmitted and received waveform repetition frequency (WRF), </a:t>
            </a:r>
            <a:r>
              <a:rPr lang="en-US" dirty="0"/>
              <a:t>we can use the Doppler effect to determine a target’s velocity</a:t>
            </a:r>
          </a:p>
          <a:p>
            <a:r>
              <a:rPr lang="en-US" dirty="0" smtClean="0"/>
              <a:t>Changes in WRF are characterized by a periodic phase change between received chirps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frequency can be determined by taking the Fourier transform of the pulse-compressed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Processing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27" y="3704724"/>
            <a:ext cx="38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081893" y="3246663"/>
            <a:ext cx="4297136" cy="862694"/>
            <a:chOff x="2081893" y="3246663"/>
            <a:chExt cx="4297136" cy="862694"/>
          </a:xfrm>
        </p:grpSpPr>
        <p:sp>
          <p:nvSpPr>
            <p:cNvPr id="32770" name="Freeform 2"/>
            <p:cNvSpPr>
              <a:spLocks/>
            </p:cNvSpPr>
            <p:nvPr/>
          </p:nvSpPr>
          <p:spPr bwMode="auto">
            <a:xfrm>
              <a:off x="2081893" y="3309257"/>
              <a:ext cx="726621" cy="800100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2532" y="58"/>
                </a:cxn>
                <a:cxn ang="0">
                  <a:pos x="6720" y="1147"/>
                </a:cxn>
                <a:cxn ang="0">
                  <a:pos x="8700" y="742"/>
                </a:cxn>
              </a:cxnLst>
              <a:rect l="0" t="0" r="r" b="b"/>
              <a:pathLst>
                <a:path w="8700" h="1261">
                  <a:moveTo>
                    <a:pt x="0" y="802"/>
                  </a:moveTo>
                  <a:cubicBezTo>
                    <a:pt x="706" y="401"/>
                    <a:pt x="1412" y="0"/>
                    <a:pt x="2532" y="58"/>
                  </a:cubicBezTo>
                  <a:cubicBezTo>
                    <a:pt x="3652" y="116"/>
                    <a:pt x="5692" y="1033"/>
                    <a:pt x="6720" y="1147"/>
                  </a:cubicBezTo>
                  <a:cubicBezTo>
                    <a:pt x="7748" y="1261"/>
                    <a:pt x="8370" y="809"/>
                    <a:pt x="8700" y="742"/>
                  </a:cubicBezTo>
                </a:path>
              </a:pathLst>
            </a:custGeom>
            <a:noFill/>
            <a:ln w="31750">
              <a:solidFill>
                <a:srgbClr val="F9820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"/>
            <p:cNvSpPr>
              <a:spLocks/>
            </p:cNvSpPr>
            <p:nvPr/>
          </p:nvSpPr>
          <p:spPr bwMode="auto">
            <a:xfrm>
              <a:off x="2797629" y="3290207"/>
              <a:ext cx="726621" cy="800100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2532" y="58"/>
                </a:cxn>
                <a:cxn ang="0">
                  <a:pos x="6720" y="1147"/>
                </a:cxn>
                <a:cxn ang="0">
                  <a:pos x="8700" y="742"/>
                </a:cxn>
              </a:cxnLst>
              <a:rect l="0" t="0" r="r" b="b"/>
              <a:pathLst>
                <a:path w="8700" h="1261">
                  <a:moveTo>
                    <a:pt x="0" y="802"/>
                  </a:moveTo>
                  <a:cubicBezTo>
                    <a:pt x="706" y="401"/>
                    <a:pt x="1412" y="0"/>
                    <a:pt x="2532" y="58"/>
                  </a:cubicBezTo>
                  <a:cubicBezTo>
                    <a:pt x="3652" y="116"/>
                    <a:pt x="5692" y="1033"/>
                    <a:pt x="6720" y="1147"/>
                  </a:cubicBezTo>
                  <a:cubicBezTo>
                    <a:pt x="7748" y="1261"/>
                    <a:pt x="8370" y="809"/>
                    <a:pt x="8700" y="742"/>
                  </a:cubicBezTo>
                </a:path>
              </a:pathLst>
            </a:custGeom>
            <a:noFill/>
            <a:ln w="31750">
              <a:solidFill>
                <a:srgbClr val="F9820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3507922" y="3282042"/>
              <a:ext cx="726621" cy="800100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2532" y="58"/>
                </a:cxn>
                <a:cxn ang="0">
                  <a:pos x="6720" y="1147"/>
                </a:cxn>
                <a:cxn ang="0">
                  <a:pos x="8700" y="742"/>
                </a:cxn>
              </a:cxnLst>
              <a:rect l="0" t="0" r="r" b="b"/>
              <a:pathLst>
                <a:path w="8700" h="1261">
                  <a:moveTo>
                    <a:pt x="0" y="802"/>
                  </a:moveTo>
                  <a:cubicBezTo>
                    <a:pt x="706" y="401"/>
                    <a:pt x="1412" y="0"/>
                    <a:pt x="2532" y="58"/>
                  </a:cubicBezTo>
                  <a:cubicBezTo>
                    <a:pt x="3652" y="116"/>
                    <a:pt x="5692" y="1033"/>
                    <a:pt x="6720" y="1147"/>
                  </a:cubicBezTo>
                  <a:cubicBezTo>
                    <a:pt x="7748" y="1261"/>
                    <a:pt x="8370" y="809"/>
                    <a:pt x="8700" y="742"/>
                  </a:cubicBezTo>
                </a:path>
              </a:pathLst>
            </a:custGeom>
            <a:noFill/>
            <a:ln w="31750">
              <a:solidFill>
                <a:srgbClr val="F9820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4226379" y="3273878"/>
              <a:ext cx="726621" cy="800100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2532" y="58"/>
                </a:cxn>
                <a:cxn ang="0">
                  <a:pos x="6720" y="1147"/>
                </a:cxn>
                <a:cxn ang="0">
                  <a:pos x="8700" y="742"/>
                </a:cxn>
              </a:cxnLst>
              <a:rect l="0" t="0" r="r" b="b"/>
              <a:pathLst>
                <a:path w="8700" h="1261">
                  <a:moveTo>
                    <a:pt x="0" y="802"/>
                  </a:moveTo>
                  <a:cubicBezTo>
                    <a:pt x="706" y="401"/>
                    <a:pt x="1412" y="0"/>
                    <a:pt x="2532" y="58"/>
                  </a:cubicBezTo>
                  <a:cubicBezTo>
                    <a:pt x="3652" y="116"/>
                    <a:pt x="5692" y="1033"/>
                    <a:pt x="6720" y="1147"/>
                  </a:cubicBezTo>
                  <a:cubicBezTo>
                    <a:pt x="7748" y="1261"/>
                    <a:pt x="8370" y="809"/>
                    <a:pt x="8700" y="742"/>
                  </a:cubicBezTo>
                </a:path>
              </a:pathLst>
            </a:custGeom>
            <a:noFill/>
            <a:ln w="31750">
              <a:solidFill>
                <a:srgbClr val="F9820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4942115" y="3254828"/>
              <a:ext cx="726621" cy="800100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2532" y="58"/>
                </a:cxn>
                <a:cxn ang="0">
                  <a:pos x="6720" y="1147"/>
                </a:cxn>
                <a:cxn ang="0">
                  <a:pos x="8700" y="742"/>
                </a:cxn>
              </a:cxnLst>
              <a:rect l="0" t="0" r="r" b="b"/>
              <a:pathLst>
                <a:path w="8700" h="1261">
                  <a:moveTo>
                    <a:pt x="0" y="802"/>
                  </a:moveTo>
                  <a:cubicBezTo>
                    <a:pt x="706" y="401"/>
                    <a:pt x="1412" y="0"/>
                    <a:pt x="2532" y="58"/>
                  </a:cubicBezTo>
                  <a:cubicBezTo>
                    <a:pt x="3652" y="116"/>
                    <a:pt x="5692" y="1033"/>
                    <a:pt x="6720" y="1147"/>
                  </a:cubicBezTo>
                  <a:cubicBezTo>
                    <a:pt x="7748" y="1261"/>
                    <a:pt x="8370" y="809"/>
                    <a:pt x="8700" y="742"/>
                  </a:cubicBezTo>
                </a:path>
              </a:pathLst>
            </a:custGeom>
            <a:noFill/>
            <a:ln w="31750">
              <a:solidFill>
                <a:srgbClr val="F9820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5652408" y="3246663"/>
              <a:ext cx="726621" cy="800100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2532" y="58"/>
                </a:cxn>
                <a:cxn ang="0">
                  <a:pos x="6720" y="1147"/>
                </a:cxn>
                <a:cxn ang="0">
                  <a:pos x="8700" y="742"/>
                </a:cxn>
              </a:cxnLst>
              <a:rect l="0" t="0" r="r" b="b"/>
              <a:pathLst>
                <a:path w="8700" h="1261">
                  <a:moveTo>
                    <a:pt x="0" y="802"/>
                  </a:moveTo>
                  <a:cubicBezTo>
                    <a:pt x="706" y="401"/>
                    <a:pt x="1412" y="0"/>
                    <a:pt x="2532" y="58"/>
                  </a:cubicBezTo>
                  <a:cubicBezTo>
                    <a:pt x="3652" y="116"/>
                    <a:pt x="5692" y="1033"/>
                    <a:pt x="6720" y="1147"/>
                  </a:cubicBezTo>
                  <a:cubicBezTo>
                    <a:pt x="7748" y="1261"/>
                    <a:pt x="8370" y="809"/>
                    <a:pt x="8700" y="742"/>
                  </a:cubicBezTo>
                </a:path>
              </a:pathLst>
            </a:custGeom>
            <a:noFill/>
            <a:ln w="31750">
              <a:solidFill>
                <a:srgbClr val="F9820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Isosceles Triangle 11"/>
          <p:cNvSpPr/>
          <p:nvPr/>
        </p:nvSpPr>
        <p:spPr bwMode="auto">
          <a:xfrm rot="16200000">
            <a:off x="6923314" y="2563585"/>
            <a:ext cx="269421" cy="767443"/>
          </a:xfrm>
          <a:prstGeom prst="triangle">
            <a:avLst/>
          </a:prstGeom>
          <a:solidFill>
            <a:srgbClr val="FF2929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5400000">
            <a:off x="7239000" y="4095748"/>
            <a:ext cx="269421" cy="767443"/>
          </a:xfrm>
          <a:prstGeom prst="triangle">
            <a:avLst/>
          </a:prstGeom>
          <a:solidFill>
            <a:srgbClr val="FF2929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6686" y="2718708"/>
            <a:ext cx="1833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1: +F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6043" y="4201887"/>
            <a:ext cx="17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2: -F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Project Introduction </a:t>
            </a:r>
            <a:r>
              <a:rPr lang="en-US" sz="2400" dirty="0"/>
              <a:t>&amp; </a:t>
            </a:r>
            <a:r>
              <a:rPr lang="en-US" sz="2400" dirty="0" smtClean="0"/>
              <a:t>Deliverables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Radar Background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Radar System Design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Time Synchronization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Radar Processing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609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095974" y="3063850"/>
            <a:ext cx="3887312" cy="3109329"/>
            <a:chOff x="274327" y="1699562"/>
            <a:chExt cx="3981284" cy="3217824"/>
          </a:xfrm>
        </p:grpSpPr>
        <p:pic>
          <p:nvPicPr>
            <p:cNvPr id="19" name="Picture 2" descr="C:\Users\olivarez\Documents\MQP\Data\30_Aug_radar_test_data_pearson\rd_plot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2992"/>
            <a:stretch/>
          </p:blipFill>
          <p:spPr bwMode="auto">
            <a:xfrm>
              <a:off x="274327" y="1699562"/>
              <a:ext cx="3745223" cy="3217824"/>
            </a:xfrm>
            <a:prstGeom prst="rect">
              <a:avLst/>
            </a:prstGeom>
            <a:noFill/>
          </p:spPr>
        </p:pic>
        <p:pic>
          <p:nvPicPr>
            <p:cNvPr id="20" name="Picture 19" descr="E:\Figures\Simulated_Data\our_results\test1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99" t="6125" r="8379" b="9937"/>
            <a:stretch/>
          </p:blipFill>
          <p:spPr bwMode="auto">
            <a:xfrm>
              <a:off x="863905" y="1883290"/>
              <a:ext cx="3391706" cy="2679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0580" y="1143000"/>
            <a:ext cx="7162800" cy="4648200"/>
          </a:xfrm>
        </p:spPr>
        <p:txBody>
          <a:bodyPr/>
          <a:lstStyle/>
          <a:p>
            <a:r>
              <a:rPr lang="en-US" dirty="0" smtClean="0"/>
              <a:t>Used to identify target velocity</a:t>
            </a:r>
          </a:p>
          <a:p>
            <a:r>
              <a:rPr lang="en-US" dirty="0" smtClean="0"/>
              <a:t>Doppler is a phase progression from sweep to sweep</a:t>
            </a:r>
          </a:p>
          <a:p>
            <a:pPr lvl="1"/>
            <a:r>
              <a:rPr lang="en-US" dirty="0" smtClean="0"/>
              <a:t>The Fourier Transform of a periodic function produces an impulse function at the center frequency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aking the FFT of the range cells creates a peak at the intersection of the target’s range and Doppler Frequency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Processing</a:t>
            </a:r>
            <a:endParaRPr lang="en-US" dirty="0"/>
          </a:p>
        </p:txBody>
      </p:sp>
      <p:pic>
        <p:nvPicPr>
          <p:cNvPr id="4" name="Picture 2" descr="C:\Users\olivarez\Documents\MQP\Data\30_Aug_radar_test_data_pearson\range_plot1.png"/>
          <p:cNvPicPr>
            <a:picLocks noChangeAspect="1" noChangeArrowheads="1"/>
          </p:cNvPicPr>
          <p:nvPr/>
        </p:nvPicPr>
        <p:blipFill rotWithShape="1">
          <a:blip r:embed="rId5" cstate="print"/>
          <a:srcRect b="5452"/>
          <a:stretch/>
        </p:blipFill>
        <p:spPr bwMode="auto">
          <a:xfrm>
            <a:off x="122465" y="3102173"/>
            <a:ext cx="4093030" cy="290240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 bwMode="auto">
          <a:xfrm>
            <a:off x="4114800" y="3249131"/>
            <a:ext cx="832757" cy="563336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FFT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4112079" y="3866896"/>
            <a:ext cx="832757" cy="563336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FFT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112078" y="4503710"/>
            <a:ext cx="832757" cy="563336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FFT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120243" y="5148688"/>
            <a:ext cx="832757" cy="563336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4802" y="2849081"/>
            <a:ext cx="206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Range vs. Time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0574" y="2854524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Range vs. Speed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74865" y="6004577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6717" y="5977869"/>
            <a:ext cx="15999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Velocity (km/hr)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524903" y="4405165"/>
            <a:ext cx="12570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(km)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59263" y="4339178"/>
            <a:ext cx="12570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(km)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327" y="1699562"/>
            <a:ext cx="3981284" cy="3217824"/>
            <a:chOff x="274327" y="1699562"/>
            <a:chExt cx="3981284" cy="3217824"/>
          </a:xfrm>
        </p:grpSpPr>
        <p:pic>
          <p:nvPicPr>
            <p:cNvPr id="12" name="Picture 2" descr="C:\Users\olivarez\Documents\MQP\Data\30_Aug_radar_test_data_pearson\rd_plot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2992"/>
            <a:stretch/>
          </p:blipFill>
          <p:spPr bwMode="auto">
            <a:xfrm>
              <a:off x="274327" y="1699562"/>
              <a:ext cx="3745223" cy="3217824"/>
            </a:xfrm>
            <a:prstGeom prst="rect">
              <a:avLst/>
            </a:prstGeom>
            <a:noFill/>
          </p:spPr>
        </p:pic>
        <p:pic>
          <p:nvPicPr>
            <p:cNvPr id="14" name="Picture 13" descr="E:\Figures\Simulated_Data\our_results\test1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99" t="6125" r="8379" b="9937"/>
            <a:stretch/>
          </p:blipFill>
          <p:spPr bwMode="auto">
            <a:xfrm>
              <a:off x="863905" y="1883290"/>
              <a:ext cx="3391706" cy="2679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Range-Doppler Comparison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47507" y="1673677"/>
            <a:ext cx="4376058" cy="3355522"/>
            <a:chOff x="1742047" y="1641271"/>
            <a:chExt cx="5303732" cy="4000000"/>
          </a:xfrm>
        </p:grpSpPr>
        <p:pic>
          <p:nvPicPr>
            <p:cNvPr id="34819" name="Picture 3" descr="C:\Users\olivarez\Documents\MQP\Data\30_Aug_radar_test_data_pearson\rd_plot1.png"/>
            <p:cNvPicPr>
              <a:picLocks noChangeAspect="1" noChangeArrowheads="1"/>
            </p:cNvPicPr>
            <p:nvPr/>
          </p:nvPicPr>
          <p:blipFill>
            <a:blip r:embed="rId3" cstate="print"/>
            <a:srcRect r="12955"/>
            <a:stretch>
              <a:fillRect/>
            </a:stretch>
          </p:blipFill>
          <p:spPr bwMode="auto">
            <a:xfrm>
              <a:off x="1742047" y="1641271"/>
              <a:ext cx="4642424" cy="4000000"/>
            </a:xfrm>
            <a:prstGeom prst="rect">
              <a:avLst/>
            </a:prstGeom>
            <a:noFill/>
          </p:spPr>
        </p:pic>
        <p:pic>
          <p:nvPicPr>
            <p:cNvPr id="34818" name="Picture 2" descr="C:\Users\olivarez\AppData\Local\Microsoft\Windows\Temporary Internet Files\Content.Outlook\176J5ZTB\test1.jpg"/>
            <p:cNvPicPr>
              <a:picLocks noChangeAspect="1" noChangeArrowheads="1"/>
            </p:cNvPicPr>
            <p:nvPr/>
          </p:nvPicPr>
          <p:blipFill>
            <a:blip r:embed="rId5" cstate="print"/>
            <a:srcRect l="12858" b="10671"/>
            <a:stretch>
              <a:fillRect/>
            </a:stretch>
          </p:blipFill>
          <p:spPr bwMode="auto">
            <a:xfrm>
              <a:off x="2490110" y="1673677"/>
              <a:ext cx="4555669" cy="350248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494018" y="1483179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Our Results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88491" y="1499507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Sponsor’s Results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6168" y="5216979"/>
            <a:ext cx="515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Both plots show the target at approximately 600 km and 0 km/hr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24231" y="4846653"/>
            <a:ext cx="15999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Velocity (km/hr)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8474" y="4724103"/>
            <a:ext cx="15999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Velocity (km/hr)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89581" y="3066563"/>
            <a:ext cx="12570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(km)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971336" y="3123125"/>
            <a:ext cx="12570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(km)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 finding requires a </a:t>
            </a:r>
            <a:r>
              <a:rPr lang="en-US" dirty="0" smtClean="0"/>
              <a:t>vector of the complex </a:t>
            </a:r>
            <a:r>
              <a:rPr lang="en-US" dirty="0"/>
              <a:t>samples from each </a:t>
            </a:r>
            <a:r>
              <a:rPr lang="en-US" dirty="0" smtClean="0"/>
              <a:t>channel’s Range-Doppler plot</a:t>
            </a:r>
          </a:p>
          <a:p>
            <a:r>
              <a:rPr lang="en-US" dirty="0" smtClean="0"/>
              <a:t>Assuming a flat wave front (far field transmission), each sample has magnitude M and phase 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Finding</a:t>
            </a:r>
            <a:endParaRPr lang="en-US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0164" y="5690507"/>
            <a:ext cx="3856038" cy="555625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4752594" y="2701442"/>
            <a:ext cx="4059484" cy="2954640"/>
            <a:chOff x="4670951" y="3003521"/>
            <a:chExt cx="3658298" cy="2662642"/>
          </a:xfrm>
        </p:grpSpPr>
        <p:pic>
          <p:nvPicPr>
            <p:cNvPr id="13" name="Picture 12"/>
            <p:cNvPicPr/>
            <p:nvPr/>
          </p:nvPicPr>
          <p:blipFill>
            <a:blip r:embed="rId4" cstate="print">
              <a:lum bright="-10000" contrast="30000"/>
            </a:blip>
            <a:srcRect/>
            <a:stretch>
              <a:fillRect/>
            </a:stretch>
          </p:blipFill>
          <p:spPr bwMode="auto">
            <a:xfrm rot="60000">
              <a:off x="4670951" y="3003521"/>
              <a:ext cx="3658298" cy="266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Diamond 16"/>
            <p:cNvSpPr/>
            <p:nvPr/>
          </p:nvSpPr>
          <p:spPr bwMode="auto">
            <a:xfrm>
              <a:off x="6539593" y="3306535"/>
              <a:ext cx="220435" cy="244929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4278" y="3265716"/>
              <a:ext cx="277585" cy="338554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ϴ</a:t>
              </a:r>
              <a:endParaRPr lang="en-US" sz="1600" dirty="0"/>
            </a:p>
          </p:txBody>
        </p:sp>
        <p:sp>
          <p:nvSpPr>
            <p:cNvPr id="18" name="Diamond 17"/>
            <p:cNvSpPr/>
            <p:nvPr/>
          </p:nvSpPr>
          <p:spPr bwMode="auto">
            <a:xfrm>
              <a:off x="5878287" y="4250869"/>
              <a:ext cx="89806" cy="157843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77591" y="4201886"/>
              <a:ext cx="277585" cy="276999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ϴ</a:t>
              </a:r>
              <a:endParaRPr lang="en-US" sz="1200" dirty="0"/>
            </a:p>
          </p:txBody>
        </p: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579" y="2041071"/>
            <a:ext cx="655638" cy="396875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537" y="2450535"/>
            <a:ext cx="4147777" cy="3394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Each point is multiplied by a candidate ‘zeroing vector’ defined for different theta values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value theta that optimizes the sum is the incident angle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966947" y="3013485"/>
            <a:ext cx="1812472" cy="169817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ϴ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Finding (cont.)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061212" y="3495178"/>
            <a:ext cx="440872" cy="669471"/>
          </a:xfrm>
          <a:prstGeom prst="straightConnector1">
            <a:avLst/>
          </a:prstGeom>
          <a:ln w="57150">
            <a:solidFill>
              <a:srgbClr val="F703E6"/>
            </a:solidFill>
            <a:headEnd type="none" w="sm" len="sm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6069626" y="3078800"/>
            <a:ext cx="24493" cy="889907"/>
          </a:xfrm>
          <a:prstGeom prst="straightConnector1">
            <a:avLst/>
          </a:prstGeom>
          <a:ln w="57150">
            <a:solidFill>
              <a:srgbClr val="5AF703"/>
            </a:solidFill>
            <a:headEnd type="none" w="sm" len="sm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V="1">
            <a:off x="4959283" y="3242087"/>
            <a:ext cx="310243" cy="963384"/>
          </a:xfrm>
          <a:prstGeom prst="straightConnector1">
            <a:avLst/>
          </a:prstGeom>
          <a:ln w="57150">
            <a:solidFill>
              <a:srgbClr val="F9820B"/>
            </a:solidFill>
            <a:headEnd type="none" w="sm" len="sm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101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72390" y="3878899"/>
            <a:ext cx="1774371" cy="29936"/>
            <a:chOff x="2503714" y="3469821"/>
            <a:chExt cx="1774371" cy="29936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3388178" y="3469821"/>
              <a:ext cx="889907" cy="16329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503714" y="3483428"/>
              <a:ext cx="889907" cy="16329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795748" y="369112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7669" y="3647581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180°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09748" y="3193100"/>
            <a:ext cx="1371600" cy="7184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2929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06705" y="277944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Optimum </a:t>
            </a:r>
            <a:r>
              <a:rPr lang="el-GR" sz="1800" dirty="0" smtClean="0"/>
              <a:t>ϴ</a:t>
            </a:r>
            <a:endParaRPr lang="en-US" sz="1800" dirty="0" smtClean="0"/>
          </a:p>
        </p:txBody>
      </p:sp>
      <p:sp>
        <p:nvSpPr>
          <p:cNvPr id="43" name="Left Brace 42"/>
          <p:cNvSpPr/>
          <p:nvPr/>
        </p:nvSpPr>
        <p:spPr bwMode="auto">
          <a:xfrm rot="15812146">
            <a:off x="4706330" y="2655148"/>
            <a:ext cx="783772" cy="2655374"/>
          </a:xfrm>
          <a:prstGeom prst="leftBrace">
            <a:avLst/>
          </a:prstGeom>
          <a:ln>
            <a:solidFill>
              <a:srgbClr val="5FFFFF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60569" y="4686667"/>
            <a:ext cx="262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Maximum magnitude sum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27169" y="41744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03E6"/>
                </a:solidFill>
              </a:rPr>
              <a:t>x</a:t>
            </a:r>
            <a:r>
              <a:rPr lang="en-US" baseline="-25000" dirty="0" smtClean="0">
                <a:solidFill>
                  <a:srgbClr val="F703E6"/>
                </a:solidFill>
              </a:rPr>
              <a:t>1</a:t>
            </a:r>
            <a:endParaRPr lang="en-US" baseline="-25000" dirty="0">
              <a:solidFill>
                <a:srgbClr val="F703E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0129" y="41744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9820B"/>
                </a:solidFill>
              </a:rPr>
              <a:t>x</a:t>
            </a:r>
            <a:r>
              <a:rPr lang="en-US" baseline="-25000" dirty="0" smtClean="0">
                <a:solidFill>
                  <a:srgbClr val="F9820B"/>
                </a:solidFill>
              </a:rPr>
              <a:t>2</a:t>
            </a:r>
            <a:endParaRPr lang="en-US" baseline="-25000" dirty="0">
              <a:solidFill>
                <a:srgbClr val="F9820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5029" y="41744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F703"/>
                </a:solidFill>
              </a:rPr>
              <a:t>x</a:t>
            </a:r>
            <a:r>
              <a:rPr lang="en-US" baseline="-25000" dirty="0" smtClean="0">
                <a:solidFill>
                  <a:srgbClr val="5AF703"/>
                </a:solidFill>
              </a:rPr>
              <a:t>3</a:t>
            </a:r>
            <a:endParaRPr lang="en-US" baseline="-25000" dirty="0">
              <a:solidFill>
                <a:srgbClr val="5AF703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70369" y="2548612"/>
            <a:ext cx="221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Complex samples from receivers at one Range-Doppler cell</a:t>
            </a:r>
            <a:endParaRPr lang="en-US" sz="1800" baseline="-250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188" y="5538892"/>
            <a:ext cx="3856038" cy="555625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9638" y="5608138"/>
            <a:ext cx="2371725" cy="44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6" dur="3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040000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Six, 10 </a:t>
            </a:r>
            <a:r>
              <a:rPr lang="en-US" dirty="0" err="1" smtClean="0"/>
              <a:t>ft</a:t>
            </a:r>
            <a:r>
              <a:rPr lang="en-US" dirty="0" smtClean="0"/>
              <a:t> antennas arranged in a linear array outside Katahdin Hill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Receive Array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1620236" y="2134979"/>
            <a:ext cx="6361891" cy="3953728"/>
            <a:chOff x="4289660" y="3352800"/>
            <a:chExt cx="4379626" cy="2619189"/>
          </a:xfrm>
        </p:grpSpPr>
        <p:pic>
          <p:nvPicPr>
            <p:cNvPr id="5" name="Picture 4" descr="line arra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9660" y="3352800"/>
              <a:ext cx="4379626" cy="2619189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8305800" y="3810000"/>
              <a:ext cx="304800" cy="1524000"/>
            </a:xfrm>
            <a:prstGeom prst="donut">
              <a:avLst>
                <a:gd name="adj" fmla="val 9105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6705600" y="3886200"/>
              <a:ext cx="304800" cy="1295400"/>
            </a:xfrm>
            <a:prstGeom prst="donut">
              <a:avLst>
                <a:gd name="adj" fmla="val 10156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Donut 7"/>
            <p:cNvSpPr/>
            <p:nvPr/>
          </p:nvSpPr>
          <p:spPr bwMode="auto">
            <a:xfrm>
              <a:off x="5867400" y="4038600"/>
              <a:ext cx="228600" cy="990600"/>
            </a:xfrm>
            <a:prstGeom prst="donut">
              <a:avLst>
                <a:gd name="adj" fmla="val 8594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Donut 8"/>
            <p:cNvSpPr/>
            <p:nvPr/>
          </p:nvSpPr>
          <p:spPr bwMode="auto">
            <a:xfrm>
              <a:off x="5257800" y="4191000"/>
              <a:ext cx="228600" cy="762000"/>
            </a:xfrm>
            <a:prstGeom prst="donut">
              <a:avLst>
                <a:gd name="adj" fmla="val 7805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Donut 9"/>
            <p:cNvSpPr/>
            <p:nvPr/>
          </p:nvSpPr>
          <p:spPr bwMode="auto">
            <a:xfrm>
              <a:off x="4876800" y="4267200"/>
              <a:ext cx="152400" cy="609600"/>
            </a:xfrm>
            <a:prstGeom prst="donut">
              <a:avLst>
                <a:gd name="adj" fmla="val 13927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Donut 10"/>
            <p:cNvSpPr/>
            <p:nvPr/>
          </p:nvSpPr>
          <p:spPr bwMode="auto">
            <a:xfrm>
              <a:off x="4648200" y="4267200"/>
              <a:ext cx="152400" cy="533400"/>
            </a:xfrm>
            <a:prstGeom prst="donut">
              <a:avLst>
                <a:gd name="adj" fmla="val 14063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64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Finding Demonstration</a:t>
            </a:r>
            <a:endParaRPr lang="en-US" dirty="0"/>
          </a:p>
        </p:txBody>
      </p:sp>
      <p:pic>
        <p:nvPicPr>
          <p:cNvPr id="4" name="DF_dem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917" y="1221013"/>
            <a:ext cx="7488011" cy="499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Purpose: Develop an inexpensive phased receive array using the USRP2 SDR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Deliverables: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Synchronized array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Array form factor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Radar processing code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Future Works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Setup larger line array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Improve synchronization by modifying FPGA firmware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Implement Real-time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6096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371600" y="533400"/>
            <a:ext cx="6400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endParaRPr lang="en-US" b="1" kern="0" dirty="0" smtClean="0"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b="1" kern="0" dirty="0" smtClean="0">
                <a:latin typeface="+mn-lt"/>
              </a:rPr>
              <a:t>Vito Mecca 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Kyle Pearson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Matthew Morris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James Montgomery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Jeffrey</a:t>
            </a: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McHarg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n-US" b="1" kern="0" baseline="0" noProof="0" dirty="0" smtClean="0">
                <a:latin typeface="+mn-lt"/>
              </a:rPr>
              <a:t>Walter</a:t>
            </a:r>
            <a:r>
              <a:rPr lang="en-US" b="1" kern="0" noProof="0" dirty="0" smtClean="0">
                <a:latin typeface="+mn-lt"/>
              </a:rPr>
              <a:t> Dicarlo 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</a:t>
            </a: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Piccola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endParaRPr kumimoji="0" lang="en-US" b="1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n-US" b="1" kern="0" baseline="0" noProof="0" dirty="0" smtClean="0">
                <a:latin typeface="+mn-lt"/>
              </a:rPr>
              <a:t>Special Thanks to:</a:t>
            </a: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33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Pct val="125000"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qp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2181" y="1012371"/>
            <a:ext cx="3963761" cy="52850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1628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Project objective: build an inexpensive </a:t>
            </a:r>
            <a:r>
              <a:rPr lang="en-US" dirty="0"/>
              <a:t>m</a:t>
            </a:r>
            <a:r>
              <a:rPr lang="en-US" dirty="0" smtClean="0"/>
              <a:t>ultistatic radar receive system using Ettus Universal Software Radio Peripheral  (USRP2)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Deliverables: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Time Synchronization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Radar Processing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Range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Doppler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Direction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Software Defined Radio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Radio whose typical hardware components are implemented in software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Digital filters &amp; mixers, modulators/demodulators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609600"/>
          </a:xfrm>
        </p:spPr>
        <p:txBody>
          <a:bodyPr/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946400" cy="12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http://cwnlab.ece.okstate.edu/images/facilitiesimg/usrp2.jpg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130" y="1024269"/>
            <a:ext cx="716280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Radar, short for Radio Detection and Ranging, is a method of detecting targets using electromagnetic waves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Two different types of Radar: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Pulse Radar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Continuous Wave Radar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Over the Horizon Radar: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Continuous Wave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3-30 MHz Frequency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Multistatic configuration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Large antenna arrays (~2-3 km)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609600"/>
          </a:xfrm>
        </p:spPr>
        <p:txBody>
          <a:bodyPr/>
          <a:lstStyle/>
          <a:p>
            <a:r>
              <a:rPr lang="en-US" dirty="0" smtClean="0"/>
              <a:t>Radar 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969913"/>
            <a:ext cx="739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http://www.raytheon.com/capabilities/products/stellent/groups/public/documents/legacy_site/cms01_049201.pdf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60214" y="1828800"/>
            <a:ext cx="439522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Multistatic</a:t>
            </a:r>
            <a:r>
              <a:rPr lang="en-US" dirty="0" smtClean="0"/>
              <a:t> Radar System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68" y="1272805"/>
            <a:ext cx="8016666" cy="426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4293781" y="1144772"/>
            <a:ext cx="0" cy="487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116281" y="3253839"/>
            <a:ext cx="0" cy="25650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703E6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156370" y="3299361"/>
            <a:ext cx="0" cy="25650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703E6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116281" y="5923809"/>
            <a:ext cx="704009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703E6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467" y="1638795"/>
            <a:ext cx="157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Transmitter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16896" y="165067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Receiver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802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rate of the system is 100 MHz</a:t>
            </a:r>
          </a:p>
          <a:p>
            <a:pPr lvl="1"/>
            <a:r>
              <a:rPr lang="en-US" dirty="0"/>
              <a:t>Our radar system operates in HF (3-30 MHz)</a:t>
            </a:r>
          </a:p>
          <a:p>
            <a:pPr lvl="1"/>
            <a:r>
              <a:rPr lang="en-US" dirty="0"/>
              <a:t>Tolerance of 5 ns minimizes the error to less than 15% for the HF </a:t>
            </a:r>
            <a:r>
              <a:rPr lang="en-US" dirty="0" smtClean="0"/>
              <a:t>band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Synchronization</a:t>
            </a:r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247900"/>
            <a:ext cx="7289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09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Stability</a:t>
            </a:r>
            <a:endParaRPr lang="en-US" dirty="0"/>
          </a:p>
        </p:txBody>
      </p:sp>
      <p:pic>
        <p:nvPicPr>
          <p:cNvPr id="5122" name="Picture 2" descr="C:\Users\olivarez\Documents\MQP\Documentation\Plots\Oscilloscope\15hr_plot.bmp"/>
          <p:cNvPicPr>
            <a:picLocks noChangeAspect="1" noChangeArrowheads="1"/>
          </p:cNvPicPr>
          <p:nvPr/>
        </p:nvPicPr>
        <p:blipFill>
          <a:blip r:embed="rId3" cstate="print"/>
          <a:srcRect l="7438" t="8187" b="48538"/>
          <a:stretch>
            <a:fillRect/>
          </a:stretch>
        </p:blipFill>
        <p:spPr bwMode="auto">
          <a:xfrm>
            <a:off x="4720846" y="2914626"/>
            <a:ext cx="4084591" cy="2536236"/>
          </a:xfrm>
          <a:prstGeom prst="rect">
            <a:avLst/>
          </a:prstGeom>
          <a:noFill/>
        </p:spPr>
      </p:pic>
      <p:pic>
        <p:nvPicPr>
          <p:cNvPr id="5123" name="Picture 3" descr="C:\Users\olivarez\Documents\MQP\Documentation\Plots\Oscilloscope\confirmation\3sync_1not.bmp"/>
          <p:cNvPicPr>
            <a:picLocks noChangeAspect="1" noChangeArrowheads="1"/>
          </p:cNvPicPr>
          <p:nvPr/>
        </p:nvPicPr>
        <p:blipFill>
          <a:blip r:embed="rId4" cstate="print"/>
          <a:srcRect l="7664" t="6784" b="56491"/>
          <a:stretch>
            <a:fillRect/>
          </a:stretch>
        </p:blipFill>
        <p:spPr bwMode="auto">
          <a:xfrm>
            <a:off x="415044" y="2914626"/>
            <a:ext cx="4093654" cy="25186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0653" y="2452201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Synchronized Radios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08212" y="2452201"/>
            <a:ext cx="27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Synchronized, 1 Not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3801" y="1743737"/>
            <a:ext cx="35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Performance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32469" y="1743736"/>
            <a:ext cx="30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Performance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Synchronizing USRP2 ADC Clock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100 MHz Internal Oscillator controlled by a Phased Locked Loop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Inputs to Phase Locked Loop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10 MHz Reference Clock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1 pulse per second (PPS 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Input Power/Level Requirements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10 MHz Ref. Clock Power: 5-15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2">
              <a:spcAft>
                <a:spcPts val="600"/>
              </a:spcAft>
            </a:pPr>
            <a:r>
              <a:rPr lang="en-US" dirty="0" smtClean="0"/>
              <a:t>1 PPS: 5V Peak-to-Peak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609600"/>
          </a:xfrm>
        </p:spPr>
        <p:txBody>
          <a:bodyPr/>
          <a:lstStyle/>
          <a:p>
            <a:r>
              <a:rPr lang="en-US" dirty="0" smtClean="0"/>
              <a:t>USRP2 Clock Synchronization</a:t>
            </a:r>
            <a:endParaRPr 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7391905"/>
              </p:ext>
            </p:extLst>
          </p:nvPr>
        </p:nvGraphicFramePr>
        <p:xfrm>
          <a:off x="1038225" y="3886200"/>
          <a:ext cx="7115175" cy="1371600"/>
        </p:xfrm>
        <a:graphic>
          <a:graphicData uri="http://schemas.openxmlformats.org/presentationml/2006/ole">
            <p:oleObj spid="_x0000_s38929" name="Visio" r:id="rId3" imgW="3939349" imgH="76194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System Design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5040015"/>
              </p:ext>
            </p:extLst>
          </p:nvPr>
        </p:nvGraphicFramePr>
        <p:xfrm>
          <a:off x="431800" y="990600"/>
          <a:ext cx="8253413" cy="5486400"/>
        </p:xfrm>
        <a:graphic>
          <a:graphicData uri="http://schemas.openxmlformats.org/presentationml/2006/ole">
            <p:oleObj spid="_x0000_s39954" name="Visio" r:id="rId3" imgW="8255790" imgH="53623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-White6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NC-White60</Template>
  <TotalTime>3965</TotalTime>
  <Pages>1</Pages>
  <Words>1627</Words>
  <Application>Microsoft Office PowerPoint</Application>
  <PresentationFormat>On-screen Show (4:3)</PresentationFormat>
  <Paragraphs>304</Paragraphs>
  <Slides>28</Slides>
  <Notes>17</Notes>
  <HiddenSlides>3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NC-White60</vt:lpstr>
      <vt:lpstr>Visio</vt:lpstr>
      <vt:lpstr>Software Defined Radar   </vt:lpstr>
      <vt:lpstr>Overview</vt:lpstr>
      <vt:lpstr>Project Introduction</vt:lpstr>
      <vt:lpstr>Radar Background</vt:lpstr>
      <vt:lpstr>Multistatic Radar System</vt:lpstr>
      <vt:lpstr>Clock Synchronization</vt:lpstr>
      <vt:lpstr>Clock Stability</vt:lpstr>
      <vt:lpstr>USRP2 Clock Synchronization</vt:lpstr>
      <vt:lpstr>Receiver System Design</vt:lpstr>
      <vt:lpstr>Radar System Design</vt:lpstr>
      <vt:lpstr>Our Implementation</vt:lpstr>
      <vt:lpstr>Synchronization Testing</vt:lpstr>
      <vt:lpstr>PPS Trigger Test</vt:lpstr>
      <vt:lpstr>Radar Receiver</vt:lpstr>
      <vt:lpstr>Radar Receive Array</vt:lpstr>
      <vt:lpstr>Range Processing</vt:lpstr>
      <vt:lpstr>Range Processing (cont.)</vt:lpstr>
      <vt:lpstr>Range Plot</vt:lpstr>
      <vt:lpstr>Doppler Processing</vt:lpstr>
      <vt:lpstr>Doppler Processing</vt:lpstr>
      <vt:lpstr>Range-Doppler Comparison</vt:lpstr>
      <vt:lpstr>Direction Finding</vt:lpstr>
      <vt:lpstr>Direction Finding (cont.)</vt:lpstr>
      <vt:lpstr>Our Receive Array</vt:lpstr>
      <vt:lpstr>Direction Finding Demonstration</vt:lpstr>
      <vt:lpstr>Summary</vt:lpstr>
      <vt:lpstr>Acknowledgements</vt:lpstr>
      <vt:lpstr>Questions?</vt:lpstr>
    </vt:vector>
  </TitlesOfParts>
  <Company>MIT Lincoln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Olivarez</dc:creator>
  <cp:lastModifiedBy>kantesaria</cp:lastModifiedBy>
  <cp:revision>129</cp:revision>
  <cp:lastPrinted>2001-06-18T18:57:59Z</cp:lastPrinted>
  <dcterms:created xsi:type="dcterms:W3CDTF">2011-10-06T14:08:57Z</dcterms:created>
  <dcterms:modified xsi:type="dcterms:W3CDTF">2011-10-13T13:16:59Z</dcterms:modified>
</cp:coreProperties>
</file>