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DAC5C66-4B69-4A4D-A47F-B3C52182170E}">
  <a:tblStyle styleId="{4DAC5C66-4B69-4A4D-A47F-B3C52182170E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2F3F3"/>
          </a:solidFill>
        </a:fill>
      </a:tcStyle>
    </a:wholeTbl>
    <a:band1H>
      <a:tcStyle>
        <a:tcBdr/>
        <a:fill>
          <a:solidFill>
            <a:srgbClr val="E4E5E7"/>
          </a:solidFill>
        </a:fill>
      </a:tcStyle>
    </a:band1H>
    <a:band1V>
      <a:tcStyle>
        <a:tcBdr/>
        <a:fill>
          <a:solidFill>
            <a:srgbClr val="E4E5E7"/>
          </a:solidFill>
        </a:fill>
      </a:tcStyle>
    </a:band1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2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523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ANJALI	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Title of the project, talk about how project is all encompassing, preliminary so 3 general ideas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ANJ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order to get the option, used these factors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Stantec, MassDOT, us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Qualitative and quantitative analyses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about the 3 bolded ones mainly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Identified scope of work for each criterion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These were three most determining factors in our evaluation, but we also wanted to consider all these other factors to develop a more well-rounded recommendation 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ANJ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After evaluating all options, we found that the best design was a plate girder steel bridge with a 141’ single span length and 135’ width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Footings and retaining walls are made of reinforced concrete 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with preliminary design of W40X235 plate girders and a composite concrete deck 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Once we determined the structural design, we focused on how are we going to construct it 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en-US"/>
              <a:t>MAITANE</a:t>
            </a:r>
          </a:p>
          <a:p>
            <a:pPr marR="0" lvl="0" algn="l" rtl="0">
              <a:spcBef>
                <a:spcPts val="0"/>
              </a:spcBef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We considered several construction methods and found benefits on SIBC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FHWA promotes this method </a:t>
            </a:r>
          </a:p>
          <a:p>
            <a:pPr marR="0" lvl="0" algn="l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MAITANE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We looked at the feasibility of closing the bridge for a couple of days.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We considered nearby roads that could serve as detour paths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Some we were able to route on existing roads and others we considered the construction of temporary ramps.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This is an example of some paths 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Once we realized it was feasible we began to look at the construction management of SIBC method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CAROLINA</a:t>
            </a:r>
          </a:p>
          <a:p>
            <a:pPr marL="457200" lvl="0" indent="-304800" rtl="0">
              <a:lnSpc>
                <a:spcPct val="130000"/>
              </a:lnSpc>
              <a:spcBef>
                <a:spcPts val="0"/>
              </a:spcBef>
              <a:buSzPct val="100000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OSHA regulations for: excavation, appropriate signaling and assist vehicle control</a:t>
            </a:r>
          </a:p>
          <a:p>
            <a:pPr marL="457200" lvl="0" indent="-3048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STAGE 1</a:t>
            </a:r>
          </a:p>
          <a:p>
            <a:pPr marL="457200" lvl="0" indent="-3048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In this stage necessary signs would be posted to let motorists know about the partial shutdown of the intersection</a:t>
            </a:r>
          </a:p>
          <a:p>
            <a:pPr marL="457200" lvl="0" indent="-3048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Machinery would be transported to the site</a:t>
            </a:r>
          </a:p>
          <a:p>
            <a:pPr marL="457200" lvl="0" indent="-3048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also Temporary supports would be built next to the existing bridge to begin new construction</a:t>
            </a:r>
          </a:p>
          <a:p>
            <a:pPr marL="457200" lvl="0" indent="-3048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In Stage 2,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 groundwork would begin in order to install parts of the new foundation and the beams and deck system would be placed onto the supports 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SzPct val="9166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91666"/>
              <a:buFont typeface="Arial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they would finish up with grading and backfill to allow for the new vertical clearance and the new lane configuration with traffic control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finally lane demarcations are added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ANJ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From this plan, we determined a SIBC construction cost of about 2.2 million dollars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The total project cost with SIBC methods was about $13 million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This can be compared to “traditional temporary bridge methods,” which was calculated to be about $14 million, indicating a $1 million reduction in construction costs using SIBC methods</a:t>
            </a:r>
          </a:p>
          <a:p>
            <a:pPr marL="457200" marR="0" lvl="0" indent="-228600" algn="l" rtl="0">
              <a:spcBef>
                <a:spcPts val="0"/>
              </a:spcBef>
              <a:buChar char="●"/>
            </a:pPr>
            <a:r>
              <a:rPr lang="en-US"/>
              <a:t>Using this new method, you can 1.: reduce the cost of bridge replacements in MA, and 2.: minimize impacts to the city of Taunton as a whole.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ANJALI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ANJALI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MAITANE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Taunton, MA, interchange at 24/140</a:t>
            </a:r>
          </a:p>
          <a:p>
            <a:pPr marL="171450" lvl="0" indent="-171450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interchange redesign is part of a larger project in Taunton, known as Project First Light. </a:t>
            </a:r>
          </a:p>
          <a:p>
            <a:pPr marL="171450" lvl="0" indent="-171450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Project First Light consists of a casino development, as well as roadway improvements at surrounding intersections along Route 24 and Route 140 in order to alleviate potential traffic congestion. 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about wetland region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MAITANE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MAITANE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about vertical clearance, width, length,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lanes each direction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order to accommodate PFL, improvements need to be done on the bridge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Signaling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Many stakeholders</a:t>
            </a:r>
          </a:p>
          <a:p>
            <a:pPr marL="171450" lvl="0" indent="-171450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Route 24 has four operating lanes, and provides a major link between the greater Boston area and communities to the Southeast of Taunton. Route 140 is a state highway that passes through parts of southeastern and central Massachusetts.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MAITANE</a:t>
            </a:r>
          </a:p>
          <a:p>
            <a:pPr marL="171450" lvl="0" indent="-171450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Route 24 has four operating lanes, and provides a major link between the greater Boston area and communities to the Southeast of Taunton.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Traffic congestion (generally, classified as crash cluster)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Exposed rebar, corrosion, deterioration, bridge is in of replacement (structurally deficient), chunks falling off</a:t>
            </a:r>
          </a:p>
          <a:p>
            <a:pPr marL="171450" lvl="0" indent="-17145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Although the bridge can remain in service, it does require immediate attention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MAITANE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CAROLINA</a:t>
            </a:r>
          </a:p>
          <a:p>
            <a:pPr marL="171450" lvl="0" indent="-222250" rtl="0">
              <a:lnSpc>
                <a:spcPct val="95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NEW LAYOUT W STREET MIX</a:t>
            </a:r>
          </a:p>
          <a:p>
            <a:pPr marL="171450" lvl="0" indent="-222250" rtl="0">
              <a:lnSpc>
                <a:spcPct val="95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Based on 25% development plans from Stantec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Bridge widened around 50 ft</a:t>
            </a:r>
          </a:p>
          <a:p>
            <a:pPr marL="171450" marR="0" lvl="0" indent="-184150" algn="l" rtl="0">
              <a:spcBef>
                <a:spcPts val="0"/>
              </a:spcBef>
              <a:buClr>
                <a:schemeClr val="dk1"/>
              </a:buClr>
              <a:buSzPct val="100000"/>
              <a:buFont typeface="Verdana"/>
              <a:buChar char="•"/>
            </a:pPr>
            <a:r>
              <a:rPr lang="en-US" sz="1400">
                <a:latin typeface="Verdana"/>
                <a:ea typeface="Verdana"/>
                <a:cs typeface="Verdana"/>
                <a:sym typeface="Verdana"/>
              </a:rPr>
              <a:t>To meet MassDOT standards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66666"/>
              <a:buFont typeface="Verdana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Casino Traffic 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Verdana"/>
              <a:buChar char="•"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CAROLINA</a:t>
            </a:r>
          </a:p>
          <a:p>
            <a:pPr marR="0" lvl="0" algn="l" rtl="0">
              <a:spcBef>
                <a:spcPts val="0"/>
              </a:spcBef>
              <a:buNone/>
            </a:pPr>
            <a:endParaRPr/>
          </a:p>
          <a:p>
            <a:pPr marR="0" lvl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CAROLINA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Based on the needs and requirements for this bridge, we thought about different options for design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These would be the elements considered in our preliminary design because we found that they would vary the most between options  </a:t>
            </a:r>
          </a:p>
          <a:p>
            <a:pPr marL="171450" lvl="0" indent="-1714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From MassDOT, FHWA, and AASHTO, developed the 6 bridge options: 3 1-span, and 3 2-span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ANJALI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those 6, we analyzed overall wt of superstructure and section depth (to minimize the amt of work necessary for height increase) to get 4 final Cases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options used composite concrete decks, reinforced concrete footings, etc.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We ended up with 2 single span and 2 double span options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2">
    <p:bg>
      <p:bgPr>
        <a:solidFill>
          <a:srgbClr val="AB192D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0352" y="986500"/>
            <a:ext cx="2743199" cy="886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457200" y="4038600"/>
            <a:ext cx="68580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Verdana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20" name="Shape 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648" y="2980943"/>
            <a:ext cx="3959371" cy="387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Verdana"/>
              <a:buNone/>
              <a:defRPr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457200" y="1524000"/>
            <a:ext cx="5867400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94360" marR="0" lvl="1" indent="-149859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68680" marR="0" lvl="2" indent="-11938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0" marR="0" lvl="3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645920" marR="0" lvl="5" indent="-13462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1901951" marR="0" lvl="6" indent="-136651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194560" marR="0" lvl="7" indent="-1371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468880" marR="0" lvl="8" indent="-13207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553200" y="1524000"/>
            <a:ext cx="21335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94360" marR="0" lvl="1" indent="-162559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68680" marR="0" lvl="2" indent="-13208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0" marR="0" lvl="3" indent="-1397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-1397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645920" marR="0" lvl="5" indent="-13462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1901951" marR="0" lvl="6" indent="-136651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194560" marR="0" lvl="7" indent="-1371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468880" marR="0" lvl="8" indent="-13207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Red">
    <p:bg>
      <p:bgPr>
        <a:solidFill>
          <a:schemeClr val="lt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62225" y="1433512"/>
            <a:ext cx="4019549" cy="39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Verdana"/>
              <a:buNone/>
              <a:defRPr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94360" marR="0" lvl="1" indent="-149859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68680" marR="0" lvl="2" indent="-11938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0" marR="0" lvl="3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645920" marR="0" lvl="5" indent="-13462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1901951" marR="0" lvl="6" indent="-136651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194560" marR="0" lvl="7" indent="-1371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468880" marR="0" lvl="8" indent="-13207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 b="0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0" y="6391655"/>
            <a:ext cx="4592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 b="0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 descr="greyWatermark-2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5589" y="2981884"/>
            <a:ext cx="3958410" cy="387611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62000" y="1447800"/>
            <a:ext cx="6858000" cy="167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Verdana"/>
              <a:buNone/>
              <a:defRPr sz="40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62000" y="3124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Verdana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 b="0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Verdana"/>
              <a:buNone/>
              <a:defRPr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 b="0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 descr="greyWatermark-2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5589" y="2981884"/>
            <a:ext cx="3958410" cy="387611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Verdana"/>
              <a:buNone/>
              <a:defRPr sz="40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457200" y="4041648"/>
            <a:ext cx="68580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Verdana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990600"/>
            <a:ext cx="2743199" cy="889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Verdana"/>
              <a:buNone/>
              <a:defRPr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62000" y="1676400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94360" marR="0" lvl="1" indent="-149859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68680" marR="0" lvl="2" indent="-11938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0" marR="0" lvl="3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6459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1901951" marR="0" lvl="6" indent="-123951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194560" marR="0" lvl="7" indent="-1244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468880" marR="0" lvl="8" indent="-119379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648200" y="1676400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94360" marR="0" lvl="1" indent="-149859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68680" marR="0" lvl="2" indent="-11938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0" marR="0" lvl="3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645920" marR="0" lvl="5" indent="-12192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1901951" marR="0" lvl="6" indent="-123951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194560" marR="0" lvl="7" indent="-1244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468880" marR="0" lvl="8" indent="-119379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Verdana"/>
              <a:buNone/>
              <a:defRPr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62000" y="1496736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Courier New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762000" y="2216400"/>
            <a:ext cx="3657600" cy="395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47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94360" marR="0" lvl="1" indent="-162559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68680" marR="0" lvl="2" indent="-13208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0" marR="0" lvl="3" indent="-1397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-1397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645920" marR="0" lvl="5" indent="-13462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1901951" marR="0" lvl="6" indent="-136651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194560" marR="0" lvl="7" indent="-1371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468880" marR="0" lvl="8" indent="-13207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4648200" y="1496736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Courier New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4"/>
          </p:nvPr>
        </p:nvSpPr>
        <p:spPr>
          <a:xfrm>
            <a:off x="4648200" y="2216400"/>
            <a:ext cx="3657600" cy="395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47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94360" marR="0" lvl="1" indent="-162559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68680" marR="0" lvl="2" indent="-13208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0" marR="0" lvl="3" indent="-1397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-1397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645920" marR="0" lvl="5" indent="-13462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1901951" marR="0" lvl="6" indent="-136651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194560" marR="0" lvl="7" indent="-1371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468880" marR="0" lvl="8" indent="-13207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305799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Verdana"/>
              <a:buNone/>
              <a:defRPr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392782" y="1524000"/>
            <a:ext cx="5294017" cy="4648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94360" marR="0" lvl="1" indent="-137159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68680" marR="0" lvl="2" indent="-10668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0" marR="0" lvl="3" indent="-1143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-1143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645920" marR="0" lvl="5" indent="-109220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1901951" marR="0" lvl="6" indent="-111251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194560" marR="0" lvl="7" indent="-111760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468880" marR="0" lvl="8" indent="-106679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43916" y="1524000"/>
            <a:ext cx="2673657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Courier New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64" name="Shape 64"/>
          <p:cNvCxnSpPr/>
          <p:nvPr/>
        </p:nvCxnSpPr>
        <p:spPr>
          <a:xfrm rot="5400000">
            <a:off x="1359109" y="3581399"/>
            <a:ext cx="3809999" cy="1587"/>
          </a:xfrm>
          <a:prstGeom prst="straightConnector1">
            <a:avLst/>
          </a:prstGeom>
          <a:noFill/>
          <a:ln w="15875" cap="flat" cmpd="sng">
            <a:solidFill>
              <a:srgbClr val="B5B5B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262626"/>
              </a:buClr>
              <a:buFont typeface="Verdana"/>
              <a:buNone/>
              <a:defRPr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594360" marR="0" lvl="1" indent="-149859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68680" marR="0" lvl="2" indent="-11938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0" marR="0" lvl="3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-12700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645920" marR="0" lvl="5" indent="-13462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1901951" marR="0" lvl="6" indent="-136651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194560" marR="0" lvl="7" indent="-1371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468880" marR="0" lvl="8" indent="-13207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 b="0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457200" y="1234966"/>
            <a:ext cx="8686800" cy="4571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5486400" y="6400800"/>
            <a:ext cx="33527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Worcester Polytechnic Institute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ctrTitle"/>
          </p:nvPr>
        </p:nvSpPr>
        <p:spPr>
          <a:xfrm>
            <a:off x="457200" y="2514600"/>
            <a:ext cx="68580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Stantec Structural MQP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381000" y="3733800"/>
            <a:ext cx="83820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E4E5E7"/>
                </a:solidFill>
                <a:latin typeface="Verdana"/>
                <a:ea typeface="Verdana"/>
                <a:cs typeface="Verdana"/>
                <a:sym typeface="Verdana"/>
              </a:rPr>
              <a:t>Structural Bridge Design and Construction Traffic Management Plan for the Route 24/140 Interchange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304800" y="5737875"/>
            <a:ext cx="853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By: Anjali Kuchibhatla, Carolina Leguizamón and Maitane Sesma  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625" y="849625"/>
            <a:ext cx="4114774" cy="11315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5462575" y="6466600"/>
            <a:ext cx="3681300" cy="23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February 27, 2017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Evaluation Criteria 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  <p:sp>
        <p:nvSpPr>
          <p:cNvPr id="199" name="Shape 199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5886025" y="324507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4572000" y="1600200"/>
            <a:ext cx="41148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Beam Height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Maintenance and Inspection of Structure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Inspection Requirements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Possibility for future Improvements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Aesthetics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Minimize Environmental Impacts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381000" y="3777950"/>
            <a:ext cx="4191000" cy="2397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Labor Cost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Time of Construction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Minimize Safety Hazards During Construction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3705425" y="425100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 txBox="1"/>
          <p:nvPr/>
        </p:nvSpPr>
        <p:spPr>
          <a:xfrm>
            <a:off x="381000" y="1600200"/>
            <a:ext cx="3733800" cy="239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74320" lvl="0" indent="-274320" rtl="0">
              <a:lnSpc>
                <a:spcPct val="95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Simplicity of Construction</a:t>
            </a:r>
          </a:p>
          <a:p>
            <a:pPr marL="274320" lvl="0" indent="-274320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Project Cost</a:t>
            </a:r>
          </a:p>
          <a:p>
            <a:pPr marL="274320" lvl="0" indent="-274320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Traffic Management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  <p:bldP spid="2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1" y="6387664"/>
            <a:ext cx="457200" cy="39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  <p:sp>
        <p:nvSpPr>
          <p:cNvPr id="212" name="Shape 212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/>
              <a:t>Final</a:t>
            </a: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 Bridge Design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999" y="1310325"/>
            <a:ext cx="3276600" cy="48144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5" name="Shape 215"/>
          <p:cNvGraphicFramePr/>
          <p:nvPr/>
        </p:nvGraphicFramePr>
        <p:xfrm>
          <a:off x="763500" y="2633537"/>
          <a:ext cx="3894725" cy="3280604"/>
        </p:xfrm>
        <a:graphic>
          <a:graphicData uri="http://schemas.openxmlformats.org/drawingml/2006/table">
            <a:tbl>
              <a:tblPr firstRow="1" bandRow="1">
                <a:noFill/>
                <a:tableStyleId>{4DAC5C66-4B69-4A4D-A47F-B3C52182170E}</a:tableStyleId>
              </a:tblPr>
              <a:tblGrid>
                <a:gridCol w="1754275"/>
                <a:gridCol w="2140450"/>
              </a:tblGrid>
              <a:tr h="452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Component</a:t>
                      </a:r>
                    </a:p>
                  </a:txBody>
                  <a:tcPr marL="89775" marR="89775" marT="44900" marB="44900">
                    <a:solidFill>
                      <a:srgbClr val="8012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Material</a:t>
                      </a:r>
                    </a:p>
                  </a:txBody>
                  <a:tcPr marL="89775" marR="89775" marT="44900" marB="44900">
                    <a:solidFill>
                      <a:srgbClr val="801221"/>
                    </a:solidFill>
                  </a:tcPr>
                </a:tc>
              </a:tr>
              <a:tr h="63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/>
                        <a:t>Footings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Reinforced Concrete</a:t>
                      </a:r>
                    </a:p>
                  </a:txBody>
                  <a:tcPr marL="89775" marR="89775" marT="44900" marB="44900"/>
                </a:tc>
              </a:tr>
              <a:tr h="635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01322"/>
                        </a:buClr>
                        <a:buSzPct val="25000"/>
                        <a:buFont typeface="Verdana"/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</a:rPr>
                        <a:t>Retaining Walls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Reinforced Concrete</a:t>
                      </a:r>
                    </a:p>
                  </a:txBody>
                  <a:tcPr marL="89775" marR="89775" marT="44900" marB="44900"/>
                </a:tc>
              </a:tr>
              <a:tr h="54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Verdana"/>
                        <a:buNone/>
                      </a:pPr>
                      <a:r>
                        <a:rPr lang="en-US" sz="1800" b="1"/>
                        <a:t>Beams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W40x235 Plate Girders</a:t>
                      </a:r>
                    </a:p>
                  </a:txBody>
                  <a:tcPr marL="89775" marR="89775" marT="44900" marB="44900"/>
                </a:tc>
              </a:tr>
              <a:tr h="774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Deck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US" sz="1800"/>
                        <a:t>Composite Concrete Deck with 4” Asphalt</a:t>
                      </a:r>
                    </a:p>
                  </a:txBody>
                  <a:tcPr marL="89775" marR="89775" marT="44900" marB="44900"/>
                </a:tc>
              </a:tr>
            </a:tbl>
          </a:graphicData>
        </a:graphic>
      </p:graphicFrame>
      <p:sp>
        <p:nvSpPr>
          <p:cNvPr id="216" name="Shape 216"/>
          <p:cNvSpPr txBox="1"/>
          <p:nvPr/>
        </p:nvSpPr>
        <p:spPr>
          <a:xfrm>
            <a:off x="561575" y="1547787"/>
            <a:ext cx="4594800" cy="80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Clear Span: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141 ft.</a:t>
            </a: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Width: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135 ft.</a:t>
            </a: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557800" cy="80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Slide-In Bridge Construction (SIBC)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  <p:sp>
        <p:nvSpPr>
          <p:cNvPr id="224" name="Shape 224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(MDOT, 2010)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5886025" y="324507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6002421" y="224589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28" name="Shape 228"/>
          <p:cNvGraphicFramePr/>
          <p:nvPr>
            <p:extLst>
              <p:ext uri="{D42A27DB-BD31-4B8C-83A1-F6EECF244321}">
                <p14:modId xmlns:p14="http://schemas.microsoft.com/office/powerpoint/2010/main" val="670329522"/>
              </p:ext>
            </p:extLst>
          </p:nvPr>
        </p:nvGraphicFramePr>
        <p:xfrm>
          <a:off x="609600" y="1397000"/>
          <a:ext cx="7924800" cy="2287500"/>
        </p:xfrm>
        <a:graphic>
          <a:graphicData uri="http://schemas.openxmlformats.org/drawingml/2006/table">
            <a:tbl>
              <a:tblPr firstRow="1" bandRow="1">
                <a:noFill/>
                <a:tableStyleId>{4DAC5C66-4B69-4A4D-A47F-B3C52182170E}</a:tableStyleId>
              </a:tblPr>
              <a:tblGrid>
                <a:gridCol w="4126750"/>
                <a:gridCol w="3798050"/>
              </a:tblGrid>
              <a:tr h="500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Pros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Cons</a:t>
                      </a:r>
                    </a:p>
                  </a:txBody>
                  <a:tcPr marL="91450" marR="91450" marT="45725" marB="45725"/>
                </a:tc>
              </a:tr>
              <a:tr h="1786625">
                <a:tc>
                  <a:txBody>
                    <a:bodyPr/>
                    <a:lstStyle/>
                    <a:p>
                      <a:pPr marL="285750" marR="0" lvl="0" indent="-2794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US" sz="1450" b="1" dirty="0"/>
                        <a:t>Accelerated schedule</a:t>
                      </a:r>
                    </a:p>
                    <a:p>
                      <a:pPr marL="285750" marR="0" lvl="0" indent="-2794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US" sz="1450" dirty="0"/>
                        <a:t>Reduced temporary construction costs</a:t>
                      </a:r>
                    </a:p>
                    <a:p>
                      <a:pPr marL="285750" marR="0" lvl="0" indent="-2794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US" sz="1450" dirty="0"/>
                        <a:t>Reduced required labor</a:t>
                      </a:r>
                    </a:p>
                    <a:p>
                      <a:pPr marL="285750" marR="0" lvl="0" indent="-2794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US" sz="1450" dirty="0"/>
                        <a:t>Increases safety</a:t>
                      </a:r>
                    </a:p>
                    <a:p>
                      <a:pPr marL="285750" marR="0" lvl="0" indent="-2794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US" sz="1450" b="1" dirty="0"/>
                        <a:t>Minimized traffic delays</a:t>
                      </a:r>
                      <a:r>
                        <a:rPr lang="en-US" sz="1450" dirty="0"/>
                        <a:t> and vehicular accidents during construction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794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US" sz="1450" b="1" dirty="0"/>
                        <a:t>Requires complete closure</a:t>
                      </a:r>
                    </a:p>
                    <a:p>
                      <a:pPr marL="285750" marR="0" lvl="0" indent="-27940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Char char="•"/>
                      </a:pPr>
                      <a:r>
                        <a:rPr lang="en-US" sz="1450" dirty="0"/>
                        <a:t>Requires technical experience with SIBC methods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 t="19281" b="19232"/>
          <a:stretch/>
        </p:blipFill>
        <p:spPr>
          <a:xfrm>
            <a:off x="1333362" y="3886200"/>
            <a:ext cx="6477282" cy="248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Shape 235"/>
          <p:cNvGrpSpPr/>
          <p:nvPr/>
        </p:nvGrpSpPr>
        <p:grpSpPr>
          <a:xfrm>
            <a:off x="1977740" y="1792175"/>
            <a:ext cx="4931373" cy="4473268"/>
            <a:chOff x="1880742" y="1552200"/>
            <a:chExt cx="4674730" cy="4343400"/>
          </a:xfrm>
        </p:grpSpPr>
        <p:pic>
          <p:nvPicPr>
            <p:cNvPr id="236" name="Shape 236"/>
            <p:cNvPicPr preferRelativeResize="0"/>
            <p:nvPr/>
          </p:nvPicPr>
          <p:blipFill rotWithShape="1">
            <a:blip r:embed="rId3">
              <a:alphaModFix/>
            </a:blip>
            <a:srcRect l="21257" r="32319" b="38195"/>
            <a:stretch/>
          </p:blipFill>
          <p:spPr>
            <a:xfrm>
              <a:off x="1880742" y="1552200"/>
              <a:ext cx="4674730" cy="434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Shape 237"/>
            <p:cNvSpPr/>
            <p:nvPr/>
          </p:nvSpPr>
          <p:spPr>
            <a:xfrm>
              <a:off x="3604737" y="3465506"/>
              <a:ext cx="201000" cy="194400"/>
            </a:xfrm>
            <a:prstGeom prst="ellipse">
              <a:avLst/>
            </a:prstGeom>
            <a:solidFill>
              <a:srgbClr val="F9253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/>
              <a:t>SIBC - </a:t>
            </a: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Traffic Detour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sp>
        <p:nvSpPr>
          <p:cNvPr id="240" name="Shape 240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5886025" y="332127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1572850" y="1306500"/>
            <a:ext cx="5290500" cy="487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*</a:t>
            </a:r>
            <a:r>
              <a:rPr lang="en-US"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r>
              <a:rPr lang="en-US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ridge is completely closed</a:t>
            </a:r>
          </a:p>
          <a:p>
            <a:pPr marL="457200" lvl="0" indent="0" rtl="0">
              <a:lnSpc>
                <a:spcPct val="95000"/>
              </a:lnSpc>
              <a:spcBef>
                <a:spcPts val="600"/>
              </a:spcBef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44" name="Shape 244"/>
          <p:cNvGrpSpPr/>
          <p:nvPr/>
        </p:nvGrpSpPr>
        <p:grpSpPr>
          <a:xfrm>
            <a:off x="1926762" y="1800100"/>
            <a:ext cx="5290475" cy="4457400"/>
            <a:chOff x="2988474" y="1845887"/>
            <a:chExt cx="5290475" cy="4457400"/>
          </a:xfrm>
        </p:grpSpPr>
        <p:pic>
          <p:nvPicPr>
            <p:cNvPr id="245" name="Shape 245"/>
            <p:cNvPicPr preferRelativeResize="0"/>
            <p:nvPr/>
          </p:nvPicPr>
          <p:blipFill rotWithShape="1">
            <a:blip r:embed="rId4">
              <a:alphaModFix/>
            </a:blip>
            <a:srcRect l="13142" r="17098" b="13956"/>
            <a:stretch/>
          </p:blipFill>
          <p:spPr>
            <a:xfrm>
              <a:off x="2988474" y="1845887"/>
              <a:ext cx="5290475" cy="4457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Shape 246"/>
            <p:cNvSpPr/>
            <p:nvPr/>
          </p:nvSpPr>
          <p:spPr>
            <a:xfrm>
              <a:off x="4928650" y="3797400"/>
              <a:ext cx="201000" cy="194400"/>
            </a:xfrm>
            <a:prstGeom prst="ellipse">
              <a:avLst/>
            </a:prstGeom>
            <a:solidFill>
              <a:srgbClr val="F9253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/>
              <a:t>SIBC - </a:t>
            </a: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Construction Management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  <p:sp>
        <p:nvSpPr>
          <p:cNvPr id="254" name="Shape 254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314350"/>
            <a:ext cx="3461702" cy="267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266775"/>
            <a:ext cx="3461702" cy="267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4064324"/>
            <a:ext cx="3461702" cy="267378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4102637" y="1286475"/>
            <a:ext cx="4623300" cy="24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>
                <a:latin typeface="Verdana"/>
                <a:ea typeface="Verdana"/>
                <a:cs typeface="Verdana"/>
                <a:sym typeface="Verdana"/>
              </a:rPr>
              <a:t>Stage 1 ~ 1 week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Necessary signs indicating dates of completion and partial shutdown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Transportation of required machinery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Temporary supports 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for the construction of the new structure are built adjacent to current structure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4064325"/>
            <a:ext cx="3461702" cy="267378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4181075" y="4064325"/>
            <a:ext cx="4728600" cy="257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Stage 2 ~ 1 week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Groundwork to expose foundation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Installation of foundations</a:t>
            </a:r>
          </a:p>
          <a:p>
            <a:pPr marL="457200" lvl="0" indent="-33020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Beams are placed</a:t>
            </a: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followed by the precast concrete slab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SIBC - Construction Management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1" y="6387664"/>
            <a:ext cx="457200" cy="3942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" y="1371599"/>
            <a:ext cx="3388199" cy="261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" y="1371600"/>
            <a:ext cx="3388199" cy="261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" y="4092747"/>
            <a:ext cx="3388199" cy="261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4092737"/>
            <a:ext cx="3388199" cy="261699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3993375" y="1418050"/>
            <a:ext cx="4775700" cy="259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 txBox="1"/>
          <p:nvPr/>
        </p:nvSpPr>
        <p:spPr>
          <a:xfrm>
            <a:off x="3993375" y="1451600"/>
            <a:ext cx="4623300" cy="24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>
                <a:latin typeface="Verdana"/>
                <a:ea typeface="Verdana"/>
                <a:cs typeface="Verdana"/>
                <a:sym typeface="Verdana"/>
              </a:rPr>
              <a:t>Stage 3 ~ 3-4 days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New bridge structure is complete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Interchange is shut down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Demolition of old structure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New bridge is slid into place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 txBox="1"/>
          <p:nvPr/>
        </p:nvSpPr>
        <p:spPr>
          <a:xfrm>
            <a:off x="3993375" y="3988575"/>
            <a:ext cx="4959000" cy="24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>
                <a:latin typeface="Verdana"/>
                <a:ea typeface="Verdana"/>
                <a:cs typeface="Verdana"/>
                <a:sym typeface="Verdana"/>
              </a:rPr>
              <a:t>Stage 4 ~ 2-3 days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Work on connections is completed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Grading and backfill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is completed to allow for the new vertical clearance and lane layout</a:t>
            </a:r>
          </a:p>
          <a:p>
            <a:pPr marL="457200" lvl="0" indent="-330200" rtl="0">
              <a:lnSpc>
                <a:spcPct val="130000"/>
              </a:lnSpc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Pavement markings are added 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with minimal traffic management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75" name="Shape 2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9" y="4092737"/>
            <a:ext cx="3388199" cy="2617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/>
              <a:t>Final </a:t>
            </a: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Cost Estimate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sp>
        <p:nvSpPr>
          <p:cNvPr id="283" name="Shape 283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5886025" y="324507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86" name="Shape 286"/>
          <p:cNvGraphicFramePr/>
          <p:nvPr/>
        </p:nvGraphicFramePr>
        <p:xfrm>
          <a:off x="457200" y="2291312"/>
          <a:ext cx="3886200" cy="2267755"/>
        </p:xfrm>
        <a:graphic>
          <a:graphicData uri="http://schemas.openxmlformats.org/drawingml/2006/table">
            <a:tbl>
              <a:tblPr firstRow="1" bandRow="1">
                <a:noFill/>
                <a:tableStyleId>{4DAC5C66-4B69-4A4D-A47F-B3C52182170E}</a:tableStyleId>
              </a:tblPr>
              <a:tblGrid>
                <a:gridCol w="2106650"/>
                <a:gridCol w="177955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89775" marR="89775" marT="44900" marB="44900">
                    <a:solidFill>
                      <a:srgbClr val="8012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Case #1</a:t>
                      </a:r>
                    </a:p>
                  </a:txBody>
                  <a:tcPr marL="89775" marR="89775" marT="44900" marB="44900">
                    <a:solidFill>
                      <a:srgbClr val="801221"/>
                    </a:solidFill>
                  </a:tcPr>
                </a:tc>
              </a:tr>
              <a:tr h="533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/>
                        <a:t>Bridge Cost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$8,000,000</a:t>
                      </a:r>
                    </a:p>
                  </a:txBody>
                  <a:tcPr marL="89775" marR="89775" marT="44900" marB="44900"/>
                </a:tc>
              </a:tr>
              <a:tr h="533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01322"/>
                        </a:buClr>
                        <a:buSzPct val="25000"/>
                        <a:buFont typeface="Verdana"/>
                        <a:buNone/>
                      </a:pPr>
                      <a:r>
                        <a:rPr lang="en-US" sz="1800" b="1">
                          <a:solidFill>
                            <a:srgbClr val="CF343E"/>
                          </a:solidFill>
                        </a:rPr>
                        <a:t>Temporary Bridge Cost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solidFill>
                            <a:srgbClr val="CF343E"/>
                          </a:solidFill>
                        </a:rPr>
                        <a:t>$3,100,000</a:t>
                      </a:r>
                    </a:p>
                  </a:txBody>
                  <a:tcPr marL="89775" marR="89775" marT="44900" marB="44900"/>
                </a:tc>
              </a:tr>
              <a:tr h="533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Verdana"/>
                        <a:buNone/>
                      </a:pPr>
                      <a:r>
                        <a:rPr lang="en-US" sz="1800" b="1"/>
                        <a:t>TOTAL (25% Contingency)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$14,000,000</a:t>
                      </a:r>
                    </a:p>
                  </a:txBody>
                  <a:tcPr marL="89775" marR="89775" marT="44900" marB="44900"/>
                </a:tc>
              </a:tr>
            </a:tbl>
          </a:graphicData>
        </a:graphic>
      </p:graphicFrame>
      <p:graphicFrame>
        <p:nvGraphicFramePr>
          <p:cNvPr id="287" name="Shape 287"/>
          <p:cNvGraphicFramePr/>
          <p:nvPr/>
        </p:nvGraphicFramePr>
        <p:xfrm>
          <a:off x="4681050" y="2286000"/>
          <a:ext cx="3886200" cy="2285975"/>
        </p:xfrm>
        <a:graphic>
          <a:graphicData uri="http://schemas.openxmlformats.org/drawingml/2006/table">
            <a:tbl>
              <a:tblPr firstRow="1" bandRow="1">
                <a:noFill/>
                <a:tableStyleId>{4DAC5C66-4B69-4A4D-A47F-B3C52182170E}</a:tableStyleId>
              </a:tblPr>
              <a:tblGrid>
                <a:gridCol w="2106650"/>
                <a:gridCol w="1779550"/>
              </a:tblGrid>
              <a:tr h="48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89775" marR="89775" marT="44900" marB="44900">
                    <a:solidFill>
                      <a:srgbClr val="8012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Case #1</a:t>
                      </a:r>
                    </a:p>
                  </a:txBody>
                  <a:tcPr marL="89775" marR="89775" marT="44900" marB="44900">
                    <a:solidFill>
                      <a:srgbClr val="801221"/>
                    </a:solidFill>
                  </a:tcPr>
                </a:tc>
              </a:tr>
              <a:tr h="564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/>
                        <a:t>Bridge Cost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$8,000,000</a:t>
                      </a:r>
                    </a:p>
                  </a:txBody>
                  <a:tcPr marL="89775" marR="89775" marT="44900" marB="44900"/>
                </a:tc>
              </a:tr>
              <a:tr h="564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01221"/>
                        </a:buClr>
                        <a:buSzPct val="25000"/>
                        <a:buFont typeface="Verdana"/>
                        <a:buNone/>
                      </a:pPr>
                      <a:r>
                        <a:rPr lang="en-US" sz="1800" b="1">
                          <a:solidFill>
                            <a:srgbClr val="CF343E"/>
                          </a:solidFill>
                        </a:rPr>
                        <a:t>SIBC Cost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>
                          <a:solidFill>
                            <a:srgbClr val="CF343E"/>
                          </a:solidFill>
                        </a:rPr>
                        <a:t>$2,210,000</a:t>
                      </a:r>
                    </a:p>
                  </a:txBody>
                  <a:tcPr marL="89775" marR="89775" marT="44900" marB="44900"/>
                </a:tc>
              </a:tr>
              <a:tr h="674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Verdana"/>
                        <a:buNone/>
                      </a:pPr>
                      <a:r>
                        <a:rPr lang="en-US" sz="1800" b="1"/>
                        <a:t>TOTAL (25% Contingency)</a:t>
                      </a:r>
                    </a:p>
                  </a:txBody>
                  <a:tcPr marL="89775" marR="89775" marT="44900" marB="44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$13,000,000</a:t>
                      </a:r>
                    </a:p>
                  </a:txBody>
                  <a:tcPr marL="89775" marR="89775" marT="44900" marB="44900"/>
                </a:tc>
              </a:tr>
            </a:tbl>
          </a:graphicData>
        </a:graphic>
      </p:graphicFrame>
      <p:sp>
        <p:nvSpPr>
          <p:cNvPr id="288" name="Shape 288"/>
          <p:cNvSpPr txBox="1"/>
          <p:nvPr/>
        </p:nvSpPr>
        <p:spPr>
          <a:xfrm>
            <a:off x="2465300" y="5124125"/>
            <a:ext cx="6221400" cy="112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 sz="3200" b="1">
                <a:solidFill>
                  <a:srgbClr val="801221"/>
                </a:solidFill>
                <a:latin typeface="Verdana"/>
                <a:ea typeface="Verdana"/>
                <a:cs typeface="Verdana"/>
                <a:sym typeface="Verdana"/>
              </a:rPr>
              <a:t>~$1,000,000</a:t>
            </a:r>
            <a:r>
              <a:rPr lang="en-US" sz="3200">
                <a:solidFill>
                  <a:srgbClr val="801221"/>
                </a:solidFill>
                <a:latin typeface="Verdana"/>
                <a:ea typeface="Verdana"/>
                <a:cs typeface="Verdana"/>
                <a:sym typeface="Verdana"/>
              </a:rPr>
              <a:t> reduction in overall project cost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/>
        </p:nvSpPr>
        <p:spPr>
          <a:xfrm>
            <a:off x="291300" y="242776"/>
            <a:ext cx="8561400" cy="11733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Thank You to:</a:t>
            </a:r>
          </a:p>
        </p:txBody>
      </p:sp>
      <p:cxnSp>
        <p:nvCxnSpPr>
          <p:cNvPr id="295" name="Shape 295"/>
          <p:cNvCxnSpPr/>
          <p:nvPr/>
        </p:nvCxnSpPr>
        <p:spPr>
          <a:xfrm>
            <a:off x="291300" y="1310250"/>
            <a:ext cx="8240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6" name="Shape 296"/>
          <p:cNvSpPr txBox="1"/>
          <p:nvPr/>
        </p:nvSpPr>
        <p:spPr>
          <a:xfrm>
            <a:off x="291300" y="1254019"/>
            <a:ext cx="8561400" cy="482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Professor Leonard Albano</a:t>
            </a:r>
          </a:p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Professor Suzanne </a:t>
            </a:r>
            <a:r>
              <a:rPr lang="en-US" sz="2000" dirty="0" err="1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LePage</a:t>
            </a:r>
            <a:endParaRPr lang="en-US" sz="2000" dirty="0">
              <a:solidFill>
                <a:srgbClr val="FFFFFF"/>
              </a:solidFill>
              <a:latin typeface="Verdana"/>
              <a:ea typeface="Questrial"/>
              <a:cs typeface="Verdana"/>
              <a:sym typeface="Questrial"/>
            </a:endParaRPr>
          </a:p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Fred Moseley</a:t>
            </a:r>
          </a:p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Christie </a:t>
            </a:r>
            <a:r>
              <a:rPr lang="en-US" sz="2000" dirty="0" err="1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Dennesen</a:t>
            </a:r>
            <a:endParaRPr lang="en-US" sz="2000" dirty="0">
              <a:solidFill>
                <a:srgbClr val="FFFFFF"/>
              </a:solidFill>
              <a:latin typeface="Verdana"/>
              <a:ea typeface="Questrial"/>
              <a:cs typeface="Verdana"/>
              <a:sym typeface="Questrial"/>
            </a:endParaRPr>
          </a:p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Walt Woo</a:t>
            </a:r>
          </a:p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Erica </a:t>
            </a:r>
            <a:r>
              <a:rPr lang="en-US" sz="2000" dirty="0" err="1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Lotz</a:t>
            </a:r>
            <a:endParaRPr lang="en-US" sz="2000" dirty="0">
              <a:solidFill>
                <a:srgbClr val="FFFFFF"/>
              </a:solidFill>
              <a:latin typeface="Verdana"/>
              <a:ea typeface="Questrial"/>
              <a:cs typeface="Verdana"/>
              <a:sym typeface="Questrial"/>
            </a:endParaRPr>
          </a:p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Alex Simpson</a:t>
            </a:r>
          </a:p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Briana </a:t>
            </a:r>
            <a:r>
              <a:rPr lang="en-US" sz="2000" dirty="0" err="1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Weisgerber</a:t>
            </a:r>
            <a:endParaRPr lang="en-US" sz="2000" dirty="0">
              <a:solidFill>
                <a:srgbClr val="FFFFFF"/>
              </a:solidFill>
              <a:latin typeface="Verdana"/>
              <a:ea typeface="Questrial"/>
              <a:cs typeface="Verdana"/>
              <a:sym typeface="Questrial"/>
            </a:endParaRPr>
          </a:p>
          <a:p>
            <a:pPr lvl="0" algn="ctr" rtl="0">
              <a:lnSpc>
                <a:spcPct val="200000"/>
              </a:lnSpc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lvl="0" algn="l" rtl="0">
              <a:lnSpc>
                <a:spcPct val="200000"/>
              </a:lnSpc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762000" y="1447800"/>
            <a:ext cx="6858000" cy="167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Questions?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  <p:sp>
        <p:nvSpPr>
          <p:cNvPr id="304" name="Shape 304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Site Conditions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(Google Maps, 2016)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5886025" y="324507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76400"/>
            <a:ext cx="4113293" cy="412494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762000" y="7315200"/>
            <a:ext cx="47244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5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Photo description</a:t>
            </a:r>
          </a:p>
        </p:txBody>
      </p:sp>
      <p:sp>
        <p:nvSpPr>
          <p:cNvPr id="96" name="Shape 96"/>
          <p:cNvSpPr/>
          <p:nvPr/>
        </p:nvSpPr>
        <p:spPr>
          <a:xfrm>
            <a:off x="2824500" y="4508800"/>
            <a:ext cx="370800" cy="394200"/>
          </a:xfrm>
          <a:prstGeom prst="ellipse">
            <a:avLst/>
          </a:prstGeom>
          <a:noFill/>
          <a:ln w="38100" cap="flat" cmpd="sng">
            <a:solidFill>
              <a:srgbClr val="F9253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 descr="Screen Shot 2017-02-20 at 11.12.03 AM.png"/>
          <p:cNvPicPr preferRelativeResize="0"/>
          <p:nvPr/>
        </p:nvPicPr>
        <p:blipFill rotWithShape="1">
          <a:blip r:embed="rId4">
            <a:alphaModFix/>
          </a:blip>
          <a:srcRect l="26966" t="12123" r="23160" b="7908"/>
          <a:stretch/>
        </p:blipFill>
        <p:spPr>
          <a:xfrm>
            <a:off x="459000" y="1638300"/>
            <a:ext cx="41133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4572000" y="1676400"/>
            <a:ext cx="4113300" cy="431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Interchange at Route 24/140</a:t>
            </a:r>
          </a:p>
          <a:p>
            <a:pPr marL="274320" lvl="0" indent="-274320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Project First Light </a:t>
            </a:r>
          </a:p>
          <a:p>
            <a:pPr marL="594360" lvl="1" indent="-276860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</a:pPr>
            <a:r>
              <a:rPr lang="en-US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Casino Development</a:t>
            </a:r>
          </a:p>
          <a:p>
            <a:pPr marL="594360" lvl="1" indent="-276860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</a:pPr>
            <a:r>
              <a:rPr lang="en-US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Roadway Improvements</a:t>
            </a:r>
          </a:p>
          <a:p>
            <a:pPr marL="274320" lvl="0" indent="-274320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Major link with the Greater Boston Area</a:t>
            </a:r>
          </a:p>
          <a:p>
            <a:pPr marL="274320" lvl="0" indent="-274320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Located at a Wetland Region</a:t>
            </a:r>
          </a:p>
          <a:p>
            <a:pPr lvl="0" rtl="0">
              <a:lnSpc>
                <a:spcPct val="95000"/>
              </a:lnSpc>
              <a:spcBef>
                <a:spcPts val="1200"/>
              </a:spcBef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95000"/>
              </a:lnSpc>
              <a:spcBef>
                <a:spcPts val="1200"/>
              </a:spcBef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95000"/>
              </a:lnSpc>
              <a:spcBef>
                <a:spcPts val="1200"/>
              </a:spcBef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Total Cost Summaries</a:t>
            </a:r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1" y="6387664"/>
            <a:ext cx="457200" cy="3942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8874" y="2593612"/>
            <a:ext cx="5202524" cy="16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HL-93 Loading Analysis</a:t>
            </a:r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1" y="6387664"/>
            <a:ext cx="457200" cy="3942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  <p:pic>
        <p:nvPicPr>
          <p:cNvPr id="325" name="Shape 325" descr="01- Single Span Steel W40x235.jpg"/>
          <p:cNvPicPr preferRelativeResize="0"/>
          <p:nvPr/>
        </p:nvPicPr>
        <p:blipFill rotWithShape="1">
          <a:blip r:embed="rId3">
            <a:alphaModFix/>
          </a:blip>
          <a:srcRect l="2884" t="12377" r="2239" b="63612"/>
          <a:stretch/>
        </p:blipFill>
        <p:spPr>
          <a:xfrm>
            <a:off x="1018012" y="1386512"/>
            <a:ext cx="7107975" cy="232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 descr="04- Two Span Steel W24x117.jpg"/>
          <p:cNvPicPr preferRelativeResize="0"/>
          <p:nvPr/>
        </p:nvPicPr>
        <p:blipFill rotWithShape="1">
          <a:blip r:embed="rId4">
            <a:alphaModFix/>
          </a:blip>
          <a:srcRect l="2884" t="13983" r="2239" b="63862"/>
          <a:stretch/>
        </p:blipFill>
        <p:spPr>
          <a:xfrm>
            <a:off x="960549" y="3959325"/>
            <a:ext cx="7222900" cy="218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6 Preliminary Cases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1" y="6387664"/>
            <a:ext cx="457200" cy="3942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49" y="2087275"/>
            <a:ext cx="8092150" cy="3074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Shape 340"/>
          <p:cNvPicPr preferRelativeResize="0"/>
          <p:nvPr/>
        </p:nvPicPr>
        <p:blipFill rotWithShape="1">
          <a:blip r:embed="rId3">
            <a:alphaModFix/>
          </a:blip>
          <a:srcRect l="5439" r="11386"/>
          <a:stretch/>
        </p:blipFill>
        <p:spPr>
          <a:xfrm>
            <a:off x="1926775" y="1552187"/>
            <a:ext cx="5290476" cy="44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4">
            <a:alphaModFix/>
          </a:blip>
          <a:srcRect l="7320" r="13364" b="4251"/>
          <a:stretch/>
        </p:blipFill>
        <p:spPr>
          <a:xfrm>
            <a:off x="1926771" y="1543187"/>
            <a:ext cx="5290476" cy="445741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/>
              <a:t>SIBC - </a:t>
            </a: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Traffic Detour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1" y="6387664"/>
            <a:ext cx="457200" cy="39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  <p:sp>
        <p:nvSpPr>
          <p:cNvPr id="344" name="Shape 344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Shape 345"/>
          <p:cNvSpPr txBox="1"/>
          <p:nvPr/>
        </p:nvSpPr>
        <p:spPr>
          <a:xfrm>
            <a:off x="5886025" y="332127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6" name="Shape 346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5">
            <a:alphaModFix/>
          </a:blip>
          <a:srcRect l="16324" r="26535" b="20527"/>
          <a:stretch/>
        </p:blipFill>
        <p:spPr>
          <a:xfrm>
            <a:off x="1926784" y="1543222"/>
            <a:ext cx="5290476" cy="445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6771" y="1543187"/>
            <a:ext cx="5290475" cy="4457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Project First Light</a:t>
            </a:r>
          </a:p>
        </p:txBody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1" y="6387664"/>
            <a:ext cx="457200" cy="3942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  <p:pic>
        <p:nvPicPr>
          <p:cNvPr id="357" name="Shape 357" descr="Screen Shot 2017-02-26 at 9.21.15 AM.png"/>
          <p:cNvPicPr preferRelativeResize="0"/>
          <p:nvPr/>
        </p:nvPicPr>
        <p:blipFill rotWithShape="1">
          <a:blip r:embed="rId3">
            <a:alphaModFix/>
          </a:blip>
          <a:srcRect t="22660"/>
          <a:stretch/>
        </p:blipFill>
        <p:spPr>
          <a:xfrm>
            <a:off x="690225" y="1728550"/>
            <a:ext cx="6120523" cy="31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0" y="6391655"/>
            <a:ext cx="4592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(Google Maps, 2016)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457200" y="1524000"/>
            <a:ext cx="8229600" cy="464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457200" y="50445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Current </a:t>
            </a:r>
            <a:r>
              <a:rPr lang="en-US" sz="3200" b="1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Bridge</a:t>
            </a: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 Geometry</a:t>
            </a:r>
          </a:p>
        </p:txBody>
      </p:sp>
      <p:pic>
        <p:nvPicPr>
          <p:cNvPr id="108" name="Shape 108" descr="Screen Shot 2017-02-20 at 12.33.42 PM.png"/>
          <p:cNvPicPr preferRelativeResize="0"/>
          <p:nvPr/>
        </p:nvPicPr>
        <p:blipFill rotWithShape="1">
          <a:blip r:embed="rId3">
            <a:alphaModFix/>
          </a:blip>
          <a:srcRect l="7147" t="15341" r="10933" b="5376"/>
          <a:stretch/>
        </p:blipFill>
        <p:spPr>
          <a:xfrm>
            <a:off x="685800" y="1676400"/>
            <a:ext cx="3733800" cy="439448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4572000" y="1676400"/>
            <a:ext cx="4366500" cy="377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115 ft. </a:t>
            </a: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span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88 ft.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width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14.5 ft. </a:t>
            </a: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vertical clearance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 lanes each directio</a:t>
            </a: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</a:p>
          <a:p>
            <a:pPr marL="274320" lvl="0" indent="-274320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Improvements need to be done on the bridge and intersection</a:t>
            </a:r>
          </a:p>
          <a:p>
            <a:pPr marR="0" lvl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0" lvl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95000"/>
              </a:lnSpc>
              <a:spcBef>
                <a:spcPts val="1200"/>
              </a:spcBef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Site Visit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(Google Maps, 2016)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5886025" y="324507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0" name="Shape 120" descr="DSC_8226.JPG"/>
          <p:cNvPicPr preferRelativeResize="0"/>
          <p:nvPr/>
        </p:nvPicPr>
        <p:blipFill rotWithShape="1">
          <a:blip r:embed="rId3">
            <a:alphaModFix/>
          </a:blip>
          <a:srcRect l="7435" t="41887" r="8924" b="16196"/>
          <a:stretch/>
        </p:blipFill>
        <p:spPr>
          <a:xfrm>
            <a:off x="457200" y="1346950"/>
            <a:ext cx="7342200" cy="22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 descr="DSC_8225.JPG"/>
          <p:cNvPicPr preferRelativeResize="0"/>
          <p:nvPr/>
        </p:nvPicPr>
        <p:blipFill rotWithShape="1">
          <a:blip r:embed="rId4">
            <a:alphaModFix/>
          </a:blip>
          <a:srcRect l="19549" t="26873"/>
          <a:stretch/>
        </p:blipFill>
        <p:spPr>
          <a:xfrm>
            <a:off x="457200" y="3647350"/>
            <a:ext cx="4343700" cy="27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4907325" y="3728600"/>
            <a:ext cx="3861600" cy="234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4892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Traffic Congestions</a:t>
            </a:r>
          </a:p>
          <a:p>
            <a:pPr marL="274320" lvl="0" indent="-248920" rtl="0">
              <a:lnSpc>
                <a:spcPct val="120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Structurally Deficient Bridge</a:t>
            </a:r>
          </a:p>
          <a:p>
            <a:pPr marL="594360" lvl="1" indent="-264160" rtl="0">
              <a:lnSpc>
                <a:spcPct val="12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</a:pP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Exposed Rebar, Corrosion, deterioration</a:t>
            </a:r>
          </a:p>
          <a:p>
            <a:pPr marL="0" lvl="0" indent="0" rtl="0">
              <a:lnSpc>
                <a:spcPct val="95000"/>
              </a:lnSpc>
              <a:spcBef>
                <a:spcPts val="1200"/>
              </a:spcBef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95000"/>
              </a:lnSpc>
              <a:spcBef>
                <a:spcPts val="1200"/>
              </a:spcBef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95000"/>
              </a:lnSpc>
              <a:spcBef>
                <a:spcPts val="1200"/>
              </a:spcBef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95000"/>
              </a:lnSpc>
              <a:spcBef>
                <a:spcPts val="1200"/>
              </a:spcBef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95000"/>
              </a:lnSpc>
              <a:spcBef>
                <a:spcPts val="1200"/>
              </a:spcBef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291300" y="1474528"/>
            <a:ext cx="8561400" cy="38243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“The purpose of this project was to provide a preliminary </a:t>
            </a:r>
            <a:r>
              <a:rPr lang="en-US" sz="3000" b="1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structural design</a:t>
            </a:r>
            <a:r>
              <a:rPr lang="en-US" sz="24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, </a:t>
            </a:r>
            <a:r>
              <a:rPr lang="en-US" sz="3000" b="1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construction schedule</a:t>
            </a:r>
            <a:r>
              <a:rPr lang="en-US" sz="24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, and </a:t>
            </a:r>
            <a:r>
              <a:rPr lang="en-US" sz="3000" b="1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traffic management plan</a:t>
            </a:r>
            <a:r>
              <a:rPr lang="en-US" sz="2400" b="1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Verdana"/>
                <a:ea typeface="Questrial"/>
                <a:cs typeface="Verdana"/>
                <a:sym typeface="Questrial"/>
              </a:rPr>
              <a:t>for the bridge replacement.”</a:t>
            </a:r>
          </a:p>
        </p:txBody>
      </p:sp>
      <p:cxnSp>
        <p:nvCxnSpPr>
          <p:cNvPr id="129" name="Shape 129"/>
          <p:cNvCxnSpPr/>
          <p:nvPr/>
        </p:nvCxnSpPr>
        <p:spPr>
          <a:xfrm>
            <a:off x="291300" y="1469375"/>
            <a:ext cx="8240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0" name="Shape 130"/>
          <p:cNvCxnSpPr/>
          <p:nvPr/>
        </p:nvCxnSpPr>
        <p:spPr>
          <a:xfrm>
            <a:off x="291300" y="5488650"/>
            <a:ext cx="8240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0" y="6391655"/>
            <a:ext cx="459297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457200" y="64770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(StreetMix, 2017)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457200" y="1524000"/>
            <a:ext cx="8229600" cy="22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457200" y="5715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Proposed Bridge Extensions</a:t>
            </a:r>
          </a:p>
        </p:txBody>
      </p:sp>
      <p:pic>
        <p:nvPicPr>
          <p:cNvPr id="140" name="Shape 140" descr="Street MIX SCREENSHOT.png"/>
          <p:cNvPicPr preferRelativeResize="0"/>
          <p:nvPr/>
        </p:nvPicPr>
        <p:blipFill rotWithShape="1">
          <a:blip r:embed="rId3">
            <a:alphaModFix/>
          </a:blip>
          <a:srcRect t="4701" b="13672"/>
          <a:stretch/>
        </p:blipFill>
        <p:spPr>
          <a:xfrm>
            <a:off x="725550" y="1371587"/>
            <a:ext cx="7692900" cy="19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Screen Shot 2017-02-20 at 12.33.42 PM.png"/>
          <p:cNvPicPr preferRelativeResize="0"/>
          <p:nvPr/>
        </p:nvPicPr>
        <p:blipFill rotWithShape="1">
          <a:blip r:embed="rId4">
            <a:alphaModFix/>
          </a:blip>
          <a:srcRect l="7143" t="15341" r="10936" b="5375"/>
          <a:stretch/>
        </p:blipFill>
        <p:spPr>
          <a:xfrm>
            <a:off x="753562" y="3367800"/>
            <a:ext cx="2608200" cy="3069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Shape 142"/>
          <p:cNvCxnSpPr/>
          <p:nvPr/>
        </p:nvCxnSpPr>
        <p:spPr>
          <a:xfrm flipH="1">
            <a:off x="998150" y="3363875"/>
            <a:ext cx="599700" cy="3015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43" name="Shape 143"/>
          <p:cNvCxnSpPr/>
          <p:nvPr/>
        </p:nvCxnSpPr>
        <p:spPr>
          <a:xfrm flipH="1">
            <a:off x="2398487" y="3376200"/>
            <a:ext cx="609300" cy="3053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4" name="Shape 144"/>
          <p:cNvSpPr txBox="1"/>
          <p:nvPr/>
        </p:nvSpPr>
        <p:spPr>
          <a:xfrm>
            <a:off x="3400450" y="3569250"/>
            <a:ext cx="5825100" cy="266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616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Proposed widening</a:t>
            </a:r>
          </a:p>
          <a:p>
            <a:pPr marL="594360" lvl="1" indent="-276860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─"/>
            </a:pP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88 ft. to 135 ft.</a:t>
            </a:r>
          </a:p>
          <a:p>
            <a:pPr marL="274320" marR="0" lvl="0" indent="-2616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New lane configuration</a:t>
            </a:r>
          </a:p>
          <a:p>
            <a:pPr marL="594360" lvl="1" indent="-276860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─"/>
            </a:pP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12 ft. lanes </a:t>
            </a:r>
          </a:p>
          <a:p>
            <a:pPr marL="594360" lvl="1" indent="-276860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─"/>
            </a:pP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18 ft. deceleration lane on Rte. 24 SB</a:t>
            </a:r>
          </a:p>
          <a:p>
            <a:pPr marL="594360" lvl="1" indent="-276860" rtl="0">
              <a:lnSpc>
                <a:spcPct val="12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</a:pP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Vertical clearance 14 </a:t>
            </a:r>
            <a:r>
              <a:rPr lang="en-US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ft. </a:t>
            </a: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 16.5 </a:t>
            </a:r>
            <a:r>
              <a:rPr lang="en-US" sz="20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ft.</a:t>
            </a:r>
            <a:endParaRPr lang="en-US"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0" y="6391655"/>
            <a:ext cx="4593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(StreetMix, 2017)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457200" y="5715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Proposed Bridge Extensions</a:t>
            </a:r>
          </a:p>
        </p:txBody>
      </p:sp>
      <p:pic>
        <p:nvPicPr>
          <p:cNvPr id="153" name="Shape 153" descr="THIS ONE ROUTE 140.png"/>
          <p:cNvPicPr preferRelativeResize="0"/>
          <p:nvPr/>
        </p:nvPicPr>
        <p:blipFill rotWithShape="1">
          <a:blip r:embed="rId3">
            <a:alphaModFix/>
          </a:blip>
          <a:srcRect b="13404"/>
          <a:stretch/>
        </p:blipFill>
        <p:spPr>
          <a:xfrm>
            <a:off x="457200" y="4500949"/>
            <a:ext cx="8578500" cy="19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3413700" y="1371600"/>
            <a:ext cx="5273100" cy="2667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5600" lvl="0" indent="-342900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2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Proposed </a:t>
            </a:r>
            <a:r>
              <a:rPr lang="en-US" sz="2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widening</a:t>
            </a:r>
          </a:p>
          <a:p>
            <a:pPr marL="594360" lvl="1" indent="-276860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─"/>
            </a:pP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115 ft. to 141 ft. </a:t>
            </a:r>
          </a:p>
          <a:p>
            <a:pPr marL="274320" lvl="0" indent="-261620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New lane configuration</a:t>
            </a:r>
          </a:p>
          <a:p>
            <a:pPr marL="594360" lvl="1" indent="-276860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─"/>
            </a:pP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12 ft. lanes </a:t>
            </a:r>
          </a:p>
          <a:p>
            <a:pPr marL="594360" lvl="1" indent="-276860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─"/>
            </a:pPr>
            <a:r>
              <a:rPr lang="en-US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18 ft. deceleration lane and 10 ft. shared use path on Rte. 140 NB</a:t>
            </a:r>
          </a:p>
          <a:p>
            <a:pPr marL="0" lvl="0" indent="0" rtl="0">
              <a:lnSpc>
                <a:spcPct val="95000"/>
              </a:lnSpc>
              <a:spcBef>
                <a:spcPts val="600"/>
              </a:spcBef>
              <a:buNone/>
            </a:pPr>
            <a:endParaRPr sz="2000" dirty="0"/>
          </a:p>
        </p:txBody>
      </p:sp>
      <p:pic>
        <p:nvPicPr>
          <p:cNvPr id="155" name="Shape 155" descr="Screen Shot 2017-02-20 at 12.33.42 PM.png"/>
          <p:cNvPicPr preferRelativeResize="0"/>
          <p:nvPr/>
        </p:nvPicPr>
        <p:blipFill rotWithShape="1">
          <a:blip r:embed="rId4">
            <a:alphaModFix/>
          </a:blip>
          <a:srcRect l="7143" t="15341" r="10936" b="5375"/>
          <a:stretch/>
        </p:blipFill>
        <p:spPr>
          <a:xfrm>
            <a:off x="457187" y="1371600"/>
            <a:ext cx="2608200" cy="3069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Shape 156"/>
          <p:cNvCxnSpPr/>
          <p:nvPr/>
        </p:nvCxnSpPr>
        <p:spPr>
          <a:xfrm>
            <a:off x="1212600" y="1371600"/>
            <a:ext cx="1852800" cy="201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7" name="Shape 157"/>
          <p:cNvCxnSpPr/>
          <p:nvPr/>
        </p:nvCxnSpPr>
        <p:spPr>
          <a:xfrm>
            <a:off x="457200" y="2674475"/>
            <a:ext cx="1701000" cy="1744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Background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Structural components considered: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buClr>
                <a:schemeClr val="lt2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(MDOT, 2010)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886025" y="324507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l="4333" t="8383" r="5664" b="5988"/>
          <a:stretch/>
        </p:blipFill>
        <p:spPr>
          <a:xfrm>
            <a:off x="457200" y="2362200"/>
            <a:ext cx="4626373" cy="347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5257800" y="2133600"/>
            <a:ext cx="3657600" cy="449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Superstructure</a:t>
            </a:r>
          </a:p>
          <a:p>
            <a:pPr marL="594360" marR="0" lvl="1" indent="-27686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Verdana"/>
              <a:buChar char="─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Beam/Girder system</a:t>
            </a:r>
          </a:p>
          <a:p>
            <a:pPr marL="594360" marR="0" lvl="1" indent="-27686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Verdana"/>
              <a:buChar char="─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Deck </a:t>
            </a:r>
          </a:p>
          <a:p>
            <a:pPr marL="274320" marR="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Substructure</a:t>
            </a:r>
          </a:p>
          <a:p>
            <a:pPr marL="594360" marR="0" lvl="1" indent="-27686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Verdana"/>
              <a:buChar char="─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Piers</a:t>
            </a:r>
          </a:p>
          <a:p>
            <a:pPr marL="594360" marR="0" lvl="1" indent="-27686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Verdana"/>
              <a:buChar char="─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Abutments</a:t>
            </a:r>
          </a:p>
          <a:p>
            <a:pPr marL="594360" marR="0" lvl="1" indent="-276860" algn="l" rtl="0">
              <a:lnSpc>
                <a:spcPct val="95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Verdana"/>
              <a:buChar char="─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Foundations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262626"/>
              </a:buClr>
              <a:buSzPct val="25000"/>
              <a:buFont typeface="Verdana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Preliminary Bridge Design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0" y="6387664"/>
            <a:ext cx="457200" cy="39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sp>
        <p:nvSpPr>
          <p:cNvPr id="178" name="Shape 178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5886025" y="324507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8909667" y="62482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81" name="Shape 181"/>
          <p:cNvGrpSpPr/>
          <p:nvPr/>
        </p:nvGrpSpPr>
        <p:grpSpPr>
          <a:xfrm>
            <a:off x="457199" y="1371600"/>
            <a:ext cx="8229601" cy="4800600"/>
            <a:chOff x="0" y="-152400"/>
            <a:chExt cx="8229601" cy="4800600"/>
          </a:xfrm>
        </p:grpSpPr>
        <p:sp>
          <p:nvSpPr>
            <p:cNvPr id="182" name="Shape 182"/>
            <p:cNvSpPr/>
            <p:nvPr/>
          </p:nvSpPr>
          <p:spPr>
            <a:xfrm rot="-5400000">
              <a:off x="895349" y="-895349"/>
              <a:ext cx="2324099" cy="4114800"/>
            </a:xfrm>
            <a:prstGeom prst="round1Rect">
              <a:avLst>
                <a:gd name="adj" fmla="val 16667"/>
              </a:avLst>
            </a:prstGeom>
            <a:gradFill>
              <a:gsLst>
                <a:gs pos="0">
                  <a:srgbClr val="CF343E"/>
                </a:gs>
                <a:gs pos="76000">
                  <a:srgbClr val="9A1327"/>
                </a:gs>
                <a:gs pos="100000">
                  <a:srgbClr val="8A0F2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38100" dist="381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" name="Shape 183"/>
            <p:cNvSpPr txBox="1"/>
            <p:nvPr/>
          </p:nvSpPr>
          <p:spPr>
            <a:xfrm>
              <a:off x="0" y="-152400"/>
              <a:ext cx="4114800" cy="1743000"/>
            </a:xfrm>
            <a:prstGeom prst="rect">
              <a:avLst/>
            </a:prstGeom>
            <a:noFill/>
            <a:ln>
              <a:noFill/>
            </a:ln>
          </p:spPr>
          <p:txBody>
            <a:bodyPr lIns="284475" tIns="284475" rIns="284475" bIns="284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40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Single Span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140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Plate Girder 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Steel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4114800" y="0"/>
              <a:ext cx="4114800" cy="2324099"/>
            </a:xfrm>
            <a:prstGeom prst="round1Rect">
              <a:avLst>
                <a:gd name="adj" fmla="val 16667"/>
              </a:avLst>
            </a:prstGeom>
            <a:gradFill>
              <a:gsLst>
                <a:gs pos="0">
                  <a:srgbClr val="F92534"/>
                </a:gs>
                <a:gs pos="76000">
                  <a:srgbClr val="BC2C3C"/>
                </a:gs>
                <a:gs pos="100000">
                  <a:srgbClr val="A8263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38100" dist="381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4114800" y="-152400"/>
              <a:ext cx="4114800" cy="1743000"/>
            </a:xfrm>
            <a:prstGeom prst="rect">
              <a:avLst/>
            </a:prstGeom>
            <a:noFill/>
            <a:ln>
              <a:noFill/>
            </a:ln>
          </p:spPr>
          <p:txBody>
            <a:bodyPr lIns="284475" tIns="284475" rIns="284475" bIns="284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40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Single Spa</a:t>
              </a:r>
              <a:r>
                <a:rPr lang="en-US" sz="45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n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1575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Box Girder 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Steel</a:t>
              </a:r>
            </a:p>
          </p:txBody>
        </p:sp>
        <p:sp>
          <p:nvSpPr>
            <p:cNvPr id="186" name="Shape 186"/>
            <p:cNvSpPr/>
            <p:nvPr/>
          </p:nvSpPr>
          <p:spPr>
            <a:xfrm rot="10800000">
              <a:off x="0" y="2324100"/>
              <a:ext cx="4114800" cy="2324100"/>
            </a:xfrm>
            <a:prstGeom prst="round1Rect">
              <a:avLst>
                <a:gd name="adj" fmla="val 16667"/>
              </a:avLst>
            </a:prstGeom>
            <a:gradFill>
              <a:gsLst>
                <a:gs pos="0">
                  <a:srgbClr val="F63F4C"/>
                </a:gs>
                <a:gs pos="76000">
                  <a:srgbClr val="C55D66"/>
                </a:gs>
                <a:gs pos="100000">
                  <a:srgbClr val="B84953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38100" dist="381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7" name="Shape 187"/>
            <p:cNvSpPr txBox="1"/>
            <p:nvPr/>
          </p:nvSpPr>
          <p:spPr>
            <a:xfrm>
              <a:off x="0" y="2752724"/>
              <a:ext cx="4114800" cy="1743000"/>
            </a:xfrm>
            <a:prstGeom prst="rect">
              <a:avLst/>
            </a:prstGeom>
            <a:noFill/>
            <a:ln>
              <a:noFill/>
            </a:ln>
          </p:spPr>
          <p:txBody>
            <a:bodyPr lIns="284475" tIns="284475" rIns="284475" bIns="284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Double Span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140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Stringer 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Steel</a:t>
              </a:r>
            </a:p>
          </p:txBody>
        </p:sp>
        <p:sp>
          <p:nvSpPr>
            <p:cNvPr id="188" name="Shape 188"/>
            <p:cNvSpPr/>
            <p:nvPr/>
          </p:nvSpPr>
          <p:spPr>
            <a:xfrm rot="5400000">
              <a:off x="5010149" y="1428749"/>
              <a:ext cx="2324099" cy="4114800"/>
            </a:xfrm>
            <a:prstGeom prst="round1Rect">
              <a:avLst>
                <a:gd name="adj" fmla="val 16667"/>
              </a:avLst>
            </a:prstGeom>
            <a:gradFill>
              <a:gsLst>
                <a:gs pos="0">
                  <a:srgbClr val="E1757A"/>
                </a:gs>
                <a:gs pos="76000">
                  <a:srgbClr val="C89497"/>
                </a:gs>
                <a:gs pos="100000">
                  <a:srgbClr val="B87F83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38100" dist="381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" name="Shape 189"/>
            <p:cNvSpPr txBox="1"/>
            <p:nvPr/>
          </p:nvSpPr>
          <p:spPr>
            <a:xfrm>
              <a:off x="4114800" y="2905124"/>
              <a:ext cx="4114800" cy="1743075"/>
            </a:xfrm>
            <a:prstGeom prst="rect">
              <a:avLst/>
            </a:prstGeom>
            <a:noFill/>
            <a:ln>
              <a:noFill/>
            </a:ln>
          </p:spPr>
          <p:txBody>
            <a:bodyPr lIns="284475" tIns="284475" rIns="284475" bIns="284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Double Span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Spread Box Beam 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Prestressed Concrete 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2956550" y="1856624"/>
              <a:ext cx="2412000" cy="1048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>
              <a:outerShdw blurRad="38100" dist="381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3013285" y="1876001"/>
              <a:ext cx="2355300" cy="1048500"/>
            </a:xfrm>
            <a:prstGeom prst="rect">
              <a:avLst/>
            </a:prstGeom>
            <a:noFill/>
            <a:ln>
              <a:noFill/>
            </a:ln>
          </p:spPr>
          <p:txBody>
            <a:bodyPr lIns="182875" tIns="182875" rIns="182875" bIns="182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8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Cases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PI-White">
  <a:themeElements>
    <a:clrScheme name="Custom 56">
      <a:dk1>
        <a:srgbClr val="000000"/>
      </a:dk1>
      <a:lt1>
        <a:srgbClr val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1437</Words>
  <Application>Microsoft Macintosh PowerPoint</Application>
  <PresentationFormat>On-screen Show (4:3)</PresentationFormat>
  <Paragraphs>284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Questrial</vt:lpstr>
      <vt:lpstr>WPI-White</vt:lpstr>
      <vt:lpstr>Stantec Structural MQP</vt:lpstr>
      <vt:lpstr>Site Conditions</vt:lpstr>
      <vt:lpstr>PowerPoint Presentation</vt:lpstr>
      <vt:lpstr>Site Visit</vt:lpstr>
      <vt:lpstr>PowerPoint Presentation</vt:lpstr>
      <vt:lpstr>PowerPoint Presentation</vt:lpstr>
      <vt:lpstr>PowerPoint Presentation</vt:lpstr>
      <vt:lpstr>Background</vt:lpstr>
      <vt:lpstr>Preliminary Bridge Design</vt:lpstr>
      <vt:lpstr>Evaluation Criteria </vt:lpstr>
      <vt:lpstr>Final Bridge Design</vt:lpstr>
      <vt:lpstr>Slide-In Bridge Construction (SIBC)</vt:lpstr>
      <vt:lpstr>SIBC - Traffic Detour</vt:lpstr>
      <vt:lpstr>SIBC - Construction Management</vt:lpstr>
      <vt:lpstr>SIBC - Construction Management</vt:lpstr>
      <vt:lpstr>Final Cost Estimate</vt:lpstr>
      <vt:lpstr>PowerPoint Presentation</vt:lpstr>
      <vt:lpstr>Questions?</vt:lpstr>
      <vt:lpstr>PowerPoint Presentation</vt:lpstr>
      <vt:lpstr>Total Cost Summaries</vt:lpstr>
      <vt:lpstr>HL-93 Loading Analysis</vt:lpstr>
      <vt:lpstr>6 Preliminary Cases</vt:lpstr>
      <vt:lpstr>SIBC - Traffic Detour</vt:lpstr>
      <vt:lpstr>Project First Light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Stantec Structural MQP</dc:title>
  <cp:lastModifiedBy>Anjali Kuchibhatla</cp:lastModifiedBy>
  <cp:revision>2</cp:revision>
  <dcterms:modified xsi:type="dcterms:W3CDTF">2017-02-27T13:20:23Z</dcterms:modified>
</cp:coreProperties>
</file>