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diagrams/colors1.xml" ContentType="application/vnd.openxmlformats-officedocument.drawingml.diagramColors+xml"/>
  <Override PartName="/ppt/diagrams/colors2.xml" ContentType="application/vnd.openxmlformats-officedocument.drawingml.diagramColors+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quickStyle2.xml" ContentType="application/vnd.openxmlformats-officedocument.drawingml.diagramStyl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6" r:id="rId2"/>
  </p:sldIdLst>
  <p:sldSz cx="32918400" cy="25603200"/>
  <p:notesSz cx="7077075" cy="9004300"/>
  <p:defaultTextStyle>
    <a:defPPr>
      <a:defRPr lang="en-US"/>
    </a:defPPr>
    <a:lvl1pPr algn="l" rtl="0" fontAlgn="base">
      <a:spcBef>
        <a:spcPct val="0"/>
      </a:spcBef>
      <a:spcAft>
        <a:spcPct val="0"/>
      </a:spcAft>
      <a:defRPr sz="6600" kern="1200">
        <a:solidFill>
          <a:schemeClr val="tx1"/>
        </a:solidFill>
        <a:latin typeface="Arial" charset="0"/>
        <a:ea typeface="+mn-ea"/>
        <a:cs typeface="+mn-cs"/>
      </a:defRPr>
    </a:lvl1pPr>
    <a:lvl2pPr marL="457200" algn="l" rtl="0" fontAlgn="base">
      <a:spcBef>
        <a:spcPct val="0"/>
      </a:spcBef>
      <a:spcAft>
        <a:spcPct val="0"/>
      </a:spcAft>
      <a:defRPr sz="6600" kern="1200">
        <a:solidFill>
          <a:schemeClr val="tx1"/>
        </a:solidFill>
        <a:latin typeface="Arial" charset="0"/>
        <a:ea typeface="+mn-ea"/>
        <a:cs typeface="+mn-cs"/>
      </a:defRPr>
    </a:lvl2pPr>
    <a:lvl3pPr marL="914400" algn="l" rtl="0" fontAlgn="base">
      <a:spcBef>
        <a:spcPct val="0"/>
      </a:spcBef>
      <a:spcAft>
        <a:spcPct val="0"/>
      </a:spcAft>
      <a:defRPr sz="6600" kern="1200">
        <a:solidFill>
          <a:schemeClr val="tx1"/>
        </a:solidFill>
        <a:latin typeface="Arial" charset="0"/>
        <a:ea typeface="+mn-ea"/>
        <a:cs typeface="+mn-cs"/>
      </a:defRPr>
    </a:lvl3pPr>
    <a:lvl4pPr marL="1371600" algn="l" rtl="0" fontAlgn="base">
      <a:spcBef>
        <a:spcPct val="0"/>
      </a:spcBef>
      <a:spcAft>
        <a:spcPct val="0"/>
      </a:spcAft>
      <a:defRPr sz="6600" kern="1200">
        <a:solidFill>
          <a:schemeClr val="tx1"/>
        </a:solidFill>
        <a:latin typeface="Arial" charset="0"/>
        <a:ea typeface="+mn-ea"/>
        <a:cs typeface="+mn-cs"/>
      </a:defRPr>
    </a:lvl4pPr>
    <a:lvl5pPr marL="1828800" algn="l" rtl="0" fontAlgn="base">
      <a:spcBef>
        <a:spcPct val="0"/>
      </a:spcBef>
      <a:spcAft>
        <a:spcPct val="0"/>
      </a:spcAft>
      <a:defRPr sz="6600" kern="1200">
        <a:solidFill>
          <a:schemeClr val="tx1"/>
        </a:solidFill>
        <a:latin typeface="Arial" charset="0"/>
        <a:ea typeface="+mn-ea"/>
        <a:cs typeface="+mn-cs"/>
      </a:defRPr>
    </a:lvl5pPr>
    <a:lvl6pPr marL="2286000" algn="l" defTabSz="914400" rtl="0" eaLnBrk="1" latinLnBrk="0" hangingPunct="1">
      <a:defRPr sz="6600" kern="1200">
        <a:solidFill>
          <a:schemeClr val="tx1"/>
        </a:solidFill>
        <a:latin typeface="Arial" charset="0"/>
        <a:ea typeface="+mn-ea"/>
        <a:cs typeface="+mn-cs"/>
      </a:defRPr>
    </a:lvl6pPr>
    <a:lvl7pPr marL="2743200" algn="l" defTabSz="914400" rtl="0" eaLnBrk="1" latinLnBrk="0" hangingPunct="1">
      <a:defRPr sz="6600" kern="1200">
        <a:solidFill>
          <a:schemeClr val="tx1"/>
        </a:solidFill>
        <a:latin typeface="Arial" charset="0"/>
        <a:ea typeface="+mn-ea"/>
        <a:cs typeface="+mn-cs"/>
      </a:defRPr>
    </a:lvl7pPr>
    <a:lvl8pPr marL="3200400" algn="l" defTabSz="914400" rtl="0" eaLnBrk="1" latinLnBrk="0" hangingPunct="1">
      <a:defRPr sz="6600" kern="1200">
        <a:solidFill>
          <a:schemeClr val="tx1"/>
        </a:solidFill>
        <a:latin typeface="Arial" charset="0"/>
        <a:ea typeface="+mn-ea"/>
        <a:cs typeface="+mn-cs"/>
      </a:defRPr>
    </a:lvl8pPr>
    <a:lvl9pPr marL="3657600" algn="l" defTabSz="914400" rtl="0" eaLnBrk="1" latinLnBrk="0" hangingPunct="1">
      <a:defRPr sz="66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66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5620"/>
    <p:restoredTop sz="94660"/>
  </p:normalViewPr>
  <p:slideViewPr>
    <p:cSldViewPr>
      <p:cViewPr>
        <p:scale>
          <a:sx n="30" d="100"/>
          <a:sy n="30" d="100"/>
        </p:scale>
        <p:origin x="-408" y="18"/>
      </p:cViewPr>
      <p:guideLst>
        <p:guide orient="horz" pos="7968"/>
        <p:guide pos="10368"/>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4"/>
  <c:chart>
    <c:title>
      <c:tx>
        <c:rich>
          <a:bodyPr/>
          <a:lstStyle/>
          <a:p>
            <a:pPr>
              <a:defRPr/>
            </a:pPr>
            <a:r>
              <a:rPr lang="en-US" dirty="0" smtClean="0"/>
              <a:t>For non-members, would </a:t>
            </a:r>
            <a:r>
              <a:rPr lang="en-US" dirty="0"/>
              <a:t>you join Second Life as part of </a:t>
            </a:r>
            <a:r>
              <a:rPr lang="en-US" dirty="0" smtClean="0"/>
              <a:t>your </a:t>
            </a:r>
            <a:r>
              <a:rPr lang="en-US" dirty="0"/>
              <a:t>job-search process?</a:t>
            </a:r>
          </a:p>
        </c:rich>
      </c:tx>
      <c:layout/>
    </c:title>
    <c:plotArea>
      <c:layout/>
      <c:barChart>
        <c:barDir val="col"/>
        <c:grouping val="clustered"/>
        <c:ser>
          <c:idx val="0"/>
          <c:order val="0"/>
          <c:cat>
            <c:strRef>
              <c:f>Sheet1!$A$43:$A$44</c:f>
              <c:strCache>
                <c:ptCount val="2"/>
                <c:pt idx="0">
                  <c:v>Yes</c:v>
                </c:pt>
                <c:pt idx="1">
                  <c:v>No</c:v>
                </c:pt>
              </c:strCache>
            </c:strRef>
          </c:cat>
          <c:val>
            <c:numRef>
              <c:f>Sheet1!$B$43:$B$44</c:f>
              <c:numCache>
                <c:formatCode>General</c:formatCode>
                <c:ptCount val="2"/>
                <c:pt idx="0">
                  <c:v>66.7</c:v>
                </c:pt>
                <c:pt idx="1">
                  <c:v>33.300000000000004</c:v>
                </c:pt>
              </c:numCache>
            </c:numRef>
          </c:val>
        </c:ser>
        <c:axId val="100361728"/>
        <c:axId val="100363264"/>
      </c:barChart>
      <c:catAx>
        <c:axId val="100361728"/>
        <c:scaling>
          <c:orientation val="minMax"/>
        </c:scaling>
        <c:axPos val="b"/>
        <c:majorTickMark val="none"/>
        <c:tickLblPos val="nextTo"/>
        <c:crossAx val="100363264"/>
        <c:crosses val="autoZero"/>
        <c:auto val="1"/>
        <c:lblAlgn val="ctr"/>
        <c:lblOffset val="100"/>
      </c:catAx>
      <c:valAx>
        <c:axId val="100363264"/>
        <c:scaling>
          <c:orientation val="minMax"/>
        </c:scaling>
        <c:axPos val="l"/>
        <c:majorGridlines/>
        <c:title>
          <c:tx>
            <c:rich>
              <a:bodyPr rot="-5400000" vert="horz"/>
              <a:lstStyle/>
              <a:p>
                <a:pPr>
                  <a:defRPr/>
                </a:pPr>
                <a:r>
                  <a:rPr lang="en-US"/>
                  <a:t>Percentage</a:t>
                </a:r>
              </a:p>
            </c:rich>
          </c:tx>
          <c:layout/>
        </c:title>
        <c:numFmt formatCode="General" sourceLinked="1"/>
        <c:majorTickMark val="none"/>
        <c:tickLblPos val="nextTo"/>
        <c:crossAx val="100361728"/>
        <c:crosses val="autoZero"/>
        <c:crossBetween val="between"/>
      </c:valAx>
    </c:plotArea>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style val="3"/>
  <c:chart>
    <c:title>
      <c:tx>
        <c:rich>
          <a:bodyPr/>
          <a:lstStyle/>
          <a:p>
            <a:pPr>
              <a:defRPr/>
            </a:pPr>
            <a:r>
              <a:rPr lang="en-US" dirty="0"/>
              <a:t>If you were looking for a job, how would you use Second Life?</a:t>
            </a:r>
          </a:p>
        </c:rich>
      </c:tx>
      <c:layout/>
    </c:title>
    <c:plotArea>
      <c:layout/>
      <c:barChart>
        <c:barDir val="col"/>
        <c:grouping val="clustered"/>
        <c:ser>
          <c:idx val="0"/>
          <c:order val="0"/>
          <c:cat>
            <c:strRef>
              <c:f>Sheet1!$A$24:$A$27</c:f>
              <c:strCache>
                <c:ptCount val="4"/>
                <c:pt idx="0">
                  <c:v>Primary Job Search Tool</c:v>
                </c:pt>
                <c:pt idx="1">
                  <c:v>In Addition to Other Job Search Tools</c:v>
                </c:pt>
                <c:pt idx="2">
                  <c:v>Sparingly </c:v>
                </c:pt>
                <c:pt idx="3">
                  <c:v>Not Use</c:v>
                </c:pt>
              </c:strCache>
            </c:strRef>
          </c:cat>
          <c:val>
            <c:numRef>
              <c:f>Sheet1!$B$24:$B$27</c:f>
              <c:numCache>
                <c:formatCode>General</c:formatCode>
                <c:ptCount val="4"/>
                <c:pt idx="0">
                  <c:v>0</c:v>
                </c:pt>
                <c:pt idx="1">
                  <c:v>57.1</c:v>
                </c:pt>
                <c:pt idx="2">
                  <c:v>14.3</c:v>
                </c:pt>
                <c:pt idx="3">
                  <c:v>28.6</c:v>
                </c:pt>
              </c:numCache>
            </c:numRef>
          </c:val>
        </c:ser>
        <c:axId val="100457088"/>
        <c:axId val="100508032"/>
      </c:barChart>
      <c:catAx>
        <c:axId val="100457088"/>
        <c:scaling>
          <c:orientation val="minMax"/>
        </c:scaling>
        <c:axPos val="b"/>
        <c:tickLblPos val="nextTo"/>
        <c:crossAx val="100508032"/>
        <c:crosses val="autoZero"/>
        <c:auto val="1"/>
        <c:lblAlgn val="ctr"/>
        <c:lblOffset val="100"/>
      </c:catAx>
      <c:valAx>
        <c:axId val="100508032"/>
        <c:scaling>
          <c:orientation val="minMax"/>
        </c:scaling>
        <c:axPos val="l"/>
        <c:majorGridlines/>
        <c:title>
          <c:tx>
            <c:rich>
              <a:bodyPr rot="-5400000" vert="horz"/>
              <a:lstStyle/>
              <a:p>
                <a:pPr>
                  <a:defRPr/>
                </a:pPr>
                <a:r>
                  <a:rPr lang="en-US"/>
                  <a:t>Percentage</a:t>
                </a:r>
              </a:p>
            </c:rich>
          </c:tx>
          <c:layout/>
        </c:title>
        <c:numFmt formatCode="General" sourceLinked="1"/>
        <c:tickLblPos val="nextTo"/>
        <c:crossAx val="100457088"/>
        <c:crosses val="autoZero"/>
        <c:crossBetween val="between"/>
      </c:valAx>
    </c:plotArea>
    <c:plotVisOnly val="1"/>
  </c:chart>
  <c:externalData r:id="rId1"/>
</c:chartSpace>
</file>

<file path=ppt/diagrams/colors1.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3BFB97C-6A50-42FC-8758-36BAD77F1722}" type="doc">
      <dgm:prSet loTypeId="urn:microsoft.com/office/officeart/2005/8/layout/hProcess9" loCatId="process" qsTypeId="urn:microsoft.com/office/officeart/2005/8/quickstyle/3d2" qsCatId="3D" csTypeId="urn:microsoft.com/office/officeart/2005/8/colors/accent2_4" csCatId="accent2" phldr="1"/>
      <dgm:spPr/>
    </dgm:pt>
    <dgm:pt modelId="{3FD28E8B-806B-42C6-B2B3-B72428D9F331}">
      <dgm:prSet phldrT="[Text]"/>
      <dgm:spPr/>
      <dgm:t>
        <a:bodyPr/>
        <a:lstStyle/>
        <a:p>
          <a:r>
            <a:rPr lang="en-US" dirty="0" smtClean="0"/>
            <a:t>Design</a:t>
          </a:r>
          <a:endParaRPr lang="en-US" dirty="0"/>
        </a:p>
      </dgm:t>
    </dgm:pt>
    <dgm:pt modelId="{45F87B3A-B5F4-4673-98DE-000FF422F2D3}" type="parTrans" cxnId="{F23D61A0-DE41-4787-BE69-7DF2BE1F3FA3}">
      <dgm:prSet/>
      <dgm:spPr/>
      <dgm:t>
        <a:bodyPr/>
        <a:lstStyle/>
        <a:p>
          <a:endParaRPr lang="en-US"/>
        </a:p>
      </dgm:t>
    </dgm:pt>
    <dgm:pt modelId="{7B1672CB-7C72-4893-B006-D722D907379B}" type="sibTrans" cxnId="{F23D61A0-DE41-4787-BE69-7DF2BE1F3FA3}">
      <dgm:prSet/>
      <dgm:spPr/>
      <dgm:t>
        <a:bodyPr/>
        <a:lstStyle/>
        <a:p>
          <a:endParaRPr lang="en-US"/>
        </a:p>
      </dgm:t>
    </dgm:pt>
    <dgm:pt modelId="{FBC5EAC8-1BD9-4A75-A050-3713A336D189}">
      <dgm:prSet phldrT="[Text]"/>
      <dgm:spPr/>
      <dgm:t>
        <a:bodyPr/>
        <a:lstStyle/>
        <a:p>
          <a:r>
            <a:rPr lang="en-US" dirty="0" smtClean="0"/>
            <a:t>Data Collection</a:t>
          </a:r>
          <a:endParaRPr lang="en-US" dirty="0"/>
        </a:p>
      </dgm:t>
    </dgm:pt>
    <dgm:pt modelId="{C373E696-48BA-4F87-87B1-F5B83FE7F7E9}" type="parTrans" cxnId="{373C1106-EF09-407B-A499-84D998EDEED6}">
      <dgm:prSet/>
      <dgm:spPr/>
      <dgm:t>
        <a:bodyPr/>
        <a:lstStyle/>
        <a:p>
          <a:endParaRPr lang="en-US"/>
        </a:p>
      </dgm:t>
    </dgm:pt>
    <dgm:pt modelId="{8441481E-7974-46F7-86A9-010D4BBC8C77}" type="sibTrans" cxnId="{373C1106-EF09-407B-A499-84D998EDEED6}">
      <dgm:prSet/>
      <dgm:spPr/>
      <dgm:t>
        <a:bodyPr/>
        <a:lstStyle/>
        <a:p>
          <a:endParaRPr lang="en-US"/>
        </a:p>
      </dgm:t>
    </dgm:pt>
    <dgm:pt modelId="{D3E70853-1735-4E3D-A032-F93EA685330D}">
      <dgm:prSet phldrT="[Text]"/>
      <dgm:spPr/>
      <dgm:t>
        <a:bodyPr/>
        <a:lstStyle/>
        <a:p>
          <a:r>
            <a:rPr lang="en-US" dirty="0" smtClean="0"/>
            <a:t>Data Analysis</a:t>
          </a:r>
          <a:endParaRPr lang="en-US" dirty="0"/>
        </a:p>
      </dgm:t>
    </dgm:pt>
    <dgm:pt modelId="{159564DC-E01A-4927-8FAF-E09544FC7330}" type="parTrans" cxnId="{E430DE0D-7209-4B5B-8FCD-C092DD210098}">
      <dgm:prSet/>
      <dgm:spPr/>
      <dgm:t>
        <a:bodyPr/>
        <a:lstStyle/>
        <a:p>
          <a:endParaRPr lang="en-US"/>
        </a:p>
      </dgm:t>
    </dgm:pt>
    <dgm:pt modelId="{1EAE73FC-A8F7-4631-B3DB-FB9121BA140D}" type="sibTrans" cxnId="{E430DE0D-7209-4B5B-8FCD-C092DD210098}">
      <dgm:prSet/>
      <dgm:spPr/>
      <dgm:t>
        <a:bodyPr/>
        <a:lstStyle/>
        <a:p>
          <a:endParaRPr lang="en-US"/>
        </a:p>
      </dgm:t>
    </dgm:pt>
    <dgm:pt modelId="{BD44F5DE-5814-4D37-8D51-C4B924055535}">
      <dgm:prSet/>
      <dgm:spPr/>
      <dgm:t>
        <a:bodyPr/>
        <a:lstStyle/>
        <a:p>
          <a:r>
            <a:rPr lang="en-US" dirty="0" smtClean="0"/>
            <a:t>Answer Questions</a:t>
          </a:r>
          <a:endParaRPr lang="en-US" dirty="0"/>
        </a:p>
      </dgm:t>
    </dgm:pt>
    <dgm:pt modelId="{7578C2D9-D0C7-4ADD-AA40-C5326FCDA306}" type="parTrans" cxnId="{64D3E051-22B7-43FA-867C-5BB59DC31FCA}">
      <dgm:prSet/>
      <dgm:spPr/>
      <dgm:t>
        <a:bodyPr/>
        <a:lstStyle/>
        <a:p>
          <a:endParaRPr lang="en-US"/>
        </a:p>
      </dgm:t>
    </dgm:pt>
    <dgm:pt modelId="{73C90F9A-B190-48BA-80A5-F89C557C3BB1}" type="sibTrans" cxnId="{64D3E051-22B7-43FA-867C-5BB59DC31FCA}">
      <dgm:prSet/>
      <dgm:spPr/>
      <dgm:t>
        <a:bodyPr/>
        <a:lstStyle/>
        <a:p>
          <a:endParaRPr lang="en-US"/>
        </a:p>
      </dgm:t>
    </dgm:pt>
    <dgm:pt modelId="{371B92BA-69DB-438C-AD5A-BF937E87B997}" type="pres">
      <dgm:prSet presAssocID="{B3BFB97C-6A50-42FC-8758-36BAD77F1722}" presName="CompostProcess" presStyleCnt="0">
        <dgm:presLayoutVars>
          <dgm:dir/>
          <dgm:resizeHandles val="exact"/>
        </dgm:presLayoutVars>
      </dgm:prSet>
      <dgm:spPr/>
    </dgm:pt>
    <dgm:pt modelId="{4FE0DFFD-12B5-4843-BB73-646BA90D66BC}" type="pres">
      <dgm:prSet presAssocID="{B3BFB97C-6A50-42FC-8758-36BAD77F1722}" presName="arrow" presStyleLbl="bgShp" presStyleIdx="0" presStyleCnt="1" custLinFactNeighborX="-7353" custLinFactNeighborY="-39375"/>
      <dgm:spPr/>
    </dgm:pt>
    <dgm:pt modelId="{F637293F-D620-4ADC-9705-DBE77E45B92F}" type="pres">
      <dgm:prSet presAssocID="{B3BFB97C-6A50-42FC-8758-36BAD77F1722}" presName="linearProcess" presStyleCnt="0"/>
      <dgm:spPr/>
    </dgm:pt>
    <dgm:pt modelId="{21B48CDD-5343-402F-8257-151A8D2067F0}" type="pres">
      <dgm:prSet presAssocID="{3FD28E8B-806B-42C6-B2B3-B72428D9F331}" presName="textNode" presStyleLbl="node1" presStyleIdx="0" presStyleCnt="4" custScaleX="54198" custScaleY="100000" custLinFactX="-13371" custLinFactNeighborX="-100000">
        <dgm:presLayoutVars>
          <dgm:bulletEnabled val="1"/>
        </dgm:presLayoutVars>
      </dgm:prSet>
      <dgm:spPr/>
      <dgm:t>
        <a:bodyPr/>
        <a:lstStyle/>
        <a:p>
          <a:endParaRPr lang="en-US"/>
        </a:p>
      </dgm:t>
    </dgm:pt>
    <dgm:pt modelId="{BEE8F7D8-A710-4A91-9FB9-9861C6C2D06D}" type="pres">
      <dgm:prSet presAssocID="{7B1672CB-7C72-4893-B006-D722D907379B}" presName="sibTrans" presStyleCnt="0"/>
      <dgm:spPr/>
    </dgm:pt>
    <dgm:pt modelId="{82666DE4-8B96-498F-9AB8-692152066B50}" type="pres">
      <dgm:prSet presAssocID="{FBC5EAC8-1BD9-4A75-A050-3713A336D189}" presName="textNode" presStyleLbl="node1" presStyleIdx="1" presStyleCnt="4" custScaleX="54198" custScaleY="100000" custLinFactX="-11331" custLinFactNeighborX="-100000">
        <dgm:presLayoutVars>
          <dgm:bulletEnabled val="1"/>
        </dgm:presLayoutVars>
      </dgm:prSet>
      <dgm:spPr/>
      <dgm:t>
        <a:bodyPr/>
        <a:lstStyle/>
        <a:p>
          <a:endParaRPr lang="en-US"/>
        </a:p>
      </dgm:t>
    </dgm:pt>
    <dgm:pt modelId="{900FC1D1-2BFA-4FC5-972D-03C0C11B8A13}" type="pres">
      <dgm:prSet presAssocID="{8441481E-7974-46F7-86A9-010D4BBC8C77}" presName="sibTrans" presStyleCnt="0"/>
      <dgm:spPr/>
    </dgm:pt>
    <dgm:pt modelId="{089EA661-C91F-4FA2-AC4D-54E6D7C38B56}" type="pres">
      <dgm:prSet presAssocID="{D3E70853-1735-4E3D-A032-F93EA685330D}" presName="textNode" presStyleLbl="node1" presStyleIdx="2" presStyleCnt="4" custScaleX="54198" custScaleY="100000" custLinFactX="-4583" custLinFactNeighborX="-100000">
        <dgm:presLayoutVars>
          <dgm:bulletEnabled val="1"/>
        </dgm:presLayoutVars>
      </dgm:prSet>
      <dgm:spPr/>
      <dgm:t>
        <a:bodyPr/>
        <a:lstStyle/>
        <a:p>
          <a:endParaRPr lang="en-US"/>
        </a:p>
      </dgm:t>
    </dgm:pt>
    <dgm:pt modelId="{D3DF9A0A-BB30-43EE-BA95-25157F00C051}" type="pres">
      <dgm:prSet presAssocID="{1EAE73FC-A8F7-4631-B3DB-FB9121BA140D}" presName="sibTrans" presStyleCnt="0"/>
      <dgm:spPr/>
    </dgm:pt>
    <dgm:pt modelId="{C50BEAD6-5F88-47C0-A28B-255A079FDE10}" type="pres">
      <dgm:prSet presAssocID="{BD44F5DE-5814-4D37-8D51-C4B924055535}" presName="textNode" presStyleLbl="node1" presStyleIdx="3" presStyleCnt="4" custScaleX="54198" custScaleY="100000" custLinFactNeighborX="-77597">
        <dgm:presLayoutVars>
          <dgm:bulletEnabled val="1"/>
        </dgm:presLayoutVars>
      </dgm:prSet>
      <dgm:spPr/>
      <dgm:t>
        <a:bodyPr/>
        <a:lstStyle/>
        <a:p>
          <a:endParaRPr lang="en-US"/>
        </a:p>
      </dgm:t>
    </dgm:pt>
  </dgm:ptLst>
  <dgm:cxnLst>
    <dgm:cxn modelId="{7C4F3C46-708B-4AE1-AB7C-78612B9FDF9F}" type="presOf" srcId="{FBC5EAC8-1BD9-4A75-A050-3713A336D189}" destId="{82666DE4-8B96-498F-9AB8-692152066B50}" srcOrd="0" destOrd="0" presId="urn:microsoft.com/office/officeart/2005/8/layout/hProcess9"/>
    <dgm:cxn modelId="{373C1106-EF09-407B-A499-84D998EDEED6}" srcId="{B3BFB97C-6A50-42FC-8758-36BAD77F1722}" destId="{FBC5EAC8-1BD9-4A75-A050-3713A336D189}" srcOrd="1" destOrd="0" parTransId="{C373E696-48BA-4F87-87B1-F5B83FE7F7E9}" sibTransId="{8441481E-7974-46F7-86A9-010D4BBC8C77}"/>
    <dgm:cxn modelId="{F23D61A0-DE41-4787-BE69-7DF2BE1F3FA3}" srcId="{B3BFB97C-6A50-42FC-8758-36BAD77F1722}" destId="{3FD28E8B-806B-42C6-B2B3-B72428D9F331}" srcOrd="0" destOrd="0" parTransId="{45F87B3A-B5F4-4673-98DE-000FF422F2D3}" sibTransId="{7B1672CB-7C72-4893-B006-D722D907379B}"/>
    <dgm:cxn modelId="{64D3E051-22B7-43FA-867C-5BB59DC31FCA}" srcId="{B3BFB97C-6A50-42FC-8758-36BAD77F1722}" destId="{BD44F5DE-5814-4D37-8D51-C4B924055535}" srcOrd="3" destOrd="0" parTransId="{7578C2D9-D0C7-4ADD-AA40-C5326FCDA306}" sibTransId="{73C90F9A-B190-48BA-80A5-F89C557C3BB1}"/>
    <dgm:cxn modelId="{7F5DDE62-9BD6-4787-858E-BE240487CF15}" type="presOf" srcId="{B3BFB97C-6A50-42FC-8758-36BAD77F1722}" destId="{371B92BA-69DB-438C-AD5A-BF937E87B997}" srcOrd="0" destOrd="0" presId="urn:microsoft.com/office/officeart/2005/8/layout/hProcess9"/>
    <dgm:cxn modelId="{700224E2-E916-4872-BD42-3F970436943B}" type="presOf" srcId="{BD44F5DE-5814-4D37-8D51-C4B924055535}" destId="{C50BEAD6-5F88-47C0-A28B-255A079FDE10}" srcOrd="0" destOrd="0" presId="urn:microsoft.com/office/officeart/2005/8/layout/hProcess9"/>
    <dgm:cxn modelId="{1B0C82DA-3582-4DAA-B21E-5742816CEE6D}" type="presOf" srcId="{D3E70853-1735-4E3D-A032-F93EA685330D}" destId="{089EA661-C91F-4FA2-AC4D-54E6D7C38B56}" srcOrd="0" destOrd="0" presId="urn:microsoft.com/office/officeart/2005/8/layout/hProcess9"/>
    <dgm:cxn modelId="{2B15D68F-B077-4E94-807D-DF164F359338}" type="presOf" srcId="{3FD28E8B-806B-42C6-B2B3-B72428D9F331}" destId="{21B48CDD-5343-402F-8257-151A8D2067F0}" srcOrd="0" destOrd="0" presId="urn:microsoft.com/office/officeart/2005/8/layout/hProcess9"/>
    <dgm:cxn modelId="{E430DE0D-7209-4B5B-8FCD-C092DD210098}" srcId="{B3BFB97C-6A50-42FC-8758-36BAD77F1722}" destId="{D3E70853-1735-4E3D-A032-F93EA685330D}" srcOrd="2" destOrd="0" parTransId="{159564DC-E01A-4927-8FAF-E09544FC7330}" sibTransId="{1EAE73FC-A8F7-4631-B3DB-FB9121BA140D}"/>
    <dgm:cxn modelId="{E56EEC8A-07E3-4E44-B069-C855444DF442}" type="presParOf" srcId="{371B92BA-69DB-438C-AD5A-BF937E87B997}" destId="{4FE0DFFD-12B5-4843-BB73-646BA90D66BC}" srcOrd="0" destOrd="0" presId="urn:microsoft.com/office/officeart/2005/8/layout/hProcess9"/>
    <dgm:cxn modelId="{E9F623E9-2A02-4AED-8AA7-50ED92EA759C}" type="presParOf" srcId="{371B92BA-69DB-438C-AD5A-BF937E87B997}" destId="{F637293F-D620-4ADC-9705-DBE77E45B92F}" srcOrd="1" destOrd="0" presId="urn:microsoft.com/office/officeart/2005/8/layout/hProcess9"/>
    <dgm:cxn modelId="{E624B58C-611C-48F7-8D11-28698A833605}" type="presParOf" srcId="{F637293F-D620-4ADC-9705-DBE77E45B92F}" destId="{21B48CDD-5343-402F-8257-151A8D2067F0}" srcOrd="0" destOrd="0" presId="urn:microsoft.com/office/officeart/2005/8/layout/hProcess9"/>
    <dgm:cxn modelId="{A33DE815-1AB4-4694-8A71-FCB4FA0018BE}" type="presParOf" srcId="{F637293F-D620-4ADC-9705-DBE77E45B92F}" destId="{BEE8F7D8-A710-4A91-9FB9-9861C6C2D06D}" srcOrd="1" destOrd="0" presId="urn:microsoft.com/office/officeart/2005/8/layout/hProcess9"/>
    <dgm:cxn modelId="{1E8EA65C-6618-435E-81BB-E3C3D7281491}" type="presParOf" srcId="{F637293F-D620-4ADC-9705-DBE77E45B92F}" destId="{82666DE4-8B96-498F-9AB8-692152066B50}" srcOrd="2" destOrd="0" presId="urn:microsoft.com/office/officeart/2005/8/layout/hProcess9"/>
    <dgm:cxn modelId="{E9A8BCAB-FE95-467B-8A9D-48D020265A3F}" type="presParOf" srcId="{F637293F-D620-4ADC-9705-DBE77E45B92F}" destId="{900FC1D1-2BFA-4FC5-972D-03C0C11B8A13}" srcOrd="3" destOrd="0" presId="urn:microsoft.com/office/officeart/2005/8/layout/hProcess9"/>
    <dgm:cxn modelId="{A6BF880F-FF5D-4F67-995E-E42F78E269F4}" type="presParOf" srcId="{F637293F-D620-4ADC-9705-DBE77E45B92F}" destId="{089EA661-C91F-4FA2-AC4D-54E6D7C38B56}" srcOrd="4" destOrd="0" presId="urn:microsoft.com/office/officeart/2005/8/layout/hProcess9"/>
    <dgm:cxn modelId="{6CCEFFE3-1FC1-443A-BE71-EBA5C211AE8C}" type="presParOf" srcId="{F637293F-D620-4ADC-9705-DBE77E45B92F}" destId="{D3DF9A0A-BB30-43EE-BA95-25157F00C051}" srcOrd="5" destOrd="0" presId="urn:microsoft.com/office/officeart/2005/8/layout/hProcess9"/>
    <dgm:cxn modelId="{6BD8360F-04A8-4BDA-B9C5-B9FB20A2B20C}" type="presParOf" srcId="{F637293F-D620-4ADC-9705-DBE77E45B92F}" destId="{C50BEAD6-5F88-47C0-A28B-255A079FDE10}" srcOrd="6" destOrd="0" presId="urn:microsoft.com/office/officeart/2005/8/layout/hProcess9"/>
  </dgm:cxnLst>
  <dgm:bg/>
  <dgm:whole/>
</dgm:dataModel>
</file>

<file path=ppt/diagrams/data2.xml><?xml version="1.0" encoding="utf-8"?>
<dgm:dataModel xmlns:dgm="http://schemas.openxmlformats.org/drawingml/2006/diagram" xmlns:a="http://schemas.openxmlformats.org/drawingml/2006/main">
  <dgm:ptLst>
    <dgm:pt modelId="{CECCC46E-B57F-48EB-A7A8-068533C4DC60}" type="doc">
      <dgm:prSet loTypeId="urn:microsoft.com/office/officeart/2005/8/layout/hProcess9" loCatId="process" qsTypeId="urn:microsoft.com/office/officeart/2005/8/quickstyle/3d2" qsCatId="3D" csTypeId="urn:microsoft.com/office/officeart/2005/8/colors/accent2_4" csCatId="accent2" phldr="1"/>
      <dgm:spPr/>
    </dgm:pt>
    <dgm:pt modelId="{7F5FACCB-3DCF-4867-AEE5-B1B5D27219A9}">
      <dgm:prSet phldrT="[Text]"/>
      <dgm:spPr/>
      <dgm:t>
        <a:bodyPr/>
        <a:lstStyle/>
        <a:p>
          <a:r>
            <a:rPr lang="en-US" dirty="0" smtClean="0"/>
            <a:t>Research Area</a:t>
          </a:r>
          <a:endParaRPr lang="en-US" dirty="0"/>
        </a:p>
      </dgm:t>
    </dgm:pt>
    <dgm:pt modelId="{631B591E-4601-47D1-8A9E-87E0DFF89A97}" type="parTrans" cxnId="{38E0CDFF-D8E9-49B5-8BEF-F7F3E4F45855}">
      <dgm:prSet/>
      <dgm:spPr/>
      <dgm:t>
        <a:bodyPr/>
        <a:lstStyle/>
        <a:p>
          <a:endParaRPr lang="en-US"/>
        </a:p>
      </dgm:t>
    </dgm:pt>
    <dgm:pt modelId="{B86493C6-4CEC-4849-ACC4-618B5C15E54A}" type="sibTrans" cxnId="{38E0CDFF-D8E9-49B5-8BEF-F7F3E4F45855}">
      <dgm:prSet/>
      <dgm:spPr/>
      <dgm:t>
        <a:bodyPr/>
        <a:lstStyle/>
        <a:p>
          <a:endParaRPr lang="en-US"/>
        </a:p>
      </dgm:t>
    </dgm:pt>
    <dgm:pt modelId="{E7BC6023-6032-4601-8D1A-226C4F963228}">
      <dgm:prSet phldrT="[Text]"/>
      <dgm:spPr/>
      <dgm:t>
        <a:bodyPr/>
        <a:lstStyle/>
        <a:p>
          <a:r>
            <a:rPr lang="en-US" dirty="0" smtClean="0"/>
            <a:t>Literature</a:t>
          </a:r>
          <a:endParaRPr lang="en-US" dirty="0"/>
        </a:p>
      </dgm:t>
    </dgm:pt>
    <dgm:pt modelId="{23B9402F-0848-4F3E-BCAF-35C6FD9C7868}" type="parTrans" cxnId="{1DC9C52B-F492-49B1-BC0B-C62FA10F4155}">
      <dgm:prSet/>
      <dgm:spPr/>
      <dgm:t>
        <a:bodyPr/>
        <a:lstStyle/>
        <a:p>
          <a:endParaRPr lang="en-US"/>
        </a:p>
      </dgm:t>
    </dgm:pt>
    <dgm:pt modelId="{2FCDDB58-37D8-45E8-A020-8D1C1460B6E5}" type="sibTrans" cxnId="{1DC9C52B-F492-49B1-BC0B-C62FA10F4155}">
      <dgm:prSet/>
      <dgm:spPr/>
      <dgm:t>
        <a:bodyPr/>
        <a:lstStyle/>
        <a:p>
          <a:endParaRPr lang="en-US"/>
        </a:p>
      </dgm:t>
    </dgm:pt>
    <dgm:pt modelId="{D6063FF6-9501-4EC0-9A38-421826B75751}">
      <dgm:prSet phldrT="[Text]"/>
      <dgm:spPr/>
      <dgm:t>
        <a:bodyPr/>
        <a:lstStyle/>
        <a:p>
          <a:r>
            <a:rPr lang="en-US" dirty="0" smtClean="0"/>
            <a:t>Context</a:t>
          </a:r>
          <a:endParaRPr lang="en-US" dirty="0"/>
        </a:p>
      </dgm:t>
    </dgm:pt>
    <dgm:pt modelId="{7C289FD3-046B-4FA6-8AA9-D83DC10B347B}" type="parTrans" cxnId="{C325E50F-47FA-42AD-B7BC-CB87AA8C1707}">
      <dgm:prSet/>
      <dgm:spPr/>
      <dgm:t>
        <a:bodyPr/>
        <a:lstStyle/>
        <a:p>
          <a:endParaRPr lang="en-US"/>
        </a:p>
      </dgm:t>
    </dgm:pt>
    <dgm:pt modelId="{241D47CE-2661-498C-9080-4319BB3AA99E}" type="sibTrans" cxnId="{C325E50F-47FA-42AD-B7BC-CB87AA8C1707}">
      <dgm:prSet/>
      <dgm:spPr/>
      <dgm:t>
        <a:bodyPr/>
        <a:lstStyle/>
        <a:p>
          <a:endParaRPr lang="en-US"/>
        </a:p>
      </dgm:t>
    </dgm:pt>
    <dgm:pt modelId="{91540AF9-D217-4A09-9B89-CD38B67D922D}">
      <dgm:prSet/>
      <dgm:spPr/>
      <dgm:t>
        <a:bodyPr/>
        <a:lstStyle/>
        <a:p>
          <a:r>
            <a:rPr lang="en-US" dirty="0" smtClean="0"/>
            <a:t>Topic</a:t>
          </a:r>
          <a:endParaRPr lang="en-US" dirty="0"/>
        </a:p>
      </dgm:t>
    </dgm:pt>
    <dgm:pt modelId="{87DB02BB-140E-4EC9-82A9-C63720A50C18}" type="parTrans" cxnId="{8CB72EBB-DD41-41C1-ACF5-186BABC1073C}">
      <dgm:prSet/>
      <dgm:spPr/>
      <dgm:t>
        <a:bodyPr/>
        <a:lstStyle/>
        <a:p>
          <a:endParaRPr lang="en-US"/>
        </a:p>
      </dgm:t>
    </dgm:pt>
    <dgm:pt modelId="{71082EEF-6A7A-45A4-8DAA-69052E4CAAFE}" type="sibTrans" cxnId="{8CB72EBB-DD41-41C1-ACF5-186BABC1073C}">
      <dgm:prSet/>
      <dgm:spPr/>
      <dgm:t>
        <a:bodyPr/>
        <a:lstStyle/>
        <a:p>
          <a:endParaRPr lang="en-US"/>
        </a:p>
      </dgm:t>
    </dgm:pt>
    <dgm:pt modelId="{DF85C27E-FF12-4DCD-8BA3-36F0AC3684D9}">
      <dgm:prSet/>
      <dgm:spPr/>
      <dgm:t>
        <a:bodyPr/>
        <a:lstStyle/>
        <a:p>
          <a:r>
            <a:rPr lang="en-US" dirty="0" smtClean="0"/>
            <a:t>Research Questions</a:t>
          </a:r>
        </a:p>
      </dgm:t>
    </dgm:pt>
    <dgm:pt modelId="{35BF9E95-CCB5-4C84-93E5-55CA6C96832D}" type="parTrans" cxnId="{7A5432ED-1F39-4553-AF0A-759A65972307}">
      <dgm:prSet/>
      <dgm:spPr/>
      <dgm:t>
        <a:bodyPr/>
        <a:lstStyle/>
        <a:p>
          <a:endParaRPr lang="en-US"/>
        </a:p>
      </dgm:t>
    </dgm:pt>
    <dgm:pt modelId="{0C9F3EEB-2047-43A4-BFFE-A4170B478B25}" type="sibTrans" cxnId="{7A5432ED-1F39-4553-AF0A-759A65972307}">
      <dgm:prSet/>
      <dgm:spPr/>
      <dgm:t>
        <a:bodyPr/>
        <a:lstStyle/>
        <a:p>
          <a:endParaRPr lang="en-US"/>
        </a:p>
      </dgm:t>
    </dgm:pt>
    <dgm:pt modelId="{F4AF5470-AB88-4E9A-818A-E73234452B1D}" type="pres">
      <dgm:prSet presAssocID="{CECCC46E-B57F-48EB-A7A8-068533C4DC60}" presName="CompostProcess" presStyleCnt="0">
        <dgm:presLayoutVars>
          <dgm:dir/>
          <dgm:resizeHandles val="exact"/>
        </dgm:presLayoutVars>
      </dgm:prSet>
      <dgm:spPr/>
    </dgm:pt>
    <dgm:pt modelId="{D8BC434A-F478-495D-9C44-7441E1F1F04E}" type="pres">
      <dgm:prSet presAssocID="{CECCC46E-B57F-48EB-A7A8-068533C4DC60}" presName="arrow" presStyleLbl="bgShp" presStyleIdx="0" presStyleCnt="1"/>
      <dgm:spPr/>
      <dgm:t>
        <a:bodyPr/>
        <a:lstStyle/>
        <a:p>
          <a:endParaRPr lang="en-US"/>
        </a:p>
      </dgm:t>
    </dgm:pt>
    <dgm:pt modelId="{4CBCCC84-EEBF-459A-95AA-3C9C7F6A1F9C}" type="pres">
      <dgm:prSet presAssocID="{CECCC46E-B57F-48EB-A7A8-068533C4DC60}" presName="linearProcess" presStyleCnt="0"/>
      <dgm:spPr/>
    </dgm:pt>
    <dgm:pt modelId="{C7C393F3-3599-42E8-A404-ED64B2AEBC78}" type="pres">
      <dgm:prSet presAssocID="{7F5FACCB-3DCF-4867-AEE5-B1B5D27219A9}" presName="textNode" presStyleLbl="node1" presStyleIdx="0" presStyleCnt="5">
        <dgm:presLayoutVars>
          <dgm:bulletEnabled val="1"/>
        </dgm:presLayoutVars>
      </dgm:prSet>
      <dgm:spPr/>
      <dgm:t>
        <a:bodyPr/>
        <a:lstStyle/>
        <a:p>
          <a:endParaRPr lang="en-US"/>
        </a:p>
      </dgm:t>
    </dgm:pt>
    <dgm:pt modelId="{C5006C66-1D30-4151-A08F-743BEFE2CFBB}" type="pres">
      <dgm:prSet presAssocID="{B86493C6-4CEC-4849-ACC4-618B5C15E54A}" presName="sibTrans" presStyleCnt="0"/>
      <dgm:spPr/>
    </dgm:pt>
    <dgm:pt modelId="{177A564A-B5E9-49AF-8EC5-4B19FB8B0FEB}" type="pres">
      <dgm:prSet presAssocID="{E7BC6023-6032-4601-8D1A-226C4F963228}" presName="textNode" presStyleLbl="node1" presStyleIdx="1" presStyleCnt="5" custLinFactX="39403" custLinFactNeighborX="100000" custLinFactNeighborY="-65625">
        <dgm:presLayoutVars>
          <dgm:bulletEnabled val="1"/>
        </dgm:presLayoutVars>
      </dgm:prSet>
      <dgm:spPr/>
      <dgm:t>
        <a:bodyPr/>
        <a:lstStyle/>
        <a:p>
          <a:endParaRPr lang="en-US"/>
        </a:p>
      </dgm:t>
    </dgm:pt>
    <dgm:pt modelId="{02DC7835-DAE7-4287-9356-EED6C494E274}" type="pres">
      <dgm:prSet presAssocID="{2FCDDB58-37D8-45E8-A020-8D1C1460B6E5}" presName="sibTrans" presStyleCnt="0"/>
      <dgm:spPr/>
    </dgm:pt>
    <dgm:pt modelId="{24261A56-238A-48F0-9CFF-9C2D884B2C67}" type="pres">
      <dgm:prSet presAssocID="{D6063FF6-9501-4EC0-9A38-421826B75751}" presName="textNode" presStyleLbl="node1" presStyleIdx="2" presStyleCnt="5" custLinFactX="-55597" custLinFactNeighborX="-100000" custLinFactNeighborY="56250">
        <dgm:presLayoutVars>
          <dgm:bulletEnabled val="1"/>
        </dgm:presLayoutVars>
      </dgm:prSet>
      <dgm:spPr/>
      <dgm:t>
        <a:bodyPr/>
        <a:lstStyle/>
        <a:p>
          <a:endParaRPr lang="en-US"/>
        </a:p>
      </dgm:t>
    </dgm:pt>
    <dgm:pt modelId="{28B6804F-A2A6-4DCE-A13E-34ED714FE782}" type="pres">
      <dgm:prSet presAssocID="{241D47CE-2661-498C-9080-4319BB3AA99E}" presName="sibTrans" presStyleCnt="0"/>
      <dgm:spPr/>
    </dgm:pt>
    <dgm:pt modelId="{C56E8200-D921-477E-931B-EAAC1C62A122}" type="pres">
      <dgm:prSet presAssocID="{91540AF9-D217-4A09-9B89-CD38B67D922D}" presName="textNode" presStyleLbl="node1" presStyleIdx="3" presStyleCnt="5" custLinFactX="-23977" custLinFactNeighborX="-100000" custLinFactNeighborY="0">
        <dgm:presLayoutVars>
          <dgm:bulletEnabled val="1"/>
        </dgm:presLayoutVars>
      </dgm:prSet>
      <dgm:spPr/>
      <dgm:t>
        <a:bodyPr/>
        <a:lstStyle/>
        <a:p>
          <a:endParaRPr lang="en-US"/>
        </a:p>
      </dgm:t>
    </dgm:pt>
    <dgm:pt modelId="{EA2559ED-3DEB-4B3F-8140-26867AA10776}" type="pres">
      <dgm:prSet presAssocID="{71082EEF-6A7A-45A4-8DAA-69052E4CAAFE}" presName="sibTrans" presStyleCnt="0"/>
      <dgm:spPr/>
    </dgm:pt>
    <dgm:pt modelId="{91BC97A5-0313-4C89-95BB-7381183E855A}" type="pres">
      <dgm:prSet presAssocID="{DF85C27E-FF12-4DCD-8BA3-36F0AC3684D9}" presName="textNode" presStyleLbl="node1" presStyleIdx="4" presStyleCnt="5" custLinFactNeighborX="-77254" custLinFactNeighborY="0">
        <dgm:presLayoutVars>
          <dgm:bulletEnabled val="1"/>
        </dgm:presLayoutVars>
      </dgm:prSet>
      <dgm:spPr/>
      <dgm:t>
        <a:bodyPr/>
        <a:lstStyle/>
        <a:p>
          <a:endParaRPr lang="en-US"/>
        </a:p>
      </dgm:t>
    </dgm:pt>
  </dgm:ptLst>
  <dgm:cxnLst>
    <dgm:cxn modelId="{8CB72EBB-DD41-41C1-ACF5-186BABC1073C}" srcId="{CECCC46E-B57F-48EB-A7A8-068533C4DC60}" destId="{91540AF9-D217-4A09-9B89-CD38B67D922D}" srcOrd="3" destOrd="0" parTransId="{87DB02BB-140E-4EC9-82A9-C63720A50C18}" sibTransId="{71082EEF-6A7A-45A4-8DAA-69052E4CAAFE}"/>
    <dgm:cxn modelId="{38E0CDFF-D8E9-49B5-8BEF-F7F3E4F45855}" srcId="{CECCC46E-B57F-48EB-A7A8-068533C4DC60}" destId="{7F5FACCB-3DCF-4867-AEE5-B1B5D27219A9}" srcOrd="0" destOrd="0" parTransId="{631B591E-4601-47D1-8A9E-87E0DFF89A97}" sibTransId="{B86493C6-4CEC-4849-ACC4-618B5C15E54A}"/>
    <dgm:cxn modelId="{1DC9C52B-F492-49B1-BC0B-C62FA10F4155}" srcId="{CECCC46E-B57F-48EB-A7A8-068533C4DC60}" destId="{E7BC6023-6032-4601-8D1A-226C4F963228}" srcOrd="1" destOrd="0" parTransId="{23B9402F-0848-4F3E-BCAF-35C6FD9C7868}" sibTransId="{2FCDDB58-37D8-45E8-A020-8D1C1460B6E5}"/>
    <dgm:cxn modelId="{064ED953-9083-4BC2-8713-BAAD9E00FC13}" type="presOf" srcId="{7F5FACCB-3DCF-4867-AEE5-B1B5D27219A9}" destId="{C7C393F3-3599-42E8-A404-ED64B2AEBC78}" srcOrd="0" destOrd="0" presId="urn:microsoft.com/office/officeart/2005/8/layout/hProcess9"/>
    <dgm:cxn modelId="{83B0F14F-1D8D-4914-8D5E-44F7EAB82CF7}" type="presOf" srcId="{DF85C27E-FF12-4DCD-8BA3-36F0AC3684D9}" destId="{91BC97A5-0313-4C89-95BB-7381183E855A}" srcOrd="0" destOrd="0" presId="urn:microsoft.com/office/officeart/2005/8/layout/hProcess9"/>
    <dgm:cxn modelId="{CF7BD32F-4823-4473-82D3-78075CDC0F4C}" type="presOf" srcId="{91540AF9-D217-4A09-9B89-CD38B67D922D}" destId="{C56E8200-D921-477E-931B-EAAC1C62A122}" srcOrd="0" destOrd="0" presId="urn:microsoft.com/office/officeart/2005/8/layout/hProcess9"/>
    <dgm:cxn modelId="{E78DC8A9-7A74-4B9A-BD17-2FDBA3D5051A}" type="presOf" srcId="{E7BC6023-6032-4601-8D1A-226C4F963228}" destId="{177A564A-B5E9-49AF-8EC5-4B19FB8B0FEB}" srcOrd="0" destOrd="0" presId="urn:microsoft.com/office/officeart/2005/8/layout/hProcess9"/>
    <dgm:cxn modelId="{0FDC856D-612E-452B-B3B1-D42D9B9C8EF1}" type="presOf" srcId="{CECCC46E-B57F-48EB-A7A8-068533C4DC60}" destId="{F4AF5470-AB88-4E9A-818A-E73234452B1D}" srcOrd="0" destOrd="0" presId="urn:microsoft.com/office/officeart/2005/8/layout/hProcess9"/>
    <dgm:cxn modelId="{5D9FD0A9-ABA2-479C-99C6-7777FE2F14AB}" type="presOf" srcId="{D6063FF6-9501-4EC0-9A38-421826B75751}" destId="{24261A56-238A-48F0-9CFF-9C2D884B2C67}" srcOrd="0" destOrd="0" presId="urn:microsoft.com/office/officeart/2005/8/layout/hProcess9"/>
    <dgm:cxn modelId="{C325E50F-47FA-42AD-B7BC-CB87AA8C1707}" srcId="{CECCC46E-B57F-48EB-A7A8-068533C4DC60}" destId="{D6063FF6-9501-4EC0-9A38-421826B75751}" srcOrd="2" destOrd="0" parTransId="{7C289FD3-046B-4FA6-8AA9-D83DC10B347B}" sibTransId="{241D47CE-2661-498C-9080-4319BB3AA99E}"/>
    <dgm:cxn modelId="{7A5432ED-1F39-4553-AF0A-759A65972307}" srcId="{CECCC46E-B57F-48EB-A7A8-068533C4DC60}" destId="{DF85C27E-FF12-4DCD-8BA3-36F0AC3684D9}" srcOrd="4" destOrd="0" parTransId="{35BF9E95-CCB5-4C84-93E5-55CA6C96832D}" sibTransId="{0C9F3EEB-2047-43A4-BFFE-A4170B478B25}"/>
    <dgm:cxn modelId="{1D9C0310-8392-4571-AFC0-8F4A3C4AF235}" type="presParOf" srcId="{F4AF5470-AB88-4E9A-818A-E73234452B1D}" destId="{D8BC434A-F478-495D-9C44-7441E1F1F04E}" srcOrd="0" destOrd="0" presId="urn:microsoft.com/office/officeart/2005/8/layout/hProcess9"/>
    <dgm:cxn modelId="{AFD963FB-8D1E-4838-B3FF-2A8147F77C6E}" type="presParOf" srcId="{F4AF5470-AB88-4E9A-818A-E73234452B1D}" destId="{4CBCCC84-EEBF-459A-95AA-3C9C7F6A1F9C}" srcOrd="1" destOrd="0" presId="urn:microsoft.com/office/officeart/2005/8/layout/hProcess9"/>
    <dgm:cxn modelId="{3E958676-F1FA-4600-96AE-9F53A91EA376}" type="presParOf" srcId="{4CBCCC84-EEBF-459A-95AA-3C9C7F6A1F9C}" destId="{C7C393F3-3599-42E8-A404-ED64B2AEBC78}" srcOrd="0" destOrd="0" presId="urn:microsoft.com/office/officeart/2005/8/layout/hProcess9"/>
    <dgm:cxn modelId="{FEA46B8A-C51E-48D5-AA56-3EC5ACA9B3A2}" type="presParOf" srcId="{4CBCCC84-EEBF-459A-95AA-3C9C7F6A1F9C}" destId="{C5006C66-1D30-4151-A08F-743BEFE2CFBB}" srcOrd="1" destOrd="0" presId="urn:microsoft.com/office/officeart/2005/8/layout/hProcess9"/>
    <dgm:cxn modelId="{F25F510D-E73B-4B42-B11C-36E4432AA2EB}" type="presParOf" srcId="{4CBCCC84-EEBF-459A-95AA-3C9C7F6A1F9C}" destId="{177A564A-B5E9-49AF-8EC5-4B19FB8B0FEB}" srcOrd="2" destOrd="0" presId="urn:microsoft.com/office/officeart/2005/8/layout/hProcess9"/>
    <dgm:cxn modelId="{07BFE995-2E77-4E8A-8FD9-FACEBFF277C8}" type="presParOf" srcId="{4CBCCC84-EEBF-459A-95AA-3C9C7F6A1F9C}" destId="{02DC7835-DAE7-4287-9356-EED6C494E274}" srcOrd="3" destOrd="0" presId="urn:microsoft.com/office/officeart/2005/8/layout/hProcess9"/>
    <dgm:cxn modelId="{0CBCA74B-7A1D-49B3-AC3F-971978015DB2}" type="presParOf" srcId="{4CBCCC84-EEBF-459A-95AA-3C9C7F6A1F9C}" destId="{24261A56-238A-48F0-9CFF-9C2D884B2C67}" srcOrd="4" destOrd="0" presId="urn:microsoft.com/office/officeart/2005/8/layout/hProcess9"/>
    <dgm:cxn modelId="{CE14A5A7-545F-41AB-8A1B-AC3B3AC83A1F}" type="presParOf" srcId="{4CBCCC84-EEBF-459A-95AA-3C9C7F6A1F9C}" destId="{28B6804F-A2A6-4DCE-A13E-34ED714FE782}" srcOrd="5" destOrd="0" presId="urn:microsoft.com/office/officeart/2005/8/layout/hProcess9"/>
    <dgm:cxn modelId="{2F8316A6-8DCB-45A1-8AAC-5361276A25BD}" type="presParOf" srcId="{4CBCCC84-EEBF-459A-95AA-3C9C7F6A1F9C}" destId="{C56E8200-D921-477E-931B-EAAC1C62A122}" srcOrd="6" destOrd="0" presId="urn:microsoft.com/office/officeart/2005/8/layout/hProcess9"/>
    <dgm:cxn modelId="{1916D285-42E9-45DF-8025-C061A0BCF1C3}" type="presParOf" srcId="{4CBCCC84-EEBF-459A-95AA-3C9C7F6A1F9C}" destId="{EA2559ED-3DEB-4B3F-8140-26867AA10776}" srcOrd="7" destOrd="0" presId="urn:microsoft.com/office/officeart/2005/8/layout/hProcess9"/>
    <dgm:cxn modelId="{9C0BD302-3259-4985-A488-3C40E16267FC}" type="presParOf" srcId="{4CBCCC84-EEBF-459A-95AA-3C9C7F6A1F9C}" destId="{91BC97A5-0313-4C89-95BB-7381183E855A}" srcOrd="8" destOrd="0" presId="urn:microsoft.com/office/officeart/2005/8/layout/hProcess9"/>
  </dgm:cxnLst>
  <dgm:bg/>
  <dgm:whole/>
</dgm:dataModel>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7050" cy="450850"/>
          </a:xfrm>
          <a:prstGeom prst="rect">
            <a:avLst/>
          </a:prstGeom>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3" name="Date Placeholder 2"/>
          <p:cNvSpPr>
            <a:spLocks noGrp="1"/>
          </p:cNvSpPr>
          <p:nvPr>
            <p:ph type="dt" sz="quarter" idx="1"/>
          </p:nvPr>
        </p:nvSpPr>
        <p:spPr>
          <a:xfrm>
            <a:off x="4008438" y="0"/>
            <a:ext cx="3067050" cy="45085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pPr>
              <a:defRPr/>
            </a:pPr>
            <a:fld id="{4C07746A-9ED2-41BB-A31B-341E7A043C12}" type="datetimeFigureOut">
              <a:rPr lang="en-US"/>
              <a:pPr>
                <a:defRPr/>
              </a:pPr>
              <a:t>4/10/2008</a:t>
            </a:fld>
            <a:endParaRPr lang="en-US"/>
          </a:p>
        </p:txBody>
      </p:sp>
      <p:sp>
        <p:nvSpPr>
          <p:cNvPr id="4" name="Footer Placeholder 3"/>
          <p:cNvSpPr>
            <a:spLocks noGrp="1"/>
          </p:cNvSpPr>
          <p:nvPr>
            <p:ph type="ftr" sz="quarter" idx="2"/>
          </p:nvPr>
        </p:nvSpPr>
        <p:spPr>
          <a:xfrm>
            <a:off x="0" y="8551863"/>
            <a:ext cx="3067050" cy="450850"/>
          </a:xfrm>
          <a:prstGeom prst="rect">
            <a:avLst/>
          </a:prstGeom>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5" name="Slide Number Placeholder 4"/>
          <p:cNvSpPr>
            <a:spLocks noGrp="1"/>
          </p:cNvSpPr>
          <p:nvPr>
            <p:ph type="sldNum" sz="quarter" idx="3"/>
          </p:nvPr>
        </p:nvSpPr>
        <p:spPr>
          <a:xfrm>
            <a:off x="4008438" y="8551863"/>
            <a:ext cx="3067050" cy="45085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296BF548-D62D-461B-AD5A-ED04508F5C0D}"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7050" cy="450850"/>
          </a:xfrm>
          <a:prstGeom prst="rect">
            <a:avLst/>
          </a:prstGeom>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3" name="Date Placeholder 2"/>
          <p:cNvSpPr>
            <a:spLocks noGrp="1"/>
          </p:cNvSpPr>
          <p:nvPr>
            <p:ph type="dt" idx="1"/>
          </p:nvPr>
        </p:nvSpPr>
        <p:spPr>
          <a:xfrm>
            <a:off x="4008438" y="0"/>
            <a:ext cx="3067050" cy="45085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pPr>
              <a:defRPr/>
            </a:pPr>
            <a:fld id="{C36CB2FD-321E-4444-A5C2-0750E2D611F9}" type="datetimeFigureOut">
              <a:rPr lang="en-US"/>
              <a:pPr>
                <a:defRPr/>
              </a:pPr>
              <a:t>4/10/2008</a:t>
            </a:fld>
            <a:endParaRPr lang="en-US"/>
          </a:p>
        </p:txBody>
      </p:sp>
      <p:sp>
        <p:nvSpPr>
          <p:cNvPr id="4" name="Slide Image Placeholder 3"/>
          <p:cNvSpPr>
            <a:spLocks noGrp="1" noRot="1" noChangeAspect="1"/>
          </p:cNvSpPr>
          <p:nvPr>
            <p:ph type="sldImg" idx="2"/>
          </p:nvPr>
        </p:nvSpPr>
        <p:spPr>
          <a:xfrm>
            <a:off x="1368425" y="674688"/>
            <a:ext cx="4340225" cy="3376612"/>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708025" y="4278313"/>
            <a:ext cx="5661025" cy="40513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551863"/>
            <a:ext cx="3067050" cy="450850"/>
          </a:xfrm>
          <a:prstGeom prst="rect">
            <a:avLst/>
          </a:prstGeom>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7" name="Slide Number Placeholder 6"/>
          <p:cNvSpPr>
            <a:spLocks noGrp="1"/>
          </p:cNvSpPr>
          <p:nvPr>
            <p:ph type="sldNum" sz="quarter" idx="5"/>
          </p:nvPr>
        </p:nvSpPr>
        <p:spPr>
          <a:xfrm>
            <a:off x="4008438" y="8551863"/>
            <a:ext cx="3067050" cy="45085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FF13BE8A-AB26-4E01-B917-2FC2B21B1AC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bwMode="auto">
          <a:noFill/>
          <a:ln>
            <a:solidFill>
              <a:srgbClr val="000000"/>
            </a:solidFill>
            <a:miter lim="800000"/>
            <a:headEnd/>
            <a:tailEnd/>
          </a:ln>
        </p:spPr>
      </p:sp>
      <p:sp>
        <p:nvSpPr>
          <p:cNvPr id="40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100" name="Slide Number Placeholder 3"/>
          <p:cNvSpPr>
            <a:spLocks noGrp="1"/>
          </p:cNvSpPr>
          <p:nvPr>
            <p:ph type="sldNum" sz="quarter" idx="5"/>
          </p:nvPr>
        </p:nvSpPr>
        <p:spPr bwMode="auto">
          <a:noFill/>
          <a:ln>
            <a:miter lim="800000"/>
            <a:headEnd/>
            <a:tailEnd/>
          </a:ln>
        </p:spPr>
        <p:txBody>
          <a:bodyPr/>
          <a:lstStyle/>
          <a:p>
            <a:fld id="{1E6BCD1A-2423-41AA-893B-C14D85724378}" type="slidenum">
              <a:rPr lang="en-US" smtClean="0"/>
              <a:pPr/>
              <a:t>1</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8563" y="7953375"/>
            <a:ext cx="27981275" cy="5487988"/>
          </a:xfrm>
        </p:spPr>
        <p:txBody>
          <a:bodyPr/>
          <a:lstStyle/>
          <a:p>
            <a:r>
              <a:rPr lang="en-US" smtClean="0"/>
              <a:t>Click to edit Master title style</a:t>
            </a:r>
            <a:endParaRPr lang="en-US"/>
          </a:p>
        </p:txBody>
      </p:sp>
      <p:sp>
        <p:nvSpPr>
          <p:cNvPr id="3" name="Subtitle 2"/>
          <p:cNvSpPr>
            <a:spLocks noGrp="1"/>
          </p:cNvSpPr>
          <p:nvPr>
            <p:ph type="subTitle" idx="1"/>
          </p:nvPr>
        </p:nvSpPr>
        <p:spPr>
          <a:xfrm>
            <a:off x="4937125" y="14508163"/>
            <a:ext cx="23044150" cy="65436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F1F42E1-ED36-4F81-85F8-877A7590B5F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44AC97F-D7E5-40EF-A4C1-6F5D337C98C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866475" y="1025525"/>
            <a:ext cx="7405688" cy="218455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646238" y="1025525"/>
            <a:ext cx="22067837" cy="218455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42AB487-0551-4AC3-A417-B40C9397FC5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3B2E935-271A-4430-9E63-E57E6E001C8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00325" y="16452850"/>
            <a:ext cx="27981275" cy="5084763"/>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2600325" y="10852150"/>
            <a:ext cx="27981275" cy="56007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7C154FD-06FD-40E8-93F7-F862E5E183B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46238" y="5973763"/>
            <a:ext cx="14736762" cy="168973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6535400" y="5973763"/>
            <a:ext cx="14736763" cy="168973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6B60CC7-1666-4D86-90C7-93D1AFF0C14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46238" y="5730875"/>
            <a:ext cx="14544675" cy="23891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46238" y="8120063"/>
            <a:ext cx="14544675" cy="147510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6722725" y="5730875"/>
            <a:ext cx="14549438" cy="23891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6722725" y="8120063"/>
            <a:ext cx="14549438" cy="147510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05D1A759-2B1B-4712-89E6-A06040DEC77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393734E6-F028-4D63-A88A-7FCBF001EEE4}"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909EE389-8E0E-4798-B325-A8BC60C28EC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6238" y="1019175"/>
            <a:ext cx="10829925" cy="43386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2869863" y="1019175"/>
            <a:ext cx="18402300" cy="2185193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646238" y="5357813"/>
            <a:ext cx="10829925" cy="175133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A3FA200-4D78-4AAD-B900-D93BA7ED0313}"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1600" y="17922875"/>
            <a:ext cx="19751675" cy="211455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6451600" y="2287588"/>
            <a:ext cx="19751675" cy="1536223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6451600" y="20037425"/>
            <a:ext cx="19751675" cy="300513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2F95272-D7D5-4FF1-A386-735D7A61B2A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646238" y="1025525"/>
            <a:ext cx="29625925" cy="4267200"/>
          </a:xfrm>
          <a:prstGeom prst="rect">
            <a:avLst/>
          </a:prstGeom>
          <a:noFill/>
          <a:ln w="9525">
            <a:noFill/>
            <a:miter lim="800000"/>
            <a:headEnd/>
            <a:tailEnd/>
          </a:ln>
        </p:spPr>
        <p:txBody>
          <a:bodyPr vert="horz" wrap="square" lIns="334405" tIns="167203" rIns="334405" bIns="167203"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1646238" y="5973763"/>
            <a:ext cx="29625925" cy="16897350"/>
          </a:xfrm>
          <a:prstGeom prst="rect">
            <a:avLst/>
          </a:prstGeom>
          <a:noFill/>
          <a:ln w="9525">
            <a:noFill/>
            <a:miter lim="800000"/>
            <a:headEnd/>
            <a:tailEnd/>
          </a:ln>
        </p:spPr>
        <p:txBody>
          <a:bodyPr vert="horz" wrap="square" lIns="334405" tIns="167203" rIns="334405" bIns="167203"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1646238" y="23315613"/>
            <a:ext cx="7680325" cy="1778000"/>
          </a:xfrm>
          <a:prstGeom prst="rect">
            <a:avLst/>
          </a:prstGeom>
          <a:noFill/>
          <a:ln w="9525">
            <a:noFill/>
            <a:miter lim="800000"/>
            <a:headEnd/>
            <a:tailEnd/>
          </a:ln>
          <a:effectLst/>
        </p:spPr>
        <p:txBody>
          <a:bodyPr vert="horz" wrap="square" lIns="334405" tIns="167203" rIns="334405" bIns="167203" numCol="1" anchor="t" anchorCtr="0" compatLnSpc="1">
            <a:prstTxWarp prst="textNoShape">
              <a:avLst/>
            </a:prstTxWarp>
          </a:bodyPr>
          <a:lstStyle>
            <a:lvl1pPr>
              <a:defRPr sz="5100"/>
            </a:lvl1pPr>
          </a:lstStyle>
          <a:p>
            <a:pPr>
              <a:defRPr/>
            </a:pPr>
            <a:endParaRPr lang="en-US"/>
          </a:p>
        </p:txBody>
      </p:sp>
      <p:sp>
        <p:nvSpPr>
          <p:cNvPr id="1029" name="Rectangle 5"/>
          <p:cNvSpPr>
            <a:spLocks noGrp="1" noChangeArrowheads="1"/>
          </p:cNvSpPr>
          <p:nvPr>
            <p:ph type="ftr" sz="quarter" idx="3"/>
          </p:nvPr>
        </p:nvSpPr>
        <p:spPr bwMode="auto">
          <a:xfrm>
            <a:off x="11247438" y="23315613"/>
            <a:ext cx="10423525" cy="1778000"/>
          </a:xfrm>
          <a:prstGeom prst="rect">
            <a:avLst/>
          </a:prstGeom>
          <a:noFill/>
          <a:ln w="9525">
            <a:noFill/>
            <a:miter lim="800000"/>
            <a:headEnd/>
            <a:tailEnd/>
          </a:ln>
          <a:effectLst/>
        </p:spPr>
        <p:txBody>
          <a:bodyPr vert="horz" wrap="square" lIns="334405" tIns="167203" rIns="334405" bIns="167203" numCol="1" anchor="t" anchorCtr="0" compatLnSpc="1">
            <a:prstTxWarp prst="textNoShape">
              <a:avLst/>
            </a:prstTxWarp>
          </a:bodyPr>
          <a:lstStyle>
            <a:lvl1pPr algn="ctr">
              <a:defRPr sz="5100"/>
            </a:lvl1pPr>
          </a:lstStyle>
          <a:p>
            <a:pPr>
              <a:defRPr/>
            </a:pPr>
            <a:endParaRPr lang="en-US"/>
          </a:p>
        </p:txBody>
      </p:sp>
      <p:sp>
        <p:nvSpPr>
          <p:cNvPr id="1030" name="Rectangle 6"/>
          <p:cNvSpPr>
            <a:spLocks noGrp="1" noChangeArrowheads="1"/>
          </p:cNvSpPr>
          <p:nvPr>
            <p:ph type="sldNum" sz="quarter" idx="4"/>
          </p:nvPr>
        </p:nvSpPr>
        <p:spPr bwMode="auto">
          <a:xfrm>
            <a:off x="23591838" y="23315613"/>
            <a:ext cx="7680325" cy="1778000"/>
          </a:xfrm>
          <a:prstGeom prst="rect">
            <a:avLst/>
          </a:prstGeom>
          <a:noFill/>
          <a:ln w="9525">
            <a:noFill/>
            <a:miter lim="800000"/>
            <a:headEnd/>
            <a:tailEnd/>
          </a:ln>
          <a:effectLst/>
        </p:spPr>
        <p:txBody>
          <a:bodyPr vert="horz" wrap="square" lIns="334405" tIns="167203" rIns="334405" bIns="167203" numCol="1" anchor="t" anchorCtr="0" compatLnSpc="1">
            <a:prstTxWarp prst="textNoShape">
              <a:avLst/>
            </a:prstTxWarp>
          </a:bodyPr>
          <a:lstStyle>
            <a:lvl1pPr algn="r">
              <a:defRPr sz="5100"/>
            </a:lvl1pPr>
          </a:lstStyle>
          <a:p>
            <a:pPr>
              <a:defRPr/>
            </a:pPr>
            <a:fld id="{A84E3207-D524-4252-BA5D-C2B07B58E25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343275" rtl="0" eaLnBrk="0" fontAlgn="base" hangingPunct="0">
        <a:spcBef>
          <a:spcPct val="0"/>
        </a:spcBef>
        <a:spcAft>
          <a:spcPct val="0"/>
        </a:spcAft>
        <a:defRPr sz="16100">
          <a:solidFill>
            <a:schemeClr val="tx2"/>
          </a:solidFill>
          <a:latin typeface="+mj-lt"/>
          <a:ea typeface="+mj-ea"/>
          <a:cs typeface="+mj-cs"/>
        </a:defRPr>
      </a:lvl1pPr>
      <a:lvl2pPr algn="ctr" defTabSz="3343275" rtl="0" eaLnBrk="0" fontAlgn="base" hangingPunct="0">
        <a:spcBef>
          <a:spcPct val="0"/>
        </a:spcBef>
        <a:spcAft>
          <a:spcPct val="0"/>
        </a:spcAft>
        <a:defRPr sz="16100">
          <a:solidFill>
            <a:schemeClr val="tx2"/>
          </a:solidFill>
          <a:latin typeface="Arial" charset="0"/>
        </a:defRPr>
      </a:lvl2pPr>
      <a:lvl3pPr algn="ctr" defTabSz="3343275" rtl="0" eaLnBrk="0" fontAlgn="base" hangingPunct="0">
        <a:spcBef>
          <a:spcPct val="0"/>
        </a:spcBef>
        <a:spcAft>
          <a:spcPct val="0"/>
        </a:spcAft>
        <a:defRPr sz="16100">
          <a:solidFill>
            <a:schemeClr val="tx2"/>
          </a:solidFill>
          <a:latin typeface="Arial" charset="0"/>
        </a:defRPr>
      </a:lvl3pPr>
      <a:lvl4pPr algn="ctr" defTabSz="3343275" rtl="0" eaLnBrk="0" fontAlgn="base" hangingPunct="0">
        <a:spcBef>
          <a:spcPct val="0"/>
        </a:spcBef>
        <a:spcAft>
          <a:spcPct val="0"/>
        </a:spcAft>
        <a:defRPr sz="16100">
          <a:solidFill>
            <a:schemeClr val="tx2"/>
          </a:solidFill>
          <a:latin typeface="Arial" charset="0"/>
        </a:defRPr>
      </a:lvl4pPr>
      <a:lvl5pPr algn="ctr" defTabSz="3343275" rtl="0" eaLnBrk="0" fontAlgn="base" hangingPunct="0">
        <a:spcBef>
          <a:spcPct val="0"/>
        </a:spcBef>
        <a:spcAft>
          <a:spcPct val="0"/>
        </a:spcAft>
        <a:defRPr sz="16100">
          <a:solidFill>
            <a:schemeClr val="tx2"/>
          </a:solidFill>
          <a:latin typeface="Arial" charset="0"/>
        </a:defRPr>
      </a:lvl5pPr>
      <a:lvl6pPr marL="457200" algn="ctr" defTabSz="3343275" rtl="0" fontAlgn="base">
        <a:spcBef>
          <a:spcPct val="0"/>
        </a:spcBef>
        <a:spcAft>
          <a:spcPct val="0"/>
        </a:spcAft>
        <a:defRPr sz="16100">
          <a:solidFill>
            <a:schemeClr val="tx2"/>
          </a:solidFill>
          <a:latin typeface="Arial" charset="0"/>
        </a:defRPr>
      </a:lvl6pPr>
      <a:lvl7pPr marL="914400" algn="ctr" defTabSz="3343275" rtl="0" fontAlgn="base">
        <a:spcBef>
          <a:spcPct val="0"/>
        </a:spcBef>
        <a:spcAft>
          <a:spcPct val="0"/>
        </a:spcAft>
        <a:defRPr sz="16100">
          <a:solidFill>
            <a:schemeClr val="tx2"/>
          </a:solidFill>
          <a:latin typeface="Arial" charset="0"/>
        </a:defRPr>
      </a:lvl7pPr>
      <a:lvl8pPr marL="1371600" algn="ctr" defTabSz="3343275" rtl="0" fontAlgn="base">
        <a:spcBef>
          <a:spcPct val="0"/>
        </a:spcBef>
        <a:spcAft>
          <a:spcPct val="0"/>
        </a:spcAft>
        <a:defRPr sz="16100">
          <a:solidFill>
            <a:schemeClr val="tx2"/>
          </a:solidFill>
          <a:latin typeface="Arial" charset="0"/>
        </a:defRPr>
      </a:lvl8pPr>
      <a:lvl9pPr marL="1828800" algn="ctr" defTabSz="3343275" rtl="0" fontAlgn="base">
        <a:spcBef>
          <a:spcPct val="0"/>
        </a:spcBef>
        <a:spcAft>
          <a:spcPct val="0"/>
        </a:spcAft>
        <a:defRPr sz="16100">
          <a:solidFill>
            <a:schemeClr val="tx2"/>
          </a:solidFill>
          <a:latin typeface="Arial" charset="0"/>
        </a:defRPr>
      </a:lvl9pPr>
    </p:titleStyle>
    <p:bodyStyle>
      <a:lvl1pPr marL="1254125" indent="-1254125" algn="l" defTabSz="3343275" rtl="0" eaLnBrk="0" fontAlgn="base" hangingPunct="0">
        <a:spcBef>
          <a:spcPct val="20000"/>
        </a:spcBef>
        <a:spcAft>
          <a:spcPct val="0"/>
        </a:spcAft>
        <a:buChar char="•"/>
        <a:defRPr sz="11700">
          <a:solidFill>
            <a:schemeClr val="tx1"/>
          </a:solidFill>
          <a:latin typeface="+mn-lt"/>
          <a:ea typeface="+mn-ea"/>
          <a:cs typeface="+mn-cs"/>
        </a:defRPr>
      </a:lvl1pPr>
      <a:lvl2pPr marL="2717800" indent="-1046163" algn="l" defTabSz="3343275" rtl="0" eaLnBrk="0" fontAlgn="base" hangingPunct="0">
        <a:spcBef>
          <a:spcPct val="20000"/>
        </a:spcBef>
        <a:spcAft>
          <a:spcPct val="0"/>
        </a:spcAft>
        <a:buChar char="–"/>
        <a:defRPr sz="10200">
          <a:solidFill>
            <a:schemeClr val="tx1"/>
          </a:solidFill>
          <a:latin typeface="+mn-lt"/>
        </a:defRPr>
      </a:lvl2pPr>
      <a:lvl3pPr marL="4179888" indent="-836613" algn="l" defTabSz="3343275" rtl="0" eaLnBrk="0" fontAlgn="base" hangingPunct="0">
        <a:spcBef>
          <a:spcPct val="20000"/>
        </a:spcBef>
        <a:spcAft>
          <a:spcPct val="0"/>
        </a:spcAft>
        <a:buChar char="•"/>
        <a:defRPr sz="8800">
          <a:solidFill>
            <a:schemeClr val="tx1"/>
          </a:solidFill>
          <a:latin typeface="+mn-lt"/>
        </a:defRPr>
      </a:lvl3pPr>
      <a:lvl4pPr marL="5851525" indent="-835025" algn="l" defTabSz="3343275" rtl="0" eaLnBrk="0" fontAlgn="base" hangingPunct="0">
        <a:spcBef>
          <a:spcPct val="20000"/>
        </a:spcBef>
        <a:spcAft>
          <a:spcPct val="0"/>
        </a:spcAft>
        <a:buChar char="–"/>
        <a:defRPr sz="7300">
          <a:solidFill>
            <a:schemeClr val="tx1"/>
          </a:solidFill>
          <a:latin typeface="+mn-lt"/>
        </a:defRPr>
      </a:lvl4pPr>
      <a:lvl5pPr marL="7524750" indent="-836613" algn="l" defTabSz="3343275" rtl="0" eaLnBrk="0" fontAlgn="base" hangingPunct="0">
        <a:spcBef>
          <a:spcPct val="20000"/>
        </a:spcBef>
        <a:spcAft>
          <a:spcPct val="0"/>
        </a:spcAft>
        <a:buChar char="»"/>
        <a:defRPr sz="7300">
          <a:solidFill>
            <a:schemeClr val="tx1"/>
          </a:solidFill>
          <a:latin typeface="+mn-lt"/>
        </a:defRPr>
      </a:lvl5pPr>
      <a:lvl6pPr marL="7981950" indent="-836613" algn="l" defTabSz="3343275" rtl="0" fontAlgn="base">
        <a:spcBef>
          <a:spcPct val="20000"/>
        </a:spcBef>
        <a:spcAft>
          <a:spcPct val="0"/>
        </a:spcAft>
        <a:buChar char="»"/>
        <a:defRPr sz="7300">
          <a:solidFill>
            <a:schemeClr val="tx1"/>
          </a:solidFill>
          <a:latin typeface="+mn-lt"/>
        </a:defRPr>
      </a:lvl6pPr>
      <a:lvl7pPr marL="8439150" indent="-836613" algn="l" defTabSz="3343275" rtl="0" fontAlgn="base">
        <a:spcBef>
          <a:spcPct val="20000"/>
        </a:spcBef>
        <a:spcAft>
          <a:spcPct val="0"/>
        </a:spcAft>
        <a:buChar char="»"/>
        <a:defRPr sz="7300">
          <a:solidFill>
            <a:schemeClr val="tx1"/>
          </a:solidFill>
          <a:latin typeface="+mn-lt"/>
        </a:defRPr>
      </a:lvl7pPr>
      <a:lvl8pPr marL="8896350" indent="-836613" algn="l" defTabSz="3343275" rtl="0" fontAlgn="base">
        <a:spcBef>
          <a:spcPct val="20000"/>
        </a:spcBef>
        <a:spcAft>
          <a:spcPct val="0"/>
        </a:spcAft>
        <a:buChar char="»"/>
        <a:defRPr sz="7300">
          <a:solidFill>
            <a:schemeClr val="tx1"/>
          </a:solidFill>
          <a:latin typeface="+mn-lt"/>
        </a:defRPr>
      </a:lvl8pPr>
      <a:lvl9pPr marL="9353550" indent="-836613" algn="l" defTabSz="3343275" rtl="0" fontAlgn="base">
        <a:spcBef>
          <a:spcPct val="20000"/>
        </a:spcBef>
        <a:spcAft>
          <a:spcPct val="0"/>
        </a:spcAft>
        <a:buChar char="»"/>
        <a:defRPr sz="73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Data" Target="../diagrams/data1.xml"/><Relationship Id="rId13" Type="http://schemas.openxmlformats.org/officeDocument/2006/relationships/diagramLayout" Target="../diagrams/layout2.xml"/><Relationship Id="rId3" Type="http://schemas.openxmlformats.org/officeDocument/2006/relationships/image" Target="../media/image1.emf"/><Relationship Id="rId7" Type="http://schemas.openxmlformats.org/officeDocument/2006/relationships/chart" Target="../charts/chart2.xml"/><Relationship Id="rId12" Type="http://schemas.openxmlformats.org/officeDocument/2006/relationships/diagramData" Target="../diagrams/data2.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chart" Target="../charts/chart1.xml"/><Relationship Id="rId11" Type="http://schemas.openxmlformats.org/officeDocument/2006/relationships/diagramColors" Target="../diagrams/colors1.xml"/><Relationship Id="rId5" Type="http://schemas.openxmlformats.org/officeDocument/2006/relationships/image" Target="../media/image3.jpeg"/><Relationship Id="rId15" Type="http://schemas.openxmlformats.org/officeDocument/2006/relationships/diagramColors" Target="../diagrams/colors2.xml"/><Relationship Id="rId10" Type="http://schemas.openxmlformats.org/officeDocument/2006/relationships/diagramQuickStyle" Target="../diagrams/quickStyle1.xml"/><Relationship Id="rId4" Type="http://schemas.openxmlformats.org/officeDocument/2006/relationships/image" Target="../media/image2.jpeg"/><Relationship Id="rId9" Type="http://schemas.openxmlformats.org/officeDocument/2006/relationships/diagramLayout" Target="../diagrams/layout1.xml"/><Relationship Id="rId1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336699"/>
        </a:solidFill>
        <a:effectLst/>
      </p:bgPr>
    </p:bg>
    <p:spTree>
      <p:nvGrpSpPr>
        <p:cNvPr id="1" name=""/>
        <p:cNvGrpSpPr/>
        <p:nvPr/>
      </p:nvGrpSpPr>
      <p:grpSpPr>
        <a:xfrm>
          <a:off x="0" y="0"/>
          <a:ext cx="0" cy="0"/>
          <a:chOff x="0" y="0"/>
          <a:chExt cx="0" cy="0"/>
        </a:xfrm>
      </p:grpSpPr>
      <p:sp>
        <p:nvSpPr>
          <p:cNvPr id="2050" name="AutoShape 36"/>
          <p:cNvSpPr>
            <a:spLocks noChangeArrowheads="1"/>
          </p:cNvSpPr>
          <p:nvPr/>
        </p:nvSpPr>
        <p:spPr bwMode="auto">
          <a:xfrm>
            <a:off x="22174200" y="12801600"/>
            <a:ext cx="10058400" cy="4724400"/>
          </a:xfrm>
          <a:prstGeom prst="roundRect">
            <a:avLst>
              <a:gd name="adj" fmla="val 16667"/>
            </a:avLst>
          </a:prstGeom>
          <a:solidFill>
            <a:schemeClr val="bg1"/>
          </a:solidFill>
          <a:ln w="9525">
            <a:solidFill>
              <a:schemeClr val="tx1"/>
            </a:solidFill>
            <a:round/>
            <a:headEnd/>
            <a:tailEnd/>
          </a:ln>
        </p:spPr>
        <p:txBody>
          <a:bodyPr anchor="ctr"/>
          <a:lstStyle/>
          <a:p>
            <a:pPr algn="ctr" defTabSz="3343275"/>
            <a:endParaRPr lang="en-US" sz="3200"/>
          </a:p>
        </p:txBody>
      </p:sp>
      <p:sp>
        <p:nvSpPr>
          <p:cNvPr id="2051" name="AutoShape 25"/>
          <p:cNvSpPr>
            <a:spLocks noChangeArrowheads="1"/>
          </p:cNvSpPr>
          <p:nvPr/>
        </p:nvSpPr>
        <p:spPr bwMode="auto">
          <a:xfrm>
            <a:off x="11125200" y="3886200"/>
            <a:ext cx="10210800" cy="13639800"/>
          </a:xfrm>
          <a:prstGeom prst="roundRect">
            <a:avLst>
              <a:gd name="adj" fmla="val 16667"/>
            </a:avLst>
          </a:prstGeom>
          <a:solidFill>
            <a:schemeClr val="bg1"/>
          </a:solidFill>
          <a:ln w="9525">
            <a:solidFill>
              <a:schemeClr val="tx1"/>
            </a:solidFill>
            <a:round/>
            <a:headEnd/>
            <a:tailEnd/>
          </a:ln>
        </p:spPr>
        <p:txBody>
          <a:bodyPr anchor="ctr"/>
          <a:lstStyle/>
          <a:p>
            <a:pPr algn="ctr" defTabSz="3343275"/>
            <a:endParaRPr lang="en-US" sz="3200"/>
          </a:p>
        </p:txBody>
      </p:sp>
      <p:sp>
        <p:nvSpPr>
          <p:cNvPr id="2052" name="AutoShape 17"/>
          <p:cNvSpPr>
            <a:spLocks noChangeArrowheads="1"/>
          </p:cNvSpPr>
          <p:nvPr/>
        </p:nvSpPr>
        <p:spPr bwMode="auto">
          <a:xfrm>
            <a:off x="685800" y="4038600"/>
            <a:ext cx="10058400" cy="5410200"/>
          </a:xfrm>
          <a:prstGeom prst="roundRect">
            <a:avLst>
              <a:gd name="adj" fmla="val 16667"/>
            </a:avLst>
          </a:prstGeom>
          <a:solidFill>
            <a:schemeClr val="bg1"/>
          </a:solidFill>
          <a:ln w="9525">
            <a:solidFill>
              <a:schemeClr val="tx1"/>
            </a:solidFill>
            <a:round/>
            <a:headEnd/>
            <a:tailEnd/>
          </a:ln>
        </p:spPr>
        <p:txBody>
          <a:bodyPr anchor="ctr"/>
          <a:lstStyle/>
          <a:p>
            <a:pPr algn="ctr" defTabSz="3343275"/>
            <a:endParaRPr lang="en-US" sz="3200"/>
          </a:p>
        </p:txBody>
      </p:sp>
      <p:sp>
        <p:nvSpPr>
          <p:cNvPr id="1031" name="Text Box 19"/>
          <p:cNvSpPr txBox="1">
            <a:spLocks noChangeArrowheads="1"/>
          </p:cNvSpPr>
          <p:nvPr/>
        </p:nvSpPr>
        <p:spPr bwMode="auto">
          <a:xfrm>
            <a:off x="1143000" y="4267200"/>
            <a:ext cx="9144000" cy="6096000"/>
          </a:xfrm>
          <a:prstGeom prst="rect">
            <a:avLst/>
          </a:prstGeom>
          <a:noFill/>
          <a:ln w="9525">
            <a:noFill/>
            <a:miter lim="800000"/>
            <a:headEnd/>
            <a:tailEnd/>
          </a:ln>
        </p:spPr>
        <p:txBody>
          <a:bodyPr/>
          <a:lstStyle/>
          <a:p>
            <a:pPr algn="ctr" defTabSz="3343275">
              <a:defRPr/>
            </a:pPr>
            <a:r>
              <a:rPr lang="en-US" sz="4400" b="1" dirty="0"/>
              <a:t>Abstract</a:t>
            </a:r>
          </a:p>
          <a:p>
            <a:pPr algn="ctr" defTabSz="3343275">
              <a:defRPr/>
            </a:pPr>
            <a:endParaRPr lang="en-US" sz="1000" b="1" dirty="0"/>
          </a:p>
          <a:p>
            <a:pPr indent="457200" defTabSz="3343275">
              <a:defRPr/>
            </a:pPr>
            <a:r>
              <a:rPr lang="en-US" sz="2800" dirty="0">
                <a:latin typeface="Times New Roman" pitchFamily="1" charset="0"/>
                <a:cs typeface="Times New Roman" pitchFamily="1" charset="0"/>
              </a:rPr>
              <a:t>This project analyzes the potential of job recruiting in Second Life, a 3D virtual world. A survey was developed to explore the users’ acceptance of Second Life as a job search tool and their perception about potential virtual career fairs or virtual interviews. It focuses on both current users of virtual worlds as well as on non-users.  Preliminary results show that while users are not yet ready to make virtual worlds their primary job search tool, they are willing to try Second Life in addition to other conventional job search techniques. </a:t>
            </a:r>
          </a:p>
          <a:p>
            <a:pPr algn="ctr" defTabSz="3343275">
              <a:defRPr/>
            </a:pPr>
            <a:endParaRPr lang="en-US" sz="3200" dirty="0"/>
          </a:p>
        </p:txBody>
      </p:sp>
      <p:sp>
        <p:nvSpPr>
          <p:cNvPr id="2054" name="AutoShape 4"/>
          <p:cNvSpPr>
            <a:spLocks noChangeArrowheads="1"/>
          </p:cNvSpPr>
          <p:nvPr/>
        </p:nvSpPr>
        <p:spPr bwMode="auto">
          <a:xfrm>
            <a:off x="457200" y="457200"/>
            <a:ext cx="32042100" cy="3124200"/>
          </a:xfrm>
          <a:prstGeom prst="roundRect">
            <a:avLst>
              <a:gd name="adj" fmla="val 16667"/>
            </a:avLst>
          </a:prstGeom>
          <a:solidFill>
            <a:schemeClr val="bg1"/>
          </a:solidFill>
          <a:ln w="9525">
            <a:solidFill>
              <a:schemeClr val="tx1"/>
            </a:solidFill>
            <a:round/>
            <a:headEnd/>
            <a:tailEnd/>
          </a:ln>
        </p:spPr>
        <p:txBody>
          <a:bodyPr wrap="none" anchor="ctr"/>
          <a:lstStyle/>
          <a:p>
            <a:pPr algn="ctr" defTabSz="3343275"/>
            <a:endParaRPr lang="en-US" sz="4400"/>
          </a:p>
        </p:txBody>
      </p:sp>
      <p:pic>
        <p:nvPicPr>
          <p:cNvPr id="2055" name="Picture 5" descr="logo"/>
          <p:cNvPicPr>
            <a:picLocks noChangeAspect="1" noChangeArrowheads="1"/>
          </p:cNvPicPr>
          <p:nvPr/>
        </p:nvPicPr>
        <p:blipFill>
          <a:blip r:embed="rId3"/>
          <a:srcRect/>
          <a:stretch>
            <a:fillRect/>
          </a:stretch>
        </p:blipFill>
        <p:spPr bwMode="auto">
          <a:xfrm>
            <a:off x="990600" y="914400"/>
            <a:ext cx="5638800" cy="2216150"/>
          </a:xfrm>
          <a:prstGeom prst="rect">
            <a:avLst/>
          </a:prstGeom>
          <a:noFill/>
          <a:ln w="9525">
            <a:noFill/>
            <a:miter lim="800000"/>
            <a:headEnd/>
            <a:tailEnd/>
          </a:ln>
        </p:spPr>
      </p:pic>
      <p:sp>
        <p:nvSpPr>
          <p:cNvPr id="2056" name="Text Box 7"/>
          <p:cNvSpPr txBox="1">
            <a:spLocks noChangeArrowheads="1"/>
          </p:cNvSpPr>
          <p:nvPr/>
        </p:nvSpPr>
        <p:spPr bwMode="auto">
          <a:xfrm>
            <a:off x="2049463" y="609600"/>
            <a:ext cx="28819475" cy="3246438"/>
          </a:xfrm>
          <a:prstGeom prst="rect">
            <a:avLst/>
          </a:prstGeom>
          <a:noFill/>
          <a:ln w="9525">
            <a:noFill/>
            <a:miter lim="800000"/>
            <a:headEnd/>
            <a:tailEnd/>
          </a:ln>
        </p:spPr>
        <p:txBody>
          <a:bodyPr>
            <a:spAutoFit/>
          </a:bodyPr>
          <a:lstStyle/>
          <a:p>
            <a:pPr algn="ctr" defTabSz="3343275"/>
            <a:r>
              <a:rPr lang="en-US" sz="6500" b="1"/>
              <a:t>Job Recruiting in Virtual Worlds (Second Life)</a:t>
            </a:r>
          </a:p>
          <a:p>
            <a:pPr algn="ctr" defTabSz="3343275">
              <a:lnSpc>
                <a:spcPct val="150000"/>
              </a:lnSpc>
            </a:pPr>
            <a:r>
              <a:rPr lang="en-US" sz="3500" b="1"/>
              <a:t>Cosmin Tudor (Management Information Systems)</a:t>
            </a:r>
          </a:p>
          <a:p>
            <a:pPr algn="ctr" defTabSz="3343275">
              <a:lnSpc>
                <a:spcPct val="150000"/>
              </a:lnSpc>
            </a:pPr>
            <a:r>
              <a:rPr lang="en-US" sz="3500" b="1"/>
              <a:t>Advisor: Professor Loiacono, Eleanor</a:t>
            </a:r>
          </a:p>
          <a:p>
            <a:pPr algn="ctr" defTabSz="3343275"/>
            <a:endParaRPr lang="en-US" sz="3500" b="1"/>
          </a:p>
        </p:txBody>
      </p:sp>
      <p:sp>
        <p:nvSpPr>
          <p:cNvPr id="2057" name="AutoShape 20"/>
          <p:cNvSpPr>
            <a:spLocks noChangeArrowheads="1"/>
          </p:cNvSpPr>
          <p:nvPr/>
        </p:nvSpPr>
        <p:spPr bwMode="auto">
          <a:xfrm>
            <a:off x="609600" y="9753600"/>
            <a:ext cx="10058400" cy="15163800"/>
          </a:xfrm>
          <a:prstGeom prst="roundRect">
            <a:avLst>
              <a:gd name="adj" fmla="val 16667"/>
            </a:avLst>
          </a:prstGeom>
          <a:solidFill>
            <a:schemeClr val="bg1"/>
          </a:solidFill>
          <a:ln w="9525">
            <a:solidFill>
              <a:schemeClr val="tx1"/>
            </a:solidFill>
            <a:round/>
            <a:headEnd/>
            <a:tailEnd/>
          </a:ln>
        </p:spPr>
        <p:txBody>
          <a:bodyPr anchor="ctr"/>
          <a:lstStyle/>
          <a:p>
            <a:pPr algn="ctr" defTabSz="3343275"/>
            <a:endParaRPr lang="en-US" sz="3200"/>
          </a:p>
        </p:txBody>
      </p:sp>
      <p:sp>
        <p:nvSpPr>
          <p:cNvPr id="1036" name="Text Box 21"/>
          <p:cNvSpPr txBox="1">
            <a:spLocks noChangeArrowheads="1"/>
          </p:cNvSpPr>
          <p:nvPr/>
        </p:nvSpPr>
        <p:spPr bwMode="auto">
          <a:xfrm>
            <a:off x="1066800" y="10058400"/>
            <a:ext cx="9144000" cy="8610600"/>
          </a:xfrm>
          <a:prstGeom prst="rect">
            <a:avLst/>
          </a:prstGeom>
          <a:noFill/>
          <a:ln w="9525">
            <a:noFill/>
            <a:miter lim="800000"/>
            <a:headEnd/>
            <a:tailEnd/>
          </a:ln>
        </p:spPr>
        <p:txBody>
          <a:bodyPr/>
          <a:lstStyle/>
          <a:p>
            <a:pPr algn="ctr" defTabSz="3343275">
              <a:defRPr/>
            </a:pPr>
            <a:r>
              <a:rPr lang="en-US" sz="4400" b="1" dirty="0"/>
              <a:t>Background</a:t>
            </a:r>
          </a:p>
          <a:p>
            <a:pPr algn="ctr" defTabSz="3343275">
              <a:defRPr/>
            </a:pPr>
            <a:endParaRPr lang="en-US" sz="1000" b="1" dirty="0"/>
          </a:p>
          <a:p>
            <a:pPr indent="457200" defTabSz="3343275">
              <a:defRPr/>
            </a:pPr>
            <a:r>
              <a:rPr lang="en-US" sz="2800" dirty="0">
                <a:latin typeface="Times New Roman" pitchFamily="1" charset="0"/>
              </a:rPr>
              <a:t>Multi-User Virtual Environments (MUVES) refer to 3D virtual world environments where users interact with others through their avatars and form a complex and vibrant community. </a:t>
            </a:r>
          </a:p>
          <a:p>
            <a:pPr indent="457200" defTabSz="3343275">
              <a:defRPr/>
            </a:pPr>
            <a:endParaRPr lang="en-US" sz="2800" dirty="0">
              <a:latin typeface="Times New Roman" pitchFamily="1" charset="0"/>
            </a:endParaRPr>
          </a:p>
          <a:p>
            <a:pPr indent="457200" defTabSz="3343275">
              <a:defRPr/>
            </a:pPr>
            <a:r>
              <a:rPr lang="en-US" sz="2800" dirty="0">
                <a:latin typeface="Times New Roman" pitchFamily="1" charset="0"/>
              </a:rPr>
              <a:t>Second Life is the most popular 3D virtual world created by Linden Labs. The current number of users is estimated to be around 12 million, with around a hundred thousand premium accounts. Second Life has its own economy, culminating with a floating exchange rate between real US dollars and a virtual currency called Linden dollars. </a:t>
            </a:r>
          </a:p>
          <a:p>
            <a:pPr indent="457200" defTabSz="3343275">
              <a:defRPr/>
            </a:pPr>
            <a:endParaRPr lang="en-US" sz="2800" dirty="0">
              <a:latin typeface="Times New Roman" pitchFamily="1" charset="0"/>
            </a:endParaRPr>
          </a:p>
          <a:p>
            <a:pPr indent="457200" defTabSz="3343275">
              <a:defRPr/>
            </a:pPr>
            <a:r>
              <a:rPr lang="en-US" sz="2800" dirty="0">
                <a:latin typeface="Times New Roman" pitchFamily="1" charset="0"/>
              </a:rPr>
              <a:t>Second Life has had staggering growth over the past years and as a result many businesses have established a presence in the world to get benefits such as increased market exposure or improved team collaboration. Despite the advantages, some companies are still hesitant about joining Second Life because of management resistance (Cutter, 2007).</a:t>
            </a:r>
          </a:p>
          <a:p>
            <a:pPr defTabSz="3343275">
              <a:defRPr/>
            </a:pPr>
            <a:endParaRPr lang="en-US" sz="2800" dirty="0">
              <a:latin typeface="Times New Roman" pitchFamily="1" charset="0"/>
            </a:endParaRPr>
          </a:p>
        </p:txBody>
      </p:sp>
      <p:sp>
        <p:nvSpPr>
          <p:cNvPr id="2059" name="AutoShape 23"/>
          <p:cNvSpPr>
            <a:spLocks noChangeArrowheads="1"/>
          </p:cNvSpPr>
          <p:nvPr/>
        </p:nvSpPr>
        <p:spPr bwMode="auto">
          <a:xfrm>
            <a:off x="11125200" y="17830800"/>
            <a:ext cx="10058400" cy="6781800"/>
          </a:xfrm>
          <a:prstGeom prst="roundRect">
            <a:avLst>
              <a:gd name="adj" fmla="val 16667"/>
            </a:avLst>
          </a:prstGeom>
          <a:solidFill>
            <a:schemeClr val="bg1"/>
          </a:solidFill>
          <a:ln w="9525">
            <a:solidFill>
              <a:schemeClr val="tx1"/>
            </a:solidFill>
            <a:round/>
            <a:headEnd/>
            <a:tailEnd/>
          </a:ln>
        </p:spPr>
        <p:txBody>
          <a:bodyPr anchor="ctr"/>
          <a:lstStyle/>
          <a:p>
            <a:pPr algn="ctr" defTabSz="3343275"/>
            <a:endParaRPr lang="en-US" sz="3200"/>
          </a:p>
        </p:txBody>
      </p:sp>
      <p:sp>
        <p:nvSpPr>
          <p:cNvPr id="1038" name="Text Box 24"/>
          <p:cNvSpPr txBox="1">
            <a:spLocks noChangeArrowheads="1"/>
          </p:cNvSpPr>
          <p:nvPr/>
        </p:nvSpPr>
        <p:spPr bwMode="auto">
          <a:xfrm>
            <a:off x="11582400" y="17907000"/>
            <a:ext cx="9296400" cy="5943600"/>
          </a:xfrm>
          <a:prstGeom prst="rect">
            <a:avLst/>
          </a:prstGeom>
          <a:noFill/>
          <a:ln w="9525">
            <a:noFill/>
            <a:miter lim="800000"/>
            <a:headEnd/>
            <a:tailEnd/>
          </a:ln>
        </p:spPr>
        <p:txBody>
          <a:bodyPr/>
          <a:lstStyle/>
          <a:p>
            <a:pPr algn="ctr" defTabSz="3343275">
              <a:defRPr/>
            </a:pPr>
            <a:r>
              <a:rPr lang="en-US" sz="4400" b="1" dirty="0"/>
              <a:t>Project Objectives</a:t>
            </a:r>
          </a:p>
          <a:p>
            <a:pPr algn="ctr" defTabSz="3343275">
              <a:defRPr/>
            </a:pPr>
            <a:endParaRPr lang="en-US" sz="1000" b="1" dirty="0"/>
          </a:p>
          <a:p>
            <a:pPr indent="457200" defTabSz="3343275">
              <a:spcAft>
                <a:spcPts val="1200"/>
              </a:spcAft>
              <a:defRPr/>
            </a:pPr>
            <a:r>
              <a:rPr lang="en-US" sz="2800" dirty="0">
                <a:latin typeface="Times New Roman" pitchFamily="1" charset="0"/>
                <a:cs typeface="Times New Roman" pitchFamily="1" charset="0"/>
              </a:rPr>
              <a:t>The main objective is to investigate whether Second Life is a viable job search tool for users. In particular, answers were sought for the following questions:</a:t>
            </a:r>
            <a:endParaRPr lang="en-US" sz="2800" i="1" dirty="0"/>
          </a:p>
          <a:p>
            <a:pPr lvl="2" indent="-457200" defTabSz="3343275">
              <a:buFont typeface="Wingdings" pitchFamily="1" charset="2"/>
              <a:buChar char="Ø"/>
              <a:defRPr/>
            </a:pPr>
            <a:r>
              <a:rPr lang="en-US" sz="2800" dirty="0">
                <a:latin typeface="Times New Roman" pitchFamily="1" charset="0"/>
                <a:cs typeface="Times New Roman" pitchFamily="1" charset="0"/>
              </a:rPr>
              <a:t>How does Second Life compare to other more conventional recruiting means?</a:t>
            </a:r>
          </a:p>
          <a:p>
            <a:pPr lvl="2" indent="-457200" defTabSz="3343275">
              <a:buFont typeface="Wingdings" pitchFamily="1" charset="2"/>
              <a:buChar char="Ø"/>
              <a:defRPr/>
            </a:pPr>
            <a:r>
              <a:rPr lang="en-US" sz="2800" dirty="0">
                <a:latin typeface="Times New Roman" pitchFamily="1" charset="0"/>
                <a:cs typeface="Times New Roman" pitchFamily="1" charset="0"/>
              </a:rPr>
              <a:t>Can Second Life become the premier Internet recruitment tool?</a:t>
            </a:r>
          </a:p>
          <a:p>
            <a:pPr lvl="2" indent="-457200" defTabSz="3343275">
              <a:buFont typeface="Wingdings" pitchFamily="1" charset="2"/>
              <a:buChar char="Ø"/>
              <a:defRPr/>
            </a:pPr>
            <a:r>
              <a:rPr lang="en-US" sz="2800" dirty="0">
                <a:latin typeface="Times New Roman" pitchFamily="1" charset="0"/>
                <a:cs typeface="Times New Roman" pitchFamily="1" charset="0"/>
              </a:rPr>
              <a:t>Does Second Life’s recruiting appeal have the potential to attract new users to virtual worlds?</a:t>
            </a:r>
          </a:p>
          <a:p>
            <a:pPr lvl="2" indent="-457200" defTabSz="3343275">
              <a:buFont typeface="Wingdings" pitchFamily="1" charset="2"/>
              <a:buChar char="Ø"/>
              <a:defRPr/>
            </a:pPr>
            <a:r>
              <a:rPr lang="en-US" sz="2800" dirty="0">
                <a:latin typeface="Times New Roman" pitchFamily="1" charset="0"/>
                <a:cs typeface="Times New Roman" pitchFamily="1" charset="0"/>
              </a:rPr>
              <a:t>Would potential Second Life users be comfortable with having a virtual interview?</a:t>
            </a:r>
          </a:p>
          <a:p>
            <a:pPr lvl="2" indent="-457200" defTabSz="3343275">
              <a:buFont typeface="Wingdings" pitchFamily="1" charset="2"/>
              <a:buChar char="Ø"/>
              <a:defRPr/>
            </a:pPr>
            <a:r>
              <a:rPr lang="en-US" sz="2800" dirty="0">
                <a:latin typeface="Times New Roman" pitchFamily="1" charset="0"/>
                <a:cs typeface="Times New Roman" pitchFamily="1" charset="0"/>
              </a:rPr>
              <a:t>How important is appearance and behavior in Second Life for doing well in a virtual interview?</a:t>
            </a:r>
          </a:p>
        </p:txBody>
      </p:sp>
      <p:sp>
        <p:nvSpPr>
          <p:cNvPr id="2061" name="Text Box 26"/>
          <p:cNvSpPr txBox="1">
            <a:spLocks noChangeArrowheads="1"/>
          </p:cNvSpPr>
          <p:nvPr/>
        </p:nvSpPr>
        <p:spPr bwMode="auto">
          <a:xfrm>
            <a:off x="11430000" y="4114800"/>
            <a:ext cx="9601200" cy="13411200"/>
          </a:xfrm>
          <a:prstGeom prst="rect">
            <a:avLst/>
          </a:prstGeom>
          <a:noFill/>
          <a:ln w="9525">
            <a:noFill/>
            <a:miter lim="800000"/>
            <a:headEnd/>
            <a:tailEnd/>
          </a:ln>
        </p:spPr>
        <p:txBody>
          <a:bodyPr/>
          <a:lstStyle/>
          <a:p>
            <a:pPr algn="ctr" defTabSz="3343275"/>
            <a:r>
              <a:rPr lang="en-US" sz="4400" b="1"/>
              <a:t>Methodology</a:t>
            </a:r>
          </a:p>
          <a:p>
            <a:pPr algn="ctr" defTabSz="3343275"/>
            <a:endParaRPr lang="en-US" sz="2800">
              <a:latin typeface="Times New Roman" pitchFamily="1" charset="0"/>
            </a:endParaRPr>
          </a:p>
          <a:p>
            <a:pPr algn="just" defTabSz="3343275"/>
            <a:endParaRPr lang="en-US" sz="2800">
              <a:latin typeface="Times New Roman" pitchFamily="1" charset="0"/>
            </a:endParaRPr>
          </a:p>
          <a:p>
            <a:pPr algn="just" defTabSz="3343275"/>
            <a:endParaRPr lang="en-US" sz="2800">
              <a:latin typeface="Times New Roman" pitchFamily="1" charset="0"/>
            </a:endParaRPr>
          </a:p>
          <a:p>
            <a:pPr algn="just" defTabSz="3343275"/>
            <a:endParaRPr lang="en-US" sz="2800">
              <a:latin typeface="Times New Roman" pitchFamily="1" charset="0"/>
            </a:endParaRPr>
          </a:p>
          <a:p>
            <a:pPr algn="just" defTabSz="3343275"/>
            <a:endParaRPr lang="en-US" sz="2800">
              <a:latin typeface="Times New Roman" pitchFamily="1" charset="0"/>
            </a:endParaRPr>
          </a:p>
          <a:p>
            <a:pPr algn="just" defTabSz="3343275"/>
            <a:endParaRPr lang="en-US" sz="2800">
              <a:latin typeface="Times New Roman" pitchFamily="1" charset="0"/>
            </a:endParaRPr>
          </a:p>
          <a:p>
            <a:pPr algn="just" defTabSz="3343275"/>
            <a:endParaRPr lang="en-US" sz="2800">
              <a:latin typeface="Times New Roman" pitchFamily="1" charset="0"/>
            </a:endParaRPr>
          </a:p>
          <a:p>
            <a:pPr algn="just" defTabSz="3343275"/>
            <a:endParaRPr lang="en-US" sz="2800">
              <a:latin typeface="Times New Roman" pitchFamily="1" charset="0"/>
            </a:endParaRPr>
          </a:p>
          <a:p>
            <a:pPr algn="just" defTabSz="3343275"/>
            <a:endParaRPr lang="en-US" sz="2800">
              <a:latin typeface="Times New Roman" pitchFamily="1" charset="0"/>
            </a:endParaRPr>
          </a:p>
          <a:p>
            <a:pPr algn="just" defTabSz="3343275"/>
            <a:endParaRPr lang="en-US" sz="2800" b="1">
              <a:latin typeface="Times New Roman" pitchFamily="1" charset="0"/>
            </a:endParaRPr>
          </a:p>
          <a:p>
            <a:pPr lvl="1" algn="just" defTabSz="3343275"/>
            <a:r>
              <a:rPr lang="en-US" sz="2800" b="1"/>
              <a:t> </a:t>
            </a:r>
          </a:p>
          <a:p>
            <a:pPr lvl="1" algn="just" defTabSz="3343275"/>
            <a:endParaRPr lang="en-US" sz="2800" b="1"/>
          </a:p>
          <a:p>
            <a:pPr lvl="1" algn="just" defTabSz="3343275"/>
            <a:endParaRPr lang="en-US" sz="2800" b="1"/>
          </a:p>
          <a:p>
            <a:pPr lvl="1" algn="just" defTabSz="3343275">
              <a:spcBef>
                <a:spcPts val="1200"/>
              </a:spcBef>
              <a:spcAft>
                <a:spcPts val="1200"/>
              </a:spcAft>
            </a:pPr>
            <a:r>
              <a:rPr lang="en-US" sz="2800">
                <a:latin typeface="Times New Roman" pitchFamily="1" charset="0"/>
                <a:cs typeface="Times New Roman" pitchFamily="1" charset="0"/>
              </a:rPr>
              <a:t>A top-down approach was used to write the methodology. It includes the following:</a:t>
            </a:r>
          </a:p>
          <a:p>
            <a:pPr lvl="2" indent="-457200" defTabSz="3343275">
              <a:buFont typeface="Wingdings" pitchFamily="1" charset="2"/>
              <a:buChar char="Ø"/>
            </a:pPr>
            <a:r>
              <a:rPr lang="en-US" sz="2800" i="1">
                <a:latin typeface="Times New Roman" pitchFamily="1" charset="0"/>
                <a:cs typeface="Times New Roman" pitchFamily="1" charset="0"/>
              </a:rPr>
              <a:t>Research Area </a:t>
            </a:r>
            <a:r>
              <a:rPr lang="en-US" sz="2800">
                <a:latin typeface="Times New Roman" pitchFamily="1" charset="0"/>
                <a:cs typeface="Times New Roman" pitchFamily="1" charset="0"/>
              </a:rPr>
              <a:t>– Virtual worlds, in particular Second Life.</a:t>
            </a:r>
          </a:p>
          <a:p>
            <a:pPr lvl="2" indent="-457200" defTabSz="3343275">
              <a:buFont typeface="Wingdings" pitchFamily="1" charset="2"/>
              <a:buChar char="Ø"/>
            </a:pPr>
            <a:r>
              <a:rPr lang="en-US" sz="2800" i="1">
                <a:latin typeface="Times New Roman" pitchFamily="1" charset="0"/>
                <a:cs typeface="Times New Roman" pitchFamily="1" charset="0"/>
              </a:rPr>
              <a:t>Literature Review – </a:t>
            </a:r>
            <a:r>
              <a:rPr lang="en-US" sz="2800">
                <a:latin typeface="Times New Roman" pitchFamily="1" charset="0"/>
                <a:cs typeface="Times New Roman" pitchFamily="1" charset="0"/>
              </a:rPr>
              <a:t>Existing research on virtual worlds, in particular Second Life, was reviewed.</a:t>
            </a:r>
          </a:p>
          <a:p>
            <a:pPr lvl="2" indent="-457200" defTabSz="3343275">
              <a:buFont typeface="Wingdings" pitchFamily="1" charset="2"/>
              <a:buChar char="Ø"/>
            </a:pPr>
            <a:r>
              <a:rPr lang="en-US" sz="2800" i="1">
                <a:latin typeface="Times New Roman" pitchFamily="1" charset="0"/>
                <a:cs typeface="Times New Roman" pitchFamily="1" charset="0"/>
              </a:rPr>
              <a:t>Topic – </a:t>
            </a:r>
            <a:r>
              <a:rPr lang="en-US" sz="2800">
                <a:latin typeface="Times New Roman" pitchFamily="1" charset="0"/>
                <a:cs typeface="Times New Roman" pitchFamily="1" charset="0"/>
              </a:rPr>
              <a:t>Job recruiting in Second Life was identified as an interesting and timely topic of research</a:t>
            </a:r>
            <a:r>
              <a:rPr lang="en-US" sz="2800" i="1">
                <a:latin typeface="Times New Roman" pitchFamily="1" charset="0"/>
                <a:cs typeface="Times New Roman" pitchFamily="1" charset="0"/>
              </a:rPr>
              <a:t>. </a:t>
            </a:r>
          </a:p>
          <a:p>
            <a:pPr lvl="2" indent="-457200" defTabSz="3343275">
              <a:buFont typeface="Wingdings" pitchFamily="1" charset="2"/>
              <a:buChar char="Ø"/>
            </a:pPr>
            <a:r>
              <a:rPr lang="en-US" sz="2800" i="1">
                <a:latin typeface="Times New Roman" pitchFamily="1" charset="0"/>
                <a:cs typeface="Times New Roman" pitchFamily="1" charset="0"/>
              </a:rPr>
              <a:t>Research Questions </a:t>
            </a:r>
            <a:r>
              <a:rPr lang="en-US" sz="2800">
                <a:latin typeface="Times New Roman" pitchFamily="1" charset="0"/>
                <a:cs typeface="Times New Roman" pitchFamily="1" charset="0"/>
              </a:rPr>
              <a:t>– Does Second Life have the potential to be an efficient tool for job seekers?</a:t>
            </a:r>
          </a:p>
          <a:p>
            <a:pPr lvl="2" indent="-457200" defTabSz="3343275">
              <a:buFont typeface="Wingdings" pitchFamily="1" charset="2"/>
              <a:buChar char="Ø"/>
            </a:pPr>
            <a:r>
              <a:rPr lang="en-US" sz="2800" i="1">
                <a:latin typeface="Times New Roman" pitchFamily="1" charset="0"/>
                <a:cs typeface="Times New Roman" pitchFamily="1" charset="0"/>
              </a:rPr>
              <a:t>Survey Design – </a:t>
            </a:r>
            <a:r>
              <a:rPr lang="en-US" sz="2800">
                <a:latin typeface="Times New Roman" pitchFamily="1" charset="0"/>
                <a:cs typeface="Times New Roman" pitchFamily="1" charset="0"/>
              </a:rPr>
              <a:t>Developed survey questions using existing research items.</a:t>
            </a:r>
          </a:p>
          <a:p>
            <a:pPr lvl="2" indent="-457200" defTabSz="3343275">
              <a:buFont typeface="Wingdings" pitchFamily="1" charset="2"/>
              <a:buChar char="Ø"/>
            </a:pPr>
            <a:r>
              <a:rPr lang="en-US" sz="2800" i="1">
                <a:latin typeface="Times New Roman" pitchFamily="1" charset="0"/>
                <a:cs typeface="Times New Roman" pitchFamily="1" charset="0"/>
              </a:rPr>
              <a:t>Data Collection – </a:t>
            </a:r>
            <a:r>
              <a:rPr lang="en-US" sz="2800">
                <a:latin typeface="Times New Roman" pitchFamily="1" charset="0"/>
                <a:cs typeface="Times New Roman" pitchFamily="1" charset="0"/>
              </a:rPr>
              <a:t>The survey was administered to both Second Life users as well as non-users of Second Life. </a:t>
            </a:r>
          </a:p>
          <a:p>
            <a:pPr lvl="2" indent="-457200" defTabSz="3343275">
              <a:buFont typeface="Wingdings" pitchFamily="1" charset="2"/>
              <a:buChar char="Ø"/>
            </a:pPr>
            <a:r>
              <a:rPr lang="en-US" sz="2800" i="1">
                <a:latin typeface="Times New Roman" pitchFamily="1" charset="0"/>
                <a:cs typeface="Times New Roman" pitchFamily="1" charset="0"/>
              </a:rPr>
              <a:t>Data Analysis – S</a:t>
            </a:r>
            <a:r>
              <a:rPr lang="en-US" sz="2800">
                <a:latin typeface="Times New Roman" pitchFamily="1" charset="0"/>
                <a:cs typeface="Times New Roman" pitchFamily="1" charset="0"/>
              </a:rPr>
              <a:t>urvey responses were analyzed using aggregate data.</a:t>
            </a:r>
          </a:p>
        </p:txBody>
      </p:sp>
      <p:sp>
        <p:nvSpPr>
          <p:cNvPr id="2062" name="AutoShape 34"/>
          <p:cNvSpPr>
            <a:spLocks noChangeArrowheads="1"/>
          </p:cNvSpPr>
          <p:nvPr/>
        </p:nvSpPr>
        <p:spPr bwMode="auto">
          <a:xfrm>
            <a:off x="22174200" y="3962400"/>
            <a:ext cx="10058400" cy="8610600"/>
          </a:xfrm>
          <a:prstGeom prst="roundRect">
            <a:avLst>
              <a:gd name="adj" fmla="val 16667"/>
            </a:avLst>
          </a:prstGeom>
          <a:solidFill>
            <a:schemeClr val="bg1"/>
          </a:solidFill>
          <a:ln w="9525">
            <a:solidFill>
              <a:schemeClr val="tx1"/>
            </a:solidFill>
            <a:round/>
            <a:headEnd/>
            <a:tailEnd/>
          </a:ln>
        </p:spPr>
        <p:txBody>
          <a:bodyPr anchor="ctr"/>
          <a:lstStyle/>
          <a:p>
            <a:pPr algn="ctr" defTabSz="3343275"/>
            <a:endParaRPr lang="en-US" sz="3200"/>
          </a:p>
        </p:txBody>
      </p:sp>
      <p:sp>
        <p:nvSpPr>
          <p:cNvPr id="2063" name="Text Box 35"/>
          <p:cNvSpPr txBox="1">
            <a:spLocks noChangeArrowheads="1"/>
          </p:cNvSpPr>
          <p:nvPr/>
        </p:nvSpPr>
        <p:spPr bwMode="auto">
          <a:xfrm>
            <a:off x="22326600" y="4114800"/>
            <a:ext cx="9829800" cy="8458200"/>
          </a:xfrm>
          <a:prstGeom prst="rect">
            <a:avLst/>
          </a:prstGeom>
          <a:noFill/>
          <a:ln w="9525">
            <a:noFill/>
            <a:miter lim="800000"/>
            <a:headEnd/>
            <a:tailEnd/>
          </a:ln>
        </p:spPr>
        <p:txBody>
          <a:bodyPr/>
          <a:lstStyle/>
          <a:p>
            <a:pPr algn="ctr" defTabSz="3343275"/>
            <a:r>
              <a:rPr lang="en-US" sz="4400" b="1"/>
              <a:t>Preliminary Results</a:t>
            </a:r>
          </a:p>
          <a:p>
            <a:pPr algn="ctr" defTabSz="3343275"/>
            <a:endParaRPr lang="en-US" sz="2600">
              <a:latin typeface="Times New Roman" pitchFamily="1" charset="0"/>
              <a:cs typeface="Times New Roman" pitchFamily="1" charset="0"/>
            </a:endParaRPr>
          </a:p>
          <a:p>
            <a:pPr defTabSz="3343275"/>
            <a:endParaRPr lang="en-US" sz="2800" b="1">
              <a:latin typeface="Times New Roman" pitchFamily="1" charset="0"/>
              <a:cs typeface="Times New Roman" pitchFamily="1" charset="0"/>
            </a:endParaRPr>
          </a:p>
          <a:p>
            <a:pPr defTabSz="3343275"/>
            <a:endParaRPr lang="en-US" sz="2800" b="1">
              <a:latin typeface="Times New Roman" pitchFamily="1" charset="0"/>
              <a:cs typeface="Times New Roman" pitchFamily="1" charset="0"/>
            </a:endParaRPr>
          </a:p>
          <a:p>
            <a:pPr defTabSz="3343275"/>
            <a:endParaRPr lang="en-US" sz="2800" b="1">
              <a:latin typeface="Times New Roman" pitchFamily="1" charset="0"/>
              <a:cs typeface="Times New Roman" pitchFamily="1" charset="0"/>
            </a:endParaRPr>
          </a:p>
          <a:p>
            <a:pPr defTabSz="3343275"/>
            <a:endParaRPr lang="en-US" sz="2800" b="1">
              <a:latin typeface="Times New Roman" pitchFamily="1" charset="0"/>
              <a:cs typeface="Times New Roman" pitchFamily="1" charset="0"/>
            </a:endParaRPr>
          </a:p>
          <a:p>
            <a:pPr defTabSz="3343275"/>
            <a:endParaRPr lang="en-US" sz="2800" b="1">
              <a:latin typeface="Times New Roman" pitchFamily="1" charset="0"/>
              <a:cs typeface="Times New Roman" pitchFamily="1" charset="0"/>
            </a:endParaRPr>
          </a:p>
          <a:p>
            <a:pPr defTabSz="3343275">
              <a:spcBef>
                <a:spcPts val="3000"/>
              </a:spcBef>
              <a:spcAft>
                <a:spcPts val="600"/>
              </a:spcAft>
            </a:pPr>
            <a:r>
              <a:rPr lang="en-US" sz="2800">
                <a:latin typeface="Times New Roman" pitchFamily="1" charset="0"/>
                <a:cs typeface="Times New Roman" pitchFamily="1" charset="0"/>
              </a:rPr>
              <a:t>Preliminary results show the following:</a:t>
            </a:r>
          </a:p>
          <a:p>
            <a:pPr lvl="2" indent="-457200" defTabSz="3343275">
              <a:buFont typeface="Wingdings" pitchFamily="1" charset="2"/>
              <a:buChar char="Ø"/>
            </a:pPr>
            <a:r>
              <a:rPr lang="en-US" sz="2800">
                <a:latin typeface="Times New Roman" pitchFamily="1" charset="0"/>
                <a:cs typeface="Times New Roman" pitchFamily="1" charset="0"/>
              </a:rPr>
              <a:t>Job recruiting in Second Life has the potential to attract new employees to businesses.</a:t>
            </a:r>
          </a:p>
          <a:p>
            <a:pPr lvl="2" indent="-457200" defTabSz="3343275">
              <a:buFont typeface="Wingdings" pitchFamily="1" charset="2"/>
              <a:buChar char="Ø"/>
            </a:pPr>
            <a:r>
              <a:rPr lang="en-US" sz="2800">
                <a:latin typeface="Times New Roman" pitchFamily="1" charset="0"/>
                <a:cs typeface="Times New Roman" pitchFamily="1" charset="0"/>
              </a:rPr>
              <a:t>Job-seekers are willing to add Second Life as an addition to other conventional job search methods. However, they do not view Second Life as a primary job search tool yet.</a:t>
            </a:r>
          </a:p>
          <a:p>
            <a:pPr lvl="2" indent="-457200" defTabSz="3343275">
              <a:buFont typeface="Wingdings" pitchFamily="1" charset="2"/>
              <a:buChar char="Ø"/>
            </a:pPr>
            <a:r>
              <a:rPr lang="en-US" sz="2800">
                <a:latin typeface="Times New Roman" pitchFamily="1" charset="0"/>
                <a:cs typeface="Times New Roman" pitchFamily="1" charset="0"/>
              </a:rPr>
              <a:t>A monetary incentive is the most effective way of attracting users to company recruiting events.</a:t>
            </a:r>
          </a:p>
          <a:p>
            <a:pPr lvl="2" indent="-457200" defTabSz="3343275">
              <a:buFont typeface="Wingdings" pitchFamily="1" charset="2"/>
              <a:buChar char="Ø"/>
            </a:pPr>
            <a:r>
              <a:rPr lang="en-US" sz="2800">
                <a:latin typeface="Times New Roman" pitchFamily="1" charset="0"/>
                <a:cs typeface="Times New Roman" pitchFamily="1" charset="0"/>
              </a:rPr>
              <a:t>The majority of the participants are comfortable with virtual interviews. However, they believe real job fairs to be more efficient than virtual job fairs.</a:t>
            </a:r>
          </a:p>
          <a:p>
            <a:pPr lvl="2" indent="-457200" defTabSz="3343275">
              <a:buFont typeface="Wingdings" pitchFamily="1" charset="2"/>
              <a:buChar char="Ø"/>
            </a:pPr>
            <a:endParaRPr lang="en-US" sz="2600">
              <a:latin typeface="Times New Roman" pitchFamily="1" charset="0"/>
              <a:cs typeface="Times New Roman" pitchFamily="1" charset="0"/>
            </a:endParaRPr>
          </a:p>
          <a:p>
            <a:pPr defTabSz="3343275"/>
            <a:endParaRPr lang="en-US" sz="2800">
              <a:latin typeface="Times New Roman" pitchFamily="1" charset="0"/>
              <a:cs typeface="Times New Roman" pitchFamily="1" charset="0"/>
            </a:endParaRPr>
          </a:p>
          <a:p>
            <a:pPr defTabSz="3343275"/>
            <a:endParaRPr lang="en-US" sz="2800">
              <a:latin typeface="Times New Roman" pitchFamily="1" charset="0"/>
              <a:cs typeface="Times New Roman" pitchFamily="1" charset="0"/>
            </a:endParaRPr>
          </a:p>
        </p:txBody>
      </p:sp>
      <p:sp>
        <p:nvSpPr>
          <p:cNvPr id="2064" name="Text Box 37"/>
          <p:cNvSpPr txBox="1">
            <a:spLocks noChangeArrowheads="1"/>
          </p:cNvSpPr>
          <p:nvPr/>
        </p:nvSpPr>
        <p:spPr bwMode="auto">
          <a:xfrm>
            <a:off x="22631400" y="13106400"/>
            <a:ext cx="9144000" cy="4102100"/>
          </a:xfrm>
          <a:prstGeom prst="rect">
            <a:avLst/>
          </a:prstGeom>
          <a:noFill/>
          <a:ln w="9525">
            <a:noFill/>
            <a:miter lim="800000"/>
            <a:headEnd/>
            <a:tailEnd/>
          </a:ln>
        </p:spPr>
        <p:txBody>
          <a:bodyPr/>
          <a:lstStyle/>
          <a:p>
            <a:pPr algn="ctr" defTabSz="3343275">
              <a:defRPr/>
            </a:pPr>
            <a:r>
              <a:rPr lang="en-US" sz="4400" b="1" dirty="0"/>
              <a:t>Conclusions/Recommendations</a:t>
            </a:r>
          </a:p>
          <a:p>
            <a:pPr algn="ctr" defTabSz="3343275">
              <a:defRPr/>
            </a:pPr>
            <a:endParaRPr lang="en-US" sz="1000" b="1" dirty="0"/>
          </a:p>
          <a:p>
            <a:pPr indent="457200" defTabSz="3343275">
              <a:defRPr/>
            </a:pPr>
            <a:r>
              <a:rPr lang="en-US" sz="2800" dirty="0">
                <a:latin typeface="Times New Roman" pitchFamily="1" charset="0"/>
              </a:rPr>
              <a:t>Second Life has the potential to increase companies’ pool of potential employees and assist them in job recruitment. However, in order for the potential to be realized, job-seekers who are not actively using a virtual world must be made aware of the connection Second Life creates between employers and potential new hires. As a recommendation,  companies with a presence in Second Life should consider  redirecting applicants on their website to the virtual world.</a:t>
            </a:r>
          </a:p>
          <a:p>
            <a:pPr defTabSz="3343275">
              <a:defRPr/>
            </a:pPr>
            <a:endParaRPr lang="en-US" sz="2800" dirty="0">
              <a:latin typeface="Times New Roman" pitchFamily="1" charset="0"/>
            </a:endParaRPr>
          </a:p>
          <a:p>
            <a:pPr algn="ctr" defTabSz="3343275">
              <a:defRPr/>
            </a:pPr>
            <a:endParaRPr lang="en-US" sz="4400" b="1" dirty="0"/>
          </a:p>
          <a:p>
            <a:pPr algn="ctr" defTabSz="3343275">
              <a:defRPr/>
            </a:pPr>
            <a:endParaRPr lang="en-US" sz="2600" dirty="0">
              <a:latin typeface="Times New Roman" pitchFamily="1" charset="0"/>
              <a:cs typeface="Times New Roman" pitchFamily="1" charset="0"/>
            </a:endParaRPr>
          </a:p>
          <a:p>
            <a:pPr algn="ctr" defTabSz="3343275">
              <a:defRPr/>
            </a:pPr>
            <a:endParaRPr lang="en-US" sz="4400" b="1" dirty="0"/>
          </a:p>
          <a:p>
            <a:pPr defTabSz="3343275">
              <a:defRPr/>
            </a:pPr>
            <a:endParaRPr lang="en-US" sz="2800" dirty="0">
              <a:latin typeface="Times New Roman" pitchFamily="1" charset="0"/>
              <a:cs typeface="Times New Roman" pitchFamily="1" charset="0"/>
            </a:endParaRPr>
          </a:p>
          <a:p>
            <a:pPr defTabSz="3343275">
              <a:defRPr/>
            </a:pPr>
            <a:endParaRPr lang="en-US" sz="4400" dirty="0"/>
          </a:p>
          <a:p>
            <a:pPr algn="ctr" defTabSz="3343275">
              <a:defRPr/>
            </a:pPr>
            <a:endParaRPr lang="en-US" sz="3200" b="1" dirty="0"/>
          </a:p>
        </p:txBody>
      </p:sp>
      <p:sp>
        <p:nvSpPr>
          <p:cNvPr id="2065" name="AutoShape 38"/>
          <p:cNvSpPr>
            <a:spLocks noChangeArrowheads="1"/>
          </p:cNvSpPr>
          <p:nvPr/>
        </p:nvSpPr>
        <p:spPr bwMode="auto">
          <a:xfrm>
            <a:off x="22174200" y="17754600"/>
            <a:ext cx="10058400" cy="3048000"/>
          </a:xfrm>
          <a:prstGeom prst="roundRect">
            <a:avLst>
              <a:gd name="adj" fmla="val 16667"/>
            </a:avLst>
          </a:prstGeom>
          <a:solidFill>
            <a:schemeClr val="bg1"/>
          </a:solidFill>
          <a:ln w="9525">
            <a:solidFill>
              <a:schemeClr val="tx1"/>
            </a:solidFill>
            <a:round/>
            <a:headEnd/>
            <a:tailEnd/>
          </a:ln>
        </p:spPr>
        <p:txBody>
          <a:bodyPr anchor="ctr"/>
          <a:lstStyle/>
          <a:p>
            <a:pPr algn="ctr" defTabSz="3343275"/>
            <a:endParaRPr lang="en-US" sz="3200"/>
          </a:p>
        </p:txBody>
      </p:sp>
      <p:sp>
        <p:nvSpPr>
          <p:cNvPr id="1044" name="Text Box 39"/>
          <p:cNvSpPr txBox="1">
            <a:spLocks noChangeArrowheads="1"/>
          </p:cNvSpPr>
          <p:nvPr/>
        </p:nvSpPr>
        <p:spPr bwMode="auto">
          <a:xfrm>
            <a:off x="22631400" y="17907000"/>
            <a:ext cx="9372600" cy="2819400"/>
          </a:xfrm>
          <a:prstGeom prst="rect">
            <a:avLst/>
          </a:prstGeom>
          <a:noFill/>
          <a:ln w="9525">
            <a:noFill/>
            <a:miter lim="800000"/>
            <a:headEnd/>
            <a:tailEnd/>
          </a:ln>
        </p:spPr>
        <p:txBody>
          <a:bodyPr/>
          <a:lstStyle/>
          <a:p>
            <a:pPr algn="ctr" defTabSz="3343275">
              <a:defRPr/>
            </a:pPr>
            <a:r>
              <a:rPr lang="en-US" sz="4400" b="1" dirty="0"/>
              <a:t>Acknowledgments</a:t>
            </a:r>
          </a:p>
          <a:p>
            <a:pPr indent="457200" defTabSz="3343275">
              <a:defRPr/>
            </a:pPr>
            <a:r>
              <a:rPr lang="en-US" sz="2800" dirty="0">
                <a:latin typeface="Times New Roman" pitchFamily="1" charset="0"/>
                <a:cs typeface="Times New Roman" pitchFamily="1" charset="0"/>
              </a:rPr>
              <a:t>I would like to thank </a:t>
            </a:r>
            <a:r>
              <a:rPr lang="en-US" sz="2800" i="1" dirty="0">
                <a:latin typeface="Times New Roman" pitchFamily="1" charset="0"/>
                <a:cs typeface="Times New Roman" pitchFamily="1" charset="0"/>
              </a:rPr>
              <a:t>Professors Eleanor </a:t>
            </a:r>
            <a:r>
              <a:rPr lang="en-US" sz="2800" i="1" dirty="0" err="1">
                <a:latin typeface="Times New Roman" pitchFamily="1" charset="0"/>
                <a:cs typeface="Times New Roman" pitchFamily="1" charset="0"/>
              </a:rPr>
              <a:t>Loiacono</a:t>
            </a:r>
            <a:r>
              <a:rPr lang="en-US" sz="2800" dirty="0">
                <a:latin typeface="Times New Roman" pitchFamily="1" charset="0"/>
                <a:cs typeface="Times New Roman" pitchFamily="1" charset="0"/>
              </a:rPr>
              <a:t>, </a:t>
            </a:r>
            <a:r>
              <a:rPr lang="en-US" sz="2800" i="1" dirty="0">
                <a:latin typeface="Times New Roman" pitchFamily="1" charset="0"/>
                <a:cs typeface="Times New Roman" pitchFamily="1" charset="0"/>
              </a:rPr>
              <a:t>Susan </a:t>
            </a:r>
            <a:r>
              <a:rPr lang="en-US" sz="2800" i="1" dirty="0" err="1">
                <a:latin typeface="Times New Roman" pitchFamily="1" charset="0"/>
                <a:cs typeface="Times New Roman" pitchFamily="1" charset="0"/>
              </a:rPr>
              <a:t>Djamasbi</a:t>
            </a:r>
            <a:r>
              <a:rPr lang="en-US" sz="2800" dirty="0">
                <a:latin typeface="Times New Roman" pitchFamily="1" charset="0"/>
                <a:cs typeface="Times New Roman" pitchFamily="1" charset="0"/>
              </a:rPr>
              <a:t> and </a:t>
            </a:r>
            <a:r>
              <a:rPr lang="en-US" sz="2800" i="1" dirty="0" err="1">
                <a:latin typeface="Times New Roman" pitchFamily="1" charset="0"/>
                <a:cs typeface="Times New Roman" pitchFamily="1" charset="0"/>
              </a:rPr>
              <a:t>Bengisu</a:t>
            </a:r>
            <a:r>
              <a:rPr lang="en-US" sz="2800" i="1" dirty="0">
                <a:latin typeface="Times New Roman" pitchFamily="1" charset="0"/>
                <a:cs typeface="Times New Roman" pitchFamily="1" charset="0"/>
              </a:rPr>
              <a:t> Tulu </a:t>
            </a:r>
            <a:r>
              <a:rPr lang="en-US" sz="2800" dirty="0">
                <a:latin typeface="Times New Roman" pitchFamily="1" charset="0"/>
                <a:cs typeface="Times New Roman" pitchFamily="1" charset="0"/>
              </a:rPr>
              <a:t>for their guidance throughout the project. Also, I would like to acknowledge </a:t>
            </a:r>
            <a:r>
              <a:rPr lang="en-US" sz="2800" i="1" dirty="0">
                <a:latin typeface="Times New Roman" pitchFamily="1" charset="0"/>
                <a:cs typeface="Times New Roman" pitchFamily="1" charset="0"/>
              </a:rPr>
              <a:t>Mrs. Christine Drew’s </a:t>
            </a:r>
            <a:r>
              <a:rPr lang="en-US" sz="2800" dirty="0">
                <a:latin typeface="Times New Roman" pitchFamily="1" charset="0"/>
                <a:cs typeface="Times New Roman" pitchFamily="1" charset="0"/>
              </a:rPr>
              <a:t>help with the literature research for the project.</a:t>
            </a:r>
            <a:endParaRPr lang="en-US" sz="2800" i="1" dirty="0">
              <a:latin typeface="Times New Roman" pitchFamily="1" charset="0"/>
              <a:cs typeface="Times New Roman" pitchFamily="1" charset="0"/>
            </a:endParaRPr>
          </a:p>
          <a:p>
            <a:pPr indent="457200" defTabSz="3343275">
              <a:defRPr/>
            </a:pPr>
            <a:endParaRPr lang="en-US" sz="2800" i="1" dirty="0">
              <a:latin typeface="Times New Roman" pitchFamily="1" charset="0"/>
              <a:cs typeface="Times New Roman" pitchFamily="1" charset="0"/>
            </a:endParaRPr>
          </a:p>
          <a:p>
            <a:pPr algn="ctr" defTabSz="3343275">
              <a:defRPr/>
            </a:pPr>
            <a:endParaRPr lang="en-US" sz="3200" b="1" dirty="0"/>
          </a:p>
          <a:p>
            <a:pPr algn="ctr" defTabSz="3343275">
              <a:defRPr/>
            </a:pPr>
            <a:endParaRPr lang="en-US" sz="3200" b="1" dirty="0"/>
          </a:p>
          <a:p>
            <a:pPr algn="ctr" defTabSz="3343275">
              <a:defRPr/>
            </a:pPr>
            <a:endParaRPr lang="en-US" sz="3200" b="1" dirty="0"/>
          </a:p>
          <a:p>
            <a:pPr algn="ctr" defTabSz="3343275">
              <a:defRPr/>
            </a:pPr>
            <a:endParaRPr lang="en-US" sz="3200" dirty="0">
              <a:latin typeface="Times New Roman" pitchFamily="1" charset="0"/>
            </a:endParaRPr>
          </a:p>
        </p:txBody>
      </p:sp>
      <p:sp>
        <p:nvSpPr>
          <p:cNvPr id="2067" name="AutoShape 40"/>
          <p:cNvSpPr>
            <a:spLocks noChangeArrowheads="1"/>
          </p:cNvSpPr>
          <p:nvPr/>
        </p:nvSpPr>
        <p:spPr bwMode="auto">
          <a:xfrm>
            <a:off x="22098000" y="21031200"/>
            <a:ext cx="10058400" cy="3810000"/>
          </a:xfrm>
          <a:prstGeom prst="roundRect">
            <a:avLst>
              <a:gd name="adj" fmla="val 16667"/>
            </a:avLst>
          </a:prstGeom>
          <a:solidFill>
            <a:schemeClr val="bg1"/>
          </a:solidFill>
          <a:ln w="9525">
            <a:solidFill>
              <a:schemeClr val="tx1"/>
            </a:solidFill>
            <a:round/>
            <a:headEnd/>
            <a:tailEnd/>
          </a:ln>
        </p:spPr>
        <p:txBody>
          <a:bodyPr anchor="ctr"/>
          <a:lstStyle/>
          <a:p>
            <a:pPr algn="ctr" defTabSz="3343275"/>
            <a:endParaRPr lang="en-US" sz="3200"/>
          </a:p>
        </p:txBody>
      </p:sp>
      <p:sp>
        <p:nvSpPr>
          <p:cNvPr id="2068" name="Text Box 41"/>
          <p:cNvSpPr txBox="1">
            <a:spLocks noChangeArrowheads="1"/>
          </p:cNvSpPr>
          <p:nvPr/>
        </p:nvSpPr>
        <p:spPr bwMode="auto">
          <a:xfrm>
            <a:off x="22631400" y="21183600"/>
            <a:ext cx="9144000" cy="3581400"/>
          </a:xfrm>
          <a:prstGeom prst="rect">
            <a:avLst/>
          </a:prstGeom>
          <a:noFill/>
          <a:ln w="9525">
            <a:noFill/>
            <a:miter lim="800000"/>
            <a:headEnd/>
            <a:tailEnd/>
          </a:ln>
        </p:spPr>
        <p:txBody>
          <a:bodyPr/>
          <a:lstStyle/>
          <a:p>
            <a:pPr algn="ctr" defTabSz="3343275"/>
            <a:r>
              <a:rPr lang="en-US" sz="4400" b="1"/>
              <a:t>References</a:t>
            </a:r>
          </a:p>
          <a:p>
            <a:pPr algn="ctr" defTabSz="3343275"/>
            <a:endParaRPr lang="en-US" sz="1000" b="1"/>
          </a:p>
          <a:p>
            <a:pPr defTabSz="3343275"/>
            <a:r>
              <a:rPr lang="en-US" sz="2800">
                <a:latin typeface="Times New Roman" pitchFamily="1" charset="0"/>
                <a:cs typeface="Times New Roman" pitchFamily="1" charset="0"/>
              </a:rPr>
              <a:t>Cutter Benchmark. MUVEs: Not Just Games People Play. </a:t>
            </a:r>
            <a:r>
              <a:rPr lang="en-US" sz="2800" i="1">
                <a:latin typeface="Times New Roman" pitchFamily="1" charset="0"/>
                <a:cs typeface="Times New Roman" pitchFamily="1" charset="0"/>
              </a:rPr>
              <a:t>Cutter Benchmark Review,</a:t>
            </a:r>
            <a:r>
              <a:rPr lang="en-US" sz="2800">
                <a:latin typeface="Times New Roman" pitchFamily="1" charset="0"/>
                <a:cs typeface="Times New Roman" pitchFamily="1" charset="0"/>
              </a:rPr>
              <a:t> Vol.7, No.5 (May 2007).</a:t>
            </a:r>
          </a:p>
          <a:p>
            <a:pPr defTabSz="3343275"/>
            <a:r>
              <a:rPr lang="en-US" sz="2800">
                <a:latin typeface="Times New Roman" pitchFamily="1" charset="0"/>
                <a:cs typeface="Times New Roman" pitchFamily="1" charset="0"/>
              </a:rPr>
              <a:t>Groves, Robert. (2004), </a:t>
            </a:r>
            <a:r>
              <a:rPr lang="en-US" sz="2800" u="sng">
                <a:latin typeface="Times New Roman" pitchFamily="1" charset="0"/>
                <a:cs typeface="Times New Roman" pitchFamily="1" charset="0"/>
              </a:rPr>
              <a:t>Survey Methodology</a:t>
            </a:r>
            <a:r>
              <a:rPr lang="en-US" sz="2800">
                <a:latin typeface="Times New Roman" pitchFamily="1" charset="0"/>
                <a:cs typeface="Times New Roman" pitchFamily="1" charset="0"/>
              </a:rPr>
              <a:t>, 1</a:t>
            </a:r>
            <a:r>
              <a:rPr lang="en-US" sz="2800" baseline="30000">
                <a:latin typeface="Times New Roman" pitchFamily="1" charset="0"/>
                <a:cs typeface="Times New Roman" pitchFamily="1" charset="0"/>
              </a:rPr>
              <a:t>st</a:t>
            </a:r>
            <a:r>
              <a:rPr lang="en-US" sz="2800">
                <a:latin typeface="Times New Roman" pitchFamily="1" charset="0"/>
                <a:cs typeface="Times New Roman" pitchFamily="1" charset="0"/>
              </a:rPr>
              <a:t> edition, Wiley InterScience, USA</a:t>
            </a:r>
          </a:p>
          <a:p>
            <a:pPr defTabSz="3343275"/>
            <a:r>
              <a:rPr lang="en-US" sz="2800">
                <a:latin typeface="Times New Roman" pitchFamily="1" charset="0"/>
                <a:cs typeface="Times New Roman" pitchFamily="1" charset="0"/>
              </a:rPr>
              <a:t>Punch, Keith. (2003), </a:t>
            </a:r>
            <a:r>
              <a:rPr lang="en-US" sz="2800" u="sng">
                <a:latin typeface="Times New Roman" pitchFamily="1" charset="0"/>
                <a:cs typeface="Times New Roman" pitchFamily="1" charset="0"/>
              </a:rPr>
              <a:t>Survey Research – The Basics</a:t>
            </a:r>
            <a:r>
              <a:rPr lang="en-US" sz="2800">
                <a:latin typeface="Times New Roman" pitchFamily="1" charset="0"/>
                <a:cs typeface="Times New Roman" pitchFamily="1" charset="0"/>
              </a:rPr>
              <a:t>, 1st edition, SAGE Publications, USA.</a:t>
            </a:r>
            <a:endParaRPr lang="en-US" sz="3200">
              <a:latin typeface="Times New Roman" pitchFamily="1" charset="0"/>
            </a:endParaRPr>
          </a:p>
          <a:p>
            <a:pPr defTabSz="3343275">
              <a:buFontTx/>
              <a:buAutoNum type="arabicPeriod"/>
            </a:pPr>
            <a:endParaRPr lang="en-US" sz="2800">
              <a:latin typeface="Times New Roman" pitchFamily="1" charset="0"/>
              <a:cs typeface="Times New Roman" pitchFamily="1" charset="0"/>
            </a:endParaRPr>
          </a:p>
          <a:p>
            <a:pPr defTabSz="3343275">
              <a:buFontTx/>
              <a:buAutoNum type="arabicPeriod"/>
            </a:pPr>
            <a:endParaRPr lang="en-US" sz="2800">
              <a:latin typeface="Times New Roman" pitchFamily="1" charset="0"/>
              <a:cs typeface="Times New Roman" pitchFamily="1" charset="0"/>
            </a:endParaRPr>
          </a:p>
          <a:p>
            <a:pPr defTabSz="3343275">
              <a:buFontTx/>
              <a:buAutoNum type="arabicPeriod"/>
            </a:pPr>
            <a:endParaRPr lang="en-US" sz="2800">
              <a:latin typeface="Times New Roman" pitchFamily="1" charset="0"/>
              <a:cs typeface="Times New Roman" pitchFamily="1" charset="0"/>
            </a:endParaRPr>
          </a:p>
          <a:p>
            <a:pPr defTabSz="3343275">
              <a:buFontTx/>
              <a:buAutoNum type="arabicPeriod"/>
            </a:pPr>
            <a:endParaRPr lang="en-US" sz="2800">
              <a:latin typeface="Times New Roman" pitchFamily="1" charset="0"/>
              <a:cs typeface="Times New Roman" pitchFamily="1" charset="0"/>
            </a:endParaRPr>
          </a:p>
          <a:p>
            <a:pPr algn="ctr" defTabSz="3343275"/>
            <a:endParaRPr lang="en-US" sz="4400" b="1"/>
          </a:p>
          <a:p>
            <a:pPr algn="ctr" defTabSz="3343275"/>
            <a:endParaRPr lang="en-US" sz="3200">
              <a:latin typeface="Times New Roman" pitchFamily="1" charset="0"/>
            </a:endParaRPr>
          </a:p>
        </p:txBody>
      </p:sp>
      <p:pic>
        <p:nvPicPr>
          <p:cNvPr id="2069" name="Picture 42"/>
          <p:cNvPicPr>
            <a:picLocks noChangeAspect="1" noChangeArrowheads="1"/>
          </p:cNvPicPr>
          <p:nvPr/>
        </p:nvPicPr>
        <p:blipFill>
          <a:blip r:embed="rId4"/>
          <a:srcRect/>
          <a:stretch>
            <a:fillRect/>
          </a:stretch>
        </p:blipFill>
        <p:spPr bwMode="auto">
          <a:xfrm>
            <a:off x="28803600" y="609600"/>
            <a:ext cx="2667000" cy="2895600"/>
          </a:xfrm>
          <a:prstGeom prst="rect">
            <a:avLst/>
          </a:prstGeom>
          <a:noFill/>
          <a:ln w="9525">
            <a:noFill/>
            <a:miter lim="800000"/>
            <a:headEnd/>
            <a:tailEnd/>
          </a:ln>
        </p:spPr>
      </p:pic>
      <p:pic>
        <p:nvPicPr>
          <p:cNvPr id="25" name="Picture 24" descr="secondlife_campus.jpg"/>
          <p:cNvPicPr>
            <a:picLocks noChangeAspect="1"/>
          </p:cNvPicPr>
          <p:nvPr/>
        </p:nvPicPr>
        <p:blipFill>
          <a:blip r:embed="rId5"/>
          <a:stretch>
            <a:fillRect/>
          </a:stretch>
        </p:blipFill>
        <p:spPr>
          <a:xfrm>
            <a:off x="2209800" y="18912680"/>
            <a:ext cx="7010400" cy="5604669"/>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2071" name="Rectangle 29"/>
          <p:cNvSpPr>
            <a:spLocks noChangeArrowheads="1"/>
          </p:cNvSpPr>
          <p:nvPr/>
        </p:nvSpPr>
        <p:spPr bwMode="auto">
          <a:xfrm>
            <a:off x="0" y="0"/>
            <a:ext cx="32918400" cy="0"/>
          </a:xfrm>
          <a:prstGeom prst="rect">
            <a:avLst/>
          </a:prstGeom>
          <a:noFill/>
          <a:ln w="9525">
            <a:noFill/>
            <a:miter lim="800000"/>
            <a:headEnd/>
            <a:tailEnd/>
          </a:ln>
        </p:spPr>
        <p:txBody>
          <a:bodyPr wrap="none" anchor="ctr">
            <a:spAutoFit/>
          </a:bodyPr>
          <a:lstStyle/>
          <a:p>
            <a:endParaRPr lang="en-US"/>
          </a:p>
        </p:txBody>
      </p:sp>
      <p:graphicFrame>
        <p:nvGraphicFramePr>
          <p:cNvPr id="27" name="Chart 26"/>
          <p:cNvGraphicFramePr/>
          <p:nvPr/>
        </p:nvGraphicFramePr>
        <p:xfrm>
          <a:off x="22479000" y="4876800"/>
          <a:ext cx="4572000" cy="2743200"/>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30" name="Chart 29"/>
          <p:cNvGraphicFramePr/>
          <p:nvPr/>
        </p:nvGraphicFramePr>
        <p:xfrm>
          <a:off x="27127200" y="4876800"/>
          <a:ext cx="4572000" cy="3048000"/>
        </p:xfrm>
        <a:graphic>
          <a:graphicData uri="http://schemas.openxmlformats.org/drawingml/2006/chart">
            <c:chart xmlns:c="http://schemas.openxmlformats.org/drawingml/2006/chart" xmlns:r="http://schemas.openxmlformats.org/officeDocument/2006/relationships" r:id="rId7"/>
          </a:graphicData>
        </a:graphic>
      </p:graphicFrame>
      <p:grpSp>
        <p:nvGrpSpPr>
          <p:cNvPr id="2074" name="Group 44"/>
          <p:cNvGrpSpPr>
            <a:grpSpLocks/>
          </p:cNvGrpSpPr>
          <p:nvPr/>
        </p:nvGrpSpPr>
        <p:grpSpPr bwMode="auto">
          <a:xfrm>
            <a:off x="11734800" y="5056188"/>
            <a:ext cx="9220200" cy="5002212"/>
            <a:chOff x="11734800" y="5029200"/>
            <a:chExt cx="9220200" cy="5002887"/>
          </a:xfrm>
        </p:grpSpPr>
        <p:cxnSp>
          <p:nvCxnSpPr>
            <p:cNvPr id="37" name="Straight Arrow Connector 36"/>
            <p:cNvCxnSpPr/>
            <p:nvPr/>
          </p:nvCxnSpPr>
          <p:spPr bwMode="auto">
            <a:xfrm>
              <a:off x="11734800" y="9524018"/>
              <a:ext cx="4267200" cy="1588"/>
            </a:xfrm>
            <a:prstGeom prst="straightConnector1">
              <a:avLst/>
            </a:prstGeom>
            <a:ln w="57150">
              <a:solidFill>
                <a:srgbClr val="0070C0"/>
              </a:solidFill>
              <a:headEnd type="arrow"/>
              <a:tailEnd type="arrow"/>
            </a:ln>
          </p:spPr>
          <p:style>
            <a:lnRef idx="3">
              <a:schemeClr val="dk1"/>
            </a:lnRef>
            <a:fillRef idx="0">
              <a:schemeClr val="dk1"/>
            </a:fillRef>
            <a:effectRef idx="2">
              <a:schemeClr val="dk1"/>
            </a:effectRef>
            <a:fontRef idx="minor">
              <a:schemeClr val="tx1"/>
            </a:fontRef>
          </p:style>
        </p:cxnSp>
        <p:cxnSp>
          <p:nvCxnSpPr>
            <p:cNvPr id="38" name="Straight Arrow Connector 37"/>
            <p:cNvCxnSpPr/>
            <p:nvPr/>
          </p:nvCxnSpPr>
          <p:spPr bwMode="auto">
            <a:xfrm>
              <a:off x="16687800" y="9525607"/>
              <a:ext cx="4267200" cy="1587"/>
            </a:xfrm>
            <a:prstGeom prst="straightConnector1">
              <a:avLst/>
            </a:prstGeom>
            <a:ln w="57150">
              <a:solidFill>
                <a:srgbClr val="0070C0"/>
              </a:solidFill>
              <a:headEnd type="arrow"/>
              <a:tailEnd type="arrow"/>
            </a:ln>
          </p:spPr>
          <p:style>
            <a:lnRef idx="3">
              <a:schemeClr val="dk1"/>
            </a:lnRef>
            <a:fillRef idx="0">
              <a:schemeClr val="dk1"/>
            </a:fillRef>
            <a:effectRef idx="2">
              <a:schemeClr val="dk1"/>
            </a:effectRef>
            <a:fontRef idx="minor">
              <a:schemeClr val="tx1"/>
            </a:fontRef>
          </p:style>
        </p:cxnSp>
        <p:sp>
          <p:nvSpPr>
            <p:cNvPr id="2081" name="TextBox 38"/>
            <p:cNvSpPr txBox="1">
              <a:spLocks noChangeArrowheads="1"/>
            </p:cNvSpPr>
            <p:nvPr/>
          </p:nvSpPr>
          <p:spPr bwMode="auto">
            <a:xfrm>
              <a:off x="12725400" y="9601200"/>
              <a:ext cx="2667000" cy="430887"/>
            </a:xfrm>
            <a:prstGeom prst="rect">
              <a:avLst/>
            </a:prstGeom>
            <a:noFill/>
            <a:ln w="9525">
              <a:noFill/>
              <a:miter lim="800000"/>
              <a:headEnd/>
              <a:tailEnd/>
            </a:ln>
          </p:spPr>
          <p:txBody>
            <a:bodyPr>
              <a:spAutoFit/>
            </a:bodyPr>
            <a:lstStyle/>
            <a:p>
              <a:r>
                <a:rPr lang="en-US" sz="2200" b="1">
                  <a:solidFill>
                    <a:srgbClr val="0070C0"/>
                  </a:solidFill>
                  <a:latin typeface="Times New Roman" pitchFamily="1" charset="0"/>
                  <a:cs typeface="Times New Roman" pitchFamily="1" charset="0"/>
                </a:rPr>
                <a:t>Pre-empirical Stage</a:t>
              </a:r>
            </a:p>
          </p:txBody>
        </p:sp>
        <p:sp>
          <p:nvSpPr>
            <p:cNvPr id="2082" name="TextBox 39"/>
            <p:cNvSpPr txBox="1">
              <a:spLocks noChangeArrowheads="1"/>
            </p:cNvSpPr>
            <p:nvPr/>
          </p:nvSpPr>
          <p:spPr bwMode="auto">
            <a:xfrm>
              <a:off x="17830800" y="9601200"/>
              <a:ext cx="2286000" cy="430887"/>
            </a:xfrm>
            <a:prstGeom prst="rect">
              <a:avLst/>
            </a:prstGeom>
            <a:noFill/>
            <a:ln w="9525">
              <a:noFill/>
              <a:miter lim="800000"/>
              <a:headEnd/>
              <a:tailEnd/>
            </a:ln>
          </p:spPr>
          <p:txBody>
            <a:bodyPr>
              <a:spAutoFit/>
            </a:bodyPr>
            <a:lstStyle/>
            <a:p>
              <a:r>
                <a:rPr lang="en-US" sz="2200" b="1">
                  <a:solidFill>
                    <a:srgbClr val="0070C0"/>
                  </a:solidFill>
                  <a:latin typeface="Times New Roman" pitchFamily="1" charset="0"/>
                  <a:cs typeface="Times New Roman" pitchFamily="1" charset="0"/>
                </a:rPr>
                <a:t>Empirical Stage</a:t>
              </a:r>
            </a:p>
          </p:txBody>
        </p:sp>
        <p:cxnSp>
          <p:nvCxnSpPr>
            <p:cNvPr id="42" name="Straight Connector 41"/>
            <p:cNvCxnSpPr/>
            <p:nvPr/>
          </p:nvCxnSpPr>
          <p:spPr bwMode="auto">
            <a:xfrm rot="5400000">
              <a:off x="14324529" y="7924397"/>
              <a:ext cx="4115355" cy="1587"/>
            </a:xfrm>
            <a:prstGeom prst="line">
              <a:avLst/>
            </a:prstGeom>
            <a:ln w="57150">
              <a:solidFill>
                <a:srgbClr val="0070C0"/>
              </a:solidFill>
              <a:headEnd type="none" w="med" len="med"/>
              <a:tailEnd type="none" w="med" len="med"/>
            </a:ln>
          </p:spPr>
          <p:style>
            <a:lnRef idx="3">
              <a:schemeClr val="dk1"/>
            </a:lnRef>
            <a:fillRef idx="0">
              <a:schemeClr val="dk1"/>
            </a:fillRef>
            <a:effectRef idx="2">
              <a:schemeClr val="dk1"/>
            </a:effectRef>
            <a:fontRef idx="minor">
              <a:schemeClr val="tx1"/>
            </a:fontRef>
          </p:style>
        </p:cxnSp>
        <p:sp>
          <p:nvSpPr>
            <p:cNvPr id="2084" name="TextBox 43"/>
            <p:cNvSpPr txBox="1">
              <a:spLocks noChangeArrowheads="1"/>
            </p:cNvSpPr>
            <p:nvPr/>
          </p:nvSpPr>
          <p:spPr bwMode="auto">
            <a:xfrm>
              <a:off x="14859000" y="5029200"/>
              <a:ext cx="3124200" cy="769441"/>
            </a:xfrm>
            <a:prstGeom prst="rect">
              <a:avLst/>
            </a:prstGeom>
            <a:noFill/>
            <a:ln w="9525">
              <a:noFill/>
              <a:miter lim="800000"/>
              <a:headEnd/>
              <a:tailEnd/>
            </a:ln>
          </p:spPr>
          <p:txBody>
            <a:bodyPr>
              <a:spAutoFit/>
            </a:bodyPr>
            <a:lstStyle/>
            <a:p>
              <a:r>
                <a:rPr lang="en-US" sz="2200" b="1">
                  <a:solidFill>
                    <a:srgbClr val="0070C0"/>
                  </a:solidFill>
                  <a:latin typeface="Times New Roman" pitchFamily="1" charset="0"/>
                  <a:cs typeface="Times New Roman" pitchFamily="1" charset="0"/>
                </a:rPr>
                <a:t>What data are required to answer the questions?</a:t>
              </a:r>
            </a:p>
          </p:txBody>
        </p:sp>
      </p:grpSp>
      <p:graphicFrame>
        <p:nvGraphicFramePr>
          <p:cNvPr id="41" name="Diagram 40"/>
          <p:cNvGraphicFramePr/>
          <p:nvPr/>
        </p:nvGraphicFramePr>
        <p:xfrm>
          <a:off x="16687800" y="5970465"/>
          <a:ext cx="5029200" cy="3199968"/>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pSp>
        <p:nvGrpSpPr>
          <p:cNvPr id="2076" name="Group 45"/>
          <p:cNvGrpSpPr>
            <a:grpSpLocks/>
          </p:cNvGrpSpPr>
          <p:nvPr/>
        </p:nvGrpSpPr>
        <p:grpSpPr bwMode="auto">
          <a:xfrm>
            <a:off x="11506200" y="6019800"/>
            <a:ext cx="4572000" cy="3151188"/>
            <a:chOff x="11506200" y="6019800"/>
            <a:chExt cx="4572000" cy="3150633"/>
          </a:xfrm>
        </p:grpSpPr>
        <p:graphicFrame>
          <p:nvGraphicFramePr>
            <p:cNvPr id="43" name="Diagram 42"/>
            <p:cNvGraphicFramePr/>
            <p:nvPr/>
          </p:nvGraphicFramePr>
          <p:xfrm>
            <a:off x="11506200" y="6019800"/>
            <a:ext cx="4572000" cy="3150633"/>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
          <p:nvSpPr>
            <p:cNvPr id="2078" name="TextBox 43"/>
            <p:cNvSpPr txBox="1">
              <a:spLocks noChangeArrowheads="1"/>
            </p:cNvSpPr>
            <p:nvPr/>
          </p:nvSpPr>
          <p:spPr bwMode="auto">
            <a:xfrm>
              <a:off x="13106400" y="7326868"/>
              <a:ext cx="457200" cy="400110"/>
            </a:xfrm>
            <a:prstGeom prst="rect">
              <a:avLst/>
            </a:prstGeom>
            <a:noFill/>
            <a:ln w="9525">
              <a:noFill/>
              <a:miter lim="800000"/>
              <a:headEnd/>
              <a:tailEnd/>
            </a:ln>
          </p:spPr>
          <p:txBody>
            <a:bodyPr>
              <a:spAutoFit/>
            </a:bodyPr>
            <a:lstStyle/>
            <a:p>
              <a:r>
                <a:rPr lang="en-US" sz="2000"/>
                <a:t>+</a:t>
              </a:r>
            </a:p>
          </p:txBody>
        </p:sp>
      </p:gr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3343275" rtl="0" eaLnBrk="1" fontAlgn="base" latinLnBrk="0" hangingPunct="1">
          <a:lnSpc>
            <a:spcPct val="100000"/>
          </a:lnSpc>
          <a:spcBef>
            <a:spcPct val="0"/>
          </a:spcBef>
          <a:spcAft>
            <a:spcPct val="0"/>
          </a:spcAft>
          <a:buClrTx/>
          <a:buSzTx/>
          <a:buFontTx/>
          <a:buNone/>
          <a:tabLst/>
          <a:defRPr kumimoji="0" lang="en-US" sz="6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3343275" rtl="0" eaLnBrk="1" fontAlgn="base" latinLnBrk="0" hangingPunct="1">
          <a:lnSpc>
            <a:spcPct val="100000"/>
          </a:lnSpc>
          <a:spcBef>
            <a:spcPct val="0"/>
          </a:spcBef>
          <a:spcAft>
            <a:spcPct val="0"/>
          </a:spcAft>
          <a:buClrTx/>
          <a:buSzTx/>
          <a:buFontTx/>
          <a:buNone/>
          <a:tabLst/>
          <a:defRPr kumimoji="0" lang="en-US" sz="66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644</TotalTime>
  <Words>834</Words>
  <Application>Microsoft Office PowerPoint</Application>
  <PresentationFormat>Custom</PresentationFormat>
  <Paragraphs>96</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Times New Roman</vt:lpstr>
      <vt:lpstr>Wingdings</vt:lpstr>
      <vt:lpstr>Default Design</vt:lpstr>
      <vt:lpstr>Slide 1</vt:lpstr>
    </vt:vector>
  </TitlesOfParts>
  <Company>Worcester Polytechnic Institute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Sarah</dc:creator>
  <cp:lastModifiedBy>CCCLABS</cp:lastModifiedBy>
  <cp:revision>112</cp:revision>
  <dcterms:created xsi:type="dcterms:W3CDTF">2006-02-10T18:42:54Z</dcterms:created>
  <dcterms:modified xsi:type="dcterms:W3CDTF">2008-04-10T20:23:18Z</dcterms:modified>
</cp:coreProperties>
</file>