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notesMasterIdLst>
    <p:notesMasterId r:id="rId19"/>
  </p:notesMasterIdLst>
  <p:sldIdLst>
    <p:sldId id="256" r:id="rId2"/>
    <p:sldId id="259" r:id="rId3"/>
    <p:sldId id="257" r:id="rId4"/>
    <p:sldId id="261" r:id="rId5"/>
    <p:sldId id="276" r:id="rId6"/>
    <p:sldId id="275" r:id="rId7"/>
    <p:sldId id="277" r:id="rId8"/>
    <p:sldId id="284" r:id="rId9"/>
    <p:sldId id="283" r:id="rId10"/>
    <p:sldId id="279" r:id="rId11"/>
    <p:sldId id="280" r:id="rId12"/>
    <p:sldId id="278" r:id="rId13"/>
    <p:sldId id="281" r:id="rId14"/>
    <p:sldId id="270" r:id="rId15"/>
    <p:sldId id="272" r:id="rId16"/>
    <p:sldId id="273" r:id="rId17"/>
    <p:sldId id="258" r:id="rId1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7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A18"/>
    <a:srgbClr val="96172E"/>
    <a:srgbClr val="000000"/>
    <a:srgbClr val="EDE8C4"/>
    <a:srgbClr val="739ABC"/>
    <a:srgbClr val="1657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1" autoAdjust="0"/>
    <p:restoredTop sz="94660"/>
  </p:normalViewPr>
  <p:slideViewPr>
    <p:cSldViewPr snapToGrid="0">
      <p:cViewPr>
        <p:scale>
          <a:sx n="134" d="100"/>
          <a:sy n="134" d="100"/>
        </p:scale>
        <p:origin x="1664" y="672"/>
      </p:cViewPr>
      <p:guideLst>
        <p:guide orient="horz" pos="257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0EF50-27F5-4653-89F5-B157A41A814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1D195-4E0F-4483-AEF2-C1718AF2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2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C6DF38-F3BA-47C2-8F97-A5AF7D40484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137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CB1A82-6F65-4B5E-BF0E-A6FD1C1DA02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8364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98526-9288-4B8D-8484-F1176CAAF4E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249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AD389-A301-4F15-8BCD-83607DA3FAD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38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65A5D-B2B1-48EA-906B-B6B67404EA1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265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9D29D-77AD-4CEF-8394-9CA90D09C8B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1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2FE3E-77D8-42B5-846B-9713BC1A749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98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7B3F37-238F-4C5D-92D5-D9B0CB190FD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216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8FE5A-C14E-4205-B438-277814D5BC0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76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21783-9F96-43FD-BE32-37C6DD7E64C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0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9D29D-77AD-4CEF-8394-9CA90D09C8B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34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A9D29D-77AD-4CEF-8394-9CA90D09C8B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177800" y="280988"/>
            <a:ext cx="8775700" cy="1165225"/>
          </a:xfrm>
          <a:prstGeom prst="rect">
            <a:avLst/>
          </a:prstGeom>
          <a:solidFill>
            <a:srgbClr val="165788"/>
          </a:solidFill>
          <a:ln w="57150">
            <a:solidFill>
              <a:srgbClr val="EDE8C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n-US"/>
          </a:p>
        </p:txBody>
      </p:sp>
      <p:sp>
        <p:nvSpPr>
          <p:cNvPr id="8" name="AutoShape 8"/>
          <p:cNvSpPr>
            <a:spLocks noChangeArrowheads="1"/>
          </p:cNvSpPr>
          <p:nvPr userDrawn="1"/>
        </p:nvSpPr>
        <p:spPr bwMode="auto">
          <a:xfrm rot="20736730">
            <a:off x="152400" y="77788"/>
            <a:ext cx="1371600" cy="1303337"/>
          </a:xfrm>
          <a:prstGeom prst="star5">
            <a:avLst/>
          </a:prstGeom>
          <a:solidFill>
            <a:srgbClr val="739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AutoShape 9"/>
          <p:cNvSpPr>
            <a:spLocks noChangeArrowheads="1"/>
          </p:cNvSpPr>
          <p:nvPr userDrawn="1"/>
        </p:nvSpPr>
        <p:spPr bwMode="auto">
          <a:xfrm rot="1860850">
            <a:off x="1143000" y="11113"/>
            <a:ext cx="1371600" cy="1303337"/>
          </a:xfrm>
          <a:prstGeom prst="star5">
            <a:avLst/>
          </a:prstGeom>
          <a:solidFill>
            <a:srgbClr val="EDE8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AutoShape 10"/>
          <p:cNvSpPr>
            <a:spLocks noChangeArrowheads="1"/>
          </p:cNvSpPr>
          <p:nvPr userDrawn="1"/>
        </p:nvSpPr>
        <p:spPr bwMode="auto">
          <a:xfrm rot="452381">
            <a:off x="727075" y="163513"/>
            <a:ext cx="914400" cy="868362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 userDrawn="1"/>
        </p:nvSpPr>
        <p:spPr bwMode="auto">
          <a:xfrm>
            <a:off x="2036763" y="820738"/>
            <a:ext cx="480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3600">
                <a:solidFill>
                  <a:srgbClr val="EDE8C4"/>
                </a:solidFill>
              </a:rPr>
              <a:t>J  E  O  P  A  R  D  Y</a:t>
            </a:r>
          </a:p>
        </p:txBody>
      </p:sp>
      <p:sp>
        <p:nvSpPr>
          <p:cNvPr id="12" name="AutoShape 12"/>
          <p:cNvSpPr>
            <a:spLocks noChangeArrowheads="1"/>
          </p:cNvSpPr>
          <p:nvPr userDrawn="1"/>
        </p:nvSpPr>
        <p:spPr bwMode="auto">
          <a:xfrm rot="863270" flipH="1">
            <a:off x="7620000" y="-22225"/>
            <a:ext cx="1371600" cy="1303338"/>
          </a:xfrm>
          <a:prstGeom prst="star5">
            <a:avLst/>
          </a:prstGeom>
          <a:solidFill>
            <a:srgbClr val="739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AutoShape 13"/>
          <p:cNvSpPr>
            <a:spLocks noChangeArrowheads="1"/>
          </p:cNvSpPr>
          <p:nvPr userDrawn="1"/>
        </p:nvSpPr>
        <p:spPr bwMode="auto">
          <a:xfrm rot="19739150" flipH="1">
            <a:off x="6629400" y="-22225"/>
            <a:ext cx="1371600" cy="1303338"/>
          </a:xfrm>
          <a:prstGeom prst="star5">
            <a:avLst/>
          </a:prstGeom>
          <a:solidFill>
            <a:srgbClr val="EDE8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AutoShape 14"/>
          <p:cNvSpPr>
            <a:spLocks noChangeArrowheads="1"/>
          </p:cNvSpPr>
          <p:nvPr userDrawn="1"/>
        </p:nvSpPr>
        <p:spPr bwMode="auto">
          <a:xfrm rot="21147619" flipH="1">
            <a:off x="7502525" y="141288"/>
            <a:ext cx="914400" cy="868362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5" name="Group 28"/>
          <p:cNvGrpSpPr>
            <a:grpSpLocks/>
          </p:cNvGrpSpPr>
          <p:nvPr userDrawn="1"/>
        </p:nvGrpSpPr>
        <p:grpSpPr bwMode="auto">
          <a:xfrm>
            <a:off x="2819400" y="53975"/>
            <a:ext cx="3505200" cy="833438"/>
            <a:chOff x="1776" y="34"/>
            <a:chExt cx="2208" cy="525"/>
          </a:xfrm>
        </p:grpSpPr>
        <p:sp>
          <p:nvSpPr>
            <p:cNvPr id="16" name="Rectangle 18"/>
            <p:cNvSpPr>
              <a:spLocks noChangeArrowheads="1"/>
            </p:cNvSpPr>
            <p:nvPr userDrawn="1"/>
          </p:nvSpPr>
          <p:spPr bwMode="auto">
            <a:xfrm>
              <a:off x="1776" y="34"/>
              <a:ext cx="2208" cy="525"/>
            </a:xfrm>
            <a:prstGeom prst="rect">
              <a:avLst/>
            </a:prstGeom>
            <a:solidFill>
              <a:srgbClr val="EDE8C4"/>
            </a:solidFill>
            <a:ln w="57150">
              <a:solidFill>
                <a:srgbClr val="96172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ckwell" panose="02060603020205020403" pitchFamily="18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pic>
          <p:nvPicPr>
            <p:cNvPr id="17" name="Picture 16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15" t="18773" r="8145" b="24910"/>
            <a:stretch>
              <a:fillRect/>
            </a:stretch>
          </p:blipFill>
          <p:spPr bwMode="auto">
            <a:xfrm>
              <a:off x="1811" y="62"/>
              <a:ext cx="2138" cy="4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8" name="AutoShape 20"/>
          <p:cNvSpPr>
            <a:spLocks noChangeArrowheads="1"/>
          </p:cNvSpPr>
          <p:nvPr userDrawn="1"/>
        </p:nvSpPr>
        <p:spPr bwMode="auto">
          <a:xfrm rot="452381">
            <a:off x="2560638" y="1019175"/>
            <a:ext cx="214312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AutoShape 21"/>
          <p:cNvSpPr>
            <a:spLocks noChangeArrowheads="1"/>
          </p:cNvSpPr>
          <p:nvPr userDrawn="1"/>
        </p:nvSpPr>
        <p:spPr bwMode="auto">
          <a:xfrm rot="452381">
            <a:off x="4283075" y="1982788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AutoShape 22"/>
          <p:cNvSpPr>
            <a:spLocks noChangeArrowheads="1"/>
          </p:cNvSpPr>
          <p:nvPr userDrawn="1"/>
        </p:nvSpPr>
        <p:spPr bwMode="auto">
          <a:xfrm rot="452381">
            <a:off x="3130550" y="1019175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AutoShape 23"/>
          <p:cNvSpPr>
            <a:spLocks noChangeArrowheads="1"/>
          </p:cNvSpPr>
          <p:nvPr userDrawn="1"/>
        </p:nvSpPr>
        <p:spPr bwMode="auto">
          <a:xfrm rot="452381">
            <a:off x="3724275" y="1019175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AutoShape 24"/>
          <p:cNvSpPr>
            <a:spLocks noChangeArrowheads="1"/>
          </p:cNvSpPr>
          <p:nvPr userDrawn="1"/>
        </p:nvSpPr>
        <p:spPr bwMode="auto">
          <a:xfrm rot="452381">
            <a:off x="4318000" y="1019175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AutoShape 25"/>
          <p:cNvSpPr>
            <a:spLocks noChangeArrowheads="1"/>
          </p:cNvSpPr>
          <p:nvPr userDrawn="1"/>
        </p:nvSpPr>
        <p:spPr bwMode="auto">
          <a:xfrm rot="452381">
            <a:off x="4856163" y="1019175"/>
            <a:ext cx="214312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AutoShape 26"/>
          <p:cNvSpPr>
            <a:spLocks noChangeArrowheads="1"/>
          </p:cNvSpPr>
          <p:nvPr userDrawn="1"/>
        </p:nvSpPr>
        <p:spPr bwMode="auto">
          <a:xfrm rot="452381">
            <a:off x="5426075" y="1019175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5" name="AutoShape 27"/>
          <p:cNvSpPr>
            <a:spLocks noChangeArrowheads="1"/>
          </p:cNvSpPr>
          <p:nvPr userDrawn="1"/>
        </p:nvSpPr>
        <p:spPr bwMode="auto">
          <a:xfrm rot="452381">
            <a:off x="6035675" y="1019175"/>
            <a:ext cx="214313" cy="203200"/>
          </a:xfrm>
          <a:prstGeom prst="star5">
            <a:avLst/>
          </a:prstGeom>
          <a:solidFill>
            <a:srgbClr val="961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13494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4.xml"/><Relationship Id="rId20" Type="http://schemas.openxmlformats.org/officeDocument/2006/relationships/slide" Target="slide5.xml"/><Relationship Id="rId10" Type="http://schemas.openxmlformats.org/officeDocument/2006/relationships/slide" Target="slide3.xml"/><Relationship Id="rId11" Type="http://schemas.openxmlformats.org/officeDocument/2006/relationships/slide" Target="slide7.xml"/><Relationship Id="rId12" Type="http://schemas.openxmlformats.org/officeDocument/2006/relationships/slide" Target="slide11.xml"/><Relationship Id="rId13" Type="http://schemas.openxmlformats.org/officeDocument/2006/relationships/slide" Target="slide15.xml"/><Relationship Id="rId14" Type="http://schemas.openxmlformats.org/officeDocument/2006/relationships/slide" Target="slide8.xml"/><Relationship Id="rId15" Type="http://schemas.openxmlformats.org/officeDocument/2006/relationships/slide" Target="slide12.xml"/><Relationship Id="rId16" Type="http://schemas.openxmlformats.org/officeDocument/2006/relationships/slide" Target="slide16.xml"/><Relationship Id="rId17" Type="http://schemas.openxmlformats.org/officeDocument/2006/relationships/slide" Target="slide17.xml"/><Relationship Id="rId18" Type="http://schemas.openxmlformats.org/officeDocument/2006/relationships/slide" Target="slide9.xml"/><Relationship Id="rId1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2.xml"/><Relationship Id="rId7" Type="http://schemas.openxmlformats.org/officeDocument/2006/relationships/slide" Target="slide6.xml"/><Relationship Id="rId8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microsoft.com/office/2007/relationships/hdphoto" Target="../media/hdphoto2.wdp"/><Relationship Id="rId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4" name="TextBox 1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04710" y="1800861"/>
            <a:ext cx="2112542" cy="8817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</a:rPr>
              <a:t>History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67713" y="1800861"/>
            <a:ext cx="2112542" cy="8817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</a:rPr>
              <a:t>Mill Words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30716" y="1800861"/>
            <a:ext cx="2112542" cy="8817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</a:rPr>
              <a:t>Economics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793719" y="1800861"/>
            <a:ext cx="2112542" cy="8817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</a:rPr>
              <a:t>Evans System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04710" y="2759147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6" action="ppaction://hlinksldjump"/>
              </a:rPr>
              <a:t>100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467713" y="2759147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7" action="ppaction://hlinksldjump"/>
              </a:rPr>
              <a:t>1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7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30716" y="2759147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8" action="ppaction://hlinksldjump"/>
              </a:rPr>
              <a:t>100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93719" y="2759147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9" action="ppaction://hlinksldjump"/>
              </a:rPr>
              <a:t>100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04710" y="3717433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0" action="ppaction://hlinksldjump"/>
              </a:rPr>
              <a:t>2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0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467713" y="3717433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1" action="ppaction://hlinksldjump"/>
              </a:rPr>
              <a:t>200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630716" y="3717433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2" action="ppaction://hlinksldjump"/>
              </a:rPr>
              <a:t>2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2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93719" y="3717433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3" action="ppaction://hlinksldjump"/>
              </a:rPr>
              <a:t>2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3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04710" y="4675719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6" action="ppaction://hlinksldjump"/>
              </a:rPr>
              <a:t>3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6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467713" y="4675719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4" action="ppaction://hlinksldjump"/>
              </a:rPr>
              <a:t>300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30716" y="4675719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5" action="ppaction://hlinksldjump"/>
              </a:rPr>
              <a:t>3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5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793719" y="4675719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6" action="ppaction://hlinksldjump"/>
              </a:rPr>
              <a:t>3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6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94750" y="5634005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7" action="ppaction://hlinksldjump"/>
              </a:rPr>
              <a:t>4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7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462733" y="5634005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8" action="ppaction://hlinksldjump"/>
              </a:rPr>
              <a:t>400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630716" y="5634005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19" action="ppaction://hlinksldjump"/>
              </a:rPr>
              <a:t>4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19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793719" y="5634005"/>
            <a:ext cx="2112542" cy="881732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Imprint MT Shadow" charset="0"/>
                <a:ea typeface="Imprint MT Shadow" charset="0"/>
                <a:cs typeface="Imprint MT Shadow" charset="0"/>
                <a:hlinkClick r:id="rId20" action="ppaction://hlinksldjump"/>
              </a:rPr>
              <a:t>4</a:t>
            </a:r>
            <a:r>
              <a:rPr lang="en-US" sz="2400" dirty="0" smtClean="0">
                <a:latin typeface="Imprint MT Shadow" charset="0"/>
                <a:ea typeface="Imprint MT Shadow" charset="0"/>
                <a:cs typeface="Imprint MT Shadow" charset="0"/>
                <a:hlinkClick r:id="rId20" action="ppaction://hlinksldjump"/>
              </a:rPr>
              <a:t>00</a:t>
            </a:r>
            <a:endParaRPr lang="en-US" sz="24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A37182B9-5B2A-8641-B5CC-8F473EB8A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Peirce Mill can run 2 sets of millstones at a time. Each set of stones can grind 5 bushels an hour. How many bushels of corn can the mill grind in one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hour?</a:t>
            </a:r>
            <a:endParaRPr lang="en-US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821693A1-3986-234F-BC17-5B093AFAC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10 bushels of corn.</a:t>
            </a:r>
            <a:endParaRPr 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2B5E7036-FF9F-7D44-98B8-B6BC07F8C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In 1830, a bushel of cornmeal was worth $12. If the mill grinds 10 bushels an hour, what was the value of the cornmeal the mill made in an hour?</a:t>
            </a:r>
            <a:endParaRPr lang="en-US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9231AE94-5F1C-0047-9341-B08CCCDFC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$120.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4F1E5E85-C921-2743-8D0A-41EDE209D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The miller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gets to keep 1/10 of the cornmeal he grinds, and he makes $120 worth of cornmeal in an hour. How much does the miller make in an hour?</a:t>
            </a:r>
            <a:endParaRPr lang="en-US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FE95C05F-3B2C-024D-9E9D-135EB4FA1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$12 an hour.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8C252B4B-644A-524F-A28B-D63ECBDE2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2400" dirty="0" smtClean="0">
                <a:latin typeface="Arial" charset="0"/>
                <a:ea typeface="Arial" charset="0"/>
                <a:cs typeface="Arial" charset="0"/>
              </a:rPr>
              <a:t>If a bushel of cornmeal costs $12 and I want to buy 5 bushels, how much does that cost?</a:t>
            </a:r>
            <a:endParaRPr lang="en-US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9A6F29EC-9B16-0443-9CCD-FF3464C69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$60.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73519099-F5F9-FC40-905F-BEE329E92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system that Peirce Mill uses.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9F01E5AB-5A21-FD4E-AE77-068338329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What is </a:t>
            </a:r>
            <a:r>
              <a:rPr lang="en-US" sz="32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2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evans</a:t>
            </a:r>
            <a:r>
              <a:rPr lang="en-US" sz="32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system?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4986FA1E-1168-DA4C-97E4-25D19FC68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He wanted to use technology to make the miller’s job easier.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D32503D2-C6DE-5D46-9734-62E9C5230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Who is Oliver Evans?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B23CAA53-995E-1C44-A7E4-F251580F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A document that prevents other people from using an invention without permission.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244BA093-0B89-6F4E-87FC-A9E72EE20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What is </a:t>
            </a:r>
            <a:r>
              <a:rPr lang="en-US" sz="32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 patent?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C823049C-CB8E-1948-9BE8-3C00425A5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The k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ind of power that Peirce Mill uses.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17BCC0BD-1BB5-B749-B3F3-72A934FC0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What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is water power?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31" name="Rounded Rectangle 30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The only mill left in Washington DC.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What is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Peirce Mill?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9417" y="143969"/>
            <a:ext cx="841954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" name="Rounded Rectangle 1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C55912AA-4958-D349-B90F-F499E6A9C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The name of the river that Peirce Mill is located near.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6E21D95B-4207-9B42-9AE3-CBB6492E2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What is Rock Creek?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31" name="Rounded Rectangle 30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DAEE0744-7813-D340-BFBD-E62DA6AF3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The food that was ground at Peirce Mill.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05566172-D9C7-464C-AB79-C5C707559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What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is cornmeal?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97058600-099E-8541-8E85-4889EFC40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The year that Peirce Mill was built.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AF0C1CDD-AE15-FD43-A116-61B48D86B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200" smtClean="0">
                <a:latin typeface="Arial" charset="0"/>
                <a:ea typeface="Arial" charset="0"/>
                <a:cs typeface="Arial" charset="0"/>
              </a:rPr>
              <a:t>What is 1829?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9" name="Rounded Rectangle 28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3E492CE5-832A-734F-A4AB-DC4441DB3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wooden wheel turned by water.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82F8A812-6679-9B44-89AD-180177577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What is a water wheel?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31" name="Rounded Rectangle 30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>
            <a:extLst>
              <a:ext uri="{FF2B5EF4-FFF2-40B4-BE49-F238E27FC236}">
                <a16:creationId xmlns="" xmlns:a16="http://schemas.microsoft.com/office/drawing/2014/main" id="{CFEF0030-FEC6-B344-9B48-E0ED9F5FD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building where grain is turned into flour.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="" xmlns:a16="http://schemas.microsoft.com/office/drawing/2014/main" id="{14F08B49-DD4A-254E-A050-3D8B365F1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What is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grist mill?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30" name="Rounded Rectangle 29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>
            <a:extLst>
              <a:ext uri="{FF2B5EF4-FFF2-40B4-BE49-F238E27FC236}">
                <a16:creationId xmlns="" xmlns:a16="http://schemas.microsoft.com/office/drawing/2014/main" id="{2F532C4D-4C11-5A4C-9630-BE6148201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What is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mortar and pestle?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22" name="Rectangle 5">
            <a:extLst>
              <a:ext uri="{FF2B5EF4-FFF2-40B4-BE49-F238E27FC236}">
                <a16:creationId xmlns="" xmlns:a16="http://schemas.microsoft.com/office/drawing/2014/main" id="{CFEF0030-FEC6-B344-9B48-E0ED9F5FD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bowl and rock used to pound grain.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Rounded Rectangle 22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>
            <a:extLst>
              <a:ext uri="{FF2B5EF4-FFF2-40B4-BE49-F238E27FC236}">
                <a16:creationId xmlns="" xmlns:a16="http://schemas.microsoft.com/office/drawing/2014/main" id="{87E37B2A-57C8-3C47-870C-CFB59A4A7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56" y="2011744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None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A large stone that grinds grain. 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="" xmlns:a16="http://schemas.microsoft.com/office/drawing/2014/main" id="{F00F3A7E-EC5C-7544-82E3-9694C1C44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4113213"/>
            <a:ext cx="8775700" cy="1244600"/>
          </a:xfrm>
          <a:prstGeom prst="rect">
            <a:avLst/>
          </a:prstGeom>
          <a:solidFill>
            <a:schemeClr val="tx1">
              <a:lumMod val="65000"/>
            </a:schemeClr>
          </a:solidFill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What is a millstone?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57295" y="143969"/>
            <a:ext cx="3275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 dirty="0" smtClean="0">
                <a:latin typeface="Imprint MT Shadow" charset="0"/>
                <a:ea typeface="Imprint MT Shadow" charset="0"/>
                <a:cs typeface="Imprint MT Shadow" charset="0"/>
              </a:rPr>
              <a:t>Peirce Mill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 smtClean="0">
                <a:latin typeface="Imprint MT Shadow" charset="0"/>
                <a:ea typeface="Imprint MT Shadow" charset="0"/>
                <a:cs typeface="Imprint MT Shadow" charset="0"/>
              </a:rPr>
              <a:t>J E O P A R D Y</a:t>
            </a:r>
            <a:endParaRPr lang="en-US" altLang="en-US" sz="3200" dirty="0">
              <a:latin typeface="Imprint MT Shadow" charset="0"/>
              <a:ea typeface="Imprint MT Shadow" charset="0"/>
              <a:cs typeface="Imprint MT Shadow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614" y1="81952" x2="29036" y2="90976"/>
                        <a14:foregroundMark x1="72530" y1="93923" x2="92048" y2="90792"/>
                        <a14:foregroundMark x1="88675" y1="73481" x2="93494" y2="77348"/>
                        <a14:foregroundMark x1="94819" y1="89134" x2="96627" y2="89503"/>
                        <a14:foregroundMark x1="19880" y1="90239" x2="29157" y2="92081"/>
                        <a14:foregroundMark x1="44458" y1="96501" x2="67590" y2="97422"/>
                        <a14:foregroundMark x1="82410" y1="96685" x2="87831" y2="96685"/>
                        <a14:backgroundMark x1="38313" y1="53775" x2="38313" y2="55617"/>
                        <a14:backgroundMark x1="44940" y1="54328" x2="45060" y2="56906"/>
                        <a14:backgroundMark x1="52169" y1="54512" x2="51807" y2="57643"/>
                        <a14:backgroundMark x1="53253" y1="61326" x2="53494" y2="63720"/>
                        <a14:backgroundMark x1="52169" y1="68692" x2="51807" y2="71087"/>
                        <a14:backgroundMark x1="21205" y1="34991" x2="21205" y2="36464"/>
                        <a14:backgroundMark x1="70843" y1="99263" x2="74337" y2="99448"/>
                        <a14:backgroundMark x1="66627" y1="62247" x2="66265" y2="64273"/>
                        <a14:backgroundMark x1="78072" y1="63536" x2="79277" y2="642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417" y="213098"/>
            <a:ext cx="1699991" cy="1112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132" y1="79297" x2="51777" y2="79688"/>
                        <a14:foregroundMark x1="55330" y1="33203" x2="76142" y2="33203"/>
                        <a14:foregroundMark x1="50254" y1="39844" x2="87310" y2="39844"/>
                        <a14:foregroundMark x1="45178" y1="24609" x2="88325" y2="25391"/>
                        <a14:foregroundMark x1="46193" y1="50391" x2="79695" y2="53125"/>
                        <a14:foregroundMark x1="69543" y1="68750" x2="79188" y2="69141"/>
                        <a14:foregroundMark x1="11675" y1="58984" x2="17766" y2="58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6721" y="143969"/>
            <a:ext cx="962237" cy="1250420"/>
          </a:xfrm>
          <a:prstGeom prst="rect">
            <a:avLst/>
          </a:prstGeom>
        </p:spPr>
      </p:pic>
      <p:sp>
        <p:nvSpPr>
          <p:cNvPr id="18" name="Rounded Rectangle 17">
            <a:hlinkClick r:id="rId6" action="ppaction://hlinksldjump"/>
          </p:cNvPr>
          <p:cNvSpPr/>
          <p:nvPr/>
        </p:nvSpPr>
        <p:spPr>
          <a:xfrm>
            <a:off x="3770709" y="5673260"/>
            <a:ext cx="1600994" cy="84221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endParaRPr lang="en-US" sz="2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10807</TotalTime>
  <Words>524</Words>
  <Application>Microsoft Macintosh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Imprint MT Shadow</vt:lpstr>
      <vt:lpstr>Rockwell</vt:lpstr>
      <vt:lpstr>Wingdings 3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Bank of America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Henry Greenberg</dc:creator>
  <cp:lastModifiedBy>Miller, Kelly Alexis</cp:lastModifiedBy>
  <cp:revision>114</cp:revision>
  <cp:lastPrinted>2019-07-26T17:15:46Z</cp:lastPrinted>
  <dcterms:created xsi:type="dcterms:W3CDTF">2008-03-03T15:00:08Z</dcterms:created>
  <dcterms:modified xsi:type="dcterms:W3CDTF">2020-12-08T19:59:03Z</dcterms:modified>
</cp:coreProperties>
</file>