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Libre Baskerville"/>
      <p:regular r:id="rId29"/>
      <p:bold r:id="rId30"/>
      <p:italic r:id="rId31"/>
    </p:embeddedFont>
    <p:embeddedFont>
      <p:font typeface="Cinzel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ibreBaskervill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ibreBaskerville-italic.fntdata"/><Relationship Id="rId30" Type="http://schemas.openxmlformats.org/officeDocument/2006/relationships/font" Target="fonts/LibreBaskerville-bold.fntdata"/><Relationship Id="rId11" Type="http://schemas.openxmlformats.org/officeDocument/2006/relationships/slide" Target="slides/slide6.xml"/><Relationship Id="rId33" Type="http://schemas.openxmlformats.org/officeDocument/2006/relationships/font" Target="fonts/Cinzel-bold.fntdata"/><Relationship Id="rId10" Type="http://schemas.openxmlformats.org/officeDocument/2006/relationships/slide" Target="slides/slide5.xml"/><Relationship Id="rId32" Type="http://schemas.openxmlformats.org/officeDocument/2006/relationships/font" Target="fonts/Cinzel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Synchronous Activity: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Adapted from matching worksheet provided by Rock Creek Park as pre-visit activity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Have presenter share screen and present slides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Teacher moderates activity by having students call out answer and presenter click on the student’s choice of answer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Presenter clicks on the dotted bordered image of the modern object that students believe to be the correct equivalent of the 19th century item presented as solid bordered image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a77723f8c7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a77723f8c7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77723f8c7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a77723f8c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77723f8c7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77723f8c7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call out similar objects that we use today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reveal the options and have students choose them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a77723f8c7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a77723f8c7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77723f8c7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77723f8c7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77723f8c7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77723f8c7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call out similar objects that we use today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reveal the options and have students choose them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a77723f8c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a77723f8c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77723f8c7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77723f8c7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a77723f8c7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a77723f8c7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77723f8c7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77723f8c7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a77723f8c7_1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a77723f8c7_1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a77723f8c7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a77723f8c7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Libre Baskerville"/>
              <a:buChar char="✣"/>
            </a:pPr>
            <a:r>
              <a:rPr b="1" lang="en" sz="24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Answer:</a:t>
            </a:r>
            <a:endParaRPr sz="24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</a:pPr>
            <a:r>
              <a:rPr lang="en"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In stores or online</a:t>
            </a:r>
            <a:endParaRPr sz="20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a77723f8c7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a77723f8c7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Libre Baskerville"/>
              <a:buChar char="✣"/>
            </a:pPr>
            <a:r>
              <a:rPr b="1" lang="en" sz="24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Answer:</a:t>
            </a:r>
            <a:endParaRPr sz="24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</a:pPr>
            <a:r>
              <a:rPr lang="en"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By machines in large factories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a77723f8c7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a77723f8c7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Libre Baskerville"/>
              <a:buChar char="✣"/>
            </a:pPr>
            <a:r>
              <a:rPr b="1" lang="en" sz="24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Answer:</a:t>
            </a:r>
            <a:endParaRPr b="1" sz="24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</a:pPr>
            <a:r>
              <a:rPr lang="en"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With simple tools and their own hands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a77723f8c7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a77723f8c7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Libre Baskerville"/>
              <a:buChar char="✣"/>
            </a:pPr>
            <a:r>
              <a:rPr b="1" lang="en" sz="24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Answer:</a:t>
            </a:r>
            <a:endParaRPr b="1" sz="24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</a:pPr>
            <a:r>
              <a:rPr lang="en"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People still have the same needs. </a:t>
            </a:r>
            <a:endParaRPr sz="20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</a:pPr>
            <a:r>
              <a:rPr lang="en"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They need food to eat, containers to carry water, and vehicles to transport them.</a:t>
            </a:r>
            <a:endParaRPr sz="2000">
              <a:solidFill>
                <a:srgbClr val="403228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a77723f8c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a77723f8c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call out similar objects that we use today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reveal the options and have students choose them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77723f8c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77723f8c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a77723f8c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a77723f8c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a77723f8c7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a77723f8c7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call out similar objects that we use today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reveal the options and have students choose them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77723f8c7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77723f8c7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a77723f8c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a77723f8c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77723f8c7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a77723f8c7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call out similar objects that we use today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reveal the options and have students choose them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798700" y="1991850"/>
            <a:ext cx="35466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3600"/>
              <a:buNone/>
              <a:defRPr sz="3600">
                <a:solidFill>
                  <a:srgbClr val="40322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9" name="Google Shape;49;p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1411350" y="1333000"/>
            <a:ext cx="6321300" cy="2477400"/>
          </a:xfrm>
          <a:prstGeom prst="rect">
            <a:avLst/>
          </a:prstGeom>
          <a:noFill/>
          <a:ln cap="flat" cmpd="sng" w="28575">
            <a:solidFill>
              <a:srgbClr val="403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3"/>
          <p:cNvSpPr txBox="1"/>
          <p:nvPr>
            <p:ph type="ctrTitle"/>
          </p:nvPr>
        </p:nvSpPr>
        <p:spPr>
          <a:xfrm>
            <a:off x="1513950" y="1583350"/>
            <a:ext cx="6116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919325" y="2687650"/>
            <a:ext cx="3305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/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/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None/>
              <a:defRPr i="1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i="1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i="1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i="1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/>
          <p:nvPr/>
        </p:nvSpPr>
        <p:spPr>
          <a:xfrm>
            <a:off x="1411350" y="720000"/>
            <a:ext cx="6321300" cy="3703500"/>
          </a:xfrm>
          <a:prstGeom prst="rect">
            <a:avLst/>
          </a:prstGeom>
          <a:noFill/>
          <a:ln cap="flat" cmpd="sng" w="28575">
            <a:solidFill>
              <a:srgbClr val="403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03228"/>
              </a:solidFill>
            </a:endParaRPr>
          </a:p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2105050" y="720000"/>
            <a:ext cx="4933800" cy="370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Char char="✣"/>
              <a:defRPr i="1"/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Char char="⨳"/>
              <a:defRPr i="1"/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3pPr>
            <a:lvl4pPr indent="-330200" lvl="3" marL="18288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i="1"/>
            </a:lvl4pPr>
            <a:lvl5pPr indent="-330200" lvl="4" marL="22860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i="1"/>
            </a:lvl5pPr>
            <a:lvl6pPr indent="-330200" lvl="5" marL="27432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i="1"/>
            </a:lvl6pPr>
            <a:lvl7pPr indent="-330200" lvl="6" marL="32004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i="1"/>
            </a:lvl7pPr>
            <a:lvl8pPr indent="-330200" lvl="7" marL="36576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i="1"/>
            </a:lvl8pPr>
            <a:lvl9pPr indent="-330200" lvl="8" marL="41148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i="1"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✣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⨳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cxnSp>
        <p:nvCxnSpPr>
          <p:cNvPr id="22" name="Google Shape;22;p5"/>
          <p:cNvCxnSpPr/>
          <p:nvPr/>
        </p:nvCxnSpPr>
        <p:spPr>
          <a:xfrm>
            <a:off x="4279500" y="1427300"/>
            <a:ext cx="585000" cy="0"/>
          </a:xfrm>
          <a:prstGeom prst="straightConnector1">
            <a:avLst/>
          </a:prstGeom>
          <a:noFill/>
          <a:ln cap="flat" cmpd="sng" w="28575">
            <a:solidFill>
              <a:srgbClr val="92694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1351075" y="1518375"/>
            <a:ext cx="3126900" cy="32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✣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⨳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666144" y="1518375"/>
            <a:ext cx="3126900" cy="32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✣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⨳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28" name="Google Shape;28;p6"/>
          <p:cNvCxnSpPr/>
          <p:nvPr/>
        </p:nvCxnSpPr>
        <p:spPr>
          <a:xfrm>
            <a:off x="4279500" y="1427300"/>
            <a:ext cx="585000" cy="0"/>
          </a:xfrm>
          <a:prstGeom prst="straightConnector1">
            <a:avLst/>
          </a:prstGeom>
          <a:noFill/>
          <a:ln cap="flat" cmpd="sng" w="28575">
            <a:solidFill>
              <a:srgbClr val="92694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961200" y="1552350"/>
            <a:ext cx="2307000" cy="32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✣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⨳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3386413" y="1552350"/>
            <a:ext cx="2307000" cy="32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✣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⨳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3" type="body"/>
          </p:nvPr>
        </p:nvSpPr>
        <p:spPr>
          <a:xfrm>
            <a:off x="5811626" y="1552350"/>
            <a:ext cx="2307000" cy="32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✣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⨳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cxnSp>
        <p:nvCxnSpPr>
          <p:cNvPr id="35" name="Google Shape;35;p7"/>
          <p:cNvCxnSpPr/>
          <p:nvPr/>
        </p:nvCxnSpPr>
        <p:spPr>
          <a:xfrm>
            <a:off x="4279500" y="1427300"/>
            <a:ext cx="585000" cy="0"/>
          </a:xfrm>
          <a:prstGeom prst="straightConnector1">
            <a:avLst/>
          </a:prstGeom>
          <a:noFill/>
          <a:ln cap="flat" cmpd="sng" w="28575">
            <a:solidFill>
              <a:srgbClr val="92694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cxnSp>
        <p:nvCxnSpPr>
          <p:cNvPr id="39" name="Google Shape;39;p8"/>
          <p:cNvCxnSpPr/>
          <p:nvPr/>
        </p:nvCxnSpPr>
        <p:spPr>
          <a:xfrm>
            <a:off x="4279500" y="1427300"/>
            <a:ext cx="585000" cy="0"/>
          </a:xfrm>
          <a:prstGeom prst="straightConnector1">
            <a:avLst/>
          </a:prstGeom>
          <a:noFill/>
          <a:ln cap="flat" cmpd="sng" w="28575">
            <a:solidFill>
              <a:srgbClr val="92694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200"/>
              <a:buFont typeface="Cinzel"/>
              <a:buNone/>
              <a:defRPr b="1" sz="1200">
                <a:latin typeface="Cinzel"/>
                <a:ea typeface="Cinzel"/>
                <a:cs typeface="Cinzel"/>
                <a:sym typeface="Cinzel"/>
              </a:defRPr>
            </a:lvl1pPr>
          </a:lstStyle>
          <a:p/>
        </p:txBody>
      </p:sp>
      <p:cxnSp>
        <p:nvCxnSpPr>
          <p:cNvPr id="43" name="Google Shape;43;p9"/>
          <p:cNvCxnSpPr/>
          <p:nvPr/>
        </p:nvCxnSpPr>
        <p:spPr>
          <a:xfrm>
            <a:off x="4279500" y="4137950"/>
            <a:ext cx="585000" cy="0"/>
          </a:xfrm>
          <a:prstGeom prst="straightConnector1">
            <a:avLst/>
          </a:prstGeom>
          <a:noFill/>
          <a:ln cap="flat" cmpd="sng" w="28575">
            <a:solidFill>
              <a:srgbClr val="92694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latin typeface="Cinzel"/>
                <a:ea typeface="Cinzel"/>
                <a:cs typeface="Cinzel"/>
                <a:sym typeface="Cinzel"/>
              </a:defRPr>
            </a:lvl1pPr>
            <a:lvl2pPr lvl="1" rtl="0">
              <a:buNone/>
              <a:defRPr>
                <a:latin typeface="Cinzel"/>
                <a:ea typeface="Cinzel"/>
                <a:cs typeface="Cinzel"/>
                <a:sym typeface="Cinzel"/>
              </a:defRPr>
            </a:lvl2pPr>
            <a:lvl3pPr lvl="2" rtl="0">
              <a:buNone/>
              <a:defRPr>
                <a:latin typeface="Cinzel"/>
                <a:ea typeface="Cinzel"/>
                <a:cs typeface="Cinzel"/>
                <a:sym typeface="Cinzel"/>
              </a:defRPr>
            </a:lvl3pPr>
            <a:lvl4pPr lvl="3" rtl="0">
              <a:buNone/>
              <a:defRPr>
                <a:latin typeface="Cinzel"/>
                <a:ea typeface="Cinzel"/>
                <a:cs typeface="Cinzel"/>
                <a:sym typeface="Cinzel"/>
              </a:defRPr>
            </a:lvl4pPr>
            <a:lvl5pPr lvl="4" rtl="0">
              <a:buNone/>
              <a:defRPr>
                <a:latin typeface="Cinzel"/>
                <a:ea typeface="Cinzel"/>
                <a:cs typeface="Cinzel"/>
                <a:sym typeface="Cinzel"/>
              </a:defRPr>
            </a:lvl5pPr>
            <a:lvl6pPr lvl="5" rtl="0">
              <a:buNone/>
              <a:defRPr>
                <a:latin typeface="Cinzel"/>
                <a:ea typeface="Cinzel"/>
                <a:cs typeface="Cinzel"/>
                <a:sym typeface="Cinzel"/>
              </a:defRPr>
            </a:lvl6pPr>
            <a:lvl7pPr lvl="6" rtl="0">
              <a:buNone/>
              <a:defRPr>
                <a:latin typeface="Cinzel"/>
                <a:ea typeface="Cinzel"/>
                <a:cs typeface="Cinzel"/>
                <a:sym typeface="Cinzel"/>
              </a:defRPr>
            </a:lvl7pPr>
            <a:lvl8pPr lvl="7" rtl="0">
              <a:buNone/>
              <a:defRPr>
                <a:latin typeface="Cinzel"/>
                <a:ea typeface="Cinzel"/>
                <a:cs typeface="Cinzel"/>
                <a:sym typeface="Cinzel"/>
              </a:defRPr>
            </a:lvl8pPr>
            <a:lvl9pPr lvl="8" rtl="0">
              <a:buNone/>
              <a:defRPr>
                <a:latin typeface="Cinzel"/>
                <a:ea typeface="Cinzel"/>
                <a:cs typeface="Cinzel"/>
                <a:sym typeface="Cinze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Cinzel"/>
              <a:buNone/>
              <a:defRPr sz="24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926940"/>
              </a:buClr>
              <a:buSzPts val="2400"/>
              <a:buFont typeface="Libre Baskerville"/>
              <a:buChar char="✣"/>
              <a:defRPr sz="24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⨳"/>
              <a:defRPr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2000"/>
              <a:buFont typeface="Libre Baskerville"/>
              <a:buChar char="■"/>
              <a:defRPr sz="20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1600"/>
              <a:buFont typeface="Libre Baskerville"/>
              <a:buChar char="●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1600"/>
              <a:buFont typeface="Libre Baskerville"/>
              <a:buChar char="○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Clr>
                <a:srgbClr val="926940"/>
              </a:buClr>
              <a:buSzPts val="1600"/>
              <a:buFont typeface="Libre Baskerville"/>
              <a:buChar char="■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Font typeface="Libre Baskerville"/>
              <a:buChar char="●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Font typeface="Libre Baskerville"/>
              <a:buChar char="○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Clr>
                <a:srgbClr val="403228"/>
              </a:buClr>
              <a:buSzPts val="1600"/>
              <a:buFont typeface="Libre Baskerville"/>
              <a:buChar char="■"/>
              <a:defRPr sz="1600">
                <a:solidFill>
                  <a:srgbClr val="403228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297650" y="47499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1pPr>
            <a:lvl2pPr lvl="1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2pPr>
            <a:lvl3pPr lvl="2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3pPr>
            <a:lvl4pPr lvl="3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4pPr>
            <a:lvl5pPr lvl="4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5pPr>
            <a:lvl6pPr lvl="5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6pPr>
            <a:lvl7pPr lvl="6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7pPr>
            <a:lvl8pPr lvl="7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8pPr>
            <a:lvl9pPr lvl="8" rtl="0" algn="ctr">
              <a:buNone/>
              <a:defRPr sz="1200">
                <a:solidFill>
                  <a:srgbClr val="926940"/>
                </a:solidFill>
                <a:latin typeface="Cinzel"/>
                <a:ea typeface="Cinzel"/>
                <a:cs typeface="Cinzel"/>
                <a:sym typeface="Cinze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5.xml"/><Relationship Id="rId4" Type="http://schemas.openxmlformats.org/officeDocument/2006/relationships/image" Target="../media/image6.png"/><Relationship Id="rId5" Type="http://schemas.openxmlformats.org/officeDocument/2006/relationships/slide" Target="/ppt/slides/slide12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slide" Target="/ppt/slides/slide9.xml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slide" Target="/ppt/slides/slide13.xml"/><Relationship Id="rId10" Type="http://schemas.openxmlformats.org/officeDocument/2006/relationships/image" Target="../media/image6.png"/><Relationship Id="rId13" Type="http://schemas.openxmlformats.org/officeDocument/2006/relationships/image" Target="../media/image12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14.xml"/><Relationship Id="rId4" Type="http://schemas.openxmlformats.org/officeDocument/2006/relationships/image" Target="../media/image3.png"/><Relationship Id="rId9" Type="http://schemas.openxmlformats.org/officeDocument/2006/relationships/slide" Target="/ppt/slides/slide14.xml"/><Relationship Id="rId5" Type="http://schemas.openxmlformats.org/officeDocument/2006/relationships/slide" Target="/ppt/slides/slide14.xml"/><Relationship Id="rId6" Type="http://schemas.openxmlformats.org/officeDocument/2006/relationships/image" Target="../media/image2.png"/><Relationship Id="rId7" Type="http://schemas.openxmlformats.org/officeDocument/2006/relationships/slide" Target="/ppt/slides/slide14.xml"/><Relationship Id="rId8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slide" Target="/ppt/slides/slide5.xml"/><Relationship Id="rId4" Type="http://schemas.openxmlformats.org/officeDocument/2006/relationships/image" Target="../media/image9.png"/><Relationship Id="rId5" Type="http://schemas.openxmlformats.org/officeDocument/2006/relationships/slide" Target="/ppt/slides/slide15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slide" Target="/ppt/slides/slide12.xml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slide" Target="/ppt/slides/slide17.xml"/><Relationship Id="rId10" Type="http://schemas.openxmlformats.org/officeDocument/2006/relationships/image" Target="../media/image6.png"/><Relationship Id="rId13" Type="http://schemas.openxmlformats.org/officeDocument/2006/relationships/image" Target="../media/image11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slide" Target="/ppt/slides/slide17.xml"/><Relationship Id="rId4" Type="http://schemas.openxmlformats.org/officeDocument/2006/relationships/image" Target="../media/image3.png"/><Relationship Id="rId9" Type="http://schemas.openxmlformats.org/officeDocument/2006/relationships/slide" Target="/ppt/slides/slide17.xml"/><Relationship Id="rId5" Type="http://schemas.openxmlformats.org/officeDocument/2006/relationships/slide" Target="/ppt/slides/slide17.xml"/><Relationship Id="rId6" Type="http://schemas.openxmlformats.org/officeDocument/2006/relationships/image" Target="../media/image2.png"/><Relationship Id="rId7" Type="http://schemas.openxmlformats.org/officeDocument/2006/relationships/slide" Target="/ppt/slides/slide16.xml"/><Relationship Id="rId8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slide" Target="/ppt/slides/slide5.xml"/><Relationship Id="rId4" Type="http://schemas.openxmlformats.org/officeDocument/2006/relationships/image" Target="../media/image10.png"/><Relationship Id="rId5" Type="http://schemas.openxmlformats.org/officeDocument/2006/relationships/slide" Target="/ppt/slides/slide18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slide" Target="/ppt/slides/slide15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7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0.png"/><Relationship Id="rId6" Type="http://schemas.openxmlformats.org/officeDocument/2006/relationships/image" Target="../media/image6.png"/><Relationship Id="rId7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6.png"/><Relationship Id="rId10" Type="http://schemas.openxmlformats.org/officeDocument/2006/relationships/slide" Target="/ppt/slides/slide5.xml"/><Relationship Id="rId13" Type="http://schemas.openxmlformats.org/officeDocument/2006/relationships/image" Target="../media/image9.png"/><Relationship Id="rId12" Type="http://schemas.openxmlformats.org/officeDocument/2006/relationships/slide" Target="/ppt/slides/slide5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slide" Target="/ppt/slides/slide4.xml"/><Relationship Id="rId9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slide" Target="/ppt/slides/slide5.xml"/><Relationship Id="rId7" Type="http://schemas.openxmlformats.org/officeDocument/2006/relationships/image" Target="../media/image2.png"/><Relationship Id="rId8" Type="http://schemas.openxmlformats.org/officeDocument/2006/relationships/slide" Target="/ppt/slides/slide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slide" Target="/ppt/slides/slide6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slide" Target="/ppt/slides/slide3.xml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6.png"/><Relationship Id="rId10" Type="http://schemas.openxmlformats.org/officeDocument/2006/relationships/slide" Target="/ppt/slides/slide8.xml"/><Relationship Id="rId13" Type="http://schemas.openxmlformats.org/officeDocument/2006/relationships/image" Target="../media/image9.png"/><Relationship Id="rId12" Type="http://schemas.openxmlformats.org/officeDocument/2006/relationships/slide" Target="/ppt/slides/slide8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slide" Target="/ppt/slides/slide8.xml"/><Relationship Id="rId9" Type="http://schemas.openxmlformats.org/officeDocument/2006/relationships/image" Target="../media/image10.png"/><Relationship Id="rId1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slide" Target="/ppt/slides/slide7.xml"/><Relationship Id="rId7" Type="http://schemas.openxmlformats.org/officeDocument/2006/relationships/image" Target="../media/image2.png"/><Relationship Id="rId8" Type="http://schemas.openxmlformats.org/officeDocument/2006/relationships/slide" Target="/ppt/slides/slide8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5.xml"/><Relationship Id="rId4" Type="http://schemas.openxmlformats.org/officeDocument/2006/relationships/image" Target="../media/image2.png"/><Relationship Id="rId5" Type="http://schemas.openxmlformats.org/officeDocument/2006/relationships/slide" Target="/ppt/slides/slide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6.xml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slide" Target="/ppt/slides/slide11.xml"/><Relationship Id="rId10" Type="http://schemas.openxmlformats.org/officeDocument/2006/relationships/image" Target="../media/image6.png"/><Relationship Id="rId13" Type="http://schemas.openxmlformats.org/officeDocument/2006/relationships/image" Target="../media/image13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11.xml"/><Relationship Id="rId4" Type="http://schemas.openxmlformats.org/officeDocument/2006/relationships/image" Target="../media/image3.png"/><Relationship Id="rId9" Type="http://schemas.openxmlformats.org/officeDocument/2006/relationships/slide" Target="/ppt/slides/slide10.xml"/><Relationship Id="rId5" Type="http://schemas.openxmlformats.org/officeDocument/2006/relationships/slide" Target="/ppt/slides/slide11.xml"/><Relationship Id="rId6" Type="http://schemas.openxmlformats.org/officeDocument/2006/relationships/image" Target="../media/image2.png"/><Relationship Id="rId7" Type="http://schemas.openxmlformats.org/officeDocument/2006/relationships/slide" Target="/ppt/slides/slide11.xml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Then and Now</a:t>
            </a:r>
            <a:endParaRPr/>
          </a:p>
        </p:txBody>
      </p:sp>
      <p:sp>
        <p:nvSpPr>
          <p:cNvPr id="56" name="Google Shape;56;p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Peirce Mill Pre-Visit Activity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Bucket!</a:t>
            </a:r>
            <a:endParaRPr/>
          </a:p>
        </p:txBody>
      </p:sp>
      <p:pic>
        <p:nvPicPr>
          <p:cNvPr id="136" name="Google Shape;136;p21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6338" y="1726092"/>
            <a:ext cx="2611300" cy="24995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7" name="Google Shape;137;p21">
            <a:hlinkClick action="ppaction://hlinksldjump" r:id="rId5"/>
          </p:cNvPr>
          <p:cNvSpPr/>
          <p:nvPr/>
        </p:nvSpPr>
        <p:spPr>
          <a:xfrm>
            <a:off x="6936350" y="4139825"/>
            <a:ext cx="1611300" cy="66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Next Question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Incorrect</a:t>
            </a:r>
            <a:endParaRPr/>
          </a:p>
        </p:txBody>
      </p:sp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You almost got it! 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Try Again!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2">
            <a:hlinkClick action="ppaction://hlinksldjump" r:id="rId3"/>
          </p:cNvPr>
          <p:cNvSpPr/>
          <p:nvPr/>
        </p:nvSpPr>
        <p:spPr>
          <a:xfrm>
            <a:off x="7256100" y="4410550"/>
            <a:ext cx="919200" cy="51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Back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does this item remind you of?</a:t>
            </a:r>
            <a:endParaRPr/>
          </a:p>
        </p:txBody>
      </p:sp>
      <p:pic>
        <p:nvPicPr>
          <p:cNvPr id="150" name="Google Shape;150;p23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150" y="3800875"/>
            <a:ext cx="106150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51" name="Google Shape;151;p23">
            <a:hlinkClick action="ppaction://hlinksldjump"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98460" y="3800875"/>
            <a:ext cx="208204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52" name="Google Shape;152;p23">
            <a:hlinkClick action="ppaction://hlinksldjump"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66310" y="3800875"/>
            <a:ext cx="881539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53" name="Google Shape;153;p23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33659" y="3800875"/>
            <a:ext cx="111508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54" name="Google Shape;154;p23">
            <a:hlinkClick action="ppaction://hlinksldjump"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534553" y="3800875"/>
            <a:ext cx="75827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464625" y="1469700"/>
            <a:ext cx="2214748" cy="2204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6" name="Google Shape;156;p23"/>
          <p:cNvSpPr txBox="1"/>
          <p:nvPr/>
        </p:nvSpPr>
        <p:spPr>
          <a:xfrm>
            <a:off x="851150" y="3384075"/>
            <a:ext cx="195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Click one of these!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57" name="Google Shape;157;p23"/>
          <p:cNvSpPr/>
          <p:nvPr/>
        </p:nvSpPr>
        <p:spPr>
          <a:xfrm flipH="1">
            <a:off x="2691200" y="3449375"/>
            <a:ext cx="222000" cy="287700"/>
          </a:xfrm>
          <a:prstGeom prst="downArrow">
            <a:avLst>
              <a:gd fmla="val 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Corn Meal</a:t>
            </a:r>
            <a:r>
              <a:rPr lang="en"/>
              <a:t>!</a:t>
            </a:r>
            <a:endParaRPr/>
          </a:p>
        </p:txBody>
      </p:sp>
      <p:pic>
        <p:nvPicPr>
          <p:cNvPr id="163" name="Google Shape;163;p24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9135" y="1578000"/>
            <a:ext cx="2465725" cy="34708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4" name="Google Shape;164;p24">
            <a:hlinkClick action="ppaction://hlinksldjump" r:id="rId5"/>
          </p:cNvPr>
          <p:cNvSpPr/>
          <p:nvPr/>
        </p:nvSpPr>
        <p:spPr>
          <a:xfrm>
            <a:off x="6936350" y="4139825"/>
            <a:ext cx="1611300" cy="66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Next Question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Incorrect</a:t>
            </a:r>
            <a:endParaRPr/>
          </a:p>
        </p:txBody>
      </p:sp>
      <p:sp>
        <p:nvSpPr>
          <p:cNvPr id="170" name="Google Shape;170;p25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You almost got it! 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Try Again!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5">
            <a:hlinkClick action="ppaction://hlinksldjump" r:id="rId3"/>
          </p:cNvPr>
          <p:cNvSpPr/>
          <p:nvPr/>
        </p:nvSpPr>
        <p:spPr>
          <a:xfrm>
            <a:off x="7256100" y="4410550"/>
            <a:ext cx="919200" cy="51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Back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does this item remind you of?</a:t>
            </a:r>
            <a:endParaRPr/>
          </a:p>
        </p:txBody>
      </p:sp>
      <p:pic>
        <p:nvPicPr>
          <p:cNvPr id="177" name="Google Shape;177;p26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150" y="3800875"/>
            <a:ext cx="106150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78" name="Google Shape;178;p26">
            <a:hlinkClick action="ppaction://hlinksldjump"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98460" y="3800875"/>
            <a:ext cx="208204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79" name="Google Shape;179;p26">
            <a:hlinkClick action="ppaction://hlinksldjump"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66310" y="3800875"/>
            <a:ext cx="881539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80" name="Google Shape;180;p26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33659" y="3800875"/>
            <a:ext cx="111508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81" name="Google Shape;181;p26">
            <a:hlinkClick action="ppaction://hlinksldjump"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534553" y="3800875"/>
            <a:ext cx="75827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82" name="Google Shape;182;p2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339713" y="1469700"/>
            <a:ext cx="2464584" cy="2204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3" name="Google Shape;183;p26"/>
          <p:cNvSpPr txBox="1"/>
          <p:nvPr/>
        </p:nvSpPr>
        <p:spPr>
          <a:xfrm>
            <a:off x="851150" y="3384075"/>
            <a:ext cx="195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Click one of these!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84" name="Google Shape;184;p26"/>
          <p:cNvSpPr/>
          <p:nvPr/>
        </p:nvSpPr>
        <p:spPr>
          <a:xfrm flipH="1">
            <a:off x="2691200" y="3449375"/>
            <a:ext cx="222000" cy="287700"/>
          </a:xfrm>
          <a:prstGeom prst="downArrow">
            <a:avLst>
              <a:gd fmla="val 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Oven</a:t>
            </a:r>
            <a:r>
              <a:rPr lang="en"/>
              <a:t>!</a:t>
            </a:r>
            <a:endParaRPr/>
          </a:p>
        </p:txBody>
      </p:sp>
      <p:pic>
        <p:nvPicPr>
          <p:cNvPr id="190" name="Google Shape;190;p27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4511" y="1765293"/>
            <a:ext cx="2155000" cy="26092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1" name="Google Shape;191;p27">
            <a:hlinkClick action="ppaction://hlinksldjump" r:id="rId5"/>
          </p:cNvPr>
          <p:cNvSpPr/>
          <p:nvPr/>
        </p:nvSpPr>
        <p:spPr>
          <a:xfrm>
            <a:off x="6936350" y="4139825"/>
            <a:ext cx="1611300" cy="66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Finish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Incorrect</a:t>
            </a:r>
            <a:endParaRPr/>
          </a:p>
        </p:txBody>
      </p:sp>
      <p:sp>
        <p:nvSpPr>
          <p:cNvPr id="197" name="Google Shape;197;p28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You almost got it! 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Try Again!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8">
            <a:hlinkClick action="ppaction://hlinksldjump" r:id="rId3"/>
          </p:cNvPr>
          <p:cNvSpPr/>
          <p:nvPr/>
        </p:nvSpPr>
        <p:spPr>
          <a:xfrm>
            <a:off x="7256100" y="4410550"/>
            <a:ext cx="919200" cy="51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Back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1224425" y="434575"/>
            <a:ext cx="6695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Closely at the 19th century objects. WHat are they made of?</a:t>
            </a:r>
            <a:endParaRPr/>
          </a:p>
        </p:txBody>
      </p:sp>
      <p:sp>
        <p:nvSpPr>
          <p:cNvPr id="204" name="Google Shape;204;p29"/>
          <p:cNvSpPr txBox="1"/>
          <p:nvPr>
            <p:ph idx="1" type="body"/>
          </p:nvPr>
        </p:nvSpPr>
        <p:spPr>
          <a:xfrm>
            <a:off x="1224425" y="4344700"/>
            <a:ext cx="6695100" cy="5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Wood, metal, clay, cloth</a:t>
            </a:r>
            <a:endParaRPr/>
          </a:p>
        </p:txBody>
      </p:sp>
      <p:pic>
        <p:nvPicPr>
          <p:cNvPr id="205" name="Google Shape;20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8528" y="1452046"/>
            <a:ext cx="1287650" cy="12819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6" name="Google Shape;20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8950" y="2929370"/>
            <a:ext cx="2541508" cy="14153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7" name="Google Shape;207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8550" y="1433287"/>
            <a:ext cx="1357350" cy="131836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8" name="Google Shape;208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68275" y="1452300"/>
            <a:ext cx="1287650" cy="1281458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9" name="Google Shape;209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63995" y="2929375"/>
            <a:ext cx="1582584" cy="14153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>
            <a:off x="1224425" y="434575"/>
            <a:ext cx="6695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closely at the modern objects. What are they made of?</a:t>
            </a:r>
            <a:endParaRPr/>
          </a:p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1224425" y="4337650"/>
            <a:ext cx="6695100" cy="58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Plastic, metal, paper, glass</a:t>
            </a:r>
            <a:endParaRPr/>
          </a:p>
        </p:txBody>
      </p:sp>
      <p:pic>
        <p:nvPicPr>
          <p:cNvPr id="216" name="Google Shape;21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1413" y="1430988"/>
            <a:ext cx="1343600" cy="1351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7" name="Google Shape;21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8122" y="2884316"/>
            <a:ext cx="2635345" cy="1351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8" name="Google Shape;218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6760" y="1430987"/>
            <a:ext cx="1115818" cy="1351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9" name="Google Shape;219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44448" y="2884316"/>
            <a:ext cx="1411433" cy="1351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0" name="Google Shape;220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05995" y="1430988"/>
            <a:ext cx="959783" cy="1351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Background</a:t>
            </a:r>
            <a:endParaRPr/>
          </a:p>
        </p:txBody>
      </p:sp>
      <p:sp>
        <p:nvSpPr>
          <p:cNvPr id="62" name="Google Shape;62;p13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✣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Peirce Mill was built two hundred years ago. Back then, everyday objects were made from materials found in nature: wood, metal, and stone. People created things with their own hands—or bought them from a local craftsperson.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✣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Today, most of the things people use every day are made in factories and purchased in stores. Products are shipped around the world. Although 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some things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we use are made from traditional materials such as wood and metal, many things are made from plastic.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✣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people in the past and present have many of the same needs. They need food to eat, containers to carry water, and vehicles to transport them.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Post-Activity Question 1</a:t>
            </a:r>
            <a:endParaRPr/>
          </a:p>
        </p:txBody>
      </p:sp>
      <p:sp>
        <p:nvSpPr>
          <p:cNvPr id="226" name="Google Shape;226;p31"/>
          <p:cNvSpPr txBox="1"/>
          <p:nvPr>
            <p:ph idx="1" type="body"/>
          </p:nvPr>
        </p:nvSpPr>
        <p:spPr>
          <a:xfrm>
            <a:off x="1224425" y="1477750"/>
            <a:ext cx="6695100" cy="10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Where do people get the everyday things we use today?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Post-Activity </a:t>
            </a:r>
            <a:r>
              <a:rPr lang="en"/>
              <a:t>Question 2</a:t>
            </a:r>
            <a:endParaRPr/>
          </a:p>
        </p:txBody>
      </p:sp>
      <p:sp>
        <p:nvSpPr>
          <p:cNvPr id="232" name="Google Shape;232;p32"/>
          <p:cNvSpPr txBox="1"/>
          <p:nvPr>
            <p:ph idx="1" type="body"/>
          </p:nvPr>
        </p:nvSpPr>
        <p:spPr>
          <a:xfrm>
            <a:off x="1224425" y="1477750"/>
            <a:ext cx="66951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How are most things made today?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3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Post-Activity </a:t>
            </a:r>
            <a:r>
              <a:rPr lang="en"/>
              <a:t>Question 3</a:t>
            </a:r>
            <a:endParaRPr/>
          </a:p>
        </p:txBody>
      </p:sp>
      <p:sp>
        <p:nvSpPr>
          <p:cNvPr id="238" name="Google Shape;238;p33"/>
          <p:cNvSpPr txBox="1"/>
          <p:nvPr>
            <p:ph idx="1" type="body"/>
          </p:nvPr>
        </p:nvSpPr>
        <p:spPr>
          <a:xfrm>
            <a:off x="1224425" y="1477750"/>
            <a:ext cx="6695100" cy="10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How do you think people made things 200 years ago?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4"/>
          <p:cNvSpPr txBox="1"/>
          <p:nvPr>
            <p:ph type="title"/>
          </p:nvPr>
        </p:nvSpPr>
        <p:spPr>
          <a:xfrm>
            <a:off x="1224425" y="434575"/>
            <a:ext cx="6695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Post-Activity </a:t>
            </a:r>
            <a:r>
              <a:rPr lang="en"/>
              <a:t>Question 4</a:t>
            </a:r>
            <a:endParaRPr/>
          </a:p>
        </p:txBody>
      </p:sp>
      <p:sp>
        <p:nvSpPr>
          <p:cNvPr id="244" name="Google Shape;244;p34"/>
          <p:cNvSpPr txBox="1"/>
          <p:nvPr>
            <p:ph idx="1" type="body"/>
          </p:nvPr>
        </p:nvSpPr>
        <p:spPr>
          <a:xfrm>
            <a:off x="1224425" y="1477750"/>
            <a:ext cx="6695100" cy="14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How are things people use today and in the past similar? What hasn’t changed in the past 200 years?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does this item remind you of?</a:t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6397" y="1575125"/>
            <a:ext cx="1951225" cy="19425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9" name="Google Shape;69;p14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1150" y="3800875"/>
            <a:ext cx="106150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70" name="Google Shape;70;p14">
            <a:hlinkClick action="ppaction://hlinksldjump"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98460" y="3800875"/>
            <a:ext cx="208204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71" name="Google Shape;71;p14">
            <a:hlinkClick action="ppaction://hlinksldjump"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66310" y="3800875"/>
            <a:ext cx="881539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72" name="Google Shape;72;p14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33659" y="3800875"/>
            <a:ext cx="111508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73" name="Google Shape;73;p14">
            <a:hlinkClick action="ppaction://hlinksldjump"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534553" y="3800875"/>
            <a:ext cx="75827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74" name="Google Shape;74;p14"/>
          <p:cNvSpPr txBox="1"/>
          <p:nvPr/>
        </p:nvSpPr>
        <p:spPr>
          <a:xfrm>
            <a:off x="851150" y="3384075"/>
            <a:ext cx="195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Click one of these!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5" name="Google Shape;75;p14"/>
          <p:cNvSpPr/>
          <p:nvPr/>
        </p:nvSpPr>
        <p:spPr>
          <a:xfrm flipH="1">
            <a:off x="2691200" y="3449375"/>
            <a:ext cx="222000" cy="287700"/>
          </a:xfrm>
          <a:prstGeom prst="downArrow">
            <a:avLst>
              <a:gd fmla="val 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milk Jug!</a:t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7950" y="1468300"/>
            <a:ext cx="3448050" cy="3467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2" name="Google Shape;82;p15">
            <a:hlinkClick action="ppaction://hlinksldjump" r:id="rId4"/>
          </p:cNvPr>
          <p:cNvSpPr/>
          <p:nvPr/>
        </p:nvSpPr>
        <p:spPr>
          <a:xfrm>
            <a:off x="7256100" y="4275400"/>
            <a:ext cx="1611300" cy="66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Next Question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Incorrect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You almost got it!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✣"/>
            </a:pPr>
            <a:r>
              <a:rPr lang="en"/>
              <a:t>Try Again!</a:t>
            </a:r>
            <a:endParaRPr/>
          </a:p>
        </p:txBody>
      </p:sp>
      <p:sp>
        <p:nvSpPr>
          <p:cNvPr id="89" name="Google Shape;89;p16">
            <a:hlinkClick action="ppaction://hlinksldjump" r:id="rId3"/>
          </p:cNvPr>
          <p:cNvSpPr/>
          <p:nvPr/>
        </p:nvSpPr>
        <p:spPr>
          <a:xfrm>
            <a:off x="7256100" y="4410550"/>
            <a:ext cx="919200" cy="51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Back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does this item remind you of?</a:t>
            </a: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6385" y="1539550"/>
            <a:ext cx="1951225" cy="194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1150" y="3800875"/>
            <a:ext cx="106150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97" name="Google Shape;97;p17">
            <a:hlinkClick action="ppaction://hlinksldjump"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98460" y="3800875"/>
            <a:ext cx="208204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98" name="Google Shape;98;p17">
            <a:hlinkClick action="ppaction://hlinksldjump"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66310" y="3800875"/>
            <a:ext cx="881539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99" name="Google Shape;99;p17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33659" y="3800875"/>
            <a:ext cx="111508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00" name="Google Shape;100;p17">
            <a:hlinkClick action="ppaction://hlinksldjump"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534553" y="3800875"/>
            <a:ext cx="75827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01" name="Google Shape;101;p1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561325" y="1471050"/>
            <a:ext cx="4021350" cy="22394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2" name="Google Shape;102;p17"/>
          <p:cNvSpPr txBox="1"/>
          <p:nvPr/>
        </p:nvSpPr>
        <p:spPr>
          <a:xfrm>
            <a:off x="406300" y="3384275"/>
            <a:ext cx="195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Click one of these!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03" name="Google Shape;103;p17"/>
          <p:cNvSpPr/>
          <p:nvPr/>
        </p:nvSpPr>
        <p:spPr>
          <a:xfrm flipH="1">
            <a:off x="2222925" y="3416825"/>
            <a:ext cx="222000" cy="287700"/>
          </a:xfrm>
          <a:prstGeom prst="downArrow">
            <a:avLst>
              <a:gd fmla="val 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Car!</a:t>
            </a:r>
            <a:endParaRPr/>
          </a:p>
        </p:txBody>
      </p:sp>
      <p:pic>
        <p:nvPicPr>
          <p:cNvPr id="109" name="Google Shape;109;p18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7786" y="1798094"/>
            <a:ext cx="5168450" cy="26496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0" name="Google Shape;110;p18">
            <a:hlinkClick action="ppaction://hlinksldjump" r:id="rId5"/>
          </p:cNvPr>
          <p:cNvSpPr/>
          <p:nvPr/>
        </p:nvSpPr>
        <p:spPr>
          <a:xfrm>
            <a:off x="7256100" y="4253100"/>
            <a:ext cx="1611300" cy="66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Next Question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Incorrect</a:t>
            </a:r>
            <a:endParaRPr/>
          </a:p>
        </p:txBody>
      </p:sp>
      <p:sp>
        <p:nvSpPr>
          <p:cNvPr id="116" name="Google Shape;116;p19"/>
          <p:cNvSpPr txBox="1"/>
          <p:nvPr>
            <p:ph idx="1" type="body"/>
          </p:nvPr>
        </p:nvSpPr>
        <p:spPr>
          <a:xfrm>
            <a:off x="1224425" y="1477750"/>
            <a:ext cx="6695100" cy="34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You almost got it! 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✣"/>
            </a:pPr>
            <a:r>
              <a:rPr lang="en">
                <a:solidFill>
                  <a:schemeClr val="dk1"/>
                </a:solidFill>
              </a:rPr>
              <a:t>Try Again!</a:t>
            </a:r>
            <a:endParaRPr/>
          </a:p>
        </p:txBody>
      </p:sp>
      <p:sp>
        <p:nvSpPr>
          <p:cNvPr id="117" name="Google Shape;117;p19">
            <a:hlinkClick action="ppaction://hlinksldjump" r:id="rId3"/>
          </p:cNvPr>
          <p:cNvSpPr/>
          <p:nvPr/>
        </p:nvSpPr>
        <p:spPr>
          <a:xfrm>
            <a:off x="7256100" y="4410550"/>
            <a:ext cx="919200" cy="51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inzel"/>
                <a:ea typeface="Cinzel"/>
                <a:cs typeface="Cinzel"/>
                <a:sym typeface="Cinzel"/>
              </a:rPr>
              <a:t>Back</a:t>
            </a:r>
            <a:endParaRPr b="1" sz="1800"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title"/>
          </p:nvPr>
        </p:nvSpPr>
        <p:spPr>
          <a:xfrm>
            <a:off x="1887900" y="434575"/>
            <a:ext cx="5368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does this item remind you of?</a:t>
            </a:r>
            <a:endParaRPr/>
          </a:p>
        </p:txBody>
      </p:sp>
      <p:pic>
        <p:nvPicPr>
          <p:cNvPr id="123" name="Google Shape;123;p20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150" y="3800875"/>
            <a:ext cx="106150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24" name="Google Shape;124;p20">
            <a:hlinkClick action="ppaction://hlinksldjump"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98460" y="3800875"/>
            <a:ext cx="2082040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25" name="Google Shape;125;p20">
            <a:hlinkClick action="ppaction://hlinksldjump"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66310" y="3800875"/>
            <a:ext cx="881539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26" name="Google Shape;126;p20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33659" y="3800875"/>
            <a:ext cx="111508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27" name="Google Shape;127;p20">
            <a:hlinkClick action="ppaction://hlinksldjump"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534553" y="3800875"/>
            <a:ext cx="758274" cy="1067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128" name="Google Shape;128;p2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405125" y="1469700"/>
            <a:ext cx="2333753" cy="2204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9" name="Google Shape;129;p20"/>
          <p:cNvSpPr txBox="1"/>
          <p:nvPr/>
        </p:nvSpPr>
        <p:spPr>
          <a:xfrm>
            <a:off x="851150" y="3384075"/>
            <a:ext cx="195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Click one of these!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30" name="Google Shape;130;p20"/>
          <p:cNvSpPr/>
          <p:nvPr/>
        </p:nvSpPr>
        <p:spPr>
          <a:xfrm flipH="1">
            <a:off x="2691200" y="3449375"/>
            <a:ext cx="222000" cy="287700"/>
          </a:xfrm>
          <a:prstGeom prst="downArrow">
            <a:avLst>
              <a:gd fmla="val 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olabella template">
  <a:themeElements>
    <a:clrScheme name="Custom 347">
      <a:dk1>
        <a:srgbClr val="403228"/>
      </a:dk1>
      <a:lt1>
        <a:srgbClr val="FFFFFF"/>
      </a:lt1>
      <a:dk2>
        <a:srgbClr val="926940"/>
      </a:dk2>
      <a:lt2>
        <a:srgbClr val="F3EFEA"/>
      </a:lt2>
      <a:accent1>
        <a:srgbClr val="261408"/>
      </a:accent1>
      <a:accent2>
        <a:srgbClr val="8E5025"/>
      </a:accent2>
      <a:accent3>
        <a:srgbClr val="B68C68"/>
      </a:accent3>
      <a:accent4>
        <a:srgbClr val="E8DAC2"/>
      </a:accent4>
      <a:accent5>
        <a:srgbClr val="8E2525"/>
      </a:accent5>
      <a:accent6>
        <a:srgbClr val="B67068"/>
      </a:accent6>
      <a:hlink>
        <a:srgbClr val="40322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