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47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40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2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</p:sldIdLst>
  <p:sldSz cy="5143500" cx="9144000"/>
  <p:notesSz cx="6858000" cy="9144000"/>
  <p:embeddedFontLst>
    <p:embeddedFont>
      <p:font typeface="Roboto"/>
      <p:regular r:id="rId53"/>
      <p:bold r:id="rId54"/>
      <p:italic r:id="rId55"/>
      <p:boldItalic r:id="rId56"/>
    </p:embeddedFont>
    <p:embeddedFont>
      <p:font typeface="PT Sans Narrow"/>
      <p:regular r:id="rId57"/>
      <p:bold r:id="rId58"/>
    </p:embeddedFont>
    <p:embeddedFont>
      <p:font typeface="Open Sans"/>
      <p:regular r:id="rId59"/>
      <p:bold r:id="rId60"/>
      <p:italic r:id="rId61"/>
      <p:boldItalic r:id="rId6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62" Type="http://schemas.openxmlformats.org/officeDocument/2006/relationships/font" Target="fonts/OpenSans-boldItalic.fntdata"/><Relationship Id="rId61" Type="http://schemas.openxmlformats.org/officeDocument/2006/relationships/font" Target="fonts/OpenSans-italic.fntdata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60" Type="http://schemas.openxmlformats.org/officeDocument/2006/relationships/font" Target="fonts/OpenSans-bold.fntdata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3" Type="http://schemas.openxmlformats.org/officeDocument/2006/relationships/font" Target="fonts/Roboto-regular.fntdata"/><Relationship Id="rId52" Type="http://schemas.openxmlformats.org/officeDocument/2006/relationships/slide" Target="slides/slide47.xml"/><Relationship Id="rId11" Type="http://schemas.openxmlformats.org/officeDocument/2006/relationships/slide" Target="slides/slide6.xml"/><Relationship Id="rId55" Type="http://schemas.openxmlformats.org/officeDocument/2006/relationships/font" Target="fonts/Roboto-italic.fntdata"/><Relationship Id="rId10" Type="http://schemas.openxmlformats.org/officeDocument/2006/relationships/slide" Target="slides/slide5.xml"/><Relationship Id="rId54" Type="http://schemas.openxmlformats.org/officeDocument/2006/relationships/font" Target="fonts/Roboto-bold.fntdata"/><Relationship Id="rId13" Type="http://schemas.openxmlformats.org/officeDocument/2006/relationships/slide" Target="slides/slide8.xml"/><Relationship Id="rId57" Type="http://schemas.openxmlformats.org/officeDocument/2006/relationships/font" Target="fonts/PTSansNarrow-regular.fntdata"/><Relationship Id="rId12" Type="http://schemas.openxmlformats.org/officeDocument/2006/relationships/slide" Target="slides/slide7.xml"/><Relationship Id="rId56" Type="http://schemas.openxmlformats.org/officeDocument/2006/relationships/font" Target="fonts/Roboto-boldItalic.fntdata"/><Relationship Id="rId15" Type="http://schemas.openxmlformats.org/officeDocument/2006/relationships/slide" Target="slides/slide10.xml"/><Relationship Id="rId59" Type="http://schemas.openxmlformats.org/officeDocument/2006/relationships/font" Target="fonts/OpenSans-regular.fntdata"/><Relationship Id="rId14" Type="http://schemas.openxmlformats.org/officeDocument/2006/relationships/slide" Target="slides/slide9.xml"/><Relationship Id="rId58" Type="http://schemas.openxmlformats.org/officeDocument/2006/relationships/font" Target="fonts/PTSansNarrow-bold.fntdata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af1e02191f_0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af1e02191f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af1e02191f_0_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af1e02191f_0_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af00f81722_0_1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af00f81722_0_1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af00f81722_0_1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af00f81722_0_1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af00f81722_0_1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af00f81722_0_1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af00f81722_0_1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Google Shape;170;gaf00f81722_0_1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af00f81722_0_1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Google Shape;177;gaf00f81722_0_1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af00f81722_0_1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af00f81722_0_1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af00f81722_0_1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" name="Google Shape;190;gaf00f81722_0_1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af00f81722_0_1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af00f81722_0_1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af1e02191f_0_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af1e02191f_0_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af00f81722_0_2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" name="Google Shape;203;gaf00f81722_0_2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af00f81722_0_5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af00f81722_0_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af00f81722_0_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" name="Google Shape;215;gaf00f81722_0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af00f81722_0_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Google Shape;222;gaf00f81722_0_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af00f81722_0_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9" name="Google Shape;229;gaf00f81722_0_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af00f81722_0_2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6" name="Google Shape;236;gaf00f81722_0_2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af00f81722_0_1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" name="Google Shape;241;gaf00f81722_0_1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af00f81722_0_2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7" name="Google Shape;247;gaf00f81722_0_2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af00f81722_0_2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4" name="Google Shape;254;gaf00f81722_0_2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af00f81722_0_2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" name="Google Shape;260;gaf00f81722_0_2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af00f81722_0_2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af00f81722_0_2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af00f81722_0_2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Google Shape;267;gaf00f81722_0_2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af00f81722_0_2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3" name="Google Shape;273;gaf00f81722_0_2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af00f81722_0_2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0" name="Google Shape;280;gaf00f81722_0_2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af00f81722_0_2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6" name="Google Shape;286;gaf00f81722_0_2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af00f81722_0_2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3" name="Google Shape;293;gaf00f81722_0_2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af00f81722_0_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8" name="Google Shape;298;gaf00f81722_0_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af00f81722_0_8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5" name="Google Shape;305;gaf00f81722_0_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gaf00f81722_0_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2" name="Google Shape;312;gaf00f81722_0_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gaf00f81722_0_9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9" name="Google Shape;319;gaf00f81722_0_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gaf00f81722_0_2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6" name="Google Shape;326;gaf00f81722_0_2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af1e02191f_0_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af1e02191f_0_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af00f81722_0_27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af00f81722_0_2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gaf00f81722_0_2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7" name="Google Shape;337;gaf00f81722_0_2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gaf00f81722_0_28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4" name="Google Shape;344;gaf00f81722_0_2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gaf00f81722_0_30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0" name="Google Shape;350;gaf00f81722_0_3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af00f81722_0_2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" name="Google Shape;357;gaf00f81722_0_2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gaf00f81722_0_3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3" name="Google Shape;363;gaf00f81722_0_3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gaf00f81722_0_29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0" name="Google Shape;370;gaf00f81722_0_2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gaf00f81722_0_3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6" name="Google Shape;376;gaf00f81722_0_3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af00f81722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af00f81722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af00f81722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af00f81722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af00f81722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af00f81722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af00f81722_0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af00f81722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af00f81722_0_2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af00f81722_0_2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2"/>
          <p:cNvCxnSpPr/>
          <p:nvPr/>
        </p:nvCxnSpPr>
        <p:spPr>
          <a:xfrm>
            <a:off x="7007735" y="3176888"/>
            <a:ext cx="562200" cy="0"/>
          </a:xfrm>
          <a:prstGeom prst="straightConnector1">
            <a:avLst/>
          </a:prstGeom>
          <a:noFill/>
          <a:ln cap="flat" cmpd="sng" w="762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" name="Google Shape;11;p2"/>
          <p:cNvCxnSpPr/>
          <p:nvPr/>
        </p:nvCxnSpPr>
        <p:spPr>
          <a:xfrm>
            <a:off x="1575035" y="3158252"/>
            <a:ext cx="562200" cy="0"/>
          </a:xfrm>
          <a:prstGeom prst="straightConnector1">
            <a:avLst/>
          </a:prstGeom>
          <a:noFill/>
          <a:ln cap="flat" cmpd="sng" w="762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12" name="Google Shape;12;p2"/>
          <p:cNvGrpSpPr/>
          <p:nvPr/>
        </p:nvGrpSpPr>
        <p:grpSpPr>
          <a:xfrm>
            <a:off x="1004144" y="1022025"/>
            <a:ext cx="7136668" cy="152400"/>
            <a:chOff x="1346429" y="1011300"/>
            <a:chExt cx="6452100" cy="152400"/>
          </a:xfrm>
        </p:grpSpPr>
        <p:cxnSp>
          <p:nvCxnSpPr>
            <p:cNvPr id="13" name="Google Shape;13;p2"/>
            <p:cNvCxnSpPr/>
            <p:nvPr/>
          </p:nvCxnSpPr>
          <p:spPr>
            <a:xfrm rot="10800000">
              <a:off x="1346429" y="1011300"/>
              <a:ext cx="6452100" cy="0"/>
            </a:xfrm>
            <a:prstGeom prst="straightConnector1">
              <a:avLst/>
            </a:prstGeom>
            <a:noFill/>
            <a:ln cap="flat" cmpd="sng" w="762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4" name="Google Shape;14;p2"/>
            <p:cNvCxnSpPr/>
            <p:nvPr/>
          </p:nvCxnSpPr>
          <p:spPr>
            <a:xfrm rot="10800000">
              <a:off x="1346429" y="1163700"/>
              <a:ext cx="6452100" cy="0"/>
            </a:xfrm>
            <a:prstGeom prst="straightConnector1">
              <a:avLst/>
            </a:prstGeom>
            <a:noFill/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15" name="Google Shape;15;p2"/>
          <p:cNvGrpSpPr/>
          <p:nvPr/>
        </p:nvGrpSpPr>
        <p:grpSpPr>
          <a:xfrm>
            <a:off x="1004151" y="3969100"/>
            <a:ext cx="7136668" cy="152400"/>
            <a:chOff x="1346435" y="3969088"/>
            <a:chExt cx="6452100" cy="152400"/>
          </a:xfrm>
        </p:grpSpPr>
        <p:cxnSp>
          <p:nvCxnSpPr>
            <p:cNvPr id="16" name="Google Shape;16;p2"/>
            <p:cNvCxnSpPr/>
            <p:nvPr/>
          </p:nvCxnSpPr>
          <p:spPr>
            <a:xfrm>
              <a:off x="1346435" y="4121488"/>
              <a:ext cx="6452100" cy="0"/>
            </a:xfrm>
            <a:prstGeom prst="straightConnector1">
              <a:avLst/>
            </a:prstGeom>
            <a:noFill/>
            <a:ln cap="flat" cmpd="sng" w="762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7" name="Google Shape;17;p2"/>
            <p:cNvCxnSpPr/>
            <p:nvPr/>
          </p:nvCxnSpPr>
          <p:spPr>
            <a:xfrm>
              <a:off x="1346435" y="3969088"/>
              <a:ext cx="6452100" cy="0"/>
            </a:xfrm>
            <a:prstGeom prst="straightConnector1">
              <a:avLst/>
            </a:prstGeom>
            <a:noFill/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18" name="Google Shape;18;p2"/>
          <p:cNvSpPr txBox="1"/>
          <p:nvPr>
            <p:ph type="ctrTitle"/>
          </p:nvPr>
        </p:nvSpPr>
        <p:spPr>
          <a:xfrm>
            <a:off x="1004150" y="1751764"/>
            <a:ext cx="7136700" cy="1022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9pPr>
          </a:lstStyle>
          <a:p/>
        </p:txBody>
      </p:sp>
      <p:sp>
        <p:nvSpPr>
          <p:cNvPr id="19" name="Google Shape;19;p2"/>
          <p:cNvSpPr txBox="1"/>
          <p:nvPr>
            <p:ph idx="1" type="subTitle"/>
          </p:nvPr>
        </p:nvSpPr>
        <p:spPr>
          <a:xfrm>
            <a:off x="2137225" y="2850039"/>
            <a:ext cx="48705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20" name="Google Shape;20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1"/>
          <p:cNvSpPr/>
          <p:nvPr/>
        </p:nvSpPr>
        <p:spPr>
          <a:xfrm>
            <a:off x="-75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p11"/>
          <p:cNvSpPr txBox="1"/>
          <p:nvPr>
            <p:ph hasCustomPrompt="1" type="title"/>
          </p:nvPr>
        </p:nvSpPr>
        <p:spPr>
          <a:xfrm>
            <a:off x="311700" y="1304850"/>
            <a:ext cx="8520600" cy="1538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8" name="Google Shape;58;p11"/>
          <p:cNvSpPr txBox="1"/>
          <p:nvPr>
            <p:ph idx="1" type="body"/>
          </p:nvPr>
        </p:nvSpPr>
        <p:spPr>
          <a:xfrm>
            <a:off x="311700" y="2995650"/>
            <a:ext cx="85206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9" name="Google Shape;59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3">
  <p:cSld name="TITLE_3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64" name="Google Shape;64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65" name="Google Shape;65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3 columns">
  <p:cSld name="TITLE_AND_TWO_COLUMNS_1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4"/>
          <p:cNvSpPr txBox="1"/>
          <p:nvPr>
            <p:ph type="title"/>
          </p:nvPr>
        </p:nvSpPr>
        <p:spPr>
          <a:xfrm>
            <a:off x="1887900" y="434575"/>
            <a:ext cx="53682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68" name="Google Shape;68;p14"/>
          <p:cNvSpPr txBox="1"/>
          <p:nvPr>
            <p:ph idx="1" type="body"/>
          </p:nvPr>
        </p:nvSpPr>
        <p:spPr>
          <a:xfrm>
            <a:off x="961200" y="1552350"/>
            <a:ext cx="2307000" cy="329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30200" lvl="1" marL="914400" rtl="0">
              <a:spcBef>
                <a:spcPts val="160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rtl="0">
              <a:spcBef>
                <a:spcPts val="160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9" name="Google Shape;69;p14"/>
          <p:cNvSpPr txBox="1"/>
          <p:nvPr>
            <p:ph idx="2" type="body"/>
          </p:nvPr>
        </p:nvSpPr>
        <p:spPr>
          <a:xfrm>
            <a:off x="3386413" y="1552350"/>
            <a:ext cx="2307000" cy="329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30200" lvl="1" marL="914400" rtl="0">
              <a:spcBef>
                <a:spcPts val="160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rtl="0">
              <a:spcBef>
                <a:spcPts val="160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70" name="Google Shape;70;p14"/>
          <p:cNvSpPr txBox="1"/>
          <p:nvPr>
            <p:ph idx="3" type="body"/>
          </p:nvPr>
        </p:nvSpPr>
        <p:spPr>
          <a:xfrm>
            <a:off x="5811626" y="1552350"/>
            <a:ext cx="2307000" cy="329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30200" lvl="1" marL="914400" rtl="0">
              <a:spcBef>
                <a:spcPts val="160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rtl="0">
              <a:spcBef>
                <a:spcPts val="160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cxnSp>
        <p:nvCxnSpPr>
          <p:cNvPr id="71" name="Google Shape;71;p14"/>
          <p:cNvCxnSpPr/>
          <p:nvPr/>
        </p:nvCxnSpPr>
        <p:spPr>
          <a:xfrm>
            <a:off x="4279500" y="1427300"/>
            <a:ext cx="585000" cy="0"/>
          </a:xfrm>
          <a:prstGeom prst="straightConnector1">
            <a:avLst/>
          </a:prstGeom>
          <a:noFill/>
          <a:ln cap="flat" cmpd="sng" w="28575">
            <a:solidFill>
              <a:srgbClr val="92694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2" name="Google Shape;72;p14"/>
          <p:cNvSpPr txBox="1"/>
          <p:nvPr>
            <p:ph idx="12" type="sldNum"/>
          </p:nvPr>
        </p:nvSpPr>
        <p:spPr>
          <a:xfrm>
            <a:off x="4297650" y="474990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btitle">
  <p:cSld name="TITLE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5"/>
          <p:cNvSpPr/>
          <p:nvPr/>
        </p:nvSpPr>
        <p:spPr>
          <a:xfrm>
            <a:off x="1411350" y="1333000"/>
            <a:ext cx="6321300" cy="2477400"/>
          </a:xfrm>
          <a:prstGeom prst="rect">
            <a:avLst/>
          </a:prstGeom>
          <a:noFill/>
          <a:ln cap="flat" cmpd="sng" w="28575">
            <a:solidFill>
              <a:srgbClr val="403228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" name="Google Shape;75;p15"/>
          <p:cNvSpPr txBox="1"/>
          <p:nvPr>
            <p:ph type="ctrTitle"/>
          </p:nvPr>
        </p:nvSpPr>
        <p:spPr>
          <a:xfrm>
            <a:off x="1513950" y="1583350"/>
            <a:ext cx="6116100" cy="115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b="1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b="1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b="1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b="1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b="1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b="1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b="1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b="1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b="1"/>
            </a:lvl9pPr>
          </a:lstStyle>
          <a:p/>
        </p:txBody>
      </p:sp>
      <p:sp>
        <p:nvSpPr>
          <p:cNvPr id="76" name="Google Shape;76;p15"/>
          <p:cNvSpPr txBox="1"/>
          <p:nvPr>
            <p:ph idx="1" type="subTitle"/>
          </p:nvPr>
        </p:nvSpPr>
        <p:spPr>
          <a:xfrm>
            <a:off x="2919325" y="2687650"/>
            <a:ext cx="3305400" cy="7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403228"/>
              </a:buClr>
              <a:buSzPts val="1600"/>
              <a:buNone/>
              <a:defRPr i="1" sz="1600"/>
            </a:lvl1pPr>
            <a:lvl2pPr lvl="1" rtl="0" algn="ctr">
              <a:spcBef>
                <a:spcPts val="1600"/>
              </a:spcBef>
              <a:spcAft>
                <a:spcPts val="0"/>
              </a:spcAft>
              <a:buClr>
                <a:srgbClr val="403228"/>
              </a:buClr>
              <a:buSzPts val="1600"/>
              <a:buNone/>
              <a:defRPr i="1" sz="1600"/>
            </a:lvl2pPr>
            <a:lvl3pPr lvl="2" rtl="0" algn="ctr">
              <a:spcBef>
                <a:spcPts val="1600"/>
              </a:spcBef>
              <a:spcAft>
                <a:spcPts val="0"/>
              </a:spcAft>
              <a:buClr>
                <a:srgbClr val="403228"/>
              </a:buClr>
              <a:buSzPts val="1600"/>
              <a:buNone/>
              <a:defRPr i="1" sz="1600"/>
            </a:lvl3pPr>
            <a:lvl4pPr lvl="3" rtl="0" algn="ctr">
              <a:spcBef>
                <a:spcPts val="1600"/>
              </a:spcBef>
              <a:spcAft>
                <a:spcPts val="0"/>
              </a:spcAft>
              <a:buClr>
                <a:srgbClr val="403228"/>
              </a:buClr>
              <a:buSzPts val="1400"/>
              <a:buNone/>
              <a:defRPr i="1"/>
            </a:lvl4pPr>
            <a:lvl5pPr lvl="4" rtl="0" algn="ctr">
              <a:spcBef>
                <a:spcPts val="1600"/>
              </a:spcBef>
              <a:spcAft>
                <a:spcPts val="0"/>
              </a:spcAft>
              <a:buClr>
                <a:srgbClr val="403228"/>
              </a:buClr>
              <a:buSzPts val="1400"/>
              <a:buNone/>
              <a:defRPr i="1"/>
            </a:lvl5pPr>
            <a:lvl6pPr lvl="5" rtl="0" algn="ctr">
              <a:spcBef>
                <a:spcPts val="1600"/>
              </a:spcBef>
              <a:spcAft>
                <a:spcPts val="0"/>
              </a:spcAft>
              <a:buClr>
                <a:srgbClr val="403228"/>
              </a:buClr>
              <a:buSzPts val="1400"/>
              <a:buNone/>
              <a:defRPr i="1"/>
            </a:lvl6pPr>
            <a:lvl7pPr lvl="6" rtl="0" algn="ctr">
              <a:spcBef>
                <a:spcPts val="1600"/>
              </a:spcBef>
              <a:spcAft>
                <a:spcPts val="0"/>
              </a:spcAft>
              <a:buSzPts val="1400"/>
              <a:buNone/>
              <a:defRPr i="1"/>
            </a:lvl7pPr>
            <a:lvl8pPr lvl="7" rtl="0" algn="ctr">
              <a:spcBef>
                <a:spcPts val="1600"/>
              </a:spcBef>
              <a:spcAft>
                <a:spcPts val="0"/>
              </a:spcAft>
              <a:buSzPts val="1400"/>
              <a:buNone/>
              <a:defRPr i="1"/>
            </a:lvl8pPr>
            <a:lvl9pPr lvl="8" rtl="0" algn="ctr">
              <a:spcBef>
                <a:spcPts val="1600"/>
              </a:spcBef>
              <a:spcAft>
                <a:spcPts val="1600"/>
              </a:spcAft>
              <a:buSzPts val="1400"/>
              <a:buNone/>
              <a:defRPr i="1"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/>
          <p:nvPr/>
        </p:nvSpPr>
        <p:spPr>
          <a:xfrm>
            <a:off x="-50" y="2571900"/>
            <a:ext cx="9144000" cy="2571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" name="Google Shape;23;p3"/>
          <p:cNvSpPr txBox="1"/>
          <p:nvPr>
            <p:ph type="title"/>
          </p:nvPr>
        </p:nvSpPr>
        <p:spPr>
          <a:xfrm>
            <a:off x="311700" y="814800"/>
            <a:ext cx="8571300" cy="94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/>
          <p:nvPr/>
        </p:nvSpPr>
        <p:spPr>
          <a:xfrm>
            <a:off x="-75" y="5045700"/>
            <a:ext cx="9144000" cy="97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" name="Google Shape;27;p4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" type="body"/>
          </p:nvPr>
        </p:nvSpPr>
        <p:spPr>
          <a:xfrm>
            <a:off x="311700" y="1266175"/>
            <a:ext cx="39999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3" name="Google Shape;33;p5"/>
          <p:cNvSpPr txBox="1"/>
          <p:nvPr>
            <p:ph idx="2" type="body"/>
          </p:nvPr>
        </p:nvSpPr>
        <p:spPr>
          <a:xfrm>
            <a:off x="4832400" y="1266175"/>
            <a:ext cx="39999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6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37" name="Google Shape;3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0" name="Google Shape;4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1" name="Google Shape;4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6"/>
        </a:solidFill>
      </p:bgPr>
    </p:bg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"/>
          <p:cNvSpPr txBox="1"/>
          <p:nvPr>
            <p:ph type="title"/>
          </p:nvPr>
        </p:nvSpPr>
        <p:spPr>
          <a:xfrm>
            <a:off x="490250" y="526350"/>
            <a:ext cx="56136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44" name="Google Shape;4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7" name="Google Shape;47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8" name="Google Shape;48;p9"/>
          <p:cNvSpPr txBox="1"/>
          <p:nvPr>
            <p:ph type="title"/>
          </p:nvPr>
        </p:nvSpPr>
        <p:spPr>
          <a:xfrm>
            <a:off x="265500" y="1039675"/>
            <a:ext cx="4045200" cy="1675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9" name="Google Shape;49;p9"/>
          <p:cNvSpPr txBox="1"/>
          <p:nvPr>
            <p:ph idx="1" type="subTitle"/>
          </p:nvPr>
        </p:nvSpPr>
        <p:spPr>
          <a:xfrm>
            <a:off x="265500" y="27268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50" name="Google Shape;50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1" name="Google Shape;51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0"/>
          <p:cNvSpPr txBox="1"/>
          <p:nvPr>
            <p:ph idx="1" type="body"/>
          </p:nvPr>
        </p:nvSpPr>
        <p:spPr>
          <a:xfrm>
            <a:off x="311700" y="423072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T Sans Narrow"/>
              <a:buNone/>
              <a:defRPr sz="2400">
                <a:latin typeface="PT Sans Narrow"/>
                <a:ea typeface="PT Sans Narrow"/>
                <a:cs typeface="PT Sans Narrow"/>
                <a:sym typeface="PT Sans Narrow"/>
              </a:defRPr>
            </a:lvl1pPr>
          </a:lstStyle>
          <a:p/>
        </p:txBody>
      </p:sp>
      <p:sp>
        <p:nvSpPr>
          <p:cNvPr id="54" name="Google Shape;54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theme" Target="../theme/theme2.xml"/><Relationship Id="rId1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tropic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Char char="●"/>
              <a:defRPr sz="18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</p:sldLayoutIdLst>
  <p:transition>
    <p:fade thruBlk="1"/>
  </p:transition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0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9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8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2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3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4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4.jp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1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1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26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16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17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19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15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20.jp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0.xml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20.jp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2.xml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25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4.xml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22.pn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6.xml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2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6"/>
          <p:cNvSpPr txBox="1"/>
          <p:nvPr>
            <p:ph type="ctrTitle"/>
          </p:nvPr>
        </p:nvSpPr>
        <p:spPr>
          <a:xfrm>
            <a:off x="1004150" y="1751764"/>
            <a:ext cx="7136700" cy="1022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Peirce Mill Vocabulary</a:t>
            </a:r>
            <a:endParaRPr/>
          </a:p>
        </p:txBody>
      </p:sp>
      <p:sp>
        <p:nvSpPr>
          <p:cNvPr id="82" name="Google Shape;82;p16"/>
          <p:cNvSpPr txBox="1"/>
          <p:nvPr>
            <p:ph idx="1" type="subTitle"/>
          </p:nvPr>
        </p:nvSpPr>
        <p:spPr>
          <a:xfrm>
            <a:off x="2137225" y="2850039"/>
            <a:ext cx="48705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lt2"/>
                </a:solidFill>
              </a:rPr>
              <a:t>Peirce Mill Pre-Visit Activity</a:t>
            </a:r>
            <a:endParaRPr>
              <a:solidFill>
                <a:schemeClr val="lt2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5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Craftsman </a:t>
            </a:r>
            <a:r>
              <a:rPr b="1" lang="en"/>
              <a:t>Fill in the Blank 1:</a:t>
            </a:r>
            <a:endParaRPr b="1"/>
          </a:p>
        </p:txBody>
      </p:sp>
      <p:sp>
        <p:nvSpPr>
          <p:cNvPr id="141" name="Google Shape;141;p25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The iron tool was broken but the __________ </a:t>
            </a:r>
            <a:r>
              <a:rPr lang="en">
                <a:solidFill>
                  <a:srgbClr val="000000"/>
                </a:solidFill>
              </a:rPr>
              <a:t>managed</a:t>
            </a:r>
            <a:r>
              <a:rPr lang="en">
                <a:solidFill>
                  <a:srgbClr val="000000"/>
                </a:solidFill>
              </a:rPr>
              <a:t> to repair it.</a:t>
            </a:r>
            <a:endParaRPr>
              <a:solidFill>
                <a:srgbClr val="000000"/>
              </a:solidFill>
            </a:endParaRPr>
          </a:p>
          <a:p>
            <a:pPr indent="0" lvl="0" marL="4572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  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Word Bank:</a:t>
            </a:r>
            <a:endParaRPr>
              <a:solidFill>
                <a:srgbClr val="000000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Blacksmith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Cooper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Mason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Millwright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Wainwright</a:t>
            </a:r>
            <a:endParaRPr sz="16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6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000000"/>
                </a:solidFill>
              </a:rPr>
              <a:t>Craftsman Fill in the Blank 1</a:t>
            </a:r>
            <a:r>
              <a:rPr lang="en">
                <a:solidFill>
                  <a:srgbClr val="000000"/>
                </a:solidFill>
              </a:rPr>
              <a:t> </a:t>
            </a:r>
            <a:r>
              <a:rPr b="1" lang="en">
                <a:solidFill>
                  <a:srgbClr val="000000"/>
                </a:solidFill>
              </a:rPr>
              <a:t>Answer</a:t>
            </a:r>
            <a:endParaRPr b="1">
              <a:solidFill>
                <a:srgbClr val="000000"/>
              </a:solidFill>
            </a:endParaRPr>
          </a:p>
        </p:txBody>
      </p:sp>
      <p:sp>
        <p:nvSpPr>
          <p:cNvPr id="147" name="Google Shape;147;p26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Char char="●"/>
            </a:pPr>
            <a:r>
              <a:rPr lang="en" sz="2100">
                <a:solidFill>
                  <a:srgbClr val="000000"/>
                </a:solidFill>
              </a:rPr>
              <a:t>Correct Answer: </a:t>
            </a:r>
            <a:r>
              <a:rPr b="1" lang="en" sz="2100">
                <a:solidFill>
                  <a:srgbClr val="000000"/>
                </a:solidFill>
              </a:rPr>
              <a:t>Blacksmith</a:t>
            </a:r>
            <a:endParaRPr b="1" sz="2100">
              <a:solidFill>
                <a:srgbClr val="000000"/>
              </a:solidFill>
            </a:endParaRPr>
          </a:p>
          <a:p>
            <a:pPr indent="-361950" lvl="0" marL="45720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100"/>
              <a:buChar char="●"/>
            </a:pPr>
            <a:r>
              <a:rPr lang="en" sz="1700">
                <a:solidFill>
                  <a:srgbClr val="000000"/>
                </a:solidFill>
              </a:rPr>
              <a:t>Definition: n. </a:t>
            </a:r>
            <a:r>
              <a:rPr lang="en" sz="1700">
                <a:solidFill>
                  <a:srgbClr val="000000"/>
                </a:solidFill>
              </a:rPr>
              <a:t>A person who makes and repairs things in iron by hand</a:t>
            </a:r>
            <a:r>
              <a:rPr lang="en" sz="1700">
                <a:solidFill>
                  <a:srgbClr val="000000"/>
                </a:solidFill>
              </a:rPr>
              <a:t> </a:t>
            </a:r>
            <a:endParaRPr sz="17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</p:txBody>
      </p:sp>
      <p:pic>
        <p:nvPicPr>
          <p:cNvPr id="148" name="Google Shape;148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63526" y="2655550"/>
            <a:ext cx="3416951" cy="227040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7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Craftsman Fill in the Blank 2:</a:t>
            </a:r>
            <a:endParaRPr b="1"/>
          </a:p>
        </p:txBody>
      </p:sp>
      <p:sp>
        <p:nvSpPr>
          <p:cNvPr id="154" name="Google Shape;154;p27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My family hired a _____ to build a stone wall around our house.</a:t>
            </a:r>
            <a:endParaRPr>
              <a:solidFill>
                <a:srgbClr val="000000"/>
              </a:solidFill>
            </a:endParaRPr>
          </a:p>
          <a:p>
            <a:pPr indent="0" lvl="0" marL="4572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  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Word Bank:</a:t>
            </a:r>
            <a:endParaRPr>
              <a:solidFill>
                <a:srgbClr val="000000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Blacksmith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Cooper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Mason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Millwright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Wainwright</a:t>
            </a:r>
            <a:endParaRPr sz="16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8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000000"/>
                </a:solidFill>
              </a:rPr>
              <a:t>Craftsman Fill in the Blank 2:</a:t>
            </a:r>
            <a:r>
              <a:rPr lang="en">
                <a:solidFill>
                  <a:srgbClr val="000000"/>
                </a:solidFill>
              </a:rPr>
              <a:t> </a:t>
            </a:r>
            <a:r>
              <a:rPr b="1" lang="en">
                <a:solidFill>
                  <a:srgbClr val="000000"/>
                </a:solidFill>
              </a:rPr>
              <a:t>Answer</a:t>
            </a:r>
            <a:endParaRPr b="1">
              <a:solidFill>
                <a:srgbClr val="000000"/>
              </a:solidFill>
            </a:endParaRPr>
          </a:p>
        </p:txBody>
      </p:sp>
      <p:sp>
        <p:nvSpPr>
          <p:cNvPr id="160" name="Google Shape;160;p28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Char char="●"/>
            </a:pPr>
            <a:r>
              <a:rPr lang="en" sz="2100">
                <a:solidFill>
                  <a:srgbClr val="000000"/>
                </a:solidFill>
              </a:rPr>
              <a:t>Correct Answer: </a:t>
            </a:r>
            <a:r>
              <a:rPr b="1" lang="en" sz="2100">
                <a:solidFill>
                  <a:srgbClr val="000000"/>
                </a:solidFill>
              </a:rPr>
              <a:t>Mason</a:t>
            </a:r>
            <a:endParaRPr b="1" sz="2100">
              <a:solidFill>
                <a:srgbClr val="000000"/>
              </a:solidFill>
            </a:endParaRPr>
          </a:p>
          <a:p>
            <a:pPr indent="-361950" lvl="0" marL="45720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100"/>
              <a:buChar char="●"/>
            </a:pPr>
            <a:r>
              <a:rPr lang="en" sz="1700">
                <a:solidFill>
                  <a:srgbClr val="000000"/>
                </a:solidFill>
              </a:rPr>
              <a:t>Definition: n. </a:t>
            </a:r>
            <a:r>
              <a:rPr lang="en" sz="1700">
                <a:solidFill>
                  <a:srgbClr val="000000"/>
                </a:solidFill>
              </a:rPr>
              <a:t>A builder and worker in stone</a:t>
            </a:r>
            <a:r>
              <a:rPr lang="en" sz="2000">
                <a:solidFill>
                  <a:srgbClr val="000000"/>
                </a:solidFill>
              </a:rPr>
              <a:t>.</a:t>
            </a:r>
            <a:endParaRPr sz="2000">
              <a:solidFill>
                <a:srgbClr val="000000"/>
              </a:solidFill>
            </a:endParaRPr>
          </a:p>
          <a:p>
            <a:pPr indent="0" lvl="0" marL="4572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</p:txBody>
      </p:sp>
      <p:pic>
        <p:nvPicPr>
          <p:cNvPr id="161" name="Google Shape;161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42099" y="2481725"/>
            <a:ext cx="3259810" cy="2444224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9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Craftsman Fill in the Blank 3:</a:t>
            </a:r>
            <a:endParaRPr b="1"/>
          </a:p>
        </p:txBody>
      </p:sp>
      <p:sp>
        <p:nvSpPr>
          <p:cNvPr id="167" name="Google Shape;167;p29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The ______ finally finished building his wooden barrel.</a:t>
            </a:r>
            <a:endParaRPr>
              <a:solidFill>
                <a:srgbClr val="000000"/>
              </a:solidFill>
            </a:endParaRPr>
          </a:p>
          <a:p>
            <a:pPr indent="0" lvl="0" marL="4572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  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Word Bank:</a:t>
            </a:r>
            <a:endParaRPr>
              <a:solidFill>
                <a:srgbClr val="000000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Blacksmith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Cooper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Mason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Millwright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Wainwright</a:t>
            </a:r>
            <a:endParaRPr sz="16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30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000000"/>
                </a:solidFill>
              </a:rPr>
              <a:t>Craftsman Fill in the Blank 3:</a:t>
            </a:r>
            <a:r>
              <a:rPr lang="en">
                <a:solidFill>
                  <a:srgbClr val="000000"/>
                </a:solidFill>
              </a:rPr>
              <a:t> </a:t>
            </a:r>
            <a:r>
              <a:rPr b="1" lang="en">
                <a:solidFill>
                  <a:srgbClr val="000000"/>
                </a:solidFill>
              </a:rPr>
              <a:t>Answer</a:t>
            </a:r>
            <a:endParaRPr b="1">
              <a:solidFill>
                <a:srgbClr val="000000"/>
              </a:solidFill>
            </a:endParaRPr>
          </a:p>
        </p:txBody>
      </p:sp>
      <p:sp>
        <p:nvSpPr>
          <p:cNvPr id="173" name="Google Shape;173;p30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Char char="●"/>
            </a:pPr>
            <a:r>
              <a:rPr lang="en" sz="2100">
                <a:solidFill>
                  <a:srgbClr val="000000"/>
                </a:solidFill>
              </a:rPr>
              <a:t>Correct Answer: </a:t>
            </a:r>
            <a:r>
              <a:rPr b="1" lang="en" sz="2100">
                <a:solidFill>
                  <a:srgbClr val="000000"/>
                </a:solidFill>
              </a:rPr>
              <a:t>Cooper</a:t>
            </a:r>
            <a:endParaRPr b="1" sz="2100">
              <a:solidFill>
                <a:srgbClr val="000000"/>
              </a:solidFill>
            </a:endParaRPr>
          </a:p>
          <a:p>
            <a:pPr indent="-361950" lvl="0" marL="45720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100"/>
              <a:buChar char="●"/>
            </a:pPr>
            <a:r>
              <a:rPr lang="en" sz="1700">
                <a:solidFill>
                  <a:srgbClr val="000000"/>
                </a:solidFill>
              </a:rPr>
              <a:t>Definition: n. </a:t>
            </a:r>
            <a:r>
              <a:rPr lang="en" sz="1700">
                <a:solidFill>
                  <a:srgbClr val="000000"/>
                </a:solidFill>
              </a:rPr>
              <a:t>A maker or repairer of wooden barrels and buckets.</a:t>
            </a:r>
            <a:endParaRPr sz="1700">
              <a:solidFill>
                <a:srgbClr val="000000"/>
              </a:solidFill>
            </a:endParaRPr>
          </a:p>
          <a:p>
            <a:pPr indent="0" lvl="0" marL="4572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</p:txBody>
      </p:sp>
      <p:pic>
        <p:nvPicPr>
          <p:cNvPr id="174" name="Google Shape;174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49550" y="2629375"/>
            <a:ext cx="3444849" cy="2296575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31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Craftsman Fill in the Blank 4:</a:t>
            </a:r>
            <a:endParaRPr b="1"/>
          </a:p>
        </p:txBody>
      </p:sp>
      <p:sp>
        <p:nvSpPr>
          <p:cNvPr id="180" name="Google Shape;180;p31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The farmer hired a __________ to build a custom wagon for his horses.</a:t>
            </a:r>
            <a:endParaRPr>
              <a:solidFill>
                <a:srgbClr val="000000"/>
              </a:solidFill>
            </a:endParaRPr>
          </a:p>
          <a:p>
            <a:pPr indent="0" lvl="0" marL="4572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  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Word Bank:</a:t>
            </a:r>
            <a:endParaRPr>
              <a:solidFill>
                <a:srgbClr val="000000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Blacksmith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Cooper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Mason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Millwright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Wainwright</a:t>
            </a:r>
            <a:endParaRPr sz="16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32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000000"/>
                </a:solidFill>
              </a:rPr>
              <a:t>Craftsman Fill in the Blank 4:</a:t>
            </a:r>
            <a:r>
              <a:rPr lang="en">
                <a:solidFill>
                  <a:srgbClr val="000000"/>
                </a:solidFill>
              </a:rPr>
              <a:t> </a:t>
            </a:r>
            <a:r>
              <a:rPr b="1" lang="en">
                <a:solidFill>
                  <a:srgbClr val="000000"/>
                </a:solidFill>
              </a:rPr>
              <a:t>Answer</a:t>
            </a:r>
            <a:endParaRPr b="1">
              <a:solidFill>
                <a:srgbClr val="000000"/>
              </a:solidFill>
            </a:endParaRPr>
          </a:p>
        </p:txBody>
      </p:sp>
      <p:sp>
        <p:nvSpPr>
          <p:cNvPr id="186" name="Google Shape;186;p32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Char char="●"/>
            </a:pPr>
            <a:r>
              <a:rPr lang="en" sz="2100">
                <a:solidFill>
                  <a:srgbClr val="000000"/>
                </a:solidFill>
              </a:rPr>
              <a:t>Correct Answer: </a:t>
            </a:r>
            <a:r>
              <a:rPr b="1" lang="en" sz="2100">
                <a:solidFill>
                  <a:srgbClr val="000000"/>
                </a:solidFill>
              </a:rPr>
              <a:t>Wainwright</a:t>
            </a:r>
            <a:endParaRPr b="1" sz="2100">
              <a:solidFill>
                <a:srgbClr val="000000"/>
              </a:solidFill>
            </a:endParaRPr>
          </a:p>
          <a:p>
            <a:pPr indent="-361950" lvl="0" marL="45720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100"/>
              <a:buChar char="●"/>
            </a:pPr>
            <a:r>
              <a:rPr lang="en" sz="1700">
                <a:solidFill>
                  <a:srgbClr val="000000"/>
                </a:solidFill>
              </a:rPr>
              <a:t>Definition: n. </a:t>
            </a:r>
            <a:r>
              <a:rPr lang="en" sz="1700">
                <a:solidFill>
                  <a:srgbClr val="000000"/>
                </a:solidFill>
              </a:rPr>
              <a:t>A builder of wagons.</a:t>
            </a:r>
            <a:endParaRPr sz="14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</p:txBody>
      </p:sp>
      <p:pic>
        <p:nvPicPr>
          <p:cNvPr id="187" name="Google Shape;187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92212" y="2419625"/>
            <a:ext cx="3759524" cy="2506325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33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Craftsman Fill in the Blank 5:</a:t>
            </a:r>
            <a:endParaRPr b="1"/>
          </a:p>
        </p:txBody>
      </p:sp>
      <p:sp>
        <p:nvSpPr>
          <p:cNvPr id="193" name="Google Shape;193;p33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Peirce Mill was designed and constructed by a __________.</a:t>
            </a:r>
            <a:endParaRPr>
              <a:solidFill>
                <a:srgbClr val="000000"/>
              </a:solidFill>
            </a:endParaRPr>
          </a:p>
          <a:p>
            <a:pPr indent="0" lvl="0" marL="4572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  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Word Bank:</a:t>
            </a:r>
            <a:endParaRPr>
              <a:solidFill>
                <a:srgbClr val="000000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Blacksmith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Cooper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Mason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Millwright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Wainwright</a:t>
            </a:r>
            <a:endParaRPr sz="16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34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000000"/>
                </a:solidFill>
              </a:rPr>
              <a:t>Craftsman Fill in the Blank 5:</a:t>
            </a:r>
            <a:r>
              <a:rPr lang="en">
                <a:solidFill>
                  <a:srgbClr val="000000"/>
                </a:solidFill>
              </a:rPr>
              <a:t> </a:t>
            </a:r>
            <a:r>
              <a:rPr b="1" lang="en">
                <a:solidFill>
                  <a:srgbClr val="000000"/>
                </a:solidFill>
              </a:rPr>
              <a:t>Answer</a:t>
            </a:r>
            <a:endParaRPr b="1">
              <a:solidFill>
                <a:srgbClr val="000000"/>
              </a:solidFill>
            </a:endParaRPr>
          </a:p>
        </p:txBody>
      </p:sp>
      <p:sp>
        <p:nvSpPr>
          <p:cNvPr id="199" name="Google Shape;199;p34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Char char="●"/>
            </a:pPr>
            <a:r>
              <a:rPr lang="en" sz="2100">
                <a:solidFill>
                  <a:srgbClr val="000000"/>
                </a:solidFill>
              </a:rPr>
              <a:t>Correct Answer: </a:t>
            </a:r>
            <a:r>
              <a:rPr b="1" lang="en" sz="2100">
                <a:solidFill>
                  <a:srgbClr val="000000"/>
                </a:solidFill>
              </a:rPr>
              <a:t>Millwright </a:t>
            </a:r>
            <a:endParaRPr b="1" sz="2100">
              <a:solidFill>
                <a:srgbClr val="000000"/>
              </a:solidFill>
            </a:endParaRPr>
          </a:p>
          <a:p>
            <a:pPr indent="-361950" lvl="0" marL="45720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100"/>
              <a:buChar char="●"/>
            </a:pPr>
            <a:r>
              <a:rPr lang="en" sz="1700">
                <a:solidFill>
                  <a:srgbClr val="000000"/>
                </a:solidFill>
              </a:rPr>
              <a:t>Definition: n. </a:t>
            </a:r>
            <a:r>
              <a:rPr lang="en" sz="1700">
                <a:solidFill>
                  <a:srgbClr val="000000"/>
                </a:solidFill>
              </a:rPr>
              <a:t>A person who designs and constructs mills.</a:t>
            </a:r>
            <a:endParaRPr sz="17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</p:txBody>
      </p:sp>
      <p:pic>
        <p:nvPicPr>
          <p:cNvPr id="200" name="Google Shape;200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93951" y="2684250"/>
            <a:ext cx="2956024" cy="224170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7"/>
          <p:cNvSpPr txBox="1"/>
          <p:nvPr>
            <p:ph type="title"/>
          </p:nvPr>
        </p:nvSpPr>
        <p:spPr>
          <a:xfrm>
            <a:off x="1887900" y="434575"/>
            <a:ext cx="53682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Vocabulary </a:t>
            </a:r>
            <a:r>
              <a:rPr b="1" lang="en"/>
              <a:t>Word Bank</a:t>
            </a:r>
            <a:endParaRPr b="1"/>
          </a:p>
        </p:txBody>
      </p:sp>
      <p:sp>
        <p:nvSpPr>
          <p:cNvPr id="88" name="Google Shape;88;p17"/>
          <p:cNvSpPr txBox="1"/>
          <p:nvPr>
            <p:ph idx="1" type="body"/>
          </p:nvPr>
        </p:nvSpPr>
        <p:spPr>
          <a:xfrm>
            <a:off x="961200" y="1738500"/>
            <a:ext cx="2307000" cy="3111300"/>
          </a:xfrm>
          <a:prstGeom prst="rect">
            <a:avLst/>
          </a:prstGeom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000000"/>
                </a:solidFill>
              </a:rPr>
              <a:t>Craftsman Vocab:</a:t>
            </a:r>
            <a:endParaRPr b="1">
              <a:solidFill>
                <a:srgbClr val="000000"/>
              </a:solidFill>
            </a:endParaRPr>
          </a:p>
          <a:p>
            <a:pPr indent="-330200" lvl="0" marL="45720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>
                <a:solidFill>
                  <a:srgbClr val="000000"/>
                </a:solidFill>
              </a:rPr>
              <a:t>Blacksmith</a:t>
            </a:r>
            <a:endParaRPr>
              <a:solidFill>
                <a:srgbClr val="000000"/>
              </a:solidFill>
            </a:endParaRPr>
          </a:p>
          <a:p>
            <a:pPr indent="-330200" lvl="0" marL="45720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>
                <a:solidFill>
                  <a:srgbClr val="000000"/>
                </a:solidFill>
              </a:rPr>
              <a:t>Cooper</a:t>
            </a:r>
            <a:endParaRPr>
              <a:solidFill>
                <a:srgbClr val="000000"/>
              </a:solidFill>
            </a:endParaRPr>
          </a:p>
          <a:p>
            <a:pPr indent="-330200" lvl="0" marL="45720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>
                <a:solidFill>
                  <a:srgbClr val="000000"/>
                </a:solidFill>
              </a:rPr>
              <a:t>Mason</a:t>
            </a:r>
            <a:endParaRPr>
              <a:solidFill>
                <a:srgbClr val="000000"/>
              </a:solidFill>
            </a:endParaRPr>
          </a:p>
          <a:p>
            <a:pPr indent="-330200" lvl="0" marL="45720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>
                <a:solidFill>
                  <a:srgbClr val="000000"/>
                </a:solidFill>
              </a:rPr>
              <a:t>Millwright</a:t>
            </a:r>
            <a:endParaRPr>
              <a:solidFill>
                <a:srgbClr val="000000"/>
              </a:solidFill>
            </a:endParaRPr>
          </a:p>
          <a:p>
            <a:pPr indent="-330200" lvl="0" marL="457200" rtl="0" algn="l"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600"/>
              <a:buChar char="●"/>
            </a:pPr>
            <a:r>
              <a:rPr lang="en">
                <a:solidFill>
                  <a:srgbClr val="000000"/>
                </a:solidFill>
              </a:rPr>
              <a:t>Wainwright</a:t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89" name="Google Shape;89;p17"/>
          <p:cNvSpPr txBox="1"/>
          <p:nvPr>
            <p:ph idx="2" type="body"/>
          </p:nvPr>
        </p:nvSpPr>
        <p:spPr>
          <a:xfrm>
            <a:off x="3386425" y="1738350"/>
            <a:ext cx="2307000" cy="3111300"/>
          </a:xfrm>
          <a:prstGeom prst="rect">
            <a:avLst/>
          </a:prstGeom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000000"/>
                </a:solidFill>
              </a:rPr>
              <a:t>General Mill Vocab:</a:t>
            </a:r>
            <a:endParaRPr b="1">
              <a:solidFill>
                <a:srgbClr val="000000"/>
              </a:solidFill>
            </a:endParaRPr>
          </a:p>
          <a:p>
            <a:pPr indent="-330200" lvl="0" marL="45720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>
                <a:solidFill>
                  <a:srgbClr val="000000"/>
                </a:solidFill>
              </a:rPr>
              <a:t>Gristmill</a:t>
            </a:r>
            <a:endParaRPr>
              <a:solidFill>
                <a:srgbClr val="000000"/>
              </a:solidFill>
            </a:endParaRPr>
          </a:p>
          <a:p>
            <a:pPr indent="-330200" lvl="0" marL="45720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>
                <a:solidFill>
                  <a:srgbClr val="000000"/>
                </a:solidFill>
              </a:rPr>
              <a:t>Orchard</a:t>
            </a:r>
            <a:endParaRPr>
              <a:solidFill>
                <a:srgbClr val="000000"/>
              </a:solidFill>
            </a:endParaRPr>
          </a:p>
          <a:p>
            <a:pPr indent="-330200" lvl="0" marL="45720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>
                <a:solidFill>
                  <a:srgbClr val="000000"/>
                </a:solidFill>
              </a:rPr>
              <a:t>Sawmill</a:t>
            </a:r>
            <a:endParaRPr>
              <a:solidFill>
                <a:srgbClr val="000000"/>
              </a:solidFill>
            </a:endParaRPr>
          </a:p>
          <a:p>
            <a:pPr indent="-330200" lvl="0" marL="457200" rtl="0" algn="l"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600"/>
              <a:buChar char="●"/>
            </a:pPr>
            <a:r>
              <a:rPr lang="en">
                <a:solidFill>
                  <a:srgbClr val="000000"/>
                </a:solidFill>
              </a:rPr>
              <a:t>Springhouse</a:t>
            </a:r>
            <a:endParaRPr>
              <a:solidFill>
                <a:srgbClr val="000000"/>
              </a:solidFill>
            </a:endParaRPr>
          </a:p>
        </p:txBody>
      </p:sp>
      <p:sp>
        <p:nvSpPr>
          <p:cNvPr id="90" name="Google Shape;90;p17"/>
          <p:cNvSpPr txBox="1"/>
          <p:nvPr>
            <p:ph idx="3" type="body"/>
          </p:nvPr>
        </p:nvSpPr>
        <p:spPr>
          <a:xfrm>
            <a:off x="5811625" y="1738350"/>
            <a:ext cx="2740500" cy="3111300"/>
          </a:xfrm>
          <a:prstGeom prst="rect">
            <a:avLst/>
          </a:prstGeom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000000"/>
                </a:solidFill>
              </a:rPr>
              <a:t>Mill Technology Vocab:</a:t>
            </a:r>
            <a:endParaRPr>
              <a:solidFill>
                <a:srgbClr val="000000"/>
              </a:solidFill>
            </a:endParaRPr>
          </a:p>
          <a:p>
            <a:pPr indent="-330200" lvl="0" marL="45720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>
                <a:solidFill>
                  <a:srgbClr val="000000"/>
                </a:solidFill>
              </a:rPr>
              <a:t>Millstone</a:t>
            </a:r>
            <a:endParaRPr>
              <a:solidFill>
                <a:srgbClr val="000000"/>
              </a:solidFill>
            </a:endParaRPr>
          </a:p>
          <a:p>
            <a:pPr indent="-330200" lvl="0" marL="45720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>
                <a:solidFill>
                  <a:srgbClr val="000000"/>
                </a:solidFill>
              </a:rPr>
              <a:t>Waterwheel</a:t>
            </a:r>
            <a:endParaRPr>
              <a:solidFill>
                <a:srgbClr val="000000"/>
              </a:solidFill>
            </a:endParaRPr>
          </a:p>
          <a:p>
            <a:pPr indent="-330200" lvl="0" marL="45720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>
                <a:solidFill>
                  <a:srgbClr val="000000"/>
                </a:solidFill>
              </a:rPr>
              <a:t>Mortar and Pestle</a:t>
            </a:r>
            <a:endParaRPr>
              <a:solidFill>
                <a:srgbClr val="000000"/>
              </a:solidFill>
            </a:endParaRPr>
          </a:p>
          <a:p>
            <a:pPr indent="-330200" lvl="0" marL="45720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>
                <a:solidFill>
                  <a:srgbClr val="000000"/>
                </a:solidFill>
              </a:rPr>
              <a:t>Steelyard</a:t>
            </a:r>
            <a:endParaRPr>
              <a:solidFill>
                <a:srgbClr val="000000"/>
              </a:solidFill>
            </a:endParaRPr>
          </a:p>
          <a:p>
            <a:pPr indent="0" lvl="0" marL="45720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5"/>
          <p:cNvSpPr txBox="1"/>
          <p:nvPr>
            <p:ph type="title"/>
          </p:nvPr>
        </p:nvSpPr>
        <p:spPr>
          <a:xfrm>
            <a:off x="311700" y="814800"/>
            <a:ext cx="8571300" cy="94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General Mill </a:t>
            </a:r>
            <a:r>
              <a:rPr lang="en"/>
              <a:t>Vocabulary: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Definitions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6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General Mill </a:t>
            </a:r>
            <a:r>
              <a:rPr b="1" lang="en"/>
              <a:t>Vocab: </a:t>
            </a:r>
            <a:r>
              <a:rPr b="1" lang="en"/>
              <a:t>Grist</a:t>
            </a:r>
            <a:r>
              <a:rPr lang="en"/>
              <a:t>m</a:t>
            </a:r>
            <a:r>
              <a:rPr b="1" lang="en"/>
              <a:t>ill</a:t>
            </a:r>
            <a:r>
              <a:rPr b="1" lang="en"/>
              <a:t> </a:t>
            </a:r>
            <a:endParaRPr b="1"/>
          </a:p>
        </p:txBody>
      </p:sp>
      <p:sp>
        <p:nvSpPr>
          <p:cNvPr id="211" name="Google Shape;211;p36"/>
          <p:cNvSpPr txBox="1"/>
          <p:nvPr>
            <p:ph idx="1" type="body"/>
          </p:nvPr>
        </p:nvSpPr>
        <p:spPr>
          <a:xfrm>
            <a:off x="311700" y="1266175"/>
            <a:ext cx="39999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Part of Speech:</a:t>
            </a:r>
            <a:endParaRPr>
              <a:solidFill>
                <a:srgbClr val="000000"/>
              </a:solidFill>
            </a:endParaRPr>
          </a:p>
          <a:p>
            <a:pPr indent="-317500" lvl="0" marL="45720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</a:pPr>
            <a:r>
              <a:rPr lang="en">
                <a:solidFill>
                  <a:srgbClr val="000000"/>
                </a:solidFill>
              </a:rPr>
              <a:t>Noun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Definition:</a:t>
            </a:r>
            <a:endParaRPr>
              <a:solidFill>
                <a:srgbClr val="000000"/>
              </a:solidFill>
            </a:endParaRPr>
          </a:p>
          <a:p>
            <a:pPr indent="-317500" lvl="0" marL="45720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</a:pPr>
            <a:r>
              <a:rPr lang="en">
                <a:solidFill>
                  <a:srgbClr val="000000"/>
                </a:solidFill>
              </a:rPr>
              <a:t>A</a:t>
            </a:r>
            <a:r>
              <a:rPr lang="en">
                <a:solidFill>
                  <a:srgbClr val="000000"/>
                </a:solidFill>
              </a:rPr>
              <a:t> building used for grinding grain to make flour and cornmeal</a:t>
            </a:r>
            <a:r>
              <a:rPr lang="en">
                <a:solidFill>
                  <a:srgbClr val="000000"/>
                </a:solidFill>
              </a:rPr>
              <a:t>.</a:t>
            </a:r>
            <a:endParaRPr>
              <a:solidFill>
                <a:srgbClr val="000000"/>
              </a:solidFill>
            </a:endParaRPr>
          </a:p>
          <a:p>
            <a:pPr indent="0" lvl="0" marL="45720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12" name="Google Shape;212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77975" y="1743200"/>
            <a:ext cx="3475601" cy="2606701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37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General Mill Vocab: Orchard </a:t>
            </a:r>
            <a:endParaRPr b="1"/>
          </a:p>
        </p:txBody>
      </p:sp>
      <p:sp>
        <p:nvSpPr>
          <p:cNvPr id="218" name="Google Shape;218;p37"/>
          <p:cNvSpPr txBox="1"/>
          <p:nvPr>
            <p:ph idx="1" type="body"/>
          </p:nvPr>
        </p:nvSpPr>
        <p:spPr>
          <a:xfrm>
            <a:off x="311700" y="1266175"/>
            <a:ext cx="39999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Part of Speech:</a:t>
            </a:r>
            <a:endParaRPr>
              <a:solidFill>
                <a:srgbClr val="000000"/>
              </a:solidFill>
            </a:endParaRPr>
          </a:p>
          <a:p>
            <a:pPr indent="-317500" lvl="0" marL="45720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</a:pPr>
            <a:r>
              <a:rPr lang="en">
                <a:solidFill>
                  <a:srgbClr val="000000"/>
                </a:solidFill>
              </a:rPr>
              <a:t>Noun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Definition:</a:t>
            </a:r>
            <a:endParaRPr>
              <a:solidFill>
                <a:srgbClr val="000000"/>
              </a:solidFill>
            </a:endParaRPr>
          </a:p>
          <a:p>
            <a:pPr indent="-317500" lvl="0" marL="45720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</a:pPr>
            <a:r>
              <a:rPr lang="en">
                <a:solidFill>
                  <a:srgbClr val="000000"/>
                </a:solidFill>
              </a:rPr>
              <a:t>A place where fruits such as apples and pears are </a:t>
            </a:r>
            <a:r>
              <a:rPr lang="en">
                <a:solidFill>
                  <a:srgbClr val="000000"/>
                </a:solidFill>
              </a:rPr>
              <a:t>grown</a:t>
            </a:r>
            <a:r>
              <a:rPr lang="en">
                <a:solidFill>
                  <a:srgbClr val="000000"/>
                </a:solidFill>
              </a:rPr>
              <a:t> on trees.</a:t>
            </a:r>
            <a:endParaRPr>
              <a:solidFill>
                <a:srgbClr val="000000"/>
              </a:solidFill>
            </a:endParaRPr>
          </a:p>
          <a:p>
            <a:pPr indent="0" lvl="0" marL="45720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19" name="Google Shape;219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0" y="1896825"/>
            <a:ext cx="3185350" cy="2126225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38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General Mill Vocab: Saw</a:t>
            </a:r>
            <a:r>
              <a:rPr lang="en"/>
              <a:t>m</a:t>
            </a:r>
            <a:r>
              <a:rPr b="1" lang="en"/>
              <a:t>ill</a:t>
            </a:r>
            <a:endParaRPr b="1"/>
          </a:p>
        </p:txBody>
      </p:sp>
      <p:sp>
        <p:nvSpPr>
          <p:cNvPr id="225" name="Google Shape;225;p38"/>
          <p:cNvSpPr txBox="1"/>
          <p:nvPr>
            <p:ph idx="1" type="body"/>
          </p:nvPr>
        </p:nvSpPr>
        <p:spPr>
          <a:xfrm>
            <a:off x="311700" y="1266175"/>
            <a:ext cx="39999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Part of Speech:</a:t>
            </a:r>
            <a:endParaRPr>
              <a:solidFill>
                <a:srgbClr val="000000"/>
              </a:solidFill>
            </a:endParaRPr>
          </a:p>
          <a:p>
            <a:pPr indent="-317500" lvl="0" marL="45720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</a:pPr>
            <a:r>
              <a:rPr lang="en">
                <a:solidFill>
                  <a:srgbClr val="000000"/>
                </a:solidFill>
              </a:rPr>
              <a:t>Noun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Definition:</a:t>
            </a:r>
            <a:endParaRPr>
              <a:solidFill>
                <a:srgbClr val="000000"/>
              </a:solidFill>
            </a:endParaRPr>
          </a:p>
          <a:p>
            <a:pPr indent="-317500" lvl="0" marL="45720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</a:pPr>
            <a:r>
              <a:rPr lang="en">
                <a:solidFill>
                  <a:srgbClr val="000000"/>
                </a:solidFill>
              </a:rPr>
              <a:t>A building where logs are cut into lumber.</a:t>
            </a:r>
            <a:endParaRPr>
              <a:solidFill>
                <a:srgbClr val="000000"/>
              </a:solidFill>
            </a:endParaRPr>
          </a:p>
          <a:p>
            <a:pPr indent="0" lvl="0" marL="45720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226" name="Google Shape;226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0" y="1844475"/>
            <a:ext cx="3394650" cy="2265925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39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General Mill Vocab:</a:t>
            </a:r>
            <a:r>
              <a:rPr lang="en"/>
              <a:t> </a:t>
            </a:r>
            <a:r>
              <a:rPr b="1" lang="en"/>
              <a:t>Spring</a:t>
            </a:r>
            <a:r>
              <a:rPr lang="en"/>
              <a:t>h</a:t>
            </a:r>
            <a:r>
              <a:rPr b="1" lang="en"/>
              <a:t>ouse</a:t>
            </a:r>
            <a:endParaRPr b="1"/>
          </a:p>
        </p:txBody>
      </p:sp>
      <p:sp>
        <p:nvSpPr>
          <p:cNvPr id="232" name="Google Shape;232;p39"/>
          <p:cNvSpPr txBox="1"/>
          <p:nvPr>
            <p:ph idx="1" type="body"/>
          </p:nvPr>
        </p:nvSpPr>
        <p:spPr>
          <a:xfrm>
            <a:off x="311700" y="1266175"/>
            <a:ext cx="39999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Part of Speech:</a:t>
            </a:r>
            <a:endParaRPr>
              <a:solidFill>
                <a:srgbClr val="000000"/>
              </a:solidFill>
            </a:endParaRPr>
          </a:p>
          <a:p>
            <a:pPr indent="-317500" lvl="0" marL="45720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</a:pPr>
            <a:r>
              <a:rPr lang="en">
                <a:solidFill>
                  <a:srgbClr val="000000"/>
                </a:solidFill>
              </a:rPr>
              <a:t>Noun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Definition:</a:t>
            </a:r>
            <a:endParaRPr>
              <a:solidFill>
                <a:srgbClr val="000000"/>
              </a:solidFill>
            </a:endParaRPr>
          </a:p>
          <a:p>
            <a:pPr indent="-317500" lvl="0" marL="457200" rtl="0" algn="l"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400"/>
              <a:buChar char="●"/>
            </a:pPr>
            <a:r>
              <a:rPr lang="en">
                <a:solidFill>
                  <a:srgbClr val="000000"/>
                </a:solidFill>
              </a:rPr>
              <a:t>A small building that protected a spring, a natural source of </a:t>
            </a:r>
            <a:r>
              <a:rPr lang="en">
                <a:solidFill>
                  <a:srgbClr val="000000"/>
                </a:solidFill>
              </a:rPr>
              <a:t>freshwater</a:t>
            </a:r>
            <a:r>
              <a:rPr lang="en">
                <a:solidFill>
                  <a:srgbClr val="000000"/>
                </a:solidFill>
              </a:rPr>
              <a:t>.</a:t>
            </a:r>
            <a:endParaRPr>
              <a:solidFill>
                <a:srgbClr val="000000"/>
              </a:solidFill>
            </a:endParaRPr>
          </a:p>
        </p:txBody>
      </p:sp>
      <p:pic>
        <p:nvPicPr>
          <p:cNvPr id="233" name="Google Shape;233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41650" y="1507162"/>
            <a:ext cx="3467500" cy="2820725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40"/>
          <p:cNvSpPr txBox="1"/>
          <p:nvPr>
            <p:ph type="title"/>
          </p:nvPr>
        </p:nvSpPr>
        <p:spPr>
          <a:xfrm>
            <a:off x="311700" y="814800"/>
            <a:ext cx="8571300" cy="94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General Mill Vocabulary: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Fill in the blank</a:t>
            </a: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41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General</a:t>
            </a:r>
            <a:r>
              <a:rPr b="1" lang="en"/>
              <a:t> Mill </a:t>
            </a:r>
            <a:r>
              <a:rPr b="1" lang="en"/>
              <a:t>Fill in the Blank 1:</a:t>
            </a:r>
            <a:endParaRPr b="1"/>
          </a:p>
        </p:txBody>
      </p:sp>
      <p:sp>
        <p:nvSpPr>
          <p:cNvPr id="244" name="Google Shape;244;p41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Some trees were sent to the ___ ____ to be cut down into lumber.</a:t>
            </a:r>
            <a:endParaRPr>
              <a:solidFill>
                <a:srgbClr val="000000"/>
              </a:solidFill>
            </a:endParaRPr>
          </a:p>
          <a:p>
            <a:pPr indent="0" lvl="0" marL="4572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  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Word Bank:</a:t>
            </a:r>
            <a:endParaRPr>
              <a:solidFill>
                <a:srgbClr val="000000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Gristmill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Orchard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Sawmill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Springhouse</a:t>
            </a:r>
            <a:endParaRPr sz="16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42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000000"/>
                </a:solidFill>
              </a:rPr>
              <a:t>General </a:t>
            </a:r>
            <a:r>
              <a:rPr b="1" lang="en">
                <a:solidFill>
                  <a:srgbClr val="000000"/>
                </a:solidFill>
              </a:rPr>
              <a:t>Fill in the Blank 1:</a:t>
            </a:r>
            <a:r>
              <a:rPr lang="en">
                <a:solidFill>
                  <a:srgbClr val="000000"/>
                </a:solidFill>
              </a:rPr>
              <a:t> </a:t>
            </a:r>
            <a:r>
              <a:rPr b="1" lang="en">
                <a:solidFill>
                  <a:srgbClr val="000000"/>
                </a:solidFill>
              </a:rPr>
              <a:t>Answer</a:t>
            </a:r>
            <a:endParaRPr b="1">
              <a:solidFill>
                <a:srgbClr val="000000"/>
              </a:solidFill>
            </a:endParaRPr>
          </a:p>
        </p:txBody>
      </p:sp>
      <p:sp>
        <p:nvSpPr>
          <p:cNvPr id="250" name="Google Shape;250;p42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Char char="●"/>
            </a:pPr>
            <a:r>
              <a:rPr lang="en" sz="2100">
                <a:solidFill>
                  <a:srgbClr val="000000"/>
                </a:solidFill>
              </a:rPr>
              <a:t>Correct Answer: </a:t>
            </a:r>
            <a:r>
              <a:rPr b="1" lang="en" sz="2100">
                <a:solidFill>
                  <a:srgbClr val="000000"/>
                </a:solidFill>
              </a:rPr>
              <a:t>Sawmill </a:t>
            </a:r>
            <a:endParaRPr b="1" sz="2100">
              <a:solidFill>
                <a:srgbClr val="000000"/>
              </a:solidFill>
            </a:endParaRPr>
          </a:p>
          <a:p>
            <a:pPr indent="-361950" lvl="0" marL="45720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100"/>
              <a:buChar char="●"/>
            </a:pPr>
            <a:r>
              <a:rPr lang="en" sz="1700">
                <a:solidFill>
                  <a:srgbClr val="000000"/>
                </a:solidFill>
              </a:rPr>
              <a:t>Definition: n. </a:t>
            </a:r>
            <a:r>
              <a:rPr lang="en" sz="1700">
                <a:solidFill>
                  <a:srgbClr val="000000"/>
                </a:solidFill>
              </a:rPr>
              <a:t>A building where logs are cut into lumber.</a:t>
            </a:r>
            <a:endParaRPr sz="17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</p:txBody>
      </p:sp>
      <p:pic>
        <p:nvPicPr>
          <p:cNvPr id="251" name="Google Shape;251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06350" y="2624100"/>
            <a:ext cx="3531300" cy="235420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43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General Mill Fill in the Blank 2:</a:t>
            </a:r>
            <a:endParaRPr b="1"/>
          </a:p>
        </p:txBody>
      </p:sp>
      <p:sp>
        <p:nvSpPr>
          <p:cNvPr id="257" name="Google Shape;257;p43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My family went apple picking in the _______ the other day.</a:t>
            </a:r>
            <a:endParaRPr>
              <a:solidFill>
                <a:srgbClr val="000000"/>
              </a:solidFill>
            </a:endParaRPr>
          </a:p>
          <a:p>
            <a:pPr indent="0" lvl="0" marL="4572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  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Word Bank:</a:t>
            </a:r>
            <a:endParaRPr>
              <a:solidFill>
                <a:srgbClr val="000000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Gristmill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Orchard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Sawmill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Springhouse</a:t>
            </a:r>
            <a:endParaRPr sz="16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44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000000"/>
                </a:solidFill>
              </a:rPr>
              <a:t>General Fill in the Blank 2:</a:t>
            </a:r>
            <a:r>
              <a:rPr lang="en">
                <a:solidFill>
                  <a:srgbClr val="000000"/>
                </a:solidFill>
              </a:rPr>
              <a:t> </a:t>
            </a:r>
            <a:r>
              <a:rPr b="1" lang="en">
                <a:solidFill>
                  <a:srgbClr val="000000"/>
                </a:solidFill>
              </a:rPr>
              <a:t>Answer</a:t>
            </a:r>
            <a:endParaRPr b="1">
              <a:solidFill>
                <a:srgbClr val="000000"/>
              </a:solidFill>
            </a:endParaRPr>
          </a:p>
        </p:txBody>
      </p:sp>
      <p:sp>
        <p:nvSpPr>
          <p:cNvPr id="263" name="Google Shape;263;p44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Char char="●"/>
            </a:pPr>
            <a:r>
              <a:rPr lang="en" sz="2100">
                <a:solidFill>
                  <a:srgbClr val="000000"/>
                </a:solidFill>
              </a:rPr>
              <a:t>Correct Answer: </a:t>
            </a:r>
            <a:r>
              <a:rPr b="1" lang="en" sz="2100">
                <a:solidFill>
                  <a:srgbClr val="000000"/>
                </a:solidFill>
              </a:rPr>
              <a:t>Orchard </a:t>
            </a:r>
            <a:endParaRPr b="1" sz="2100">
              <a:solidFill>
                <a:srgbClr val="000000"/>
              </a:solidFill>
            </a:endParaRPr>
          </a:p>
          <a:p>
            <a:pPr indent="-361950" lvl="0" marL="45720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100"/>
              <a:buChar char="●"/>
            </a:pPr>
            <a:r>
              <a:rPr lang="en" sz="1700">
                <a:solidFill>
                  <a:srgbClr val="000000"/>
                </a:solidFill>
              </a:rPr>
              <a:t>Definition: n. </a:t>
            </a:r>
            <a:r>
              <a:rPr lang="en" sz="1700">
                <a:solidFill>
                  <a:srgbClr val="000000"/>
                </a:solidFill>
              </a:rPr>
              <a:t>A place where fruits such as apples and pears are grown on trees.</a:t>
            </a:r>
            <a:endParaRPr sz="17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</p:txBody>
      </p:sp>
      <p:pic>
        <p:nvPicPr>
          <p:cNvPr id="264" name="Google Shape;264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08525" y="2650224"/>
            <a:ext cx="3526891" cy="235420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8"/>
          <p:cNvSpPr txBox="1"/>
          <p:nvPr>
            <p:ph type="title"/>
          </p:nvPr>
        </p:nvSpPr>
        <p:spPr>
          <a:xfrm>
            <a:off x="311700" y="814800"/>
            <a:ext cx="8571300" cy="94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Craftsman Vocabulary: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Definitions</a:t>
            </a:r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45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General Mill Fill in the Blank 3:</a:t>
            </a:r>
            <a:endParaRPr b="1"/>
          </a:p>
        </p:txBody>
      </p:sp>
      <p:sp>
        <p:nvSpPr>
          <p:cNvPr id="270" name="Google Shape;270;p45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The young man went to get some fresh water from the ______ _____.</a:t>
            </a:r>
            <a:endParaRPr>
              <a:solidFill>
                <a:srgbClr val="000000"/>
              </a:solidFill>
            </a:endParaRPr>
          </a:p>
          <a:p>
            <a:pPr indent="0" lvl="0" marL="4572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  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Word Bank:</a:t>
            </a:r>
            <a:endParaRPr>
              <a:solidFill>
                <a:srgbClr val="000000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Gristmill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Orchard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Sawmill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Springhouse</a:t>
            </a:r>
            <a:endParaRPr sz="16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46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000000"/>
                </a:solidFill>
              </a:rPr>
              <a:t>General Fill in the Blank 3:</a:t>
            </a:r>
            <a:r>
              <a:rPr lang="en">
                <a:solidFill>
                  <a:srgbClr val="000000"/>
                </a:solidFill>
              </a:rPr>
              <a:t> </a:t>
            </a:r>
            <a:r>
              <a:rPr b="1" lang="en">
                <a:solidFill>
                  <a:srgbClr val="000000"/>
                </a:solidFill>
              </a:rPr>
              <a:t>Answer</a:t>
            </a:r>
            <a:endParaRPr b="1">
              <a:solidFill>
                <a:srgbClr val="000000"/>
              </a:solidFill>
            </a:endParaRPr>
          </a:p>
        </p:txBody>
      </p:sp>
      <p:sp>
        <p:nvSpPr>
          <p:cNvPr id="276" name="Google Shape;276;p46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Char char="●"/>
            </a:pPr>
            <a:r>
              <a:rPr lang="en" sz="2100">
                <a:solidFill>
                  <a:srgbClr val="000000"/>
                </a:solidFill>
              </a:rPr>
              <a:t>Correct Answer: </a:t>
            </a:r>
            <a:r>
              <a:rPr b="1" lang="en" sz="2100">
                <a:solidFill>
                  <a:srgbClr val="000000"/>
                </a:solidFill>
              </a:rPr>
              <a:t>Springhouse</a:t>
            </a:r>
            <a:endParaRPr b="1" sz="2100">
              <a:solidFill>
                <a:srgbClr val="000000"/>
              </a:solidFill>
            </a:endParaRPr>
          </a:p>
          <a:p>
            <a:pPr indent="-361950" lvl="0" marL="45720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100"/>
              <a:buChar char="●"/>
            </a:pPr>
            <a:r>
              <a:rPr lang="en" sz="1700">
                <a:solidFill>
                  <a:srgbClr val="000000"/>
                </a:solidFill>
              </a:rPr>
              <a:t>Definition: n. </a:t>
            </a:r>
            <a:r>
              <a:rPr lang="en" sz="1700">
                <a:solidFill>
                  <a:srgbClr val="000000"/>
                </a:solidFill>
              </a:rPr>
              <a:t>A small building that protected a spring, a natural source of freshwater.</a:t>
            </a:r>
            <a:endParaRPr sz="17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</p:txBody>
      </p:sp>
      <p:pic>
        <p:nvPicPr>
          <p:cNvPr id="277" name="Google Shape;277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67863" y="2658425"/>
            <a:ext cx="3608273" cy="2311674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47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General Mill Fill in the Blank 4:</a:t>
            </a:r>
            <a:endParaRPr b="1"/>
          </a:p>
        </p:txBody>
      </p:sp>
      <p:sp>
        <p:nvSpPr>
          <p:cNvPr id="283" name="Google Shape;283;p47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Peirce Mill is a _____ ____ which makes flour and cornmeal.</a:t>
            </a:r>
            <a:endParaRPr>
              <a:solidFill>
                <a:srgbClr val="000000"/>
              </a:solidFill>
            </a:endParaRPr>
          </a:p>
          <a:p>
            <a:pPr indent="0" lvl="0" marL="4572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  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Word Bank:</a:t>
            </a:r>
            <a:endParaRPr>
              <a:solidFill>
                <a:srgbClr val="000000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Gristmill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Orchard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Sawmill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Springhouse</a:t>
            </a:r>
            <a:endParaRPr sz="16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48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000000"/>
                </a:solidFill>
              </a:rPr>
              <a:t>General Fill in the Blank 4:</a:t>
            </a:r>
            <a:r>
              <a:rPr lang="en">
                <a:solidFill>
                  <a:srgbClr val="000000"/>
                </a:solidFill>
              </a:rPr>
              <a:t> </a:t>
            </a:r>
            <a:r>
              <a:rPr b="1" lang="en">
                <a:solidFill>
                  <a:srgbClr val="000000"/>
                </a:solidFill>
              </a:rPr>
              <a:t>Answer</a:t>
            </a:r>
            <a:endParaRPr b="1">
              <a:solidFill>
                <a:srgbClr val="000000"/>
              </a:solidFill>
            </a:endParaRPr>
          </a:p>
        </p:txBody>
      </p:sp>
      <p:sp>
        <p:nvSpPr>
          <p:cNvPr id="289" name="Google Shape;289;p48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Char char="●"/>
            </a:pPr>
            <a:r>
              <a:rPr lang="en" sz="2100">
                <a:solidFill>
                  <a:srgbClr val="000000"/>
                </a:solidFill>
              </a:rPr>
              <a:t>Correct Answer: </a:t>
            </a:r>
            <a:r>
              <a:rPr b="1" lang="en" sz="2100">
                <a:solidFill>
                  <a:srgbClr val="000000"/>
                </a:solidFill>
              </a:rPr>
              <a:t>Gristmill</a:t>
            </a:r>
            <a:r>
              <a:rPr lang="en" sz="2100">
                <a:solidFill>
                  <a:srgbClr val="000000"/>
                </a:solidFill>
              </a:rPr>
              <a:t> </a:t>
            </a:r>
            <a:endParaRPr b="1" sz="2100">
              <a:solidFill>
                <a:srgbClr val="000000"/>
              </a:solidFill>
            </a:endParaRPr>
          </a:p>
          <a:p>
            <a:pPr indent="-361950" lvl="0" marL="45720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100"/>
              <a:buChar char="●"/>
            </a:pPr>
            <a:r>
              <a:rPr lang="en" sz="1700">
                <a:solidFill>
                  <a:srgbClr val="000000"/>
                </a:solidFill>
              </a:rPr>
              <a:t>Definition: n. </a:t>
            </a:r>
            <a:r>
              <a:rPr lang="en" sz="1700">
                <a:solidFill>
                  <a:srgbClr val="000000"/>
                </a:solidFill>
              </a:rPr>
              <a:t>A building made for making flour and cornmeal by grinding grain.</a:t>
            </a:r>
            <a:endParaRPr sz="1700">
              <a:solidFill>
                <a:srgbClr val="000000"/>
              </a:solidFill>
            </a:endParaRPr>
          </a:p>
          <a:p>
            <a:pPr indent="0" lvl="0" marL="4572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</p:txBody>
      </p:sp>
      <p:pic>
        <p:nvPicPr>
          <p:cNvPr id="290" name="Google Shape;290;p48"/>
          <p:cNvPicPr preferRelativeResize="0"/>
          <p:nvPr/>
        </p:nvPicPr>
        <p:blipFill rotWithShape="1">
          <a:blip r:embed="rId3">
            <a:alphaModFix/>
          </a:blip>
          <a:srcRect b="0" l="21587" r="0" t="0"/>
          <a:stretch/>
        </p:blipFill>
        <p:spPr>
          <a:xfrm>
            <a:off x="3231112" y="2643600"/>
            <a:ext cx="2681726" cy="228235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49"/>
          <p:cNvSpPr txBox="1"/>
          <p:nvPr>
            <p:ph type="title"/>
          </p:nvPr>
        </p:nvSpPr>
        <p:spPr>
          <a:xfrm>
            <a:off x="311700" y="814800"/>
            <a:ext cx="8571300" cy="94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Mill Technology </a:t>
            </a:r>
            <a:r>
              <a:rPr lang="en"/>
              <a:t>Vocabulary: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Definitions</a:t>
            </a:r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50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Mill Technology Vocab: Millstone </a:t>
            </a:r>
            <a:endParaRPr b="1"/>
          </a:p>
        </p:txBody>
      </p:sp>
      <p:sp>
        <p:nvSpPr>
          <p:cNvPr id="301" name="Google Shape;301;p50"/>
          <p:cNvSpPr txBox="1"/>
          <p:nvPr>
            <p:ph idx="1" type="body"/>
          </p:nvPr>
        </p:nvSpPr>
        <p:spPr>
          <a:xfrm>
            <a:off x="311700" y="1266175"/>
            <a:ext cx="39999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Part of Speech:</a:t>
            </a:r>
            <a:endParaRPr>
              <a:solidFill>
                <a:srgbClr val="000000"/>
              </a:solidFill>
            </a:endParaRPr>
          </a:p>
          <a:p>
            <a:pPr indent="-317500" lvl="0" marL="45720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</a:pPr>
            <a:r>
              <a:rPr lang="en">
                <a:solidFill>
                  <a:srgbClr val="000000"/>
                </a:solidFill>
              </a:rPr>
              <a:t>Noun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Definition:</a:t>
            </a:r>
            <a:endParaRPr>
              <a:solidFill>
                <a:srgbClr val="000000"/>
              </a:solidFill>
            </a:endParaRPr>
          </a:p>
          <a:p>
            <a:pPr indent="-317500" lvl="0" marL="457200" rtl="0" algn="l"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400"/>
              <a:buChar char="●"/>
            </a:pPr>
            <a:r>
              <a:rPr lang="en">
                <a:solidFill>
                  <a:srgbClr val="000000"/>
                </a:solidFill>
              </a:rPr>
              <a:t>O</a:t>
            </a:r>
            <a:r>
              <a:rPr lang="en">
                <a:solidFill>
                  <a:srgbClr val="000000"/>
                </a:solidFill>
              </a:rPr>
              <a:t>ne of two large round stones used for grinding grain</a:t>
            </a:r>
            <a:r>
              <a:rPr lang="en">
                <a:solidFill>
                  <a:srgbClr val="000000"/>
                </a:solidFill>
              </a:rPr>
              <a:t>.</a:t>
            </a:r>
            <a:endParaRPr>
              <a:solidFill>
                <a:srgbClr val="000000"/>
              </a:solidFill>
            </a:endParaRPr>
          </a:p>
        </p:txBody>
      </p:sp>
      <p:pic>
        <p:nvPicPr>
          <p:cNvPr id="302" name="Google Shape;302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0" y="1647950"/>
            <a:ext cx="3355426" cy="2516575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51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Mill Technology Vocab: Water</a:t>
            </a:r>
            <a:r>
              <a:rPr lang="en"/>
              <a:t>w</a:t>
            </a:r>
            <a:r>
              <a:rPr b="1" lang="en"/>
              <a:t>heel </a:t>
            </a:r>
            <a:endParaRPr b="1"/>
          </a:p>
        </p:txBody>
      </p:sp>
      <p:sp>
        <p:nvSpPr>
          <p:cNvPr id="308" name="Google Shape;308;p51"/>
          <p:cNvSpPr txBox="1"/>
          <p:nvPr>
            <p:ph idx="1" type="body"/>
          </p:nvPr>
        </p:nvSpPr>
        <p:spPr>
          <a:xfrm>
            <a:off x="311700" y="1266175"/>
            <a:ext cx="39999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Part of Speech:</a:t>
            </a:r>
            <a:endParaRPr>
              <a:solidFill>
                <a:srgbClr val="000000"/>
              </a:solidFill>
            </a:endParaRPr>
          </a:p>
          <a:p>
            <a:pPr indent="-317500" lvl="0" marL="45720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</a:pPr>
            <a:r>
              <a:rPr lang="en">
                <a:solidFill>
                  <a:srgbClr val="000000"/>
                </a:solidFill>
              </a:rPr>
              <a:t>Noun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Definition:</a:t>
            </a:r>
            <a:endParaRPr>
              <a:solidFill>
                <a:srgbClr val="000000"/>
              </a:solidFill>
            </a:endParaRPr>
          </a:p>
          <a:p>
            <a:pPr indent="-317500" lvl="0" marL="457200" rtl="0" algn="l"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400"/>
              <a:buChar char="●"/>
            </a:pPr>
            <a:r>
              <a:rPr lang="en">
                <a:solidFill>
                  <a:srgbClr val="000000"/>
                </a:solidFill>
              </a:rPr>
              <a:t>A large wheel that uses the weight of water to operate or power machinery</a:t>
            </a:r>
            <a:r>
              <a:rPr lang="en">
                <a:solidFill>
                  <a:srgbClr val="000000"/>
                </a:solidFill>
              </a:rPr>
              <a:t>.</a:t>
            </a:r>
            <a:endParaRPr>
              <a:solidFill>
                <a:srgbClr val="000000"/>
              </a:solidFill>
            </a:endParaRPr>
          </a:p>
        </p:txBody>
      </p:sp>
      <p:pic>
        <p:nvPicPr>
          <p:cNvPr id="309" name="Google Shape;309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0" y="1727400"/>
            <a:ext cx="3323225" cy="2497425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52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Mill Technology Vocab: </a:t>
            </a:r>
            <a:r>
              <a:rPr b="1" lang="en"/>
              <a:t>Mortar</a:t>
            </a:r>
            <a:r>
              <a:rPr b="1" lang="en"/>
              <a:t> and </a:t>
            </a:r>
            <a:r>
              <a:rPr b="1" lang="en"/>
              <a:t>Pestle</a:t>
            </a:r>
            <a:endParaRPr b="1"/>
          </a:p>
        </p:txBody>
      </p:sp>
      <p:sp>
        <p:nvSpPr>
          <p:cNvPr id="315" name="Google Shape;315;p52"/>
          <p:cNvSpPr txBox="1"/>
          <p:nvPr>
            <p:ph idx="1" type="body"/>
          </p:nvPr>
        </p:nvSpPr>
        <p:spPr>
          <a:xfrm>
            <a:off x="311700" y="1266175"/>
            <a:ext cx="39999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Part of Speech:</a:t>
            </a:r>
            <a:endParaRPr>
              <a:solidFill>
                <a:srgbClr val="000000"/>
              </a:solidFill>
            </a:endParaRPr>
          </a:p>
          <a:p>
            <a:pPr indent="-317500" lvl="0" marL="45720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</a:pPr>
            <a:r>
              <a:rPr lang="en">
                <a:solidFill>
                  <a:srgbClr val="000000"/>
                </a:solidFill>
              </a:rPr>
              <a:t>Noun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Definition:</a:t>
            </a:r>
            <a:endParaRPr>
              <a:solidFill>
                <a:srgbClr val="000000"/>
              </a:solidFill>
            </a:endParaRPr>
          </a:p>
          <a:p>
            <a:pPr indent="-317500" lvl="0" marL="457200" rtl="0" algn="l"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400"/>
              <a:buChar char="●"/>
            </a:pPr>
            <a:r>
              <a:rPr lang="en">
                <a:solidFill>
                  <a:srgbClr val="000000"/>
                </a:solidFill>
              </a:rPr>
              <a:t>A bowl and rock used to pound grain by hand.</a:t>
            </a:r>
            <a:endParaRPr>
              <a:solidFill>
                <a:srgbClr val="000000"/>
              </a:solidFill>
            </a:endParaRPr>
          </a:p>
        </p:txBody>
      </p:sp>
      <p:pic>
        <p:nvPicPr>
          <p:cNvPr id="316" name="Google Shape;316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30375" y="1610638"/>
            <a:ext cx="2625725" cy="2625725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53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Mill Technology Vocab: Steelyard</a:t>
            </a:r>
            <a:endParaRPr b="1"/>
          </a:p>
        </p:txBody>
      </p:sp>
      <p:sp>
        <p:nvSpPr>
          <p:cNvPr id="322" name="Google Shape;322;p53"/>
          <p:cNvSpPr txBox="1"/>
          <p:nvPr>
            <p:ph idx="1" type="body"/>
          </p:nvPr>
        </p:nvSpPr>
        <p:spPr>
          <a:xfrm>
            <a:off x="311700" y="1266175"/>
            <a:ext cx="39999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Part of Speech:</a:t>
            </a:r>
            <a:endParaRPr>
              <a:solidFill>
                <a:srgbClr val="000000"/>
              </a:solidFill>
            </a:endParaRPr>
          </a:p>
          <a:p>
            <a:pPr indent="-317500" lvl="0" marL="45720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</a:pPr>
            <a:r>
              <a:rPr lang="en">
                <a:solidFill>
                  <a:srgbClr val="000000"/>
                </a:solidFill>
              </a:rPr>
              <a:t>Noun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Definition:</a:t>
            </a:r>
            <a:endParaRPr>
              <a:solidFill>
                <a:srgbClr val="000000"/>
              </a:solidFill>
            </a:endParaRPr>
          </a:p>
          <a:p>
            <a:pPr indent="-317500" lvl="0" marL="457200" rtl="0" algn="l"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400"/>
              <a:buChar char="●"/>
            </a:pPr>
            <a:r>
              <a:rPr lang="en">
                <a:solidFill>
                  <a:srgbClr val="000000"/>
                </a:solidFill>
              </a:rPr>
              <a:t>Antique beam scale that is used to weigh grain.</a:t>
            </a:r>
            <a:endParaRPr>
              <a:solidFill>
                <a:srgbClr val="000000"/>
              </a:solidFill>
            </a:endParaRPr>
          </a:p>
        </p:txBody>
      </p:sp>
      <p:pic>
        <p:nvPicPr>
          <p:cNvPr id="323" name="Google Shape;323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5400000">
            <a:off x="4738900" y="1676001"/>
            <a:ext cx="3310749" cy="2483049"/>
          </a:xfrm>
          <a:prstGeom prst="rect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54"/>
          <p:cNvSpPr txBox="1"/>
          <p:nvPr>
            <p:ph type="title"/>
          </p:nvPr>
        </p:nvSpPr>
        <p:spPr>
          <a:xfrm>
            <a:off x="311700" y="814800"/>
            <a:ext cx="8571300" cy="94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Mill Technology Vocabulary: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Fill in the blank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9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Craftsman Vocab: B</a:t>
            </a:r>
            <a:r>
              <a:rPr b="1" lang="en"/>
              <a:t>lacksmith</a:t>
            </a:r>
            <a:endParaRPr b="1"/>
          </a:p>
        </p:txBody>
      </p:sp>
      <p:sp>
        <p:nvSpPr>
          <p:cNvPr id="101" name="Google Shape;101;p19"/>
          <p:cNvSpPr txBox="1"/>
          <p:nvPr>
            <p:ph idx="1" type="body"/>
          </p:nvPr>
        </p:nvSpPr>
        <p:spPr>
          <a:xfrm>
            <a:off x="311700" y="1266175"/>
            <a:ext cx="39999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Part of Speech:</a:t>
            </a:r>
            <a:endParaRPr>
              <a:solidFill>
                <a:srgbClr val="000000"/>
              </a:solidFill>
            </a:endParaRPr>
          </a:p>
          <a:p>
            <a:pPr indent="-317500" lvl="0" marL="45720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</a:pPr>
            <a:r>
              <a:rPr lang="en">
                <a:solidFill>
                  <a:srgbClr val="000000"/>
                </a:solidFill>
              </a:rPr>
              <a:t>Noun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Definition:</a:t>
            </a:r>
            <a:endParaRPr>
              <a:solidFill>
                <a:srgbClr val="000000"/>
              </a:solidFill>
            </a:endParaRPr>
          </a:p>
          <a:p>
            <a:pPr indent="-317500" lvl="0" marL="45720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</a:pPr>
            <a:r>
              <a:rPr lang="en">
                <a:solidFill>
                  <a:srgbClr val="000000"/>
                </a:solidFill>
              </a:rPr>
              <a:t>A person who makes and repairs things in iron by hand.</a:t>
            </a:r>
            <a:endParaRPr>
              <a:solidFill>
                <a:srgbClr val="000000"/>
              </a:solidFill>
            </a:endParaRPr>
          </a:p>
          <a:p>
            <a:pPr indent="0" lvl="0" marL="45720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02" name="Google Shape;102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0" y="1752950"/>
            <a:ext cx="3499325" cy="2332874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55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Mill Technology</a:t>
            </a:r>
            <a:r>
              <a:rPr lang="en"/>
              <a:t> </a:t>
            </a:r>
            <a:r>
              <a:rPr b="1" lang="en"/>
              <a:t>Fill in the Blank 1:</a:t>
            </a:r>
            <a:endParaRPr b="1"/>
          </a:p>
        </p:txBody>
      </p:sp>
      <p:sp>
        <p:nvSpPr>
          <p:cNvPr id="334" name="Google Shape;334;p55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The gristmill worker used a _________ weigh some grain.</a:t>
            </a:r>
            <a:endParaRPr>
              <a:solidFill>
                <a:srgbClr val="000000"/>
              </a:solidFill>
            </a:endParaRPr>
          </a:p>
          <a:p>
            <a:pPr indent="0" lvl="0" marL="4572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  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Word Bank: </a:t>
            </a:r>
            <a:endParaRPr>
              <a:solidFill>
                <a:srgbClr val="000000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Millstone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Waterwheel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Mortar &amp; Pestle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Steelyard</a:t>
            </a:r>
            <a:endParaRPr sz="16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56"/>
          <p:cNvSpPr txBox="1"/>
          <p:nvPr>
            <p:ph type="title"/>
          </p:nvPr>
        </p:nvSpPr>
        <p:spPr>
          <a:xfrm>
            <a:off x="311700" y="256600"/>
            <a:ext cx="78624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000000"/>
                </a:solidFill>
              </a:rPr>
              <a:t>Mill Technology</a:t>
            </a:r>
            <a:r>
              <a:rPr lang="en">
                <a:solidFill>
                  <a:srgbClr val="000000"/>
                </a:solidFill>
              </a:rPr>
              <a:t> </a:t>
            </a:r>
            <a:r>
              <a:rPr b="1" lang="en">
                <a:solidFill>
                  <a:srgbClr val="000000"/>
                </a:solidFill>
              </a:rPr>
              <a:t>Fill in the Blank 1:</a:t>
            </a:r>
            <a:r>
              <a:rPr lang="en">
                <a:solidFill>
                  <a:srgbClr val="000000"/>
                </a:solidFill>
              </a:rPr>
              <a:t> </a:t>
            </a:r>
            <a:r>
              <a:rPr b="1" lang="en">
                <a:solidFill>
                  <a:srgbClr val="000000"/>
                </a:solidFill>
              </a:rPr>
              <a:t>Answer</a:t>
            </a:r>
            <a:endParaRPr b="1">
              <a:solidFill>
                <a:srgbClr val="000000"/>
              </a:solidFill>
            </a:endParaRPr>
          </a:p>
        </p:txBody>
      </p:sp>
      <p:sp>
        <p:nvSpPr>
          <p:cNvPr id="340" name="Google Shape;340;p56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Char char="●"/>
            </a:pPr>
            <a:r>
              <a:rPr lang="en" sz="2100">
                <a:solidFill>
                  <a:srgbClr val="000000"/>
                </a:solidFill>
              </a:rPr>
              <a:t>Correct Answer: </a:t>
            </a:r>
            <a:r>
              <a:rPr b="1" lang="en" sz="2100">
                <a:solidFill>
                  <a:srgbClr val="000000"/>
                </a:solidFill>
              </a:rPr>
              <a:t>Steelyard </a:t>
            </a:r>
            <a:endParaRPr b="1" sz="2100">
              <a:solidFill>
                <a:srgbClr val="000000"/>
              </a:solidFill>
            </a:endParaRPr>
          </a:p>
          <a:p>
            <a:pPr indent="-361950" lvl="0" marL="45720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100"/>
              <a:buChar char="●"/>
            </a:pPr>
            <a:r>
              <a:rPr lang="en" sz="1700">
                <a:solidFill>
                  <a:srgbClr val="000000"/>
                </a:solidFill>
              </a:rPr>
              <a:t>Definition: n. </a:t>
            </a:r>
            <a:r>
              <a:rPr lang="en" sz="1700">
                <a:solidFill>
                  <a:srgbClr val="000000"/>
                </a:solidFill>
              </a:rPr>
              <a:t>Antique beam scale that is used to weigh grain.</a:t>
            </a:r>
            <a:endParaRPr sz="1700">
              <a:solidFill>
                <a:srgbClr val="000000"/>
              </a:solidFill>
            </a:endParaRPr>
          </a:p>
          <a:p>
            <a:pPr indent="0" lvl="0" marL="4572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</p:txBody>
      </p:sp>
      <p:pic>
        <p:nvPicPr>
          <p:cNvPr id="341" name="Google Shape;341;p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5400000">
            <a:off x="2960588" y="2711739"/>
            <a:ext cx="2564623" cy="1923449"/>
          </a:xfrm>
          <a:prstGeom prst="rect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57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Mill Technology Fill in the Blank 2:</a:t>
            </a:r>
            <a:endParaRPr b="1"/>
          </a:p>
        </p:txBody>
      </p:sp>
      <p:sp>
        <p:nvSpPr>
          <p:cNvPr id="347" name="Google Shape;347;p57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A young woman was using a ______ ___ ______ to pound grain.</a:t>
            </a:r>
            <a:endParaRPr>
              <a:solidFill>
                <a:srgbClr val="000000"/>
              </a:solidFill>
            </a:endParaRPr>
          </a:p>
          <a:p>
            <a:pPr indent="0" lvl="0" marL="4572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  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Word Bank: </a:t>
            </a:r>
            <a:endParaRPr>
              <a:solidFill>
                <a:srgbClr val="000000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Millstone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Waterwheel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Mortar and Pestle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Steelyard</a:t>
            </a:r>
            <a:endParaRPr sz="16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58"/>
          <p:cNvSpPr txBox="1"/>
          <p:nvPr>
            <p:ph type="title"/>
          </p:nvPr>
        </p:nvSpPr>
        <p:spPr>
          <a:xfrm>
            <a:off x="311700" y="408925"/>
            <a:ext cx="72765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000000"/>
                </a:solidFill>
              </a:rPr>
              <a:t>Mill Technology Fill in the Blank </a:t>
            </a:r>
            <a:r>
              <a:rPr lang="en">
                <a:solidFill>
                  <a:srgbClr val="000000"/>
                </a:solidFill>
              </a:rPr>
              <a:t>2: </a:t>
            </a:r>
            <a:r>
              <a:rPr b="1" lang="en">
                <a:solidFill>
                  <a:srgbClr val="000000"/>
                </a:solidFill>
              </a:rPr>
              <a:t>Answer</a:t>
            </a:r>
            <a:endParaRPr b="1">
              <a:solidFill>
                <a:srgbClr val="000000"/>
              </a:solidFill>
            </a:endParaRPr>
          </a:p>
        </p:txBody>
      </p:sp>
      <p:sp>
        <p:nvSpPr>
          <p:cNvPr id="353" name="Google Shape;353;p58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Char char="●"/>
            </a:pPr>
            <a:r>
              <a:rPr lang="en" sz="2100">
                <a:solidFill>
                  <a:srgbClr val="000000"/>
                </a:solidFill>
              </a:rPr>
              <a:t>Correct Answer: Mortar and Pestle</a:t>
            </a:r>
            <a:endParaRPr b="1" sz="2100">
              <a:solidFill>
                <a:srgbClr val="000000"/>
              </a:solidFill>
            </a:endParaRPr>
          </a:p>
          <a:p>
            <a:pPr indent="-361950" lvl="0" marL="45720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100"/>
              <a:buChar char="●"/>
            </a:pPr>
            <a:r>
              <a:rPr lang="en" sz="1700">
                <a:solidFill>
                  <a:srgbClr val="000000"/>
                </a:solidFill>
              </a:rPr>
              <a:t>Definition: n. </a:t>
            </a:r>
            <a:r>
              <a:rPr lang="en" sz="1700">
                <a:solidFill>
                  <a:srgbClr val="000000"/>
                </a:solidFill>
              </a:rPr>
              <a:t>A bowl and rock used to pound grain.</a:t>
            </a:r>
            <a:endParaRPr sz="1700">
              <a:solidFill>
                <a:srgbClr val="000000"/>
              </a:solidFill>
            </a:endParaRPr>
          </a:p>
          <a:p>
            <a:pPr indent="0" lvl="0" marL="4572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</p:txBody>
      </p:sp>
      <p:pic>
        <p:nvPicPr>
          <p:cNvPr id="354" name="Google Shape;354;p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12275" y="2649750"/>
            <a:ext cx="3519401" cy="2276199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59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Mill Technology Fill in the Blank 3:</a:t>
            </a:r>
            <a:endParaRPr b="1"/>
          </a:p>
        </p:txBody>
      </p:sp>
      <p:sp>
        <p:nvSpPr>
          <p:cNvPr id="360" name="Google Shape;360;p59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A _________ </a:t>
            </a:r>
            <a:r>
              <a:rPr lang="en">
                <a:solidFill>
                  <a:srgbClr val="000000"/>
                </a:solidFill>
              </a:rPr>
              <a:t>can be used to grind grain by hand.</a:t>
            </a:r>
            <a:endParaRPr>
              <a:solidFill>
                <a:srgbClr val="000000"/>
              </a:solidFill>
            </a:endParaRPr>
          </a:p>
          <a:p>
            <a:pPr indent="0" lvl="0" marL="4572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  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Word Bank: </a:t>
            </a:r>
            <a:endParaRPr>
              <a:solidFill>
                <a:srgbClr val="000000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Millstone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Waterwheel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Mortar &amp; Pestle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Steelyard</a:t>
            </a:r>
            <a:endParaRPr sz="16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60"/>
          <p:cNvSpPr txBox="1"/>
          <p:nvPr>
            <p:ph type="title"/>
          </p:nvPr>
        </p:nvSpPr>
        <p:spPr>
          <a:xfrm>
            <a:off x="311700" y="408925"/>
            <a:ext cx="82665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000000"/>
                </a:solidFill>
              </a:rPr>
              <a:t>Mill Technology</a:t>
            </a:r>
            <a:r>
              <a:rPr lang="en">
                <a:solidFill>
                  <a:srgbClr val="000000"/>
                </a:solidFill>
              </a:rPr>
              <a:t> </a:t>
            </a:r>
            <a:r>
              <a:rPr b="1" lang="en">
                <a:solidFill>
                  <a:srgbClr val="000000"/>
                </a:solidFill>
              </a:rPr>
              <a:t>Fill in the Blank 3:</a:t>
            </a:r>
            <a:r>
              <a:rPr lang="en">
                <a:solidFill>
                  <a:srgbClr val="000000"/>
                </a:solidFill>
              </a:rPr>
              <a:t> </a:t>
            </a:r>
            <a:r>
              <a:rPr b="1" lang="en">
                <a:solidFill>
                  <a:srgbClr val="000000"/>
                </a:solidFill>
              </a:rPr>
              <a:t>Answer</a:t>
            </a:r>
            <a:endParaRPr b="1">
              <a:solidFill>
                <a:srgbClr val="000000"/>
              </a:solidFill>
            </a:endParaRPr>
          </a:p>
        </p:txBody>
      </p:sp>
      <p:sp>
        <p:nvSpPr>
          <p:cNvPr id="366" name="Google Shape;366;p60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Char char="●"/>
            </a:pPr>
            <a:r>
              <a:rPr lang="en" sz="2100">
                <a:solidFill>
                  <a:srgbClr val="000000"/>
                </a:solidFill>
              </a:rPr>
              <a:t>Correct Answer: </a:t>
            </a:r>
            <a:r>
              <a:rPr b="1" lang="en" sz="2100">
                <a:solidFill>
                  <a:srgbClr val="000000"/>
                </a:solidFill>
              </a:rPr>
              <a:t>Millstone</a:t>
            </a:r>
            <a:endParaRPr b="1" sz="2100">
              <a:solidFill>
                <a:srgbClr val="000000"/>
              </a:solidFill>
            </a:endParaRPr>
          </a:p>
          <a:p>
            <a:pPr indent="-361950" lvl="0" marL="45720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100"/>
              <a:buChar char="●"/>
            </a:pPr>
            <a:r>
              <a:rPr lang="en" sz="1700">
                <a:solidFill>
                  <a:srgbClr val="000000"/>
                </a:solidFill>
              </a:rPr>
              <a:t>Definition: n. </a:t>
            </a:r>
            <a:r>
              <a:rPr lang="en" sz="1700">
                <a:solidFill>
                  <a:srgbClr val="000000"/>
                </a:solidFill>
              </a:rPr>
              <a:t>A large round stone that grinds grain.</a:t>
            </a:r>
            <a:endParaRPr sz="1700">
              <a:solidFill>
                <a:srgbClr val="000000"/>
              </a:solidFill>
            </a:endParaRPr>
          </a:p>
          <a:p>
            <a:pPr indent="0" lvl="0" marL="45720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</p:txBody>
      </p:sp>
      <p:pic>
        <p:nvPicPr>
          <p:cNvPr id="367" name="Google Shape;367;p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98050" y="2571750"/>
            <a:ext cx="2347850" cy="234785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61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Mill Technology Fill in the Blank 4:</a:t>
            </a:r>
            <a:endParaRPr b="1"/>
          </a:p>
        </p:txBody>
      </p:sp>
      <p:sp>
        <p:nvSpPr>
          <p:cNvPr id="373" name="Google Shape;373;p61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The children watched the </a:t>
            </a:r>
            <a:r>
              <a:rPr lang="en">
                <a:solidFill>
                  <a:srgbClr val="000000"/>
                </a:solidFill>
              </a:rPr>
              <a:t>_________</a:t>
            </a:r>
            <a:r>
              <a:rPr lang="en">
                <a:solidFill>
                  <a:srgbClr val="000000"/>
                </a:solidFill>
              </a:rPr>
              <a:t> turn to create power to operate the mill.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Word Bank: </a:t>
            </a:r>
            <a:endParaRPr>
              <a:solidFill>
                <a:srgbClr val="000000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Millstone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Waterwheel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Mortar &amp; Pestle</a:t>
            </a:r>
            <a:endParaRPr sz="1600">
              <a:solidFill>
                <a:srgbClr val="000000"/>
              </a:solidFill>
            </a:endParaRPr>
          </a:p>
          <a:p>
            <a:pPr indent="-3302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Char char="●"/>
            </a:pPr>
            <a:r>
              <a:rPr lang="en" sz="1600">
                <a:solidFill>
                  <a:srgbClr val="000000"/>
                </a:solidFill>
              </a:rPr>
              <a:t>Steelyard</a:t>
            </a:r>
            <a:endParaRPr sz="16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62"/>
          <p:cNvSpPr txBox="1"/>
          <p:nvPr>
            <p:ph type="title"/>
          </p:nvPr>
        </p:nvSpPr>
        <p:spPr>
          <a:xfrm>
            <a:off x="311700" y="408925"/>
            <a:ext cx="7741200" cy="85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000000"/>
                </a:solidFill>
              </a:rPr>
              <a:t>Mill Technology Fill in the Blank 4:</a:t>
            </a:r>
            <a:r>
              <a:rPr lang="en">
                <a:solidFill>
                  <a:srgbClr val="000000"/>
                </a:solidFill>
              </a:rPr>
              <a:t> </a:t>
            </a:r>
            <a:r>
              <a:rPr b="1" lang="en">
                <a:solidFill>
                  <a:srgbClr val="000000"/>
                </a:solidFill>
              </a:rPr>
              <a:t>Answer</a:t>
            </a:r>
            <a:endParaRPr b="1">
              <a:solidFill>
                <a:srgbClr val="000000"/>
              </a:solidFill>
            </a:endParaRPr>
          </a:p>
        </p:txBody>
      </p:sp>
      <p:sp>
        <p:nvSpPr>
          <p:cNvPr id="379" name="Google Shape;379;p62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Char char="●"/>
            </a:pPr>
            <a:r>
              <a:rPr lang="en" sz="2100">
                <a:solidFill>
                  <a:srgbClr val="000000"/>
                </a:solidFill>
              </a:rPr>
              <a:t>Correct Answer: </a:t>
            </a:r>
            <a:r>
              <a:rPr b="1" lang="en" sz="2100">
                <a:solidFill>
                  <a:srgbClr val="000000"/>
                </a:solidFill>
              </a:rPr>
              <a:t>Waterwheel</a:t>
            </a:r>
            <a:endParaRPr b="1" sz="2100">
              <a:solidFill>
                <a:srgbClr val="000000"/>
              </a:solidFill>
            </a:endParaRPr>
          </a:p>
          <a:p>
            <a:pPr indent="-361950" lvl="0" marL="45720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100"/>
              <a:buChar char="●"/>
            </a:pPr>
            <a:r>
              <a:rPr lang="en" sz="1700">
                <a:solidFill>
                  <a:srgbClr val="000000"/>
                </a:solidFill>
              </a:rPr>
              <a:t>Definition: n. </a:t>
            </a:r>
            <a:endParaRPr sz="17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</p:txBody>
      </p:sp>
      <p:pic>
        <p:nvPicPr>
          <p:cNvPr id="380" name="Google Shape;380;p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93313" y="2368575"/>
            <a:ext cx="2557375" cy="2557375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0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Craftsman Vocab: Cooper</a:t>
            </a:r>
            <a:endParaRPr b="1"/>
          </a:p>
        </p:txBody>
      </p:sp>
      <p:sp>
        <p:nvSpPr>
          <p:cNvPr id="108" name="Google Shape;108;p20"/>
          <p:cNvSpPr txBox="1"/>
          <p:nvPr>
            <p:ph idx="1" type="body"/>
          </p:nvPr>
        </p:nvSpPr>
        <p:spPr>
          <a:xfrm>
            <a:off x="311700" y="1266175"/>
            <a:ext cx="39999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Part of Speech:</a:t>
            </a:r>
            <a:endParaRPr>
              <a:solidFill>
                <a:srgbClr val="000000"/>
              </a:solidFill>
            </a:endParaRPr>
          </a:p>
          <a:p>
            <a:pPr indent="-317500" lvl="0" marL="45720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</a:pPr>
            <a:r>
              <a:rPr lang="en">
                <a:solidFill>
                  <a:srgbClr val="000000"/>
                </a:solidFill>
              </a:rPr>
              <a:t>Noun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Definition:</a:t>
            </a:r>
            <a:endParaRPr>
              <a:solidFill>
                <a:srgbClr val="000000"/>
              </a:solidFill>
            </a:endParaRPr>
          </a:p>
          <a:p>
            <a:pPr indent="-317500" lvl="0" marL="45720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</a:pPr>
            <a:r>
              <a:rPr lang="en">
                <a:solidFill>
                  <a:srgbClr val="000000"/>
                </a:solidFill>
              </a:rPr>
              <a:t>A maker or repairer of barrels and buckets.</a:t>
            </a:r>
            <a:endParaRPr>
              <a:solidFill>
                <a:srgbClr val="000000"/>
              </a:solidFill>
            </a:endParaRPr>
          </a:p>
          <a:p>
            <a:pPr indent="0" lvl="0" marL="45720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09" name="Google Shape;109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0" y="1746275"/>
            <a:ext cx="3244701" cy="243290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1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Craftsman Vocab: Mason</a:t>
            </a:r>
            <a:endParaRPr b="1"/>
          </a:p>
        </p:txBody>
      </p:sp>
      <p:sp>
        <p:nvSpPr>
          <p:cNvPr id="115" name="Google Shape;115;p21"/>
          <p:cNvSpPr txBox="1"/>
          <p:nvPr>
            <p:ph idx="1" type="body"/>
          </p:nvPr>
        </p:nvSpPr>
        <p:spPr>
          <a:xfrm>
            <a:off x="311700" y="1266175"/>
            <a:ext cx="39999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Part of Speech:</a:t>
            </a:r>
            <a:endParaRPr>
              <a:solidFill>
                <a:srgbClr val="000000"/>
              </a:solidFill>
            </a:endParaRPr>
          </a:p>
          <a:p>
            <a:pPr indent="-317500" lvl="0" marL="45720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</a:pPr>
            <a:r>
              <a:rPr lang="en">
                <a:solidFill>
                  <a:srgbClr val="000000"/>
                </a:solidFill>
              </a:rPr>
              <a:t>Noun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Definition:</a:t>
            </a:r>
            <a:endParaRPr>
              <a:solidFill>
                <a:srgbClr val="000000"/>
              </a:solidFill>
            </a:endParaRPr>
          </a:p>
          <a:p>
            <a:pPr indent="-317500" lvl="0" marL="45720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</a:pPr>
            <a:r>
              <a:rPr lang="en">
                <a:solidFill>
                  <a:srgbClr val="000000"/>
                </a:solidFill>
              </a:rPr>
              <a:t>A builder and worker in stone.</a:t>
            </a:r>
            <a:endParaRPr>
              <a:solidFill>
                <a:srgbClr val="000000"/>
              </a:solidFill>
            </a:endParaRPr>
          </a:p>
          <a:p>
            <a:pPr indent="0" lvl="0" marL="45720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16" name="Google Shape;116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0" y="1702800"/>
            <a:ext cx="3323174" cy="249370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2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Craftsman Vocab: </a:t>
            </a:r>
            <a:r>
              <a:rPr b="1" lang="en"/>
              <a:t>Millwright</a:t>
            </a:r>
            <a:endParaRPr b="1"/>
          </a:p>
        </p:txBody>
      </p:sp>
      <p:sp>
        <p:nvSpPr>
          <p:cNvPr id="122" name="Google Shape;122;p22"/>
          <p:cNvSpPr txBox="1"/>
          <p:nvPr>
            <p:ph idx="1" type="body"/>
          </p:nvPr>
        </p:nvSpPr>
        <p:spPr>
          <a:xfrm>
            <a:off x="311700" y="1266175"/>
            <a:ext cx="39999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Part of Speech:</a:t>
            </a:r>
            <a:endParaRPr>
              <a:solidFill>
                <a:srgbClr val="000000"/>
              </a:solidFill>
            </a:endParaRPr>
          </a:p>
          <a:p>
            <a:pPr indent="-317500" lvl="0" marL="45720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</a:pPr>
            <a:r>
              <a:rPr lang="en">
                <a:solidFill>
                  <a:srgbClr val="000000"/>
                </a:solidFill>
              </a:rPr>
              <a:t>Noun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Definition:</a:t>
            </a:r>
            <a:endParaRPr>
              <a:solidFill>
                <a:srgbClr val="000000"/>
              </a:solidFill>
            </a:endParaRPr>
          </a:p>
          <a:p>
            <a:pPr indent="-317500" lvl="0" marL="45720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</a:pPr>
            <a:r>
              <a:rPr lang="en">
                <a:solidFill>
                  <a:srgbClr val="000000"/>
                </a:solidFill>
              </a:rPr>
              <a:t>A person who designs and constructs mills.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100">
              <a:solidFill>
                <a:srgbClr val="202124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45720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23" name="Google Shape;123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0" y="1805950"/>
            <a:ext cx="3002225" cy="204150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3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Craftsman Vocab: </a:t>
            </a:r>
            <a:r>
              <a:rPr lang="en"/>
              <a:t>W</a:t>
            </a:r>
            <a:r>
              <a:rPr b="1" lang="en"/>
              <a:t>ainwright</a:t>
            </a:r>
            <a:endParaRPr b="1"/>
          </a:p>
        </p:txBody>
      </p:sp>
      <p:sp>
        <p:nvSpPr>
          <p:cNvPr id="129" name="Google Shape;129;p23"/>
          <p:cNvSpPr txBox="1"/>
          <p:nvPr>
            <p:ph idx="1" type="body"/>
          </p:nvPr>
        </p:nvSpPr>
        <p:spPr>
          <a:xfrm>
            <a:off x="311700" y="1266175"/>
            <a:ext cx="39999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Part of Speech:</a:t>
            </a:r>
            <a:endParaRPr>
              <a:solidFill>
                <a:srgbClr val="000000"/>
              </a:solidFill>
            </a:endParaRPr>
          </a:p>
          <a:p>
            <a:pPr indent="-317500" lvl="0" marL="45720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</a:pPr>
            <a:r>
              <a:rPr lang="en">
                <a:solidFill>
                  <a:srgbClr val="000000"/>
                </a:solidFill>
              </a:rPr>
              <a:t>Noun</a:t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</a:rPr>
              <a:t>Definition:</a:t>
            </a:r>
            <a:endParaRPr>
              <a:solidFill>
                <a:srgbClr val="000000"/>
              </a:solidFill>
            </a:endParaRPr>
          </a:p>
          <a:p>
            <a:pPr indent="-317500" lvl="0" marL="457200" rtl="0" algn="l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</a:pPr>
            <a:r>
              <a:rPr lang="en">
                <a:solidFill>
                  <a:srgbClr val="000000"/>
                </a:solidFill>
              </a:rPr>
              <a:t>A builder of wagons.</a:t>
            </a:r>
            <a:endParaRPr>
              <a:solidFill>
                <a:srgbClr val="000000"/>
              </a:solidFill>
            </a:endParaRPr>
          </a:p>
          <a:p>
            <a:pPr indent="0" lvl="0" marL="45720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30" name="Google Shape;130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0" y="1699275"/>
            <a:ext cx="3624100" cy="2419075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4"/>
          <p:cNvSpPr txBox="1"/>
          <p:nvPr>
            <p:ph type="title"/>
          </p:nvPr>
        </p:nvSpPr>
        <p:spPr>
          <a:xfrm>
            <a:off x="311700" y="814800"/>
            <a:ext cx="8571300" cy="94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Craftsman Vocabulary: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Fill in the blank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ropic">
  <a:themeElements>
    <a:clrScheme name="Tropic">
      <a:dk1>
        <a:srgbClr val="A1E8D9"/>
      </a:dk1>
      <a:lt1>
        <a:srgbClr val="FFFFFF"/>
      </a:lt1>
      <a:dk2>
        <a:srgbClr val="695D46"/>
      </a:dk2>
      <a:lt2>
        <a:srgbClr val="B3A77D"/>
      </a:lt2>
      <a:accent1>
        <a:srgbClr val="EF6C00"/>
      </a:accent1>
      <a:accent2>
        <a:srgbClr val="009668"/>
      </a:accent2>
      <a:accent3>
        <a:srgbClr val="4DB6AC"/>
      </a:accent3>
      <a:accent4>
        <a:srgbClr val="FF9800"/>
      </a:accent4>
      <a:accent5>
        <a:srgbClr val="CE93D8"/>
      </a:accent5>
      <a:accent6>
        <a:srgbClr val="EEFF41"/>
      </a:accent6>
      <a:hlink>
        <a:srgbClr val="CE93D8"/>
      </a:hlink>
      <a:folHlink>
        <a:srgbClr val="CE93D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