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>
      <p:cViewPr varScale="1">
        <p:scale>
          <a:sx n="107" d="100"/>
          <a:sy n="107" d="100"/>
        </p:scale>
        <p:origin x="57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2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9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40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2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19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02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8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86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9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CA89A-1A6D-4E68-86C0-A1FC6850A619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17B35-F6C5-4E50-A8D7-1ED65A703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2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9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/>
          </a:bodyPr>
          <a:lstStyle/>
          <a:p>
            <a:r>
              <a:rPr lang="en-US" dirty="0"/>
              <a:t>Derivation PowerPoint</a:t>
            </a:r>
            <a:br>
              <a:rPr lang="en-US" dirty="0"/>
            </a:br>
            <a:r>
              <a:rPr lang="en-US" dirty="0" smtClean="0"/>
              <a:t>1/4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7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1: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u="sng" dirty="0" smtClean="0"/>
              <a:t>Examples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Threshold of hearing = 0 </a:t>
            </a:r>
            <a:r>
              <a:rPr lang="en-US" sz="2400" dirty="0" err="1" smtClean="0"/>
              <a:t>db</a:t>
            </a:r>
            <a:r>
              <a:rPr lang="en-US" sz="2400" dirty="0" smtClean="0"/>
              <a:t> </a:t>
            </a:r>
            <a:r>
              <a:rPr lang="en-US" sz="2400" dirty="0" err="1" smtClean="0"/>
              <a:t>spc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20*log(x) = 0 -&gt; log(x) = 0 -&gt; x = 1</a:t>
            </a:r>
          </a:p>
          <a:p>
            <a:pPr marL="0" indent="0" algn="ctr">
              <a:buNone/>
            </a:pPr>
            <a:r>
              <a:rPr lang="en-US" sz="2400" dirty="0" smtClean="0"/>
              <a:t>Pressure = 1*2*10</a:t>
            </a:r>
            <a:r>
              <a:rPr lang="en-US" sz="2400" baseline="30000" dirty="0" smtClean="0"/>
              <a:t>-5 </a:t>
            </a:r>
            <a:r>
              <a:rPr lang="en-US" sz="2400" dirty="0" smtClean="0"/>
              <a:t>= 2*10</a:t>
            </a:r>
            <a:r>
              <a:rPr lang="en-US" sz="2400" baseline="30000" dirty="0" smtClean="0"/>
              <a:t>-5 </a:t>
            </a:r>
            <a:r>
              <a:rPr lang="en-US" sz="2400" dirty="0" smtClean="0"/>
              <a:t>Pa</a:t>
            </a:r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/>
              <a:t>Threshold of </a:t>
            </a:r>
            <a:r>
              <a:rPr lang="en-US" sz="2400" dirty="0" smtClean="0"/>
              <a:t>pain </a:t>
            </a:r>
            <a:r>
              <a:rPr lang="en-US" sz="2400" dirty="0"/>
              <a:t>= </a:t>
            </a:r>
            <a:r>
              <a:rPr lang="en-US" sz="2400" dirty="0" smtClean="0"/>
              <a:t>120 </a:t>
            </a:r>
            <a:r>
              <a:rPr lang="en-US" sz="2400" dirty="0" err="1"/>
              <a:t>db</a:t>
            </a:r>
            <a:r>
              <a:rPr lang="en-US" sz="2400" dirty="0"/>
              <a:t> </a:t>
            </a:r>
            <a:r>
              <a:rPr lang="en-US" sz="2400" dirty="0" err="1"/>
              <a:t>spc</a:t>
            </a: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20*log(x) = </a:t>
            </a:r>
            <a:r>
              <a:rPr lang="en-US" sz="2400" dirty="0" smtClean="0"/>
              <a:t>120 </a:t>
            </a:r>
            <a:r>
              <a:rPr lang="en-US" sz="2400" dirty="0"/>
              <a:t>-&gt; log(x) = </a:t>
            </a:r>
            <a:r>
              <a:rPr lang="en-US" sz="2400" dirty="0" smtClean="0"/>
              <a:t>6 </a:t>
            </a:r>
            <a:r>
              <a:rPr lang="en-US" sz="2400" dirty="0"/>
              <a:t>-&gt; x =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6</a:t>
            </a: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Pressure =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6</a:t>
            </a:r>
            <a:r>
              <a:rPr lang="en-US" sz="2400" dirty="0" smtClean="0"/>
              <a:t>*2*10</a:t>
            </a:r>
            <a:r>
              <a:rPr lang="en-US" sz="2400" baseline="30000" dirty="0" smtClean="0"/>
              <a:t>-5 </a:t>
            </a:r>
            <a:r>
              <a:rPr lang="en-US" sz="2400" dirty="0"/>
              <a:t>= </a:t>
            </a:r>
            <a:r>
              <a:rPr lang="en-US" sz="2400" dirty="0" smtClean="0"/>
              <a:t>20</a:t>
            </a:r>
            <a:r>
              <a:rPr lang="en-US" sz="2400" baseline="30000" dirty="0" smtClean="0"/>
              <a:t> </a:t>
            </a:r>
            <a:r>
              <a:rPr lang="en-US" sz="2400" dirty="0"/>
              <a:t>Pa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384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2: Density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 err="1" smtClean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err="1" smtClean="0"/>
                  <a:t>T</a:t>
                </a:r>
                <a:r>
                  <a:rPr lang="en-US" sz="2400" dirty="0" smtClean="0"/>
                  <a:t>(x, t) = </a:t>
                </a:r>
                <a:r>
                  <a:rPr lang="en-US" sz="2400" dirty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smtClean="0"/>
                  <a:t>O </a:t>
                </a:r>
                <a:r>
                  <a:rPr lang="en-US" sz="2400" dirty="0" smtClean="0"/>
                  <a:t>+ </a:t>
                </a:r>
                <a:r>
                  <a:rPr lang="en-US" sz="2400" dirty="0" smtClean="0">
                    <a:latin typeface="Symbol" panose="05050102010706020507" pitchFamily="18" charset="2"/>
                  </a:rPr>
                  <a:t>r</a:t>
                </a:r>
                <a:r>
                  <a:rPr lang="en-US" sz="2400" dirty="0" smtClean="0"/>
                  <a:t>(x, t)</a:t>
                </a: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Where </a:t>
                </a:r>
                <a:r>
                  <a:rPr lang="en-US" sz="2400" dirty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smtClean="0"/>
                  <a:t>O </a:t>
                </a:r>
                <a:r>
                  <a:rPr lang="en-US" sz="2400" dirty="0" smtClean="0"/>
                  <a:t>= 1.18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𝑘𝑔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baseline="30000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585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3: 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V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(x, t) = V</a:t>
            </a:r>
            <a:r>
              <a:rPr lang="en-US" sz="2400" baseline="-25000" dirty="0" smtClean="0"/>
              <a:t>O</a:t>
            </a:r>
            <a:r>
              <a:rPr lang="en-US" sz="2400" dirty="0" smtClean="0"/>
              <a:t> + </a:t>
            </a:r>
            <a:r>
              <a:rPr lang="el-GR" sz="2400" dirty="0" smtClean="0"/>
              <a:t>τ</a:t>
            </a:r>
            <a:r>
              <a:rPr lang="en-US" sz="2400" dirty="0" smtClean="0"/>
              <a:t> (x, t)</a:t>
            </a: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Where </a:t>
            </a:r>
            <a:r>
              <a:rPr lang="el-GR" sz="2400" dirty="0" smtClean="0"/>
              <a:t>τ</a:t>
            </a:r>
            <a:r>
              <a:rPr lang="en-US" sz="2400" dirty="0" smtClean="0"/>
              <a:t> (x, t) = incremental volume change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9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4: Velocity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U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(x, t) = U</a:t>
            </a:r>
            <a:r>
              <a:rPr lang="en-US" sz="2400" baseline="-25000" dirty="0" smtClean="0"/>
              <a:t>O</a:t>
            </a:r>
            <a:r>
              <a:rPr lang="en-US" sz="2400" dirty="0" smtClean="0"/>
              <a:t> + U (x, t)</a:t>
            </a:r>
            <a:endParaRPr lang="en-US" sz="2400" dirty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In AC, there’s no steady-state velocity </a:t>
            </a:r>
          </a:p>
          <a:p>
            <a:pPr marL="0" indent="0" algn="ctr">
              <a:buNone/>
            </a:pPr>
            <a:r>
              <a:rPr lang="en-US" sz="2400" dirty="0" smtClean="0"/>
              <a:t>so U</a:t>
            </a:r>
            <a:r>
              <a:rPr lang="en-US" sz="2400" baseline="-25000" dirty="0" smtClean="0"/>
              <a:t>O</a:t>
            </a:r>
            <a:r>
              <a:rPr lang="en-US" sz="2400" dirty="0" smtClean="0"/>
              <a:t> = 0 (or something small)</a:t>
            </a:r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U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(x, t) = U (x, t)</a:t>
            </a:r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b="1" dirty="0" smtClean="0"/>
              <a:t>Now we have 4 equations -&gt; 4 unknowns</a:t>
            </a:r>
          </a:p>
          <a:p>
            <a:pPr marL="0" indent="0" algn="ct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309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47800" y="1610591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Where mass is constant and</a:t>
            </a:r>
          </a:p>
          <a:p>
            <a:pPr marL="0" indent="0" algn="ctr">
              <a:buNone/>
            </a:pPr>
            <a:r>
              <a:rPr lang="en-US" sz="2400" dirty="0" smtClean="0"/>
              <a:t> V</a:t>
            </a:r>
            <a:r>
              <a:rPr lang="en-US" sz="2400" baseline="-25000" dirty="0" smtClean="0"/>
              <a:t>O</a:t>
            </a:r>
            <a:r>
              <a:rPr lang="en-US" sz="2400" dirty="0" smtClean="0"/>
              <a:t>=A*</a:t>
            </a:r>
            <a:r>
              <a:rPr lang="el-GR" sz="2400" dirty="0" smtClean="0"/>
              <a:t>Δ</a:t>
            </a:r>
            <a:r>
              <a:rPr lang="en-US" sz="2400" dirty="0" smtClean="0"/>
              <a:t>X</a:t>
            </a:r>
          </a:p>
          <a:p>
            <a:pPr marL="0" indent="0" algn="ctr">
              <a:buNone/>
            </a:pPr>
            <a:endParaRPr lang="en-US" sz="2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67"/>
          <a:stretch/>
        </p:blipFill>
        <p:spPr bwMode="auto">
          <a:xfrm>
            <a:off x="1538289" y="1524000"/>
            <a:ext cx="2805112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110"/>
          <a:stretch/>
        </p:blipFill>
        <p:spPr bwMode="auto">
          <a:xfrm>
            <a:off x="5105400" y="1185937"/>
            <a:ext cx="1066800" cy="121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110"/>
          <a:stretch/>
        </p:blipFill>
        <p:spPr bwMode="auto">
          <a:xfrm>
            <a:off x="6362700" y="1759348"/>
            <a:ext cx="1066800" cy="121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0" y="1600200"/>
            <a:ext cx="1371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mass, </a:t>
            </a:r>
          </a:p>
          <a:p>
            <a:r>
              <a:rPr lang="en-US" dirty="0" smtClean="0"/>
              <a:t>Different Volume and density</a:t>
            </a:r>
            <a:endParaRPr 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33" r="-237"/>
          <a:stretch/>
        </p:blipFill>
        <p:spPr bwMode="auto">
          <a:xfrm>
            <a:off x="5257800" y="4648200"/>
            <a:ext cx="3276599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19300" y="3516003"/>
                <a:ext cx="5600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9300" y="3516003"/>
                <a:ext cx="5600700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2333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768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B: Newton’s Law (1/6)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l-GR" sz="2400" dirty="0" smtClean="0"/>
                  <a:t>Σ</a:t>
                </a:r>
                <a:r>
                  <a:rPr lang="en-US" sz="2400" dirty="0" smtClean="0"/>
                  <a:t>forces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 smtClean="0"/>
                  <a:t>(m*velocity)</a:t>
                </a:r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en-US" sz="2400" dirty="0" smtClean="0"/>
                  <a:t>[P</a:t>
                </a:r>
                <a:r>
                  <a:rPr lang="en-US" sz="2400" baseline="-25000" dirty="0" smtClean="0"/>
                  <a:t>T</a:t>
                </a:r>
                <a:r>
                  <a:rPr lang="en-US" sz="2400" dirty="0" smtClean="0"/>
                  <a:t>(x+</a:t>
                </a:r>
                <a:r>
                  <a:rPr lang="el-GR" sz="2400" dirty="0"/>
                  <a:t> </a:t>
                </a:r>
                <a:r>
                  <a:rPr lang="el-GR" sz="2400" dirty="0" smtClean="0"/>
                  <a:t>Δ</a:t>
                </a:r>
                <a:r>
                  <a:rPr lang="en-US" sz="2400" dirty="0" smtClean="0"/>
                  <a:t>x, t)-P(x, t)]*</a:t>
                </a:r>
                <a:r>
                  <a:rPr lang="el-GR" sz="2400" dirty="0"/>
                  <a:t> </a:t>
                </a:r>
                <a:r>
                  <a:rPr lang="el-GR" sz="2400" dirty="0" smtClean="0"/>
                  <a:t>Δ</a:t>
                </a:r>
                <a:r>
                  <a:rPr lang="en-US" sz="2400" dirty="0" smtClean="0"/>
                  <a:t>A = -</a:t>
                </a:r>
                <a:r>
                  <a:rPr lang="en-US" sz="2400" dirty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smtClean="0"/>
                  <a:t>O </a:t>
                </a:r>
                <a:r>
                  <a:rPr lang="en-US" sz="2400" dirty="0" smtClean="0"/>
                  <a:t>*V</a:t>
                </a:r>
                <a:r>
                  <a:rPr lang="en-US" sz="2400" baseline="-25000" dirty="0" smtClean="0"/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𝑑𝑢</m:t>
                        </m:r>
                        <m:r>
                          <a:rPr lang="en-US" sz="2400" b="0" i="1" baseline="-25000" smtClean="0">
                            <a:latin typeface="Cambria Math"/>
                          </a:rPr>
                          <m:t>𝑇</m:t>
                        </m:r>
                        <m:r>
                          <a:rPr lang="en-US" sz="2400" b="0" i="1" smtClean="0">
                            <a:latin typeface="Cambria Math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2400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en-US" sz="2400" dirty="0" smtClean="0"/>
                  <a:t>Where </a:t>
                </a:r>
                <a:r>
                  <a:rPr lang="el-GR" sz="2400" dirty="0" smtClean="0"/>
                  <a:t>Δ</a:t>
                </a:r>
                <a:r>
                  <a:rPr lang="en-US" sz="2400" dirty="0" smtClean="0"/>
                  <a:t>P*A = </a:t>
                </a:r>
                <a:r>
                  <a:rPr lang="en-US" sz="2400" dirty="0" err="1" smtClean="0"/>
                  <a:t>Newtons</a:t>
                </a:r>
                <a:r>
                  <a:rPr lang="en-US" sz="2400" dirty="0" smtClean="0"/>
                  <a:t> and</a:t>
                </a:r>
              </a:p>
              <a:p>
                <a:pPr marL="0" indent="0" algn="ctr">
                  <a:buNone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-</a:t>
                </a:r>
                <a:r>
                  <a:rPr lang="en-US" sz="2400" dirty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smtClean="0"/>
                  <a:t>O</a:t>
                </a:r>
                <a:r>
                  <a:rPr lang="en-US" sz="2400" dirty="0" smtClean="0"/>
                  <a:t> = instant density = average density</a:t>
                </a:r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276475"/>
            <a:ext cx="64770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303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B: Newton’s </a:t>
            </a:r>
            <a:r>
              <a:rPr lang="en-US" dirty="0"/>
              <a:t>Law </a:t>
            </a:r>
            <a:r>
              <a:rPr lang="en-US" dirty="0" smtClean="0"/>
              <a:t>(2/6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 smtClean="0"/>
                  <a:t>P</a:t>
                </a:r>
                <a:r>
                  <a:rPr lang="en-US" sz="2400" baseline="-25000" dirty="0" smtClean="0"/>
                  <a:t>O</a:t>
                </a:r>
                <a:r>
                  <a:rPr lang="en-US" sz="2400" dirty="0" smtClean="0"/>
                  <a:t> cancels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[P(x</a:t>
                </a:r>
                <a:r>
                  <a:rPr lang="en-US" sz="2400" dirty="0"/>
                  <a:t>+</a:t>
                </a:r>
                <a:r>
                  <a:rPr lang="el-GR" sz="2400" dirty="0"/>
                  <a:t> Δ</a:t>
                </a:r>
                <a:r>
                  <a:rPr lang="en-US" sz="2400" dirty="0"/>
                  <a:t>x, t)-P(x, t</a:t>
                </a:r>
                <a:r>
                  <a:rPr lang="en-US" sz="2400" dirty="0" smtClean="0"/>
                  <a:t>)]*</a:t>
                </a:r>
                <a:r>
                  <a:rPr lang="el-GR" sz="2400" dirty="0" smtClean="0"/>
                  <a:t> </a:t>
                </a:r>
                <a:r>
                  <a:rPr lang="el-GR" sz="2400" dirty="0"/>
                  <a:t>Δ</a:t>
                </a:r>
                <a:r>
                  <a:rPr lang="en-US" sz="2400" dirty="0"/>
                  <a:t>A = </a:t>
                </a:r>
                <a:r>
                  <a:rPr lang="en-US" sz="2400" dirty="0" smtClean="0"/>
                  <a:t>-</a:t>
                </a:r>
                <a:r>
                  <a:rPr lang="en-US" sz="2400" dirty="0">
                    <a:latin typeface="Symbol" panose="05050102010706020507" pitchFamily="18" charset="2"/>
                  </a:rPr>
                  <a:t> r</a:t>
                </a:r>
                <a:r>
                  <a:rPr lang="en-US" sz="2400" baseline="-25000" dirty="0"/>
                  <a:t>O </a:t>
                </a:r>
                <a:r>
                  <a:rPr lang="en-US" sz="2400" dirty="0" smtClean="0"/>
                  <a:t>*</a:t>
                </a:r>
                <a:r>
                  <a:rPr lang="en-US" sz="2400" dirty="0"/>
                  <a:t>V</a:t>
                </a:r>
                <a:r>
                  <a:rPr lang="en-US" sz="2400" baseline="-25000" dirty="0"/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 baseline="-25000">
                            <a:latin typeface="Cambria Math"/>
                          </a:rPr>
                          <m:t>𝑇</m:t>
                        </m:r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 smtClean="0"/>
                  <a:t>Multiply left side 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b="0" i="1" dirty="0" smtClean="0"/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i="1" dirty="0"/>
                          <m:t>x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/>
                          <m:t>[</m:t>
                        </m:r>
                        <m:r>
                          <m:rPr>
                            <m:nor/>
                          </m:rPr>
                          <a:rPr lang="en-US" sz="2400" dirty="0"/>
                          <m:t>P</m:t>
                        </m:r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+</m:t>
                        </m:r>
                        <m:r>
                          <m:rPr>
                            <m:nor/>
                          </m:rPr>
                          <a:rPr lang="el-GR" sz="2400" dirty="0"/>
                          <m:t> </m:t>
                        </m:r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, </m:t>
                        </m:r>
                        <m:r>
                          <m:rPr>
                            <m:nor/>
                          </m:rPr>
                          <a:rPr lang="en-US" sz="2400" dirty="0"/>
                          <m:t>t</m:t>
                        </m:r>
                        <m:r>
                          <m:rPr>
                            <m:nor/>
                          </m:rPr>
                          <a:rPr lang="en-US" sz="2400" dirty="0"/>
                          <m:t>)−</m:t>
                        </m:r>
                        <m:r>
                          <m:rPr>
                            <m:nor/>
                          </m:rPr>
                          <a:rPr lang="en-US" sz="2400" dirty="0"/>
                          <m:t>P</m:t>
                        </m:r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, </m:t>
                        </m:r>
                        <m:r>
                          <m:rPr>
                            <m:nor/>
                          </m:rPr>
                          <a:rPr lang="en-US" sz="2400" dirty="0"/>
                          <m:t>t</m:t>
                        </m:r>
                        <m:r>
                          <m:rPr>
                            <m:nor/>
                          </m:rPr>
                          <a:rPr lang="en-US" sz="2400" dirty="0"/>
                          <m:t>)]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i="1" dirty="0"/>
                          <m:t>x</m:t>
                        </m:r>
                      </m:den>
                    </m:f>
                  </m:oMath>
                </a14:m>
                <a:r>
                  <a:rPr lang="en-US" sz="2400" dirty="0" smtClean="0"/>
                  <a:t>*</a:t>
                </a:r>
                <a:r>
                  <a:rPr lang="el-GR" sz="2400" dirty="0"/>
                  <a:t> Δ</a:t>
                </a:r>
                <a:r>
                  <a:rPr lang="en-US" sz="2400" dirty="0"/>
                  <a:t>A</a:t>
                </a:r>
                <a:r>
                  <a:rPr lang="en-US" sz="2400" dirty="0" smtClean="0"/>
                  <a:t>*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400" dirty="0"/>
                      <m:t>Δ</m:t>
                    </m:r>
                    <m:r>
                      <m:rPr>
                        <m:nor/>
                      </m:rPr>
                      <a:rPr lang="en-US" sz="2400" i="1" dirty="0"/>
                      <m:t>x</m:t>
                    </m:r>
                    <m:r>
                      <m:rPr>
                        <m:nor/>
                      </m:rPr>
                      <a:rPr lang="en-US" sz="2400" b="0" i="1" dirty="0" smtClean="0"/>
                      <m:t> </m:t>
                    </m:r>
                  </m:oMath>
                </a14:m>
                <a:r>
                  <a:rPr lang="en-US" sz="2400" dirty="0"/>
                  <a:t>= </a:t>
                </a:r>
                <a:r>
                  <a:rPr lang="en-US" sz="2400" dirty="0" smtClean="0"/>
                  <a:t>-</a:t>
                </a:r>
                <a:r>
                  <a:rPr lang="en-US" sz="2400" dirty="0">
                    <a:latin typeface="Symbol" panose="05050102010706020507" pitchFamily="18" charset="2"/>
                  </a:rPr>
                  <a:t> r</a:t>
                </a:r>
                <a:r>
                  <a:rPr lang="en-US" sz="2400" baseline="-25000" dirty="0"/>
                  <a:t>O </a:t>
                </a:r>
                <a:r>
                  <a:rPr lang="en-US" sz="2400" dirty="0"/>
                  <a:t>*V</a:t>
                </a:r>
                <a:r>
                  <a:rPr lang="en-US" sz="2400" baseline="-25000" dirty="0"/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 baseline="-25000">
                            <a:latin typeface="Cambria Math"/>
                          </a:rPr>
                          <m:t>𝑇</m:t>
                        </m:r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89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B: Newton’s </a:t>
            </a:r>
            <a:r>
              <a:rPr lang="en-US" dirty="0"/>
              <a:t>Law </a:t>
            </a:r>
            <a:r>
              <a:rPr lang="en-US" dirty="0" smtClean="0"/>
              <a:t>(3/6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l-GR" sz="2400" dirty="0" smtClean="0"/>
                  <a:t>Δ</a:t>
                </a:r>
                <a:r>
                  <a:rPr lang="en-US" sz="2400" dirty="0"/>
                  <a:t>A*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400" dirty="0"/>
                      <m:t>Δ</m:t>
                    </m:r>
                    <m:r>
                      <m:rPr>
                        <m:nor/>
                      </m:rPr>
                      <a:rPr lang="en-US" sz="2400" i="1" dirty="0"/>
                      <m:t>x</m:t>
                    </m:r>
                  </m:oMath>
                </a14:m>
                <a:r>
                  <a:rPr lang="en-US" sz="2400" dirty="0" smtClean="0"/>
                  <a:t> = V</a:t>
                </a:r>
                <a:r>
                  <a:rPr lang="en-US" sz="2400" baseline="-25000" dirty="0" smtClean="0"/>
                  <a:t>T</a:t>
                </a:r>
                <a:r>
                  <a:rPr lang="en-US" sz="2400" dirty="0" smtClean="0"/>
                  <a:t>(x, t)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/>
                          <m:t>[</m:t>
                        </m:r>
                        <m:r>
                          <m:rPr>
                            <m:nor/>
                          </m:rPr>
                          <a:rPr lang="en-US" sz="2400" dirty="0"/>
                          <m:t>P</m:t>
                        </m:r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+</m:t>
                        </m:r>
                        <m:r>
                          <m:rPr>
                            <m:nor/>
                          </m:rPr>
                          <a:rPr lang="el-GR" sz="2400" dirty="0"/>
                          <m:t> </m:t>
                        </m:r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, </m:t>
                        </m:r>
                        <m:r>
                          <m:rPr>
                            <m:nor/>
                          </m:rPr>
                          <a:rPr lang="en-US" sz="2400" dirty="0"/>
                          <m:t>t</m:t>
                        </m:r>
                        <m:r>
                          <m:rPr>
                            <m:nor/>
                          </m:rPr>
                          <a:rPr lang="en-US" sz="2400" dirty="0"/>
                          <m:t>)−</m:t>
                        </m:r>
                        <m:r>
                          <m:rPr>
                            <m:nor/>
                          </m:rPr>
                          <a:rPr lang="en-US" sz="2400" dirty="0"/>
                          <m:t>P</m:t>
                        </m:r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m:rPr>
                            <m:nor/>
                          </m:rPr>
                          <a:rPr lang="en-US" sz="2400" dirty="0"/>
                          <m:t>x</m:t>
                        </m:r>
                        <m:r>
                          <m:rPr>
                            <m:nor/>
                          </m:rPr>
                          <a:rPr lang="en-US" sz="2400" dirty="0"/>
                          <m:t>, </m:t>
                        </m:r>
                        <m:r>
                          <m:rPr>
                            <m:nor/>
                          </m:rPr>
                          <a:rPr lang="en-US" sz="2400" dirty="0"/>
                          <m:t>t</m:t>
                        </m:r>
                        <m:r>
                          <m:rPr>
                            <m:nor/>
                          </m:rPr>
                          <a:rPr lang="en-US" sz="2400" dirty="0"/>
                          <m:t>)]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sz="2400" dirty="0"/>
                          <m:t>Δ</m:t>
                        </m:r>
                        <m:r>
                          <m:rPr>
                            <m:nor/>
                          </m:rPr>
                          <a:rPr lang="en-US" sz="2400" i="1" dirty="0"/>
                          <m:t>x</m:t>
                        </m:r>
                      </m:den>
                    </m:f>
                  </m:oMath>
                </a14:m>
                <a:r>
                  <a:rPr lang="en-US" sz="2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 smtClean="0"/>
                  <a:t>*</a:t>
                </a:r>
                <a:r>
                  <a:rPr lang="en-US" sz="2400" dirty="0"/>
                  <a:t> V</a:t>
                </a:r>
                <a:r>
                  <a:rPr lang="en-US" sz="2400" baseline="-25000" dirty="0"/>
                  <a:t>T</a:t>
                </a:r>
                <a:r>
                  <a:rPr lang="en-US" sz="2400" dirty="0"/>
                  <a:t>(x, t) </a:t>
                </a:r>
                <a:r>
                  <a:rPr lang="en-US" sz="2400" dirty="0" smtClean="0"/>
                  <a:t>= -</a:t>
                </a:r>
                <a:r>
                  <a:rPr lang="en-US" sz="2400" dirty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smtClean="0"/>
                  <a:t>O </a:t>
                </a:r>
                <a:r>
                  <a:rPr lang="en-US" sz="2400" dirty="0"/>
                  <a:t>*V</a:t>
                </a:r>
                <a:r>
                  <a:rPr lang="en-US" sz="2400" baseline="-25000" dirty="0"/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 baseline="-25000">
                            <a:latin typeface="Cambria Math"/>
                          </a:rPr>
                          <m:t>𝑇</m:t>
                        </m:r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Approximate V</a:t>
                </a:r>
                <a:r>
                  <a:rPr lang="en-US" sz="2400" baseline="-25000" dirty="0"/>
                  <a:t>T</a:t>
                </a:r>
                <a:r>
                  <a:rPr lang="en-US" sz="2400" dirty="0"/>
                  <a:t>(x, t)~V</a:t>
                </a:r>
                <a:r>
                  <a:rPr lang="en-US" sz="2400" baseline="-25000" dirty="0"/>
                  <a:t>O</a:t>
                </a:r>
                <a:r>
                  <a:rPr lang="en-US" sz="2400" dirty="0"/>
                  <a:t> since V</a:t>
                </a:r>
                <a:r>
                  <a:rPr lang="en-US" sz="2400" baseline="-25000" dirty="0"/>
                  <a:t>T</a:t>
                </a:r>
                <a:r>
                  <a:rPr lang="en-US" sz="2400" dirty="0"/>
                  <a:t> is very small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* </a:t>
                </a:r>
                <a:r>
                  <a:rPr lang="en-US" sz="2400" dirty="0" smtClean="0"/>
                  <a:t>V</a:t>
                </a:r>
                <a:r>
                  <a:rPr lang="en-US" sz="2400" baseline="-25000" dirty="0" smtClean="0"/>
                  <a:t>O</a:t>
                </a:r>
                <a:r>
                  <a:rPr lang="en-US" sz="2400" dirty="0" smtClean="0"/>
                  <a:t>= -</a:t>
                </a:r>
                <a:r>
                  <a:rPr lang="en-US" sz="2400" dirty="0" smtClean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smtClean="0"/>
                  <a:t>O </a:t>
                </a:r>
                <a:r>
                  <a:rPr lang="en-US" sz="2400" dirty="0"/>
                  <a:t>*V</a:t>
                </a:r>
                <a:r>
                  <a:rPr lang="en-US" sz="2400" baseline="-25000" dirty="0"/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 baseline="-25000">
                            <a:latin typeface="Cambria Math"/>
                          </a:rPr>
                          <m:t>𝑇</m:t>
                        </m:r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278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B: Newton’s </a:t>
            </a:r>
            <a:r>
              <a:rPr lang="en-US" dirty="0"/>
              <a:t>Law </a:t>
            </a:r>
            <a:r>
              <a:rPr lang="en-US" dirty="0" smtClean="0"/>
              <a:t>(4/6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 smtClean="0"/>
                  <a:t>V</a:t>
                </a:r>
                <a:r>
                  <a:rPr lang="en-US" sz="2400" baseline="-25000" dirty="0"/>
                  <a:t>O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cancels</m:t>
                    </m:r>
                  </m:oMath>
                </a14:m>
                <a:endParaRPr lang="en-US" sz="2400" b="0" i="0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 smtClean="0"/>
                  <a:t>= -</a:t>
                </a:r>
                <a:r>
                  <a:rPr lang="en-US" sz="2400" dirty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smtClean="0"/>
                  <a:t>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 baseline="-25000">
                            <a:latin typeface="Cambria Math"/>
                          </a:rPr>
                          <m:t>𝑇</m:t>
                        </m:r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en-US" sz="2400" dirty="0" smtClean="0"/>
                  <a:t>Chain rule -&gt;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= a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/>
                  <a:t>= </a:t>
                </a:r>
                <a:r>
                  <a:rPr lang="en-US" sz="2400" dirty="0" smtClean="0"/>
                  <a:t>-</a:t>
                </a:r>
                <a:r>
                  <a:rPr lang="en-US" sz="2400" dirty="0">
                    <a:latin typeface="Symbol" panose="05050102010706020507" pitchFamily="18" charset="2"/>
                  </a:rPr>
                  <a:t>r</a:t>
                </a:r>
                <a:r>
                  <a:rPr lang="en-US" sz="2400" baseline="-25000" dirty="0" smtClean="0"/>
                  <a:t>O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 baseline="-25000">
                            <a:latin typeface="Cambria Math"/>
                          </a:rPr>
                          <m:t>𝑇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 smtClean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 baseline="-25000">
                            <a:latin typeface="Cambria Math"/>
                          </a:rPr>
                          <m:t>𝑇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 smtClean="0"/>
                  <a:t>)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Where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 smtClean="0"/>
                  <a:t> = u(x, t)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537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B: Newton’s </a:t>
            </a:r>
            <a:r>
              <a:rPr lang="en-US" dirty="0"/>
              <a:t>Law </a:t>
            </a:r>
            <a:r>
              <a:rPr lang="en-US" dirty="0" smtClean="0"/>
              <a:t>(5/6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 smtClean="0"/>
                  <a:t>Approximate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𝑑𝑢</m:t>
                            </m:r>
                            <m:r>
                              <a:rPr lang="en-US" sz="2400" i="1" baseline="-25000">
                                <a:latin typeface="Cambria Math"/>
                              </a:rPr>
                              <m:t>𝑇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𝑑𝑡</m:t>
                            </m:r>
                          </m:den>
                        </m:f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≫|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𝑑𝑢</m:t>
                        </m:r>
                        <m:r>
                          <a:rPr lang="en-US" sz="2400" i="1" baseline="-25000">
                            <a:latin typeface="Cambria Math"/>
                          </a:rPr>
                          <m:t>𝑇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m:rPr>
                        <m:nor/>
                      </m:rPr>
                      <a:rPr lang="en-US" sz="2400" dirty="0"/>
                      <m:t>u</m:t>
                    </m:r>
                    <m:r>
                      <m:rPr>
                        <m:nor/>
                      </m:rPr>
                      <a:rPr lang="en-US" sz="2400" dirty="0"/>
                      <m:t>(</m:t>
                    </m:r>
                    <m:r>
                      <m:rPr>
                        <m:nor/>
                      </m:rPr>
                      <a:rPr lang="en-US" sz="2400" dirty="0"/>
                      <m:t>x</m:t>
                    </m:r>
                    <m:r>
                      <m:rPr>
                        <m:nor/>
                      </m:rPr>
                      <a:rPr lang="en-US" sz="2400" dirty="0"/>
                      <m:t>, </m:t>
                    </m:r>
                    <m:r>
                      <m:rPr>
                        <m:nor/>
                      </m:rPr>
                      <a:rPr lang="en-US" sz="2400" dirty="0"/>
                      <m:t>t</m:t>
                    </m:r>
                    <m:r>
                      <m:rPr>
                        <m:nor/>
                      </m:rPr>
                      <a:rPr lang="en-US" sz="2400" dirty="0"/>
                      <m:t>)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sz="24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𝒅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sz="2400" b="1" dirty="0" smtClean="0"/>
                  <a:t> = -</a:t>
                </a:r>
                <a:r>
                  <a:rPr lang="en-US" sz="2400" b="1" dirty="0">
                    <a:latin typeface="Symbol" panose="05050102010706020507" pitchFamily="18" charset="2"/>
                  </a:rPr>
                  <a:t>r</a:t>
                </a:r>
                <a:r>
                  <a:rPr lang="en-US" sz="2400" b="1" baseline="-25000" dirty="0" smtClean="0"/>
                  <a:t>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𝒅𝒖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𝒅𝒕</m:t>
                        </m:r>
                      </m:den>
                    </m:f>
                  </m:oMath>
                </a14:m>
                <a:endParaRPr lang="en-US" sz="2400" b="1" dirty="0" smtClean="0"/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endParaRPr lang="en-US" sz="2400" dirty="0" smtClean="0"/>
              </a:p>
              <a:p>
                <a:pPr marL="0" indent="0" algn="ctr">
                  <a:buNone/>
                </a:pPr>
                <a:r>
                  <a:rPr lang="en-US" sz="2400" dirty="0" smtClean="0"/>
                  <a:t>Units check: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b="0" i="1" baseline="3000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 smtClean="0"/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b="0" i="1" baseline="3000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i="1" baseline="3000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838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3" t="17391" r="34906"/>
          <a:stretch/>
        </p:blipFill>
        <p:spPr bwMode="auto">
          <a:xfrm>
            <a:off x="3352800" y="533400"/>
            <a:ext cx="2590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763328"/>
            <a:ext cx="7519415" cy="29163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" y="22860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Force </a:t>
            </a:r>
            <a:r>
              <a:rPr lang="en-US" dirty="0" smtClean="0">
                <a:sym typeface="Wingdings" panose="05000000000000000000" pitchFamily="2" charset="2"/>
              </a:rPr>
              <a:t> Current</a:t>
            </a:r>
          </a:p>
          <a:p>
            <a:pPr algn="ctr"/>
            <a:r>
              <a:rPr lang="en-US" dirty="0" smtClean="0"/>
              <a:t>Velocity </a:t>
            </a:r>
            <a:r>
              <a:rPr lang="en-US" dirty="0">
                <a:sym typeface="Wingdings" panose="05000000000000000000" pitchFamily="2" charset="2"/>
              </a:rPr>
              <a:t> </a:t>
            </a:r>
            <a:r>
              <a:rPr lang="en-US" dirty="0" smtClean="0">
                <a:sym typeface="Wingdings" panose="05000000000000000000" pitchFamily="2" charset="2"/>
              </a:rPr>
              <a:t>Voltage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algn="ctr"/>
            <a:r>
              <a:rPr lang="en-US" dirty="0" smtClean="0">
                <a:sym typeface="Wingdings" panose="05000000000000000000" pitchFamily="2" charset="2"/>
              </a:rPr>
              <a:t>What is the correct schematic for spring/mass?</a:t>
            </a:r>
            <a:endParaRPr lang="en-US" dirty="0"/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819400" y="3813638"/>
            <a:ext cx="0" cy="2866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953000" y="3788483"/>
            <a:ext cx="0" cy="2866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4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B: Newton’s </a:t>
            </a:r>
            <a:r>
              <a:rPr lang="en-US" dirty="0"/>
              <a:t>Law </a:t>
            </a:r>
            <a:r>
              <a:rPr lang="en-US" dirty="0" smtClean="0"/>
              <a:t>(6/6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Newton’s Law has become a relation between pressure and velocity</a:t>
            </a:r>
          </a:p>
        </p:txBody>
      </p:sp>
    </p:spTree>
    <p:extLst>
      <p:ext uri="{BB962C8B-B14F-4D97-AF65-F5344CB8AC3E}">
        <p14:creationId xmlns:p14="http://schemas.microsoft.com/office/powerpoint/2010/main" val="161433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88"/>
          <a:stretch/>
        </p:blipFill>
        <p:spPr>
          <a:xfrm>
            <a:off x="533400" y="914400"/>
            <a:ext cx="8277225" cy="23717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011441" y="457200"/>
                <a:ext cx="228600" cy="693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1441" y="457200"/>
                <a:ext cx="228600" cy="693460"/>
              </a:xfrm>
              <a:prstGeom prst="rect">
                <a:avLst/>
              </a:prstGeom>
              <a:blipFill rotWithShape="0">
                <a:blip r:embed="rId3"/>
                <a:stretch>
                  <a:fillRect r="-16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443431" y="1753532"/>
                <a:ext cx="228600" cy="56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3431" y="1753532"/>
                <a:ext cx="228600" cy="564835"/>
              </a:xfrm>
              <a:prstGeom prst="rect">
                <a:avLst/>
              </a:prstGeom>
              <a:blipFill rotWithShape="0">
                <a:blip r:embed="rId4"/>
                <a:stretch>
                  <a:fillRect r="-1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1380" y="4557824"/>
            <a:ext cx="2590800" cy="1466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1200" y="685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 :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78132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 :  </a:t>
            </a:r>
            <a:r>
              <a:rPr lang="en-US" dirty="0" err="1" smtClean="0"/>
              <a:t>Sd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10026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voltage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196176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Velocity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097041" y="2007928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Volume velocity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3400" y="3563123"/>
                <a:ext cx="3733800" cy="2882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Principal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 smtClean="0"/>
              </a:p>
              <a:p>
                <a:pPr algn="ctr"/>
                <a:r>
                  <a:rPr lang="en-US" dirty="0" smtClean="0"/>
                  <a:t>Thus,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563123"/>
                <a:ext cx="3733800" cy="2882071"/>
              </a:xfrm>
              <a:prstGeom prst="rect">
                <a:avLst/>
              </a:prstGeom>
              <a:blipFill rotWithShape="0">
                <a:blip r:embed="rId6"/>
                <a:stretch>
                  <a:fillRect t="-1271" b="-2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019800" y="4333487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4333487"/>
                <a:ext cx="304800" cy="369332"/>
              </a:xfrm>
              <a:prstGeom prst="rect">
                <a:avLst/>
              </a:prstGeom>
              <a:blipFill rotWithShape="0">
                <a:blip r:embed="rId7"/>
                <a:stretch>
                  <a:fillRect r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010400" y="4373158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0" y="4373158"/>
                <a:ext cx="304800" cy="369332"/>
              </a:xfrm>
              <a:prstGeom prst="rect">
                <a:avLst/>
              </a:prstGeom>
              <a:blipFill rotWithShape="0">
                <a:blip r:embed="rId8"/>
                <a:stretch>
                  <a:fillRect r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054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828952"/>
            <a:ext cx="2590800" cy="1466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898620" y="604615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620" y="604615"/>
                <a:ext cx="304800" cy="369332"/>
              </a:xfrm>
              <a:prstGeom prst="rect">
                <a:avLst/>
              </a:prstGeom>
              <a:blipFill rotWithShape="0">
                <a:blip r:embed="rId3"/>
                <a:stretch>
                  <a:fillRect r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89220" y="644286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9220" y="644286"/>
                <a:ext cx="304800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3400" y="609600"/>
                <a:ext cx="3733800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Principal 2: power in = power out</a:t>
                </a:r>
              </a:p>
              <a:p>
                <a:pPr algn="ctr"/>
                <a:r>
                  <a:rPr lang="en-US" dirty="0" smtClean="0"/>
                  <a:t>Power=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 smtClean="0"/>
                  <a:t>Sub in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 smtClean="0"/>
                  <a:t>Divide both sides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 smtClean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609600"/>
                <a:ext cx="3733800" cy="2585323"/>
              </a:xfrm>
              <a:prstGeom prst="rect">
                <a:avLst/>
              </a:prstGeom>
              <a:blipFill rotWithShape="0">
                <a:blip r:embed="rId5"/>
                <a:stretch>
                  <a:fillRect t="-1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077" y="3021436"/>
                <a:ext cx="3733800" cy="4116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Reflect impedances (Z)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algn="ctr"/>
                <a:r>
                  <a:rPr lang="en-US" dirty="0" smtClean="0"/>
                  <a:t>Sub in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algn="ctr"/>
                <a:r>
                  <a:rPr lang="en-US" b="0" dirty="0" smtClean="0"/>
                  <a:t>Simplify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algn="ctr"/>
                <a:r>
                  <a:rPr lang="en-US" dirty="0" smtClean="0"/>
                  <a:t>Sub in 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7" y="3021436"/>
                <a:ext cx="3733800" cy="4116640"/>
              </a:xfrm>
              <a:prstGeom prst="rect">
                <a:avLst/>
              </a:prstGeom>
              <a:blipFill rotWithShape="0">
                <a:blip r:embed="rId6"/>
                <a:stretch>
                  <a:fillRect t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174720" y="3021436"/>
                <a:ext cx="3733800" cy="4375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Reflect impedances (Z)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algn="ctr"/>
                <a:r>
                  <a:rPr lang="en-US" dirty="0" smtClean="0"/>
                  <a:t>Sub in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algn="ctr"/>
                <a:r>
                  <a:rPr lang="en-US" b="0" dirty="0" smtClean="0"/>
                  <a:t>Simplify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algn="ctr"/>
                <a:r>
                  <a:rPr lang="en-US" dirty="0" smtClean="0"/>
                  <a:t>Sub in 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4720" y="3021436"/>
                <a:ext cx="3733800" cy="4375365"/>
              </a:xfrm>
              <a:prstGeom prst="rect">
                <a:avLst/>
              </a:prstGeom>
              <a:blipFill rotWithShape="0">
                <a:blip r:embed="rId7"/>
                <a:stretch>
                  <a:fillRect t="-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42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922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Review</a:t>
            </a:r>
            <a:endParaRPr lang="en-US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362200" y="4343400"/>
                <a:ext cx="4495800" cy="1821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 algn="ctr"/>
                <a:endParaRPr lang="en-US" dirty="0" smtClean="0"/>
              </a:p>
              <a:p>
                <a:pPr algn="ctr"/>
                <a:r>
                  <a:rPr lang="en-US" dirty="0" smtClean="0"/>
                  <a:t>Z:</a:t>
                </a:r>
              </a:p>
              <a:p>
                <a:pPr algn="ctr"/>
                <a:r>
                  <a:rPr lang="en-US" dirty="0" smtClean="0"/>
                  <a:t>-&gt; Multiply </a:t>
                </a:r>
                <a:r>
                  <a:rPr lang="en-US" dirty="0"/>
                  <a:t>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algn="ctr"/>
                <a:r>
                  <a:rPr lang="en-US" dirty="0" smtClean="0"/>
                  <a:t>&lt;- Divide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4343400"/>
                <a:ext cx="4495800" cy="1821140"/>
              </a:xfrm>
              <a:prstGeom prst="rect">
                <a:avLst/>
              </a:prstGeom>
              <a:blipFill rotWithShape="0">
                <a:blip r:embed="rId2"/>
                <a:stretch>
                  <a:fillRect b="-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600200"/>
            <a:ext cx="2590800" cy="1466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93620" y="1375863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620" y="1375863"/>
                <a:ext cx="304800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984220" y="1415534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4220" y="1415534"/>
                <a:ext cx="304800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581400" y="2209800"/>
                <a:ext cx="3048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2209800"/>
                <a:ext cx="304800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486400" y="2205956"/>
                <a:ext cx="3048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2205956"/>
                <a:ext cx="304800" cy="369332"/>
              </a:xfrm>
              <a:prstGeom prst="rect">
                <a:avLst/>
              </a:prstGeom>
              <a:blipFill rotWithShape="0">
                <a:blip r:embed="rId7"/>
                <a:stretch>
                  <a:fillRect r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352800" y="1600200"/>
                <a:ext cx="3048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1600200"/>
                <a:ext cx="304800" cy="369332"/>
              </a:xfrm>
              <a:prstGeom prst="rect">
                <a:avLst/>
              </a:prstGeom>
              <a:blipFill rotWithShape="0">
                <a:blip r:embed="rId8"/>
                <a:stretch>
                  <a:fillRect r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75717" y="1529528"/>
                <a:ext cx="3048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5717" y="1529528"/>
                <a:ext cx="304800" cy="369332"/>
              </a:xfrm>
              <a:prstGeom prst="rect">
                <a:avLst/>
              </a:prstGeom>
              <a:blipFill rotWithShape="0">
                <a:blip r:embed="rId9"/>
                <a:stretch>
                  <a:fillRect r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/>
          <p:cNvCxnSpPr/>
          <p:nvPr/>
        </p:nvCxnSpPr>
        <p:spPr>
          <a:xfrm>
            <a:off x="2873110" y="2895600"/>
            <a:ext cx="7082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872811" y="1784866"/>
            <a:ext cx="5582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514600" y="1969532"/>
            <a:ext cx="712356" cy="7736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590800" y="2205956"/>
                <a:ext cx="5611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2205956"/>
                <a:ext cx="561127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/>
          <p:cNvCxnSpPr>
            <a:endCxn id="22" idx="0"/>
          </p:cNvCxnSpPr>
          <p:nvPr/>
        </p:nvCxnSpPr>
        <p:spPr>
          <a:xfrm>
            <a:off x="2870778" y="1784866"/>
            <a:ext cx="0" cy="18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870778" y="2710934"/>
            <a:ext cx="0" cy="18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826849" y="2895600"/>
            <a:ext cx="7082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984815" y="1858902"/>
            <a:ext cx="5582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180994" y="1969532"/>
            <a:ext cx="712356" cy="7736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Connector 33"/>
          <p:cNvCxnSpPr>
            <a:endCxn id="33" idx="0"/>
          </p:cNvCxnSpPr>
          <p:nvPr/>
        </p:nvCxnSpPr>
        <p:spPr>
          <a:xfrm>
            <a:off x="6537172" y="1784866"/>
            <a:ext cx="0" cy="18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537172" y="2710934"/>
            <a:ext cx="0" cy="18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256608" y="2171700"/>
                <a:ext cx="5611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608" y="2171700"/>
                <a:ext cx="561127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Connector 36"/>
          <p:cNvCxnSpPr/>
          <p:nvPr/>
        </p:nvCxnSpPr>
        <p:spPr>
          <a:xfrm>
            <a:off x="5669842" y="1852397"/>
            <a:ext cx="453020" cy="130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09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2D Wave Equation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17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278562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Pressure = P(x, t)</a:t>
                </a:r>
                <a:br>
                  <a:rPr lang="en-US" sz="2400" dirty="0" smtClean="0"/>
                </a:br>
                <a:r>
                  <a:rPr lang="en-US" sz="2400" dirty="0" smtClean="0"/>
                  <a:t>Total Pressure: P</a:t>
                </a:r>
                <a:r>
                  <a:rPr lang="en-US" sz="2400" baseline="-25000" dirty="0" smtClean="0"/>
                  <a:t>T</a:t>
                </a:r>
                <a:r>
                  <a:rPr lang="en-US" sz="2400" dirty="0" smtClean="0"/>
                  <a:t> = P</a:t>
                </a:r>
                <a:r>
                  <a:rPr lang="en-US" sz="2400" baseline="-25000" dirty="0" smtClean="0"/>
                  <a:t>O</a:t>
                </a:r>
                <a:r>
                  <a:rPr lang="en-US" sz="2400" dirty="0" smtClean="0"/>
                  <a:t> + P(x, t)</a:t>
                </a:r>
                <a:br>
                  <a:rPr lang="en-US" sz="2400" dirty="0" smtClean="0"/>
                </a:br>
                <a:r>
                  <a:rPr lang="en-US" sz="2400" dirty="0" smtClean="0"/>
                  <a:t>where P</a:t>
                </a:r>
                <a:r>
                  <a:rPr lang="en-US" sz="2400" baseline="-25000" dirty="0" smtClean="0"/>
                  <a:t>O</a:t>
                </a:r>
                <a:r>
                  <a:rPr lang="en-US" sz="2400" dirty="0" smtClean="0"/>
                  <a:t> = atmospheric pressure ~ 10</a:t>
                </a:r>
                <a:r>
                  <a:rPr lang="en-US" sz="2400" baseline="30000" dirty="0" smtClean="0"/>
                  <a:t>5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baseline="3000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400" dirty="0" smtClean="0"/>
                  <a:t> = 101325 </a:t>
                </a:r>
                <a:r>
                  <a:rPr lang="en-US" sz="2400" dirty="0" err="1" smtClean="0"/>
                  <a:t>Pascals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en-US" sz="2400" dirty="0" smtClean="0"/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/>
                  <a:t> &gt;&gt; |P(x, t)|</a:t>
                </a:r>
                <a:endParaRPr lang="en-US" sz="24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278562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236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1: Pressure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Pressure = P(x, t)</a:t>
                </a:r>
                <a:br>
                  <a:rPr lang="en-US" sz="2400" dirty="0"/>
                </a:br>
                <a:r>
                  <a:rPr lang="en-US" sz="2400" dirty="0"/>
                  <a:t>Total Pressure: P</a:t>
                </a:r>
                <a:r>
                  <a:rPr lang="en-US" sz="2400" baseline="-25000" dirty="0"/>
                  <a:t>T</a:t>
                </a:r>
                <a:r>
                  <a:rPr lang="en-US" sz="2400" dirty="0"/>
                  <a:t> = P</a:t>
                </a:r>
                <a:r>
                  <a:rPr lang="en-US" sz="2400" baseline="-25000" dirty="0"/>
                  <a:t>O</a:t>
                </a:r>
                <a:r>
                  <a:rPr lang="en-US" sz="2400" dirty="0"/>
                  <a:t> + P(x, t)</a:t>
                </a:r>
                <a:br>
                  <a:rPr lang="en-US" sz="2400" dirty="0"/>
                </a:br>
                <a:r>
                  <a:rPr lang="en-US" sz="2400" dirty="0"/>
                  <a:t>where P</a:t>
                </a:r>
                <a:r>
                  <a:rPr lang="en-US" sz="2400" baseline="-25000" dirty="0"/>
                  <a:t>O</a:t>
                </a:r>
                <a:r>
                  <a:rPr lang="en-US" sz="2400" dirty="0"/>
                  <a:t> = atmospheric pressure ~ 10</a:t>
                </a:r>
                <a:r>
                  <a:rPr lang="en-US" sz="2400" baseline="30000" dirty="0"/>
                  <a:t>5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i="1" baseline="3000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400" dirty="0"/>
                  <a:t> = 101325 </a:t>
                </a:r>
                <a:r>
                  <a:rPr lang="en-US" sz="2400" dirty="0" err="1"/>
                  <a:t>Pascals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en-US" sz="2400" dirty="0"/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/>
                  <a:t> &gt;&gt; |P(x, t)|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4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1: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You can calculate pressure given the threshold (y, in </a:t>
            </a:r>
            <a:r>
              <a:rPr lang="en-US" sz="2400" dirty="0" err="1" smtClean="0"/>
              <a:t>db</a:t>
            </a:r>
            <a:r>
              <a:rPr lang="en-US" sz="2400" dirty="0" smtClean="0"/>
              <a:t>)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First, solve for x</a:t>
            </a:r>
          </a:p>
          <a:p>
            <a:pPr marL="0" indent="0" algn="ctr">
              <a:buNone/>
            </a:pPr>
            <a:r>
              <a:rPr lang="en-US" sz="2400" dirty="0" smtClean="0"/>
              <a:t>20*log(x) = y</a:t>
            </a:r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Then</a:t>
            </a:r>
          </a:p>
          <a:p>
            <a:pPr marL="0" indent="0" algn="ctr">
              <a:buNone/>
            </a:pPr>
            <a:r>
              <a:rPr lang="en-US" sz="2400" dirty="0" smtClean="0"/>
              <a:t>Pressure = x*2*10</a:t>
            </a:r>
            <a:r>
              <a:rPr lang="en-US" sz="2400" baseline="30000" dirty="0" smtClean="0"/>
              <a:t>-5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296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361</Words>
  <Application>Microsoft Office PowerPoint</Application>
  <PresentationFormat>On-screen Show (4:3)</PresentationFormat>
  <Paragraphs>160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Symbol</vt:lpstr>
      <vt:lpstr>Wingdings</vt:lpstr>
      <vt:lpstr>Office Theme</vt:lpstr>
      <vt:lpstr>Derivation PowerPoint 1/4</vt:lpstr>
      <vt:lpstr>PowerPoint Presentation</vt:lpstr>
      <vt:lpstr>PowerPoint Presentation</vt:lpstr>
      <vt:lpstr>PowerPoint Presentation</vt:lpstr>
      <vt:lpstr>PowerPoint Presentation</vt:lpstr>
      <vt:lpstr>2D Wave Equation</vt:lpstr>
      <vt:lpstr>Pressure = P(x, t) Total Pressure: PT = PO + P(x, t) where PO = atmospheric pressure ~ 105 □(64&amp;N/m2) = 101325 Pascals  Assume P_0 &gt;&gt; |P(x, t)|</vt:lpstr>
      <vt:lpstr>Equation 1: Pressure</vt:lpstr>
      <vt:lpstr>Equation 1: Pressure</vt:lpstr>
      <vt:lpstr>Equation 1: Pressure</vt:lpstr>
      <vt:lpstr>Equation 2: Density</vt:lpstr>
      <vt:lpstr>Equation 3: Volume</vt:lpstr>
      <vt:lpstr>Equation 4: Velocity</vt:lpstr>
      <vt:lpstr>A</vt:lpstr>
      <vt:lpstr>B: Newton’s Law (1/6)</vt:lpstr>
      <vt:lpstr>B: Newton’s Law (2/6)</vt:lpstr>
      <vt:lpstr>B: Newton’s Law (3/6)</vt:lpstr>
      <vt:lpstr>B: Newton’s Law (4/6)</vt:lpstr>
      <vt:lpstr>B: Newton’s Law (5/6)</vt:lpstr>
      <vt:lpstr>B: Newton’s Law (6/6)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</dc:creator>
  <cp:lastModifiedBy>Stabile, Joseph A</cp:lastModifiedBy>
  <cp:revision>76</cp:revision>
  <cp:lastPrinted>2017-03-02T19:04:23Z</cp:lastPrinted>
  <dcterms:created xsi:type="dcterms:W3CDTF">2016-11-26T01:53:52Z</dcterms:created>
  <dcterms:modified xsi:type="dcterms:W3CDTF">2017-03-02T19:04:29Z</dcterms:modified>
</cp:coreProperties>
</file>