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64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47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79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60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377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37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80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987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585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77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801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7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472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426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580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32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0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47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7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91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86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77C60-80AE-47BE-ABEF-EA9DAF097B9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B31EE-D40B-41A4-8731-F933FA71D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9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CA89A-1A6D-4E68-86C0-A1FC6850A61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17B35-F6C5-4E50-A8D7-1ED65A70305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08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Derivations PowerPoint</a:t>
            </a:r>
            <a:br>
              <a:rPr lang="en-US" dirty="0" smtClean="0"/>
            </a:br>
            <a:r>
              <a:rPr lang="en-US" dirty="0" smtClean="0"/>
              <a:t>4/4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607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52600" y="304801"/>
                <a:ext cx="8610600" cy="6050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>
                    <a:solidFill>
                      <a:prstClr val="black"/>
                    </a:solidFill>
                  </a:rPr>
                  <a:t>3D Spherical Wave Equation 1/2</a:t>
                </a:r>
              </a:p>
              <a:p>
                <a:pPr algn="ctr"/>
                <a:endParaRPr lang="en-US" sz="2800" dirty="0" smtClean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3D wave equation: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Spherical coordinates: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d>
                      <m:d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𝑑𝑞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den>
                        </m:f>
                      </m:e>
                    </m:d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func>
                          <m:func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den>
                    </m:f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den>
                    </m:f>
                    <m:d>
                      <m:d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  <m:f>
                          <m:f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𝑑𝑞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den>
                        </m:f>
                      </m:e>
                    </m:d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𝑠𝑖𝑛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den>
                    </m:f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𝑑𝐼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For equal radiation in all directions,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𝑑𝑞</m:t>
                        </m:r>
                      </m:num>
                      <m:den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den>
                    </m:f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𝑑𝑞</m:t>
                        </m:r>
                      </m:num>
                      <m:den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𝑑𝐼</m:t>
                        </m:r>
                      </m:den>
                    </m:f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𝑑𝑃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                             =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[2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𝑑𝑃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]</a:t>
                </a:r>
              </a:p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prstClr val="black"/>
                    </a:solidFill>
                  </a:rPr>
                  <a:t>             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𝑑𝑃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pPr algn="ctr"/>
                <a:endParaRPr lang="en-US" dirty="0">
                  <a:solidFill>
                    <a:prstClr val="black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𝑑𝑃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304801"/>
                <a:ext cx="8610600" cy="6050695"/>
              </a:xfrm>
              <a:prstGeom prst="rect">
                <a:avLst/>
              </a:prstGeom>
              <a:blipFill rotWithShape="0">
                <a:blip r:embed="rId2"/>
                <a:stretch>
                  <a:fillRect t="-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8915400" y="4149290"/>
            <a:ext cx="215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Differentiate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915400" y="4696273"/>
                <a:ext cx="2150918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Multiply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out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5400" y="4696273"/>
                <a:ext cx="2150918" cy="483466"/>
              </a:xfrm>
              <a:prstGeom prst="rect">
                <a:avLst/>
              </a:prstGeom>
              <a:blipFill rotWithShape="0">
                <a:blip r:embed="rId3"/>
                <a:stretch>
                  <a:fillRect l="-2557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9834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55864" y="415636"/>
                <a:ext cx="11866418" cy="74941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Replace P with </a:t>
                </a:r>
                <a:r>
                  <a:rPr lang="en-US" dirty="0" err="1" smtClean="0"/>
                  <a:t>Pr</a:t>
                </a:r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)]=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𝑃𝑟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dirty="0" smtClean="0"/>
                  <a:t> </a:t>
                </a:r>
              </a:p>
              <a:p>
                <a:pPr algn="ctr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𝑃𝑟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algn="ctr"/>
                <a:endParaRPr lang="en-US" b="0" dirty="0" smtClean="0"/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(unless talking in a hurricane)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𝑃𝑟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𝑑𝑝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𝑟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𝑑𝑝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𝑃𝑟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64" y="415636"/>
                <a:ext cx="11866418" cy="7494103"/>
              </a:xfrm>
              <a:prstGeom prst="rect">
                <a:avLst/>
              </a:prstGeom>
              <a:blipFill rotWithShape="0">
                <a:blip r:embed="rId2"/>
                <a:stretch>
                  <a:fillRect t="-4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9446721" y="847056"/>
            <a:ext cx="144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Simplify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938008" y="3501580"/>
            <a:ext cx="124691" cy="789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8831926" y="3501580"/>
            <a:ext cx="124691" cy="789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9618518" y="3501581"/>
            <a:ext cx="124691" cy="789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06825" y="4261300"/>
            <a:ext cx="131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726200" y="429128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498503" y="42613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413991" y="1566271"/>
            <a:ext cx="144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Simplify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68566" y="2063150"/>
            <a:ext cx="2400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Divide both sides by 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968566" y="4801778"/>
            <a:ext cx="2400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Divide both sides by 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185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40634" y="3493715"/>
            <a:ext cx="2565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Multiply both sides by 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027219" y="1921833"/>
                <a:ext cx="6096000" cy="289874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en-US" dirty="0" smtClean="0"/>
                  <a:t>We know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pPr algn="ctr"/>
                <a:endParaRPr lang="en-US" dirty="0" smtClean="0"/>
              </a:p>
              <a:p>
                <a:pPr algn="ctr"/>
                <a:r>
                  <a:rPr lang="en-US" dirty="0" smtClean="0"/>
                  <a:t>Set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219" y="1921833"/>
                <a:ext cx="6096000" cy="289874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3252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01336" y="259773"/>
                <a:ext cx="11554691" cy="7441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Pulsating sphere 1/5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r>
                  <a:rPr lang="en-US" dirty="0" smtClean="0"/>
                  <a:t>Assume no reflected waves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pPr algn="ctr"/>
                <a:r>
                  <a:rPr lang="en-US" dirty="0" smtClean="0"/>
                  <a:t>Newton's law: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den>
                    </m:f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𝑑𝑢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dirty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336" y="259773"/>
                <a:ext cx="11554691" cy="7441589"/>
              </a:xfrm>
              <a:prstGeom prst="rect">
                <a:avLst/>
              </a:prstGeom>
              <a:blipFill rotWithShape="0">
                <a:blip r:embed="rId2"/>
                <a:stretch>
                  <a:fillRect t="-8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725891" y="2483427"/>
                <a:ext cx="1745673" cy="1674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1D derivatives</a:t>
                </a:r>
              </a:p>
              <a:p>
                <a:pPr algn="ctr"/>
                <a:r>
                  <a:rPr lang="en-US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(Part ¾: Slides  8 and 9)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5891" y="2483427"/>
                <a:ext cx="1745673" cy="1674754"/>
              </a:xfrm>
              <a:prstGeom prst="rect">
                <a:avLst/>
              </a:prstGeom>
              <a:blipFill rotWithShape="0">
                <a:blip r:embed="rId3"/>
                <a:stretch>
                  <a:fillRect t="-2182" r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3587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3291" y="301337"/>
                <a:ext cx="11565082" cy="64588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pPr algn="ctr"/>
                <a:r>
                  <a:rPr lang="en-US" b="0" dirty="0" smtClean="0"/>
                  <a:t>For large r, Z(r,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≅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 smtClean="0"/>
                  <a:t> looks like a plane wave; how big does it have to be?</a:t>
                </a:r>
              </a:p>
              <a:p>
                <a:pPr algn="ctr"/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91" y="301337"/>
                <a:ext cx="11565082" cy="645881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731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923308" y="279745"/>
                <a:ext cx="6096000" cy="177490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en-US" dirty="0"/>
                  <a:t>For large r, Z(r,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≅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looks like a plane wave; how big does it have to be?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𝑜𝑟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3308" y="279745"/>
                <a:ext cx="6096000" cy="1774909"/>
              </a:xfrm>
              <a:prstGeom prst="rect">
                <a:avLst/>
              </a:prstGeom>
              <a:blipFill rotWithShape="0">
                <a:blip r:embed="rId2"/>
                <a:stretch>
                  <a:fillRect t="-2062" r="-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0360021"/>
                  </p:ext>
                </p:extLst>
              </p:nvPr>
            </p:nvGraphicFramePr>
            <p:xfrm>
              <a:off x="2208646" y="2402993"/>
              <a:ext cx="8128000" cy="2249996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2032000"/>
                    <a:gridCol w="2032000"/>
                    <a:gridCol w="2032000"/>
                    <a:gridCol w="203200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Hz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oMath>
                          </a14:m>
                          <a:r>
                            <a:rPr lang="en-US" dirty="0" smtClean="0"/>
                            <a:t>, 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𝝀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dirty="0" smtClean="0"/>
                            <a:t>, m</a:t>
                          </a:r>
                          <a:endParaRPr lang="en-US" dirty="0"/>
                        </a:p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𝝀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dirty="0" smtClean="0"/>
                            <a:t>, in</a:t>
                          </a:r>
                          <a:endParaRPr lang="en-US" dirty="0"/>
                        </a:p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110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8.6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3.45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.6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23.6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1.725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.8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0360021"/>
                  </p:ext>
                </p:extLst>
              </p:nvPr>
            </p:nvGraphicFramePr>
            <p:xfrm>
              <a:off x="2208646" y="2402993"/>
              <a:ext cx="8128000" cy="2249996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2032000"/>
                    <a:gridCol w="2032000"/>
                    <a:gridCol w="2032000"/>
                    <a:gridCol w="2032000"/>
                  </a:tblGrid>
                  <a:tr h="76663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Hz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300" t="-3968" r="-200901" b="-2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701" t="-3968" r="-100299" b="-2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00601" t="-3968" r="-601" b="-204762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110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8.6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3.45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.6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23.6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200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1.725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.8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44536" y="5101936"/>
                <a:ext cx="635923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For large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 smtClean="0"/>
                  <a:t>, impedance is real.</a:t>
                </a:r>
              </a:p>
              <a:p>
                <a:pPr algn="ctr"/>
                <a:r>
                  <a:rPr lang="en-US" dirty="0" smtClean="0"/>
                  <a:t>For small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 smtClean="0"/>
                  <a:t>, impedance is reactive.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4536" y="5101936"/>
                <a:ext cx="6359237" cy="646331"/>
              </a:xfrm>
              <a:prstGeom prst="rect">
                <a:avLst/>
              </a:prstGeom>
              <a:blipFill rotWithShape="0">
                <a:blip r:embed="rId4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0718" y="1167199"/>
                <a:ext cx="924791" cy="615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718" y="1167199"/>
                <a:ext cx="924791" cy="61523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7573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527464" y="353291"/>
                <a:ext cx="9403772" cy="5235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Velocity of source?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b="0" dirty="0" smtClean="0"/>
              </a:p>
              <a:p>
                <a:pPr algn="ctr"/>
                <a:endParaRPr lang="en-US" b="0" dirty="0" smtClean="0"/>
              </a:p>
              <a:p>
                <a:pPr algn="ctr"/>
                <a:r>
                  <a:rPr lang="en-US" dirty="0" smtClean="0"/>
                  <a:t>Volume Velocity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∬"/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</m:nary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U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∗4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7464" y="353291"/>
                <a:ext cx="9403772" cy="5235600"/>
              </a:xfrm>
              <a:prstGeom prst="rect">
                <a:avLst/>
              </a:prstGeom>
              <a:blipFill rotWithShape="0">
                <a:blip r:embed="rId2"/>
                <a:stretch>
                  <a:fillRect t="-6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836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97427" y="280555"/>
                <a:ext cx="11731337" cy="6166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Let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 smtClean="0"/>
                  <a:t>Then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&amp;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 smtClean="0"/>
              </a:p>
              <a:p>
                <a:pPr algn="ctr"/>
                <a:endParaRPr lang="en-US" dirty="0" smtClean="0"/>
              </a:p>
              <a:p>
                <a:pPr algn="ctr"/>
                <a:r>
                  <a:rPr lang="en-US" dirty="0" smtClean="0"/>
                  <a:t>Check @10KHz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345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10000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=.0345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=1.4“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 smtClean="0"/>
                  <a:t>@ 10Hz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345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34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=1358“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dirty="0" smtClean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 smtClean="0">
                    <a:ea typeface="Cambria Math" panose="02040503050406030204" pitchFamily="18" charset="0"/>
                  </a:rPr>
                  <a:t>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dirty="0" smtClean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 smtClean="0">
                    <a:ea typeface="Cambria Math" panose="02040503050406030204" pitchFamily="18" charset="0"/>
                  </a:rPr>
                  <a:t>For a cone @ a distance, shape looks like a point source</a:t>
                </a:r>
              </a:p>
              <a:p>
                <a:pPr algn="ctr"/>
                <a:endParaRPr lang="en-US" dirty="0" smtClean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b="0" dirty="0" smtClean="0">
                    <a:ea typeface="Cambria Math" panose="02040503050406030204" pitchFamily="18" charset="0"/>
                  </a:rPr>
                  <a:t>How far away?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 smtClean="0">
                    <a:ea typeface="Cambria Math" panose="02040503050406030204" pitchFamily="18" charset="0"/>
                  </a:rPr>
                  <a:t>How small source?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427" y="280555"/>
                <a:ext cx="11731337" cy="616604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461663" y="3480955"/>
                <a:ext cx="3553691" cy="895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1663" y="3480955"/>
                <a:ext cx="3553691" cy="89537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4821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117</Words>
  <Application>Microsoft Office PowerPoint</Application>
  <PresentationFormat>Widescreen</PresentationFormat>
  <Paragraphs>142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1_Office Theme</vt:lpstr>
      <vt:lpstr>Derivations PowerPoint 4/4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Derivations PowerPoint 2/2</dc:title>
  <dc:creator>Shawna McGaffigan</dc:creator>
  <cp:lastModifiedBy>Shawna McGaffigan</cp:lastModifiedBy>
  <cp:revision>39</cp:revision>
  <dcterms:created xsi:type="dcterms:W3CDTF">2017-02-10T01:37:41Z</dcterms:created>
  <dcterms:modified xsi:type="dcterms:W3CDTF">2017-02-21T16:56:20Z</dcterms:modified>
</cp:coreProperties>
</file>