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88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31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18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71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0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38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84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08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21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172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DC26F-40D5-47EE-AD90-03CB57FE177E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4CB01-FC6C-4924-A65D-23DF7BB17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3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Derivation Power Point 2/4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535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First, substitute equation 3 into equation 2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Gas Law: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=−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l-GR" sz="2400" dirty="0"/>
                      <m:t>γ</m:t>
                    </m:r>
                    <m:f>
                      <m:f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𝒅</m:t>
                        </m:r>
                        <m:r>
                          <m:rPr>
                            <m:nor/>
                          </m:rPr>
                          <a:rPr lang="el-GR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num>
                      <m:den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𝒅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sz="2400" dirty="0"/>
                  <a:t>		2</a:t>
                </a:r>
              </a:p>
              <a:p>
                <a:pPr marL="0" indent="0">
                  <a:buNone/>
                </a:pPr>
                <a:r>
                  <a:rPr lang="en-US" sz="2400" dirty="0"/>
                  <a:t>Continuity:	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𝒅</m:t>
                        </m:r>
                        <m:r>
                          <m:rPr>
                            <m:nor/>
                          </m:rPr>
                          <a:rPr lang="el-GR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num>
                      <m:den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𝒅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sz="2400" dirty="0"/>
                  <a:t> = V</a:t>
                </a:r>
                <a:r>
                  <a:rPr lang="en-US" sz="2400" baseline="-25000" dirty="0"/>
                  <a:t>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n-US" sz="2400" i="1">
                            <a:latin typeface="Cambria Math"/>
                          </a:rPr>
                          <m:t>u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/>
                  <a:t>			3</a:t>
                </a: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l-GR" sz="2400" dirty="0"/>
                      <m:t>γ</m:t>
                    </m:r>
                  </m:oMath>
                </a14:m>
                <a:r>
                  <a:rPr lang="en-US" sz="2400" dirty="0"/>
                  <a:t>V</a:t>
                </a:r>
                <a:r>
                  <a:rPr lang="en-US" sz="2400" baseline="-25000" dirty="0"/>
                  <a:t>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n-US" sz="2400" i="1">
                            <a:latin typeface="Cambria Math"/>
                          </a:rPr>
                          <m:t>u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11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293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/>
                  <a:t>VT cancels out</a:t>
                </a:r>
                <a:endParaRPr lang="en-US" sz="24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=−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m:rPr>
                        <m:nor/>
                      </m:rPr>
                      <a:rPr lang="el-GR" sz="2400" dirty="0"/>
                      <m:t>γ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n-US" sz="2400" i="1">
                            <a:latin typeface="Cambria Math"/>
                          </a:rPr>
                          <m:t>u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Differentiate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i="1" baseline="30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 baseline="30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=− 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l-GR" sz="2400" dirty="0">
                        <a:solidFill>
                          <a:srgbClr val="0070C0"/>
                        </a:solidFill>
                      </a:rPr>
                      <m:t>γ</m:t>
                    </m:r>
                    <m:f>
                      <m:f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n-US" sz="2400" i="1" baseline="3000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/>
                  <a:t> 	4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698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Now differentiate equation 1</a:t>
                </a: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Newton: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:r>
                  <a:rPr lang="en-US" sz="2400" dirty="0" smtClean="0"/>
                  <a:t>-</a:t>
                </a:r>
                <a:r>
                  <a:rPr lang="en-US" sz="2400" dirty="0" smtClean="0">
                    <a:latin typeface="Symbol" panose="05050102010706020507" pitchFamily="18" charset="2"/>
                  </a:rPr>
                  <a:t> r</a:t>
                </a:r>
                <a:r>
                  <a:rPr lang="en-US" sz="2400" baseline="-25000" dirty="0" smtClean="0"/>
                  <a:t>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𝑑𝑢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/>
                  <a:t>		</a:t>
                </a:r>
                <a:r>
                  <a:rPr lang="en-US" sz="2400" dirty="0" smtClean="0"/>
                  <a:t>	1</a:t>
                </a: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i="1" baseline="30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 baseline="30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=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-</a:t>
                </a:r>
                <a:r>
                  <a:rPr lang="en-US" sz="2400" dirty="0" smtClean="0">
                    <a:latin typeface="Symbol" panose="05050102010706020507" pitchFamily="18" charset="2"/>
                  </a:rPr>
                  <a:t>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O</a:t>
                </a:r>
                <a:r>
                  <a:rPr lang="en-US" sz="2400" baseline="-25000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i="1" baseline="30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𝑢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/>
                  <a:t>		5</a:t>
                </a: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28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659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=−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l-GR" sz="2400" dirty="0"/>
                      <m:t>γ</m:t>
                    </m:r>
                    <m:f>
                      <m:f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n-US" sz="2400" i="1" baseline="3000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𝑥𝑑𝑡</m:t>
                        </m:r>
                      </m:den>
                    </m:f>
                  </m:oMath>
                </a14:m>
                <a:r>
                  <a:rPr lang="en-US" sz="2400" dirty="0"/>
                  <a:t> 	</a:t>
                </a:r>
                <a:r>
                  <a:rPr lang="en-US" sz="2400" dirty="0"/>
                  <a:t>4	-&gt;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n-US" sz="2400" i="1" baseline="3000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𝑥𝑑𝑡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l-GR" sz="2400" dirty="0"/>
                          <m:t>γ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:r>
                  <a:rPr lang="en-US" sz="2400" dirty="0"/>
                  <a:t>-</a:t>
                </a:r>
                <a:r>
                  <a:rPr lang="en-US" sz="2400" dirty="0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/>
                  <a:t>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i="1" baseline="300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𝑢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/>
                  <a:t>		5	-&gt;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n-US" sz="2400" i="1" baseline="30000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𝑥𝑑𝑡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Set equal to each other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l-GR" sz="2400" dirty="0"/>
                          <m:t>γ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60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𝑀𝑢𝑙𝑡𝑖𝑝𝑙𝑦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𝑏𝑜𝑡h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𝑠𝑖𝑑𝑒𝑠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𝑏𝑦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baseline="-250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𝒅</m:t>
                        </m:r>
                        <m:r>
                          <a:rPr lang="en-US" sz="2400" b="1" i="1" baseline="3000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𝒅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400" b="1" i="1" baseline="3000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4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𝝆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2400" b="1" baseline="-25000" dirty="0"/>
                          <m:t> </m:t>
                        </m:r>
                      </m:num>
                      <m:den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en-US" sz="2400" b="1" i="1" baseline="-25000">
                            <a:latin typeface="Cambria Math" panose="02040503050406030204" pitchFamily="18" charset="0"/>
                          </a:rPr>
                          <m:t>𝑶</m:t>
                        </m:r>
                        <m:r>
                          <m:rPr>
                            <m:nor/>
                          </m:rPr>
                          <a:rPr lang="el-GR" sz="2400" b="1" dirty="0"/>
                          <m:t>γ</m:t>
                        </m:r>
                      </m:den>
                    </m:f>
                  </m:oMath>
                </a14:m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𝒅</m:t>
                        </m:r>
                        <m:r>
                          <a:rPr lang="en-US" sz="2400" b="1" i="1" baseline="3000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𝒅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400" b="1" i="1" baseline="3000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2400" b="1" dirty="0"/>
                  <a:t> -&gt; wave equation</a:t>
                </a:r>
              </a:p>
              <a:p>
                <a:pPr marL="0" indent="0" algn="ctr">
                  <a:buNone/>
                </a:pPr>
                <a:endParaRPr lang="en-US" sz="2400" b="1" dirty="0"/>
              </a:p>
              <a:p>
                <a:pPr marL="0" indent="0" algn="ctr">
                  <a:buNone/>
                </a:pPr>
                <a:endParaRPr lang="en-US" sz="2400" b="1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>
                            <a:ea typeface="Cambria Math" panose="02040503050406030204" pitchFamily="18" charset="0"/>
                          </a:rPr>
                          <m:t>ρ</m:t>
                        </m:r>
                        <m:r>
                          <m:rPr>
                            <m:nor/>
                          </m:rPr>
                          <a:rPr lang="en-US" sz="2400" baseline="-25000" dirty="0"/>
                          <m:t>O</m:t>
                        </m:r>
                        <m:r>
                          <m:rPr>
                            <m:nor/>
                          </m:rPr>
                          <a:rPr lang="en-US" sz="2400" baseline="-25000" dirty="0"/>
                          <m:t> 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m:rPr>
                            <m:nor/>
                          </m:rPr>
                          <a:rPr lang="el-GR" sz="2400" dirty="0"/>
                          <m:t>γ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/>
                  <a:t>where </a:t>
                </a:r>
                <a:r>
                  <a:rPr lang="en-US" sz="2400" dirty="0"/>
                  <a:t>c is the speed of sound</a:t>
                </a:r>
              </a:p>
              <a:p>
                <a:pPr marL="0" indent="0" algn="ctr">
                  <a:buNone/>
                </a:pPr>
                <a:r>
                  <a:rPr lang="en-US" sz="2400" dirty="0"/>
                  <a:t>C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1.4∗10</m:t>
                            </m:r>
                            <m:r>
                              <m:rPr>
                                <m:nor/>
                              </m:rPr>
                              <a:rPr lang="en-US" sz="2400" baseline="30000">
                                <a:latin typeface="Cambria Math" panose="02040503050406030204" pitchFamily="18" charset="0"/>
                              </a:rPr>
                              <m:t>5</m:t>
                            </m:r>
                            <m:r>
                              <m:rPr>
                                <m:nor/>
                              </m:rPr>
                              <a:rPr lang="en-US" sz="2400" baseline="-25000" dirty="0"/>
                              <m:t> </m:t>
                            </m:r>
                          </m:num>
                          <m:den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1.18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/>
                  <a:t> = 345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/>
                          <m:t>m</m:t>
                        </m:r>
                        <m:r>
                          <m:rPr>
                            <m:nor/>
                          </m:rPr>
                          <a:rPr lang="en-US" sz="2400" baseline="-25000" dirty="0"/>
                          <m:t> 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905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: </a:t>
            </a:r>
            <a:r>
              <a:rPr lang="en-US" dirty="0"/>
              <a:t>Gas Law (</a:t>
            </a:r>
            <a:r>
              <a:rPr lang="en-US" dirty="0" smtClean="0"/>
              <a:t>1/5)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P</a:t>
            </a:r>
            <a:r>
              <a:rPr lang="en-US" sz="2400" baseline="-25000" dirty="0"/>
              <a:t>T</a:t>
            </a:r>
            <a:r>
              <a:rPr lang="en-US" sz="2400" dirty="0"/>
              <a:t>(x, t)*V</a:t>
            </a:r>
            <a:r>
              <a:rPr lang="en-US" sz="2400" baseline="-25000" dirty="0"/>
              <a:t>T</a:t>
            </a:r>
            <a:r>
              <a:rPr lang="en-US" sz="2400" dirty="0"/>
              <a:t>(x, t</a:t>
            </a:r>
            <a:r>
              <a:rPr lang="en-US" sz="2400" dirty="0"/>
              <a:t>) = constant -&gt; isothermal</a:t>
            </a:r>
          </a:p>
          <a:p>
            <a:pPr marL="0" indent="0" algn="ctr">
              <a:buNone/>
            </a:pPr>
            <a:r>
              <a:rPr lang="en-US" sz="2400" dirty="0"/>
              <a:t>P</a:t>
            </a:r>
            <a:r>
              <a:rPr lang="en-US" sz="2400" baseline="-25000" dirty="0"/>
              <a:t>T</a:t>
            </a:r>
            <a:r>
              <a:rPr lang="en-US" sz="2400" dirty="0"/>
              <a:t>(x, t)*V</a:t>
            </a:r>
            <a:r>
              <a:rPr lang="en-US" sz="2400" baseline="-25000" dirty="0"/>
              <a:t>T</a:t>
            </a:r>
            <a:r>
              <a:rPr lang="en-US" sz="2400" dirty="0"/>
              <a:t>(x, </a:t>
            </a:r>
            <a:r>
              <a:rPr lang="en-US" sz="2400" dirty="0"/>
              <a:t>t)</a:t>
            </a:r>
            <a:r>
              <a:rPr lang="el-GR" sz="2400" baseline="30000" dirty="0"/>
              <a:t>γ</a:t>
            </a:r>
            <a:r>
              <a:rPr lang="en-US" sz="2400" dirty="0"/>
              <a:t> </a:t>
            </a:r>
            <a:r>
              <a:rPr lang="en-US" sz="2400" dirty="0"/>
              <a:t>= constant -&gt; </a:t>
            </a:r>
            <a:r>
              <a:rPr lang="en-US" sz="2400" dirty="0"/>
              <a:t>adiabatic (acoustics uses this)</a:t>
            </a:r>
          </a:p>
          <a:p>
            <a:pPr marL="0" indent="0" algn="ctr">
              <a:buNone/>
            </a:pPr>
            <a:r>
              <a:rPr lang="en-US" sz="2400" dirty="0"/>
              <a:t>Where </a:t>
            </a:r>
            <a:r>
              <a:rPr lang="el-GR" sz="2400" dirty="0"/>
              <a:t>γ </a:t>
            </a:r>
            <a:r>
              <a:rPr lang="en-US" sz="2400" dirty="0"/>
              <a:t>= 1.4</a:t>
            </a: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Un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275" y="3124200"/>
            <a:ext cx="550545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02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: </a:t>
            </a:r>
            <a:r>
              <a:rPr lang="en-US" dirty="0"/>
              <a:t>Gas Law </a:t>
            </a:r>
            <a:r>
              <a:rPr lang="en-US" dirty="0" smtClean="0"/>
              <a:t>(2/5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/>
                  <a:t>Take derivative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𝑇</m:t>
                    </m:r>
                    <m:r>
                      <m:rPr>
                        <m:nor/>
                      </m:rPr>
                      <a:rPr lang="el-GR" sz="2400" baseline="30000" dirty="0"/>
                      <m:t>γ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𝑃𝑇</m:t>
                    </m:r>
                    <m:r>
                      <m:rPr>
                        <m:nor/>
                      </m:rPr>
                      <a:rPr lang="el-GR" sz="2400" dirty="0"/>
                      <m:t>γ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𝑇</m:t>
                    </m:r>
                    <m:r>
                      <m:rPr>
                        <m:nor/>
                      </m:rPr>
                      <a:rPr lang="en-US" sz="2400" baseline="30000" dirty="0"/>
                      <m:t>(</m:t>
                    </m:r>
                    <m:r>
                      <m:rPr>
                        <m:nor/>
                      </m:rPr>
                      <a:rPr lang="el-GR" sz="2400" baseline="30000" dirty="0"/>
                      <m:t>γ</m:t>
                    </m:r>
                    <m:r>
                      <m:rPr>
                        <m:nor/>
                      </m:rPr>
                      <a:rPr lang="en-US" sz="2400" baseline="30000" dirty="0"/>
                      <m:t> − 1)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 = 0</a:t>
                </a:r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Note: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𝑂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 = 0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𝑂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:r>
                  <a:rPr lang="en-US" sz="2400" dirty="0"/>
                  <a:t>0</a:t>
                </a:r>
              </a:p>
              <a:p>
                <a:pPr marL="0" indent="0" algn="ctr">
                  <a:buNone/>
                </a:pPr>
                <a:r>
                  <a:rPr lang="en-US" sz="2400" dirty="0"/>
                  <a:t>Replace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with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400" dirty="0"/>
                  <a:t> with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𝑑</m:t>
                    </m:r>
                  </m:oMath>
                </a14:m>
                <a:r>
                  <a:rPr lang="el-GR" sz="2400" i="1" dirty="0">
                    <a:latin typeface="Cambria Math" panose="02040503050406030204" pitchFamily="18" charset="0"/>
                  </a:rPr>
                  <a:t>τ</a:t>
                </a: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𝑇</m:t>
                    </m:r>
                    <m:r>
                      <m:rPr>
                        <m:nor/>
                      </m:rPr>
                      <a:rPr lang="el-GR" sz="2400" baseline="30000" dirty="0"/>
                      <m:t>γ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𝑃𝑇</m:t>
                    </m:r>
                    <m:r>
                      <m:rPr>
                        <m:nor/>
                      </m:rPr>
                      <a:rPr lang="el-GR" sz="2400" dirty="0"/>
                      <m:t>γ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𝑇</m:t>
                    </m:r>
                    <m:r>
                      <m:rPr>
                        <m:nor/>
                      </m:rPr>
                      <a:rPr lang="en-US" sz="2400" baseline="30000" dirty="0"/>
                      <m:t>(</m:t>
                    </m:r>
                    <m:r>
                      <m:rPr>
                        <m:nor/>
                      </m:rPr>
                      <a:rPr lang="el-GR" sz="2400" baseline="30000" dirty="0"/>
                      <m:t>γ</m:t>
                    </m:r>
                    <m:r>
                      <m:rPr>
                        <m:nor/>
                      </m:rPr>
                      <a:rPr lang="en-US" sz="2400" baseline="30000" dirty="0"/>
                      <m:t> − 1)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l-GR" sz="2400" i="1" dirty="0">
                            <a:latin typeface="Cambria Math" panose="02040503050406030204" pitchFamily="18" charset="0"/>
                          </a:rPr>
                          <m:t>τ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 = 0</a:t>
                </a:r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412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: </a:t>
            </a:r>
            <a:r>
              <a:rPr lang="en-US" dirty="0"/>
              <a:t>Gas Law </a:t>
            </a:r>
            <a:r>
              <a:rPr lang="en-US" dirty="0" smtClean="0"/>
              <a:t>(3/5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/>
                  <a:t>Subtract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𝑃𝑇</m:t>
                    </m:r>
                    <m:r>
                      <m:rPr>
                        <m:nor/>
                      </m:rPr>
                      <a:rPr lang="el-GR" sz="2400" dirty="0"/>
                      <m:t>γ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𝑇</m:t>
                    </m:r>
                    <m:r>
                      <m:rPr>
                        <m:nor/>
                      </m:rPr>
                      <a:rPr lang="en-US" sz="2400" baseline="30000" dirty="0"/>
                      <m:t>(</m:t>
                    </m:r>
                    <m:r>
                      <m:rPr>
                        <m:nor/>
                      </m:rPr>
                      <a:rPr lang="el-GR" sz="2400" baseline="30000" dirty="0"/>
                      <m:t>γ</m:t>
                    </m:r>
                    <m:r>
                      <m:rPr>
                        <m:nor/>
                      </m:rPr>
                      <a:rPr lang="en-US" sz="2400" baseline="30000" dirty="0"/>
                      <m:t> − 1)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l-GR" sz="2400" i="1" dirty="0">
                            <a:latin typeface="Cambria Math" panose="02040503050406030204" pitchFamily="18" charset="0"/>
                          </a:rPr>
                          <m:t>τ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 from both sides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400" i="1" baseline="-25000">
                          <a:latin typeface="Cambria Math" panose="02040503050406030204" pitchFamily="18" charset="0"/>
                        </a:rPr>
                        <m:t>𝑇</m:t>
                      </m:r>
                      <m:r>
                        <m:rPr>
                          <m:nor/>
                        </m:rPr>
                        <a:rPr lang="el-GR" sz="2400" baseline="30000" dirty="0"/>
                        <m:t>γ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=−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𝑃𝑇</m:t>
                      </m:r>
                      <m:r>
                        <m:rPr>
                          <m:nor/>
                        </m:rPr>
                        <a:rPr lang="el-GR" sz="2400" dirty="0"/>
                        <m:t>γ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400" i="1" baseline="-25000">
                          <a:latin typeface="Cambria Math" panose="02040503050406030204" pitchFamily="18" charset="0"/>
                        </a:rPr>
                        <m:t>𝑇</m:t>
                      </m:r>
                      <m:r>
                        <m:rPr>
                          <m:nor/>
                        </m:rPr>
                        <a:rPr lang="en-US" sz="2400" baseline="30000" dirty="0"/>
                        <m:t>(</m:t>
                      </m:r>
                      <m:r>
                        <m:rPr>
                          <m:nor/>
                        </m:rPr>
                        <a:rPr lang="el-GR" sz="2400" baseline="30000" dirty="0"/>
                        <m:t>γ</m:t>
                      </m:r>
                      <m:r>
                        <m:rPr>
                          <m:nor/>
                        </m:rPr>
                        <a:rPr lang="en-US" sz="2400" baseline="30000" dirty="0"/>
                        <m:t> − 1)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m:rPr>
                              <m:nor/>
                            </m:rPr>
                            <a:rPr lang="el-GR" sz="2400" i="1" dirty="0"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Divide both sides by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𝑇</m:t>
                    </m:r>
                    <m:r>
                      <m:rPr>
                        <m:nor/>
                      </m:rPr>
                      <a:rPr lang="en-US" sz="2400" baseline="30000" dirty="0"/>
                      <m:t>(</m:t>
                    </m:r>
                    <m:r>
                      <m:rPr>
                        <m:nor/>
                      </m:rPr>
                      <a:rPr lang="el-GR" sz="2400" baseline="30000" dirty="0"/>
                      <m:t>γ</m:t>
                    </m:r>
                    <m:r>
                      <m:rPr>
                        <m:nor/>
                      </m:rPr>
                      <a:rPr lang="en-US" sz="2400" baseline="30000" dirty="0"/>
                      <m:t> − 1)</m:t>
                    </m:r>
                  </m:oMath>
                </a14:m>
                <a:endParaRPr lang="en-US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400" i="1" baseline="-2500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=−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𝑃𝑇</m:t>
                      </m:r>
                      <m:r>
                        <m:rPr>
                          <m:nor/>
                        </m:rPr>
                        <a:rPr lang="el-GR" sz="2400" dirty="0"/>
                        <m:t>γ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m:rPr>
                              <m:nor/>
                            </m:rPr>
                            <a:rPr lang="el-GR" sz="2400" i="1" dirty="0"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621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: </a:t>
            </a:r>
            <a:r>
              <a:rPr lang="en-US" dirty="0"/>
              <a:t>Gas Law </a:t>
            </a:r>
            <a:r>
              <a:rPr lang="en-US" dirty="0" smtClean="0"/>
              <a:t>(4/5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/>
                  <a:t>Approximate P</a:t>
                </a:r>
                <a:r>
                  <a:rPr lang="en-US" sz="2400" baseline="-25000" dirty="0"/>
                  <a:t>T </a:t>
                </a:r>
                <a:r>
                  <a:rPr lang="en-US" sz="2400" dirty="0"/>
                  <a:t>~ P</a:t>
                </a:r>
                <a:r>
                  <a:rPr lang="en-US" sz="2400" baseline="-25000" dirty="0"/>
                  <a:t>O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400" i="1" baseline="-2500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=−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m:rPr>
                          <m:nor/>
                        </m:rPr>
                        <a:rPr lang="el-GR" sz="2400" dirty="0"/>
                        <m:t>γ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m:rPr>
                              <m:nor/>
                            </m:rPr>
                            <a:rPr lang="el-GR" sz="2400" i="1" dirty="0"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Chain rule -&gt;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𝑎𝑏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/>
                  <a:t> = a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𝑏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400" i="1" baseline="-2500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nor/>
                        </m:rPr>
                        <a:rPr lang="en-US" sz="2400" dirty="0" smtClean="0"/>
                        <m:t>P</m:t>
                      </m:r>
                      <m:r>
                        <m:rPr>
                          <m:nor/>
                        </m:rPr>
                        <a:rPr lang="en-US" sz="2400" baseline="-25000" dirty="0" smtClean="0"/>
                        <m:t>O</m:t>
                      </m:r>
                      <m:r>
                        <m:rPr>
                          <m:nor/>
                        </m:rPr>
                        <a:rPr lang="el-GR" sz="2400" dirty="0"/>
                        <m:t>γ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m:rPr>
                              <m:nor/>
                            </m:rPr>
                            <a:rPr lang="el-GR" sz="2400" i="1" dirty="0"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Where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 = U</a:t>
                </a:r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07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: </a:t>
            </a:r>
            <a:r>
              <a:rPr lang="en-US" dirty="0"/>
              <a:t>Gas Law </a:t>
            </a:r>
            <a:r>
              <a:rPr lang="en-US" dirty="0" smtClean="0"/>
              <a:t>(5/5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/>
                  <a:t>Approximate |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|&gt;&gt;|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/>
                  <a:t>U| (prove later)</a:t>
                </a:r>
                <a:endParaRPr lang="en-US" sz="2400" baseline="-25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𝒅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𝑷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𝒅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sz="2400" b="1" i="1" baseline="-2500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=− 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l-GR" sz="2400" b="1" i="1" dirty="0">
                          <a:latin typeface="Cambria Math" panose="02040503050406030204" pitchFamily="18" charset="0"/>
                        </a:rPr>
                        <m:t>𝜸</m:t>
                      </m:r>
                      <m:f>
                        <m:f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𝒅</m:t>
                          </m:r>
                          <m:r>
                            <m:rPr>
                              <m:nor/>
                            </m:rPr>
                            <a:rPr lang="el-GR" sz="2400" b="1" i="1" dirty="0"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𝒅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  <a:p>
                <a:pPr marL="0" indent="0" algn="ctr">
                  <a:buNone/>
                </a:pPr>
                <a:r>
                  <a:rPr lang="en-US" sz="2400" dirty="0"/>
                  <a:t>Change in pressure, change in volume</a:t>
                </a: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956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D: Continuity (1/2)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l-GR" sz="2400" i="1" dirty="0">
                            <a:latin typeface="Cambria Math" panose="02040503050406030204" pitchFamily="18" charset="0"/>
                          </a:rPr>
                          <m:t>τ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 = [U(x+</a:t>
                </a:r>
                <a:r>
                  <a:rPr lang="el-GR" sz="2400" dirty="0"/>
                  <a:t> Δ</a:t>
                </a:r>
                <a:r>
                  <a:rPr lang="en-US" sz="2400" dirty="0"/>
                  <a:t>x</a:t>
                </a:r>
                <a:r>
                  <a:rPr lang="en-US" sz="2400" dirty="0"/>
                  <a:t>, </a:t>
                </a:r>
                <a:r>
                  <a:rPr lang="en-US" sz="2400" dirty="0"/>
                  <a:t>t</a:t>
                </a:r>
                <a:r>
                  <a:rPr lang="en-US" sz="2400" dirty="0"/>
                  <a:t>)-U(x, </a:t>
                </a:r>
                <a:r>
                  <a:rPr lang="en-US" sz="2400" dirty="0"/>
                  <a:t>t</a:t>
                </a:r>
                <a:r>
                  <a:rPr lang="en-US" sz="2400" dirty="0"/>
                  <a:t>)]</a:t>
                </a:r>
                <a:r>
                  <a:rPr lang="el-GR" sz="2400" dirty="0"/>
                  <a:t>Δ</a:t>
                </a:r>
                <a:r>
                  <a:rPr lang="en-US" sz="2400" dirty="0"/>
                  <a:t>A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1050" y="1828800"/>
            <a:ext cx="30099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6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D: Continuity (2/2)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/>
                  <a:t>Multiply right side </a:t>
                </a:r>
                <a:r>
                  <a:rPr lang="en-US" sz="2400" dirty="0"/>
                  <a:t>by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i="1" dirty="0"/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i="1" dirty="0"/>
                          <m:t>x</m:t>
                        </m:r>
                      </m:den>
                    </m:f>
                  </m:oMath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l-GR" sz="2400" i="1" dirty="0">
                            <a:latin typeface="Cambria Math" panose="02040503050406030204" pitchFamily="18" charset="0"/>
                          </a:rPr>
                          <m:t>τ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m:rPr>
                            <m:nor/>
                          </m:rPr>
                          <a:rPr lang="en-US" sz="2400" dirty="0"/>
                          <m:t>U</m:t>
                        </m:r>
                        <m:r>
                          <m:rPr>
                            <m:nor/>
                          </m:rPr>
                          <a:rPr lang="en-US" sz="2400" dirty="0"/>
                          <m:t>(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+</m:t>
                        </m:r>
                        <m:r>
                          <m:rPr>
                            <m:nor/>
                          </m:rPr>
                          <a:rPr lang="el-GR" sz="2400" dirty="0"/>
                          <m:t> </m:t>
                        </m:r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, </m:t>
                        </m:r>
                        <m:r>
                          <m:rPr>
                            <m:nor/>
                          </m:rPr>
                          <a:rPr lang="en-US" sz="2400" dirty="0"/>
                          <m:t>t</m:t>
                        </m:r>
                        <m:r>
                          <m:rPr>
                            <m:nor/>
                          </m:rPr>
                          <a:rPr lang="en-US" sz="2400" dirty="0"/>
                          <m:t>)−</m:t>
                        </m:r>
                        <m:r>
                          <m:rPr>
                            <m:nor/>
                          </m:rPr>
                          <a:rPr lang="en-US" sz="2400" dirty="0"/>
                          <m:t>U</m:t>
                        </m:r>
                        <m:r>
                          <m:rPr>
                            <m:nor/>
                          </m:rPr>
                          <a:rPr lang="en-US" sz="2400" dirty="0"/>
                          <m:t>(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, </m:t>
                        </m:r>
                        <m:r>
                          <m:rPr>
                            <m:nor/>
                          </m:rPr>
                          <a:rPr lang="en-US" sz="2400" dirty="0"/>
                          <m:t>t</m:t>
                        </m:r>
                        <m:r>
                          <m:rPr>
                            <m:nor/>
                          </m:rPr>
                          <a:rPr lang="en-US" sz="2400" dirty="0"/>
                          <m:t>)]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i="1" dirty="0"/>
                          <m:t>x</m:t>
                        </m:r>
                      </m:den>
                    </m:f>
                  </m:oMath>
                </a14:m>
                <a:r>
                  <a:rPr lang="el-GR" sz="2400" dirty="0"/>
                  <a:t> Δ</a:t>
                </a:r>
                <a:r>
                  <a:rPr lang="en-US" sz="2400" dirty="0"/>
                  <a:t>A</a:t>
                </a:r>
                <a:r>
                  <a:rPr lang="el-GR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2400" dirty="0"/>
                      <m:t>Δ</m:t>
                    </m:r>
                    <m:r>
                      <m:rPr>
                        <m:nor/>
                      </m:rPr>
                      <a:rPr lang="en-US" sz="2400" i="1" dirty="0"/>
                      <m:t>x</m:t>
                    </m:r>
                  </m:oMath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m:rPr>
                            <m:nor/>
                          </m:rPr>
                          <a:rPr lang="en-US" sz="2400" dirty="0"/>
                          <m:t>U</m:t>
                        </m:r>
                        <m:r>
                          <m:rPr>
                            <m:nor/>
                          </m:rPr>
                          <a:rPr lang="en-US" sz="2400" dirty="0"/>
                          <m:t>(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+</m:t>
                        </m:r>
                        <m:r>
                          <m:rPr>
                            <m:nor/>
                          </m:rPr>
                          <a:rPr lang="el-GR" sz="2400" dirty="0"/>
                          <m:t> </m:t>
                        </m:r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, </m:t>
                        </m:r>
                        <m:r>
                          <m:rPr>
                            <m:nor/>
                          </m:rPr>
                          <a:rPr lang="en-US" sz="2400" dirty="0"/>
                          <m:t>t</m:t>
                        </m:r>
                        <m:r>
                          <m:rPr>
                            <m:nor/>
                          </m:rPr>
                          <a:rPr lang="en-US" sz="2400" dirty="0"/>
                          <m:t>)−</m:t>
                        </m:r>
                        <m:r>
                          <m:rPr>
                            <m:nor/>
                          </m:rPr>
                          <a:rPr lang="en-US" sz="2400" dirty="0"/>
                          <m:t>U</m:t>
                        </m:r>
                        <m:r>
                          <m:rPr>
                            <m:nor/>
                          </m:rPr>
                          <a:rPr lang="en-US" sz="2400" dirty="0"/>
                          <m:t>(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, </m:t>
                        </m:r>
                        <m:r>
                          <m:rPr>
                            <m:nor/>
                          </m:rPr>
                          <a:rPr lang="en-US" sz="2400" dirty="0"/>
                          <m:t>t</m:t>
                        </m:r>
                        <m:r>
                          <m:rPr>
                            <m:nor/>
                          </m:rPr>
                          <a:rPr lang="en-US" sz="2400" dirty="0"/>
                          <m:t>)]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i="1" dirty="0"/>
                          <m:t>x</m:t>
                        </m:r>
                      </m:den>
                    </m:f>
                    <m:r>
                      <a:rPr lang="en-US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n-US" sz="2400" i="1">
                            <a:latin typeface="Cambria Math"/>
                          </a:rPr>
                          <m:t>u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sz="2400" i="1" dirty="0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sz="2400" dirty="0"/>
                  <a:t>Δ</a:t>
                </a:r>
                <a:r>
                  <a:rPr lang="en-US" sz="2400" dirty="0"/>
                  <a:t>A</a:t>
                </a:r>
                <a:r>
                  <a:rPr lang="el-GR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2400" dirty="0"/>
                      <m:t>Δ</m:t>
                    </m:r>
                    <m:r>
                      <m:rPr>
                        <m:nor/>
                      </m:rPr>
                      <a:rPr lang="en-US" sz="2400" i="1" dirty="0"/>
                      <m:t>x</m:t>
                    </m:r>
                  </m:oMath>
                </a14:m>
                <a:r>
                  <a:rPr lang="en-US" sz="2400" dirty="0"/>
                  <a:t> = V</a:t>
                </a:r>
                <a:r>
                  <a:rPr lang="en-US" sz="2400" baseline="-25000" dirty="0"/>
                  <a:t>T</a:t>
                </a:r>
                <a:endParaRPr lang="en-US" sz="2400" baseline="-25000" dirty="0"/>
              </a:p>
              <a:p>
                <a:pPr marL="0" indent="0" algn="ctr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𝒅</m:t>
                        </m:r>
                        <m:r>
                          <m:rPr>
                            <m:nor/>
                          </m:rPr>
                          <a:rPr lang="el-GR" sz="2400" b="1" i="1" dirty="0">
                            <a:latin typeface="Cambria Math" panose="02040503050406030204" pitchFamily="18" charset="0"/>
                          </a:rPr>
                          <m:t>τ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𝒅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sz="2400" b="1" dirty="0"/>
                  <a:t> = V</a:t>
                </a:r>
                <a:r>
                  <a:rPr lang="en-US" sz="2400" b="1" baseline="-25000" dirty="0"/>
                  <a:t>T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𝒅</m:t>
                        </m:r>
                        <m:r>
                          <m:rPr>
                            <m:nor/>
                          </m:rPr>
                          <a:rPr lang="en-US" sz="2400" b="1" i="1">
                            <a:latin typeface="Cambria Math"/>
                          </a:rPr>
                          <m:t>u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𝒅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en-US" sz="2400" b="1" baseline="-25000" dirty="0"/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275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Newton: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:r>
                  <a:rPr lang="en-US" sz="2400" dirty="0"/>
                  <a:t>-</a:t>
                </a:r>
                <a:r>
                  <a:rPr lang="en-US" sz="2400" dirty="0" err="1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 err="1"/>
                  <a:t>O</a:t>
                </a:r>
                <a:r>
                  <a:rPr lang="en-US" sz="2400" baseline="-25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𝑑𝑢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/>
                  <a:t>		1</a:t>
                </a:r>
              </a:p>
              <a:p>
                <a:pPr marL="0" indent="0">
                  <a:buNone/>
                </a:pPr>
                <a:r>
                  <a:rPr lang="en-US" sz="2400" dirty="0"/>
                  <a:t>Gas Law: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400" i="1" baseline="-2500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=−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l-GR" sz="2400" dirty="0"/>
                      <m:t>γ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l-GR" sz="2400" i="1" dirty="0">
                            <a:latin typeface="Cambria Math" panose="02040503050406030204" pitchFamily="18" charset="0"/>
                          </a:rPr>
                          <m:t>τ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		2</a:t>
                </a:r>
              </a:p>
              <a:p>
                <a:pPr marL="0" indent="0">
                  <a:buNone/>
                </a:pPr>
                <a:r>
                  <a:rPr lang="en-US" sz="2400" dirty="0"/>
                  <a:t>Continuity:	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l-GR" sz="2400" i="1" dirty="0">
                            <a:latin typeface="Cambria Math" panose="02040503050406030204" pitchFamily="18" charset="0"/>
                          </a:rPr>
                          <m:t>τ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/>
                  <a:t> = V</a:t>
                </a:r>
                <a:r>
                  <a:rPr lang="en-US" sz="2400" baseline="-25000" dirty="0"/>
                  <a:t>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n-US" sz="2400" i="1">
                            <a:latin typeface="Cambria Math"/>
                          </a:rPr>
                          <m:t>u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/>
                  <a:t>			3</a:t>
                </a: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First, substitute equation 3 into equation 2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134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139</Words>
  <Application>Microsoft Office PowerPoint</Application>
  <PresentationFormat>Widescreen</PresentationFormat>
  <Paragraphs>89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Symbol</vt:lpstr>
      <vt:lpstr>Office Theme</vt:lpstr>
      <vt:lpstr>Derivation Power Point 2/4</vt:lpstr>
      <vt:lpstr>C: Gas Law (1/5)</vt:lpstr>
      <vt:lpstr>C: Gas Law (2/5)</vt:lpstr>
      <vt:lpstr>C: Gas Law (3/5)</vt:lpstr>
      <vt:lpstr>C: Gas Law (4/5)</vt:lpstr>
      <vt:lpstr>C: Gas Law (5/5)</vt:lpstr>
      <vt:lpstr>D: Continuity (1/2)</vt:lpstr>
      <vt:lpstr>D: Continuity (2/2)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Derivation Power Point 2/4</dc:title>
  <dc:creator>Shawna McGaffigan</dc:creator>
  <cp:lastModifiedBy>Shawna McGaffigan</cp:lastModifiedBy>
  <cp:revision>4</cp:revision>
  <dcterms:created xsi:type="dcterms:W3CDTF">2017-02-21T15:10:44Z</dcterms:created>
  <dcterms:modified xsi:type="dcterms:W3CDTF">2017-02-21T15:46:22Z</dcterms:modified>
</cp:coreProperties>
</file>