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25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25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0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55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59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536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25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3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00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7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47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7F5D6-7A9A-44E3-8096-055FA679714A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10D36-EF81-47BB-B678-88E837D5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9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Derivation PowerPoint </a:t>
            </a:r>
            <a:br>
              <a:rPr lang="en-US" dirty="0" smtClean="0"/>
            </a:br>
            <a:r>
              <a:rPr lang="en-US" dirty="0" smtClean="0"/>
              <a:t>3/4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74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33600" y="381001"/>
                <a:ext cx="8001000" cy="4741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3D Wave Equation 1/6</a:t>
                </a:r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Newton’s Law: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Gas Law (linear around atmospheric pressure):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Continuity: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Wave Equation: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81000"/>
                <a:ext cx="8001000" cy="4741747"/>
              </a:xfrm>
              <a:prstGeom prst="rect">
                <a:avLst/>
              </a:prstGeom>
              <a:blipFill rotWithShape="0">
                <a:blip r:embed="rId2"/>
                <a:stretch>
                  <a:fillRect t="-12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>
            <a:off x="7010400" y="4648200"/>
            <a:ext cx="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477000" y="5562600"/>
                <a:ext cx="1066800" cy="62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5562600"/>
                <a:ext cx="1066800" cy="6296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>
          <a:xfrm>
            <a:off x="6837218" y="4062845"/>
            <a:ext cx="363682" cy="58535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707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0" y="6096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Using Newton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029200" y="1139301"/>
                <a:ext cx="3112390" cy="8590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∬"/>
                          <m:limLoc m:val="undOvr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  <m:r>
                            <m:rPr>
                              <m:brk m:alnAt="24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  <m:r>
                                <m:rPr>
                                  <m:brk m:alnAt="24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m:rPr>
                                  <m:brk m:alnAt="24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1139301"/>
                <a:ext cx="3112390" cy="85901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209800" y="2743201"/>
                <a:ext cx="7848600" cy="26736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Use’s Gauss’s Theorem: Surface -&gt; Volume integral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∭"/>
                          <m:limLoc m:val="undOvr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m:rPr>
                                  <m:brk m:alnAt="24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m:rPr>
                              <m:brk m:alnAt="24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𝑑𝑣</m:t>
                          </m:r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  <m:r>
                            <m:rPr>
                              <m:brk m:alnAt="24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m:rPr>
                              <m:brk m:alnAt="24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If volume is small then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/>
                  <a:t> is constant so pull them out of the integral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m:rPr>
                              <m:brk m:alnAt="24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2743201"/>
                <a:ext cx="7848600" cy="2673617"/>
              </a:xfrm>
              <a:prstGeom prst="rect">
                <a:avLst/>
              </a:prstGeom>
              <a:blipFill rotWithShape="0">
                <a:blip r:embed="rId3"/>
                <a:stretch>
                  <a:fillRect t="-11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>
            <a:off x="7010400" y="1828800"/>
            <a:ext cx="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620000" y="1855033"/>
            <a:ext cx="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91300" y="2373868"/>
            <a:ext cx="838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mass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29500" y="2373868"/>
            <a:ext cx="13335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acceleration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334000" y="4959617"/>
            <a:ext cx="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705600" y="4959617"/>
            <a:ext cx="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24400" y="5416817"/>
            <a:ext cx="2590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Approximately the same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490"/>
          <a:stretch/>
        </p:blipFill>
        <p:spPr bwMode="auto">
          <a:xfrm>
            <a:off x="2425957" y="781050"/>
            <a:ext cx="1547813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7242464" y="1139301"/>
            <a:ext cx="1111827" cy="7157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806044" y="1392382"/>
            <a:ext cx="436419" cy="46265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172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2133600" y="1600200"/>
                <a:ext cx="8305800" cy="2866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Also </a:t>
                </a:r>
                <a:r>
                  <a:rPr lang="en-US" dirty="0" smtClean="0"/>
                  <a:t>Assume</a:t>
                </a:r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𝑑𝑦</m:t>
                          </m:r>
                        </m:den>
                      </m:f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1600200"/>
                <a:ext cx="8305800" cy="2866426"/>
              </a:xfrm>
              <a:prstGeom prst="rect">
                <a:avLst/>
              </a:prstGeom>
              <a:blipFill rotWithShape="0">
                <a:blip r:embed="rId2"/>
                <a:stretch>
                  <a:fillRect t="-1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2838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33600" y="1447801"/>
                <a:ext cx="8077200" cy="37349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Gas Law</a:t>
                </a:r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dirty="0"/>
                  <a:t>= constant</a:t>
                </a:r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Differentiate by time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&amp;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are constant</a:t>
                </a:r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(See our 1D Derivations)</a:t>
                </a:r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447800"/>
                <a:ext cx="8077200" cy="3734933"/>
              </a:xfrm>
              <a:prstGeom prst="rect">
                <a:avLst/>
              </a:prstGeom>
              <a:blipFill rotWithShape="0">
                <a:blip r:embed="rId2"/>
                <a:stretch>
                  <a:fillRect t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4863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905000" y="762001"/>
                <a:ext cx="8382000" cy="4500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Continuity</a:t>
                </a:r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algn="ctr"/>
                <a:endParaRPr lang="en-US" dirty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dirty="0"/>
                  <a:t>3D: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∬"/>
                        <m:limLoc m:val="undOvr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/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</m:acc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</m:nary>
                  </m:oMath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       =</m:t>
                    </m:r>
                    <m:nary>
                      <m:naryPr>
                        <m:chr m:val="∭"/>
                        <m:limLoc m:val="undOvr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  <m:sup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𝑑𝑣</m:t>
                        </m:r>
                      </m:e>
                    </m:nary>
                  </m:oMath>
                </a14:m>
                <a:r>
                  <a:rPr lang="en-US" dirty="0"/>
                  <a:t> by Gauss Theorem</a:t>
                </a:r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For a small volume,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/>
                  <a:t> is constant</a:t>
                </a:r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)∗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762000"/>
                <a:ext cx="8382000" cy="4500143"/>
              </a:xfrm>
              <a:prstGeom prst="rect">
                <a:avLst/>
              </a:prstGeom>
              <a:blipFill rotWithShape="0">
                <a:blip r:embed="rId2"/>
                <a:stretch>
                  <a:fillRect t="-6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6713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057400" y="228601"/>
                <a:ext cx="8153400" cy="6704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Gas and Continuity -&gt; get rid of d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endParaRPr lang="en-US" dirty="0"/>
              </a:p>
              <a:p>
                <a:pPr algn="ctr"/>
                <a:r>
                  <a:rPr lang="en-US" dirty="0"/>
                  <a:t>Gas: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Differentiate by time</a:t>
                </a:r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</m:acc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Newton: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/>
              </a:p>
              <a:p>
                <a:pPr algn="ctr"/>
                <a:r>
                  <a:rPr lang="en-US" dirty="0"/>
                  <a:t>Take spatial derivative</a:t>
                </a:r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algn="ctr"/>
                <a:endParaRPr lang="en-US" dirty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dirty="0"/>
                  <a:t>Flip the order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&amp;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𝑑𝑡</m:t>
                    </m:r>
                  </m:oMath>
                </a14:m>
                <a:r>
                  <a:rPr lang="en-US" dirty="0"/>
                  <a:t> if continuous in space and time</a:t>
                </a:r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Pressure Wave Equation: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28600"/>
                <a:ext cx="8153400" cy="6704015"/>
              </a:xfrm>
              <a:prstGeom prst="rect">
                <a:avLst/>
              </a:prstGeom>
              <a:blipFill rotWithShape="0">
                <a:blip r:embed="rId2"/>
                <a:stretch>
                  <a:fillRect t="-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6104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057400" y="152401"/>
                <a:ext cx="8382000" cy="1023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Spherical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𝑑𝑞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𝑑𝑞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52400"/>
                <a:ext cx="8382000" cy="1023037"/>
              </a:xfrm>
              <a:prstGeom prst="rect">
                <a:avLst/>
              </a:prstGeom>
              <a:blipFill rotWithShape="0">
                <a:blip r:embed="rId2"/>
                <a:stretch>
                  <a:fillRect t="-2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81201"/>
            <a:ext cx="6103530" cy="4106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953000" y="1752600"/>
                <a:ext cx="381000" cy="376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1752600"/>
                <a:ext cx="381000" cy="376898"/>
              </a:xfrm>
              <a:prstGeom prst="rect">
                <a:avLst/>
              </a:prstGeom>
              <a:blipFill rotWithShape="0">
                <a:blip r:embed="rId4"/>
                <a:stretch>
                  <a:fillRect t="-8197" r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048000" y="5771493"/>
                <a:ext cx="381000" cy="376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5771493"/>
                <a:ext cx="381000" cy="376898"/>
              </a:xfrm>
              <a:prstGeom prst="rect">
                <a:avLst/>
              </a:prstGeom>
              <a:blipFill rotWithShape="0">
                <a:blip r:embed="rId5"/>
                <a:stretch>
                  <a:fillRect t="-1613" r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037230" y="4953000"/>
                <a:ext cx="381000" cy="376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3230" y="4953000"/>
                <a:ext cx="381000" cy="376898"/>
              </a:xfrm>
              <a:prstGeom prst="rect">
                <a:avLst/>
              </a:prstGeom>
              <a:blipFill rotWithShape="0">
                <a:blip r:embed="rId6"/>
                <a:stretch>
                  <a:fillRect t="-1639" r="-7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334000" y="3574623"/>
            <a:ext cx="381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2986042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33600" y="1447801"/>
                <a:ext cx="8229600" cy="1149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cs typeface="Times New Roman" panose="02020603050405020304" pitchFamily="18" charset="0"/>
                  </a:rPr>
                  <a:t>Pressure Wave equation (PWE)  -&gt;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𝛾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447800"/>
                <a:ext cx="8229600" cy="114986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209800" y="2597668"/>
                <a:ext cx="8077200" cy="4367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Goal is to find P(</a:t>
                </a:r>
                <a:r>
                  <a:rPr lang="en-US" dirty="0" err="1"/>
                  <a:t>x,t</a:t>
                </a:r>
                <a:r>
                  <a:rPr lang="en-US" dirty="0"/>
                  <a:t>) that satisfies the PWE</a:t>
                </a:r>
              </a:p>
              <a:p>
                <a:pPr algn="ctr"/>
                <a:r>
                  <a:rPr lang="en-US" dirty="0"/>
                  <a:t>Use separation of variables</a:t>
                </a:r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 smtClean="0"/>
                  <a:t>Assume</a:t>
                </a:r>
                <a:r>
                  <a:rPr lang="en-US" dirty="0"/>
                  <a:t>: P(</a:t>
                </a:r>
                <a:r>
                  <a:rPr lang="en-US" dirty="0" err="1"/>
                  <a:t>x,t</a:t>
                </a:r>
                <a:r>
                  <a:rPr lang="en-US" dirty="0"/>
                  <a:t>)=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dirty="0"/>
              </a:p>
              <a:p>
                <a:pPr algn="ctr"/>
                <a:r>
                  <a:rPr lang="en-US" dirty="0" smtClean="0"/>
                  <a:t>Sub </a:t>
                </a:r>
                <a:r>
                  <a:rPr lang="en-US" dirty="0"/>
                  <a:t>into PWE</a:t>
                </a:r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Put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on the same side as their respective variables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2597668"/>
                <a:ext cx="8077200" cy="4367799"/>
              </a:xfrm>
              <a:prstGeom prst="rect">
                <a:avLst/>
              </a:prstGeom>
              <a:blipFill rotWithShape="0">
                <a:blip r:embed="rId3"/>
                <a:stretch>
                  <a:fillRect t="-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209800" y="3048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Pressure Wave Equation 1/8 </a:t>
            </a:r>
          </a:p>
        </p:txBody>
      </p:sp>
    </p:spTree>
    <p:extLst>
      <p:ext uri="{BB962C8B-B14F-4D97-AF65-F5344CB8AC3E}">
        <p14:creationId xmlns:p14="http://schemas.microsoft.com/office/powerpoint/2010/main" val="4225010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613476" y="1981201"/>
                <a:ext cx="5185907" cy="4318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/>
                  <a:t>Set both sides of the equation equal to a constant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−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475" y="1981200"/>
                <a:ext cx="5185907" cy="431849"/>
              </a:xfrm>
              <a:prstGeom prst="rect">
                <a:avLst/>
              </a:prstGeom>
              <a:blipFill rotWithShape="0">
                <a:blip r:embed="rId2"/>
                <a:stretch>
                  <a:fillRect l="-2824" b="-18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550144" y="2895600"/>
                <a:ext cx="3337837" cy="17639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            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        (2)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143" y="2895600"/>
                <a:ext cx="3337837" cy="176394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3119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49006" y="1143001"/>
            <a:ext cx="35264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Solve for the distance based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161879" y="1600200"/>
                <a:ext cx="2900666" cy="604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     (1)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879" y="1600200"/>
                <a:ext cx="2900666" cy="60497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124221" y="2743201"/>
                <a:ext cx="27247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/>
                  <a:t>Multiply both sides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220" y="2743200"/>
                <a:ext cx="2724785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698" t="-28889" r="-1790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161880" y="2579212"/>
                <a:ext cx="2233817" cy="5558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879" y="2579212"/>
                <a:ext cx="2233817" cy="55585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230403" y="3558039"/>
            <a:ext cx="25124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Put everything on one side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025524" y="3429001"/>
                <a:ext cx="2506526" cy="8328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1524" y="3429000"/>
                <a:ext cx="2506526" cy="83285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343400" y="4724401"/>
                <a:ext cx="38926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/>
                  <a:t>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en-US" dirty="0"/>
                  <a:t>Complex amplitude)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4724400"/>
                <a:ext cx="389260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2978" t="-28889" r="-2821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0385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00600" y="304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Plug in assumed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563497" y="1206838"/>
                <a:ext cx="3065006" cy="56511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=±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9497" y="1206838"/>
                <a:ext cx="3065006" cy="56511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972697" y="2209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Differentiate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972697" y="3094146"/>
                <a:ext cx="2590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Divide both sides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697" y="3094146"/>
                <a:ext cx="2590800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118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972697" y="3770328"/>
                <a:ext cx="2747162" cy="5241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Subtract from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both sides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697" y="3770328"/>
                <a:ext cx="2747162" cy="524182"/>
              </a:xfrm>
              <a:prstGeom prst="rect">
                <a:avLst/>
              </a:prstGeom>
              <a:blipFill rotWithShape="0">
                <a:blip r:embed="rId4"/>
                <a:stretch>
                  <a:fillRect l="-2000" r="-1333"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972697" y="4602266"/>
            <a:ext cx="3371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Take the square root of both sides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7934805" y="4569628"/>
                <a:ext cx="1079206" cy="4019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4805" y="4569628"/>
                <a:ext cx="1079206" cy="401970"/>
              </a:xfrm>
              <a:prstGeom prst="rect">
                <a:avLst/>
              </a:prstGeom>
              <a:blipFill rotWithShape="0">
                <a:blip r:embed="rId5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7101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15772" y="1136183"/>
            <a:ext cx="35260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Similarly for the Time-based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38032" y="1592308"/>
                <a:ext cx="3303340" cy="8819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        (2)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4032" y="1592307"/>
                <a:ext cx="3303340" cy="88197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026053" y="2743201"/>
                <a:ext cx="2921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/>
                  <a:t>Multiply both sides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053" y="2743200"/>
                <a:ext cx="2921120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375" t="-28889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161880" y="2579212"/>
                <a:ext cx="2484591" cy="5558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879" y="2579212"/>
                <a:ext cx="2484591" cy="55585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230403" y="4503502"/>
            <a:ext cx="25124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Put everything on one side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025524" y="4374463"/>
                <a:ext cx="2506526" cy="8327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1524" y="4374463"/>
                <a:ext cx="2506526" cy="83279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375622" y="5669864"/>
                <a:ext cx="3828163" cy="2899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/>
                  <a:t>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en-US" dirty="0"/>
                  <a:t>Complex amplitude)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1621" y="5669863"/>
                <a:ext cx="3828163" cy="289951"/>
              </a:xfrm>
              <a:prstGeom prst="rect">
                <a:avLst/>
              </a:prstGeom>
              <a:blipFill rotWithShape="0">
                <a:blip r:embed="rId6"/>
                <a:stretch>
                  <a:fillRect l="-3344" t="-20833" r="-3025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554770" y="3563972"/>
                <a:ext cx="17886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/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’s cancel out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769" y="3563971"/>
                <a:ext cx="1788631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7483" t="-28889" r="-7143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02286" y="3424542"/>
                <a:ext cx="2100703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=−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8285" y="3424541"/>
                <a:ext cx="2100703" cy="55579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473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000" y="291319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Similarly for the Time-based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29201" y="1600200"/>
                <a:ext cx="2443105" cy="52866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>
                  <a:solidFill>
                    <a:prstClr val="black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  <a:p>
                <a:endParaRPr lang="en-US" dirty="0">
                  <a:solidFill>
                    <a:prstClr val="black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endParaRPr lang="en-US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endParaRPr lang="en-US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=±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𝑗𝑘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  <a:p>
                <a:endParaRPr lang="en-US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𝑗𝑘𝑡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prstClr val="black"/>
                  </a:solidFill>
                </a:endParaRPr>
              </a:p>
              <a:p>
                <a:endParaRPr lang="en-US" dirty="0">
                  <a:solidFill>
                    <a:prstClr val="black"/>
                  </a:solidFill>
                </a:endParaRPr>
              </a:p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1600200"/>
                <a:ext cx="2443105" cy="5286640"/>
              </a:xfrm>
              <a:prstGeom prst="rect">
                <a:avLst/>
              </a:prstGeom>
              <a:blipFill rotWithShape="0">
                <a:blip r:embed="rId2"/>
                <a:stretch>
                  <a:fillRect l="-14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828800" y="2254943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Differentiate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828800" y="2859677"/>
                <a:ext cx="2590800" cy="392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Divide both sides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859676"/>
                <a:ext cx="2590800" cy="392993"/>
              </a:xfrm>
              <a:prstGeom prst="rect">
                <a:avLst/>
              </a:prstGeom>
              <a:blipFill rotWithShape="0">
                <a:blip r:embed="rId3"/>
                <a:stretch>
                  <a:fillRect l="-1882" t="-3077" b="-2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828801" y="3488070"/>
                <a:ext cx="27399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Subtract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both sides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488070"/>
                <a:ext cx="2739917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782" t="-8197" r="-13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828800" y="4092020"/>
            <a:ext cx="3371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Take the square root of both sides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696200" y="4038600"/>
                <a:ext cx="1079206" cy="4019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4038600"/>
                <a:ext cx="1079206" cy="401970"/>
              </a:xfrm>
              <a:prstGeom prst="rect">
                <a:avLst/>
              </a:prstGeom>
              <a:blipFill rotWithShape="0">
                <a:blip r:embed="rId5"/>
                <a:stretch>
                  <a:fillRect b="-1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8290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657600" y="762000"/>
                <a:ext cx="6172200" cy="45859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Solve for P(</a:t>
                </a:r>
                <a:r>
                  <a:rPr lang="en-US" dirty="0" err="1"/>
                  <a:t>x,t</a:t>
                </a:r>
                <a:r>
                  <a:rPr lang="en-US" dirty="0" smtClean="0"/>
                  <a:t>)</a:t>
                </a:r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𝑗𝑘𝑡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𝑠𝑡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algn="ctr"/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762000"/>
                <a:ext cx="6172200" cy="4585935"/>
              </a:xfrm>
              <a:prstGeom prst="rect">
                <a:avLst/>
              </a:prstGeom>
              <a:blipFill rotWithShape="0">
                <a:blip r:embed="rId2"/>
                <a:stretch>
                  <a:fillRect t="-6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742209" y="2244795"/>
                <a:ext cx="3429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</a:rPr>
                  <a:t>Substitute new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values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2209" y="2244795"/>
                <a:ext cx="3429000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742209" y="3802701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Factor out s’s in the exponent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742209" y="3023748"/>
                <a:ext cx="3429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&amp;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=±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𝑗𝑘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2209" y="3023748"/>
                <a:ext cx="3429000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3487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352800" y="228600"/>
                <a:ext cx="5334000" cy="2031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Prove: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algn="ctr"/>
                <a:r>
                  <a:rPr lang="en-US" dirty="0"/>
                  <a:t>Test: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228600"/>
                <a:ext cx="5334000" cy="20312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43001" y="2339770"/>
                <a:ext cx="3810000" cy="3016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𝑑𝑓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𝑑𝑓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𝑑𝑓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𝑑𝑓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0999" y="2339770"/>
                <a:ext cx="3810000" cy="30166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>
            <a:off x="5867400" y="1752600"/>
            <a:ext cx="0" cy="411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162800" y="2339771"/>
                <a:ext cx="3810000" cy="3145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2339770"/>
                <a:ext cx="3810000" cy="314566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759533" y="6068368"/>
                <a:ext cx="2215735" cy="6821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532" y="6068368"/>
                <a:ext cx="2215735" cy="6821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>
            <a:off x="3733800" y="31242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29101" y="366343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Differentiate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1" y="2592316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Differentiate</a:t>
            </a:r>
          </a:p>
        </p:txBody>
      </p:sp>
    </p:spTree>
    <p:extLst>
      <p:ext uri="{BB962C8B-B14F-4D97-AF65-F5344CB8AC3E}">
        <p14:creationId xmlns:p14="http://schemas.microsoft.com/office/powerpoint/2010/main" val="1364064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179</Words>
  <Application>Microsoft Office PowerPoint</Application>
  <PresentationFormat>Widescreen</PresentationFormat>
  <Paragraphs>189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Times New Roman</vt:lpstr>
      <vt:lpstr>Office Theme</vt:lpstr>
      <vt:lpstr>Derivation PowerPoint  3/4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Shawna McGaffigan</dc:creator>
  <cp:lastModifiedBy>Shawna McGaffigan</cp:lastModifiedBy>
  <cp:revision>6</cp:revision>
  <dcterms:created xsi:type="dcterms:W3CDTF">2017-02-10T17:31:23Z</dcterms:created>
  <dcterms:modified xsi:type="dcterms:W3CDTF">2017-02-21T16:10:10Z</dcterms:modified>
</cp:coreProperties>
</file>