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7"/>
  </p:notesMasterIdLst>
  <p:sldIdLst>
    <p:sldId id="256" r:id="rId3"/>
    <p:sldId id="282" r:id="rId4"/>
    <p:sldId id="283" r:id="rId5"/>
    <p:sldId id="261" r:id="rId6"/>
    <p:sldId id="257" r:id="rId7"/>
    <p:sldId id="258" r:id="rId8"/>
    <p:sldId id="259" r:id="rId9"/>
    <p:sldId id="260" r:id="rId10"/>
    <p:sldId id="275" r:id="rId11"/>
    <p:sldId id="276" r:id="rId12"/>
    <p:sldId id="278" r:id="rId13"/>
    <p:sldId id="277" r:id="rId14"/>
    <p:sldId id="279" r:id="rId15"/>
    <p:sldId id="264" r:id="rId16"/>
    <p:sldId id="266" r:id="rId17"/>
    <p:sldId id="274" r:id="rId18"/>
    <p:sldId id="265" r:id="rId19"/>
    <p:sldId id="280" r:id="rId20"/>
    <p:sldId id="270" r:id="rId21"/>
    <p:sldId id="289" r:id="rId22"/>
    <p:sldId id="298" r:id="rId23"/>
    <p:sldId id="288" r:id="rId24"/>
    <p:sldId id="287" r:id="rId25"/>
    <p:sldId id="297" r:id="rId26"/>
    <p:sldId id="290" r:id="rId27"/>
    <p:sldId id="294" r:id="rId28"/>
    <p:sldId id="295" r:id="rId29"/>
    <p:sldId id="272" r:id="rId30"/>
    <p:sldId id="271" r:id="rId31"/>
    <p:sldId id="281" r:id="rId32"/>
    <p:sldId id="293" r:id="rId33"/>
    <p:sldId id="286" r:id="rId34"/>
    <p:sldId id="268" r:id="rId35"/>
    <p:sldId id="29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W Tipping" initials="ET" lastIdx="1" clrIdx="0">
    <p:extLst>
      <p:ext uri="{19B8F6BF-5375-455C-9EA6-DF929625EA0E}">
        <p15:presenceInfo xmlns:p15="http://schemas.microsoft.com/office/powerpoint/2012/main" xmlns="" userId="97634aabcbef03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06" autoAdjust="0"/>
  </p:normalViewPr>
  <p:slideViewPr>
    <p:cSldViewPr>
      <p:cViewPr varScale="1">
        <p:scale>
          <a:sx n="65" d="100"/>
          <a:sy n="65" d="100"/>
        </p:scale>
        <p:origin x="-152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A6FF7-E100-4149-990F-248CB098C6D4}" type="datetimeFigureOut">
              <a:rPr lang="en-US"/>
              <a:pPr/>
              <a:t>5/4/2015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6A238-2DFF-47F1-BD66-B80C84CEB665}" type="slidenum">
              <a:rPr lang="en-US"/>
              <a:pPr/>
              <a:t>‹#›</a:t>
            </a:fld>
            <a:endParaRPr lang="en-US"/>
          </a:p>
        </p:txBody>
      </p:sp>
    </p:spTree>
    <p:extLst>
      <p:ext uri="{BB962C8B-B14F-4D97-AF65-F5344CB8AC3E}">
        <p14:creationId xmlns:p14="http://schemas.microsoft.com/office/powerpoint/2010/main" xmlns="" val="2596438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6A238-2DFF-47F1-BD66-B80C84CEB665}" type="slidenum">
              <a:rPr lang="en-US"/>
              <a:pPr/>
              <a:t>1</a:t>
            </a:fld>
            <a:endParaRPr lang="en-US"/>
          </a:p>
        </p:txBody>
      </p:sp>
    </p:spTree>
    <p:extLst>
      <p:ext uri="{BB962C8B-B14F-4D97-AF65-F5344CB8AC3E}">
        <p14:creationId xmlns:p14="http://schemas.microsoft.com/office/powerpoint/2010/main" xmlns="" val="2233143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work towards our first objective, determining areas where technologies can benefit clients, we conducted interviews with Clients, carers, staff of the EWTF, and occupational therapists who works with clients with disabilities and assistive technologies. </a:t>
            </a:r>
          </a:p>
        </p:txBody>
      </p:sp>
      <p:sp>
        <p:nvSpPr>
          <p:cNvPr id="4" name="Slide Number Placeholder 3"/>
          <p:cNvSpPr>
            <a:spLocks noGrp="1"/>
          </p:cNvSpPr>
          <p:nvPr>
            <p:ph type="sldNum" sz="quarter" idx="10"/>
          </p:nvPr>
        </p:nvSpPr>
        <p:spPr/>
        <p:txBody>
          <a:bodyPr/>
          <a:lstStyle/>
          <a:p>
            <a:fld id="{67508F3B-7C6E-4A9E-8831-457F365E15F6}" type="slidenum">
              <a:rPr lang="en-US" smtClean="0"/>
              <a:pPr/>
              <a:t>10</a:t>
            </a:fld>
            <a:endParaRPr lang="en-US"/>
          </a:p>
        </p:txBody>
      </p:sp>
    </p:spTree>
    <p:extLst>
      <p:ext uri="{BB962C8B-B14F-4D97-AF65-F5344CB8AC3E}">
        <p14:creationId xmlns:p14="http://schemas.microsoft.com/office/powerpoint/2010/main" xmlns="" val="1794289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conducted interviews with carers staff members, and occupational therapists using a semi-structured method. This allowed for us to ask additional follow up questions with respect to participant responses and allowed participants to provide comments, concerns, and advise. Using this method we were able to interview 2 carers, 8 staff members, and one occupational therapist. Whom were essential in understanding how the EWTF operates, how services are delivered to clients, and what common needs exist amongst clients and how could technology can help clients. </a:t>
            </a:r>
            <a:endParaRPr lang="en-US" b="1" dirty="0"/>
          </a:p>
          <a:p>
            <a:r>
              <a:rPr lang="en-US" dirty="0"/>
              <a:t/>
            </a:r>
            <a:br>
              <a:rPr lang="en-US" dirty="0"/>
            </a:br>
            <a:endParaRPr lang="en-US" dirty="0"/>
          </a:p>
          <a:p>
            <a:r>
              <a:rPr lang="en-US" dirty="0"/>
              <a:t>Talk</a:t>
            </a:r>
            <a:r>
              <a:rPr lang="en-US" baseline="0" dirty="0"/>
              <a:t> about how these interviews were geared towards understanding areas of common need for clients. By identifying areas where technology can help the clients, it allowed us to narrow down our research for more general needs.</a:t>
            </a:r>
          </a:p>
          <a:p>
            <a:r>
              <a:rPr lang="en-US" baseline="0" dirty="0"/>
              <a:t/>
            </a:r>
            <a:br>
              <a:rPr lang="en-US" baseline="0" dirty="0"/>
            </a:br>
            <a:endParaRPr lang="en-US" baseline="0" dirty="0"/>
          </a:p>
          <a:p>
            <a:r>
              <a:rPr lang="en-US" baseline="0" dirty="0"/>
              <a:t>What did we ask about?</a:t>
            </a:r>
            <a:endParaRPr lang="en-US" dirty="0"/>
          </a:p>
        </p:txBody>
      </p:sp>
      <p:sp>
        <p:nvSpPr>
          <p:cNvPr id="4" name="Slide Number Placeholder 3"/>
          <p:cNvSpPr>
            <a:spLocks noGrp="1"/>
          </p:cNvSpPr>
          <p:nvPr>
            <p:ph type="sldNum" sz="quarter" idx="10"/>
          </p:nvPr>
        </p:nvSpPr>
        <p:spPr/>
        <p:txBody>
          <a:bodyPr/>
          <a:lstStyle/>
          <a:p>
            <a:fld id="{67508F3B-7C6E-4A9E-8831-457F365E15F6}" type="slidenum">
              <a:rPr lang="en-US" smtClean="0"/>
              <a:pPr/>
              <a:t>11</a:t>
            </a:fld>
            <a:endParaRPr lang="en-US"/>
          </a:p>
        </p:txBody>
      </p:sp>
    </p:spTree>
    <p:extLst>
      <p:ext uri="{BB962C8B-B14F-4D97-AF65-F5344CB8AC3E}">
        <p14:creationId xmlns:p14="http://schemas.microsoft.com/office/powerpoint/2010/main" xmlns="" val="666201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interviewing clients we used a motivational interview method. A motivational interview is a conversational style of interviewing that allows us to get the information we are looking for by conversing with clients rather than directly asking questions. To begin client interviews we first engaged them in casual conversation by discussing general topics such as the scenery in Australia and what the best sites to visit are, as well as their hobbies and interests such as gardening and sports. To ensure we conducted these in the most respectful manner and in a way clients would best understand what we are asking, we reviewed our proposed questions with a staff member of the Client Outcomes and Service Improvement department. </a:t>
            </a:r>
          </a:p>
          <a:p>
            <a:r>
              <a:rPr lang="en-US" dirty="0">
                <a:latin typeface="Calibri"/>
              </a:rPr>
              <a:t/>
            </a:r>
            <a:br>
              <a:rPr lang="en-US" dirty="0">
                <a:latin typeface="Calibri"/>
              </a:rPr>
            </a:br>
            <a:endParaRPr lang="en-US" dirty="0">
              <a:latin typeface="Calibri"/>
            </a:endParaRPr>
          </a:p>
          <a:p>
            <a:r>
              <a:rPr lang="en-US" dirty="0"/>
              <a:t>who helped us get in touch with and interview 3 clients who were able to provide us with a better understanding on how technology would help them as well as gain further information on common areas where technology would benefit a wider range of clients. </a:t>
            </a:r>
            <a:endParaRPr lang="en-US" b="1" dirty="0"/>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67508F3B-7C6E-4A9E-8831-457F365E15F6}" type="slidenum">
              <a:rPr lang="en-US" smtClean="0"/>
              <a:pPr/>
              <a:t>12</a:t>
            </a:fld>
            <a:endParaRPr lang="en-US"/>
          </a:p>
        </p:txBody>
      </p:sp>
    </p:spTree>
    <p:extLst>
      <p:ext uri="{BB962C8B-B14F-4D97-AF65-F5344CB8AC3E}">
        <p14:creationId xmlns:p14="http://schemas.microsoft.com/office/powerpoint/2010/main" xmlns="" val="4273341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Using the information gathered from client and staff interviews, we were able to work towards our second objective and research appropriate technologies using parameters deemed important clients and staff members when looking at assistive technologies. Such as the cost of the technology, how easy the technology is to use, its safety, durability and its ability to be personalised to fit the needs of individual clients. Additionally, we also contacted technology suppliers to better understand the technologies they supply.</a:t>
            </a:r>
          </a:p>
          <a:p>
            <a:r>
              <a:rPr lang="en-US" dirty="0"/>
              <a:t/>
            </a:r>
            <a:br>
              <a:rPr lang="en-US" dirty="0"/>
            </a:br>
            <a:endParaRPr lang="en-US" dirty="0"/>
          </a:p>
          <a:p>
            <a:r>
              <a:rPr lang="en-US" dirty="0"/>
              <a:t/>
            </a:r>
            <a:br>
              <a:rPr lang="en-US" dirty="0"/>
            </a:br>
            <a:endParaRPr lang="en-US" dirty="0"/>
          </a:p>
          <a:p>
            <a:r>
              <a:rPr lang="en-US" dirty="0"/>
              <a:t>We</a:t>
            </a:r>
            <a:r>
              <a:rPr lang="en-US" baseline="0" dirty="0"/>
              <a:t> contacted technology suppliers to understand the type of technology that they supply.</a:t>
            </a:r>
          </a:p>
          <a:p>
            <a:r>
              <a:rPr lang="en-US" baseline="0" dirty="0"/>
              <a:t/>
            </a:r>
            <a:br>
              <a:rPr lang="en-US" baseline="0" dirty="0"/>
            </a:br>
            <a:endParaRPr lang="en-US" baseline="0" dirty="0"/>
          </a:p>
          <a:p>
            <a:r>
              <a:rPr lang="en-US" baseline="0" dirty="0"/>
              <a:t>We researched specific technologies based on the common areas of needs that we got from interviews</a:t>
            </a:r>
            <a:endParaRPr lang="en-US" dirty="0"/>
          </a:p>
        </p:txBody>
      </p:sp>
      <p:sp>
        <p:nvSpPr>
          <p:cNvPr id="4" name="Slide Number Placeholder 3"/>
          <p:cNvSpPr>
            <a:spLocks noGrp="1"/>
          </p:cNvSpPr>
          <p:nvPr>
            <p:ph type="sldNum" sz="quarter" idx="10"/>
          </p:nvPr>
        </p:nvSpPr>
        <p:spPr/>
        <p:txBody>
          <a:bodyPr/>
          <a:lstStyle/>
          <a:p>
            <a:fld id="{67508F3B-7C6E-4A9E-8831-457F365E15F6}" type="slidenum">
              <a:rPr lang="en-US" smtClean="0"/>
              <a:pPr/>
              <a:t>13</a:t>
            </a:fld>
            <a:endParaRPr lang="en-US"/>
          </a:p>
        </p:txBody>
      </p:sp>
    </p:spTree>
    <p:extLst>
      <p:ext uri="{BB962C8B-B14F-4D97-AF65-F5344CB8AC3E}">
        <p14:creationId xmlns:p14="http://schemas.microsoft.com/office/powerpoint/2010/main" xmlns="" val="3084898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6A238-2DFF-47F1-BD66-B80C84CEB665}" type="slidenum">
              <a:rPr lang="en-US"/>
              <a:pPr/>
              <a:t>14</a:t>
            </a:fld>
            <a:endParaRPr lang="en-US"/>
          </a:p>
        </p:txBody>
      </p:sp>
    </p:spTree>
    <p:extLst>
      <p:ext uri="{BB962C8B-B14F-4D97-AF65-F5344CB8AC3E}">
        <p14:creationId xmlns:p14="http://schemas.microsoft.com/office/powerpoint/2010/main" xmlns="" val="2297632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6A238-2DFF-47F1-BD66-B80C84CEB665}" type="slidenum">
              <a:rPr lang="en-US"/>
              <a:pPr/>
              <a:t>15</a:t>
            </a:fld>
            <a:endParaRPr lang="en-US"/>
          </a:p>
        </p:txBody>
      </p:sp>
    </p:spTree>
    <p:extLst>
      <p:ext uri="{BB962C8B-B14F-4D97-AF65-F5344CB8AC3E}">
        <p14:creationId xmlns:p14="http://schemas.microsoft.com/office/powerpoint/2010/main" xmlns="" val="4259572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6A238-2DFF-47F1-BD66-B80C84CEB665}" type="slidenum">
              <a:rPr lang="en-US"/>
              <a:pPr/>
              <a:t>16</a:t>
            </a:fld>
            <a:endParaRPr lang="en-US"/>
          </a:p>
        </p:txBody>
      </p:sp>
    </p:spTree>
    <p:extLst>
      <p:ext uri="{BB962C8B-B14F-4D97-AF65-F5344CB8AC3E}">
        <p14:creationId xmlns:p14="http://schemas.microsoft.com/office/powerpoint/2010/main" xmlns="" val="1335225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6A238-2DFF-47F1-BD66-B80C84CEB665}" type="slidenum">
              <a:rPr lang="en-US"/>
              <a:pPr/>
              <a:t>17</a:t>
            </a:fld>
            <a:endParaRPr lang="en-US"/>
          </a:p>
        </p:txBody>
      </p:sp>
    </p:spTree>
    <p:extLst>
      <p:ext uri="{BB962C8B-B14F-4D97-AF65-F5344CB8AC3E}">
        <p14:creationId xmlns:p14="http://schemas.microsoft.com/office/powerpoint/2010/main" xmlns="" val="1920516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6A238-2DFF-47F1-BD66-B80C84CEB665}" type="slidenum">
              <a:rPr lang="en-US"/>
              <a:pPr/>
              <a:t>18</a:t>
            </a:fld>
            <a:endParaRPr lang="en-US"/>
          </a:p>
        </p:txBody>
      </p:sp>
    </p:spTree>
    <p:extLst>
      <p:ext uri="{BB962C8B-B14F-4D97-AF65-F5344CB8AC3E}">
        <p14:creationId xmlns:p14="http://schemas.microsoft.com/office/powerpoint/2010/main" xmlns="" val="906244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sort by supplier</a:t>
            </a:r>
            <a:endParaRPr lang="en-US" dirty="0"/>
          </a:p>
        </p:txBody>
      </p:sp>
      <p:sp>
        <p:nvSpPr>
          <p:cNvPr id="4" name="Slide Number Placeholder 3"/>
          <p:cNvSpPr>
            <a:spLocks noGrp="1"/>
          </p:cNvSpPr>
          <p:nvPr>
            <p:ph type="sldNum" sz="quarter" idx="10"/>
          </p:nvPr>
        </p:nvSpPr>
        <p:spPr/>
        <p:txBody>
          <a:bodyPr/>
          <a:lstStyle/>
          <a:p>
            <a:fld id="{0B66A238-2DFF-47F1-BD66-B80C84CEB665}" type="slidenum">
              <a:rPr lang="en-US"/>
              <a:pPr/>
              <a:t>19</a:t>
            </a:fld>
            <a:endParaRPr lang="en-US"/>
          </a:p>
        </p:txBody>
      </p:sp>
    </p:spTree>
    <p:extLst>
      <p:ext uri="{BB962C8B-B14F-4D97-AF65-F5344CB8AC3E}">
        <p14:creationId xmlns:p14="http://schemas.microsoft.com/office/powerpoint/2010/main" xmlns="" val="765403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Provide an example of how a clients needs affect their quality of life and independence. Being unable to reach the light switch, cannot send emails to family and friends, or (insert something to do with communication)</a:t>
            </a:r>
          </a:p>
        </p:txBody>
      </p:sp>
      <p:sp>
        <p:nvSpPr>
          <p:cNvPr id="4" name="Slide Number Placeholder 3"/>
          <p:cNvSpPr>
            <a:spLocks noGrp="1"/>
          </p:cNvSpPr>
          <p:nvPr>
            <p:ph type="sldNum" sz="quarter" idx="10"/>
          </p:nvPr>
        </p:nvSpPr>
        <p:spPr/>
        <p:txBody>
          <a:bodyPr/>
          <a:lstStyle/>
          <a:p>
            <a:fld id="{E0A3A9F4-1E14-46C6-9025-5DE03FACFE4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xmlns="" val="4244985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6A238-2DFF-47F1-BD66-B80C84CEB665}" type="slidenum">
              <a:rPr lang="en-US"/>
              <a:pPr/>
              <a:t>20</a:t>
            </a:fld>
            <a:endParaRPr lang="en-US"/>
          </a:p>
        </p:txBody>
      </p:sp>
    </p:spTree>
    <p:extLst>
      <p:ext uri="{BB962C8B-B14F-4D97-AF65-F5344CB8AC3E}">
        <p14:creationId xmlns:p14="http://schemas.microsoft.com/office/powerpoint/2010/main" xmlns="" val="1611539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6A238-2DFF-47F1-BD66-B80C84CEB665}" type="slidenum">
              <a:rPr lang="en-US"/>
              <a:pPr/>
              <a:t>21</a:t>
            </a:fld>
            <a:endParaRPr lang="en-US"/>
          </a:p>
        </p:txBody>
      </p:sp>
    </p:spTree>
    <p:extLst>
      <p:ext uri="{BB962C8B-B14F-4D97-AF65-F5344CB8AC3E}">
        <p14:creationId xmlns:p14="http://schemas.microsoft.com/office/powerpoint/2010/main" xmlns="" val="983242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6A238-2DFF-47F1-BD66-B80C84CEB665}" type="slidenum">
              <a:rPr lang="en-US"/>
              <a:pPr/>
              <a:t>22</a:t>
            </a:fld>
            <a:endParaRPr lang="en-US"/>
          </a:p>
        </p:txBody>
      </p:sp>
    </p:spTree>
    <p:extLst>
      <p:ext uri="{BB962C8B-B14F-4D97-AF65-F5344CB8AC3E}">
        <p14:creationId xmlns:p14="http://schemas.microsoft.com/office/powerpoint/2010/main" xmlns="" val="2173688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else should go on the technology slides? Cost? </a:t>
            </a:r>
            <a:r>
              <a:rPr lang="en-US" baseline="0" dirty="0" err="1" smtClean="0"/>
              <a:t>Retrofitability</a:t>
            </a:r>
            <a:r>
              <a:rPr lang="en-US" baseline="0" dirty="0" smtClean="0"/>
              <a:t>? Durability? Interesting facts?</a:t>
            </a:r>
            <a:endParaRPr lang="en-US" dirty="0"/>
          </a:p>
        </p:txBody>
      </p:sp>
      <p:sp>
        <p:nvSpPr>
          <p:cNvPr id="4" name="Slide Number Placeholder 3"/>
          <p:cNvSpPr>
            <a:spLocks noGrp="1"/>
          </p:cNvSpPr>
          <p:nvPr>
            <p:ph type="sldNum" sz="quarter" idx="10"/>
          </p:nvPr>
        </p:nvSpPr>
        <p:spPr/>
        <p:txBody>
          <a:bodyPr/>
          <a:lstStyle/>
          <a:p>
            <a:fld id="{0B66A238-2DFF-47F1-BD66-B80C84CEB665}" type="slidenum">
              <a:rPr lang="en-US" smtClean="0"/>
              <a:pPr/>
              <a:t>23</a:t>
            </a:fld>
            <a:endParaRPr lang="en-US"/>
          </a:p>
        </p:txBody>
      </p:sp>
    </p:spTree>
    <p:extLst>
      <p:ext uri="{BB962C8B-B14F-4D97-AF65-F5344CB8AC3E}">
        <p14:creationId xmlns:p14="http://schemas.microsoft.com/office/powerpoint/2010/main" xmlns="" val="1530312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6A238-2DFF-47F1-BD66-B80C84CEB665}" type="slidenum">
              <a:rPr lang="en-US"/>
              <a:pPr/>
              <a:t>24</a:t>
            </a:fld>
            <a:endParaRPr lang="en-US"/>
          </a:p>
        </p:txBody>
      </p:sp>
    </p:spTree>
    <p:extLst>
      <p:ext uri="{BB962C8B-B14F-4D97-AF65-F5344CB8AC3E}">
        <p14:creationId xmlns:p14="http://schemas.microsoft.com/office/powerpoint/2010/main" xmlns="" val="516697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Finding #1: home automation is designed to help people live more comfortably within their home. Home Automation technologies can be modified to help people with disabilities. </a:t>
            </a:r>
          </a:p>
          <a:p>
            <a:r>
              <a:rPr lang="en-US"/>
              <a:t>Finding #2: Suppliers mention the parameters, but they do not mention exactly HOW or WHAT makes it easy to use. Don't mention the specifics on the parameters.</a:t>
            </a:r>
          </a:p>
          <a:p>
            <a:r>
              <a:rPr lang="en-US"/>
              <a:t>Finding #3: There are technologies that help a wide range of clients with different disabilities, but not one that can be used by ALL clients. Use of iPad example. </a:t>
            </a:r>
          </a:p>
        </p:txBody>
      </p:sp>
      <p:sp>
        <p:nvSpPr>
          <p:cNvPr id="4" name="Slide Number Placeholder 3"/>
          <p:cNvSpPr>
            <a:spLocks noGrp="1"/>
          </p:cNvSpPr>
          <p:nvPr>
            <p:ph type="sldNum" sz="quarter" idx="10"/>
          </p:nvPr>
        </p:nvSpPr>
        <p:spPr/>
        <p:txBody>
          <a:bodyPr/>
          <a:lstStyle/>
          <a:p>
            <a:fld id="{0B66A238-2DFF-47F1-BD66-B80C84CEB665}" type="slidenum">
              <a:rPr lang="en-US" smtClean="0"/>
              <a:pPr/>
              <a:t>25</a:t>
            </a:fld>
            <a:endParaRPr lang="en-US"/>
          </a:p>
        </p:txBody>
      </p:sp>
    </p:spTree>
    <p:extLst>
      <p:ext uri="{BB962C8B-B14F-4D97-AF65-F5344CB8AC3E}">
        <p14:creationId xmlns:p14="http://schemas.microsoft.com/office/powerpoint/2010/main" xmlns="" val="3890759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6A238-2DFF-47F1-BD66-B80C84CEB665}" type="slidenum">
              <a:rPr lang="en-US"/>
              <a:pPr/>
              <a:t>26</a:t>
            </a:fld>
            <a:endParaRPr lang="en-US"/>
          </a:p>
        </p:txBody>
      </p:sp>
    </p:spTree>
    <p:extLst>
      <p:ext uri="{BB962C8B-B14F-4D97-AF65-F5344CB8AC3E}">
        <p14:creationId xmlns:p14="http://schemas.microsoft.com/office/powerpoint/2010/main" xmlns="" val="602761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6A238-2DFF-47F1-BD66-B80C84CEB665}" type="slidenum">
              <a:rPr lang="en-US"/>
              <a:pPr/>
              <a:t>27</a:t>
            </a:fld>
            <a:endParaRPr lang="en-US"/>
          </a:p>
        </p:txBody>
      </p:sp>
    </p:spTree>
    <p:extLst>
      <p:ext uri="{BB962C8B-B14F-4D97-AF65-F5344CB8AC3E}">
        <p14:creationId xmlns:p14="http://schemas.microsoft.com/office/powerpoint/2010/main" xmlns="" val="4260830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6A238-2DFF-47F1-BD66-B80C84CEB665}" type="slidenum">
              <a:rPr lang="en-US"/>
              <a:pPr/>
              <a:t>28</a:t>
            </a:fld>
            <a:endParaRPr lang="en-US"/>
          </a:p>
        </p:txBody>
      </p:sp>
    </p:spTree>
    <p:extLst>
      <p:ext uri="{BB962C8B-B14F-4D97-AF65-F5344CB8AC3E}">
        <p14:creationId xmlns:p14="http://schemas.microsoft.com/office/powerpoint/2010/main" xmlns="" val="661551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6A238-2DFF-47F1-BD66-B80C84CEB665}" type="slidenum">
              <a:rPr lang="en-US"/>
              <a:pPr/>
              <a:t>29</a:t>
            </a:fld>
            <a:endParaRPr lang="en-US"/>
          </a:p>
        </p:txBody>
      </p:sp>
    </p:spTree>
    <p:extLst>
      <p:ext uri="{BB962C8B-B14F-4D97-AF65-F5344CB8AC3E}">
        <p14:creationId xmlns:p14="http://schemas.microsoft.com/office/powerpoint/2010/main" xmlns="" val="983276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a:t>
            </a:r>
            <a:r>
              <a:rPr lang="en-US" baseline="0" dirty="0" smtClean="0"/>
              <a:t> about how technology might be able to help?</a:t>
            </a:r>
            <a:endParaRPr lang="en-US" dirty="0"/>
          </a:p>
        </p:txBody>
      </p:sp>
      <p:sp>
        <p:nvSpPr>
          <p:cNvPr id="4" name="Slide Number Placeholder 3"/>
          <p:cNvSpPr>
            <a:spLocks noGrp="1"/>
          </p:cNvSpPr>
          <p:nvPr>
            <p:ph type="sldNum" sz="quarter" idx="10"/>
          </p:nvPr>
        </p:nvSpPr>
        <p:spPr/>
        <p:txBody>
          <a:bodyPr/>
          <a:lstStyle/>
          <a:p>
            <a:fld id="{0B66A238-2DFF-47F1-BD66-B80C84CEB665}" type="slidenum">
              <a:rPr lang="en-US" smtClean="0"/>
              <a:pPr/>
              <a:t>3</a:t>
            </a:fld>
            <a:endParaRPr lang="en-US"/>
          </a:p>
        </p:txBody>
      </p:sp>
    </p:spTree>
    <p:extLst>
      <p:ext uri="{BB962C8B-B14F-4D97-AF65-F5344CB8AC3E}">
        <p14:creationId xmlns:p14="http://schemas.microsoft.com/office/powerpoint/2010/main" xmlns="" val="3478025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A3A9F4-1E14-46C6-9025-5DE03FACFE4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xmlns="" val="406516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a:t>
            </a:r>
            <a:r>
              <a:rPr lang="en-US" baseline="0" dirty="0" smtClean="0"/>
              <a:t> the importance of technology for everyone, especially individuals with disabilities</a:t>
            </a:r>
          </a:p>
          <a:p>
            <a:endParaRPr lang="en-US" baseline="0" dirty="0" smtClean="0"/>
          </a:p>
          <a:p>
            <a:r>
              <a:rPr lang="en-US" baseline="0" dirty="0" smtClean="0"/>
              <a:t>Don’t try to sell specific technologies (Say “Voice recognition software” instead of “Dragon NaturallySpeaking”)</a:t>
            </a:r>
          </a:p>
        </p:txBody>
      </p:sp>
      <p:sp>
        <p:nvSpPr>
          <p:cNvPr id="4" name="Slide Number Placeholder 3"/>
          <p:cNvSpPr>
            <a:spLocks noGrp="1"/>
          </p:cNvSpPr>
          <p:nvPr>
            <p:ph type="sldNum" sz="quarter" idx="10"/>
          </p:nvPr>
        </p:nvSpPr>
        <p:spPr/>
        <p:txBody>
          <a:bodyPr/>
          <a:lstStyle/>
          <a:p>
            <a:fld id="{E0A3A9F4-1E14-46C6-9025-5DE03FACFE4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xmlns="" val="685209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6A238-2DFF-47F1-BD66-B80C84CEB665}" type="slidenum">
              <a:rPr lang="en-US"/>
              <a:pPr/>
              <a:t>33</a:t>
            </a:fld>
            <a:endParaRPr lang="en-US"/>
          </a:p>
        </p:txBody>
      </p:sp>
    </p:spTree>
    <p:extLst>
      <p:ext uri="{BB962C8B-B14F-4D97-AF65-F5344CB8AC3E}">
        <p14:creationId xmlns:p14="http://schemas.microsoft.com/office/powerpoint/2010/main" xmlns="" val="284918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6A238-2DFF-47F1-BD66-B80C84CEB665}" type="slidenum">
              <a:rPr lang="en-US"/>
              <a:pPr/>
              <a:t>34</a:t>
            </a:fld>
            <a:endParaRPr lang="en-US"/>
          </a:p>
        </p:txBody>
      </p:sp>
    </p:spTree>
    <p:extLst>
      <p:ext uri="{BB962C8B-B14F-4D97-AF65-F5344CB8AC3E}">
        <p14:creationId xmlns:p14="http://schemas.microsoft.com/office/powerpoint/2010/main" xmlns="" val="3120089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Flows</a:t>
            </a:r>
            <a:r>
              <a:rPr lang="en-US" baseline="0" dirty="0" smtClean="0"/>
              <a:t> into what we are researching. The example provides a good explanation as to WHY we are working with the EWTF to develop this list of assistive technologies</a:t>
            </a:r>
            <a:endParaRPr lang="en-US" dirty="0"/>
          </a:p>
        </p:txBody>
      </p:sp>
      <p:sp>
        <p:nvSpPr>
          <p:cNvPr id="4" name="Slide Number Placeholder 3"/>
          <p:cNvSpPr>
            <a:spLocks noGrp="1"/>
          </p:cNvSpPr>
          <p:nvPr>
            <p:ph type="sldNum" sz="quarter" idx="10"/>
          </p:nvPr>
        </p:nvSpPr>
        <p:spPr/>
        <p:txBody>
          <a:bodyPr/>
          <a:lstStyle/>
          <a:p>
            <a:fld id="{0B66A238-2DFF-47F1-BD66-B80C84CEB665}" type="slidenum">
              <a:rPr lang="en-US"/>
              <a:pPr/>
              <a:t>4</a:t>
            </a:fld>
            <a:endParaRPr lang="en-US"/>
          </a:p>
        </p:txBody>
      </p:sp>
    </p:spTree>
    <p:extLst>
      <p:ext uri="{BB962C8B-B14F-4D97-AF65-F5344CB8AC3E}">
        <p14:creationId xmlns:p14="http://schemas.microsoft.com/office/powerpoint/2010/main" xmlns="" val="2638796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are going</a:t>
            </a:r>
            <a:r>
              <a:rPr lang="en-US" baseline="0" dirty="0" smtClean="0"/>
              <a:t> to do to help the EWTF</a:t>
            </a:r>
            <a:endParaRPr lang="en-US" dirty="0"/>
          </a:p>
        </p:txBody>
      </p:sp>
      <p:sp>
        <p:nvSpPr>
          <p:cNvPr id="4" name="Slide Number Placeholder 3"/>
          <p:cNvSpPr>
            <a:spLocks noGrp="1"/>
          </p:cNvSpPr>
          <p:nvPr>
            <p:ph type="sldNum" sz="quarter" idx="10"/>
          </p:nvPr>
        </p:nvSpPr>
        <p:spPr/>
        <p:txBody>
          <a:bodyPr/>
          <a:lstStyle/>
          <a:p>
            <a:fld id="{0B66A238-2DFF-47F1-BD66-B80C84CEB665}" type="slidenum">
              <a:rPr lang="en-US"/>
              <a:pPr/>
              <a:t>5</a:t>
            </a:fld>
            <a:endParaRPr lang="en-US"/>
          </a:p>
        </p:txBody>
      </p:sp>
    </p:spTree>
    <p:extLst>
      <p:ext uri="{BB962C8B-B14F-4D97-AF65-F5344CB8AC3E}">
        <p14:creationId xmlns:p14="http://schemas.microsoft.com/office/powerpoint/2010/main" xmlns="" val="1237173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Probably</a:t>
            </a:r>
            <a:r>
              <a:rPr lang="en-US" baseline="0" dirty="0" smtClean="0"/>
              <a:t> won’t need this slide when we talk to the Executive Board</a:t>
            </a:r>
            <a:endParaRPr lang="en-US" dirty="0"/>
          </a:p>
        </p:txBody>
      </p:sp>
      <p:sp>
        <p:nvSpPr>
          <p:cNvPr id="4" name="Slide Number Placeholder 3"/>
          <p:cNvSpPr>
            <a:spLocks noGrp="1"/>
          </p:cNvSpPr>
          <p:nvPr>
            <p:ph type="sldNum" sz="quarter" idx="10"/>
          </p:nvPr>
        </p:nvSpPr>
        <p:spPr/>
        <p:txBody>
          <a:bodyPr/>
          <a:lstStyle/>
          <a:p>
            <a:fld id="{0B66A238-2DFF-47F1-BD66-B80C84CEB665}" type="slidenum">
              <a:rPr lang="en-US"/>
              <a:pPr/>
              <a:t>6</a:t>
            </a:fld>
            <a:endParaRPr lang="en-US"/>
          </a:p>
        </p:txBody>
      </p:sp>
    </p:spTree>
    <p:extLst>
      <p:ext uri="{BB962C8B-B14F-4D97-AF65-F5344CB8AC3E}">
        <p14:creationId xmlns:p14="http://schemas.microsoft.com/office/powerpoint/2010/main" xmlns="" val="4797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find such technology options, we first had to understand the clients of the EWTF. As you know the foundations works with many clients with a wide range of disabilities. For this reason, we focused on four of the most common disabilities among EWTF clients. The four categories were: Intellectual disabilities - including cognitive disabilities like down syndrome, Physical disabilities - including hearing and vision impairments in addition to other physical impairments, Acquired Brain Injury - which included both cognitive and physical changes such as paralysis and memory loss, and lastly clients on the Autism spectrum which varies with each individual and could affect skills such as communication and social interaction skills. With a better on understanding of these kinds of disabilities, we were able to begin to look at different ways that technology can help.</a:t>
            </a:r>
          </a:p>
        </p:txBody>
      </p:sp>
      <p:sp>
        <p:nvSpPr>
          <p:cNvPr id="4" name="Slide Number Placeholder 3"/>
          <p:cNvSpPr>
            <a:spLocks noGrp="1"/>
          </p:cNvSpPr>
          <p:nvPr>
            <p:ph type="sldNum" sz="quarter" idx="10"/>
          </p:nvPr>
        </p:nvSpPr>
        <p:spPr/>
        <p:txBody>
          <a:bodyPr/>
          <a:lstStyle/>
          <a:p>
            <a:fld id="{0B66A238-2DFF-47F1-BD66-B80C84CEB665}" type="slidenum">
              <a:rPr lang="en-US"/>
              <a:pPr/>
              <a:t>7</a:t>
            </a:fld>
            <a:endParaRPr lang="en-US"/>
          </a:p>
        </p:txBody>
      </p:sp>
    </p:spTree>
    <p:extLst>
      <p:ext uri="{BB962C8B-B14F-4D97-AF65-F5344CB8AC3E}">
        <p14:creationId xmlns:p14="http://schemas.microsoft.com/office/powerpoint/2010/main" xmlns="" val="1917336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doing so, we were able to find many technology suppliers both here in Australia and internationally. All of which are continuously developing more technologies and improving upon their functionalities and cost effectiveness. </a:t>
            </a:r>
          </a:p>
        </p:txBody>
      </p:sp>
      <p:sp>
        <p:nvSpPr>
          <p:cNvPr id="4" name="Slide Number Placeholder 3"/>
          <p:cNvSpPr>
            <a:spLocks noGrp="1"/>
          </p:cNvSpPr>
          <p:nvPr>
            <p:ph type="sldNum" sz="quarter" idx="10"/>
          </p:nvPr>
        </p:nvSpPr>
        <p:spPr/>
        <p:txBody>
          <a:bodyPr/>
          <a:lstStyle/>
          <a:p>
            <a:fld id="{0B66A238-2DFF-47F1-BD66-B80C84CEB665}" type="slidenum">
              <a:rPr lang="en-US"/>
              <a:pPr/>
              <a:t>8</a:t>
            </a:fld>
            <a:endParaRPr lang="en-US"/>
          </a:p>
        </p:txBody>
      </p:sp>
    </p:spTree>
    <p:extLst>
      <p:ext uri="{BB962C8B-B14F-4D97-AF65-F5344CB8AC3E}">
        <p14:creationId xmlns:p14="http://schemas.microsoft.com/office/powerpoint/2010/main" xmlns="" val="558331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so many technologies out there, we identified two objectives to help guide our research in a way that would best suit the needs of the EWTF and clients. First, to determine the areas where technology could be used to improve the lives of clients. And second, to research appropriate technology options based on common needs amongst clients. </a:t>
            </a:r>
          </a:p>
        </p:txBody>
      </p:sp>
      <p:sp>
        <p:nvSpPr>
          <p:cNvPr id="4" name="Slide Number Placeholder 3"/>
          <p:cNvSpPr>
            <a:spLocks noGrp="1"/>
          </p:cNvSpPr>
          <p:nvPr>
            <p:ph type="sldNum" sz="quarter" idx="10"/>
          </p:nvPr>
        </p:nvSpPr>
        <p:spPr/>
        <p:txBody>
          <a:bodyPr/>
          <a:lstStyle/>
          <a:p>
            <a:fld id="{0B66A238-2DFF-47F1-BD66-B80C84CEB665}" type="slidenum">
              <a:rPr lang="en-US"/>
              <a:pPr/>
              <a:t>9</a:t>
            </a:fld>
            <a:endParaRPr lang="en-US"/>
          </a:p>
        </p:txBody>
      </p:sp>
    </p:spTree>
    <p:extLst>
      <p:ext uri="{BB962C8B-B14F-4D97-AF65-F5344CB8AC3E}">
        <p14:creationId xmlns:p14="http://schemas.microsoft.com/office/powerpoint/2010/main" xmlns="" val="1149513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B9D2FD64-B112-41E7-9392-D4614446A698}" type="datetime1">
              <a:rPr lang="en-US" smtClean="0"/>
              <a:t>5/4/2015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1414271-A93D-4058-9C07-E1D6927A22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820D1C-6C71-41E7-9F6B-31AD209A8D4C}" type="datetime1">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14271-A93D-4058-9C07-E1D6927A22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C45746-1C80-4DE5-B41B-C05A244175C7}" type="datetime1">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14271-A93D-4058-9C07-E1D6927A229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D5DC91-7A04-47A6-9881-EAC2D90660DD}" type="datetime1">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14271-A93D-4058-9C07-E1D6927A229B}" type="slidenum">
              <a:rPr lang="en-US" smtClean="0"/>
              <a:pPr/>
              <a:t>‹#›</a:t>
            </a:fld>
            <a:endParaRPr lang="en-US"/>
          </a:p>
        </p:txBody>
      </p:sp>
    </p:spTree>
    <p:extLst>
      <p:ext uri="{BB962C8B-B14F-4D97-AF65-F5344CB8AC3E}">
        <p14:creationId xmlns:p14="http://schemas.microsoft.com/office/powerpoint/2010/main" xmlns="" val="2840281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511EC-068D-46F1-811D-B3A0909D50C2}" type="datetime1">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14271-A93D-4058-9C07-E1D6927A229B}" type="slidenum">
              <a:rPr lang="en-US" smtClean="0"/>
              <a:pPr/>
              <a:t>‹#›</a:t>
            </a:fld>
            <a:endParaRPr lang="en-US"/>
          </a:p>
        </p:txBody>
      </p:sp>
    </p:spTree>
    <p:extLst>
      <p:ext uri="{BB962C8B-B14F-4D97-AF65-F5344CB8AC3E}">
        <p14:creationId xmlns:p14="http://schemas.microsoft.com/office/powerpoint/2010/main" xmlns="" val="274795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A685B1-FBDD-4FBF-BC48-CD89A18BDC60}" type="datetime1">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14271-A93D-4058-9C07-E1D6927A229B}" type="slidenum">
              <a:rPr lang="en-US" smtClean="0"/>
              <a:pPr/>
              <a:t>‹#›</a:t>
            </a:fld>
            <a:endParaRPr lang="en-US"/>
          </a:p>
        </p:txBody>
      </p:sp>
    </p:spTree>
    <p:extLst>
      <p:ext uri="{BB962C8B-B14F-4D97-AF65-F5344CB8AC3E}">
        <p14:creationId xmlns:p14="http://schemas.microsoft.com/office/powerpoint/2010/main" xmlns="" val="196255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F051B8-9DD8-4F5F-9E25-5A5A077DBF0B}" type="datetime1">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14271-A93D-4058-9C07-E1D6927A229B}" type="slidenum">
              <a:rPr lang="en-US" smtClean="0"/>
              <a:pPr/>
              <a:t>‹#›</a:t>
            </a:fld>
            <a:endParaRPr lang="en-US"/>
          </a:p>
        </p:txBody>
      </p:sp>
    </p:spTree>
    <p:extLst>
      <p:ext uri="{BB962C8B-B14F-4D97-AF65-F5344CB8AC3E}">
        <p14:creationId xmlns:p14="http://schemas.microsoft.com/office/powerpoint/2010/main" xmlns="" val="243453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3EE837-05E7-46B7-AE9F-100D7272EBB5}" type="datetime1">
              <a:rPr lang="en-US" smtClean="0"/>
              <a:t>5/4/2015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14271-A93D-4058-9C07-E1D6927A229B}" type="slidenum">
              <a:rPr lang="en-US" smtClean="0"/>
              <a:pPr/>
              <a:t>‹#›</a:t>
            </a:fld>
            <a:endParaRPr lang="en-US"/>
          </a:p>
        </p:txBody>
      </p:sp>
    </p:spTree>
    <p:extLst>
      <p:ext uri="{BB962C8B-B14F-4D97-AF65-F5344CB8AC3E}">
        <p14:creationId xmlns:p14="http://schemas.microsoft.com/office/powerpoint/2010/main" xmlns="" val="2426860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709516-AF25-4E62-B34B-CE1D3DCB6838}" type="datetime1">
              <a:rPr lang="en-US" smtClean="0"/>
              <a:t>5/4/2015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14271-A93D-4058-9C07-E1D6927A229B}" type="slidenum">
              <a:rPr lang="en-US" smtClean="0"/>
              <a:pPr/>
              <a:t>‹#›</a:t>
            </a:fld>
            <a:endParaRPr lang="en-US"/>
          </a:p>
        </p:txBody>
      </p:sp>
    </p:spTree>
    <p:extLst>
      <p:ext uri="{BB962C8B-B14F-4D97-AF65-F5344CB8AC3E}">
        <p14:creationId xmlns:p14="http://schemas.microsoft.com/office/powerpoint/2010/main" xmlns="" val="155765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0D755-55F2-4FA1-8D13-2035EF934B4A}" type="datetime1">
              <a:rPr lang="en-US" smtClean="0"/>
              <a:t>5/4/2015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14271-A93D-4058-9C07-E1D6927A229B}" type="slidenum">
              <a:rPr lang="en-US" smtClean="0"/>
              <a:pPr/>
              <a:t>‹#›</a:t>
            </a:fld>
            <a:endParaRPr lang="en-US"/>
          </a:p>
        </p:txBody>
      </p:sp>
    </p:spTree>
    <p:extLst>
      <p:ext uri="{BB962C8B-B14F-4D97-AF65-F5344CB8AC3E}">
        <p14:creationId xmlns:p14="http://schemas.microsoft.com/office/powerpoint/2010/main" xmlns="" val="1232750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21443-625C-4D81-B09C-EFE13E4157FE}" type="datetime1">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14271-A93D-4058-9C07-E1D6927A229B}" type="slidenum">
              <a:rPr lang="en-US" smtClean="0"/>
              <a:pPr/>
              <a:t>‹#›</a:t>
            </a:fld>
            <a:endParaRPr lang="en-US"/>
          </a:p>
        </p:txBody>
      </p:sp>
    </p:spTree>
    <p:extLst>
      <p:ext uri="{BB962C8B-B14F-4D97-AF65-F5344CB8AC3E}">
        <p14:creationId xmlns:p14="http://schemas.microsoft.com/office/powerpoint/2010/main" xmlns="" val="412623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B8F785-D5A4-4206-86AE-0239434D3591}" type="datetime1">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14271-A93D-4058-9C07-E1D6927A229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94194-D581-4BE6-A6DC-DE0FB4974C28}" type="datetime1">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14271-A93D-4058-9C07-E1D6927A229B}" type="slidenum">
              <a:rPr lang="en-US" smtClean="0"/>
              <a:pPr/>
              <a:t>‹#›</a:t>
            </a:fld>
            <a:endParaRPr lang="en-US"/>
          </a:p>
        </p:txBody>
      </p:sp>
    </p:spTree>
    <p:extLst>
      <p:ext uri="{BB962C8B-B14F-4D97-AF65-F5344CB8AC3E}">
        <p14:creationId xmlns:p14="http://schemas.microsoft.com/office/powerpoint/2010/main" xmlns="" val="1171204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7EFAD-FAAC-45E8-B813-31EEB27191FD}" type="datetime1">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14271-A93D-4058-9C07-E1D6927A229B}" type="slidenum">
              <a:rPr lang="en-US" smtClean="0"/>
              <a:pPr/>
              <a:t>‹#›</a:t>
            </a:fld>
            <a:endParaRPr lang="en-US"/>
          </a:p>
        </p:txBody>
      </p:sp>
    </p:spTree>
    <p:extLst>
      <p:ext uri="{BB962C8B-B14F-4D97-AF65-F5344CB8AC3E}">
        <p14:creationId xmlns:p14="http://schemas.microsoft.com/office/powerpoint/2010/main" xmlns="" val="775801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2F7CB1-8915-47B5-901E-678519C79AC8}" type="datetime1">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14271-A93D-4058-9C07-E1D6927A229B}" type="slidenum">
              <a:rPr lang="en-US" smtClean="0"/>
              <a:pPr/>
              <a:t>‹#›</a:t>
            </a:fld>
            <a:endParaRPr lang="en-US"/>
          </a:p>
        </p:txBody>
      </p:sp>
    </p:spTree>
    <p:extLst>
      <p:ext uri="{BB962C8B-B14F-4D97-AF65-F5344CB8AC3E}">
        <p14:creationId xmlns:p14="http://schemas.microsoft.com/office/powerpoint/2010/main" xmlns="" val="2323008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862E0E-F96E-4B41-9457-3777781311D5}" type="datetime1">
              <a:rPr lang="en-US" smtClean="0"/>
              <a:t>5/4/2015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14271-A93D-4058-9C07-E1D6927A22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4021B5-2F77-47C2-8562-342EA21CF5D1}" type="datetime1">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14271-A93D-4058-9C07-E1D6927A22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9967B91-1CB5-4EF6-97FC-8EC1872B76E9}" type="datetime1">
              <a:rPr lang="en-US" smtClean="0"/>
              <a:t>5/4/2015</a:t>
            </a:fld>
            <a:endParaRPr lang="en-US"/>
          </a:p>
        </p:txBody>
      </p:sp>
      <p:sp>
        <p:nvSpPr>
          <p:cNvPr id="27" name="Slide Number Placeholder 26"/>
          <p:cNvSpPr>
            <a:spLocks noGrp="1"/>
          </p:cNvSpPr>
          <p:nvPr>
            <p:ph type="sldNum" sz="quarter" idx="11"/>
          </p:nvPr>
        </p:nvSpPr>
        <p:spPr/>
        <p:txBody>
          <a:bodyPr rtlCol="0"/>
          <a:lstStyle/>
          <a:p>
            <a:fld id="{41414271-A93D-4058-9C07-E1D6927A229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62E2500-1FA6-487E-BABF-07AD2E25E878}" type="datetime1">
              <a:rPr lang="en-US" smtClean="0"/>
              <a:t>5/4/2015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41414271-A93D-4058-9C07-E1D6927A22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C4CE1-23AB-4F3C-901B-73EF573EE3A1}" type="datetime1">
              <a:rPr lang="en-US" smtClean="0"/>
              <a:t>5/4/2015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14271-A93D-4058-9C07-E1D6927A22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E18399D-9E35-4C31-A3A6-C9D1F99E2158}" type="datetime1">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14271-A93D-4058-9C07-E1D6927A22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8D915DE-7B1A-43CA-BA3F-A9045650C23D}" type="datetime1">
              <a:rPr lang="en-US" smtClean="0"/>
              <a:t>5/4/2015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14271-A93D-4058-9C07-E1D6927A22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3E6B1E2-593E-41EF-A97E-6028CD7BA0DF}" type="datetime1">
              <a:rPr lang="en-US" smtClean="0"/>
              <a:t>5/4/2015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1414271-A93D-4058-9C07-E1D6927A22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77CD137-0F54-409E-A6D1-B10626B8E311}" type="datetime1">
              <a:rPr lang="en-US" smtClean="0"/>
              <a:t>5/4/2015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414271-A93D-4058-9C07-E1D6927A229B}" type="slidenum">
              <a:rPr lang="en-US" smtClean="0"/>
              <a:pPr/>
              <a:t>‹#›</a:t>
            </a:fld>
            <a:endParaRPr lang="en-US"/>
          </a:p>
        </p:txBody>
      </p:sp>
    </p:spTree>
    <p:extLst>
      <p:ext uri="{BB962C8B-B14F-4D97-AF65-F5344CB8AC3E}">
        <p14:creationId xmlns:p14="http://schemas.microsoft.com/office/powerpoint/2010/main" xmlns="" val="35217095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tipping.org.a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gif"/><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28.jpe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E.W. Tipping Foundation</a:t>
            </a:r>
          </a:p>
        </p:txBody>
      </p:sp>
      <p:sp>
        <p:nvSpPr>
          <p:cNvPr id="3" name="Subtitle 2"/>
          <p:cNvSpPr>
            <a:spLocks noGrp="1"/>
          </p:cNvSpPr>
          <p:nvPr>
            <p:ph type="subTitle" idx="1"/>
          </p:nvPr>
        </p:nvSpPr>
        <p:spPr>
          <a:xfrm>
            <a:off x="457200" y="3962400"/>
            <a:ext cx="4953000" cy="1752600"/>
          </a:xfrm>
        </p:spPr>
        <p:txBody>
          <a:bodyPr/>
          <a:lstStyle/>
          <a:p>
            <a:r>
              <a:rPr lang="en-US" dirty="0"/>
              <a:t>Finding Technologies to Improve the Quality of Life and Independence </a:t>
            </a:r>
            <a:r>
              <a:rPr lang="en-US" dirty="0" smtClean="0"/>
              <a:t>of Clients</a:t>
            </a:r>
            <a:endParaRPr lang="en-US" dirty="0"/>
          </a:p>
        </p:txBody>
      </p:sp>
      <p:sp>
        <p:nvSpPr>
          <p:cNvPr id="4" name="Subtitle 2"/>
          <p:cNvSpPr txBox="1">
            <a:spLocks/>
          </p:cNvSpPr>
          <p:nvPr/>
        </p:nvSpPr>
        <p:spPr>
          <a:xfrm>
            <a:off x="3342215" y="6268164"/>
            <a:ext cx="6033851" cy="623887"/>
          </a:xfrm>
          <a:prstGeom prst="rect">
            <a:avLst/>
          </a:prstGeom>
        </p:spPr>
        <p:txBody>
          <a:bodyPr vert="horz">
            <a:normAutofit fontScale="85000" lnSpcReduction="10000"/>
          </a:bodyPr>
          <a:lstStyle>
            <a:lvl1pPr marL="64008" indent="0" algn="l" rtl="0" eaLnBrk="1" latinLnBrk="0" hangingPunct="1">
              <a:spcBef>
                <a:spcPts val="300"/>
              </a:spcBef>
              <a:buClr>
                <a:schemeClr val="accent3"/>
              </a:buClr>
              <a:buFont typeface="Georgia"/>
              <a:buNone/>
              <a:defRPr kumimoji="0" sz="2400" kern="1200">
                <a:solidFill>
                  <a:schemeClr val="tx2"/>
                </a:solidFill>
                <a:latin typeface="+mn-lt"/>
                <a:ea typeface="+mn-ea"/>
                <a:cs typeface="+mn-cs"/>
              </a:defRPr>
            </a:lvl1pPr>
            <a:lvl2pPr marL="457200" indent="0" algn="ctr" rtl="0" eaLnBrk="1" latinLnBrk="0" hangingPunct="1">
              <a:spcBef>
                <a:spcPts val="300"/>
              </a:spcBef>
              <a:buClr>
                <a:schemeClr val="accent2"/>
              </a:buClr>
              <a:buFont typeface="Georgia"/>
              <a:buNone/>
              <a:defRPr kumimoji="0" sz="2600" kern="1200">
                <a:solidFill>
                  <a:schemeClr val="accent2"/>
                </a:solidFill>
                <a:latin typeface="+mn-lt"/>
                <a:ea typeface="+mn-ea"/>
                <a:cs typeface="+mn-cs"/>
              </a:defRPr>
            </a:lvl2pPr>
            <a:lvl3pPr marL="914400" indent="0" algn="ctr" rtl="0" eaLnBrk="1" latinLnBrk="0" hangingPunct="1">
              <a:spcBef>
                <a:spcPts val="300"/>
              </a:spcBef>
              <a:buClr>
                <a:schemeClr val="accent1"/>
              </a:buClr>
              <a:buFont typeface="Wingdings 2"/>
              <a:buNone/>
              <a:defRPr kumimoji="0" sz="2400" kern="1200">
                <a:solidFill>
                  <a:schemeClr val="accent1"/>
                </a:solidFill>
                <a:latin typeface="+mn-lt"/>
                <a:ea typeface="+mn-ea"/>
                <a:cs typeface="+mn-cs"/>
              </a:defRPr>
            </a:lvl3pPr>
            <a:lvl4pPr marL="1371600" indent="0" algn="ctr" rtl="0" eaLnBrk="1" latinLnBrk="0" hangingPunct="1">
              <a:spcBef>
                <a:spcPts val="300"/>
              </a:spcBef>
              <a:buClr>
                <a:schemeClr val="accent1"/>
              </a:buClr>
              <a:buFont typeface="Wingdings 2"/>
              <a:buNone/>
              <a:defRPr kumimoji="0" sz="2200" kern="1200">
                <a:solidFill>
                  <a:schemeClr val="accent1"/>
                </a:solidFill>
                <a:latin typeface="+mn-lt"/>
                <a:ea typeface="+mn-ea"/>
                <a:cs typeface="+mn-cs"/>
              </a:defRPr>
            </a:lvl4pPr>
            <a:lvl5pPr marL="1828800" indent="0" algn="ctr" rtl="0" eaLnBrk="1" latinLnBrk="0" hangingPunct="1">
              <a:spcBef>
                <a:spcPts val="300"/>
              </a:spcBef>
              <a:buClr>
                <a:schemeClr val="accent3"/>
              </a:buClr>
              <a:buFont typeface="Georgia"/>
              <a:buNone/>
              <a:defRPr kumimoji="0" sz="2000" kern="1200">
                <a:solidFill>
                  <a:schemeClr val="accent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r>
              <a:rPr lang="en-US" dirty="0"/>
              <a:t>Thomas deRito, Eric Lacroix, and Victor Vazquez</a:t>
            </a:r>
          </a:p>
        </p:txBody>
      </p:sp>
      <p:sp>
        <p:nvSpPr>
          <p:cNvPr id="5" name="TextBox 5"/>
          <p:cNvSpPr txBox="1"/>
          <p:nvPr/>
        </p:nvSpPr>
        <p:spPr>
          <a:xfrm>
            <a:off x="-2133600" y="1676400"/>
            <a:ext cx="1143000" cy="369332"/>
          </a:xfrm>
          <a:prstGeom prst="rect">
            <a:avLst/>
          </a:prstGeom>
          <a:noFill/>
        </p:spPr>
        <p:txBody>
          <a:bodyPr wrap="square" rtlCol="0">
            <a:spAutoFit/>
          </a:bodyPr>
          <a:lstStyle/>
          <a:p>
            <a:r>
              <a:rPr lang="en-US" dirty="0" err="1" smtClean="0"/>
              <a:t>eric</a:t>
            </a:r>
            <a:endParaRPr lang="en-US" dirty="0"/>
          </a:p>
        </p:txBody>
      </p:sp>
      <p:pic>
        <p:nvPicPr>
          <p:cNvPr id="4100" name="Picture 4" descr="https://pbs.twimg.com/profile_images/378800000603405248/71ed05fa0ca58930e7a4feca192581d7_400x40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914400"/>
            <a:ext cx="1752600" cy="17526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officeArt object"/>
          <p:cNvPicPr/>
          <p:nvPr/>
        </p:nvPicPr>
        <p:blipFill>
          <a:blip r:embed="rId4" cstate="print">
            <a:extLst/>
          </a:blip>
          <a:stretch>
            <a:fillRect/>
          </a:stretch>
        </p:blipFill>
        <p:spPr>
          <a:xfrm>
            <a:off x="5334000" y="4343400"/>
            <a:ext cx="3467100" cy="1524000"/>
          </a:xfrm>
          <a:prstGeom prst="rect">
            <a:avLst/>
          </a:prstGeom>
          <a:ln w="12700" cap="flat">
            <a:noFill/>
            <a:miter lim="400000"/>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Determine Areas Where Technology Can Benefit</a:t>
            </a:r>
          </a:p>
        </p:txBody>
      </p:sp>
      <p:sp>
        <p:nvSpPr>
          <p:cNvPr id="8" name="Oval 7"/>
          <p:cNvSpPr/>
          <p:nvPr/>
        </p:nvSpPr>
        <p:spPr>
          <a:xfrm>
            <a:off x="2895600" y="3048000"/>
            <a:ext cx="32004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INTERVIEWS</a:t>
            </a:r>
            <a:endParaRPr lang="en-US" dirty="0"/>
          </a:p>
        </p:txBody>
      </p:sp>
      <p:sp>
        <p:nvSpPr>
          <p:cNvPr id="15" name="Rounded Rectangle 14"/>
          <p:cNvSpPr/>
          <p:nvPr/>
        </p:nvSpPr>
        <p:spPr>
          <a:xfrm>
            <a:off x="457200" y="2209800"/>
            <a:ext cx="2057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Clients</a:t>
            </a:r>
            <a:endParaRPr lang="en-US" dirty="0"/>
          </a:p>
        </p:txBody>
      </p:sp>
      <p:sp>
        <p:nvSpPr>
          <p:cNvPr id="16" name="Rounded Rectangle 15"/>
          <p:cNvSpPr/>
          <p:nvPr/>
        </p:nvSpPr>
        <p:spPr>
          <a:xfrm>
            <a:off x="6553200" y="2209800"/>
            <a:ext cx="2057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Carers</a:t>
            </a:r>
            <a:endParaRPr lang="en-US" dirty="0"/>
          </a:p>
        </p:txBody>
      </p:sp>
      <p:sp>
        <p:nvSpPr>
          <p:cNvPr id="17" name="Rounded Rectangle 16"/>
          <p:cNvSpPr/>
          <p:nvPr/>
        </p:nvSpPr>
        <p:spPr>
          <a:xfrm>
            <a:off x="457200" y="5181600"/>
            <a:ext cx="2057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Staff of the EWTF</a:t>
            </a:r>
            <a:endParaRPr lang="en-US" dirty="0"/>
          </a:p>
        </p:txBody>
      </p:sp>
      <p:sp>
        <p:nvSpPr>
          <p:cNvPr id="18" name="Rounded Rectangle 17"/>
          <p:cNvSpPr/>
          <p:nvPr/>
        </p:nvSpPr>
        <p:spPr>
          <a:xfrm>
            <a:off x="6553200" y="5181600"/>
            <a:ext cx="2057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Occupational Therapist</a:t>
            </a:r>
            <a:endParaRPr lang="en-US" dirty="0"/>
          </a:p>
        </p:txBody>
      </p:sp>
      <p:cxnSp>
        <p:nvCxnSpPr>
          <p:cNvPr id="20" name="Straight Arrow Connector 19"/>
          <p:cNvCxnSpPr>
            <a:stCxn id="8" idx="1"/>
            <a:endCxn id="15" idx="3"/>
          </p:cNvCxnSpPr>
          <p:nvPr/>
        </p:nvCxnSpPr>
        <p:spPr>
          <a:xfrm flipH="1" flipV="1">
            <a:off x="2514600" y="2667000"/>
            <a:ext cx="849688" cy="6822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7"/>
            <a:endCxn id="16" idx="1"/>
          </p:cNvCxnSpPr>
          <p:nvPr/>
        </p:nvCxnSpPr>
        <p:spPr>
          <a:xfrm flipV="1">
            <a:off x="5627312" y="2667000"/>
            <a:ext cx="925888" cy="6822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3"/>
            <a:endCxn id="17" idx="3"/>
          </p:cNvCxnSpPr>
          <p:nvPr/>
        </p:nvCxnSpPr>
        <p:spPr>
          <a:xfrm flipH="1">
            <a:off x="2514600" y="4804101"/>
            <a:ext cx="849688" cy="8346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5"/>
            <a:endCxn id="18" idx="1"/>
          </p:cNvCxnSpPr>
          <p:nvPr/>
        </p:nvCxnSpPr>
        <p:spPr>
          <a:xfrm>
            <a:off x="5627312" y="4804101"/>
            <a:ext cx="925888" cy="8346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2"/>
          <p:cNvSpPr txBox="1"/>
          <p:nvPr/>
        </p:nvSpPr>
        <p:spPr>
          <a:xfrm>
            <a:off x="-2133600" y="1676400"/>
            <a:ext cx="1143000" cy="369332"/>
          </a:xfrm>
          <a:prstGeom prst="rect">
            <a:avLst/>
          </a:prstGeom>
          <a:noFill/>
        </p:spPr>
        <p:txBody>
          <a:bodyPr wrap="square" rtlCol="0">
            <a:spAutoFit/>
          </a:bodyPr>
          <a:lstStyle/>
          <a:p>
            <a:r>
              <a:rPr lang="en-US" dirty="0" smtClean="0"/>
              <a:t>victor</a:t>
            </a:r>
            <a:endParaRPr lang="en-US" dirty="0"/>
          </a:p>
        </p:txBody>
      </p:sp>
      <p:sp>
        <p:nvSpPr>
          <p:cNvPr id="13" name="Slide Number Placeholder 12"/>
          <p:cNvSpPr>
            <a:spLocks noGrp="1"/>
          </p:cNvSpPr>
          <p:nvPr>
            <p:ph type="sldNum" sz="quarter" idx="12"/>
          </p:nvPr>
        </p:nvSpPr>
        <p:spPr/>
        <p:txBody>
          <a:bodyPr/>
          <a:lstStyle/>
          <a:p>
            <a:fld id="{41414271-A93D-4058-9C07-E1D6927A229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Carers, Staff, and Occupational Therapist Interviews</a:t>
            </a:r>
            <a:endParaRPr lang="en-US" dirty="0"/>
          </a:p>
        </p:txBody>
      </p:sp>
      <p:sp>
        <p:nvSpPr>
          <p:cNvPr id="3" name="Content Placeholder 2"/>
          <p:cNvSpPr>
            <a:spLocks noGrp="1"/>
          </p:cNvSpPr>
          <p:nvPr>
            <p:ph idx="1"/>
          </p:nvPr>
        </p:nvSpPr>
        <p:spPr/>
        <p:txBody>
          <a:bodyPr vert="horz" anchor="t">
            <a:normAutofit/>
          </a:bodyPr>
          <a:lstStyle/>
          <a:p>
            <a:r>
              <a:rPr lang="en-US" dirty="0"/>
              <a:t>Semi-Structured Interviews</a:t>
            </a:r>
          </a:p>
          <a:p>
            <a:pPr>
              <a:buNone/>
            </a:pPr>
            <a:endParaRPr lang="en-US" dirty="0"/>
          </a:p>
          <a:p>
            <a:r>
              <a:rPr lang="en-US" dirty="0"/>
              <a:t>Interviewed 2 carers</a:t>
            </a:r>
            <a:r>
              <a:rPr lang="en-US"/>
              <a:t>, 8 staff </a:t>
            </a:r>
            <a:r>
              <a:rPr lang="en-US" dirty="0"/>
              <a:t>members, and 1 occupational therapist</a:t>
            </a:r>
          </a:p>
          <a:p>
            <a:endParaRPr lang="en-US" dirty="0"/>
          </a:p>
          <a:p>
            <a:r>
              <a:rPr lang="en-US" dirty="0"/>
              <a:t>Understanding EWTF Services</a:t>
            </a:r>
          </a:p>
          <a:p>
            <a:pPr marL="109728" indent="0">
              <a:buNone/>
            </a:pPr>
            <a:endParaRPr lang="en-US" dirty="0"/>
          </a:p>
          <a:p>
            <a:pPr>
              <a:buNone/>
            </a:pPr>
            <a:endParaRPr lang="en-US" dirty="0"/>
          </a:p>
          <a:p>
            <a:pPr>
              <a:buNone/>
            </a:pPr>
            <a:endParaRPr lang="en-US" dirty="0"/>
          </a:p>
        </p:txBody>
      </p:sp>
      <p:pic>
        <p:nvPicPr>
          <p:cNvPr id="34818" name="Picture 2" descr="https://www.karmacurrency.com.au/images/charity/imgch256.JPG"/>
          <p:cNvPicPr>
            <a:picLocks noChangeAspect="1" noChangeArrowheads="1"/>
          </p:cNvPicPr>
          <p:nvPr/>
        </p:nvPicPr>
        <p:blipFill>
          <a:blip r:embed="rId3" cstate="print"/>
          <a:srcRect/>
          <a:stretch>
            <a:fillRect/>
          </a:stretch>
        </p:blipFill>
        <p:spPr bwMode="auto">
          <a:xfrm>
            <a:off x="5160545" y="5326982"/>
            <a:ext cx="3480950" cy="1143000"/>
          </a:xfrm>
          <a:prstGeom prst="rect">
            <a:avLst/>
          </a:prstGeom>
          <a:noFill/>
        </p:spPr>
      </p:pic>
      <p:sp>
        <p:nvSpPr>
          <p:cNvPr id="8" name="TextBox 7"/>
          <p:cNvSpPr txBox="1"/>
          <p:nvPr/>
        </p:nvSpPr>
        <p:spPr>
          <a:xfrm>
            <a:off x="0" y="6611779"/>
            <a:ext cx="1676400" cy="246221"/>
          </a:xfrm>
          <a:prstGeom prst="rect">
            <a:avLst/>
          </a:prstGeom>
          <a:noFill/>
        </p:spPr>
        <p:txBody>
          <a:bodyPr wrap="square" rtlCol="0">
            <a:spAutoFit/>
          </a:bodyPr>
          <a:lstStyle/>
          <a:p>
            <a:r>
              <a:rPr lang="en-US" sz="1000" dirty="0">
                <a:hlinkClick r:id="rId4"/>
              </a:rPr>
              <a:t>www.tipping.org.au</a:t>
            </a:r>
            <a:endParaRPr lang="en-US" sz="1000" dirty="0"/>
          </a:p>
        </p:txBody>
      </p:sp>
      <p:sp>
        <p:nvSpPr>
          <p:cNvPr id="9" name="TextBox 6"/>
          <p:cNvSpPr txBox="1"/>
          <p:nvPr/>
        </p:nvSpPr>
        <p:spPr>
          <a:xfrm>
            <a:off x="-2133600" y="1676400"/>
            <a:ext cx="1143000" cy="369332"/>
          </a:xfrm>
          <a:prstGeom prst="rect">
            <a:avLst/>
          </a:prstGeom>
          <a:noFill/>
        </p:spPr>
        <p:txBody>
          <a:bodyPr wrap="square" rtlCol="0">
            <a:spAutoFit/>
          </a:bodyPr>
          <a:lstStyle/>
          <a:p>
            <a:r>
              <a:rPr lang="en-US" dirty="0" smtClean="0"/>
              <a:t>victor</a:t>
            </a:r>
            <a:endParaRPr lang="en-US" dirty="0"/>
          </a:p>
        </p:txBody>
      </p:sp>
      <p:sp>
        <p:nvSpPr>
          <p:cNvPr id="7" name="Slide Number Placeholder 6"/>
          <p:cNvSpPr>
            <a:spLocks noGrp="1"/>
          </p:cNvSpPr>
          <p:nvPr>
            <p:ph type="sldNum" sz="quarter" idx="12"/>
          </p:nvPr>
        </p:nvSpPr>
        <p:spPr/>
        <p:txBody>
          <a:bodyPr/>
          <a:lstStyle/>
          <a:p>
            <a:fld id="{41414271-A93D-4058-9C07-E1D6927A229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Interviews</a:t>
            </a:r>
            <a:endParaRPr lang="en-US" dirty="0"/>
          </a:p>
        </p:txBody>
      </p:sp>
      <p:sp>
        <p:nvSpPr>
          <p:cNvPr id="3" name="Content Placeholder 2"/>
          <p:cNvSpPr>
            <a:spLocks noGrp="1"/>
          </p:cNvSpPr>
          <p:nvPr>
            <p:ph idx="1"/>
          </p:nvPr>
        </p:nvSpPr>
        <p:spPr/>
        <p:txBody>
          <a:bodyPr vert="horz" anchor="t">
            <a:normAutofit/>
          </a:bodyPr>
          <a:lstStyle/>
          <a:p>
            <a:r>
              <a:rPr lang="en-US" dirty="0"/>
              <a:t>Motivational Interviews</a:t>
            </a:r>
          </a:p>
          <a:p>
            <a:endParaRPr lang="en-US" dirty="0"/>
          </a:p>
          <a:p>
            <a:r>
              <a:rPr lang="en-US" dirty="0"/>
              <a:t>C.O.S.I. Review</a:t>
            </a:r>
          </a:p>
          <a:p>
            <a:pPr marL="109728" indent="0">
              <a:buNone/>
            </a:pPr>
            <a:endParaRPr lang="en-US" dirty="0"/>
          </a:p>
          <a:p>
            <a:r>
              <a:rPr lang="en-US" dirty="0"/>
              <a:t>Interviewed 3 clients</a:t>
            </a:r>
          </a:p>
          <a:p>
            <a:endParaRPr lang="en-US" dirty="0"/>
          </a:p>
          <a:p>
            <a:r>
              <a:rPr lang="en-US" dirty="0"/>
              <a:t>How can technology help?</a:t>
            </a:r>
          </a:p>
        </p:txBody>
      </p:sp>
      <p:pic>
        <p:nvPicPr>
          <p:cNvPr id="7170" name="Picture 2" descr="https://encrypted-tbn1.gstatic.com/images?q=tbn:ANd9GcSu70QunAdWz8tA0NulCGphvFhvipWDQFv34hw6ncdo6GFvaXjL"/>
          <p:cNvPicPr>
            <a:picLocks noChangeAspect="1" noChangeArrowheads="1"/>
          </p:cNvPicPr>
          <p:nvPr/>
        </p:nvPicPr>
        <p:blipFill>
          <a:blip r:embed="rId3" cstate="print"/>
          <a:srcRect/>
          <a:stretch>
            <a:fillRect/>
          </a:stretch>
        </p:blipFill>
        <p:spPr bwMode="auto">
          <a:xfrm>
            <a:off x="5105400" y="1606408"/>
            <a:ext cx="3333908" cy="2025812"/>
          </a:xfrm>
          <a:prstGeom prst="rect">
            <a:avLst/>
          </a:prstGeom>
          <a:noFill/>
        </p:spPr>
      </p:pic>
      <p:pic>
        <p:nvPicPr>
          <p:cNvPr id="7172" name="Picture 4" descr="http://cdn.bayfm.com.au/images/bay-2014/Digital/Tang/gardening.jpg"/>
          <p:cNvPicPr>
            <a:picLocks noChangeAspect="1" noChangeArrowheads="1"/>
          </p:cNvPicPr>
          <p:nvPr/>
        </p:nvPicPr>
        <p:blipFill>
          <a:blip r:embed="rId4" cstate="print"/>
          <a:srcRect/>
          <a:stretch>
            <a:fillRect/>
          </a:stretch>
        </p:blipFill>
        <p:spPr bwMode="auto">
          <a:xfrm>
            <a:off x="5108089" y="3951642"/>
            <a:ext cx="3335899" cy="2044583"/>
          </a:xfrm>
          <a:prstGeom prst="rect">
            <a:avLst/>
          </a:prstGeom>
          <a:noFill/>
        </p:spPr>
      </p:pic>
      <p:sp>
        <p:nvSpPr>
          <p:cNvPr id="8" name="TextBox 8"/>
          <p:cNvSpPr txBox="1"/>
          <p:nvPr/>
        </p:nvSpPr>
        <p:spPr>
          <a:xfrm>
            <a:off x="-2133600" y="1676400"/>
            <a:ext cx="1143000" cy="369332"/>
          </a:xfrm>
          <a:prstGeom prst="rect">
            <a:avLst/>
          </a:prstGeom>
          <a:noFill/>
        </p:spPr>
        <p:txBody>
          <a:bodyPr wrap="square" rtlCol="0">
            <a:spAutoFit/>
          </a:bodyPr>
          <a:lstStyle/>
          <a:p>
            <a:r>
              <a:rPr lang="en-US" dirty="0" smtClean="0"/>
              <a:t>victor</a:t>
            </a:r>
            <a:endParaRPr lang="en-US" dirty="0"/>
          </a:p>
        </p:txBody>
      </p:sp>
      <p:sp>
        <p:nvSpPr>
          <p:cNvPr id="9" name="Slide Number Placeholder 8"/>
          <p:cNvSpPr>
            <a:spLocks noGrp="1"/>
          </p:cNvSpPr>
          <p:nvPr>
            <p:ph type="sldNum" sz="quarter" idx="12"/>
          </p:nvPr>
        </p:nvSpPr>
        <p:spPr/>
        <p:txBody>
          <a:bodyPr/>
          <a:lstStyle/>
          <a:p>
            <a:fld id="{41414271-A93D-4058-9C07-E1D6927A229B}" type="slidenum">
              <a:rPr lang="en-US" smtClean="0"/>
              <a:pPr/>
              <a:t>12</a:t>
            </a:fld>
            <a:endParaRPr lang="en-US"/>
          </a:p>
        </p:txBody>
      </p:sp>
      <p:sp>
        <p:nvSpPr>
          <p:cNvPr id="4" name="TextBox 3"/>
          <p:cNvSpPr txBox="1"/>
          <p:nvPr/>
        </p:nvSpPr>
        <p:spPr>
          <a:xfrm>
            <a:off x="5105400" y="1606408"/>
            <a:ext cx="3333908" cy="369332"/>
          </a:xfrm>
          <a:prstGeom prst="rect">
            <a:avLst/>
          </a:prstGeom>
          <a:noFill/>
        </p:spPr>
        <p:txBody>
          <a:bodyPr wrap="square" rtlCol="0">
            <a:spAutoFit/>
          </a:bodyPr>
          <a:lstStyle/>
          <a:p>
            <a:pPr algn="ctr"/>
            <a:r>
              <a:rPr lang="en-US" dirty="0" smtClean="0">
                <a:solidFill>
                  <a:schemeClr val="bg1"/>
                </a:solidFill>
              </a:rPr>
              <a:t>Scenery</a:t>
            </a:r>
            <a:endParaRPr lang="en-US" dirty="0">
              <a:solidFill>
                <a:schemeClr val="bg1"/>
              </a:solidFill>
            </a:endParaRPr>
          </a:p>
        </p:txBody>
      </p:sp>
      <p:sp>
        <p:nvSpPr>
          <p:cNvPr id="10" name="TextBox 9"/>
          <p:cNvSpPr txBox="1"/>
          <p:nvPr/>
        </p:nvSpPr>
        <p:spPr>
          <a:xfrm>
            <a:off x="5105400" y="5626893"/>
            <a:ext cx="3333908" cy="369332"/>
          </a:xfrm>
          <a:prstGeom prst="rect">
            <a:avLst/>
          </a:prstGeom>
          <a:noFill/>
        </p:spPr>
        <p:txBody>
          <a:bodyPr wrap="square" rtlCol="0">
            <a:spAutoFit/>
          </a:bodyPr>
          <a:lstStyle/>
          <a:p>
            <a:pPr algn="ctr"/>
            <a:r>
              <a:rPr lang="en-US" dirty="0" smtClean="0">
                <a:solidFill>
                  <a:schemeClr val="bg1"/>
                </a:solidFill>
              </a:rPr>
              <a:t>Interests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Appropriate Technologies </a:t>
            </a:r>
            <a:endParaRPr lang="en-US" dirty="0"/>
          </a:p>
        </p:txBody>
      </p:sp>
      <p:sp>
        <p:nvSpPr>
          <p:cNvPr id="3" name="Content Placeholder 2"/>
          <p:cNvSpPr>
            <a:spLocks noGrp="1"/>
          </p:cNvSpPr>
          <p:nvPr>
            <p:ph idx="1"/>
          </p:nvPr>
        </p:nvSpPr>
        <p:spPr/>
        <p:txBody>
          <a:bodyPr vert="horz" anchor="t">
            <a:normAutofit/>
          </a:bodyPr>
          <a:lstStyle/>
          <a:p>
            <a:r>
              <a:rPr lang="en-US" dirty="0"/>
              <a:t>Technology based on specific parameters </a:t>
            </a:r>
          </a:p>
          <a:p>
            <a:pPr lvl="1"/>
            <a:r>
              <a:rPr lang="en-US" dirty="0"/>
              <a:t>Cost</a:t>
            </a:r>
          </a:p>
          <a:p>
            <a:pPr lvl="1"/>
            <a:r>
              <a:rPr lang="en-US" dirty="0"/>
              <a:t>Ease of Use</a:t>
            </a:r>
          </a:p>
          <a:p>
            <a:pPr lvl="1"/>
            <a:r>
              <a:rPr lang="en-US" dirty="0"/>
              <a:t>Safety</a:t>
            </a:r>
          </a:p>
          <a:p>
            <a:pPr lvl="1"/>
            <a:r>
              <a:rPr lang="en-US" dirty="0"/>
              <a:t>Durability</a:t>
            </a:r>
          </a:p>
          <a:p>
            <a:pPr lvl="1"/>
            <a:r>
              <a:rPr lang="en-US" dirty="0" err="1"/>
              <a:t>Personalisation</a:t>
            </a:r>
          </a:p>
          <a:p>
            <a:pPr lvl="1"/>
            <a:endParaRPr lang="en-US" dirty="0" err="1"/>
          </a:p>
          <a:p>
            <a:r>
              <a:rPr lang="en-US" dirty="0" err="1">
                <a:solidFill>
                  <a:srgbClr val="000000"/>
                </a:solidFill>
              </a:rPr>
              <a:t>Contacted Technology Suppliers</a:t>
            </a:r>
          </a:p>
        </p:txBody>
      </p:sp>
      <p:sp>
        <p:nvSpPr>
          <p:cNvPr id="5" name="TextBox 5"/>
          <p:cNvSpPr txBox="1"/>
          <p:nvPr/>
        </p:nvSpPr>
        <p:spPr>
          <a:xfrm>
            <a:off x="-2133600" y="1676400"/>
            <a:ext cx="1143000" cy="369332"/>
          </a:xfrm>
          <a:prstGeom prst="rect">
            <a:avLst/>
          </a:prstGeom>
          <a:noFill/>
        </p:spPr>
        <p:txBody>
          <a:bodyPr wrap="square" rtlCol="0">
            <a:spAutoFit/>
          </a:bodyPr>
          <a:lstStyle/>
          <a:p>
            <a:r>
              <a:rPr lang="en-US" dirty="0" smtClean="0"/>
              <a:t>victor</a:t>
            </a:r>
            <a:endParaRPr lang="en-US" dirty="0"/>
          </a:p>
        </p:txBody>
      </p:sp>
      <p:sp>
        <p:nvSpPr>
          <p:cNvPr id="6" name="Slide Number Placeholder 5"/>
          <p:cNvSpPr>
            <a:spLocks noGrp="1"/>
          </p:cNvSpPr>
          <p:nvPr>
            <p:ph type="sldNum" sz="quarter" idx="12"/>
          </p:nvPr>
        </p:nvSpPr>
        <p:spPr/>
        <p:txBody>
          <a:bodyPr/>
          <a:lstStyle/>
          <a:p>
            <a:fld id="{41414271-A93D-4058-9C07-E1D6927A229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vert="horz" anchor="t">
            <a:normAutofit/>
          </a:bodyPr>
          <a:lstStyle/>
          <a:p>
            <a:r>
              <a:rPr lang="en-US" smtClean="0"/>
              <a:t>Lists </a:t>
            </a:r>
            <a:r>
              <a:rPr lang="en-US" dirty="0"/>
              <a:t>of assistive technologies</a:t>
            </a:r>
          </a:p>
          <a:p>
            <a:pPr lvl="1"/>
            <a:r>
              <a:rPr lang="en-US" dirty="0">
                <a:solidFill>
                  <a:srgbClr val="000000"/>
                </a:solidFill>
                <a:latin typeface="Georgia"/>
              </a:rPr>
              <a:t>Including</a:t>
            </a:r>
            <a:r>
              <a:rPr lang="en-US">
                <a:solidFill>
                  <a:srgbClr val="000000"/>
                </a:solidFill>
                <a:latin typeface="Georgia"/>
              </a:rPr>
              <a:t> technology suppliers</a:t>
            </a:r>
            <a:endParaRPr lang="en-US" dirty="0">
              <a:solidFill>
                <a:srgbClr val="000000"/>
              </a:solidFill>
              <a:latin typeface="Georgia"/>
            </a:endParaRPr>
          </a:p>
          <a:p>
            <a:endParaRPr lang="en-US" dirty="0"/>
          </a:p>
          <a:p>
            <a:r>
              <a:rPr lang="en-US" dirty="0"/>
              <a:t>Recommendations on:</a:t>
            </a:r>
          </a:p>
          <a:p>
            <a:pPr lvl="1"/>
            <a:r>
              <a:rPr lang="en-US" dirty="0">
                <a:solidFill>
                  <a:srgbClr val="000000"/>
                </a:solidFill>
              </a:rPr>
              <a:t>What</a:t>
            </a:r>
            <a:r>
              <a:rPr lang="en-US" dirty="0"/>
              <a:t> </a:t>
            </a:r>
            <a:r>
              <a:rPr lang="en-US" dirty="0">
                <a:solidFill>
                  <a:srgbClr val="000000"/>
                </a:solidFill>
              </a:rPr>
              <a:t>to do with the lists </a:t>
            </a:r>
          </a:p>
          <a:p>
            <a:pPr lvl="1"/>
            <a:r>
              <a:rPr lang="en-US" dirty="0">
                <a:solidFill>
                  <a:srgbClr val="000000"/>
                </a:solidFill>
              </a:rPr>
              <a:t>How to </a:t>
            </a:r>
            <a:r>
              <a:rPr lang="en-US" sz="2400" dirty="0">
                <a:solidFill>
                  <a:srgbClr val="000000"/>
                </a:solidFill>
              </a:rPr>
              <a:t>keep them up to date</a:t>
            </a:r>
            <a:endParaRPr lang="en-US" dirty="0">
              <a:solidFill>
                <a:srgbClr val="000000"/>
              </a:solidFill>
            </a:endParaRPr>
          </a:p>
        </p:txBody>
      </p:sp>
      <p:sp>
        <p:nvSpPr>
          <p:cNvPr id="5" name="TextBox 5"/>
          <p:cNvSpPr txBox="1"/>
          <p:nvPr/>
        </p:nvSpPr>
        <p:spPr>
          <a:xfrm>
            <a:off x="-2133600" y="1676400"/>
            <a:ext cx="1143000" cy="369332"/>
          </a:xfrm>
          <a:prstGeom prst="rect">
            <a:avLst/>
          </a:prstGeom>
          <a:noFill/>
        </p:spPr>
        <p:txBody>
          <a:bodyPr wrap="square" rtlCol="0">
            <a:spAutoFit/>
          </a:bodyPr>
          <a:lstStyle/>
          <a:p>
            <a:r>
              <a:rPr lang="en-US" dirty="0" smtClean="0"/>
              <a:t>tom</a:t>
            </a:r>
            <a:endParaRPr lang="en-US" dirty="0"/>
          </a:p>
        </p:txBody>
      </p:sp>
      <p:sp>
        <p:nvSpPr>
          <p:cNvPr id="6" name="Slide Number Placeholder 5"/>
          <p:cNvSpPr>
            <a:spLocks noGrp="1"/>
          </p:cNvSpPr>
          <p:nvPr>
            <p:ph type="sldNum" sz="quarter" idx="12"/>
          </p:nvPr>
        </p:nvSpPr>
        <p:spPr/>
        <p:txBody>
          <a:bodyPr/>
          <a:lstStyle/>
          <a:p>
            <a:fld id="{41414271-A93D-4058-9C07-E1D6927A229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Technology Suppliers</a:t>
            </a:r>
            <a:endParaRPr lang="en-US" dirty="0"/>
          </a:p>
        </p:txBody>
      </p:sp>
      <p:sp>
        <p:nvSpPr>
          <p:cNvPr id="3" name="Content Placeholder 2"/>
          <p:cNvSpPr>
            <a:spLocks noGrp="1"/>
          </p:cNvSpPr>
          <p:nvPr>
            <p:ph idx="1"/>
          </p:nvPr>
        </p:nvSpPr>
        <p:spPr/>
        <p:txBody>
          <a:bodyPr/>
          <a:lstStyle/>
          <a:p>
            <a:r>
              <a:rPr lang="en-US" dirty="0" smtClean="0"/>
              <a:t>Provided </a:t>
            </a:r>
            <a:r>
              <a:rPr lang="en-US" dirty="0"/>
              <a:t>a list of technology suppliers</a:t>
            </a:r>
          </a:p>
          <a:p>
            <a:endParaRPr lang="en-US" dirty="0"/>
          </a:p>
          <a:p>
            <a:r>
              <a:rPr lang="en-US" dirty="0"/>
              <a:t>In the future, E.W. Tipping staff will know where to research assistive technology</a:t>
            </a:r>
          </a:p>
          <a:p>
            <a:endParaRPr lang="en-US" dirty="0"/>
          </a:p>
        </p:txBody>
      </p:sp>
      <p:pic>
        <p:nvPicPr>
          <p:cNvPr id="4" name="Picture 3" descr="Spectronics-Logo.jpeg"/>
          <p:cNvPicPr>
            <a:picLocks noChangeAspect="1"/>
          </p:cNvPicPr>
          <p:nvPr/>
        </p:nvPicPr>
        <p:blipFill>
          <a:blip r:embed="rId3" cstate="print"/>
          <a:stretch>
            <a:fillRect/>
          </a:stretch>
        </p:blipFill>
        <p:spPr>
          <a:xfrm>
            <a:off x="5523654" y="4637176"/>
            <a:ext cx="2613232" cy="1674088"/>
          </a:xfrm>
          <a:prstGeom prst="rect">
            <a:avLst/>
          </a:prstGeom>
        </p:spPr>
      </p:pic>
      <p:pic>
        <p:nvPicPr>
          <p:cNvPr id="5" name="Picture 4" descr="download.png"/>
          <p:cNvPicPr>
            <a:picLocks noChangeAspect="1"/>
          </p:cNvPicPr>
          <p:nvPr/>
        </p:nvPicPr>
        <p:blipFill>
          <a:blip r:embed="rId4" cstate="print"/>
          <a:stretch>
            <a:fillRect/>
          </a:stretch>
        </p:blipFill>
        <p:spPr>
          <a:xfrm>
            <a:off x="767527" y="4428614"/>
            <a:ext cx="4088381" cy="1014200"/>
          </a:xfrm>
          <a:prstGeom prst="rect">
            <a:avLst/>
          </a:prstGeom>
        </p:spPr>
      </p:pic>
      <p:sp>
        <p:nvSpPr>
          <p:cNvPr id="6" name="TextBox 6"/>
          <p:cNvSpPr txBox="1"/>
          <p:nvPr/>
        </p:nvSpPr>
        <p:spPr>
          <a:xfrm>
            <a:off x="-2133600" y="1676400"/>
            <a:ext cx="1143000" cy="369332"/>
          </a:xfrm>
          <a:prstGeom prst="rect">
            <a:avLst/>
          </a:prstGeom>
          <a:noFill/>
        </p:spPr>
        <p:txBody>
          <a:bodyPr wrap="square" rtlCol="0">
            <a:spAutoFit/>
          </a:bodyPr>
          <a:lstStyle/>
          <a:p>
            <a:r>
              <a:rPr lang="en-US" dirty="0" smtClean="0"/>
              <a:t>tom</a:t>
            </a:r>
            <a:endParaRPr lang="en-US" dirty="0"/>
          </a:p>
        </p:txBody>
      </p:sp>
      <p:sp>
        <p:nvSpPr>
          <p:cNvPr id="7" name="Slide Number Placeholder 6"/>
          <p:cNvSpPr>
            <a:spLocks noGrp="1"/>
          </p:cNvSpPr>
          <p:nvPr>
            <p:ph type="sldNum" sz="quarter" idx="12"/>
          </p:nvPr>
        </p:nvSpPr>
        <p:spPr/>
        <p:txBody>
          <a:bodyPr/>
          <a:lstStyle/>
          <a:p>
            <a:fld id="{41414271-A93D-4058-9C07-E1D6927A229B}" type="slidenum">
              <a:rPr lang="en-US" smtClean="0"/>
              <a:pPr/>
              <a:t>15</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331788"/>
            <a:ext cx="9142550" cy="1066800"/>
          </a:xfrm>
        </p:spPr>
        <p:txBody>
          <a:bodyPr/>
          <a:lstStyle/>
          <a:p>
            <a:pPr algn="ctr"/>
            <a:r>
              <a:rPr lang="en-US"/>
              <a:t>Example List of Suppliers</a:t>
            </a:r>
          </a:p>
        </p:txBody>
      </p:sp>
      <p:pic>
        <p:nvPicPr>
          <p:cNvPr id="4" name="Content Placeholder 3" descr="list suppliers.png"/>
          <p:cNvPicPr>
            <a:picLocks noGrp="1" noChangeAspect="1"/>
          </p:cNvPicPr>
          <p:nvPr>
            <p:ph idx="1"/>
          </p:nvPr>
        </p:nvPicPr>
        <p:blipFill>
          <a:blip r:embed="rId3" cstate="print"/>
          <a:srcRect l="2369" t="24366" r="63192" b="18451"/>
          <a:stretch>
            <a:fillRect/>
          </a:stretch>
        </p:blipFill>
        <p:spPr>
          <a:xfrm>
            <a:off x="1687147" y="1317319"/>
            <a:ext cx="5767771" cy="5387504"/>
          </a:xfrm>
          <a:ln w="6350">
            <a:solidFill>
              <a:schemeClr val="tx1"/>
            </a:solidFill>
          </a:ln>
        </p:spPr>
      </p:pic>
      <p:pic>
        <p:nvPicPr>
          <p:cNvPr id="5" name="Content Placeholder 3" descr="list suppliers.png"/>
          <p:cNvPicPr>
            <a:picLocks noChangeAspect="1"/>
          </p:cNvPicPr>
          <p:nvPr/>
        </p:nvPicPr>
        <p:blipFill rotWithShape="1">
          <a:blip r:embed="rId3" cstate="print"/>
          <a:srcRect l="2369" t="24366" r="92690" b="46750"/>
          <a:stretch/>
        </p:blipFill>
        <p:spPr>
          <a:xfrm>
            <a:off x="1447800" y="1267596"/>
            <a:ext cx="1371600" cy="4510841"/>
          </a:xfrm>
          <a:prstGeom prst="rect">
            <a:avLst/>
          </a:prstGeom>
          <a:ln w="57150">
            <a:solidFill>
              <a:schemeClr val="tx1"/>
            </a:solidFill>
          </a:ln>
        </p:spPr>
      </p:pic>
      <p:pic>
        <p:nvPicPr>
          <p:cNvPr id="6" name="Content Placeholder 3" descr="list suppliers.png"/>
          <p:cNvPicPr>
            <a:picLocks noChangeAspect="1"/>
          </p:cNvPicPr>
          <p:nvPr/>
        </p:nvPicPr>
        <p:blipFill rotWithShape="1">
          <a:blip r:embed="rId3" cstate="print"/>
          <a:srcRect l="7764" t="24366" r="86321" b="47559"/>
          <a:stretch/>
        </p:blipFill>
        <p:spPr>
          <a:xfrm>
            <a:off x="2441358" y="1267596"/>
            <a:ext cx="1698003" cy="4510841"/>
          </a:xfrm>
          <a:prstGeom prst="rect">
            <a:avLst/>
          </a:prstGeom>
          <a:ln w="57150">
            <a:solidFill>
              <a:schemeClr val="tx1"/>
            </a:solidFill>
          </a:ln>
        </p:spPr>
      </p:pic>
      <p:pic>
        <p:nvPicPr>
          <p:cNvPr id="7" name="Content Placeholder 3" descr="list suppliers.png"/>
          <p:cNvPicPr>
            <a:picLocks noChangeAspect="1"/>
          </p:cNvPicPr>
          <p:nvPr/>
        </p:nvPicPr>
        <p:blipFill rotWithShape="1">
          <a:blip r:embed="rId3" cstate="print"/>
          <a:srcRect l="13878" t="24366" r="79495" b="46750"/>
          <a:stretch/>
        </p:blipFill>
        <p:spPr>
          <a:xfrm>
            <a:off x="3382569" y="1267596"/>
            <a:ext cx="1828799" cy="4510841"/>
          </a:xfrm>
          <a:prstGeom prst="rect">
            <a:avLst/>
          </a:prstGeom>
          <a:ln w="57150">
            <a:solidFill>
              <a:schemeClr val="tx1"/>
            </a:solidFill>
          </a:ln>
        </p:spPr>
      </p:pic>
      <p:pic>
        <p:nvPicPr>
          <p:cNvPr id="8" name="Content Placeholder 3" descr="list suppliers.png"/>
          <p:cNvPicPr>
            <a:picLocks noChangeAspect="1"/>
          </p:cNvPicPr>
          <p:nvPr/>
        </p:nvPicPr>
        <p:blipFill rotWithShape="1">
          <a:blip r:embed="rId3" cstate="print"/>
          <a:srcRect l="20959" t="24366" r="69031" b="46750"/>
          <a:stretch/>
        </p:blipFill>
        <p:spPr>
          <a:xfrm>
            <a:off x="4442452" y="1267596"/>
            <a:ext cx="2796548" cy="4510841"/>
          </a:xfrm>
          <a:prstGeom prst="rect">
            <a:avLst/>
          </a:prstGeom>
          <a:ln w="57150">
            <a:solidFill>
              <a:schemeClr val="tx1"/>
            </a:solidFill>
          </a:ln>
        </p:spPr>
      </p:pic>
      <p:pic>
        <p:nvPicPr>
          <p:cNvPr id="9" name="Content Placeholder 3" descr="list suppliers.png"/>
          <p:cNvPicPr>
            <a:picLocks noChangeAspect="1"/>
          </p:cNvPicPr>
          <p:nvPr/>
        </p:nvPicPr>
        <p:blipFill rotWithShape="1">
          <a:blip r:embed="rId3" cstate="print"/>
          <a:srcRect l="31425" t="24366" r="63192" b="46750"/>
          <a:stretch/>
        </p:blipFill>
        <p:spPr>
          <a:xfrm>
            <a:off x="6135534" y="1267595"/>
            <a:ext cx="1494702" cy="4510841"/>
          </a:xfrm>
          <a:prstGeom prst="rect">
            <a:avLst/>
          </a:prstGeom>
          <a:ln w="57150">
            <a:solidFill>
              <a:schemeClr val="tx1"/>
            </a:solidFill>
          </a:ln>
        </p:spPr>
      </p:pic>
      <p:sp>
        <p:nvSpPr>
          <p:cNvPr id="10" name="TextBox 10"/>
          <p:cNvSpPr txBox="1"/>
          <p:nvPr/>
        </p:nvSpPr>
        <p:spPr>
          <a:xfrm>
            <a:off x="-2133600" y="1676400"/>
            <a:ext cx="1143000" cy="369332"/>
          </a:xfrm>
          <a:prstGeom prst="rect">
            <a:avLst/>
          </a:prstGeom>
          <a:noFill/>
        </p:spPr>
        <p:txBody>
          <a:bodyPr wrap="square" rtlCol="0">
            <a:spAutoFit/>
          </a:bodyPr>
          <a:lstStyle/>
          <a:p>
            <a:r>
              <a:rPr lang="en-US" dirty="0" smtClean="0"/>
              <a:t>tom</a:t>
            </a:r>
            <a:endParaRPr lang="en-US" dirty="0"/>
          </a:p>
        </p:txBody>
      </p:sp>
      <p:sp>
        <p:nvSpPr>
          <p:cNvPr id="11" name="Slide Number Placeholder 10"/>
          <p:cNvSpPr>
            <a:spLocks noGrp="1"/>
          </p:cNvSpPr>
          <p:nvPr>
            <p:ph type="sldNum" sz="quarter" idx="12"/>
          </p:nvPr>
        </p:nvSpPr>
        <p:spPr/>
        <p:txBody>
          <a:bodyPr/>
          <a:lstStyle/>
          <a:p>
            <a:fld id="{41414271-A93D-4058-9C07-E1D6927A229B}" type="slidenum">
              <a:rPr lang="en-US" smtClean="0"/>
              <a:pPr/>
              <a:t>16</a:t>
            </a:fld>
            <a:endParaRPr lang="en-US"/>
          </a:p>
        </p:txBody>
      </p:sp>
    </p:spTree>
    <p:extLst>
      <p:ext uri="{BB962C8B-B14F-4D97-AF65-F5344CB8AC3E}">
        <p14:creationId xmlns:p14="http://schemas.microsoft.com/office/powerpoint/2010/main" xmlns="" val="391746610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Lists of </a:t>
            </a:r>
            <a:r>
              <a:rPr lang="en-US" dirty="0" smtClean="0"/>
              <a:t>Technology</a:t>
            </a:r>
            <a:endParaRPr lang="en-US" dirty="0"/>
          </a:p>
        </p:txBody>
      </p:sp>
      <p:grpSp>
        <p:nvGrpSpPr>
          <p:cNvPr id="6" name="Group 27"/>
          <p:cNvGrpSpPr/>
          <p:nvPr/>
        </p:nvGrpSpPr>
        <p:grpSpPr>
          <a:xfrm>
            <a:off x="1219200" y="4545682"/>
            <a:ext cx="2743200" cy="2134948"/>
            <a:chOff x="423332" y="2457456"/>
            <a:chExt cx="2743200" cy="2134948"/>
          </a:xfrm>
        </p:grpSpPr>
        <p:pic>
          <p:nvPicPr>
            <p:cNvPr id="5" name="Picture 28" descr="Security-Automation-Built-In-To-Wall-Integrated-By-Global-Home-Automation.jpg"/>
            <p:cNvPicPr>
              <a:picLocks noChangeAspect="1"/>
            </p:cNvPicPr>
            <p:nvPr/>
          </p:nvPicPr>
          <p:blipFill>
            <a:blip r:embed="rId3" cstate="print"/>
            <a:stretch>
              <a:fillRect/>
            </a:stretch>
          </p:blipFill>
          <p:spPr>
            <a:xfrm>
              <a:off x="441679" y="2772462"/>
              <a:ext cx="2721432" cy="1819942"/>
            </a:xfrm>
            <a:prstGeom prst="rect">
              <a:avLst/>
            </a:prstGeom>
            <a:ln>
              <a:solidFill>
                <a:schemeClr val="tx1"/>
              </a:solidFill>
            </a:ln>
          </p:spPr>
        </p:pic>
        <p:sp>
          <p:nvSpPr>
            <p:cNvPr id="13" name="TextBox 29"/>
            <p:cNvSpPr txBox="1"/>
            <p:nvPr/>
          </p:nvSpPr>
          <p:spPr>
            <a:xfrm>
              <a:off x="423332" y="2457456"/>
              <a:ext cx="2739779" cy="369332"/>
            </a:xfrm>
            <a:prstGeom prst="rect">
              <a:avLst/>
            </a:prstGeom>
          </p:spPr>
          <p:txBody>
            <a:bodyPr wrap="square" rtlCol="0">
              <a:spAutoFit/>
            </a:bodyPr>
            <a:lstStyle/>
            <a:p>
              <a:pPr algn="ctr"/>
              <a:r>
                <a:rPr lang="en-US" dirty="0"/>
                <a:t>Home Automation</a:t>
              </a:r>
            </a:p>
          </p:txBody>
        </p:sp>
        <p:sp>
          <p:nvSpPr>
            <p:cNvPr id="17" name="Rectangle 30"/>
            <p:cNvSpPr/>
            <p:nvPr/>
          </p:nvSpPr>
          <p:spPr>
            <a:xfrm>
              <a:off x="441679" y="2457456"/>
              <a:ext cx="2724853" cy="2129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60437" y="2213069"/>
            <a:ext cx="1854092" cy="2153236"/>
            <a:chOff x="3272462" y="2438400"/>
            <a:chExt cx="1854092" cy="2153236"/>
          </a:xfrm>
        </p:grpSpPr>
        <p:pic>
          <p:nvPicPr>
            <p:cNvPr id="9" name="Picture 8" descr="00888.jpg"/>
            <p:cNvPicPr>
              <a:picLocks noChangeAspect="1"/>
            </p:cNvPicPr>
            <p:nvPr/>
          </p:nvPicPr>
          <p:blipFill>
            <a:blip r:embed="rId4" cstate="print"/>
            <a:stretch>
              <a:fillRect/>
            </a:stretch>
          </p:blipFill>
          <p:spPr>
            <a:xfrm>
              <a:off x="3272462" y="2773230"/>
              <a:ext cx="1854092" cy="1818406"/>
            </a:xfrm>
            <a:prstGeom prst="rect">
              <a:avLst/>
            </a:prstGeom>
            <a:solidFill>
              <a:schemeClr val="accent2"/>
            </a:solidFill>
            <a:ln>
              <a:solidFill>
                <a:schemeClr val="tx1"/>
              </a:solidFill>
            </a:ln>
          </p:spPr>
        </p:pic>
        <p:sp>
          <p:nvSpPr>
            <p:cNvPr id="14" name="TextBox 13"/>
            <p:cNvSpPr txBox="1"/>
            <p:nvPr/>
          </p:nvSpPr>
          <p:spPr>
            <a:xfrm>
              <a:off x="3284004" y="2438400"/>
              <a:ext cx="1842550" cy="369332"/>
            </a:xfrm>
            <a:prstGeom prst="rect">
              <a:avLst/>
            </a:prstGeom>
          </p:spPr>
          <p:txBody>
            <a:bodyPr wrap="square" rtlCol="0">
              <a:spAutoFit/>
            </a:bodyPr>
            <a:lstStyle/>
            <a:p>
              <a:pPr algn="ctr"/>
              <a:r>
                <a:rPr lang="en-US" dirty="0"/>
                <a:t>Health</a:t>
              </a:r>
            </a:p>
          </p:txBody>
        </p:sp>
        <p:sp>
          <p:nvSpPr>
            <p:cNvPr id="18" name="Rectangle 17"/>
            <p:cNvSpPr/>
            <p:nvPr/>
          </p:nvSpPr>
          <p:spPr>
            <a:xfrm>
              <a:off x="3275883" y="2457456"/>
              <a:ext cx="1850671" cy="212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6826050" y="2181253"/>
            <a:ext cx="1371600" cy="2175133"/>
            <a:chOff x="5715000" y="2423425"/>
            <a:chExt cx="1371600" cy="2175133"/>
          </a:xfrm>
        </p:grpSpPr>
        <p:pic>
          <p:nvPicPr>
            <p:cNvPr id="8" name="Picture 7" descr="IMG1_keyless_doorlock blue background.gif"/>
            <p:cNvPicPr>
              <a:picLocks noChangeAspect="1"/>
            </p:cNvPicPr>
            <p:nvPr/>
          </p:nvPicPr>
          <p:blipFill>
            <a:blip r:embed="rId5" cstate="print"/>
            <a:stretch>
              <a:fillRect/>
            </a:stretch>
          </p:blipFill>
          <p:spPr>
            <a:xfrm>
              <a:off x="5715000" y="2747074"/>
              <a:ext cx="1371600" cy="1851484"/>
            </a:xfrm>
            <a:prstGeom prst="rect">
              <a:avLst/>
            </a:prstGeom>
            <a:ln>
              <a:solidFill>
                <a:schemeClr val="tx1"/>
              </a:solidFill>
            </a:ln>
          </p:spPr>
        </p:pic>
        <p:sp>
          <p:nvSpPr>
            <p:cNvPr id="12" name="TextBox 11"/>
            <p:cNvSpPr txBox="1"/>
            <p:nvPr/>
          </p:nvSpPr>
          <p:spPr>
            <a:xfrm>
              <a:off x="5715000" y="2423425"/>
              <a:ext cx="1371600" cy="369332"/>
            </a:xfrm>
            <a:prstGeom prst="rect">
              <a:avLst/>
            </a:prstGeom>
          </p:spPr>
          <p:txBody>
            <a:bodyPr wrap="square" rtlCol="0">
              <a:spAutoFit/>
            </a:bodyPr>
            <a:lstStyle/>
            <a:p>
              <a:pPr algn="ctr"/>
              <a:r>
                <a:rPr lang="en-US" dirty="0"/>
                <a:t>Security</a:t>
              </a:r>
            </a:p>
          </p:txBody>
        </p:sp>
        <p:sp>
          <p:nvSpPr>
            <p:cNvPr id="19" name="Rectangle 18"/>
            <p:cNvSpPr/>
            <p:nvPr/>
          </p:nvSpPr>
          <p:spPr>
            <a:xfrm>
              <a:off x="5715000" y="2469107"/>
              <a:ext cx="1371600" cy="212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31"/>
          <p:cNvGrpSpPr/>
          <p:nvPr/>
        </p:nvGrpSpPr>
        <p:grpSpPr>
          <a:xfrm>
            <a:off x="4724400" y="4530519"/>
            <a:ext cx="2971220" cy="2144613"/>
            <a:chOff x="7386961" y="3132786"/>
            <a:chExt cx="2971220" cy="2144613"/>
          </a:xfrm>
        </p:grpSpPr>
        <p:pic>
          <p:nvPicPr>
            <p:cNvPr id="7" name="Picture 32" descr="iphone.531.jpg"/>
            <p:cNvPicPr>
              <a:picLocks noChangeAspect="1"/>
            </p:cNvPicPr>
            <p:nvPr/>
          </p:nvPicPr>
          <p:blipFill>
            <a:blip r:embed="rId6" cstate="print"/>
            <a:stretch>
              <a:fillRect/>
            </a:stretch>
          </p:blipFill>
          <p:spPr>
            <a:xfrm>
              <a:off x="7391400" y="3431275"/>
              <a:ext cx="2966781" cy="1844868"/>
            </a:xfrm>
            <a:prstGeom prst="rect">
              <a:avLst/>
            </a:prstGeom>
            <a:ln>
              <a:solidFill>
                <a:schemeClr val="tx1"/>
              </a:solidFill>
            </a:ln>
          </p:spPr>
        </p:pic>
        <p:sp>
          <p:nvSpPr>
            <p:cNvPr id="11" name="TextBox 33"/>
            <p:cNvSpPr txBox="1"/>
            <p:nvPr/>
          </p:nvSpPr>
          <p:spPr>
            <a:xfrm>
              <a:off x="7390382" y="3132786"/>
              <a:ext cx="2967799" cy="369332"/>
            </a:xfrm>
            <a:prstGeom prst="rect">
              <a:avLst/>
            </a:prstGeom>
          </p:spPr>
          <p:txBody>
            <a:bodyPr wrap="square" rtlCol="0">
              <a:spAutoFit/>
            </a:bodyPr>
            <a:lstStyle/>
            <a:p>
              <a:pPr algn="ctr"/>
              <a:r>
                <a:rPr lang="en-US" dirty="0"/>
                <a:t>Communication</a:t>
              </a:r>
            </a:p>
          </p:txBody>
        </p:sp>
        <p:sp>
          <p:nvSpPr>
            <p:cNvPr id="22" name="Rectangle 34"/>
            <p:cNvSpPr/>
            <p:nvPr/>
          </p:nvSpPr>
          <p:spPr>
            <a:xfrm>
              <a:off x="7386961" y="3147949"/>
              <a:ext cx="2971220" cy="2129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39"/>
          <p:cNvGrpSpPr/>
          <p:nvPr/>
        </p:nvGrpSpPr>
        <p:grpSpPr>
          <a:xfrm>
            <a:off x="3040432" y="2232125"/>
            <a:ext cx="3059714" cy="2129450"/>
            <a:chOff x="6400800" y="2438400"/>
            <a:chExt cx="3059714" cy="2129450"/>
          </a:xfrm>
        </p:grpSpPr>
        <p:pic>
          <p:nvPicPr>
            <p:cNvPr id="4" name="Picture 40" descr="Helpimini-Handspan.jpg"/>
            <p:cNvPicPr>
              <a:picLocks noChangeAspect="1"/>
            </p:cNvPicPr>
            <p:nvPr/>
          </p:nvPicPr>
          <p:blipFill>
            <a:blip r:embed="rId7" cstate="print"/>
            <a:stretch>
              <a:fillRect/>
            </a:stretch>
          </p:blipFill>
          <p:spPr>
            <a:xfrm>
              <a:off x="6415727" y="2756344"/>
              <a:ext cx="3044787" cy="1811506"/>
            </a:xfrm>
            <a:prstGeom prst="rect">
              <a:avLst/>
            </a:prstGeom>
            <a:ln>
              <a:solidFill>
                <a:schemeClr val="tx1"/>
              </a:solidFill>
            </a:ln>
          </p:spPr>
        </p:pic>
        <p:sp>
          <p:nvSpPr>
            <p:cNvPr id="15" name="TextBox 41"/>
            <p:cNvSpPr txBox="1"/>
            <p:nvPr/>
          </p:nvSpPr>
          <p:spPr>
            <a:xfrm>
              <a:off x="6400800" y="2438400"/>
              <a:ext cx="3059714" cy="646331"/>
            </a:xfrm>
            <a:prstGeom prst="rect">
              <a:avLst/>
            </a:prstGeom>
          </p:spPr>
          <p:txBody>
            <a:bodyPr wrap="square" rtlCol="0">
              <a:spAutoFit/>
            </a:bodyPr>
            <a:lstStyle/>
            <a:p>
              <a:pPr algn="ctr"/>
              <a:r>
                <a:rPr lang="en-US" dirty="0"/>
                <a:t>Computer Access</a:t>
              </a:r>
            </a:p>
            <a:p>
              <a:pPr algn="ctr"/>
              <a:endParaRPr lang="en-US" dirty="0"/>
            </a:p>
          </p:txBody>
        </p:sp>
        <p:sp>
          <p:nvSpPr>
            <p:cNvPr id="23" name="Rectangle 42"/>
            <p:cNvSpPr/>
            <p:nvPr/>
          </p:nvSpPr>
          <p:spPr>
            <a:xfrm>
              <a:off x="6400800" y="2438400"/>
              <a:ext cx="3059714" cy="2129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47"/>
          <p:cNvSpPr txBox="1"/>
          <p:nvPr/>
        </p:nvSpPr>
        <p:spPr>
          <a:xfrm>
            <a:off x="-2133600" y="1676400"/>
            <a:ext cx="1143000" cy="369332"/>
          </a:xfrm>
          <a:prstGeom prst="rect">
            <a:avLst/>
          </a:prstGeom>
          <a:noFill/>
        </p:spPr>
        <p:txBody>
          <a:bodyPr wrap="square" rtlCol="0">
            <a:spAutoFit/>
          </a:bodyPr>
          <a:lstStyle/>
          <a:p>
            <a:r>
              <a:rPr lang="en-US" dirty="0" smtClean="0"/>
              <a:t>tom</a:t>
            </a:r>
            <a:endParaRPr lang="en-US" dirty="0"/>
          </a:p>
        </p:txBody>
      </p:sp>
      <p:sp>
        <p:nvSpPr>
          <p:cNvPr id="28" name="Slide Number Placeholder 27"/>
          <p:cNvSpPr>
            <a:spLocks noGrp="1"/>
          </p:cNvSpPr>
          <p:nvPr>
            <p:ph type="sldNum" sz="quarter" idx="12"/>
          </p:nvPr>
        </p:nvSpPr>
        <p:spPr/>
        <p:txBody>
          <a:bodyPr/>
          <a:lstStyle/>
          <a:p>
            <a:r>
              <a:rPr lang="en-US" dirty="0" smtClean="0"/>
              <a:t>15</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6350" y="0"/>
            <a:ext cx="9137650" cy="6858000"/>
            <a:chOff x="6400800" y="2438400"/>
            <a:chExt cx="3059715" cy="2129450"/>
          </a:xfrm>
        </p:grpSpPr>
        <p:pic>
          <p:nvPicPr>
            <p:cNvPr id="5" name="Picture 4" descr="Helpimini-Handspan.jpg"/>
            <p:cNvPicPr>
              <a:picLocks noChangeAspect="1"/>
            </p:cNvPicPr>
            <p:nvPr/>
          </p:nvPicPr>
          <p:blipFill>
            <a:blip r:embed="rId3" cstate="print"/>
            <a:stretch>
              <a:fillRect/>
            </a:stretch>
          </p:blipFill>
          <p:spPr>
            <a:xfrm>
              <a:off x="6415728" y="2756344"/>
              <a:ext cx="3044787" cy="1811506"/>
            </a:xfrm>
            <a:prstGeom prst="rect">
              <a:avLst/>
            </a:prstGeom>
          </p:spPr>
        </p:pic>
        <p:sp>
          <p:nvSpPr>
            <p:cNvPr id="6" name="TextBox 5"/>
            <p:cNvSpPr txBox="1"/>
            <p:nvPr/>
          </p:nvSpPr>
          <p:spPr>
            <a:xfrm>
              <a:off x="6400800" y="2438400"/>
              <a:ext cx="3059714" cy="317886"/>
            </a:xfrm>
            <a:prstGeom prst="rect">
              <a:avLst/>
            </a:prstGeom>
            <a:solidFill>
              <a:schemeClr val="bg1"/>
            </a:solidFill>
          </p:spPr>
          <p:txBody>
            <a:bodyPr wrap="square" rtlCol="0">
              <a:spAutoFit/>
            </a:bodyPr>
            <a:lstStyle/>
            <a:p>
              <a:pPr algn="ctr"/>
              <a:r>
                <a:rPr lang="en-US" sz="3200" dirty="0"/>
                <a:t>Computer </a:t>
              </a:r>
              <a:r>
                <a:rPr lang="en-US" sz="3200" dirty="0" smtClean="0"/>
                <a:t>Access</a:t>
              </a:r>
              <a:endParaRPr lang="en-US" sz="3200" dirty="0"/>
            </a:p>
            <a:p>
              <a:pPr algn="ctr"/>
              <a:endParaRPr lang="en-US" dirty="0"/>
            </a:p>
          </p:txBody>
        </p:sp>
        <p:sp>
          <p:nvSpPr>
            <p:cNvPr id="7" name="Rectangle 6"/>
            <p:cNvSpPr/>
            <p:nvPr/>
          </p:nvSpPr>
          <p:spPr>
            <a:xfrm>
              <a:off x="6400800" y="2438400"/>
              <a:ext cx="3059714" cy="2129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8"/>
          <p:cNvSpPr txBox="1"/>
          <p:nvPr/>
        </p:nvSpPr>
        <p:spPr>
          <a:xfrm>
            <a:off x="-2133600" y="1676400"/>
            <a:ext cx="1143000" cy="369332"/>
          </a:xfrm>
          <a:prstGeom prst="rect">
            <a:avLst/>
          </a:prstGeom>
          <a:noFill/>
        </p:spPr>
        <p:txBody>
          <a:bodyPr wrap="square" rtlCol="0">
            <a:spAutoFit/>
          </a:bodyPr>
          <a:lstStyle/>
          <a:p>
            <a:r>
              <a:rPr lang="en-US" dirty="0" smtClean="0"/>
              <a:t>tom</a:t>
            </a:r>
            <a:endParaRPr lang="en-US" dirty="0"/>
          </a:p>
        </p:txBody>
      </p:sp>
      <p:sp>
        <p:nvSpPr>
          <p:cNvPr id="9" name="Slide Number Placeholder 8"/>
          <p:cNvSpPr>
            <a:spLocks noGrp="1"/>
          </p:cNvSpPr>
          <p:nvPr>
            <p:ph type="sldNum" sz="quarter" idx="12"/>
          </p:nvPr>
        </p:nvSpPr>
        <p:spPr/>
        <p:txBody>
          <a:bodyPr/>
          <a:lstStyle/>
          <a:p>
            <a:fld id="{41414271-A93D-4058-9C07-E1D6927A229B}" type="slidenum">
              <a:rPr lang="en-US" smtClean="0"/>
              <a:pPr/>
              <a:t>18</a:t>
            </a:fld>
            <a:endParaRPr lang="en-US"/>
          </a:p>
        </p:txBody>
      </p:sp>
    </p:spTree>
    <p:extLst>
      <p:ext uri="{BB962C8B-B14F-4D97-AF65-F5344CB8AC3E}">
        <p14:creationId xmlns:p14="http://schemas.microsoft.com/office/powerpoint/2010/main" xmlns="" val="1310478786"/>
      </p:ext>
    </p:extLst>
  </p:cSld>
  <p:clrMapOvr>
    <a:masterClrMapping/>
  </p:clrMapOvr>
  <mc:AlternateContent xmlns:mc="http://schemas.openxmlformats.org/markup-compatibility/2006">
    <mc:Choice xmlns:p14="http://schemas.microsoft.com/office/powerpoint/2010/main" xmlns="" Requires="p14">
      <p:transition spd="slow" p14:dur="900" advTm="1000">
        <p14:warp dir="in"/>
      </p:transition>
    </mc:Choice>
    <mc:Fallback>
      <p:transition spd="slow" advTm="1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8" y="533400"/>
            <a:ext cx="9161146" cy="1066800"/>
          </a:xfrm>
        </p:spPr>
        <p:txBody>
          <a:bodyPr/>
          <a:lstStyle/>
          <a:p>
            <a:pPr algn="ctr"/>
            <a:r>
              <a:rPr lang="en-US" dirty="0"/>
              <a:t>Example List of Technology</a:t>
            </a:r>
          </a:p>
        </p:txBody>
      </p:sp>
      <p:sp>
        <p:nvSpPr>
          <p:cNvPr id="35" name="TextBox 14"/>
          <p:cNvSpPr txBox="1"/>
          <p:nvPr/>
        </p:nvSpPr>
        <p:spPr>
          <a:xfrm>
            <a:off x="-2133600" y="1676400"/>
            <a:ext cx="1143000" cy="369332"/>
          </a:xfrm>
          <a:prstGeom prst="rect">
            <a:avLst/>
          </a:prstGeom>
          <a:noFill/>
        </p:spPr>
        <p:txBody>
          <a:bodyPr wrap="square" rtlCol="0">
            <a:spAutoFit/>
          </a:bodyPr>
          <a:lstStyle/>
          <a:p>
            <a:r>
              <a:rPr lang="en-US" dirty="0" smtClean="0"/>
              <a:t>tom</a:t>
            </a:r>
            <a:endParaRPr lang="en-US" dirty="0"/>
          </a:p>
        </p:txBody>
      </p:sp>
      <p:sp>
        <p:nvSpPr>
          <p:cNvPr id="15" name="Slide Number Placeholder 14"/>
          <p:cNvSpPr>
            <a:spLocks noGrp="1"/>
          </p:cNvSpPr>
          <p:nvPr>
            <p:ph type="sldNum" sz="quarter" idx="12"/>
          </p:nvPr>
        </p:nvSpPr>
        <p:spPr/>
        <p:txBody>
          <a:bodyPr/>
          <a:lstStyle/>
          <a:p>
            <a:r>
              <a:rPr lang="en-US" dirty="0" smtClean="0"/>
              <a:t>16</a:t>
            </a:r>
            <a:endParaRPr lang="en-US" dirty="0"/>
          </a:p>
        </p:txBody>
      </p:sp>
      <p:pic>
        <p:nvPicPr>
          <p:cNvPr id="5" name="Picture 4"/>
          <p:cNvPicPr>
            <a:picLocks noChangeAspect="1"/>
          </p:cNvPicPr>
          <p:nvPr/>
        </p:nvPicPr>
        <p:blipFill rotWithShape="1">
          <a:blip r:embed="rId3" cstate="print"/>
          <a:srcRect l="2500" t="21481" r="30417" b="11111"/>
          <a:stretch/>
        </p:blipFill>
        <p:spPr>
          <a:xfrm>
            <a:off x="-1" y="1689652"/>
            <a:ext cx="9144001" cy="5168348"/>
          </a:xfrm>
          <a:prstGeom prst="rect">
            <a:avLst/>
          </a:prstGeom>
        </p:spPr>
      </p:pic>
      <p:pic>
        <p:nvPicPr>
          <p:cNvPr id="28" name="Picture 27"/>
          <p:cNvPicPr>
            <a:picLocks noChangeAspect="1"/>
          </p:cNvPicPr>
          <p:nvPr/>
        </p:nvPicPr>
        <p:blipFill rotWithShape="1">
          <a:blip r:embed="rId3" cstate="print"/>
          <a:srcRect l="2500" t="21481" r="88556" b="63784"/>
          <a:stretch/>
        </p:blipFill>
        <p:spPr>
          <a:xfrm>
            <a:off x="26709" y="1699864"/>
            <a:ext cx="3264017" cy="3024536"/>
          </a:xfrm>
          <a:prstGeom prst="rect">
            <a:avLst/>
          </a:prstGeom>
          <a:ln w="57150">
            <a:solidFill>
              <a:schemeClr val="tx1"/>
            </a:solidFill>
          </a:ln>
        </p:spPr>
      </p:pic>
      <p:pic>
        <p:nvPicPr>
          <p:cNvPr id="29" name="Picture 28"/>
          <p:cNvPicPr>
            <a:picLocks noChangeAspect="1"/>
          </p:cNvPicPr>
          <p:nvPr/>
        </p:nvPicPr>
        <p:blipFill rotWithShape="1">
          <a:blip r:embed="rId3" cstate="print"/>
          <a:srcRect l="11613" t="21481" r="78782" b="63784"/>
          <a:stretch/>
        </p:blipFill>
        <p:spPr>
          <a:xfrm>
            <a:off x="304800" y="1710076"/>
            <a:ext cx="3505200" cy="3024536"/>
          </a:xfrm>
          <a:prstGeom prst="rect">
            <a:avLst/>
          </a:prstGeom>
          <a:ln w="57150">
            <a:solidFill>
              <a:schemeClr val="tx1"/>
            </a:solidFill>
          </a:ln>
        </p:spPr>
      </p:pic>
      <p:pic>
        <p:nvPicPr>
          <p:cNvPr id="30" name="Picture 29"/>
          <p:cNvPicPr>
            <a:picLocks noChangeAspect="1"/>
          </p:cNvPicPr>
          <p:nvPr/>
        </p:nvPicPr>
        <p:blipFill rotWithShape="1">
          <a:blip r:embed="rId3" cstate="print"/>
          <a:srcRect l="21009" t="21481" r="71265" b="63784"/>
          <a:stretch/>
        </p:blipFill>
        <p:spPr>
          <a:xfrm>
            <a:off x="1620211" y="1710076"/>
            <a:ext cx="2819400" cy="3024536"/>
          </a:xfrm>
          <a:prstGeom prst="rect">
            <a:avLst/>
          </a:prstGeom>
          <a:ln w="57150">
            <a:solidFill>
              <a:schemeClr val="tx1"/>
            </a:solidFill>
          </a:ln>
        </p:spPr>
      </p:pic>
      <p:pic>
        <p:nvPicPr>
          <p:cNvPr id="31" name="Picture 30"/>
          <p:cNvPicPr>
            <a:picLocks noChangeAspect="1"/>
          </p:cNvPicPr>
          <p:nvPr/>
        </p:nvPicPr>
        <p:blipFill rotWithShape="1">
          <a:blip r:embed="rId3" cstate="print"/>
          <a:srcRect l="28735" t="21481" r="61451" b="63784"/>
          <a:stretch/>
        </p:blipFill>
        <p:spPr>
          <a:xfrm>
            <a:off x="2815437" y="1696671"/>
            <a:ext cx="3581400" cy="3024536"/>
          </a:xfrm>
          <a:prstGeom prst="rect">
            <a:avLst/>
          </a:prstGeom>
          <a:ln w="57150">
            <a:solidFill>
              <a:schemeClr val="tx1"/>
            </a:solidFill>
          </a:ln>
        </p:spPr>
      </p:pic>
      <p:pic>
        <p:nvPicPr>
          <p:cNvPr id="32" name="Picture 31"/>
          <p:cNvPicPr>
            <a:picLocks noChangeAspect="1"/>
          </p:cNvPicPr>
          <p:nvPr/>
        </p:nvPicPr>
        <p:blipFill rotWithShape="1">
          <a:blip r:embed="rId3" cstate="print"/>
          <a:srcRect l="38560" t="21481" r="53088" b="63784"/>
          <a:stretch/>
        </p:blipFill>
        <p:spPr>
          <a:xfrm>
            <a:off x="3894225" y="1698089"/>
            <a:ext cx="3047999" cy="3024536"/>
          </a:xfrm>
          <a:prstGeom prst="rect">
            <a:avLst/>
          </a:prstGeom>
          <a:ln w="57150">
            <a:solidFill>
              <a:schemeClr val="tx1"/>
            </a:solidFill>
          </a:ln>
        </p:spPr>
      </p:pic>
      <p:pic>
        <p:nvPicPr>
          <p:cNvPr id="33" name="Picture 32"/>
          <p:cNvPicPr>
            <a:picLocks noChangeAspect="1"/>
          </p:cNvPicPr>
          <p:nvPr/>
        </p:nvPicPr>
        <p:blipFill rotWithShape="1">
          <a:blip r:embed="rId3" cstate="print"/>
          <a:srcRect l="46890" t="21481" r="48934" b="63784"/>
          <a:stretch/>
        </p:blipFill>
        <p:spPr>
          <a:xfrm>
            <a:off x="5592584" y="1710076"/>
            <a:ext cx="1524000" cy="3024536"/>
          </a:xfrm>
          <a:prstGeom prst="rect">
            <a:avLst/>
          </a:prstGeom>
          <a:ln w="57150">
            <a:solidFill>
              <a:schemeClr val="tx1"/>
            </a:solidFill>
          </a:ln>
        </p:spPr>
      </p:pic>
      <p:pic>
        <p:nvPicPr>
          <p:cNvPr id="34" name="Picture 33"/>
          <p:cNvPicPr>
            <a:picLocks noChangeAspect="1"/>
          </p:cNvPicPr>
          <p:nvPr/>
        </p:nvPicPr>
        <p:blipFill rotWithShape="1">
          <a:blip r:embed="rId3" cstate="print"/>
          <a:srcRect l="50983" t="21481" r="37742" b="63784"/>
          <a:stretch/>
        </p:blipFill>
        <p:spPr>
          <a:xfrm>
            <a:off x="4884824" y="1710076"/>
            <a:ext cx="4114800" cy="3024536"/>
          </a:xfrm>
          <a:prstGeom prst="rect">
            <a:avLst/>
          </a:prstGeom>
          <a:ln w="57150">
            <a:solidFill>
              <a:schemeClr val="tx1"/>
            </a:solidFill>
          </a:ln>
        </p:spPr>
      </p:pic>
      <p:pic>
        <p:nvPicPr>
          <p:cNvPr id="39" name="Picture 38"/>
          <p:cNvPicPr>
            <a:picLocks noChangeAspect="1"/>
          </p:cNvPicPr>
          <p:nvPr/>
        </p:nvPicPr>
        <p:blipFill rotWithShape="1">
          <a:blip r:embed="rId3" cstate="print"/>
          <a:srcRect l="62235" t="21481" r="30248" b="63784"/>
          <a:stretch/>
        </p:blipFill>
        <p:spPr>
          <a:xfrm>
            <a:off x="6385839" y="1703374"/>
            <a:ext cx="2743200" cy="3024536"/>
          </a:xfrm>
          <a:prstGeom prst="rect">
            <a:avLst/>
          </a:prstGeom>
          <a:ln w="57150">
            <a:solidFill>
              <a:schemeClr val="tx1"/>
            </a:solidFill>
          </a:ln>
        </p:spPr>
      </p:pic>
      <p:pic>
        <p:nvPicPr>
          <p:cNvPr id="6" name="Picture 5"/>
          <p:cNvPicPr>
            <a:picLocks noChangeAspect="1"/>
          </p:cNvPicPr>
          <p:nvPr/>
        </p:nvPicPr>
        <p:blipFill rotWithShape="1">
          <a:blip r:embed="rId4" cstate="print"/>
          <a:srcRect l="22799" t="20662" r="10534" b="10449"/>
          <a:stretch/>
        </p:blipFill>
        <p:spPr>
          <a:xfrm>
            <a:off x="114709" y="1683026"/>
            <a:ext cx="8914580" cy="5181600"/>
          </a:xfrm>
          <a:prstGeom prst="rect">
            <a:avLst/>
          </a:prstGeom>
        </p:spPr>
      </p:pic>
      <p:pic>
        <p:nvPicPr>
          <p:cNvPr id="7" name="Picture 6"/>
          <p:cNvPicPr>
            <a:picLocks noChangeAspect="1"/>
          </p:cNvPicPr>
          <p:nvPr/>
        </p:nvPicPr>
        <p:blipFill rotWithShape="1">
          <a:blip r:embed="rId4" cstate="print"/>
          <a:srcRect l="22917" t="21163" r="69762" b="63727"/>
          <a:stretch/>
        </p:blipFill>
        <p:spPr>
          <a:xfrm>
            <a:off x="54110" y="1703374"/>
            <a:ext cx="2599293" cy="3017833"/>
          </a:xfrm>
          <a:prstGeom prst="rect">
            <a:avLst/>
          </a:prstGeom>
          <a:ln w="57150">
            <a:solidFill>
              <a:schemeClr val="tx1"/>
            </a:solidFill>
          </a:ln>
        </p:spPr>
      </p:pic>
      <p:pic>
        <p:nvPicPr>
          <p:cNvPr id="41" name="Picture 40"/>
          <p:cNvPicPr>
            <a:picLocks noChangeAspect="1"/>
          </p:cNvPicPr>
          <p:nvPr/>
        </p:nvPicPr>
        <p:blipFill rotWithShape="1">
          <a:blip r:embed="rId4" cstate="print"/>
          <a:srcRect l="30276" t="21163" r="62212" b="63727"/>
          <a:stretch/>
        </p:blipFill>
        <p:spPr>
          <a:xfrm>
            <a:off x="362911" y="1703374"/>
            <a:ext cx="2667000" cy="3017833"/>
          </a:xfrm>
          <a:prstGeom prst="rect">
            <a:avLst/>
          </a:prstGeom>
          <a:ln w="57150">
            <a:solidFill>
              <a:schemeClr val="tx1"/>
            </a:solidFill>
          </a:ln>
        </p:spPr>
      </p:pic>
      <p:pic>
        <p:nvPicPr>
          <p:cNvPr id="42" name="Picture 41"/>
          <p:cNvPicPr>
            <a:picLocks noChangeAspect="1"/>
          </p:cNvPicPr>
          <p:nvPr/>
        </p:nvPicPr>
        <p:blipFill rotWithShape="1">
          <a:blip r:embed="rId4" cstate="print"/>
          <a:srcRect l="37838" t="21163" r="54650" b="63727"/>
          <a:stretch/>
        </p:blipFill>
        <p:spPr>
          <a:xfrm>
            <a:off x="1565247" y="1706388"/>
            <a:ext cx="2666999" cy="3017833"/>
          </a:xfrm>
          <a:prstGeom prst="rect">
            <a:avLst/>
          </a:prstGeom>
          <a:ln w="57150">
            <a:solidFill>
              <a:schemeClr val="tx1"/>
            </a:solidFill>
          </a:ln>
        </p:spPr>
      </p:pic>
      <p:pic>
        <p:nvPicPr>
          <p:cNvPr id="43" name="Picture 42"/>
          <p:cNvPicPr>
            <a:picLocks noChangeAspect="1"/>
          </p:cNvPicPr>
          <p:nvPr/>
        </p:nvPicPr>
        <p:blipFill rotWithShape="1">
          <a:blip r:embed="rId4" cstate="print"/>
          <a:srcRect l="45235" t="21163" r="47253" b="63727"/>
          <a:stretch/>
        </p:blipFill>
        <p:spPr>
          <a:xfrm>
            <a:off x="2386190" y="1706387"/>
            <a:ext cx="2667000" cy="3017833"/>
          </a:xfrm>
          <a:prstGeom prst="rect">
            <a:avLst/>
          </a:prstGeom>
          <a:ln w="57150">
            <a:solidFill>
              <a:schemeClr val="tx1"/>
            </a:solidFill>
          </a:ln>
        </p:spPr>
      </p:pic>
      <p:pic>
        <p:nvPicPr>
          <p:cNvPr id="44" name="Picture 43"/>
          <p:cNvPicPr>
            <a:picLocks noChangeAspect="1"/>
          </p:cNvPicPr>
          <p:nvPr/>
        </p:nvPicPr>
        <p:blipFill rotWithShape="1">
          <a:blip r:embed="rId4" cstate="print"/>
          <a:srcRect l="52896" t="21163" r="35729" b="63727"/>
          <a:stretch/>
        </p:blipFill>
        <p:spPr>
          <a:xfrm>
            <a:off x="3182512" y="1716703"/>
            <a:ext cx="4038600" cy="3017833"/>
          </a:xfrm>
          <a:prstGeom prst="rect">
            <a:avLst/>
          </a:prstGeom>
          <a:ln w="57150">
            <a:solidFill>
              <a:schemeClr val="tx1"/>
            </a:solidFill>
          </a:ln>
        </p:spPr>
      </p:pic>
      <p:pic>
        <p:nvPicPr>
          <p:cNvPr id="45" name="Picture 44"/>
          <p:cNvPicPr>
            <a:picLocks noChangeAspect="1"/>
          </p:cNvPicPr>
          <p:nvPr/>
        </p:nvPicPr>
        <p:blipFill rotWithShape="1">
          <a:blip r:embed="rId4" cstate="print"/>
          <a:srcRect l="64106" t="21163" r="26021" b="63727"/>
          <a:stretch/>
        </p:blipFill>
        <p:spPr>
          <a:xfrm>
            <a:off x="4685998" y="1716627"/>
            <a:ext cx="3505200" cy="3017833"/>
          </a:xfrm>
          <a:prstGeom prst="rect">
            <a:avLst/>
          </a:prstGeom>
          <a:ln w="57150">
            <a:solidFill>
              <a:schemeClr val="tx1"/>
            </a:solidFill>
          </a:ln>
        </p:spPr>
      </p:pic>
      <p:pic>
        <p:nvPicPr>
          <p:cNvPr id="46" name="Picture 45"/>
          <p:cNvPicPr>
            <a:picLocks noChangeAspect="1"/>
          </p:cNvPicPr>
          <p:nvPr/>
        </p:nvPicPr>
        <p:blipFill rotWithShape="1">
          <a:blip r:embed="rId4" cstate="print"/>
          <a:srcRect l="73873" t="21163" r="16469" b="63727"/>
          <a:stretch/>
        </p:blipFill>
        <p:spPr>
          <a:xfrm>
            <a:off x="5563350" y="1709925"/>
            <a:ext cx="3429000" cy="3017833"/>
          </a:xfrm>
          <a:prstGeom prst="rect">
            <a:avLst/>
          </a:prstGeom>
          <a:ln w="57150">
            <a:solidFill>
              <a:schemeClr val="tx1"/>
            </a:solidFill>
          </a:ln>
        </p:spPr>
      </p:pic>
      <p:pic>
        <p:nvPicPr>
          <p:cNvPr id="47" name="Picture 46"/>
          <p:cNvPicPr>
            <a:picLocks noChangeAspect="1"/>
          </p:cNvPicPr>
          <p:nvPr/>
        </p:nvPicPr>
        <p:blipFill rotWithShape="1">
          <a:blip r:embed="rId4" cstate="print"/>
          <a:srcRect l="83528" t="21163" r="10676" b="63727"/>
          <a:stretch/>
        </p:blipFill>
        <p:spPr>
          <a:xfrm>
            <a:off x="7038417" y="1683026"/>
            <a:ext cx="2057400" cy="3017833"/>
          </a:xfrm>
          <a:prstGeom prst="rect">
            <a:avLst/>
          </a:prstGeom>
          <a:ln w="57150">
            <a:solidFill>
              <a:schemeClr val="tx1"/>
            </a:solidFill>
          </a:ln>
        </p:spPr>
      </p:pic>
    </p:spTree>
    <p:extLst>
      <p:ext uri="{BB962C8B-B14F-4D97-AF65-F5344CB8AC3E}">
        <p14:creationId xmlns:p14="http://schemas.microsoft.com/office/powerpoint/2010/main" xmlns="" val="22378337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2"/>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3"/>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34"/>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39"/>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nodeType="afterEffect">
                                  <p:stCondLst>
                                    <p:cond delay="500"/>
                                  </p:stCondLst>
                                  <p:childTnLst>
                                    <p:set>
                                      <p:cBhvr>
                                        <p:cTn id="59" dur="1" fill="hold">
                                          <p:stCondLst>
                                            <p:cond delay="0"/>
                                          </p:stCondLst>
                                        </p:cTn>
                                        <p:tgtEl>
                                          <p:spTgt spid="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7"/>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41"/>
                                        </p:tgtEl>
                                        <p:attrNameLst>
                                          <p:attrName>style.visibility</p:attrName>
                                        </p:attrNameLst>
                                      </p:cBhvr>
                                      <p:to>
                                        <p:strVal val="hidden"/>
                                      </p:to>
                                    </p:set>
                                  </p:childTnLst>
                                </p:cTn>
                              </p:par>
                              <p:par>
                                <p:cTn id="70" presetID="1" presetClass="entr" presetSubtype="0" fill="hold" nodeType="withEffect">
                                  <p:stCondLst>
                                    <p:cond delay="0"/>
                                  </p:stCondLst>
                                  <p:childTnLst>
                                    <p:set>
                                      <p:cBhvr>
                                        <p:cTn id="71" dur="1" fill="hold">
                                          <p:stCondLst>
                                            <p:cond delay="0"/>
                                          </p:stCondLst>
                                        </p:cTn>
                                        <p:tgtEl>
                                          <p:spTgt spid="4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42"/>
                                        </p:tgtEl>
                                        <p:attrNameLst>
                                          <p:attrName>style.visibility</p:attrName>
                                        </p:attrNameLst>
                                      </p:cBhvr>
                                      <p:to>
                                        <p:strVal val="hidden"/>
                                      </p:to>
                                    </p:set>
                                  </p:childTnLst>
                                </p:cTn>
                              </p:par>
                              <p:par>
                                <p:cTn id="76" presetID="1" presetClass="entr" presetSubtype="0" fill="hold" nodeType="withEffect">
                                  <p:stCondLst>
                                    <p:cond delay="0"/>
                                  </p:stCondLst>
                                  <p:childTnLst>
                                    <p:set>
                                      <p:cBhvr>
                                        <p:cTn id="77" dur="1" fill="hold">
                                          <p:stCondLst>
                                            <p:cond delay="0"/>
                                          </p:stCondLst>
                                        </p:cTn>
                                        <p:tgtEl>
                                          <p:spTgt spid="4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43"/>
                                        </p:tgtEl>
                                        <p:attrNameLst>
                                          <p:attrName>style.visibility</p:attrName>
                                        </p:attrNameLst>
                                      </p:cBhvr>
                                      <p:to>
                                        <p:strVal val="hidden"/>
                                      </p:to>
                                    </p:set>
                                  </p:childTnLst>
                                </p:cTn>
                              </p:par>
                              <p:par>
                                <p:cTn id="82" presetID="1" presetClass="entr" presetSubtype="0" fill="hold" nodeType="withEffect">
                                  <p:stCondLst>
                                    <p:cond delay="0"/>
                                  </p:stCondLst>
                                  <p:childTnLst>
                                    <p:set>
                                      <p:cBhvr>
                                        <p:cTn id="83" dur="1" fill="hold">
                                          <p:stCondLst>
                                            <p:cond delay="0"/>
                                          </p:stCondLst>
                                        </p:cTn>
                                        <p:tgtEl>
                                          <p:spTgt spid="44"/>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44"/>
                                        </p:tgtEl>
                                        <p:attrNameLst>
                                          <p:attrName>style.visibility</p:attrName>
                                        </p:attrNameLst>
                                      </p:cBhvr>
                                      <p:to>
                                        <p:strVal val="hidden"/>
                                      </p:to>
                                    </p:set>
                                  </p:childTnLst>
                                </p:cTn>
                              </p:par>
                              <p:par>
                                <p:cTn id="88" presetID="1" presetClass="entr" presetSubtype="0" fill="hold" nodeType="withEffect">
                                  <p:stCondLst>
                                    <p:cond delay="0"/>
                                  </p:stCondLst>
                                  <p:childTnLst>
                                    <p:set>
                                      <p:cBhvr>
                                        <p:cTn id="89" dur="1" fill="hold">
                                          <p:stCondLst>
                                            <p:cond delay="0"/>
                                          </p:stCondLst>
                                        </p:cTn>
                                        <p:tgtEl>
                                          <p:spTgt spid="45"/>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nodeType="clickEffect">
                                  <p:stCondLst>
                                    <p:cond delay="0"/>
                                  </p:stCondLst>
                                  <p:childTnLst>
                                    <p:set>
                                      <p:cBhvr>
                                        <p:cTn id="93" dur="1" fill="hold">
                                          <p:stCondLst>
                                            <p:cond delay="0"/>
                                          </p:stCondLst>
                                        </p:cTn>
                                        <p:tgtEl>
                                          <p:spTgt spid="45"/>
                                        </p:tgtEl>
                                        <p:attrNameLst>
                                          <p:attrName>style.visibility</p:attrName>
                                        </p:attrNameLst>
                                      </p:cBhvr>
                                      <p:to>
                                        <p:strVal val="hidden"/>
                                      </p:to>
                                    </p:set>
                                  </p:childTnLst>
                                </p:cTn>
                              </p:par>
                              <p:par>
                                <p:cTn id="94" presetID="1" presetClass="entr" presetSubtype="0" fill="hold" nodeType="withEffect">
                                  <p:stCondLst>
                                    <p:cond delay="0"/>
                                  </p:stCondLst>
                                  <p:childTnLst>
                                    <p:set>
                                      <p:cBhvr>
                                        <p:cTn id="95" dur="1" fill="hold">
                                          <p:stCondLst>
                                            <p:cond delay="0"/>
                                          </p:stCondLst>
                                        </p:cTn>
                                        <p:tgtEl>
                                          <p:spTgt spid="46"/>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nodeType="clickEffect">
                                  <p:stCondLst>
                                    <p:cond delay="0"/>
                                  </p:stCondLst>
                                  <p:childTnLst>
                                    <p:set>
                                      <p:cBhvr>
                                        <p:cTn id="99" dur="1" fill="hold">
                                          <p:stCondLst>
                                            <p:cond delay="0"/>
                                          </p:stCondLst>
                                        </p:cTn>
                                        <p:tgtEl>
                                          <p:spTgt spid="46"/>
                                        </p:tgtEl>
                                        <p:attrNameLst>
                                          <p:attrName>style.visibility</p:attrName>
                                        </p:attrNameLst>
                                      </p:cBhvr>
                                      <p:to>
                                        <p:strVal val="hidden"/>
                                      </p:to>
                                    </p:set>
                                  </p:childTnLst>
                                </p:cTn>
                              </p:par>
                              <p:par>
                                <p:cTn id="100" presetID="1" presetClass="entr" presetSubtype="0" fill="hold" nodeType="withEffect">
                                  <p:stCondLst>
                                    <p:cond delay="0"/>
                                  </p:stCondLst>
                                  <p:childTnLst>
                                    <p:set>
                                      <p:cBhvr>
                                        <p:cTn id="101"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Client</a:t>
            </a:r>
            <a:endParaRPr lang="en-US" dirty="0"/>
          </a:p>
        </p:txBody>
      </p:sp>
      <p:pic>
        <p:nvPicPr>
          <p:cNvPr id="15362" name="Picture 2" descr="https://www.moneysmart.gov.au/media/399935/buying-a-home.png"/>
          <p:cNvPicPr>
            <a:picLocks noChangeAspect="1" noChangeArrowheads="1"/>
          </p:cNvPicPr>
          <p:nvPr/>
        </p:nvPicPr>
        <p:blipFill>
          <a:blip r:embed="rId3" cstate="print"/>
          <a:srcRect/>
          <a:stretch>
            <a:fillRect/>
          </a:stretch>
        </p:blipFill>
        <p:spPr bwMode="auto">
          <a:xfrm>
            <a:off x="2971800" y="4953000"/>
            <a:ext cx="2762250" cy="1905000"/>
          </a:xfrm>
          <a:prstGeom prst="rect">
            <a:avLst/>
          </a:prstGeom>
          <a:noFill/>
        </p:spPr>
      </p:pic>
      <p:sp>
        <p:nvSpPr>
          <p:cNvPr id="19458" name="AutoShape 2" descr="data:image/jpeg;base64,/9j/4AAQSkZJRgABAQAAAQABAAD/2wCEAAkGBxQSEhAUEBQUEBUVFRUUFBQVEBQQFBUUFRQYFxUSFBQYHCggGBolHBQUITEhJikrLi4uGB8zODMsNygtLisBCgoKDg0OGhAQGywkICQsLCwsLCwsLCwsLC0sLCwsLCwsLCwtLCwsLCwsLCwsLCwsLCwsLCwsLCwsLCwsLCwsLP/AABEIAQMAwgMBEQACEQEDEQH/xAAcAAEAAQUBAQAAAAAAAAAAAAAABQIDBAYHAQj/xABFEAABAwIDAwgGBwcCBwEAAAABAAIDBBEFEiExQVEGEyIyYXGBkQdScqGxwSNCQ4KS0fAUM2KissLhJGMWF0RTg5OzFf/EABsBAQACAwEBAAAAAAAAAAAAAAADBAECBQYH/8QAOREAAgECBAIIBAYBAwUAAAAAAAECAxEEEiExQVEFEyJhcYGRobHB0fAGFCMyQuEzcpLxNFJTotL/2gAMAwEAAhEDEQA/AO4oAgCAIAgCAIAgCAtyztb1nAd5UNXEUqKvUkl4uxtGLlsjFfisY3k/dI+K5VT8QYKG0m/BP52JVhqj4Fo4y3c0+YVWX4nofxhL2XzZIsJLmU//ALQ9U+a0X4npcab9UZ/JvmVsxhh2hw8AfgVZp/iPCS/dmXivpc0eEmjKhrWO6rhfhsPkV08P0hhq/wDjmm+Wz9HqRSpTjujIVwjCAIAgCAIAgCAIAgCAIAgCAIAgCAw6zEWR6E3Pqjb48Fzsb0pQwuk3eXJb/wBeZNToTqbELU4tI/RpyDs2/i2/BeWxXTmJrXUewu7f1+li9DCwjvqYjWE7SuNJuTzPVli6WxdbEtDRyLgjWtjXMObSwzFLo0M5iy9hWTdNFcFfJHsJtwOrfLd4LpYXpXE4fSErrk9V/XkaTw9OfAmKPGmusH9A8b3afHcvT4Pp6jW7NXsP29eHn6lKrhJx1jqSgK7ydyoeoAgCAIAgCAIAgCAIAgCA8JttWG0ldghMRxcm7YtBvdvPs/mvJ9JdOtt0sN5y+n19OZfo4XjP0IkMJ2rzTu3d7l26RfZEhG5l9kKwRuZcESzY0cirm0sYzHvNrFhmPDEtbGcxQ+Fa2N1Ix5IUJFIxZIrLNyVSMigxJ0Rt1m+qd3a3guv0d0tVwryvtR5cvD6bENbDRqarRmy01S2Rocw3HvB4Fe5w+Ip14KdN3RypwcHaReUxqEAQBAEAQBAEAQBAeEoDXcWxLOcrD0Rt/i/wvF9L9KPEN0qT7C3f/d/XxOnhsPlWaW5gxsXDUSxKRlxxrOUglIyY4ksRtl0NTKa3KsqzlMXGVbZRcZVjKD2y1cBc8LVo4Gblt8a1cTZSMaWFa2JYzMKWFbJE8ZHtHVOidmbqPrN3Efreuh0fjamEqZo7Pdc/7NatKNWNmbVTTh7Q5puD+rFe/oV4VqaqQd0zjzi4uzLqlNQgCAIAgCAIAgCAhOUGI5fomdY9Y8G8PFed6bx+Vfl4PV/u8OXn8PEvYShfty24EPAxeVsXZyM6GJLFaUjLYxZykbZdDVuoGtyoNW/VmLntlnILnlkyg9smUCyxlAstchk8IUcoC5Q5i06s2TMeWFOrsSRmYE0VksWIu5dwmt5p9j1XaHsO536+S7HRGP8Ay9XJJ9mXs+f1/oixNHrI5lujaF7Y5QQBAEAQBAEAQFiuqREx73bGi/edw8TYKHEVo0acqkuBvTg5yUVxNLjcXuLnaucbn8l4CrOVSblLdnadoRUVsiSp41qkVpyJGNi2USBsutapo0jS5cDVYhRMXKsqnVAxc8LVFOg0ZueZVE6QueWWOrM3FlHkFxZMouLLKpi4IRwFy29qglE3TMKojULRNCRGTtWpaizYcCrM8dj1maHtG4/LwXt+h8X19C0v3R0fyf3yOXiqWSemzJNdYrBAEAQBAEAQGs8sKrWKIb+m7uGjfffyXB6cq9mNNcdTo4CH7p+RgUbF5mxPNkzTRrZRuVpMy2NVmFMhbLrWq9ToGrZcDVdhhzW5UGKzGga3PSxZlhU0MxQY1VlhDZSKSxV54axnMUlqrugzNxlWFh2Zuehi3WHbMXPC1Ylh7IXKHNVOpSNkzHmYqc4EsGRdTGospagynB5+bmbwf0T47PfbzXU6Hr9TiUntLR/L3+JjFQz0r8tTbV7Y5AQBAEAQBAEBoOKz85VTHc13Nj7mh/mzLx/SdTPiJd2np/dzs0I5KKXPX1JKiZsXPSI5smIWqeESrJmQwK/RpkbLzQunSpmjZWAr0IGhVZTKKMHq2sDyyw4oHhaopUkzNzzIovyyM5hkWfy0RmGVYdBC5SWqGdAymW3NXPq0EbplmRq5lWnY3iyNq2KlKJbpsh6rTUaEajvGxaRvFprdFpaqxutPLma1w+s0O8xdfQqc1OCkuKTOFJWbRcW5gIAgCAIDxxssN2BzXDX5yXHa4lx73G5+K8NVk5Scubud2asrGzUTdijjEqTZKxtVqnTKzZeY1dKjSNGy61q6VOk+Zo2Vq1GDXE1uW31LBte0feClUJhRb2RaGIxm9nA222uR5rDvtpfxN+qmt0etxCI/aM/EFsk2YdOa4MyQ6+zVDQXWLgpEg2XHmlxYqusOSBSSopyRkocufWaN0WXrlVrG6I+qC50y1TZB129Q8S5E2Xk3Jmp4jwBb+FxA+C9p0ZLNhYeFvR2OTiVaqyTV8gCAIAgCAt1HVd3H4LWWzMx3RzTAjdre4LxE0duobbQhYiinMlI1dpFdl9i6tEjZ5VSFrHFozEDQLpUrN6mIpOSTIaV8LheeoL765WuytF91h81iVSpsrrwjf3afyLkY1F/jh5sQUtG7UEG23NJb4nYtVOpftSmvGy+XwMzqYmOlvRGRUPjszm5+aa0WAb1Ta2/fu81FUd3aLt5S7+VuZHCM03mhdvmZMNZERYyMfxzWF+8FS05JLtO/irEUqVRO6i0UvoYyLxdE/wC27KPIae5byqu36bu+V7mM8k+37kaY6q5GUu4HM2xtci/bcBbdY3ZtW2urd6vre21yxlw1r3+JdOGTOIzS5GjW4ADgSNdb2tqVhYiqo9qCXe3p6f2jXPRW0bv2KmMLD0aoF3B+UtJ4bVrHEOWvZa7k173aDSa1pteFyVpJc7GuItcXt+XYt5xRWnHLJorcFRqwQRZeFya8EbowaoLmVIIs02QGIjQqG2pdgT3JA/6ZvtP/AKivX9E/9MvF/E5mL/yvyJpdIrBAEAQBAUvbcELDBy3k/o0A7Roe8Gx+C8XXWWTR3Jao3GhdoFCpJFSaJOMqzTm+BXaL7V0aTk92RsugLp0kkaMsGiYSSWtN9dQFdjUaWgzNbModhUR+zb5LZVpczbrZriyg4TELdAWvqN2u9YzNyubdfU5spfgcJ+pbuJC3VaRlYmquJaPJ9g1jfJGexy1lkn++Kfkb/m57Ss/FHpoZgbCdxBG0gXGo3rTq6fBP/c/qY66D1yIoOBZj9JI+Tvdb3BbRjSi7qKvzer9WZ/NyX7UkX24PE3LlaL32nU9qzOpKSsRuvUe7JACygmyIpcVRqysbIsvK5daZIjAqnLnTZYpo13FH6KJbl2BsfJFtqWPtLz5vcvX9Gxy4aPn8WcvFO9Vkyr5XCAIAgCAIDlxZzVVVR+rM9w9mQ8433PC8n0hTy1pHZovNTT7jZsNeufYiqImYip6crFWSL7XK/SqWI2i4HK9CqatFWZWIVjFj3MtutMWPcy2VYWF1LmsYPbrKmhY9ut8xgXWHIHl1pKZmxSSoJVDNihxVKrO5uizIVzKrN4oi616oyLdNGr4xPYdyxBFuOxvuD0/NwQsO1sbAe+wv77r2+HhkpRjySOJUlmm33mYpjQIAgCAIAgOf8tabmqyKUbJo8p9uM7+9rh+FcPpeltM6WDleLjyMnDpdi8+yaoifgetVMqSRktcrMKpHYqDlNGvYxYqDlPDEXMWDXqxKttL7uYsVByRq3ZixVmVqda1jFhnWqrCxUHKWNfUxY8c+y36y7FjzMoJVzNikuVWdYykUFyqTrGyRYmeqk6hJFELXyqG5cpxNfgi5+phj3F4zey3pO9zSPFXsFR6yrGPf8DetPJTbOmr15xQgCAIAgCAICC5aYWaileGC8kZEsfEuZtaPaaXN8VXxVHraTiTYepkmnwNOwitDmtcDtsvGVI5XY7Eo3Nno6i9lVk7FScSRa9aqoQWKw5bKoYsVBylhVMWKXusQeOh+X5eKvUquZOPmvL+ha5eDlvTrK5q0DLY6nTuBXWpYpS3XsmYyXKHT3Isf5QlTERSuvgjKp23RcDlz5YjM7rQxYpMl3W4C5+Xz8lKq9qd+Yselyp1K5mxSXKtKuZsUOeoJVTZIwKuotdR57linA17EqqwKlhqW4xsZ/IChvzlQ4bbxx9wN3uHiAPulem6JoWTqPwXzOfjamqgjc12SiEAQBAEAQBAEBy/HKP8AZKx7RpHNeWLgLn6Rng437ntXmelcNknmWzOzhanWQs90SNDUrz80b1IE7Tz3VZ6FWUTLa5YUiOxUCt1IxY8lbmaRsuNu8doUtOq4yUkFpqUUU5c3XrAlrvaBsVZnJRlps9V4MTjZ6HtUL+RV3CzzJ6iGhZp7kg9qlqy/TbN52WhmOkABJ0A1K5kajbsiJK5YoXEtzHa/pW4A9UeVvepK9ezyrhobTWtlwLxcqkqprYpLlC6htYx55ljPckjG5C1tSpYluEDXp800scUfWe4AdnEnsAufBdHCUXUmorib1JKEbs6jQ0rYo2Rs0awBo8N57TtXtacFCKitkcKUnJtsvrc1CAIAgCAIAgCA1/ltgxqaY82PpYzzkXEuA1Z94XHfY7lXxVBVqbiT4er1c78DQ8Jrc7GkHgvE1qbhJpnc3RsdFVKlOBBOBLwTKuytKJlNclyOxUCs3MGIBkmPqyDye0fNv9Kt3z0e+L9n/ZvvDwMt50N+B+BV7o6dozT+9JEfH75lFGzonsJ+CutXws5cvmhUfaRjYoc2SMfaOs72BdzvMC3iuPQ0zVOS9+BJT0vLkZpVOcuRGikuUVzNixLMhJGJF1lSpYxLVOBA19VYFWqcLuxZSsTHo7wwnPVP+tdkfcD03eYt4HivWdE4bLHrH4I5ONq3eRG8LtFAIAgCAIAgCAIAgCA5byqw79krCWi0VRd7eDZb3kZ2XuHD2neqvO9L4Wz6yJ2MFWzwyvdFVJOvOyRccbk3SVKqziV5wJSOVQMrOJea5LmjRYrpWNyF7stntI4nW2zucVdwSc3JPa1vp9TMIt3si9HV3/dWfqMxIJA2+a6/RlOpRzKDTva+jaVr9yfHl8TScLfv0Mhsj/tLZfrBo8tQum5VJpwr/s4pcuH7dVw5acSPLH+O5h1E8fOsLXXu1zbWPWJbYX3bCuN0hCjGlbDbcd7++/0JoRnleZF5z1wL3CRjSzrKiSxgR9TU7VLGJYhAh6qpViMSzGJExQuqZ44GfWPSPqtHWd4C66eDw7qTSXEirzUItvgdcpadsbGMYLNaA1o4AaBezhFQiorZHn5Scndl1bGAgCAIAgCAIAgCAICG5WYL+100kYsH6Picfqyt1aT2HVp7HFRVqSqQcWS0ajpzUjmGHVRc0ZgWuaS17Tta5ps5p7QQQe0LxWIoulNxZ6CEsyuTlLNsVKSDRMUtUq04ladMkY5lC0V3FkdjDCZIHDpNJLHDjcF1730Gn61XV6PX6c36ElJ2Ul5ktdgaCQWAACwNgCdgAtwB17F2JOlOP6iasuD49ys90m2+7XvrLNfTUpjqIybMdc7esb2G3dZaLqVL9NN213d9O6yXyMuM0u18iNkYHywkDIHPuNdrmtcd33jw0Hcq7iqzkkrXTS9N/vQsJuMJa3svi/8Agyp5wvPRi2YjAjZ6hTxRZjAjqioU0YliMSIramwJVinC7N3orm1+jTCrRvqXjpS6MvujB1P3iPJo4r1nRuGyRzvd7eBw8bWzSyLzN3XUKAQBAEAQBAEAQBAEAQBAcv5eYb+z1bZmi0dT1uAnaNfxNAPex53rh9LYa66xHVwFW6yPgYVLKvMzR0yUjlVdo1aMuKq7VG4kbgY+I1NzALgWfntxsMultdA+/gr2CjpPwEYWT71b5/Kxk1dXN2sbIQBZttd1/VGUEX81ehUk7tO17aLTw+mnAgVOn6ff37FiKuaLEMve4Y43Au4lujhvsbW7VpBOOZb6W8DaUL8fvcvz1DmuZduUB5FybWPNPblb5jyWkp2U/Br2sIQTT8PmmUyVC5KiSqBhzSqSKJoxMCeRTRRIkRsFI6pnhgbcc47pH1WDV7vBoPjbiutgMP1lRIrYuqoQZ2inhaxrWMAa1oDWgbA0CwA8AvWpJKyPOt3d2XFkwEAQBAEAQBAEAQBAEAQEBy6w/n6KoAF3Mbz0dtueLpgDvALe5xUNeCnTcWTUJ5KiZy7DqjMAdugK8ZWhZ2PSQV0TMT1SkrG1i6JFrYxYzKJgcQS6xBIGwaW1Pds8kcmuyluQ1W1wNnmeHtyvcNNNBrpwvsK6U+kI1IZasl2eXHwulZ35K1jlRi4PNFGBFQRNeXOu4W0boAO0cDdVoY7DJ9q7XLb6W9ydyqNWRg4vYlhd1Q9rxqb3bcNB49beo44rPm03ureRPRi7WW9v7IxzlBYuJFl7lukbJGDVv0U9NamyJv0WUeaWqnP1QImePSf7hH5lep6KpWi5HD6QqXaR0hdc5oQBAEAQBAEAQBAEAQBAEB44XBB3owcEwpmS8f8A23vi/wDW4s/tXkcdDLUkeow7zU0+4nYSuXInL5dZR2MFieexZ3S/0KWEbp+XxMqOj8ifZWno9/yK57pblN0lqX5K22z4dq0jDW5oqRC19Zmc6+08z75XK9Tg7X/1fBFqnTyr1+BbL0sb2Rac5bJGyRH1jtCrFNaiWiN69FUVqJzvXmkd5BrP7V6/ARtRR5vGO9TyNyV0qBAEAQBAEAQBAEAQBAEAQAoDg1azmq2ujO0VMzh7Mkhkb/K9q830lC1Rno8FK9KJI08y4s4F2xfMt1HlsZsYOIS2MX/k/wDn/hWaMbqXl8TKRsgJJFgOtwB3Fc16XvyKrsr3Ls4Ivpu4do/NRxsaxsyGrRd5OzWDdb7Zyv0v22/1fBFmG3r8AXLWxmxQ+TRZSMpEZXTaHuKtUo6mk9EdO9G0Rbh8F/rGR3g6V1vdZeuwatRR5nFO9VmzqyVwgCAIAgCAIAgCAIAgCAIAgOQemXCDDLHWxtJbJaKa2wPaLMefab0b/wADRvVLF0M+p1ejq6j2H4o5t/xFJuNvvH5qgsFDidZYjkhDjdS4/RtfJYXOXnH2BO022BZlhaEV2ml42NHi2uCNj5M1Ms7jz8ZaWu6JdnbbM0g2Duxc7GU6dKP6b3Xd8ialW6yLfLkdG5PUL3MLy1pBNwc+ugIO/TauNVw9Sor09knfVLa3N+5SxVeMZZb+xK1FCcjjsNiAC4a3HHyVaGHnGzk0tea5X595WjXWZGs4rQPadW3ALdQc2wtLdba6kq1CSjLLdX7mmtuabR0qFWM1uadJPXjMTSzBoJ+wmOnH93a3iusqeEdv1FfxX/0SqrDnH/dqYZ5QTa3YTY2PQIseBuBY7NFL+Sp8H7m2dciqkmkqpYoGN6crwwD3knsABJ7AVLRwl5WiVcRVUYts+gsOo2wxRRM6sbGsb3NAAJ7dF6KMcqSR5qUnKTb4mStjUIAgCAIAgCAIAgCAIAgCAIDExbDY6mGSGdueORpa5vZxB3EGxB3EBYauZjJxd0fLGOw/sNZUU81OycxPy3EszQ5pAc12jtpa5qqzw8mrRm15J/IvrHLjH0f1uS3J/ltTUrw9lC+J1rF0dVNYjgWucQ4dhXKxfRNfERyyqprvivktPImWMpNZXdeSZt0fpkpzbPDM38Lh47/Jch/histpL3MKph3/AC9Yv5MkI/TRQ2sWTD7p3+KvQ6MxUIpKKdr/AM5cV42InGhf/J/6v6Hv/OPD/VlPZzZ1K0j0TiI1FLq424rNo/Yfo/8Ak9n9DEqfS3RO2MnIvfSMcb7yqz/D+JlJy7KvfS/PyJoVaMf5+z+hi1PpggsclPO7vs35reH4crX1lH3MOtQWzb8vqatyg5dNqNRTSsAudJA2+/pdE32e5dPC9ESorWa9Lm0ceoqyzffmdk9HXI40jTNUtaKh4y2a8yCJmnRDja7ja5NuA7T18PQ6pb3KOIxMqumyN3VgrBAEAQBAEAQBAEAQBAEAQBAEAQHGfSRSMkrpOg0mzATbU2YBquXWqNVJW+9C7TgnBEMzBIsvSYL9xHwVZ1530ZMqcbbGNNydgIuR3WuPDtW6xNQ1dGBrmI4PEHdHZ71ahWlbUglTjcrwzAYi4ZrpOtNLQRpxvqdawT0d0bo2Oc11yPXctaSnNZmzabjF2SGMch6WJt2NN+15K1rKUNmZptS3RrNRg0NiLADUbVAqkyVwidj5P1xnp4ZCLFzdeGYHKSOwkEjsK7FOWeKkc+ayyaJFbmoQBAEAQBAEAQBAEAQBAEAQBAEBzL0hYG5spmY4u5zUtIvltYG3YuZiYqE7viXKLco25GtijlIuJYhpsLSfMEqreHJk9pczCqYpgbCWI9tgPmt45OTNXm5mv4pFKPtIyTwyDjvurMFHkQyueYK6XOLyxx/xXhPxIW84xtojWLd9zo9LAMgviZOg0YH6dmihyxXH2ZJd8vgROIhtz/qZZe0B5+SKPJC/eYtHkY9jnBz2hwJDw4BwB1GqzlZi6O3YZVMlijkjFmuaC0WtYcLdi6MGmk0VGrOzMpbGAgCAIAgCAIAgCAIAgCAIAgCAIDmHpGgqGSZnP5yJ56DC4gN7LbPFczERan2nvsXKTTjojUoqZ5FxTsP3mkfrYok1zJLPkUuopjspYR95o+KkUor+Ro0+RCYq6ePTmox2Nyn9eCng4viRyzLge4HNUveLMYNQOm11v5UnlSMRzNnSoaKsa0fS0cdgN0QHv1Wq8V6m3k/QhcSmnBtJVxH2MnyS6YszFw7Jzsbp5DMzMM42AtuL+5Z8jHmdqw+Rjo43Q25stGSwyjLuAG7uV2LTWhXd76mQsmAgCAIAgCAIAgCAIAgCAIAgCAIDmfpFqKhslpf3JP0RZbNs1F+tdUa8W56+RZpySjoaYKgAaMqrd7wPiosngb5vEsvnv9lUn78nxzLOXwF/EisUrcvWgk73OkPmcylhDvNJS7i1hGIBzwBTCTXQXc33lZlT7zCl3HRqSjqcumHtN9mZ8xGzcCQFHGn3ffqbOd+JgV8FQ3R1NTwHb1NR46lbN8GYsY+FQNfKwVMgDMwzBnRs2+uvd2JdBpnaMPYxscYhtzYaMmU3GW2ljvV2NraFd3vqZCyYCAIAgCAIAgCAIAgCAIAgCAIAgOXekqre6TJMDDG3927KSHbLm+wn4KpUzOWq8CeFrGoNrGNFhVOtwyNPyUeS/A3zd5bdiUbf+olv7Dbe5qzk7hn7yIxLFoHG5fJIeORgPmWKSMGkaSkmW8Oxmna4H/UNP8EgB9wCOEjCkjcqfHoXMA5quf3yBo8w26jyJav4kimYtZXRHqUcl/8Acmzfl8EymGyxg9pZ4o5LU0b3hpc0i4vs2iw71tZcTF2d3oqZscbGR9VrQ1ut9B2q2kkrIgbuX1kwEAQBAEAQBAEAQBAEAQBAEAQBAaj6R8GdUQMLQXCJxc5retYjVw42tsUNVO10bwa2Zy+OhiBGrz35D/aq92TWRaxB0YHSL/AMCyg7Gu108J3Sfy/oqRJkbaKaHEo4yCGyacHsH9pRxbCaRuFHy6JAaBUDS2lREy3lCtMjX/JvmTPJ6xs2ro3O9upkd8LLW1jO5O8k+Sn7Q8PyCKMHpOAJJ/haXE3PwW8IORrKSidYhiDGta3QNAaBwAFgFaStoQFayAgCAIAgCAIAgCAIAgCAIAgCAIAgNE5YcijJmmow0P1LoScjXnbdh2NceB0PEa3ilTT2N1PmcOxLHwC5kkckbmktc1wF2kGxa4E3BBuLLCgZzEHNijDqM3iB+a3ymty0MSHb5f5TKLmVS4w0EaOPdYLDgMx1r0YYK6vBlkjdFTtNmuLtZXA6hg9Uagu4iw32wqXMz1nBHZaeBrGhrAGtAsANAApErGhcWQEAQBAEAQBAEAQBAEAQBAEAQBAEAQBAcs9MXo7NY0VNFHmqQQ2Rgc1nPR2sHdIgZ26a31FxrZqxYHGZfR5ibdDQ1B7o839N1kFDOQGJnZQ1PjC4fFAbdyC9EVTLUsOIwvgp2DM7psDpCCMsQAcXAHW5sNAdQSEB9FU0DY2tZG0MY0BrWtAa1rQLAADYEBcQBAEAQBAEAQBAEAQBAEAQBAEAQBAEAQBAEAQBAEAQBAEAQBAEAQBAEAQB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62" name="AutoShape 6" descr="data:image/jpeg;base64,/9j/4AAQSkZJRgABAQAAAQABAAD/2wCEAAkGBxISEg8UEhQVFRUUEBQQFBUVFBQVFRUVFBUXFhQUFBQYHCggGBolHBQVITEhJSkrLi4uFx8zODMsNygtLisBCgoKDg0OGhAQGywlICUsLCwsNiwsNC8sNy4sLDEsLCwsLS4sNywsLSwsLCwsLC80LCwsLCwsLCwwMissLCwsN//AABEIAKgBKwMBIgACEQEDEQH/xAAcAAEAAQUBAQAAAAAAAAAAAAAABAECAwUHBgj/xABGEAABAwICBQkFBgQEBQUAAAABAAIDBBESIQUTMUFRBgciYXGBkaGxFDJygtEVQlKywcJikuHwI0NEgwgzosPSFyRjc5P/xAAaAQEBAAMBAQAAAAAAAAAAAAAAAQIDBAUG/8QALREBAAICAAUBBgYDAAAAAAAAAAECAxEEEiExQVETImFxkfAyQqHR4fEFgcH/2gAMAwEAAhEDEQA/AO4oiICIiAiIgIiICIsVTUNjY97yGtY0vc47AALkoMqLnVZznEOOqpg5t8nSTYCestDHW8VEfzm1B2U8I7ZHu/aEHUEXJpecit+62mHbHK7/ALoUZ/OFpA/fgHwwn90hQdiRcTm5caROypw/DFB+5hUZ/K/SB21cvc2Fv5Ywg7qi4BLyjrDtqp+6VzfykKHLpaoO2oqD21Ex/cg+i1Y+Ro2kDtIC+a5al52vefie4+pUKRjTtA8Ag+mJdK07femib2yMHqVCk5V6PbtrKYf78V/DEvnHCOA4bvRRNI1gjaTvOTRxP0QfR03L7RbPerYO5+L0UGXnS0O3/WMPYyQ+jV8qvcSSTmSbkqiD6el54tEN2Tvd8MUn6gKHLz36LGz2h3ZEB6uC+bUQfQsvPxQD3YKg9oYP3FQ5uf2Ae5RyHtla39pXBkQdrl5/3fdoh3z39GKHNz91X3KWEfE559CFyBEHUpefXSJ2RUzflkPq5Q5uerSp2Ohb2RA+q5yiD3MvO5ph3+oaPhijH6Ld8j+cnSRc+SabWsY4XY5rQHX2tuBdpzbYjed+xcqXQuR+hzJ7HTjbNK0u4ht7uPdiv/tlWEl9L0s4kYx7fdexrx2OFx6rKrY2BoAAsAAAOAGwK5RRERAREQEREBERAREQF4XnW0vq4I4GnpTOxO6o4yD5uw+Dl7pcC5b6b9qrJ3g3Y06mPhgjJFx1Fxc75kGv1im00kGAYxIX4rm1sNuG0Hv9N+mZILi+zett9pRYSMGdrA3dl12QXTTRWOCN98IALiT0r5nI7LZ24ngFCs7gfBSJNJMwMaBYguc51s3F1rDsAaMus8Vh9ub1oMZjdwKtML+Hosprh1qhrhwKDCad/DzCtNK/q8VlNb1eatNb1eaoxewv6vE/RUGjJCQBYlxsAA4knZYZZrJ7cRe2VxY57RwKp7e7Lq2ZnLs4JoYX6OIaXFwAG02Nhvt5Fee0loxz3kudawFmluwHMb9pU/SelXHoNtYHPbmf6LX+1u6k0I40MPxnwCqNDt/E7y+ize0u6vBPaHcfIIyissY0Qzi7xH0V40TH1+KuMrhmT6LG6V20mw8+5RnOPl7rvsyLgf5j9VK0XoaGSVjHFrAb3c5xAFhfaf76jsOrkqTuJ8c1gdM78R8Sq1y9LDoajdUOYZAyEAnWluMkgDIAWxdInPLIXUes0dTNMmrcHAOLW3isXAGwdfYAdq8+ZDxPiVjc4oiXpMNaGgAC5vkAMgtehRQZ6CDWSRt4uF+wZnyC71zT6Mx1cspGVPEGD433GXhKO8Lj3I6mvI+QjJjfPaR5Ad6+kObHR2pomOPvTOMx7D0Wdxa0O+ZXwj1qIiiiIiAiIgIiICIiAiIg83zg6b9koZng2e8amLjjeCLjsaHO+VfPYkXt+erT2tq2UzT0adt3dcsgBPg3D/MVzzWIJolV2tUDWKutQT9amtUHWqutVE3WKmtUPWqmtQTdarTKoetVNagl6xRq6rwiw2nyHFY5J7AkrVySlxJO9BddXNVrGrIm2ylJkCytHDM+Q7VYBbabcT9OtYJ6m+Tcm+Z7Ub5tGOOndklmA/iPkFFkkJ2rGSrSUcs2me64lWEoSrSUQJVhKEq0qAqKqy0cGN7GficB3b/K6D3fI3RTnRwxtyfPI1t7bMThmey7PAr6ZpoGxsYxgs1jWsaODWiwHgFyfmw0XiqWOt0aeIv+d/RaCOwyfyBdcVlIERFFEREBERAREQEREBQtNaSZTQTzye7FG6Q9eEXAHWTYd6mrk3P7p/BDBRtPSmdrpB/8cZ6APa+x/wBsoOPVtc+aSWWQ3fJI6V3xPJce7NYdYo2NMaCTrFXWqJjVNYgma1NYoesTWIJmtVNaomtTWKiXrVKhjaWYnEjpEk3FsDQMWVtpc5gBva5K1Yep8GJ7SAwObgERaJAxws4SF1yMwXbR1jhdBhqmB7osDXHE0HV4rvN3PF2kMtazGnZ94bd0htE0OcA3pNYLxawYjISQWt2F1mi5AuQcuyrtHvzMkQJIB6MjWCwuMJvcbMLbC2TBtzJxST2eSW/4gJ6Qddt75EMttAsBnuBUmW6mObT0RnPBOQsNwuT5lSI4QBifkOG8qtNABmdyh1lQXnqGxY7b7apGoWVNRiPAbhw/qo7nKpCt1ay25bStuqXWTVoW9ybYMaoQjn8FjJQVcVREQFv+RlJjmLjsaP6nyB8VoF7/AJE0DtU3COnK9rW9bnkBv7B3qx3SXcObOhwUrpT700jnfKw4B3XD3D4l65R6CkbDFFE33Y42xjsaAB6KQkqIiKAiIgIiICIiAiIgoTZfKHLzT/t1fVTg3YX6uL/6o+iy3bm75l3nnh5Qex6Nmwm0lR/7WOxzGMHWOHYwOz42XzCCgzYlTEsd0ugvxKmJWXS6C7EqXVEQXXVQVYrmhFiNr7q+Nm8qkTbm6mRQ3Wm+TTtwcNNpYGx3U2Cn4qTFTW3Z8FJFG92QaSexc05/V33pGKOWvdqquS+Q2eqwspT3L0kWhMNsQxPOYYPUnh/ZIVlTFFHnK8OP4GHIdRcPRvisvba6f28qbc/4e3r4/n/TzzaYk2AJPAC6S02EdMgdQzPlktjNWuf0Ymta3g39ePfdRXaDqH54HHuK6McXt4c+S1K95/41UtQPuhRnOJW9ZyZmJtgI8Pqpo5ISAXfhaP4nhvltW/klzzxOGPzR9XlEXo5tCwsuXSt7hf1Kgup6cbJL9ot+qy9lPnoscTS3bf0lqkWSpw4jh2bAsawluidslPDjc1o+84D6nwXdebLReOqhy6MDDMeGKwDB23c0/wC2uQ8kqXHNiOxgue/f4By+jOaugw08sxGc0lh8Edx+cyd1kjseXtkRFFEREBERAREQEREBEWq5U6abRUlTUv2RRFwH4n7GN73Fo70HBefTlB7TpDUNN46Rmr6ta+zpT3AMb8pXOmtuQBvNvFVnnc9z3vOJ73Oe9x2uc43cT2klWsKsRudDLUQFhIO0LCtqJRM0A+8BbrI3FQKmnLNuw7DuW7PWu917JXcx1YURXxxF2wLREbVYi2EejHHcVmZoiQ7I3HuKz5Ja/a09Wra26zNivktn9kyDaA3t+gzU+k0E7IkG3Eiw81fZ2ntDt4XHGS3RrqWkJtYL0ej9DMaMUz8A/CBiee7Y3vPcpFLBGza6267bZd5WzGkqNsbWlhkeL9K5be5v0t3eOpeRxmetPdpu0/Dt9Z6PoK8uKnu/VioqbEbU8Gf45Lvd22GQ8FlrBqffcXv32sGM6hlhv1gO4LXTcppb4YegwG+BmQPxH73fdat9U4Oxueb9Zv432rHheGveebXX17/r9/B5XERbJMxM+76fv9/NkrK6R9wwYWnacwD1knN3eStU+BozcS49th9VWs0mTv8A77Fq5qsletj4SKeHLfUd2xNSG7CG9TQPVXw6Yez3XOHetC6c7lhdIeK3xM17Q5bxW3iHpqnlXNa2sPdYei0dTpaR5zce8lQCi1zks1xjrHhe+Vx2lWIiwbNCIroYy5zWja4hvioPZ8kKQiIEC7pHAAbzfYB2gAfMvp3RFCIIIYh/lxtZfiQM3d5ue9cZ5ttFCSsp226MDdcR8Ni3wcYfNdxVlIERFFEREBERAREQEREBcV/4h+UGVNRMO0+0zW4C7YmntOI/KF2eWQNa5zjZrQXOJ2AAXJK+Q+V2nDXVlVUm9pJDgB3Rt6MTf5QO+6DUIqXVUAG2xbOl0n92QAg7+PaFrLK4MViZjrCxOm+bQwOzzb2dJv1Cm0sNOzMvv1AFebpp3s90925bSHSbT77O8WPqt1c2vywy9liyd+n1b48pGRC0TBfjYfqrPtutl2Oc1vG+FvjkFr49Ixbsvk/UKr9Isd/mgfK4nzWFs1vDLF/j+Gidzy/o2Lal7RilmefndbsFytdVaUe+4YLDzPaVjMtOc3SPefhP6qv2vGz/AJcfe7M/Rarbv+KdvVrbFjjlpqI+/RfT0ryLuHibDtJKumfGz3nX7MgtXV6TkftPcoLrlYRjpHXl38/2/ljfiscdurZz6XAyYMvD+q1k2kHHcPNYnBY3NXR7bJ23r5dHDk4ibKmpO8BU1w3j9VjLFaQsoz5I8uebTKU1gOw3/vgqOhUa6ysqnDbn2/VdOPicdumSNfI6KmFVbTLMysbvBHZYrMKyPr8F2Y8PCW688LFY9Ub2dRpRYkcMlOk0g37rfH+i15K5ONnBERXFO/VJiPAtvyXpsc1zsYLk8L5emLwWoXrOTNPhhJsSZXYQBtI3gfK13iFwQwl3Dmf0faGeoIzmeGt+Flzl3uLfkC6Ctdye0d7PTU8O9kYDrbC85vPe4uK2KSoiIoCIiAiIgIiICIiDnfPjyg9m0c6JptJVu1A4iPbMf5ej86+bF7vnn5Q+16Sla03jpR7My2wuBvK7+bo/IF4NBkjZdZWxKrZQLXBGQIuNo3HsWVs7OvwPeqLRErxCr21Ef4vIrK2aP8TfFXQn6Cpae1Q+fC4tja2KJz3Mxve8AvxAjJjA42vncKNpCJmscI2ta0Wb0XOe0uAAe5rnHMF1yN1rLPBWNAAGqdt2hrjmb7bq1oGRyOezcrpG45H6Gp5BPLUEYIgOiRlnvdmMl5mWIYnYRYYjbsvktvrIzmYGHvePDPJRjFmcrZ+Cy10ZTaNab/kzyVgkpZampLsIDgzCcIbhyxE7zcbNi8eIit5PICzAwyhuLFqzJeO/4sOwnrURsIuL3tcXtttvstOPFeLWm073PT4QyvesxERGtNho3kyH00lRI8tAa4sAGRw2zcbEWJNgLhed1a39TMdUImyvLA4kRloAF99wc+xQoqcE2Lg3K9yDbsyWVa268y5LUmIikfNJ0ZyVfNTzVBkbG1gJaHDN5FshmLbRxXnjEvXSV0xphTa6LVNLshcOIve17ZjLh4rRMguQMhfeTYDtKlIt15nPTm3PMm8n+Q1bWsMkEWKMPLMWJg6Qw3Aa5wJAxC59TktBV0To3yRvFnxvdG8XBs5hLXC4yNiCMl0/k7yxqKKCOGOlhcYRI1smuIOKY43PLdjrkjLqAyXOXMJzJJJzJOZJO0k8Vlpsa4xKwxrYOjWN0amhBLFbZTHRrG6NBHRVdtVFBWNhcQBtJDR2k2XXebzRQlraSK12wgTO6gyxF+8Rj51zXk3TY5mk7GDEe3YP1Pcu98ymj/8ADqapwzkfq2dTRZxt1WMY+RWEdOREUUREQEREBERAREQFoOXWnhQ0NVUZYmxlsYO+V/RjFt/SIJ6gVv1w3/iL0y8vpKRt8AYap/AuJdHGO7C8/MOCDjLnEkkkkkkknMknMklUS6IMs9Q5+HEb4Whjepo2BXT1TntjabWjbhbYW4XJ4nILAiCRJU3jbGGgWdiLssTjYjba4Gey52Dgo6IgFYyquKogqHkbCfErI2pePvu/mKxIg2j5HthbJr2kl+DV4w6QWAdicy2Tc7Xve4OW9Z9KOkgFP/jY3SQNme3VtAjxk4WYs8RtY7tq0ioruRPGl5f4T8v0V40w/eG+BH6rXInNI2f2yfwDxP0VRpcb2eDv6LVorzSNp9ps/C7yVftCP+LwH1WqVE5pG1NbHxPgVQzsP3h5rM7TceCFjKWJoYHY7kvMr3Yem8uBsRhIAGVnFXUOmoGOe59HFJeLA1pdhDXXJx2Dcz7o+XrKk2nXYRTI38Q8VY8ixNwpMFVSWjD4nHCyzrAdN2QvfGOB3bx131MhBLiBYXJA4C+QTYoiKrWkkAbSbDtOxQek5PwYYHu3yuwD4dh8sZX1ByQ0Z7NR00VrFsYc8fxv6bx4uI7lw3kNocTVlFBa7GESP4WaMRv2hhHzhfRSspAiIooiIgIiICIiAiIgLzHLLkTT6RwOkLmSxgtZIw54Sb4Ht2ObfvFzYi5Xp0Qcdq+Zl+eCpYeF43j/ALjh5LT1PMzVj3XwO7SR6x/qu9Imx85VPNNXt2Qsf8L2f+TVqqjm6rWbaSX5bu/KXL6hsqFoVHyVUck52e9BUN7WPH5owtfLom2V3DtDT+5fYhiCwy0UbveaD2gH1QfHh0Sdzv8Aod+l1ido143s7yR6gL64qOS9G/36eF3bEz6LXVHN9o53+mYPhL2flIQfKvsEm4A9j2fVWuopR9x3cCfRfTM/NRo52xj29krj+e61lRzNUp92WZv/AOR9GBB86uhcNrXDtaQsd132fmaI/wCXVEfFG79Hha+o5oase7PE74sbfVrkHElVdYqOaevH+XA/scwn/qY1aqp5ta9u2jv1tLP2Sfog54i9hU8iqlnvUc47Gy+uEha2bQGH3mSs+Kw/M0JoaFFtDopu57v5Wu9HKx2iHbneLHD0umhrkUw6Nd+Jni4erQrPs+TgD2PZ9VBGRSHUMo+47uF/RYnQPG1rh2tIQWLY8n6fHM3g3pnu2eZv3LW3XqeSlPha57si9wA4huwOt2k+SQOz8z2igHVNRbOwhB6zZ7uzoiHxK6cvOci4mQUcDdjnN1rhwMhxYe4EN+Vb4VDeKsjKitEg4quIKCqIiAiIgIiICIiAiIgIiICIiAiIgIiICIiAiIgpZMIVEQU1YVrqdp2hEQQ6jQlO/wB+GN3xRsPqFrJ+QujnbaSC/ERtafFtlREGvqObHRzv8ot+GWUeWKy1tTzQ0TvddM35mO/M0oibGuqOZmL7k7h8UTD+XCoP/o/M09GoY4cCJo/NryiK7Eep5rqzPC2M5ZEVDjY7jhkiz8Vh5P8ANXWsmx1GHAODw5zxva7gN2/LgiJsdRh0bLvspcdE8b0RQSGU7llbGURBka0q8AoiC4Kqq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64" name="AutoShape 8" descr="data:image/jpeg;base64,/9j/4AAQSkZJRgABAQAAAQABAAD/2wCEAAkGBxISEg8UEhQVFRUUEBQQFBUVFBQVFRUVFBUXFhQUFBQYHCggGBolHBQVITEhJSkrLi4uFx8zODMsNygtLisBCgoKDg0OGhAQGywlICUsLCwsNiwsNC8sNy4sLDEsLCwsLS4sNywsLSwsLCwsLC80LCwsLCwsLCwwMissLCwsN//AABEIAKgBKwMBIgACEQEDEQH/xAAcAAEAAQUBAQAAAAAAAAAAAAAABAECAwUHBgj/xABGEAABAwICBQkFBgQEBQUAAAABAAIDBBESIQUTMUFRBgciYXGBkaGxFDJygtEVQlKywcJikuHwI0NEgwgzosPSFyRjc5P/xAAaAQEBAAMBAQAAAAAAAAAAAAAAAQIDBAUG/8QALREBAAICAAUBBgYDAAAAAAAAAAECAxEEEiExQVETImFxkfAyQqHR4fEFgcH/2gAMAwEAAhEDEQA/AO4oiICIiAiIgIiICIsVTUNjY97yGtY0vc47AALkoMqLnVZznEOOqpg5t8nSTYCestDHW8VEfzm1B2U8I7ZHu/aEHUEXJpecit+62mHbHK7/ALoUZ/OFpA/fgHwwn90hQdiRcTm5caROypw/DFB+5hUZ/K/SB21cvc2Fv5Ywg7qi4BLyjrDtqp+6VzfykKHLpaoO2oqD21Ex/cg+i1Y+Ro2kDtIC+a5al52vefie4+pUKRjTtA8Ag+mJdK07femib2yMHqVCk5V6PbtrKYf78V/DEvnHCOA4bvRRNI1gjaTvOTRxP0QfR03L7RbPerYO5+L0UGXnS0O3/WMPYyQ+jV8qvcSSTmSbkqiD6el54tEN2Tvd8MUn6gKHLz36LGz2h3ZEB6uC+bUQfQsvPxQD3YKg9oYP3FQ5uf2Ae5RyHtla39pXBkQdrl5/3fdoh3z39GKHNz91X3KWEfE559CFyBEHUpefXSJ2RUzflkPq5Q5uerSp2Ohb2RA+q5yiD3MvO5ph3+oaPhijH6Ld8j+cnSRc+SabWsY4XY5rQHX2tuBdpzbYjed+xcqXQuR+hzJ7HTjbNK0u4ht7uPdiv/tlWEl9L0s4kYx7fdexrx2OFx6rKrY2BoAAsAAAOAGwK5RRERAREQEREBERAREQF4XnW0vq4I4GnpTOxO6o4yD5uw+Dl7pcC5b6b9qrJ3g3Y06mPhgjJFx1Fxc75kGv1im00kGAYxIX4rm1sNuG0Hv9N+mZILi+zett9pRYSMGdrA3dl12QXTTRWOCN98IALiT0r5nI7LZ24ngFCs7gfBSJNJMwMaBYguc51s3F1rDsAaMus8Vh9ub1oMZjdwKtML+Hosprh1qhrhwKDCad/DzCtNK/q8VlNb1eatNb1eaoxewv6vE/RUGjJCQBYlxsAA4knZYZZrJ7cRe2VxY57RwKp7e7Lq2ZnLs4JoYX6OIaXFwAG02Nhvt5Fee0loxz3kudawFmluwHMb9pU/SelXHoNtYHPbmf6LX+1u6k0I40MPxnwCqNDt/E7y+ize0u6vBPaHcfIIyissY0Qzi7xH0V40TH1+KuMrhmT6LG6V20mw8+5RnOPl7rvsyLgf5j9VK0XoaGSVjHFrAb3c5xAFhfaf76jsOrkqTuJ8c1gdM78R8Sq1y9LDoajdUOYZAyEAnWluMkgDIAWxdInPLIXUes0dTNMmrcHAOLW3isXAGwdfYAdq8+ZDxPiVjc4oiXpMNaGgAC5vkAMgtehRQZ6CDWSRt4uF+wZnyC71zT6Mx1cspGVPEGD433GXhKO8Lj3I6mvI+QjJjfPaR5Ad6+kObHR2pomOPvTOMx7D0Wdxa0O+ZXwj1qIiiiIiAiIgIiICIiAiIg83zg6b9koZng2e8amLjjeCLjsaHO+VfPYkXt+erT2tq2UzT0adt3dcsgBPg3D/MVzzWIJolV2tUDWKutQT9amtUHWqutVE3WKmtUPWqmtQTdarTKoetVNagl6xRq6rwiw2nyHFY5J7AkrVySlxJO9BddXNVrGrIm2ylJkCytHDM+Q7VYBbabcT9OtYJ6m+Tcm+Z7Ub5tGOOndklmA/iPkFFkkJ2rGSrSUcs2me64lWEoSrSUQJVhKEq0qAqKqy0cGN7GficB3b/K6D3fI3RTnRwxtyfPI1t7bMThmey7PAr6ZpoGxsYxgs1jWsaODWiwHgFyfmw0XiqWOt0aeIv+d/RaCOwyfyBdcVlIERFFEREBERAREQEREBQtNaSZTQTzye7FG6Q9eEXAHWTYd6mrk3P7p/BDBRtPSmdrpB/8cZ6APa+x/wBsoOPVtc+aSWWQ3fJI6V3xPJce7NYdYo2NMaCTrFXWqJjVNYgma1NYoesTWIJmtVNaomtTWKiXrVKhjaWYnEjpEk3FsDQMWVtpc5gBva5K1Yep8GJ7SAwObgERaJAxws4SF1yMwXbR1jhdBhqmB7osDXHE0HV4rvN3PF2kMtazGnZ94bd0htE0OcA3pNYLxawYjISQWt2F1mi5AuQcuyrtHvzMkQJIB6MjWCwuMJvcbMLbC2TBtzJxST2eSW/4gJ6Qddt75EMttAsBnuBUmW6mObT0RnPBOQsNwuT5lSI4QBifkOG8qtNABmdyh1lQXnqGxY7b7apGoWVNRiPAbhw/qo7nKpCt1ay25bStuqXWTVoW9ybYMaoQjn8FjJQVcVREQFv+RlJjmLjsaP6nyB8VoF7/AJE0DtU3COnK9rW9bnkBv7B3qx3SXcObOhwUrpT700jnfKw4B3XD3D4l65R6CkbDFFE33Y42xjsaAB6KQkqIiKAiIgIiICIiAiIgoTZfKHLzT/t1fVTg3YX6uL/6o+iy3bm75l3nnh5Qex6Nmwm0lR/7WOxzGMHWOHYwOz42XzCCgzYlTEsd0ugvxKmJWXS6C7EqXVEQXXVQVYrmhFiNr7q+Nm8qkTbm6mRQ3Wm+TTtwcNNpYGx3U2Cn4qTFTW3Z8FJFG92QaSexc05/V33pGKOWvdqquS+Q2eqwspT3L0kWhMNsQxPOYYPUnh/ZIVlTFFHnK8OP4GHIdRcPRvisvba6f28qbc/4e3r4/n/TzzaYk2AJPAC6S02EdMgdQzPlktjNWuf0Ymta3g39ePfdRXaDqH54HHuK6McXt4c+S1K95/41UtQPuhRnOJW9ZyZmJtgI8Pqpo5ISAXfhaP4nhvltW/klzzxOGPzR9XlEXo5tCwsuXSt7hf1Kgup6cbJL9ot+qy9lPnoscTS3bf0lqkWSpw4jh2bAsawluidslPDjc1o+84D6nwXdebLReOqhy6MDDMeGKwDB23c0/wC2uQ8kqXHNiOxgue/f4By+jOaugw08sxGc0lh8Edx+cyd1kjseXtkRFFEREBERAREQEREBEWq5U6abRUlTUv2RRFwH4n7GN73Fo70HBefTlB7TpDUNN46Rmr6ta+zpT3AMb8pXOmtuQBvNvFVnnc9z3vOJ73Oe9x2uc43cT2klWsKsRudDLUQFhIO0LCtqJRM0A+8BbrI3FQKmnLNuw7DuW7PWu917JXcx1YURXxxF2wLREbVYi2EejHHcVmZoiQ7I3HuKz5Ja/a09Wra26zNivktn9kyDaA3t+gzU+k0E7IkG3Eiw81fZ2ntDt4XHGS3RrqWkJtYL0ej9DMaMUz8A/CBiee7Y3vPcpFLBGza6267bZd5WzGkqNsbWlhkeL9K5be5v0t3eOpeRxmetPdpu0/Dt9Z6PoK8uKnu/VioqbEbU8Gf45Lvd22GQ8FlrBqffcXv32sGM6hlhv1gO4LXTcppb4YegwG+BmQPxH73fdat9U4Oxueb9Zv432rHheGveebXX17/r9/B5XERbJMxM+76fv9/NkrK6R9wwYWnacwD1knN3eStU+BozcS49th9VWs0mTv8A77Fq5qsletj4SKeHLfUd2xNSG7CG9TQPVXw6Yez3XOHetC6c7lhdIeK3xM17Q5bxW3iHpqnlXNa2sPdYei0dTpaR5zce8lQCi1zks1xjrHhe+Vx2lWIiwbNCIroYy5zWja4hvioPZ8kKQiIEC7pHAAbzfYB2gAfMvp3RFCIIIYh/lxtZfiQM3d5ue9cZ5ttFCSsp226MDdcR8Ni3wcYfNdxVlIERFFEREBERAREQEREBcV/4h+UGVNRMO0+0zW4C7YmntOI/KF2eWQNa5zjZrQXOJ2AAXJK+Q+V2nDXVlVUm9pJDgB3Rt6MTf5QO+6DUIqXVUAG2xbOl0n92QAg7+PaFrLK4MViZjrCxOm+bQwOzzb2dJv1Cm0sNOzMvv1AFebpp3s90925bSHSbT77O8WPqt1c2vywy9liyd+n1b48pGRC0TBfjYfqrPtutl2Oc1vG+FvjkFr49Ixbsvk/UKr9Isd/mgfK4nzWFs1vDLF/j+Gidzy/o2Lal7RilmefndbsFytdVaUe+4YLDzPaVjMtOc3SPefhP6qv2vGz/AJcfe7M/Rarbv+KdvVrbFjjlpqI+/RfT0ryLuHibDtJKumfGz3nX7MgtXV6TkftPcoLrlYRjpHXl38/2/ljfiscdurZz6XAyYMvD+q1k2kHHcPNYnBY3NXR7bJ23r5dHDk4ibKmpO8BU1w3j9VjLFaQsoz5I8uebTKU1gOw3/vgqOhUa6ysqnDbn2/VdOPicdumSNfI6KmFVbTLMysbvBHZYrMKyPr8F2Y8PCW688LFY9Ub2dRpRYkcMlOk0g37rfH+i15K5ONnBERXFO/VJiPAtvyXpsc1zsYLk8L5emLwWoXrOTNPhhJsSZXYQBtI3gfK13iFwQwl3Dmf0faGeoIzmeGt+Flzl3uLfkC6Ctdye0d7PTU8O9kYDrbC85vPe4uK2KSoiIoCIiAiIgIiICIiDnfPjyg9m0c6JptJVu1A4iPbMf5ej86+bF7vnn5Q+16Sla03jpR7My2wuBvK7+bo/IF4NBkjZdZWxKrZQLXBGQIuNo3HsWVs7OvwPeqLRErxCr21Ef4vIrK2aP8TfFXQn6Cpae1Q+fC4tja2KJz3Mxve8AvxAjJjA42vncKNpCJmscI2ta0Wb0XOe0uAAe5rnHMF1yN1rLPBWNAAGqdt2hrjmb7bq1oGRyOezcrpG45H6Gp5BPLUEYIgOiRlnvdmMl5mWIYnYRYYjbsvktvrIzmYGHvePDPJRjFmcrZ+Cy10ZTaNab/kzyVgkpZampLsIDgzCcIbhyxE7zcbNi8eIit5PICzAwyhuLFqzJeO/4sOwnrURsIuL3tcXtttvstOPFeLWm073PT4QyvesxERGtNho3kyH00lRI8tAa4sAGRw2zcbEWJNgLhed1a39TMdUImyvLA4kRloAF99wc+xQoqcE2Lg3K9yDbsyWVa268y5LUmIikfNJ0ZyVfNTzVBkbG1gJaHDN5FshmLbRxXnjEvXSV0xphTa6LVNLshcOIve17ZjLh4rRMguQMhfeTYDtKlIt15nPTm3PMm8n+Q1bWsMkEWKMPLMWJg6Qw3Aa5wJAxC59TktBV0To3yRvFnxvdG8XBs5hLXC4yNiCMl0/k7yxqKKCOGOlhcYRI1smuIOKY43PLdjrkjLqAyXOXMJzJJJzJOZJO0k8Vlpsa4xKwxrYOjWN0amhBLFbZTHRrG6NBHRVdtVFBWNhcQBtJDR2k2XXebzRQlraSK12wgTO6gyxF+8Rj51zXk3TY5mk7GDEe3YP1Pcu98ymj/8ADqapwzkfq2dTRZxt1WMY+RWEdOREUUREQEREBERAREQFoOXWnhQ0NVUZYmxlsYO+V/RjFt/SIJ6gVv1w3/iL0y8vpKRt8AYap/AuJdHGO7C8/MOCDjLnEkkkkkkknMknMklUS6IMs9Q5+HEb4Whjepo2BXT1TntjabWjbhbYW4XJ4nILAiCRJU3jbGGgWdiLssTjYjba4Gey52Dgo6IgFYyquKogqHkbCfErI2pePvu/mKxIg2j5HthbJr2kl+DV4w6QWAdicy2Tc7Xve4OW9Z9KOkgFP/jY3SQNme3VtAjxk4WYs8RtY7tq0ioruRPGl5f4T8v0V40w/eG+BH6rXInNI2f2yfwDxP0VRpcb2eDv6LVorzSNp9ps/C7yVftCP+LwH1WqVE5pG1NbHxPgVQzsP3h5rM7TceCFjKWJoYHY7kvMr3Yem8uBsRhIAGVnFXUOmoGOe59HFJeLA1pdhDXXJx2Dcz7o+XrKk2nXYRTI38Q8VY8ixNwpMFVSWjD4nHCyzrAdN2QvfGOB3bx131MhBLiBYXJA4C+QTYoiKrWkkAbSbDtOxQek5PwYYHu3yuwD4dh8sZX1ByQ0Z7NR00VrFsYc8fxv6bx4uI7lw3kNocTVlFBa7GESP4WaMRv2hhHzhfRSspAiIooiIgIiICIiAiIgLzHLLkTT6RwOkLmSxgtZIw54Sb4Ht2ObfvFzYi5Xp0Qcdq+Zl+eCpYeF43j/ALjh5LT1PMzVj3XwO7SR6x/qu9Imx85VPNNXt2Qsf8L2f+TVqqjm6rWbaSX5bu/KXL6hsqFoVHyVUck52e9BUN7WPH5owtfLom2V3DtDT+5fYhiCwy0UbveaD2gH1QfHh0Sdzv8Aod+l1ido143s7yR6gL64qOS9G/36eF3bEz6LXVHN9o53+mYPhL2flIQfKvsEm4A9j2fVWuopR9x3cCfRfTM/NRo52xj29krj+e61lRzNUp92WZv/AOR9GBB86uhcNrXDtaQsd132fmaI/wCXVEfFG79Hha+o5oase7PE74sbfVrkHElVdYqOaevH+XA/scwn/qY1aqp5ta9u2jv1tLP2Sfog54i9hU8iqlnvUc47Gy+uEha2bQGH3mSs+Kw/M0JoaFFtDopu57v5Wu9HKx2iHbneLHD0umhrkUw6Nd+Jni4erQrPs+TgD2PZ9VBGRSHUMo+47uF/RYnQPG1rh2tIQWLY8n6fHM3g3pnu2eZv3LW3XqeSlPha57si9wA4huwOt2k+SQOz8z2igHVNRbOwhB6zZ7uzoiHxK6cvOci4mQUcDdjnN1rhwMhxYe4EN+Vb4VDeKsjKitEg4quIKCqIiAiIgIiICIiAiIgIiICIiAiIgIiICIiAiIgpZMIVEQU1YVrqdp2hEQQ6jQlO/wB+GN3xRsPqFrJ+QujnbaSC/ERtafFtlREGvqObHRzv8ot+GWUeWKy1tTzQ0TvddM35mO/M0oibGuqOZmL7k7h8UTD+XCoP/o/M09GoY4cCJo/NryiK7Eep5rqzPC2M5ZEVDjY7jhkiz8Vh5P8ANXWsmx1GHAODw5zxva7gN2/LgiJsdRh0bLvspcdE8b0RQSGU7llbGURBka0q8AoiC4Kqq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2050" name="Picture 2" descr="http://d0od.wpengine.netdna-cdn.com/wp-content/uploads/2012/08/chromebox-keyboar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7975" y="2743200"/>
            <a:ext cx="3759490" cy="187437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www.mrswitch.com.au/home/wp-content/uploads/2014/02/light-switch-sydney-fix.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96000" y="2209800"/>
            <a:ext cx="2057400" cy="27432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9"/>
          <p:cNvSpPr txBox="1"/>
          <p:nvPr/>
        </p:nvSpPr>
        <p:spPr>
          <a:xfrm>
            <a:off x="-2133600" y="1676400"/>
            <a:ext cx="1143000" cy="369332"/>
          </a:xfrm>
          <a:prstGeom prst="rect">
            <a:avLst/>
          </a:prstGeom>
          <a:noFill/>
        </p:spPr>
        <p:txBody>
          <a:bodyPr wrap="square" rtlCol="0">
            <a:spAutoFit/>
          </a:bodyPr>
          <a:lstStyle/>
          <a:p>
            <a:r>
              <a:rPr lang="en-US" dirty="0" smtClean="0"/>
              <a:t>Tom</a:t>
            </a:r>
            <a:endParaRPr lang="en-US" dirty="0"/>
          </a:p>
        </p:txBody>
      </p:sp>
      <p:sp>
        <p:nvSpPr>
          <p:cNvPr id="10" name="Slide Number Placeholder 9"/>
          <p:cNvSpPr>
            <a:spLocks noGrp="1"/>
          </p:cNvSpPr>
          <p:nvPr>
            <p:ph type="sldNum" sz="quarter" idx="12"/>
          </p:nvPr>
        </p:nvSpPr>
        <p:spPr/>
        <p:txBody>
          <a:bodyPr/>
          <a:lstStyle/>
          <a:p>
            <a:fld id="{41414271-A93D-4058-9C07-E1D6927A229B}" type="slidenum">
              <a:rPr lang="en-US" smtClean="0"/>
              <a:pPr/>
              <a:t>2</a:t>
            </a:fld>
            <a:endParaRPr lang="en-US"/>
          </a:p>
        </p:txBody>
      </p:sp>
    </p:spTree>
    <p:extLst>
      <p:ext uri="{BB962C8B-B14F-4D97-AF65-F5344CB8AC3E}">
        <p14:creationId xmlns:p14="http://schemas.microsoft.com/office/powerpoint/2010/main" xmlns="" val="1224573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Access Technology</a:t>
            </a:r>
            <a:endParaRPr lang="en-US" dirty="0"/>
          </a:p>
        </p:txBody>
      </p:sp>
      <p:pic>
        <p:nvPicPr>
          <p:cNvPr id="1026" name="Picture 2" descr="http://img.misco.eu/Resources/images/Modules/InformationBlocks/1210/sft/sft-1/191658-Dragon-Naturally-Speaking-Premium-1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2838" y="4572000"/>
            <a:ext cx="1978323" cy="197832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5"/>
          <p:cNvSpPr txBox="1"/>
          <p:nvPr/>
        </p:nvSpPr>
        <p:spPr>
          <a:xfrm>
            <a:off x="-2133600" y="1676400"/>
            <a:ext cx="1143000" cy="369332"/>
          </a:xfrm>
          <a:prstGeom prst="rect">
            <a:avLst/>
          </a:prstGeom>
          <a:noFill/>
        </p:spPr>
        <p:txBody>
          <a:bodyPr wrap="square" rtlCol="0">
            <a:spAutoFit/>
          </a:bodyPr>
          <a:lstStyle/>
          <a:p>
            <a:r>
              <a:rPr lang="en-US" dirty="0" smtClean="0"/>
              <a:t>tom</a:t>
            </a:r>
            <a:endParaRPr lang="en-US" dirty="0"/>
          </a:p>
        </p:txBody>
      </p:sp>
      <p:sp>
        <p:nvSpPr>
          <p:cNvPr id="6" name="Slide Number Placeholder 5"/>
          <p:cNvSpPr>
            <a:spLocks noGrp="1"/>
          </p:cNvSpPr>
          <p:nvPr>
            <p:ph type="sldNum" sz="quarter" idx="12"/>
          </p:nvPr>
        </p:nvSpPr>
        <p:spPr/>
        <p:txBody>
          <a:bodyPr/>
          <a:lstStyle/>
          <a:p>
            <a:r>
              <a:rPr lang="en-US" dirty="0" smtClean="0"/>
              <a:t>17</a:t>
            </a:r>
            <a:endParaRPr lang="en-US" dirty="0"/>
          </a:p>
        </p:txBody>
      </p:sp>
      <p:pic>
        <p:nvPicPr>
          <p:cNvPr id="4" name="Picture 6"/>
          <p:cNvPicPr>
            <a:picLocks noChangeAspect="1"/>
          </p:cNvPicPr>
          <p:nvPr/>
        </p:nvPicPr>
        <p:blipFill rotWithShape="1">
          <a:blip r:embed="rId4" cstate="print"/>
          <a:srcRect l="23750" t="35555" r="23333" b="41931"/>
          <a:stretch/>
        </p:blipFill>
        <p:spPr>
          <a:xfrm>
            <a:off x="163068" y="2230877"/>
            <a:ext cx="8817864" cy="2110288"/>
          </a:xfrm>
          <a:prstGeom prst="rect">
            <a:avLst/>
          </a:prstGeom>
        </p:spPr>
      </p:pic>
    </p:spTree>
    <p:extLst>
      <p:ext uri="{BB962C8B-B14F-4D97-AF65-F5344CB8AC3E}">
        <p14:creationId xmlns:p14="http://schemas.microsoft.com/office/powerpoint/2010/main" xmlns="" val="1745385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Technology</a:t>
            </a:r>
            <a:endParaRPr lang="en-US" dirty="0"/>
          </a:p>
        </p:txBody>
      </p:sp>
      <p:sp>
        <p:nvSpPr>
          <p:cNvPr id="4" name="Slide Number Placeholder 3"/>
          <p:cNvSpPr>
            <a:spLocks noGrp="1"/>
          </p:cNvSpPr>
          <p:nvPr>
            <p:ph type="sldNum" sz="quarter" idx="12"/>
          </p:nvPr>
        </p:nvSpPr>
        <p:spPr/>
        <p:txBody>
          <a:bodyPr/>
          <a:lstStyle/>
          <a:p>
            <a:r>
              <a:rPr lang="en-US" dirty="0" smtClean="0"/>
              <a:t>21</a:t>
            </a:r>
            <a:endParaRPr lang="en-US" dirty="0"/>
          </a:p>
        </p:txBody>
      </p:sp>
      <p:pic>
        <p:nvPicPr>
          <p:cNvPr id="1026" name="Picture 2" descr="http://i.ebayimg.com/00/s/MTIwMFgxNjAw/z/ZQ0AAOSwBahVIj4O/$_2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14699" y="4841641"/>
            <a:ext cx="2514600" cy="188595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133600" y="1676400"/>
            <a:ext cx="1143000" cy="369332"/>
          </a:xfrm>
          <a:prstGeom prst="rect">
            <a:avLst/>
          </a:prstGeom>
          <a:noFill/>
        </p:spPr>
        <p:txBody>
          <a:bodyPr wrap="square" rtlCol="0">
            <a:spAutoFit/>
          </a:bodyPr>
          <a:lstStyle/>
          <a:p>
            <a:r>
              <a:rPr lang="en-US" dirty="0" smtClean="0"/>
              <a:t>tom</a:t>
            </a:r>
            <a:endParaRPr lang="en-US" dirty="0"/>
          </a:p>
        </p:txBody>
      </p:sp>
      <p:pic>
        <p:nvPicPr>
          <p:cNvPr id="7" name="Picture 6"/>
          <p:cNvPicPr>
            <a:picLocks noChangeAspect="1"/>
          </p:cNvPicPr>
          <p:nvPr/>
        </p:nvPicPr>
        <p:blipFill rotWithShape="1">
          <a:blip r:embed="rId4" cstate="print"/>
          <a:srcRect l="23339" t="31080" r="23030" b="42511"/>
          <a:stretch/>
        </p:blipFill>
        <p:spPr>
          <a:xfrm>
            <a:off x="126459" y="2209800"/>
            <a:ext cx="8941341" cy="2479691"/>
          </a:xfrm>
          <a:prstGeom prst="rect">
            <a:avLst/>
          </a:prstGeom>
        </p:spPr>
      </p:pic>
    </p:spTree>
    <p:extLst>
      <p:ext uri="{BB962C8B-B14F-4D97-AF65-F5344CB8AC3E}">
        <p14:creationId xmlns:p14="http://schemas.microsoft.com/office/powerpoint/2010/main" xmlns="" val="4057505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Client Communication Technology</a:t>
            </a:r>
          </a:p>
        </p:txBody>
      </p:sp>
      <p:pic>
        <p:nvPicPr>
          <p:cNvPr id="5" name="Content Placeholder 4"/>
          <p:cNvPicPr>
            <a:picLocks noGrp="1" noChangeAspect="1"/>
          </p:cNvPicPr>
          <p:nvPr>
            <p:ph idx="1"/>
          </p:nvPr>
        </p:nvPicPr>
        <p:blipFill>
          <a:blip r:embed="rId3" cstate="print"/>
          <a:srcRect l="26187" t="66725" r="25955" b="13269"/>
          <a:stretch>
            <a:fillRect/>
          </a:stretch>
        </p:blipFill>
        <p:spPr>
          <a:xfrm>
            <a:off x="0" y="2206924"/>
            <a:ext cx="9089730" cy="2136475"/>
          </a:xfrm>
        </p:spPr>
      </p:pic>
      <p:sp>
        <p:nvSpPr>
          <p:cNvPr id="4" name="TextBox 4"/>
          <p:cNvSpPr txBox="1"/>
          <p:nvPr/>
        </p:nvSpPr>
        <p:spPr>
          <a:xfrm>
            <a:off x="-2133600" y="1676400"/>
            <a:ext cx="1143000" cy="369332"/>
          </a:xfrm>
          <a:prstGeom prst="rect">
            <a:avLst/>
          </a:prstGeom>
          <a:noFill/>
        </p:spPr>
        <p:txBody>
          <a:bodyPr wrap="square" rtlCol="0">
            <a:spAutoFit/>
          </a:bodyPr>
          <a:lstStyle/>
          <a:p>
            <a:r>
              <a:rPr lang="en-US" dirty="0" smtClean="0"/>
              <a:t>victor</a:t>
            </a:r>
            <a:endParaRPr lang="en-US" dirty="0"/>
          </a:p>
        </p:txBody>
      </p:sp>
      <p:pic>
        <p:nvPicPr>
          <p:cNvPr id="6" name="Picture 5"/>
          <p:cNvPicPr>
            <a:picLocks noChangeAspect="1"/>
          </p:cNvPicPr>
          <p:nvPr/>
        </p:nvPicPr>
        <p:blipFill>
          <a:blip r:embed="rId4" cstate="print"/>
          <a:stretch>
            <a:fillRect/>
          </a:stretch>
        </p:blipFill>
        <p:spPr>
          <a:xfrm>
            <a:off x="2556294" y="4610096"/>
            <a:ext cx="4042063" cy="1866816"/>
          </a:xfrm>
          <a:prstGeom prst="rect">
            <a:avLst/>
          </a:prstGeom>
        </p:spPr>
      </p:pic>
      <p:sp>
        <p:nvSpPr>
          <p:cNvPr id="7" name="Slide Number Placeholder 6"/>
          <p:cNvSpPr>
            <a:spLocks noGrp="1"/>
          </p:cNvSpPr>
          <p:nvPr>
            <p:ph type="sldNum" sz="quarter" idx="12"/>
          </p:nvPr>
        </p:nvSpPr>
        <p:spPr/>
        <p:txBody>
          <a:bodyPr/>
          <a:lstStyle/>
          <a:p>
            <a:r>
              <a:rPr lang="en-US" dirty="0" smtClean="0"/>
              <a:t>18</a:t>
            </a:r>
            <a:endParaRPr lang="en-US" dirty="0"/>
          </a:p>
        </p:txBody>
      </p:sp>
    </p:spTree>
    <p:extLst>
      <p:ext uri="{BB962C8B-B14F-4D97-AF65-F5344CB8AC3E}">
        <p14:creationId xmlns:p14="http://schemas.microsoft.com/office/powerpoint/2010/main" xmlns="" val="3345839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Automation Technology</a:t>
            </a:r>
            <a:endParaRPr lang="en-US" dirty="0"/>
          </a:p>
        </p:txBody>
      </p:sp>
      <p:sp>
        <p:nvSpPr>
          <p:cNvPr id="3" name="Content Placeholder 2"/>
          <p:cNvSpPr>
            <a:spLocks noGrp="1"/>
          </p:cNvSpPr>
          <p:nvPr>
            <p:ph idx="1"/>
          </p:nvPr>
        </p:nvSpPr>
        <p:spPr/>
        <p:txBody>
          <a:bodyPr vert="horz" anchor="t">
            <a:normAutofit/>
          </a:bodyPr>
          <a:lstStyle/>
          <a:p>
            <a:endParaRPr lang="en-US" dirty="0"/>
          </a:p>
          <a:p>
            <a:pPr>
              <a:buNone/>
            </a:pPr>
            <a:endParaRPr lang="en-US" dirty="0"/>
          </a:p>
          <a:p>
            <a:pPr lvl="1"/>
            <a:endParaRPr lang="en-US" dirty="0"/>
          </a:p>
        </p:txBody>
      </p:sp>
      <p:pic>
        <p:nvPicPr>
          <p:cNvPr id="4" name="Picture 3" descr="Meet hue"/>
          <p:cNvPicPr>
            <a:picLocks noChangeAspect="1" noChangeArrowheads="1"/>
          </p:cNvPicPr>
          <p:nvPr/>
        </p:nvPicPr>
        <p:blipFill>
          <a:blip r:embed="rId3" cstate="print"/>
          <a:srcRect/>
          <a:stretch>
            <a:fillRect/>
          </a:stretch>
        </p:blipFill>
        <p:spPr bwMode="auto">
          <a:xfrm>
            <a:off x="3045125" y="4169434"/>
            <a:ext cx="3063070" cy="2700338"/>
          </a:xfrm>
          <a:prstGeom prst="rect">
            <a:avLst/>
          </a:prstGeom>
          <a:noFill/>
        </p:spPr>
      </p:pic>
      <p:sp>
        <p:nvSpPr>
          <p:cNvPr id="5" name="TextBox 5"/>
          <p:cNvSpPr txBox="1"/>
          <p:nvPr/>
        </p:nvSpPr>
        <p:spPr>
          <a:xfrm>
            <a:off x="-2133600" y="1676400"/>
            <a:ext cx="1143000" cy="369332"/>
          </a:xfrm>
          <a:prstGeom prst="rect">
            <a:avLst/>
          </a:prstGeom>
          <a:noFill/>
        </p:spPr>
        <p:txBody>
          <a:bodyPr wrap="square" rtlCol="0">
            <a:spAutoFit/>
          </a:bodyPr>
          <a:lstStyle/>
          <a:p>
            <a:r>
              <a:rPr lang="en-US" dirty="0" err="1" smtClean="0"/>
              <a:t>eric</a:t>
            </a:r>
            <a:endParaRPr lang="en-US" dirty="0"/>
          </a:p>
        </p:txBody>
      </p:sp>
      <p:sp>
        <p:nvSpPr>
          <p:cNvPr id="6" name="Slide Number Placeholder 5"/>
          <p:cNvSpPr>
            <a:spLocks noGrp="1"/>
          </p:cNvSpPr>
          <p:nvPr>
            <p:ph type="sldNum" sz="quarter" idx="12"/>
          </p:nvPr>
        </p:nvSpPr>
        <p:spPr/>
        <p:txBody>
          <a:bodyPr/>
          <a:lstStyle/>
          <a:p>
            <a:r>
              <a:rPr lang="en-US" dirty="0" smtClean="0"/>
              <a:t>19</a:t>
            </a:r>
            <a:endParaRPr lang="en-US" dirty="0"/>
          </a:p>
        </p:txBody>
      </p:sp>
      <p:pic>
        <p:nvPicPr>
          <p:cNvPr id="9" name="Picture 8"/>
          <p:cNvPicPr>
            <a:picLocks noChangeAspect="1"/>
          </p:cNvPicPr>
          <p:nvPr/>
        </p:nvPicPr>
        <p:blipFill rotWithShape="1">
          <a:blip r:embed="rId4" cstate="print"/>
          <a:srcRect l="26383" t="50075" r="26184" b="29368"/>
          <a:stretch/>
        </p:blipFill>
        <p:spPr>
          <a:xfrm>
            <a:off x="141732" y="2133600"/>
            <a:ext cx="8860536" cy="2174517"/>
          </a:xfrm>
          <a:prstGeom prst="rect">
            <a:avLst/>
          </a:prstGeom>
        </p:spPr>
      </p:pic>
    </p:spTree>
    <p:extLst>
      <p:ext uri="{BB962C8B-B14F-4D97-AF65-F5344CB8AC3E}">
        <p14:creationId xmlns:p14="http://schemas.microsoft.com/office/powerpoint/2010/main" xmlns="" val="4146279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Technology</a:t>
            </a:r>
            <a:endParaRPr lang="en-US" dirty="0"/>
          </a:p>
        </p:txBody>
      </p:sp>
      <p:sp>
        <p:nvSpPr>
          <p:cNvPr id="3" name="Content Placeholder 2"/>
          <p:cNvSpPr>
            <a:spLocks noGrp="1"/>
          </p:cNvSpPr>
          <p:nvPr>
            <p:ph idx="1"/>
          </p:nvPr>
        </p:nvSpPr>
        <p:spPr/>
        <p:txBody>
          <a:bodyPr vert="horz" anchor="t">
            <a:normAutofit/>
          </a:bodyPr>
          <a:lstStyle/>
          <a:p>
            <a:r>
              <a:rPr lang="en-US"/>
              <a:t>Sesame Smart Lock</a:t>
            </a:r>
          </a:p>
          <a:p>
            <a:pPr lvl="1"/>
            <a:endParaRPr lang="en-US"/>
          </a:p>
          <a:p>
            <a:pPr marL="868680" lvl="1" indent="-457200"/>
            <a:r>
              <a:rPr lang="en-US" sz="2800">
                <a:solidFill>
                  <a:srgbClr val="000000"/>
                </a:solidFill>
                <a:latin typeface="Georgia"/>
              </a:rPr>
              <a:t>Locking and Unlocking Doors</a:t>
            </a:r>
            <a:endParaRPr lang="en-US">
              <a:solidFill>
                <a:srgbClr val="000000"/>
              </a:solidFill>
              <a:latin typeface="Georgia"/>
            </a:endParaRPr>
          </a:p>
        </p:txBody>
      </p:sp>
      <p:sp>
        <p:nvSpPr>
          <p:cNvPr id="4" name="Slide Number Placeholder 3"/>
          <p:cNvSpPr>
            <a:spLocks noGrp="1"/>
          </p:cNvSpPr>
          <p:nvPr>
            <p:ph type="sldNum" sz="quarter" idx="12"/>
          </p:nvPr>
        </p:nvSpPr>
        <p:spPr/>
        <p:txBody>
          <a:bodyPr/>
          <a:lstStyle/>
          <a:p>
            <a:r>
              <a:rPr lang="en-US" dirty="0" smtClean="0"/>
              <a:t>20</a:t>
            </a:r>
            <a:endParaRPr lang="en-US" dirty="0"/>
          </a:p>
        </p:txBody>
      </p:sp>
      <p:pic>
        <p:nvPicPr>
          <p:cNvPr id="5" name="Picture 5"/>
          <p:cNvPicPr>
            <a:picLocks noChangeAspect="1"/>
          </p:cNvPicPr>
          <p:nvPr/>
        </p:nvPicPr>
        <p:blipFill>
          <a:blip r:embed="rId3" cstate="print"/>
          <a:stretch>
            <a:fillRect/>
          </a:stretch>
        </p:blipFill>
        <p:spPr>
          <a:xfrm>
            <a:off x="3217653" y="4535424"/>
            <a:ext cx="2711937" cy="2042463"/>
          </a:xfrm>
          <a:prstGeom prst="rect">
            <a:avLst/>
          </a:prstGeom>
        </p:spPr>
      </p:pic>
      <p:sp>
        <p:nvSpPr>
          <p:cNvPr id="7" name="TextBox 5"/>
          <p:cNvSpPr txBox="1"/>
          <p:nvPr/>
        </p:nvSpPr>
        <p:spPr>
          <a:xfrm>
            <a:off x="-2133600" y="1676400"/>
            <a:ext cx="1143000" cy="369332"/>
          </a:xfrm>
          <a:prstGeom prst="rect">
            <a:avLst/>
          </a:prstGeom>
          <a:noFill/>
        </p:spPr>
        <p:txBody>
          <a:bodyPr wrap="square" rtlCol="0">
            <a:spAutoFit/>
          </a:bodyPr>
          <a:lstStyle/>
          <a:p>
            <a:r>
              <a:rPr lang="en-US" dirty="0" err="1" smtClean="0"/>
              <a:t>eric</a:t>
            </a:r>
            <a:endParaRPr lang="en-US" dirty="0"/>
          </a:p>
        </p:txBody>
      </p:sp>
      <p:pic>
        <p:nvPicPr>
          <p:cNvPr id="12" name="Picture 11"/>
          <p:cNvPicPr>
            <a:picLocks noChangeAspect="1"/>
          </p:cNvPicPr>
          <p:nvPr/>
        </p:nvPicPr>
        <p:blipFill>
          <a:blip r:embed="rId4" cstate="print"/>
          <a:srcRect l="26400" t="52790" r="25925" b="25921"/>
          <a:stretch>
            <a:fillRect/>
          </a:stretch>
        </p:blipFill>
        <p:spPr>
          <a:xfrm>
            <a:off x="169085" y="2188085"/>
            <a:ext cx="8826109" cy="2231515"/>
          </a:xfrm>
          <a:prstGeom prst="rect">
            <a:avLst/>
          </a:prstGeom>
        </p:spPr>
      </p:pic>
    </p:spTree>
    <p:extLst>
      <p:ext uri="{BB962C8B-B14F-4D97-AF65-F5344CB8AC3E}">
        <p14:creationId xmlns:p14="http://schemas.microsoft.com/office/powerpoint/2010/main" xmlns="" val="1609841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Have Found</a:t>
            </a:r>
            <a:endParaRPr lang="en-US" dirty="0"/>
          </a:p>
        </p:txBody>
      </p:sp>
      <p:sp>
        <p:nvSpPr>
          <p:cNvPr id="3" name="Content Placeholder 2"/>
          <p:cNvSpPr>
            <a:spLocks noGrp="1"/>
          </p:cNvSpPr>
          <p:nvPr>
            <p:ph idx="1"/>
          </p:nvPr>
        </p:nvSpPr>
        <p:spPr/>
        <p:txBody>
          <a:bodyPr vert="horz" anchor="t">
            <a:normAutofit/>
          </a:bodyPr>
          <a:lstStyle/>
          <a:p>
            <a:r>
              <a:rPr lang="en-US" dirty="0"/>
              <a:t>Not all assistive technologies are designed to help people with disabilities</a:t>
            </a:r>
          </a:p>
          <a:p>
            <a:pPr marL="109728" indent="0">
              <a:buNone/>
            </a:pPr>
            <a:endParaRPr lang="en-US" dirty="0"/>
          </a:p>
          <a:p>
            <a:r>
              <a:rPr lang="en-US" dirty="0" smtClean="0"/>
              <a:t>Lack of consistency in finding the parameters</a:t>
            </a:r>
            <a:endParaRPr lang="en-US" dirty="0"/>
          </a:p>
          <a:p>
            <a:pPr marL="118872" indent="0">
              <a:buNone/>
            </a:pPr>
            <a:endParaRPr lang="en-US" dirty="0"/>
          </a:p>
          <a:p>
            <a:r>
              <a:rPr lang="en-US" dirty="0"/>
              <a:t>There is not a "one size fits all" technology</a:t>
            </a:r>
          </a:p>
        </p:txBody>
      </p:sp>
      <p:sp>
        <p:nvSpPr>
          <p:cNvPr id="4" name="TextBox 4"/>
          <p:cNvSpPr txBox="1"/>
          <p:nvPr/>
        </p:nvSpPr>
        <p:spPr>
          <a:xfrm>
            <a:off x="-2133600" y="1676400"/>
            <a:ext cx="1143000" cy="369332"/>
          </a:xfrm>
          <a:prstGeom prst="rect">
            <a:avLst/>
          </a:prstGeom>
          <a:noFill/>
        </p:spPr>
        <p:txBody>
          <a:bodyPr wrap="square" rtlCol="0">
            <a:spAutoFit/>
          </a:bodyPr>
          <a:lstStyle/>
          <a:p>
            <a:r>
              <a:rPr lang="en-US" dirty="0" err="1" smtClean="0"/>
              <a:t>eric</a:t>
            </a:r>
            <a:endParaRPr lang="en-US" dirty="0"/>
          </a:p>
        </p:txBody>
      </p:sp>
      <p:sp>
        <p:nvSpPr>
          <p:cNvPr id="5" name="Slide Number Placeholder 4"/>
          <p:cNvSpPr>
            <a:spLocks noGrp="1"/>
          </p:cNvSpPr>
          <p:nvPr>
            <p:ph type="sldNum" sz="quarter" idx="12"/>
          </p:nvPr>
        </p:nvSpPr>
        <p:spPr/>
        <p:txBody>
          <a:bodyPr/>
          <a:lstStyle/>
          <a:p>
            <a:r>
              <a:rPr lang="en-US" dirty="0" smtClean="0"/>
              <a:t>22</a:t>
            </a:r>
            <a:endParaRPr lang="en-US" dirty="0"/>
          </a:p>
        </p:txBody>
      </p:sp>
    </p:spTree>
    <p:extLst>
      <p:ext uri="{BB962C8B-B14F-4D97-AF65-F5344CB8AC3E}">
        <p14:creationId xmlns:p14="http://schemas.microsoft.com/office/powerpoint/2010/main" xmlns="" val="3864601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Client Accessible List</a:t>
            </a:r>
          </a:p>
        </p:txBody>
      </p:sp>
      <p:sp>
        <p:nvSpPr>
          <p:cNvPr id="3" name="Content Placeholder 2"/>
          <p:cNvSpPr>
            <a:spLocks noGrp="1"/>
          </p:cNvSpPr>
          <p:nvPr>
            <p:ph idx="1"/>
          </p:nvPr>
        </p:nvSpPr>
        <p:spPr>
          <a:xfrm>
            <a:off x="533400" y="2057400"/>
            <a:ext cx="8229600" cy="4325112"/>
          </a:xfrm>
        </p:spPr>
        <p:txBody>
          <a:bodyPr vert="horz" anchor="t">
            <a:normAutofit/>
          </a:bodyPr>
          <a:lstStyle/>
          <a:p>
            <a:r>
              <a:rPr lang="en-US" dirty="0"/>
              <a:t>User friendly for clients, carers, and staff</a:t>
            </a:r>
          </a:p>
          <a:p>
            <a:r>
              <a:rPr lang="en-US" dirty="0"/>
              <a:t>Online </a:t>
            </a:r>
            <a:r>
              <a:rPr lang="en-US"/>
              <a:t>database or </a:t>
            </a:r>
            <a:r>
              <a:rPr lang="en-US" dirty="0"/>
              <a:t>App</a:t>
            </a:r>
          </a:p>
          <a:p>
            <a:r>
              <a:rPr lang="en-US"/>
              <a:t>Technology newsletter</a:t>
            </a:r>
            <a:r>
              <a:rPr lang="en-US" dirty="0"/>
              <a:t> </a:t>
            </a:r>
          </a:p>
        </p:txBody>
      </p:sp>
      <p:pic>
        <p:nvPicPr>
          <p:cNvPr id="4" name="Picture 3"/>
          <p:cNvPicPr>
            <a:picLocks noChangeAspect="1"/>
          </p:cNvPicPr>
          <p:nvPr/>
        </p:nvPicPr>
        <p:blipFill rotWithShape="1">
          <a:blip r:embed="rId3" cstate="print"/>
          <a:srcRect l="24583" t="31852" r="20882" b="19259"/>
          <a:stretch/>
        </p:blipFill>
        <p:spPr>
          <a:xfrm>
            <a:off x="1295400" y="3657600"/>
            <a:ext cx="5981700" cy="3016413"/>
          </a:xfrm>
          <a:prstGeom prst="rect">
            <a:avLst/>
          </a:prstGeom>
        </p:spPr>
      </p:pic>
      <p:sp>
        <p:nvSpPr>
          <p:cNvPr id="5" name="TextBox 5"/>
          <p:cNvSpPr txBox="1"/>
          <p:nvPr/>
        </p:nvSpPr>
        <p:spPr>
          <a:xfrm>
            <a:off x="-2133600" y="1676400"/>
            <a:ext cx="1143000" cy="369332"/>
          </a:xfrm>
          <a:prstGeom prst="rect">
            <a:avLst/>
          </a:prstGeom>
          <a:noFill/>
        </p:spPr>
        <p:txBody>
          <a:bodyPr wrap="square" rtlCol="0">
            <a:spAutoFit/>
          </a:bodyPr>
          <a:lstStyle/>
          <a:p>
            <a:r>
              <a:rPr lang="en-US" dirty="0" err="1" smtClean="0"/>
              <a:t>eric</a:t>
            </a:r>
            <a:endParaRPr lang="en-US" dirty="0"/>
          </a:p>
        </p:txBody>
      </p:sp>
      <p:sp>
        <p:nvSpPr>
          <p:cNvPr id="6" name="Slide Number Placeholder 5"/>
          <p:cNvSpPr>
            <a:spLocks noGrp="1"/>
          </p:cNvSpPr>
          <p:nvPr>
            <p:ph type="sldNum" sz="quarter" idx="12"/>
          </p:nvPr>
        </p:nvSpPr>
        <p:spPr/>
        <p:txBody>
          <a:bodyPr/>
          <a:lstStyle/>
          <a:p>
            <a:r>
              <a:rPr lang="en-US" dirty="0" smtClean="0"/>
              <a:t>23</a:t>
            </a:r>
            <a:endParaRPr lang="en-US" dirty="0"/>
          </a:p>
        </p:txBody>
      </p:sp>
    </p:spTree>
    <p:extLst>
      <p:ext uri="{BB962C8B-B14F-4D97-AF65-F5344CB8AC3E}">
        <p14:creationId xmlns:p14="http://schemas.microsoft.com/office/powerpoint/2010/main" xmlns="" val="2683381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Updating the List</a:t>
            </a:r>
          </a:p>
        </p:txBody>
      </p:sp>
      <p:sp>
        <p:nvSpPr>
          <p:cNvPr id="3" name="Content Placeholder 2"/>
          <p:cNvSpPr>
            <a:spLocks noGrp="1"/>
          </p:cNvSpPr>
          <p:nvPr>
            <p:ph idx="1"/>
          </p:nvPr>
        </p:nvSpPr>
        <p:spPr/>
        <p:txBody>
          <a:bodyPr vert="horz" anchor="t">
            <a:normAutofit/>
          </a:bodyPr>
          <a:lstStyle/>
          <a:p>
            <a:r>
              <a:rPr lang="en-US" dirty="0">
                <a:latin typeface="Georgia" charset="0"/>
              </a:rPr>
              <a:t>Two to three EWTF staff members</a:t>
            </a:r>
            <a:endParaRPr lang="en-US"/>
          </a:p>
          <a:p>
            <a:pPr lvl="1"/>
            <a:r>
              <a:rPr lang="en-US">
                <a:solidFill>
                  <a:srgbClr val="000000"/>
                </a:solidFill>
              </a:rPr>
              <a:t>Technology Supplier </a:t>
            </a:r>
            <a:r>
              <a:rPr lang="en-US" smtClean="0">
                <a:solidFill>
                  <a:srgbClr val="000000"/>
                </a:solidFill>
              </a:rPr>
              <a:t>Questionnaire</a:t>
            </a:r>
            <a:endParaRPr lang="en-US">
              <a:solidFill>
                <a:srgbClr val="000000"/>
              </a:solidFill>
              <a:latin typeface="Georgia"/>
            </a:endParaRPr>
          </a:p>
          <a:p>
            <a:pPr lvl="1"/>
            <a:r>
              <a:rPr lang="en-US">
                <a:solidFill>
                  <a:srgbClr val="000000"/>
                </a:solidFill>
              </a:rPr>
              <a:t>Using Systematic Research </a:t>
            </a:r>
            <a:r>
              <a:rPr lang="en-US" smtClean="0">
                <a:solidFill>
                  <a:srgbClr val="000000"/>
                </a:solidFill>
              </a:rPr>
              <a:t>Process</a:t>
            </a:r>
            <a:endParaRPr lang="en-US">
              <a:solidFill>
                <a:srgbClr val="000000"/>
              </a:solidFill>
              <a:latin typeface="Georgia"/>
            </a:endParaRPr>
          </a:p>
        </p:txBody>
      </p:sp>
      <p:sp>
        <p:nvSpPr>
          <p:cNvPr id="4" name="TextBox 4"/>
          <p:cNvSpPr txBox="1"/>
          <p:nvPr/>
        </p:nvSpPr>
        <p:spPr>
          <a:xfrm>
            <a:off x="-2133600" y="1676400"/>
            <a:ext cx="1143000" cy="369332"/>
          </a:xfrm>
          <a:prstGeom prst="rect">
            <a:avLst/>
          </a:prstGeom>
          <a:noFill/>
        </p:spPr>
        <p:txBody>
          <a:bodyPr wrap="square" rtlCol="0">
            <a:spAutoFit/>
          </a:bodyPr>
          <a:lstStyle/>
          <a:p>
            <a:r>
              <a:rPr lang="en-US" dirty="0" err="1" smtClean="0"/>
              <a:t>eric</a:t>
            </a:r>
            <a:endParaRPr lang="en-US" dirty="0"/>
          </a:p>
        </p:txBody>
      </p:sp>
      <p:pic>
        <p:nvPicPr>
          <p:cNvPr id="5122" name="Picture 2" descr="http://www.savewater.com.au/uploads/awards/winners2012/EW-Tipping.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0800" y="4038600"/>
            <a:ext cx="3781210" cy="22098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r>
              <a:rPr lang="en-US" dirty="0" smtClean="0"/>
              <a:t>24</a:t>
            </a:r>
            <a:endParaRPr lang="en-US" dirty="0"/>
          </a:p>
        </p:txBody>
      </p:sp>
    </p:spTree>
    <p:extLst>
      <p:ext uri="{BB962C8B-B14F-4D97-AF65-F5344CB8AC3E}">
        <p14:creationId xmlns:p14="http://schemas.microsoft.com/office/powerpoint/2010/main" xmlns="" val="3788357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18" y="1143000"/>
            <a:ext cx="8229600" cy="1066800"/>
          </a:xfrm>
        </p:spPr>
        <p:txBody>
          <a:bodyPr>
            <a:normAutofit fontScale="90000"/>
          </a:bodyPr>
          <a:lstStyle/>
          <a:p>
            <a:r>
              <a:rPr lang="en-US" dirty="0"/>
              <a:t>Technology</a:t>
            </a:r>
            <a:r>
              <a:rPr lang="en-US"/>
              <a:t> Supplier Questionnaire</a:t>
            </a:r>
            <a:br>
              <a:rPr lang="en-US"/>
            </a:br>
            <a:endParaRPr lang="en-US" dirty="0"/>
          </a:p>
        </p:txBody>
      </p:sp>
      <p:pic>
        <p:nvPicPr>
          <p:cNvPr id="4" name="Picture 3"/>
          <p:cNvPicPr>
            <a:picLocks noChangeAspect="1"/>
          </p:cNvPicPr>
          <p:nvPr/>
        </p:nvPicPr>
        <p:blipFill rotWithShape="1">
          <a:blip r:embed="rId3" cstate="print"/>
          <a:srcRect l="18333" t="37037" r="40833" b="54815"/>
          <a:stretch/>
        </p:blipFill>
        <p:spPr>
          <a:xfrm>
            <a:off x="-1" y="2209799"/>
            <a:ext cx="9144000" cy="1026367"/>
          </a:xfrm>
          <a:prstGeom prst="rect">
            <a:avLst/>
          </a:prstGeom>
        </p:spPr>
      </p:pic>
      <p:pic>
        <p:nvPicPr>
          <p:cNvPr id="10" name="Picture 9"/>
          <p:cNvPicPr>
            <a:picLocks noChangeAspect="1"/>
          </p:cNvPicPr>
          <p:nvPr/>
        </p:nvPicPr>
        <p:blipFill rotWithShape="1">
          <a:blip r:embed="rId3" cstate="print"/>
          <a:srcRect l="18706" t="74073" r="41140" b="17779"/>
          <a:stretch/>
        </p:blipFill>
        <p:spPr>
          <a:xfrm>
            <a:off x="76200" y="3643865"/>
            <a:ext cx="8991600" cy="1026367"/>
          </a:xfrm>
          <a:prstGeom prst="rect">
            <a:avLst/>
          </a:prstGeom>
        </p:spPr>
      </p:pic>
      <p:pic>
        <p:nvPicPr>
          <p:cNvPr id="11" name="Picture 10"/>
          <p:cNvPicPr>
            <a:picLocks noChangeAspect="1"/>
          </p:cNvPicPr>
          <p:nvPr/>
        </p:nvPicPr>
        <p:blipFill rotWithShape="1">
          <a:blip r:embed="rId4" cstate="print"/>
          <a:srcRect l="18488" t="56666" r="40679" b="33704"/>
          <a:stretch/>
        </p:blipFill>
        <p:spPr>
          <a:xfrm>
            <a:off x="-1" y="5077932"/>
            <a:ext cx="9144001" cy="1212980"/>
          </a:xfrm>
          <a:prstGeom prst="rect">
            <a:avLst/>
          </a:prstGeom>
        </p:spPr>
      </p:pic>
      <p:sp>
        <p:nvSpPr>
          <p:cNvPr id="7" name="Slide Number Placeholder 6"/>
          <p:cNvSpPr>
            <a:spLocks noGrp="1"/>
          </p:cNvSpPr>
          <p:nvPr>
            <p:ph type="sldNum" sz="quarter" idx="12"/>
          </p:nvPr>
        </p:nvSpPr>
        <p:spPr/>
        <p:txBody>
          <a:bodyPr/>
          <a:lstStyle/>
          <a:p>
            <a:r>
              <a:rPr lang="en-US" dirty="0" smtClean="0"/>
              <a:t>25</a:t>
            </a:r>
            <a:endParaRPr lang="en-US" dirty="0"/>
          </a:p>
        </p:txBody>
      </p:sp>
      <p:sp>
        <p:nvSpPr>
          <p:cNvPr id="8" name="TextBox 4"/>
          <p:cNvSpPr txBox="1"/>
          <p:nvPr/>
        </p:nvSpPr>
        <p:spPr>
          <a:xfrm>
            <a:off x="-2133600" y="1676400"/>
            <a:ext cx="1143000" cy="369332"/>
          </a:xfrm>
          <a:prstGeom prst="rect">
            <a:avLst/>
          </a:prstGeom>
          <a:noFill/>
        </p:spPr>
        <p:txBody>
          <a:bodyPr wrap="square" rtlCol="0">
            <a:spAutoFit/>
          </a:bodyPr>
          <a:lstStyle/>
          <a:p>
            <a:r>
              <a:rPr lang="en-US" dirty="0" err="1" smtClean="0"/>
              <a:t>eric</a:t>
            </a:r>
            <a:endParaRPr lang="en-US" dirty="0"/>
          </a:p>
        </p:txBody>
      </p:sp>
    </p:spTree>
    <p:extLst>
      <p:ext uri="{BB962C8B-B14F-4D97-AF65-F5344CB8AC3E}">
        <p14:creationId xmlns:p14="http://schemas.microsoft.com/office/powerpoint/2010/main" xmlns="" val="3952830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44" y="819813"/>
            <a:ext cx="8229600" cy="1066800"/>
          </a:xfrm>
        </p:spPr>
        <p:txBody>
          <a:bodyPr>
            <a:normAutofit/>
          </a:bodyPr>
          <a:lstStyle/>
          <a:p>
            <a:r>
              <a:rPr lang="en-US" dirty="0"/>
              <a:t>Using</a:t>
            </a:r>
            <a:r>
              <a:rPr lang="en-US"/>
              <a:t> Systematic Research </a:t>
            </a:r>
            <a:r>
              <a:rPr lang="en-US" smtClean="0"/>
              <a:t>Process</a:t>
            </a:r>
            <a:endParaRPr lang="en-US" dirty="0"/>
          </a:p>
        </p:txBody>
      </p:sp>
      <p:sp>
        <p:nvSpPr>
          <p:cNvPr id="9" name="Slide Number Placeholder 8"/>
          <p:cNvSpPr>
            <a:spLocks noGrp="1"/>
          </p:cNvSpPr>
          <p:nvPr>
            <p:ph type="sldNum" sz="quarter" idx="12"/>
          </p:nvPr>
        </p:nvSpPr>
        <p:spPr/>
        <p:txBody>
          <a:bodyPr/>
          <a:lstStyle/>
          <a:p>
            <a:r>
              <a:rPr lang="en-US" dirty="0" smtClean="0"/>
              <a:t>26</a:t>
            </a:r>
            <a:endParaRPr lang="en-US" dirty="0"/>
          </a:p>
        </p:txBody>
      </p:sp>
      <p:sp>
        <p:nvSpPr>
          <p:cNvPr id="10" name="TextBox 4"/>
          <p:cNvSpPr txBox="1"/>
          <p:nvPr/>
        </p:nvSpPr>
        <p:spPr>
          <a:xfrm>
            <a:off x="-2133600" y="1676400"/>
            <a:ext cx="1143000" cy="369332"/>
          </a:xfrm>
          <a:prstGeom prst="rect">
            <a:avLst/>
          </a:prstGeom>
          <a:noFill/>
        </p:spPr>
        <p:txBody>
          <a:bodyPr wrap="square" rtlCol="0">
            <a:spAutoFit/>
          </a:bodyPr>
          <a:lstStyle/>
          <a:p>
            <a:r>
              <a:rPr lang="en-US" dirty="0" err="1" smtClean="0"/>
              <a:t>eric</a:t>
            </a:r>
            <a:endParaRPr lang="en-US" dirty="0"/>
          </a:p>
        </p:txBody>
      </p:sp>
      <p:pic>
        <p:nvPicPr>
          <p:cNvPr id="3" name="Picture 2"/>
          <p:cNvPicPr>
            <a:picLocks noChangeAspect="1"/>
          </p:cNvPicPr>
          <p:nvPr/>
        </p:nvPicPr>
        <p:blipFill rotWithShape="1">
          <a:blip r:embed="rId3" cstate="print"/>
          <a:srcRect l="31015" t="17038" r="16065" b="14074"/>
          <a:stretch/>
        </p:blipFill>
        <p:spPr>
          <a:xfrm>
            <a:off x="1295400" y="2053838"/>
            <a:ext cx="6326121" cy="4632147"/>
          </a:xfrm>
          <a:prstGeom prst="rect">
            <a:avLst/>
          </a:prstGeom>
        </p:spPr>
      </p:pic>
      <p:pic>
        <p:nvPicPr>
          <p:cNvPr id="11" name="Picture 10"/>
          <p:cNvPicPr>
            <a:picLocks noChangeAspect="1"/>
          </p:cNvPicPr>
          <p:nvPr/>
        </p:nvPicPr>
        <p:blipFill rotWithShape="1">
          <a:blip r:embed="rId3" cstate="print"/>
          <a:srcRect l="31128" t="38622" r="50634" b="14075"/>
          <a:stretch/>
        </p:blipFill>
        <p:spPr>
          <a:xfrm>
            <a:off x="2743960" y="1886613"/>
            <a:ext cx="3429000" cy="5002764"/>
          </a:xfrm>
          <a:prstGeom prst="rect">
            <a:avLst/>
          </a:prstGeom>
        </p:spPr>
      </p:pic>
      <p:pic>
        <p:nvPicPr>
          <p:cNvPr id="12" name="Picture 11"/>
          <p:cNvPicPr>
            <a:picLocks noChangeAspect="1"/>
          </p:cNvPicPr>
          <p:nvPr/>
        </p:nvPicPr>
        <p:blipFill rotWithShape="1">
          <a:blip r:embed="rId3" cstate="print"/>
          <a:srcRect l="65199" t="38622" r="16157" b="14075"/>
          <a:stretch/>
        </p:blipFill>
        <p:spPr>
          <a:xfrm>
            <a:off x="2705860" y="1886613"/>
            <a:ext cx="3505199" cy="5002764"/>
          </a:xfrm>
          <a:prstGeom prst="rect">
            <a:avLst/>
          </a:prstGeom>
        </p:spPr>
      </p:pic>
      <p:pic>
        <p:nvPicPr>
          <p:cNvPr id="13" name="Picture 12"/>
          <p:cNvPicPr>
            <a:picLocks noChangeAspect="1"/>
          </p:cNvPicPr>
          <p:nvPr/>
        </p:nvPicPr>
        <p:blipFill rotWithShape="1">
          <a:blip r:embed="rId3" cstate="print"/>
          <a:srcRect l="47421" t="18733" r="33125" b="51727"/>
          <a:stretch/>
        </p:blipFill>
        <p:spPr>
          <a:xfrm>
            <a:off x="2629659" y="2590800"/>
            <a:ext cx="3657600" cy="3124200"/>
          </a:xfrm>
          <a:prstGeom prst="rect">
            <a:avLst/>
          </a:prstGeom>
        </p:spPr>
      </p:pic>
    </p:spTree>
    <p:extLst>
      <p:ext uri="{BB962C8B-B14F-4D97-AF65-F5344CB8AC3E}">
        <p14:creationId xmlns:p14="http://schemas.microsoft.com/office/powerpoint/2010/main" xmlns="" val="13352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2"/>
          <p:cNvSpPr txBox="1"/>
          <p:nvPr/>
        </p:nvSpPr>
        <p:spPr>
          <a:xfrm>
            <a:off x="-2133600" y="1676400"/>
            <a:ext cx="1143000" cy="369332"/>
          </a:xfrm>
          <a:prstGeom prst="rect">
            <a:avLst/>
          </a:prstGeom>
          <a:noFill/>
        </p:spPr>
        <p:txBody>
          <a:bodyPr wrap="square" rtlCol="0">
            <a:spAutoFit/>
          </a:bodyPr>
          <a:lstStyle/>
          <a:p>
            <a:r>
              <a:rPr lang="en-US" dirty="0" smtClean="0"/>
              <a:t>Tom</a:t>
            </a:r>
            <a:endParaRPr lang="en-US" dirty="0"/>
          </a:p>
        </p:txBody>
      </p:sp>
      <p:sp>
        <p:nvSpPr>
          <p:cNvPr id="3" name="Slide Number Placeholder 2"/>
          <p:cNvSpPr>
            <a:spLocks noGrp="1"/>
          </p:cNvSpPr>
          <p:nvPr>
            <p:ph type="sldNum" sz="quarter" idx="12"/>
          </p:nvPr>
        </p:nvSpPr>
        <p:spPr/>
        <p:txBody>
          <a:bodyPr/>
          <a:lstStyle/>
          <a:p>
            <a:fld id="{41414271-A93D-4058-9C07-E1D6927A229B}" type="slidenum">
              <a:rPr lang="en-US" smtClean="0"/>
              <a:pPr/>
              <a:t>3</a:t>
            </a:fld>
            <a:endParaRPr lang="en-US"/>
          </a:p>
        </p:txBody>
      </p:sp>
    </p:spTree>
    <p:extLst>
      <p:ext uri="{BB962C8B-B14F-4D97-AF65-F5344CB8AC3E}">
        <p14:creationId xmlns:p14="http://schemas.microsoft.com/office/powerpoint/2010/main" xmlns="" val="3139816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56467"/>
            <a:ext cx="8229600" cy="1069848"/>
          </a:xfrm>
        </p:spPr>
        <p:txBody>
          <a:bodyPr/>
          <a:lstStyle/>
          <a:p>
            <a:r>
              <a:rPr lang="en-US" dirty="0" smtClean="0">
                <a:latin typeface="AR DESTINE" pitchFamily="2" charset="0"/>
              </a:rPr>
              <a:t>Who Would </a:t>
            </a:r>
            <a:r>
              <a:rPr lang="en-US" dirty="0">
                <a:latin typeface="AR DESTINE" pitchFamily="2" charset="0"/>
              </a:rPr>
              <a:t>H</a:t>
            </a:r>
            <a:r>
              <a:rPr lang="en-US" dirty="0" smtClean="0">
                <a:latin typeface="AR DESTINE" pitchFamily="2" charset="0"/>
              </a:rPr>
              <a:t>ave Thought…</a:t>
            </a:r>
            <a:endParaRPr lang="en-US" dirty="0">
              <a:latin typeface="AR DESTINE" pitchFamily="2" charset="0"/>
            </a:endParaRPr>
          </a:p>
        </p:txBody>
      </p:sp>
      <p:pic>
        <p:nvPicPr>
          <p:cNvPr id="11280" name="Picture 16" descr="http://images.fineartamerica.com/images-medium-large/the-first-telephone-developed-everett.jpg"/>
          <p:cNvPicPr>
            <a:picLocks noChangeAspect="1" noChangeArrowheads="1"/>
          </p:cNvPicPr>
          <p:nvPr/>
        </p:nvPicPr>
        <p:blipFill>
          <a:blip r:embed="rId3" cstate="print"/>
          <a:srcRect/>
          <a:stretch>
            <a:fillRect/>
          </a:stretch>
        </p:blipFill>
        <p:spPr bwMode="auto">
          <a:xfrm>
            <a:off x="685800" y="1752600"/>
            <a:ext cx="3368369" cy="1905000"/>
          </a:xfrm>
          <a:prstGeom prst="rect">
            <a:avLst/>
          </a:prstGeom>
          <a:noFill/>
        </p:spPr>
      </p:pic>
      <p:pic>
        <p:nvPicPr>
          <p:cNvPr id="11282" name="Picture 18" descr="http://upload.wikimedia.org/wikipedia/commons/a/ae/MWP_Sowinski.JPG"/>
          <p:cNvPicPr>
            <a:picLocks noChangeAspect="1" noChangeArrowheads="1"/>
          </p:cNvPicPr>
          <p:nvPr/>
        </p:nvPicPr>
        <p:blipFill>
          <a:blip r:embed="rId4" cstate="print"/>
          <a:srcRect/>
          <a:stretch>
            <a:fillRect/>
          </a:stretch>
        </p:blipFill>
        <p:spPr bwMode="auto">
          <a:xfrm>
            <a:off x="5181600" y="1676400"/>
            <a:ext cx="3048000" cy="2286000"/>
          </a:xfrm>
          <a:prstGeom prst="rect">
            <a:avLst/>
          </a:prstGeom>
          <a:noFill/>
        </p:spPr>
      </p:pic>
      <p:pic>
        <p:nvPicPr>
          <p:cNvPr id="11276" name="Picture 12" descr="http://electronic-lifestyle.com/wp-content/uploads/2013/09/home-automation.jpg"/>
          <p:cNvPicPr>
            <a:picLocks noChangeAspect="1" noChangeArrowheads="1"/>
          </p:cNvPicPr>
          <p:nvPr/>
        </p:nvPicPr>
        <p:blipFill>
          <a:blip r:embed="rId5" cstate="print"/>
          <a:srcRect/>
          <a:stretch>
            <a:fillRect/>
          </a:stretch>
        </p:blipFill>
        <p:spPr bwMode="auto">
          <a:xfrm>
            <a:off x="533400" y="1600200"/>
            <a:ext cx="3566107" cy="2438400"/>
          </a:xfrm>
          <a:prstGeom prst="rect">
            <a:avLst/>
          </a:prstGeom>
          <a:noFill/>
        </p:spPr>
      </p:pic>
      <p:pic>
        <p:nvPicPr>
          <p:cNvPr id="11270" name="Picture 6" descr="https://s-media-cache-ak0.pinimg.com/originals/54/61/1c/54611c665be9dc62bf8747a30d7d6b70.jpg"/>
          <p:cNvPicPr>
            <a:picLocks noChangeAspect="1" noChangeArrowheads="1"/>
          </p:cNvPicPr>
          <p:nvPr/>
        </p:nvPicPr>
        <p:blipFill>
          <a:blip r:embed="rId6" cstate="print"/>
          <a:srcRect/>
          <a:stretch>
            <a:fillRect/>
          </a:stretch>
        </p:blipFill>
        <p:spPr bwMode="auto">
          <a:xfrm>
            <a:off x="4953000" y="1600200"/>
            <a:ext cx="3496055" cy="2438400"/>
          </a:xfrm>
          <a:prstGeom prst="rect">
            <a:avLst/>
          </a:prstGeom>
          <a:noFill/>
        </p:spPr>
      </p:pic>
      <p:pic>
        <p:nvPicPr>
          <p:cNvPr id="11284" name="Picture 20" descr="https://johnguillen.files.wordpress.com/2014/09/old-typewriter.jpg"/>
          <p:cNvPicPr>
            <a:picLocks noChangeAspect="1" noChangeArrowheads="1"/>
          </p:cNvPicPr>
          <p:nvPr/>
        </p:nvPicPr>
        <p:blipFill>
          <a:blip r:embed="rId7" cstate="print"/>
          <a:srcRect/>
          <a:stretch>
            <a:fillRect/>
          </a:stretch>
        </p:blipFill>
        <p:spPr bwMode="auto">
          <a:xfrm>
            <a:off x="3429000" y="4191000"/>
            <a:ext cx="2344944" cy="2324100"/>
          </a:xfrm>
          <a:prstGeom prst="rect">
            <a:avLst/>
          </a:prstGeom>
          <a:noFill/>
        </p:spPr>
      </p:pic>
      <p:pic>
        <p:nvPicPr>
          <p:cNvPr id="11278" name="Picture 14" descr="http://itechfuture.com/wp-content/uploads/2011/09/125339_4_600_thumb.jpg"/>
          <p:cNvPicPr>
            <a:picLocks noChangeAspect="1" noChangeArrowheads="1"/>
          </p:cNvPicPr>
          <p:nvPr/>
        </p:nvPicPr>
        <p:blipFill>
          <a:blip r:embed="rId8" cstate="print"/>
          <a:srcRect/>
          <a:stretch>
            <a:fillRect/>
          </a:stretch>
        </p:blipFill>
        <p:spPr bwMode="auto">
          <a:xfrm>
            <a:off x="3504156" y="4114800"/>
            <a:ext cx="2135689" cy="2450385"/>
          </a:xfrm>
          <a:prstGeom prst="rect">
            <a:avLst/>
          </a:prstGeom>
          <a:noFill/>
        </p:spPr>
      </p:pic>
      <p:sp>
        <p:nvSpPr>
          <p:cNvPr id="9" name="TextBox 9"/>
          <p:cNvSpPr txBox="1"/>
          <p:nvPr/>
        </p:nvSpPr>
        <p:spPr>
          <a:xfrm>
            <a:off x="-2133600" y="1676400"/>
            <a:ext cx="1143000" cy="369332"/>
          </a:xfrm>
          <a:prstGeom prst="rect">
            <a:avLst/>
          </a:prstGeom>
          <a:noFill/>
        </p:spPr>
        <p:txBody>
          <a:bodyPr wrap="square" rtlCol="0">
            <a:spAutoFit/>
          </a:bodyPr>
          <a:lstStyle/>
          <a:p>
            <a:r>
              <a:rPr lang="en-US" dirty="0" err="1" smtClean="0"/>
              <a:t>eric</a:t>
            </a:r>
            <a:endParaRPr lang="en-US" dirty="0"/>
          </a:p>
        </p:txBody>
      </p:sp>
      <p:sp>
        <p:nvSpPr>
          <p:cNvPr id="10" name="Slide Number Placeholder 9"/>
          <p:cNvSpPr>
            <a:spLocks noGrp="1"/>
          </p:cNvSpPr>
          <p:nvPr>
            <p:ph type="sldNum" sz="quarter" idx="12"/>
          </p:nvPr>
        </p:nvSpPr>
        <p:spPr/>
        <p:txBody>
          <a:bodyPr/>
          <a:lstStyle/>
          <a:p>
            <a:r>
              <a:rPr lang="en-US" dirty="0" smtClean="0"/>
              <a:t>27</a:t>
            </a:r>
            <a:endParaRPr lang="en-US" dirty="0"/>
          </a:p>
        </p:txBody>
      </p:sp>
    </p:spTree>
    <p:extLst>
      <p:ext uri="{BB962C8B-B14F-4D97-AF65-F5344CB8AC3E}">
        <p14:creationId xmlns:p14="http://schemas.microsoft.com/office/powerpoint/2010/main" xmlns="" val="417005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1280"/>
                                        </p:tgtEl>
                                        <p:attrNameLst>
                                          <p:attrName>style.visibility</p:attrName>
                                        </p:attrNameLst>
                                      </p:cBhvr>
                                      <p:to>
                                        <p:strVal val="visible"/>
                                      </p:to>
                                    </p:set>
                                    <p:animScale>
                                      <p:cBhvr>
                                        <p:cTn id="7" dur="1000" decel="50000" fill="hold">
                                          <p:stCondLst>
                                            <p:cond delay="0"/>
                                          </p:stCondLst>
                                        </p:cTn>
                                        <p:tgtEl>
                                          <p:spTgt spid="112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280"/>
                                        </p:tgtEl>
                                        <p:attrNameLst>
                                          <p:attrName>ppt_x</p:attrName>
                                          <p:attrName>ppt_y</p:attrName>
                                        </p:attrNameLst>
                                      </p:cBhvr>
                                    </p:animMotion>
                                    <p:animEffect transition="in" filter="fade">
                                      <p:cBhvr>
                                        <p:cTn id="9" dur="1000"/>
                                        <p:tgtEl>
                                          <p:spTgt spid="11280"/>
                                        </p:tgtEl>
                                      </p:cBhvr>
                                    </p:animEffect>
                                  </p:childTnLst>
                                </p:cTn>
                              </p:par>
                            </p:childTnLst>
                          </p:cTn>
                        </p:par>
                        <p:par>
                          <p:cTn id="10" fill="hold">
                            <p:stCondLst>
                              <p:cond delay="1000"/>
                            </p:stCondLst>
                            <p:childTnLst>
                              <p:par>
                                <p:cTn id="11" presetID="29" presetClass="entr" presetSubtype="0" fill="hold" nodeType="afterEffect">
                                  <p:stCondLst>
                                    <p:cond delay="3000"/>
                                  </p:stCondLst>
                                  <p:childTnLst>
                                    <p:set>
                                      <p:cBhvr>
                                        <p:cTn id="12" dur="1" fill="hold">
                                          <p:stCondLst>
                                            <p:cond delay="0"/>
                                          </p:stCondLst>
                                        </p:cTn>
                                        <p:tgtEl>
                                          <p:spTgt spid="11276"/>
                                        </p:tgtEl>
                                        <p:attrNameLst>
                                          <p:attrName>style.visibility</p:attrName>
                                        </p:attrNameLst>
                                      </p:cBhvr>
                                      <p:to>
                                        <p:strVal val="visible"/>
                                      </p:to>
                                    </p:set>
                                    <p:anim calcmode="lin" valueType="num">
                                      <p:cBhvr>
                                        <p:cTn id="13" dur="1000" fill="hold"/>
                                        <p:tgtEl>
                                          <p:spTgt spid="11276"/>
                                        </p:tgtEl>
                                        <p:attrNameLst>
                                          <p:attrName>ppt_x</p:attrName>
                                        </p:attrNameLst>
                                      </p:cBhvr>
                                      <p:tavLst>
                                        <p:tav tm="0">
                                          <p:val>
                                            <p:strVal val="#ppt_x-.2"/>
                                          </p:val>
                                        </p:tav>
                                        <p:tav tm="100000">
                                          <p:val>
                                            <p:strVal val="#ppt_x"/>
                                          </p:val>
                                        </p:tav>
                                      </p:tavLst>
                                    </p:anim>
                                    <p:anim calcmode="lin" valueType="num">
                                      <p:cBhvr>
                                        <p:cTn id="14" dur="1000" fill="hold"/>
                                        <p:tgtEl>
                                          <p:spTgt spid="1127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1276"/>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11282"/>
                                        </p:tgtEl>
                                        <p:attrNameLst>
                                          <p:attrName>style.visibility</p:attrName>
                                        </p:attrNameLst>
                                      </p:cBhvr>
                                      <p:to>
                                        <p:strVal val="visible"/>
                                      </p:to>
                                    </p:set>
                                    <p:animEffect transition="in" filter="fade">
                                      <p:cBhvr>
                                        <p:cTn id="20" dur="800" decel="100000"/>
                                        <p:tgtEl>
                                          <p:spTgt spid="11282"/>
                                        </p:tgtEl>
                                      </p:cBhvr>
                                    </p:animEffect>
                                    <p:anim calcmode="lin" valueType="num">
                                      <p:cBhvr>
                                        <p:cTn id="21" dur="800" decel="100000" fill="hold"/>
                                        <p:tgtEl>
                                          <p:spTgt spid="11282"/>
                                        </p:tgtEl>
                                        <p:attrNameLst>
                                          <p:attrName>style.rotation</p:attrName>
                                        </p:attrNameLst>
                                      </p:cBhvr>
                                      <p:tavLst>
                                        <p:tav tm="0">
                                          <p:val>
                                            <p:fltVal val="-90"/>
                                          </p:val>
                                        </p:tav>
                                        <p:tav tm="100000">
                                          <p:val>
                                            <p:fltVal val="0"/>
                                          </p:val>
                                        </p:tav>
                                      </p:tavLst>
                                    </p:anim>
                                    <p:anim calcmode="lin" valueType="num">
                                      <p:cBhvr>
                                        <p:cTn id="22" dur="800" decel="100000" fill="hold"/>
                                        <p:tgtEl>
                                          <p:spTgt spid="11282"/>
                                        </p:tgtEl>
                                        <p:attrNameLst>
                                          <p:attrName>ppt_x</p:attrName>
                                        </p:attrNameLst>
                                      </p:cBhvr>
                                      <p:tavLst>
                                        <p:tav tm="0">
                                          <p:val>
                                            <p:strVal val="#ppt_x+0.4"/>
                                          </p:val>
                                        </p:tav>
                                        <p:tav tm="100000">
                                          <p:val>
                                            <p:strVal val="#ppt_x-0.05"/>
                                          </p:val>
                                        </p:tav>
                                      </p:tavLst>
                                    </p:anim>
                                    <p:anim calcmode="lin" valueType="num">
                                      <p:cBhvr>
                                        <p:cTn id="23" dur="800" decel="100000" fill="hold"/>
                                        <p:tgtEl>
                                          <p:spTgt spid="11282"/>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1282"/>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1282"/>
                                        </p:tgtEl>
                                        <p:attrNameLst>
                                          <p:attrName>ppt_y</p:attrName>
                                        </p:attrNameLst>
                                      </p:cBhvr>
                                      <p:tavLst>
                                        <p:tav tm="0">
                                          <p:val>
                                            <p:strVal val="#ppt_y+0.1"/>
                                          </p:val>
                                        </p:tav>
                                        <p:tav tm="100000">
                                          <p:val>
                                            <p:strVal val="#ppt_y"/>
                                          </p:val>
                                        </p:tav>
                                      </p:tavLst>
                                    </p:anim>
                                  </p:childTnLst>
                                </p:cTn>
                              </p:par>
                            </p:childTnLst>
                          </p:cTn>
                        </p:par>
                        <p:par>
                          <p:cTn id="26" fill="hold">
                            <p:stCondLst>
                              <p:cond delay="1000"/>
                            </p:stCondLst>
                            <p:childTnLst>
                              <p:par>
                                <p:cTn id="27" presetID="51" presetClass="entr" presetSubtype="0" fill="hold" nodeType="afterEffect">
                                  <p:stCondLst>
                                    <p:cond delay="3000"/>
                                  </p:stCondLst>
                                  <p:childTnLst>
                                    <p:set>
                                      <p:cBhvr>
                                        <p:cTn id="28" dur="1" fill="hold">
                                          <p:stCondLst>
                                            <p:cond delay="0"/>
                                          </p:stCondLst>
                                        </p:cTn>
                                        <p:tgtEl>
                                          <p:spTgt spid="11270"/>
                                        </p:tgtEl>
                                        <p:attrNameLst>
                                          <p:attrName>style.visibility</p:attrName>
                                        </p:attrNameLst>
                                      </p:cBhvr>
                                      <p:to>
                                        <p:strVal val="visible"/>
                                      </p:to>
                                    </p:set>
                                    <p:animEffect transition="in" filter="fade">
                                      <p:cBhvr>
                                        <p:cTn id="29" dur="770" decel="100000"/>
                                        <p:tgtEl>
                                          <p:spTgt spid="11270"/>
                                        </p:tgtEl>
                                      </p:cBhvr>
                                    </p:animEffect>
                                    <p:animScale>
                                      <p:cBhvr>
                                        <p:cTn id="30" dur="770" decel="100000"/>
                                        <p:tgtEl>
                                          <p:spTgt spid="11270"/>
                                        </p:tgtEl>
                                      </p:cBhvr>
                                      <p:from x="10000" y="10000"/>
                                      <p:to x="200000" y="450000"/>
                                    </p:animScale>
                                    <p:animScale>
                                      <p:cBhvr>
                                        <p:cTn id="31" dur="1230" accel="100000" fill="hold">
                                          <p:stCondLst>
                                            <p:cond delay="770"/>
                                          </p:stCondLst>
                                        </p:cTn>
                                        <p:tgtEl>
                                          <p:spTgt spid="11270"/>
                                        </p:tgtEl>
                                      </p:cBhvr>
                                      <p:from x="200000" y="450000"/>
                                      <p:to x="100000" y="100000"/>
                                    </p:animScale>
                                    <p:set>
                                      <p:cBhvr>
                                        <p:cTn id="32" dur="770" fill="hold"/>
                                        <p:tgtEl>
                                          <p:spTgt spid="11270"/>
                                        </p:tgtEl>
                                        <p:attrNameLst>
                                          <p:attrName>ppt_x</p:attrName>
                                        </p:attrNameLst>
                                      </p:cBhvr>
                                      <p:to>
                                        <p:strVal val="(0.5)"/>
                                      </p:to>
                                    </p:set>
                                    <p:anim from="(0.5)" to="(#ppt_x)" calcmode="lin" valueType="num">
                                      <p:cBhvr>
                                        <p:cTn id="33" dur="1230" accel="100000" fill="hold">
                                          <p:stCondLst>
                                            <p:cond delay="770"/>
                                          </p:stCondLst>
                                        </p:cTn>
                                        <p:tgtEl>
                                          <p:spTgt spid="11270"/>
                                        </p:tgtEl>
                                        <p:attrNameLst>
                                          <p:attrName>ppt_x</p:attrName>
                                        </p:attrNameLst>
                                      </p:cBhvr>
                                    </p:anim>
                                    <p:set>
                                      <p:cBhvr>
                                        <p:cTn id="34" dur="770" fill="hold"/>
                                        <p:tgtEl>
                                          <p:spTgt spid="11270"/>
                                        </p:tgtEl>
                                        <p:attrNameLst>
                                          <p:attrName>ppt_y</p:attrName>
                                        </p:attrNameLst>
                                      </p:cBhvr>
                                      <p:to>
                                        <p:strVal val="(#ppt_y+0.4)"/>
                                      </p:to>
                                    </p:set>
                                    <p:anim from="(#ppt_y+0.4)" to="(#ppt_y)" calcmode="lin" valueType="num">
                                      <p:cBhvr>
                                        <p:cTn id="35" dur="1230" accel="100000" fill="hold">
                                          <p:stCondLst>
                                            <p:cond delay="770"/>
                                          </p:stCondLst>
                                        </p:cTn>
                                        <p:tgtEl>
                                          <p:spTgt spid="11270"/>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nodeType="clickEffect">
                                  <p:stCondLst>
                                    <p:cond delay="0"/>
                                  </p:stCondLst>
                                  <p:childTnLst>
                                    <p:set>
                                      <p:cBhvr>
                                        <p:cTn id="39" dur="1" fill="hold">
                                          <p:stCondLst>
                                            <p:cond delay="0"/>
                                          </p:stCondLst>
                                        </p:cTn>
                                        <p:tgtEl>
                                          <p:spTgt spid="11284"/>
                                        </p:tgtEl>
                                        <p:attrNameLst>
                                          <p:attrName>style.visibility</p:attrName>
                                        </p:attrNameLst>
                                      </p:cBhvr>
                                      <p:to>
                                        <p:strVal val="visible"/>
                                      </p:to>
                                    </p:set>
                                    <p:animEffect transition="in" filter="wedge">
                                      <p:cBhvr>
                                        <p:cTn id="40" dur="2000"/>
                                        <p:tgtEl>
                                          <p:spTgt spid="11284"/>
                                        </p:tgtEl>
                                      </p:cBhvr>
                                    </p:animEffect>
                                  </p:childTnLst>
                                </p:cTn>
                              </p:par>
                            </p:childTnLst>
                          </p:cTn>
                        </p:par>
                        <p:par>
                          <p:cTn id="41" fill="hold">
                            <p:stCondLst>
                              <p:cond delay="2000"/>
                            </p:stCondLst>
                            <p:childTnLst>
                              <p:par>
                                <p:cTn id="42" presetID="9" presetClass="entr" presetSubtype="0" fill="hold" nodeType="afterEffect">
                                  <p:stCondLst>
                                    <p:cond delay="3000"/>
                                  </p:stCondLst>
                                  <p:childTnLst>
                                    <p:set>
                                      <p:cBhvr>
                                        <p:cTn id="43" dur="1" fill="hold">
                                          <p:stCondLst>
                                            <p:cond delay="0"/>
                                          </p:stCondLst>
                                        </p:cTn>
                                        <p:tgtEl>
                                          <p:spTgt spid="11278"/>
                                        </p:tgtEl>
                                        <p:attrNameLst>
                                          <p:attrName>style.visibility</p:attrName>
                                        </p:attrNameLst>
                                      </p:cBhvr>
                                      <p:to>
                                        <p:strVal val="visible"/>
                                      </p:to>
                                    </p:set>
                                    <p:animEffect transition="in" filter="dissolve">
                                      <p:cBhvr>
                                        <p:cTn id="44" dur="5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2"/>
          <p:cNvSpPr txBox="1"/>
          <p:nvPr/>
        </p:nvSpPr>
        <p:spPr>
          <a:xfrm>
            <a:off x="-2133600" y="1676400"/>
            <a:ext cx="1143000" cy="369332"/>
          </a:xfrm>
          <a:prstGeom prst="rect">
            <a:avLst/>
          </a:prstGeom>
          <a:noFill/>
        </p:spPr>
        <p:txBody>
          <a:bodyPr wrap="square" rtlCol="0">
            <a:spAutoFit/>
          </a:bodyPr>
          <a:lstStyle/>
          <a:p>
            <a:r>
              <a:rPr lang="en-US" dirty="0" smtClean="0"/>
              <a:t>Tom	</a:t>
            </a:r>
            <a:endParaRPr lang="en-US" dirty="0"/>
          </a:p>
        </p:txBody>
      </p:sp>
      <p:sp>
        <p:nvSpPr>
          <p:cNvPr id="3" name="Slide Number Placeholder 2"/>
          <p:cNvSpPr>
            <a:spLocks noGrp="1"/>
          </p:cNvSpPr>
          <p:nvPr>
            <p:ph type="sldNum" sz="quarter" idx="12"/>
          </p:nvPr>
        </p:nvSpPr>
        <p:spPr/>
        <p:txBody>
          <a:bodyPr/>
          <a:lstStyle/>
          <a:p>
            <a:fld id="{41414271-A93D-4058-9C07-E1D6927A229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684276"/>
            <a:ext cx="8229600" cy="1069848"/>
          </a:xfrm>
        </p:spPr>
        <p:txBody>
          <a:bodyPr/>
          <a:lstStyle/>
          <a:p>
            <a:r>
              <a:rPr lang="en-US" dirty="0" smtClean="0"/>
              <a:t>Technology Can Help!</a:t>
            </a:r>
            <a:endParaRPr lang="en-US" dirty="0"/>
          </a:p>
        </p:txBody>
      </p:sp>
      <p:pic>
        <p:nvPicPr>
          <p:cNvPr id="15362" name="Picture 2" descr="https://www.moneysmart.gov.au/media/399935/buying-a-home.png"/>
          <p:cNvPicPr>
            <a:picLocks noChangeAspect="1" noChangeArrowheads="1"/>
          </p:cNvPicPr>
          <p:nvPr/>
        </p:nvPicPr>
        <p:blipFill>
          <a:blip r:embed="rId3" cstate="print"/>
          <a:srcRect/>
          <a:stretch>
            <a:fillRect/>
          </a:stretch>
        </p:blipFill>
        <p:spPr bwMode="auto">
          <a:xfrm>
            <a:off x="3195796" y="4953000"/>
            <a:ext cx="2762250" cy="1905000"/>
          </a:xfrm>
          <a:prstGeom prst="rect">
            <a:avLst/>
          </a:prstGeom>
          <a:noFill/>
        </p:spPr>
      </p:pic>
      <p:sp>
        <p:nvSpPr>
          <p:cNvPr id="19458" name="AutoShape 2" descr="data:image/jpeg;base64,/9j/4AAQSkZJRgABAQAAAQABAAD/2wCEAAkGBxQSEhAUEBQUEBUVFRUUFBQVEBQQFBUUFRQYFxUSFBQYHCggGBolHBQUITEhJikrLi4uGB8zODMsNygtLisBCgoKDg0OGhAQGywkICQsLCwsLCwsLCwsLC0sLCwsLCwsLCwtLCwsLCwsLCwsLCwsLCwsLCwsLCwsLCwsLCwsLP/AABEIAQMAwgMBEQACEQEDEQH/xAAcAAEAAQUBAQAAAAAAAAAAAAAABQIDBAYHAQj/xABFEAABAwIDAwgGBwcCBwEAAAABAAIDBBEFEiExQVEGEyIyYXGBkQdScqGxwSNCQ4KS0fAUM2KissLhJGMWF0RTg5OzFf/EABsBAQACAwEBAAAAAAAAAAAAAAADBAECBQYH/8QAOREAAgECBAIIBAYBAwUAAAAAAAECAxEEEiExQVEFEyJhcYGRobHB0fAGFCMyQuEzcpLxNFJTotL/2gAMAwEAAhEDEQA/AO4oAgCAIAgCAIAgCAtyztb1nAd5UNXEUqKvUkl4uxtGLlsjFfisY3k/dI+K5VT8QYKG0m/BP52JVhqj4Fo4y3c0+YVWX4nofxhL2XzZIsJLmU//ALQ9U+a0X4npcab9UZ/JvmVsxhh2hw8AfgVZp/iPCS/dmXivpc0eEmjKhrWO6rhfhsPkV08P0hhq/wDjmm+Wz9HqRSpTjujIVwjCAIAgCAIAgCAIAgCAIAgCAIAgCAw6zEWR6E3Pqjb48Fzsb0pQwuk3eXJb/wBeZNToTqbELU4tI/RpyDs2/i2/BeWxXTmJrXUewu7f1+li9DCwjvqYjWE7SuNJuTzPVli6WxdbEtDRyLgjWtjXMObSwzFLo0M5iy9hWTdNFcFfJHsJtwOrfLd4LpYXpXE4fSErrk9V/XkaTw9OfAmKPGmusH9A8b3afHcvT4Pp6jW7NXsP29eHn6lKrhJx1jqSgK7ydyoeoAgCAIAgCAIAgCAIAgCA8JttWG0ldghMRxcm7YtBvdvPs/mvJ9JdOtt0sN5y+n19OZfo4XjP0IkMJ2rzTu3d7l26RfZEhG5l9kKwRuZcESzY0cirm0sYzHvNrFhmPDEtbGcxQ+Fa2N1Ix5IUJFIxZIrLNyVSMigxJ0Rt1m+qd3a3guv0d0tVwryvtR5cvD6bENbDRqarRmy01S2Rocw3HvB4Fe5w+Ip14KdN3RypwcHaReUxqEAQBAEAQBAEAQBAeEoDXcWxLOcrD0Rt/i/wvF9L9KPEN0qT7C3f/d/XxOnhsPlWaW5gxsXDUSxKRlxxrOUglIyY4ksRtl0NTKa3KsqzlMXGVbZRcZVjKD2y1cBc8LVo4Gblt8a1cTZSMaWFa2JYzMKWFbJE8ZHtHVOidmbqPrN3Efreuh0fjamEqZo7Pdc/7NatKNWNmbVTTh7Q5puD+rFe/oV4VqaqQd0zjzi4uzLqlNQgCAIAgCAIAgCAhOUGI5fomdY9Y8G8PFed6bx+Vfl4PV/u8OXn8PEvYShfty24EPAxeVsXZyM6GJLFaUjLYxZykbZdDVuoGtyoNW/VmLntlnILnlkyg9smUCyxlAstchk8IUcoC5Q5i06s2TMeWFOrsSRmYE0VksWIu5dwmt5p9j1XaHsO536+S7HRGP8Ay9XJJ9mXs+f1/oixNHrI5lujaF7Y5QQBAEAQBAEAQFiuqREx73bGi/edw8TYKHEVo0acqkuBvTg5yUVxNLjcXuLnaucbn8l4CrOVSblLdnadoRUVsiSp41qkVpyJGNi2USBsutapo0jS5cDVYhRMXKsqnVAxc8LVFOg0ZueZVE6QueWWOrM3FlHkFxZMouLLKpi4IRwFy29qglE3TMKojULRNCRGTtWpaizYcCrM8dj1maHtG4/LwXt+h8X19C0v3R0fyf3yOXiqWSemzJNdYrBAEAQBAEAQGs8sKrWKIb+m7uGjfffyXB6cq9mNNcdTo4CH7p+RgUbF5mxPNkzTRrZRuVpMy2NVmFMhbLrWq9ToGrZcDVdhhzW5UGKzGga3PSxZlhU0MxQY1VlhDZSKSxV54axnMUlqrugzNxlWFh2Zuehi3WHbMXPC1Ylh7IXKHNVOpSNkzHmYqc4EsGRdTGospagynB5+bmbwf0T47PfbzXU6Hr9TiUntLR/L3+JjFQz0r8tTbV7Y5AQBAEAQBAEBoOKz85VTHc13Nj7mh/mzLx/SdTPiJd2np/dzs0I5KKXPX1JKiZsXPSI5smIWqeESrJmQwK/RpkbLzQunSpmjZWAr0IGhVZTKKMHq2sDyyw4oHhaopUkzNzzIovyyM5hkWfy0RmGVYdBC5SWqGdAymW3NXPq0EbplmRq5lWnY3iyNq2KlKJbpsh6rTUaEajvGxaRvFprdFpaqxutPLma1w+s0O8xdfQqc1OCkuKTOFJWbRcW5gIAgCAIDxxssN2BzXDX5yXHa4lx73G5+K8NVk5Scubud2asrGzUTdijjEqTZKxtVqnTKzZeY1dKjSNGy61q6VOk+Zo2Vq1GDXE1uW31LBte0feClUJhRb2RaGIxm9nA222uR5rDvtpfxN+qmt0etxCI/aM/EFsk2YdOa4MyQ6+zVDQXWLgpEg2XHmlxYqusOSBSSopyRkocufWaN0WXrlVrG6I+qC50y1TZB129Q8S5E2Xk3Jmp4jwBb+FxA+C9p0ZLNhYeFvR2OTiVaqyTV8gCAIAgCAt1HVd3H4LWWzMx3RzTAjdre4LxE0duobbQhYiinMlI1dpFdl9i6tEjZ5VSFrHFozEDQLpUrN6mIpOSTIaV8LheeoL765WuytF91h81iVSpsrrwjf3afyLkY1F/jh5sQUtG7UEG23NJb4nYtVOpftSmvGy+XwMzqYmOlvRGRUPjszm5+aa0WAb1Ta2/fu81FUd3aLt5S7+VuZHCM03mhdvmZMNZERYyMfxzWF+8FS05JLtO/irEUqVRO6i0UvoYyLxdE/wC27KPIae5byqu36bu+V7mM8k+37kaY6q5GUu4HM2xtci/bcBbdY3ZtW2urd6vre21yxlw1r3+JdOGTOIzS5GjW4ADgSNdb2tqVhYiqo9qCXe3p6f2jXPRW0bv2KmMLD0aoF3B+UtJ4bVrHEOWvZa7k173aDSa1pteFyVpJc7GuItcXt+XYt5xRWnHLJorcFRqwQRZeFya8EbowaoLmVIIs02QGIjQqG2pdgT3JA/6ZvtP/AKivX9E/9MvF/E5mL/yvyJpdIrBAEAQBAUvbcELDBy3k/o0A7Roe8Gx+C8XXWWTR3Jao3GhdoFCpJFSaJOMqzTm+BXaL7V0aTk92RsugLp0kkaMsGiYSSWtN9dQFdjUaWgzNbModhUR+zb5LZVpczbrZriyg4TELdAWvqN2u9YzNyubdfU5spfgcJ+pbuJC3VaRlYmquJaPJ9g1jfJGexy1lkn++Kfkb/m57Ss/FHpoZgbCdxBG0gXGo3rTq6fBP/c/qY66D1yIoOBZj9JI+Tvdb3BbRjSi7qKvzer9WZ/NyX7UkX24PE3LlaL32nU9qzOpKSsRuvUe7JACygmyIpcVRqysbIsvK5daZIjAqnLnTZYpo13FH6KJbl2BsfJFtqWPtLz5vcvX9Gxy4aPn8WcvFO9Vkyr5XCAIAgCAIDlxZzVVVR+rM9w9mQ8433PC8n0hTy1pHZovNTT7jZsNeufYiqImYip6crFWSL7XK/SqWI2i4HK9CqatFWZWIVjFj3MtutMWPcy2VYWF1LmsYPbrKmhY9ut8xgXWHIHl1pKZmxSSoJVDNihxVKrO5uizIVzKrN4oi616oyLdNGr4xPYdyxBFuOxvuD0/NwQsO1sbAe+wv77r2+HhkpRjySOJUlmm33mYpjQIAgCAIAgOf8tabmqyKUbJo8p9uM7+9rh+FcPpeltM6WDleLjyMnDpdi8+yaoifgetVMqSRktcrMKpHYqDlNGvYxYqDlPDEXMWDXqxKttL7uYsVByRq3ZixVmVqda1jFhnWqrCxUHKWNfUxY8c+y36y7FjzMoJVzNikuVWdYykUFyqTrGyRYmeqk6hJFELXyqG5cpxNfgi5+phj3F4zey3pO9zSPFXsFR6yrGPf8DetPJTbOmr15xQgCAIAgCAICC5aYWaileGC8kZEsfEuZtaPaaXN8VXxVHraTiTYepkmnwNOwitDmtcDtsvGVI5XY7Eo3Nno6i9lVk7FScSRa9aqoQWKw5bKoYsVBylhVMWKXusQeOh+X5eKvUquZOPmvL+ha5eDlvTrK5q0DLY6nTuBXWpYpS3XsmYyXKHT3Isf5QlTERSuvgjKp23RcDlz5YjM7rQxYpMl3W4C5+Xz8lKq9qd+Yselyp1K5mxSXKtKuZsUOeoJVTZIwKuotdR57linA17EqqwKlhqW4xsZ/IChvzlQ4bbxx9wN3uHiAPulem6JoWTqPwXzOfjamqgjc12SiEAQBAEAQBAEBy/HKP8AZKx7RpHNeWLgLn6Rng437ntXmelcNknmWzOzhanWQs90SNDUrz80b1IE7Tz3VZ6FWUTLa5YUiOxUCt1IxY8lbmaRsuNu8doUtOq4yUkFpqUUU5c3XrAlrvaBsVZnJRlps9V4MTjZ6HtUL+RV3CzzJ6iGhZp7kg9qlqy/TbN52WhmOkABJ0A1K5kajbsiJK5YoXEtzHa/pW4A9UeVvepK9ezyrhobTWtlwLxcqkqprYpLlC6htYx55ljPckjG5C1tSpYluEDXp800scUfWe4AdnEnsAufBdHCUXUmorib1JKEbs6jQ0rYo2Rs0awBo8N57TtXtacFCKitkcKUnJtsvrc1CAIAgCAIAgCA1/ltgxqaY82PpYzzkXEuA1Z94XHfY7lXxVBVqbiT4er1c78DQ8Jrc7GkHgvE1qbhJpnc3RsdFVKlOBBOBLwTKuytKJlNclyOxUCs3MGIBkmPqyDye0fNv9Kt3z0e+L9n/ZvvDwMt50N+B+BV7o6dozT+9JEfH75lFGzonsJ+CutXws5cvmhUfaRjYoc2SMfaOs72BdzvMC3iuPQ0zVOS9+BJT0vLkZpVOcuRGikuUVzNixLMhJGJF1lSpYxLVOBA19VYFWqcLuxZSsTHo7wwnPVP+tdkfcD03eYt4HivWdE4bLHrH4I5ONq3eRG8LtFAIAgCAIAgCAIAgCA5byqw79krCWi0VRd7eDZb3kZ2XuHD2neqvO9L4Wz6yJ2MFWzwyvdFVJOvOyRccbk3SVKqziV5wJSOVQMrOJea5LmjRYrpWNyF7stntI4nW2zucVdwSc3JPa1vp9TMIt3si9HV3/dWfqMxIJA2+a6/RlOpRzKDTva+jaVr9yfHl8TScLfv0Mhsj/tLZfrBo8tQum5VJpwr/s4pcuH7dVw5acSPLH+O5h1E8fOsLXXu1zbWPWJbYX3bCuN0hCjGlbDbcd7++/0JoRnleZF5z1wL3CRjSzrKiSxgR9TU7VLGJYhAh6qpViMSzGJExQuqZ44GfWPSPqtHWd4C66eDw7qTSXEirzUItvgdcpadsbGMYLNaA1o4AaBezhFQiorZHn5Scndl1bGAgCAIAgCAIAgCAICG5WYL+100kYsH6Picfqyt1aT2HVp7HFRVqSqQcWS0ajpzUjmGHVRc0ZgWuaS17Tta5ps5p7QQQe0LxWIoulNxZ6CEsyuTlLNsVKSDRMUtUq04ladMkY5lC0V3FkdjDCZIHDpNJLHDjcF1730Gn61XV6PX6c36ElJ2Ul5ktdgaCQWAACwNgCdgAtwB17F2JOlOP6iasuD49ys90m2+7XvrLNfTUpjqIybMdc7esb2G3dZaLqVL9NN213d9O6yXyMuM0u18iNkYHywkDIHPuNdrmtcd33jw0Hcq7iqzkkrXTS9N/vQsJuMJa3svi/8Agyp5wvPRi2YjAjZ6hTxRZjAjqioU0YliMSIramwJVinC7N3orm1+jTCrRvqXjpS6MvujB1P3iPJo4r1nRuGyRzvd7eBw8bWzSyLzN3XUKAQBAEAQBAEAQBAEAQBAcv5eYb+z1bZmi0dT1uAnaNfxNAPex53rh9LYa66xHVwFW6yPgYVLKvMzR0yUjlVdo1aMuKq7VG4kbgY+I1NzALgWfntxsMultdA+/gr2CjpPwEYWT71b5/Kxk1dXN2sbIQBZttd1/VGUEX81ehUk7tO17aLTw+mnAgVOn6ff37FiKuaLEMve4Y43Au4lujhvsbW7VpBOOZb6W8DaUL8fvcvz1DmuZduUB5FybWPNPblb5jyWkp2U/Br2sIQTT8PmmUyVC5KiSqBhzSqSKJoxMCeRTRRIkRsFI6pnhgbcc47pH1WDV7vBoPjbiutgMP1lRIrYuqoQZ2inhaxrWMAa1oDWgbA0CwA8AvWpJKyPOt3d2XFkwEAQBAEAQBAEAQBAEAQEBy6w/n6KoAF3Mbz0dtueLpgDvALe5xUNeCnTcWTUJ5KiZy7DqjMAdugK8ZWhZ2PSQV0TMT1SkrG1i6JFrYxYzKJgcQS6xBIGwaW1Pds8kcmuyluQ1W1wNnmeHtyvcNNNBrpwvsK6U+kI1IZasl2eXHwulZ35K1jlRi4PNFGBFQRNeXOu4W0boAO0cDdVoY7DJ9q7XLb6W9ydyqNWRg4vYlhd1Q9rxqb3bcNB49beo44rPm03ureRPRi7WW9v7IxzlBYuJFl7lukbJGDVv0U9NamyJv0WUeaWqnP1QImePSf7hH5lep6KpWi5HD6QqXaR0hdc5oQBAEAQBAEAQBAEAQBAEB44XBB3owcEwpmS8f8A23vi/wDW4s/tXkcdDLUkeow7zU0+4nYSuXInL5dZR2MFieexZ3S/0KWEbp+XxMqOj8ifZWno9/yK57pblN0lqX5K22z4dq0jDW5oqRC19Zmc6+08z75XK9Tg7X/1fBFqnTyr1+BbL0sb2Rac5bJGyRH1jtCrFNaiWiN69FUVqJzvXmkd5BrP7V6/ARtRR5vGO9TyNyV0qBAEAQBAEAQBAEAQBAEAQAoDg1azmq2ujO0VMzh7Mkhkb/K9q830lC1Rno8FK9KJI08y4s4F2xfMt1HlsZsYOIS2MX/k/wDn/hWaMbqXl8TKRsgJJFgOtwB3Fc16XvyKrsr3Ls4Ivpu4do/NRxsaxsyGrRd5OzWDdb7Zyv0v22/1fBFmG3r8AXLWxmxQ+TRZSMpEZXTaHuKtUo6mk9EdO9G0Rbh8F/rGR3g6V1vdZeuwatRR5nFO9VmzqyVwgCAIAgCAIAgCAIAgCAIAgOQemXCDDLHWxtJbJaKa2wPaLMefab0b/wADRvVLF0M+p1ejq6j2H4o5t/xFJuNvvH5qgsFDidZYjkhDjdS4/RtfJYXOXnH2BO022BZlhaEV2ml42NHi2uCNj5M1Ms7jz8ZaWu6JdnbbM0g2Duxc7GU6dKP6b3Xd8ialW6yLfLkdG5PUL3MLy1pBNwc+ugIO/TauNVw9Sor09knfVLa3N+5SxVeMZZb+xK1FCcjjsNiAC4a3HHyVaGHnGzk0tea5X595WjXWZGs4rQPadW3ALdQc2wtLdba6kq1CSjLLdX7mmtuabR0qFWM1uadJPXjMTSzBoJ+wmOnH93a3iusqeEdv1FfxX/0SqrDnH/dqYZ5QTa3YTY2PQIseBuBY7NFL+Sp8H7m2dciqkmkqpYoGN6crwwD3knsABJ7AVLRwl5WiVcRVUYts+gsOo2wxRRM6sbGsb3NAAJ7dF6KMcqSR5qUnKTb4mStjUIAgCAIAgCAIAgCAIAgCAIDExbDY6mGSGdueORpa5vZxB3EGxB3EBYauZjJxd0fLGOw/sNZUU81OycxPy3EszQ5pAc12jtpa5qqzw8mrRm15J/IvrHLjH0f1uS3J/ltTUrw9lC+J1rF0dVNYjgWucQ4dhXKxfRNfERyyqprvivktPImWMpNZXdeSZt0fpkpzbPDM38Lh47/Jch/histpL3MKph3/AC9Yv5MkI/TRQ2sWTD7p3+KvQ6MxUIpKKdr/AM5cV42InGhf/J/6v6Hv/OPD/VlPZzZ1K0j0TiI1FLq424rNo/Yfo/8Ak9n9DEqfS3RO2MnIvfSMcb7yqz/D+JlJy7KvfS/PyJoVaMf5+z+hi1PpggsclPO7vs35reH4crX1lH3MOtQWzb8vqatyg5dNqNRTSsAudJA2+/pdE32e5dPC9ESorWa9Lm0ceoqyzffmdk9HXI40jTNUtaKh4y2a8yCJmnRDja7ja5NuA7T18PQ6pb3KOIxMqumyN3VgrBAEAQBAEAQBAEAQBAEAQBAEAQHGfSRSMkrpOg0mzATbU2YBquXWqNVJW+9C7TgnBEMzBIsvSYL9xHwVZ1530ZMqcbbGNNydgIuR3WuPDtW6xNQ1dGBrmI4PEHdHZ71ahWlbUglTjcrwzAYi4ZrpOtNLQRpxvqdawT0d0bo2Oc11yPXctaSnNZmzabjF2SGMch6WJt2NN+15K1rKUNmZptS3RrNRg0NiLADUbVAqkyVwidj5P1xnp4ZCLFzdeGYHKSOwkEjsK7FOWeKkc+ayyaJFbmoQBAEAQBAEAQBAEAQBAEAQBAEBzL0hYG5spmY4u5zUtIvltYG3YuZiYqE7viXKLco25GtijlIuJYhpsLSfMEqreHJk9pczCqYpgbCWI9tgPmt45OTNXm5mv4pFKPtIyTwyDjvurMFHkQyueYK6XOLyxx/xXhPxIW84xtojWLd9zo9LAMgviZOg0YH6dmihyxXH2ZJd8vgROIhtz/qZZe0B5+SKPJC/eYtHkY9jnBz2hwJDw4BwB1GqzlZi6O3YZVMlijkjFmuaC0WtYcLdi6MGmk0VGrOzMpbGAgCAIAgCAIAgCAIAgCAIAgCAIDmHpGgqGSZnP5yJ56DC4gN7LbPFczERan2nvsXKTTjojUoqZ5FxTsP3mkfrYok1zJLPkUuopjspYR95o+KkUor+Ro0+RCYq6ePTmox2Nyn9eCng4viRyzLge4HNUveLMYNQOm11v5UnlSMRzNnSoaKsa0fS0cdgN0QHv1Wq8V6m3k/QhcSmnBtJVxH2MnyS6YszFw7Jzsbp5DMzMM42AtuL+5Z8jHmdqw+Rjo43Q25stGSwyjLuAG7uV2LTWhXd76mQsmAgCAIAgCAIAgCAIAgCAIAgCAIDmfpFqKhslpf3JP0RZbNs1F+tdUa8W56+RZpySjoaYKgAaMqrd7wPiosngb5vEsvnv9lUn78nxzLOXwF/EisUrcvWgk73OkPmcylhDvNJS7i1hGIBzwBTCTXQXc33lZlT7zCl3HRqSjqcumHtN9mZ8xGzcCQFHGn3ffqbOd+JgV8FQ3R1NTwHb1NR46lbN8GYsY+FQNfKwVMgDMwzBnRs2+uvd2JdBpnaMPYxscYhtzYaMmU3GW2ljvV2NraFd3vqZCyYCAIAgCAIAgCAIAgCAIAgCAIAgOXekqre6TJMDDG3927KSHbLm+wn4KpUzOWq8CeFrGoNrGNFhVOtwyNPyUeS/A3zd5bdiUbf+olv7Dbe5qzk7hn7yIxLFoHG5fJIeORgPmWKSMGkaSkmW8Oxmna4H/UNP8EgB9wCOEjCkjcqfHoXMA5quf3yBo8w26jyJav4kimYtZXRHqUcl/8Acmzfl8EymGyxg9pZ4o5LU0b3hpc0i4vs2iw71tZcTF2d3oqZscbGR9VrQ1ut9B2q2kkrIgbuX1kwEAQBAEAQBAEAQBAEAQBAEAQBAaj6R8GdUQMLQXCJxc5retYjVw42tsUNVO10bwa2Zy+OhiBGrz35D/aq92TWRaxB0YHSL/AMCyg7Gu108J3Sfy/oqRJkbaKaHEo4yCGyacHsH9pRxbCaRuFHy6JAaBUDS2lREy3lCtMjX/JvmTPJ6xs2ro3O9upkd8LLW1jO5O8k+Sn7Q8PyCKMHpOAJJ/haXE3PwW8IORrKSidYhiDGta3QNAaBwAFgFaStoQFayAgCAIAgCAIAgCAIAgCAIAgCAIAgNE5YcijJmmow0P1LoScjXnbdh2NceB0PEa3ilTT2N1PmcOxLHwC5kkckbmktc1wF2kGxa4E3BBuLLCgZzEHNijDqM3iB+a3ymty0MSHb5f5TKLmVS4w0EaOPdYLDgMx1r0YYK6vBlkjdFTtNmuLtZXA6hg9Uagu4iw32wqXMz1nBHZaeBrGhrAGtAsANAApErGhcWQEAQBAEAQBAEAQBAEAQBAEAQBAEAQBAcs9MXo7NY0VNFHmqQQ2Rgc1nPR2sHdIgZ26a31FxrZqxYHGZfR5ibdDQ1B7o839N1kFDOQGJnZQ1PjC4fFAbdyC9EVTLUsOIwvgp2DM7psDpCCMsQAcXAHW5sNAdQSEB9FU0DY2tZG0MY0BrWtAa1rQLAADYEBcQBAEAQBAEAQBAEAQBAEAQBAEAQBAEAQBAEAQBAEAQBAEAQBAEAQBAEAQB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62" name="AutoShape 6" descr="data:image/jpeg;base64,/9j/4AAQSkZJRgABAQAAAQABAAD/2wCEAAkGBxISEg8UEhQVFRUUEBQQFBUVFBQVFRUVFBUXFhQUFBQYHCggGBolHBQVITEhJSkrLi4uFx8zODMsNygtLisBCgoKDg0OGhAQGywlICUsLCwsNiwsNC8sNy4sLDEsLCwsLS4sNywsLSwsLCwsLC80LCwsLCwsLCwwMissLCwsN//AABEIAKgBKwMBIgACEQEDEQH/xAAcAAEAAQUBAQAAAAAAAAAAAAAABAECAwUHBgj/xABGEAABAwICBQkFBgQEBQUAAAABAAIDBBESIQUTMUFRBgciYXGBkaGxFDJygtEVQlKywcJikuHwI0NEgwgzosPSFyRjc5P/xAAaAQEBAAMBAQAAAAAAAAAAAAAAAQIDBAUG/8QALREBAAICAAUBBgYDAAAAAAAAAAECAxEEEiExQVETImFxkfAyQqHR4fEFgcH/2gAMAwEAAhEDEQA/AO4oiICIiAiIgIiICIsVTUNjY97yGtY0vc47AALkoMqLnVZznEOOqpg5t8nSTYCestDHW8VEfzm1B2U8I7ZHu/aEHUEXJpecit+62mHbHK7/ALoUZ/OFpA/fgHwwn90hQdiRcTm5caROypw/DFB+5hUZ/K/SB21cvc2Fv5Ywg7qi4BLyjrDtqp+6VzfykKHLpaoO2oqD21Ex/cg+i1Y+Ro2kDtIC+a5al52vefie4+pUKRjTtA8Ag+mJdK07femib2yMHqVCk5V6PbtrKYf78V/DEvnHCOA4bvRRNI1gjaTvOTRxP0QfR03L7RbPerYO5+L0UGXnS0O3/WMPYyQ+jV8qvcSSTmSbkqiD6el54tEN2Tvd8MUn6gKHLz36LGz2h3ZEB6uC+bUQfQsvPxQD3YKg9oYP3FQ5uf2Ae5RyHtla39pXBkQdrl5/3fdoh3z39GKHNz91X3KWEfE559CFyBEHUpefXSJ2RUzflkPq5Q5uerSp2Ohb2RA+q5yiD3MvO5ph3+oaPhijH6Ld8j+cnSRc+SabWsY4XY5rQHX2tuBdpzbYjed+xcqXQuR+hzJ7HTjbNK0u4ht7uPdiv/tlWEl9L0s4kYx7fdexrx2OFx6rKrY2BoAAsAAAOAGwK5RRERAREQEREBERAREQF4XnW0vq4I4GnpTOxO6o4yD5uw+Dl7pcC5b6b9qrJ3g3Y06mPhgjJFx1Fxc75kGv1im00kGAYxIX4rm1sNuG0Hv9N+mZILi+zett9pRYSMGdrA3dl12QXTTRWOCN98IALiT0r5nI7LZ24ngFCs7gfBSJNJMwMaBYguc51s3F1rDsAaMus8Vh9ub1oMZjdwKtML+Hosprh1qhrhwKDCad/DzCtNK/q8VlNb1eatNb1eaoxewv6vE/RUGjJCQBYlxsAA4knZYZZrJ7cRe2VxY57RwKp7e7Lq2ZnLs4JoYX6OIaXFwAG02Nhvt5Fee0loxz3kudawFmluwHMb9pU/SelXHoNtYHPbmf6LX+1u6k0I40MPxnwCqNDt/E7y+ize0u6vBPaHcfIIyissY0Qzi7xH0V40TH1+KuMrhmT6LG6V20mw8+5RnOPl7rvsyLgf5j9VK0XoaGSVjHFrAb3c5xAFhfaf76jsOrkqTuJ8c1gdM78R8Sq1y9LDoajdUOYZAyEAnWluMkgDIAWxdInPLIXUes0dTNMmrcHAOLW3isXAGwdfYAdq8+ZDxPiVjc4oiXpMNaGgAC5vkAMgtehRQZ6CDWSRt4uF+wZnyC71zT6Mx1cspGVPEGD433GXhKO8Lj3I6mvI+QjJjfPaR5Ad6+kObHR2pomOPvTOMx7D0Wdxa0O+ZXwj1qIiiiIiAiIgIiICIiAiIg83zg6b9koZng2e8amLjjeCLjsaHO+VfPYkXt+erT2tq2UzT0adt3dcsgBPg3D/MVzzWIJolV2tUDWKutQT9amtUHWqutVE3WKmtUPWqmtQTdarTKoetVNagl6xRq6rwiw2nyHFY5J7AkrVySlxJO9BddXNVrGrIm2ylJkCytHDM+Q7VYBbabcT9OtYJ6m+Tcm+Z7Ub5tGOOndklmA/iPkFFkkJ2rGSrSUcs2me64lWEoSrSUQJVhKEq0qAqKqy0cGN7GficB3b/K6D3fI3RTnRwxtyfPI1t7bMThmey7PAr6ZpoGxsYxgs1jWsaODWiwHgFyfmw0XiqWOt0aeIv+d/RaCOwyfyBdcVlIERFFEREBERAREQEREBQtNaSZTQTzye7FG6Q9eEXAHWTYd6mrk3P7p/BDBRtPSmdrpB/8cZ6APa+x/wBsoOPVtc+aSWWQ3fJI6V3xPJce7NYdYo2NMaCTrFXWqJjVNYgma1NYoesTWIJmtVNaomtTWKiXrVKhjaWYnEjpEk3FsDQMWVtpc5gBva5K1Yep8GJ7SAwObgERaJAxws4SF1yMwXbR1jhdBhqmB7osDXHE0HV4rvN3PF2kMtazGnZ94bd0htE0OcA3pNYLxawYjISQWt2F1mi5AuQcuyrtHvzMkQJIB6MjWCwuMJvcbMLbC2TBtzJxST2eSW/4gJ6Qddt75EMttAsBnuBUmW6mObT0RnPBOQsNwuT5lSI4QBifkOG8qtNABmdyh1lQXnqGxY7b7apGoWVNRiPAbhw/qo7nKpCt1ay25bStuqXWTVoW9ybYMaoQjn8FjJQVcVREQFv+RlJjmLjsaP6nyB8VoF7/AJE0DtU3COnK9rW9bnkBv7B3qx3SXcObOhwUrpT700jnfKw4B3XD3D4l65R6CkbDFFE33Y42xjsaAB6KQkqIiKAiIgIiICIiAiIgoTZfKHLzT/t1fVTg3YX6uL/6o+iy3bm75l3nnh5Qex6Nmwm0lR/7WOxzGMHWOHYwOz42XzCCgzYlTEsd0ugvxKmJWXS6C7EqXVEQXXVQVYrmhFiNr7q+Nm8qkTbm6mRQ3Wm+TTtwcNNpYGx3U2Cn4qTFTW3Z8FJFG92QaSexc05/V33pGKOWvdqquS+Q2eqwspT3L0kWhMNsQxPOYYPUnh/ZIVlTFFHnK8OP4GHIdRcPRvisvba6f28qbc/4e3r4/n/TzzaYk2AJPAC6S02EdMgdQzPlktjNWuf0Ymta3g39ePfdRXaDqH54HHuK6McXt4c+S1K95/41UtQPuhRnOJW9ZyZmJtgI8Pqpo5ISAXfhaP4nhvltW/klzzxOGPzR9XlEXo5tCwsuXSt7hf1Kgup6cbJL9ot+qy9lPnoscTS3bf0lqkWSpw4jh2bAsawluidslPDjc1o+84D6nwXdebLReOqhy6MDDMeGKwDB23c0/wC2uQ8kqXHNiOxgue/f4By+jOaugw08sxGc0lh8Edx+cyd1kjseXtkRFFEREBERAREQEREBEWq5U6abRUlTUv2RRFwH4n7GN73Fo70HBefTlB7TpDUNN46Rmr6ta+zpT3AMb8pXOmtuQBvNvFVnnc9z3vOJ73Oe9x2uc43cT2klWsKsRudDLUQFhIO0LCtqJRM0A+8BbrI3FQKmnLNuw7DuW7PWu917JXcx1YURXxxF2wLREbVYi2EejHHcVmZoiQ7I3HuKz5Ja/a09Wra26zNivktn9kyDaA3t+gzU+k0E7IkG3Eiw81fZ2ntDt4XHGS3RrqWkJtYL0ej9DMaMUz8A/CBiee7Y3vPcpFLBGza6267bZd5WzGkqNsbWlhkeL9K5be5v0t3eOpeRxmetPdpu0/Dt9Z6PoK8uKnu/VioqbEbU8Gf45Lvd22GQ8FlrBqffcXv32sGM6hlhv1gO4LXTcppb4YegwG+BmQPxH73fdat9U4Oxueb9Zv432rHheGveebXX17/r9/B5XERbJMxM+76fv9/NkrK6R9wwYWnacwD1knN3eStU+BozcS49th9VWs0mTv8A77Fq5qsletj4SKeHLfUd2xNSG7CG9TQPVXw6Yez3XOHetC6c7lhdIeK3xM17Q5bxW3iHpqnlXNa2sPdYei0dTpaR5zce8lQCi1zks1xjrHhe+Vx2lWIiwbNCIroYy5zWja4hvioPZ8kKQiIEC7pHAAbzfYB2gAfMvp3RFCIIIYh/lxtZfiQM3d5ue9cZ5ttFCSsp226MDdcR8Ni3wcYfNdxVlIERFFEREBERAREQEREBcV/4h+UGVNRMO0+0zW4C7YmntOI/KF2eWQNa5zjZrQXOJ2AAXJK+Q+V2nDXVlVUm9pJDgB3Rt6MTf5QO+6DUIqXVUAG2xbOl0n92QAg7+PaFrLK4MViZjrCxOm+bQwOzzb2dJv1Cm0sNOzMvv1AFebpp3s90925bSHSbT77O8WPqt1c2vywy9liyd+n1b48pGRC0TBfjYfqrPtutl2Oc1vG+FvjkFr49Ixbsvk/UKr9Isd/mgfK4nzWFs1vDLF/j+Gidzy/o2Lal7RilmefndbsFytdVaUe+4YLDzPaVjMtOc3SPefhP6qv2vGz/AJcfe7M/Rarbv+KdvVrbFjjlpqI+/RfT0ryLuHibDtJKumfGz3nX7MgtXV6TkftPcoLrlYRjpHXl38/2/ljfiscdurZz6XAyYMvD+q1k2kHHcPNYnBY3NXR7bJ23r5dHDk4ibKmpO8BU1w3j9VjLFaQsoz5I8uebTKU1gOw3/vgqOhUa6ysqnDbn2/VdOPicdumSNfI6KmFVbTLMysbvBHZYrMKyPr8F2Y8PCW688LFY9Ub2dRpRYkcMlOk0g37rfH+i15K5ONnBERXFO/VJiPAtvyXpsc1zsYLk8L5emLwWoXrOTNPhhJsSZXYQBtI3gfK13iFwQwl3Dmf0faGeoIzmeGt+Flzl3uLfkC6Ctdye0d7PTU8O9kYDrbC85vPe4uK2KSoiIoCIiAiIgIiICIiDnfPjyg9m0c6JptJVu1A4iPbMf5ej86+bF7vnn5Q+16Sla03jpR7My2wuBvK7+bo/IF4NBkjZdZWxKrZQLXBGQIuNo3HsWVs7OvwPeqLRErxCr21Ef4vIrK2aP8TfFXQn6Cpae1Q+fC4tja2KJz3Mxve8AvxAjJjA42vncKNpCJmscI2ta0Wb0XOe0uAAe5rnHMF1yN1rLPBWNAAGqdt2hrjmb7bq1oGRyOezcrpG45H6Gp5BPLUEYIgOiRlnvdmMl5mWIYnYRYYjbsvktvrIzmYGHvePDPJRjFmcrZ+Cy10ZTaNab/kzyVgkpZampLsIDgzCcIbhyxE7zcbNi8eIit5PICzAwyhuLFqzJeO/4sOwnrURsIuL3tcXtttvstOPFeLWm073PT4QyvesxERGtNho3kyH00lRI8tAa4sAGRw2zcbEWJNgLhed1a39TMdUImyvLA4kRloAF99wc+xQoqcE2Lg3K9yDbsyWVa268y5LUmIikfNJ0ZyVfNTzVBkbG1gJaHDN5FshmLbRxXnjEvXSV0xphTa6LVNLshcOIve17ZjLh4rRMguQMhfeTYDtKlIt15nPTm3PMm8n+Q1bWsMkEWKMPLMWJg6Qw3Aa5wJAxC59TktBV0To3yRvFnxvdG8XBs5hLXC4yNiCMl0/k7yxqKKCOGOlhcYRI1smuIOKY43PLdjrkjLqAyXOXMJzJJJzJOZJO0k8Vlpsa4xKwxrYOjWN0amhBLFbZTHRrG6NBHRVdtVFBWNhcQBtJDR2k2XXebzRQlraSK12wgTO6gyxF+8Rj51zXk3TY5mk7GDEe3YP1Pcu98ymj/8ADqapwzkfq2dTRZxt1WMY+RWEdOREUUREQEREBERAREQFoOXWnhQ0NVUZYmxlsYO+V/RjFt/SIJ6gVv1w3/iL0y8vpKRt8AYap/AuJdHGO7C8/MOCDjLnEkkkkkkknMknMklUS6IMs9Q5+HEb4Whjepo2BXT1TntjabWjbhbYW4XJ4nILAiCRJU3jbGGgWdiLssTjYjba4Gey52Dgo6IgFYyquKogqHkbCfErI2pePvu/mKxIg2j5HthbJr2kl+DV4w6QWAdicy2Tc7Xve4OW9Z9KOkgFP/jY3SQNme3VtAjxk4WYs8RtY7tq0ioruRPGl5f4T8v0V40w/eG+BH6rXInNI2f2yfwDxP0VRpcb2eDv6LVorzSNp9ps/C7yVftCP+LwH1WqVE5pG1NbHxPgVQzsP3h5rM7TceCFjKWJoYHY7kvMr3Yem8uBsRhIAGVnFXUOmoGOe59HFJeLA1pdhDXXJx2Dcz7o+XrKk2nXYRTI38Q8VY8ixNwpMFVSWjD4nHCyzrAdN2QvfGOB3bx131MhBLiBYXJA4C+QTYoiKrWkkAbSbDtOxQek5PwYYHu3yuwD4dh8sZX1ByQ0Z7NR00VrFsYc8fxv6bx4uI7lw3kNocTVlFBa7GESP4WaMRv2hhHzhfRSspAiIooiIgIiICIiAiIgLzHLLkTT6RwOkLmSxgtZIw54Sb4Ht2ObfvFzYi5Xp0Qcdq+Zl+eCpYeF43j/ALjh5LT1PMzVj3XwO7SR6x/qu9Imx85VPNNXt2Qsf8L2f+TVqqjm6rWbaSX5bu/KXL6hsqFoVHyVUck52e9BUN7WPH5owtfLom2V3DtDT+5fYhiCwy0UbveaD2gH1QfHh0Sdzv8Aod+l1ido143s7yR6gL64qOS9G/36eF3bEz6LXVHN9o53+mYPhL2flIQfKvsEm4A9j2fVWuopR9x3cCfRfTM/NRo52xj29krj+e61lRzNUp92WZv/AOR9GBB86uhcNrXDtaQsd132fmaI/wCXVEfFG79Hha+o5oase7PE74sbfVrkHElVdYqOaevH+XA/scwn/qY1aqp5ta9u2jv1tLP2Sfog54i9hU8iqlnvUc47Gy+uEha2bQGH3mSs+Kw/M0JoaFFtDopu57v5Wu9HKx2iHbneLHD0umhrkUw6Nd+Jni4erQrPs+TgD2PZ9VBGRSHUMo+47uF/RYnQPG1rh2tIQWLY8n6fHM3g3pnu2eZv3LW3XqeSlPha57si9wA4huwOt2k+SQOz8z2igHVNRbOwhB6zZ7uzoiHxK6cvOci4mQUcDdjnN1rhwMhxYe4EN+Vb4VDeKsjKitEg4quIKCqIiAiIgIiICIiAiIgIiICIiAiIgIiICIiAiIgpZMIVEQU1YVrqdp2hEQQ6jQlO/wB+GN3xRsPqFrJ+QujnbaSC/ERtafFtlREGvqObHRzv8ot+GWUeWKy1tTzQ0TvddM35mO/M0oibGuqOZmL7k7h8UTD+XCoP/o/M09GoY4cCJo/NryiK7Eep5rqzPC2M5ZEVDjY7jhkiz8Vh5P8ANXWsmx1GHAODw5zxva7gN2/LgiJsdRh0bLvspcdE8b0RQSGU7llbGURBka0q8AoiC4Kqq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464" name="AutoShape 8" descr="data:image/jpeg;base64,/9j/4AAQSkZJRgABAQAAAQABAAD/2wCEAAkGBxISEg8UEhQVFRUUEBQQFBUVFBQVFRUVFBUXFhQUFBQYHCggGBolHBQVITEhJSkrLi4uFx8zODMsNygtLisBCgoKDg0OGhAQGywlICUsLCwsNiwsNC8sNy4sLDEsLCwsLS4sNywsLSwsLCwsLC80LCwsLCwsLCwwMissLCwsN//AABEIAKgBKwMBIgACEQEDEQH/xAAcAAEAAQUBAQAAAAAAAAAAAAAABAECAwUHBgj/xABGEAABAwICBQkFBgQEBQUAAAABAAIDBBESIQUTMUFRBgciYXGBkaGxFDJygtEVQlKywcJikuHwI0NEgwgzosPSFyRjc5P/xAAaAQEBAAMBAQAAAAAAAAAAAAAAAQIDBAUG/8QALREBAAICAAUBBgYDAAAAAAAAAAECAxEEEiExQVETImFxkfAyQqHR4fEFgcH/2gAMAwEAAhEDEQA/AO4oiICIiAiIgIiICIsVTUNjY97yGtY0vc47AALkoMqLnVZznEOOqpg5t8nSTYCestDHW8VEfzm1B2U8I7ZHu/aEHUEXJpecit+62mHbHK7/ALoUZ/OFpA/fgHwwn90hQdiRcTm5caROypw/DFB+5hUZ/K/SB21cvc2Fv5Ywg7qi4BLyjrDtqp+6VzfykKHLpaoO2oqD21Ex/cg+i1Y+Ro2kDtIC+a5al52vefie4+pUKRjTtA8Ag+mJdK07femib2yMHqVCk5V6PbtrKYf78V/DEvnHCOA4bvRRNI1gjaTvOTRxP0QfR03L7RbPerYO5+L0UGXnS0O3/WMPYyQ+jV8qvcSSTmSbkqiD6el54tEN2Tvd8MUn6gKHLz36LGz2h3ZEB6uC+bUQfQsvPxQD3YKg9oYP3FQ5uf2Ae5RyHtla39pXBkQdrl5/3fdoh3z39GKHNz91X3KWEfE559CFyBEHUpefXSJ2RUzflkPq5Q5uerSp2Ohb2RA+q5yiD3MvO5ph3+oaPhijH6Ld8j+cnSRc+SabWsY4XY5rQHX2tuBdpzbYjed+xcqXQuR+hzJ7HTjbNK0u4ht7uPdiv/tlWEl9L0s4kYx7fdexrx2OFx6rKrY2BoAAsAAAOAGwK5RRERAREQEREBERAREQF4XnW0vq4I4GnpTOxO6o4yD5uw+Dl7pcC5b6b9qrJ3g3Y06mPhgjJFx1Fxc75kGv1im00kGAYxIX4rm1sNuG0Hv9N+mZILi+zett9pRYSMGdrA3dl12QXTTRWOCN98IALiT0r5nI7LZ24ngFCs7gfBSJNJMwMaBYguc51s3F1rDsAaMus8Vh9ub1oMZjdwKtML+Hosprh1qhrhwKDCad/DzCtNK/q8VlNb1eatNb1eaoxewv6vE/RUGjJCQBYlxsAA4knZYZZrJ7cRe2VxY57RwKp7e7Lq2ZnLs4JoYX6OIaXFwAG02Nhvt5Fee0loxz3kudawFmluwHMb9pU/SelXHoNtYHPbmf6LX+1u6k0I40MPxnwCqNDt/E7y+ize0u6vBPaHcfIIyissY0Qzi7xH0V40TH1+KuMrhmT6LG6V20mw8+5RnOPl7rvsyLgf5j9VK0XoaGSVjHFrAb3c5xAFhfaf76jsOrkqTuJ8c1gdM78R8Sq1y9LDoajdUOYZAyEAnWluMkgDIAWxdInPLIXUes0dTNMmrcHAOLW3isXAGwdfYAdq8+ZDxPiVjc4oiXpMNaGgAC5vkAMgtehRQZ6CDWSRt4uF+wZnyC71zT6Mx1cspGVPEGD433GXhKO8Lj3I6mvI+QjJjfPaR5Ad6+kObHR2pomOPvTOMx7D0Wdxa0O+ZXwj1qIiiiIiAiIgIiICIiAiIg83zg6b9koZng2e8amLjjeCLjsaHO+VfPYkXt+erT2tq2UzT0adt3dcsgBPg3D/MVzzWIJolV2tUDWKutQT9amtUHWqutVE3WKmtUPWqmtQTdarTKoetVNagl6xRq6rwiw2nyHFY5J7AkrVySlxJO9BddXNVrGrIm2ylJkCytHDM+Q7VYBbabcT9OtYJ6m+Tcm+Z7Ub5tGOOndklmA/iPkFFkkJ2rGSrSUcs2me64lWEoSrSUQJVhKEq0qAqKqy0cGN7GficB3b/K6D3fI3RTnRwxtyfPI1t7bMThmey7PAr6ZpoGxsYxgs1jWsaODWiwHgFyfmw0XiqWOt0aeIv+d/RaCOwyfyBdcVlIERFFEREBERAREQEREBQtNaSZTQTzye7FG6Q9eEXAHWTYd6mrk3P7p/BDBRtPSmdrpB/8cZ6APa+x/wBsoOPVtc+aSWWQ3fJI6V3xPJce7NYdYo2NMaCTrFXWqJjVNYgma1NYoesTWIJmtVNaomtTWKiXrVKhjaWYnEjpEk3FsDQMWVtpc5gBva5K1Yep8GJ7SAwObgERaJAxws4SF1yMwXbR1jhdBhqmB7osDXHE0HV4rvN3PF2kMtazGnZ94bd0htE0OcA3pNYLxawYjISQWt2F1mi5AuQcuyrtHvzMkQJIB6MjWCwuMJvcbMLbC2TBtzJxST2eSW/4gJ6Qddt75EMttAsBnuBUmW6mObT0RnPBOQsNwuT5lSI4QBifkOG8qtNABmdyh1lQXnqGxY7b7apGoWVNRiPAbhw/qo7nKpCt1ay25bStuqXWTVoW9ybYMaoQjn8FjJQVcVREQFv+RlJjmLjsaP6nyB8VoF7/AJE0DtU3COnK9rW9bnkBv7B3qx3SXcObOhwUrpT700jnfKw4B3XD3D4l65R6CkbDFFE33Y42xjsaAB6KQkqIiKAiIgIiICIiAiIgoTZfKHLzT/t1fVTg3YX6uL/6o+iy3bm75l3nnh5Qex6Nmwm0lR/7WOxzGMHWOHYwOz42XzCCgzYlTEsd0ugvxKmJWXS6C7EqXVEQXXVQVYrmhFiNr7q+Nm8qkTbm6mRQ3Wm+TTtwcNNpYGx3U2Cn4qTFTW3Z8FJFG92QaSexc05/V33pGKOWvdqquS+Q2eqwspT3L0kWhMNsQxPOYYPUnh/ZIVlTFFHnK8OP4GHIdRcPRvisvba6f28qbc/4e3r4/n/TzzaYk2AJPAC6S02EdMgdQzPlktjNWuf0Ymta3g39ePfdRXaDqH54HHuK6McXt4c+S1K95/41UtQPuhRnOJW9ZyZmJtgI8Pqpo5ISAXfhaP4nhvltW/klzzxOGPzR9XlEXo5tCwsuXSt7hf1Kgup6cbJL9ot+qy9lPnoscTS3bf0lqkWSpw4jh2bAsawluidslPDjc1o+84D6nwXdebLReOqhy6MDDMeGKwDB23c0/wC2uQ8kqXHNiOxgue/f4By+jOaugw08sxGc0lh8Edx+cyd1kjseXtkRFFEREBERAREQEREBEWq5U6abRUlTUv2RRFwH4n7GN73Fo70HBefTlB7TpDUNN46Rmr6ta+zpT3AMb8pXOmtuQBvNvFVnnc9z3vOJ73Oe9x2uc43cT2klWsKsRudDLUQFhIO0LCtqJRM0A+8BbrI3FQKmnLNuw7DuW7PWu917JXcx1YURXxxF2wLREbVYi2EejHHcVmZoiQ7I3HuKz5Ja/a09Wra26zNivktn9kyDaA3t+gzU+k0E7IkG3Eiw81fZ2ntDt4XHGS3RrqWkJtYL0ej9DMaMUz8A/CBiee7Y3vPcpFLBGza6267bZd5WzGkqNsbWlhkeL9K5be5v0t3eOpeRxmetPdpu0/Dt9Z6PoK8uKnu/VioqbEbU8Gf45Lvd22GQ8FlrBqffcXv32sGM6hlhv1gO4LXTcppb4YegwG+BmQPxH73fdat9U4Oxueb9Zv432rHheGveebXX17/r9/B5XERbJMxM+76fv9/NkrK6R9wwYWnacwD1knN3eStU+BozcS49th9VWs0mTv8A77Fq5qsletj4SKeHLfUd2xNSG7CG9TQPVXw6Yez3XOHetC6c7lhdIeK3xM17Q5bxW3iHpqnlXNa2sPdYei0dTpaR5zce8lQCi1zks1xjrHhe+Vx2lWIiwbNCIroYy5zWja4hvioPZ8kKQiIEC7pHAAbzfYB2gAfMvp3RFCIIIYh/lxtZfiQM3d5ue9cZ5ttFCSsp226MDdcR8Ni3wcYfNdxVlIERFFEREBERAREQEREBcV/4h+UGVNRMO0+0zW4C7YmntOI/KF2eWQNa5zjZrQXOJ2AAXJK+Q+V2nDXVlVUm9pJDgB3Rt6MTf5QO+6DUIqXVUAG2xbOl0n92QAg7+PaFrLK4MViZjrCxOm+bQwOzzb2dJv1Cm0sNOzMvv1AFebpp3s90925bSHSbT77O8WPqt1c2vywy9liyd+n1b48pGRC0TBfjYfqrPtutl2Oc1vG+FvjkFr49Ixbsvk/UKr9Isd/mgfK4nzWFs1vDLF/j+Gidzy/o2Lal7RilmefndbsFytdVaUe+4YLDzPaVjMtOc3SPefhP6qv2vGz/AJcfe7M/Rarbv+KdvVrbFjjlpqI+/RfT0ryLuHibDtJKumfGz3nX7MgtXV6TkftPcoLrlYRjpHXl38/2/ljfiscdurZz6XAyYMvD+q1k2kHHcPNYnBY3NXR7bJ23r5dHDk4ibKmpO8BU1w3j9VjLFaQsoz5I8uebTKU1gOw3/vgqOhUa6ysqnDbn2/VdOPicdumSNfI6KmFVbTLMysbvBHZYrMKyPr8F2Y8PCW688LFY9Ub2dRpRYkcMlOk0g37rfH+i15K5ONnBERXFO/VJiPAtvyXpsc1zsYLk8L5emLwWoXrOTNPhhJsSZXYQBtI3gfK13iFwQwl3Dmf0faGeoIzmeGt+Flzl3uLfkC6Ctdye0d7PTU8O9kYDrbC85vPe4uK2KSoiIoCIiAiIgIiICIiDnfPjyg9m0c6JptJVu1A4iPbMf5ej86+bF7vnn5Q+16Sla03jpR7My2wuBvK7+bo/IF4NBkjZdZWxKrZQLXBGQIuNo3HsWVs7OvwPeqLRErxCr21Ef4vIrK2aP8TfFXQn6Cpae1Q+fC4tja2KJz3Mxve8AvxAjJjA42vncKNpCJmscI2ta0Wb0XOe0uAAe5rnHMF1yN1rLPBWNAAGqdt2hrjmb7bq1oGRyOezcrpG45H6Gp5BPLUEYIgOiRlnvdmMl5mWIYnYRYYjbsvktvrIzmYGHvePDPJRjFmcrZ+Cy10ZTaNab/kzyVgkpZampLsIDgzCcIbhyxE7zcbNi8eIit5PICzAwyhuLFqzJeO/4sOwnrURsIuL3tcXtttvstOPFeLWm073PT4QyvesxERGtNho3kyH00lRI8tAa4sAGRw2zcbEWJNgLhed1a39TMdUImyvLA4kRloAF99wc+xQoqcE2Lg3K9yDbsyWVa268y5LUmIikfNJ0ZyVfNTzVBkbG1gJaHDN5FshmLbRxXnjEvXSV0xphTa6LVNLshcOIve17ZjLh4rRMguQMhfeTYDtKlIt15nPTm3PMm8n+Q1bWsMkEWKMPLMWJg6Qw3Aa5wJAxC59TktBV0To3yRvFnxvdG8XBs5hLXC4yNiCMl0/k7yxqKKCOGOlhcYRI1smuIOKY43PLdjrkjLqAyXOXMJzJJJzJOZJO0k8Vlpsa4xKwxrYOjWN0amhBLFbZTHRrG6NBHRVdtVFBWNhcQBtJDR2k2XXebzRQlraSK12wgTO6gyxF+8Rj51zXk3TY5mk7GDEe3YP1Pcu98ymj/8ADqapwzkfq2dTRZxt1WMY+RWEdOREUUREQEREBERAREQFoOXWnhQ0NVUZYmxlsYO+V/RjFt/SIJ6gVv1w3/iL0y8vpKRt8AYap/AuJdHGO7C8/MOCDjLnEkkkkkkknMknMklUS6IMs9Q5+HEb4Whjepo2BXT1TntjabWjbhbYW4XJ4nILAiCRJU3jbGGgWdiLssTjYjba4Gey52Dgo6IgFYyquKogqHkbCfErI2pePvu/mKxIg2j5HthbJr2kl+DV4w6QWAdicy2Tc7Xve4OW9Z9KOkgFP/jY3SQNme3VtAjxk4WYs8RtY7tq0ioruRPGl5f4T8v0V40w/eG+BH6rXInNI2f2yfwDxP0VRpcb2eDv6LVorzSNp9ps/C7yVftCP+LwH1WqVE5pG1NbHxPgVQzsP3h5rM7TceCFjKWJoYHY7kvMr3Yem8uBsRhIAGVnFXUOmoGOe59HFJeLA1pdhDXXJx2Dcz7o+XrKk2nXYRTI38Q8VY8ixNwpMFVSWjD4nHCyzrAdN2QvfGOB3bx131MhBLiBYXJA4C+QTYoiKrWkkAbSbDtOxQek5PwYYHu3yuwD4dh8sZX1ByQ0Z7NR00VrFsYc8fxv6bx4uI7lw3kNocTVlFBa7GESP4WaMRv2hhHzhfRSspAiIooiIgIiICIiAiIgLzHLLkTT6RwOkLmSxgtZIw54Sb4Ht2ObfvFzYi5Xp0Qcdq+Zl+eCpYeF43j/ALjh5LT1PMzVj3XwO7SR6x/qu9Imx85VPNNXt2Qsf8L2f+TVqqjm6rWbaSX5bu/KXL6hsqFoVHyVUck52e9BUN7WPH5owtfLom2V3DtDT+5fYhiCwy0UbveaD2gH1QfHh0Sdzv8Aod+l1ido143s7yR6gL64qOS9G/36eF3bEz6LXVHN9o53+mYPhL2flIQfKvsEm4A9j2fVWuopR9x3cCfRfTM/NRo52xj29krj+e61lRzNUp92WZv/AOR9GBB86uhcNrXDtaQsd132fmaI/wCXVEfFG79Hha+o5oase7PE74sbfVrkHElVdYqOaevH+XA/scwn/qY1aqp5ta9u2jv1tLP2Sfog54i9hU8iqlnvUc47Gy+uEha2bQGH3mSs+Kw/M0JoaFFtDopu57v5Wu9HKx2iHbneLHD0umhrkUw6Nd+Jni4erQrPs+TgD2PZ9VBGRSHUMo+47uF/RYnQPG1rh2tIQWLY8n6fHM3g3pnu2eZv3LW3XqeSlPha57si9wA4huwOt2k+SQOz8z2igHVNRbOwhB6zZ7uzoiHxK6cvOci4mQUcDdjnN1rhwMhxYe4EN+Vb4VDeKsjKitEg4quIKCqIiAiIgIiICIiAiIgIiICIiAiIgIiICIiAiIgpZMIVEQU1YVrqdp2hEQQ6jQlO/wB+GN3xRsPqFrJ+QujnbaSC/ERtafFtlREGvqObHRzv8ot+GWUeWKy1tTzQ0TvddM35mO/M0oibGuqOZmL7k7h8UTD+XCoP/o/M09GoY4cCJo/NryiK7Eep5rqzPC2M5ZEVDjY7jhkiz8Vh5P8ANXWsmx1GHAODw5zxva7gN2/LgiJsdRh0bLvspcdE8b0RQSGU7llbGURBka0q8AoiC4Kqq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 name="Picture 9" descr="Meet hue"/>
          <p:cNvPicPr>
            <a:picLocks noChangeAspect="1" noChangeArrowheads="1"/>
          </p:cNvPicPr>
          <p:nvPr/>
        </p:nvPicPr>
        <p:blipFill>
          <a:blip r:embed="rId4" cstate="print"/>
          <a:srcRect/>
          <a:stretch>
            <a:fillRect/>
          </a:stretch>
        </p:blipFill>
        <p:spPr bwMode="auto">
          <a:xfrm>
            <a:off x="3015222" y="1754124"/>
            <a:ext cx="3119905" cy="2750442"/>
          </a:xfrm>
          <a:prstGeom prst="rect">
            <a:avLst/>
          </a:prstGeom>
          <a:noFill/>
        </p:spPr>
      </p:pic>
      <p:pic>
        <p:nvPicPr>
          <p:cNvPr id="9" name="Picture 2" descr="http://img.misco.eu/Resources/images/Modules/InformationBlocks/1210/sft/sft-1/191658-Dragon-Naturally-Speaking-Premium-1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7975" y="3581400"/>
            <a:ext cx="2362199"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1"/>
          <p:cNvSpPr txBox="1"/>
          <p:nvPr/>
        </p:nvSpPr>
        <p:spPr>
          <a:xfrm>
            <a:off x="-2133600" y="1676400"/>
            <a:ext cx="1143000" cy="369332"/>
          </a:xfrm>
          <a:prstGeom prst="rect">
            <a:avLst/>
          </a:prstGeom>
          <a:noFill/>
        </p:spPr>
        <p:txBody>
          <a:bodyPr wrap="square" rtlCol="0">
            <a:spAutoFit/>
          </a:bodyPr>
          <a:lstStyle/>
          <a:p>
            <a:r>
              <a:rPr lang="en-US" dirty="0" smtClean="0"/>
              <a:t>Tom</a:t>
            </a:r>
            <a:endParaRPr lang="en-US" dirty="0"/>
          </a:p>
        </p:txBody>
      </p:sp>
      <p:sp>
        <p:nvSpPr>
          <p:cNvPr id="12" name="Slide Number Placeholder 11"/>
          <p:cNvSpPr>
            <a:spLocks noGrp="1"/>
          </p:cNvSpPr>
          <p:nvPr>
            <p:ph type="sldNum" sz="quarter" idx="12"/>
          </p:nvPr>
        </p:nvSpPr>
        <p:spPr/>
        <p:txBody>
          <a:bodyPr/>
          <a:lstStyle/>
          <a:p>
            <a:r>
              <a:rPr lang="en-US" dirty="0" smtClean="0"/>
              <a:t>29</a:t>
            </a:r>
            <a:endParaRPr lang="en-US" dirty="0"/>
          </a:p>
        </p:txBody>
      </p:sp>
      <p:pic>
        <p:nvPicPr>
          <p:cNvPr id="15" name="Picture 5"/>
          <p:cNvPicPr>
            <a:picLocks noChangeAspect="1"/>
          </p:cNvPicPr>
          <p:nvPr/>
        </p:nvPicPr>
        <p:blipFill>
          <a:blip r:embed="rId6" cstate="print"/>
          <a:stretch>
            <a:fillRect/>
          </a:stretch>
        </p:blipFill>
        <p:spPr>
          <a:xfrm>
            <a:off x="6128057" y="3889265"/>
            <a:ext cx="2711937" cy="2042463"/>
          </a:xfrm>
          <a:prstGeom prst="rect">
            <a:avLst/>
          </a:prstGeom>
        </p:spPr>
      </p:pic>
    </p:spTree>
    <p:extLst>
      <p:ext uri="{BB962C8B-B14F-4D97-AF65-F5344CB8AC3E}">
        <p14:creationId xmlns:p14="http://schemas.microsoft.com/office/powerpoint/2010/main" xmlns="" val="2124023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6" name="Content Placeholder 5"/>
          <p:cNvSpPr>
            <a:spLocks noGrp="1"/>
          </p:cNvSpPr>
          <p:nvPr>
            <p:ph idx="1"/>
          </p:nvPr>
        </p:nvSpPr>
        <p:spPr/>
        <p:txBody>
          <a:bodyPr/>
          <a:lstStyle/>
          <a:p>
            <a:r>
              <a:rPr lang="en-US" dirty="0" smtClean="0"/>
              <a:t>Mr. James Digby, CFO of the E.W. Tipping Foundation</a:t>
            </a:r>
          </a:p>
          <a:p>
            <a:pPr>
              <a:buNone/>
            </a:pPr>
            <a:endParaRPr lang="en-US" dirty="0" smtClean="0"/>
          </a:p>
          <a:p>
            <a:r>
              <a:rPr lang="en-US" dirty="0" smtClean="0"/>
              <a:t>The staff and clients of the E.W. Tipping Foundation</a:t>
            </a:r>
          </a:p>
          <a:p>
            <a:pPr>
              <a:buNone/>
            </a:pPr>
            <a:endParaRPr lang="en-US" dirty="0" smtClean="0"/>
          </a:p>
          <a:p>
            <a:r>
              <a:rPr lang="en-US" dirty="0" smtClean="0"/>
              <a:t>Professor Jeanine Skorinko and Professor Reinhold Ludwig</a:t>
            </a:r>
            <a:endParaRPr lang="en-US" dirty="0"/>
          </a:p>
        </p:txBody>
      </p:sp>
      <p:sp>
        <p:nvSpPr>
          <p:cNvPr id="4" name="TextBox 4"/>
          <p:cNvSpPr txBox="1"/>
          <p:nvPr/>
        </p:nvSpPr>
        <p:spPr>
          <a:xfrm>
            <a:off x="-2133600" y="1676400"/>
            <a:ext cx="1143000" cy="369332"/>
          </a:xfrm>
          <a:prstGeom prst="rect">
            <a:avLst/>
          </a:prstGeom>
          <a:noFill/>
        </p:spPr>
        <p:txBody>
          <a:bodyPr wrap="square" rtlCol="0">
            <a:spAutoFit/>
          </a:bodyPr>
          <a:lstStyle/>
          <a:p>
            <a:r>
              <a:rPr lang="en-US" dirty="0" smtClean="0"/>
              <a:t>tom</a:t>
            </a:r>
            <a:endParaRPr lang="en-US" dirty="0"/>
          </a:p>
        </p:txBody>
      </p:sp>
      <p:sp>
        <p:nvSpPr>
          <p:cNvPr id="5" name="Slide Number Placeholder 4"/>
          <p:cNvSpPr>
            <a:spLocks noGrp="1"/>
          </p:cNvSpPr>
          <p:nvPr>
            <p:ph type="sldNum" sz="quarter" idx="12"/>
          </p:nvPr>
        </p:nvSpPr>
        <p:spPr/>
        <p:txBody>
          <a:bodyPr/>
          <a:lstStyle/>
          <a:p>
            <a:endParaRPr lang="en-US" dirty="0"/>
          </a:p>
          <a:p>
            <a:r>
              <a:rPr lang="en-US" dirty="0" smtClean="0"/>
              <a:t>30</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vert="horz" anchor="t">
            <a:normAutofit/>
          </a:bodyPr>
          <a:lstStyle/>
          <a:p>
            <a:r>
              <a:rPr lang="en-US" dirty="0" smtClean="0"/>
              <a:t>https://www.tipping.org.au/</a:t>
            </a:r>
          </a:p>
          <a:p>
            <a:r>
              <a:rPr lang="en-US" dirty="0" smtClean="0"/>
              <a:t>http</a:t>
            </a:r>
            <a:r>
              <a:rPr lang="en-US" dirty="0"/>
              <a:t>://harmanradio.com/</a:t>
            </a:r>
          </a:p>
          <a:p>
            <a:r>
              <a:rPr lang="en-US" dirty="0"/>
              <a:t>http://www.bayfm.com.au/bay-lifestyle/gardening/54573-beginner-s-guide-to-backyard-gardening</a:t>
            </a:r>
          </a:p>
          <a:p>
            <a:endParaRPr lang="en-US" dirty="0"/>
          </a:p>
        </p:txBody>
      </p:sp>
      <p:sp>
        <p:nvSpPr>
          <p:cNvPr id="4" name="Slide Number Placeholder 3"/>
          <p:cNvSpPr>
            <a:spLocks noGrp="1"/>
          </p:cNvSpPr>
          <p:nvPr>
            <p:ph type="sldNum" sz="quarter" idx="12"/>
          </p:nvPr>
        </p:nvSpPr>
        <p:spPr/>
        <p:txBody>
          <a:bodyPr/>
          <a:lstStyle/>
          <a:p>
            <a:r>
              <a:rPr lang="en-US" dirty="0" smtClean="0"/>
              <a:t>31</a:t>
            </a:r>
            <a:endParaRPr lang="en-US" dirty="0"/>
          </a:p>
        </p:txBody>
      </p:sp>
    </p:spTree>
    <p:extLst>
      <p:ext uri="{BB962C8B-B14F-4D97-AF65-F5344CB8AC3E}">
        <p14:creationId xmlns:p14="http://schemas.microsoft.com/office/powerpoint/2010/main" xmlns="" val="761530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066800"/>
          </a:xfrm>
        </p:spPr>
        <p:txBody>
          <a:bodyPr/>
          <a:lstStyle/>
          <a:p>
            <a:r>
              <a:rPr lang="en-US" dirty="0" smtClean="0"/>
              <a:t>Our Research</a:t>
            </a:r>
            <a:endParaRPr lang="en-US" dirty="0"/>
          </a:p>
        </p:txBody>
      </p:sp>
      <p:sp>
        <p:nvSpPr>
          <p:cNvPr id="3" name="Content Placeholder 2"/>
          <p:cNvSpPr>
            <a:spLocks noGrp="1"/>
          </p:cNvSpPr>
          <p:nvPr>
            <p:ph idx="1"/>
          </p:nvPr>
        </p:nvSpPr>
        <p:spPr>
          <a:xfrm>
            <a:off x="457200" y="1847088"/>
            <a:ext cx="8229600" cy="4325112"/>
          </a:xfrm>
        </p:spPr>
        <p:txBody>
          <a:bodyPr/>
          <a:lstStyle/>
          <a:p>
            <a:r>
              <a:rPr lang="en-US" dirty="0" smtClean="0"/>
              <a:t>The E.W. Tipping Foundation (EWTF) is beginning to incorporate assistive technology</a:t>
            </a:r>
            <a:endParaRPr lang="en-US" dirty="0" smtClean="0">
              <a:sym typeface="Wingdings"/>
            </a:endParaRPr>
          </a:p>
          <a:p>
            <a:pPr marL="109728" indent="0">
              <a:buNone/>
            </a:pPr>
            <a:endParaRPr lang="en-US" dirty="0">
              <a:sym typeface="Wingdings"/>
            </a:endParaRPr>
          </a:p>
          <a:p>
            <a:r>
              <a:rPr lang="en-US" dirty="0" smtClean="0">
                <a:sym typeface="Wingdings"/>
              </a:rPr>
              <a:t>What types of technologies exist that can improve the independence of the EWTF’s clients?</a:t>
            </a:r>
          </a:p>
          <a:p>
            <a:endParaRPr lang="en-US" dirty="0">
              <a:sym typeface="Wingdings"/>
            </a:endParaRPr>
          </a:p>
          <a:p>
            <a:endParaRPr lang="en-US" dirty="0" smtClean="0">
              <a:sym typeface="Wingdings"/>
            </a:endParaRPr>
          </a:p>
          <a:p>
            <a:endParaRPr lang="en-US" dirty="0">
              <a:sym typeface="Wingdings"/>
            </a:endParaRPr>
          </a:p>
          <a:p>
            <a:endParaRPr lang="en-US" dirty="0"/>
          </a:p>
        </p:txBody>
      </p:sp>
      <p:grpSp>
        <p:nvGrpSpPr>
          <p:cNvPr id="16" name="Group 11"/>
          <p:cNvGrpSpPr/>
          <p:nvPr/>
        </p:nvGrpSpPr>
        <p:grpSpPr>
          <a:xfrm>
            <a:off x="1295400" y="4800600"/>
            <a:ext cx="6591300" cy="1752600"/>
            <a:chOff x="190500" y="4953000"/>
            <a:chExt cx="6591300" cy="1752600"/>
          </a:xfrm>
        </p:grpSpPr>
        <p:pic>
          <p:nvPicPr>
            <p:cNvPr id="12" name="Picture 5"/>
            <p:cNvPicPr>
              <a:picLocks noChangeAspect="1"/>
            </p:cNvPicPr>
            <p:nvPr/>
          </p:nvPicPr>
          <p:blipFill>
            <a:blip r:embed="rId3" cstate="print"/>
            <a:stretch>
              <a:fillRect/>
            </a:stretch>
          </p:blipFill>
          <p:spPr>
            <a:xfrm>
              <a:off x="4343399" y="4954524"/>
              <a:ext cx="2438401" cy="1623975"/>
            </a:xfrm>
            <a:prstGeom prst="rect">
              <a:avLst/>
            </a:prstGeom>
          </p:spPr>
        </p:pic>
        <p:sp>
          <p:nvSpPr>
            <p:cNvPr id="13" name="Right Arrow 6"/>
            <p:cNvSpPr/>
            <p:nvPr/>
          </p:nvSpPr>
          <p:spPr>
            <a:xfrm>
              <a:off x="3124200" y="548640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cstate="print"/>
            <a:stretch>
              <a:fillRect/>
            </a:stretch>
          </p:blipFill>
          <p:spPr>
            <a:xfrm>
              <a:off x="190500" y="4953000"/>
              <a:ext cx="2628900" cy="1752600"/>
            </a:xfrm>
            <a:prstGeom prst="rect">
              <a:avLst/>
            </a:prstGeom>
          </p:spPr>
        </p:pic>
      </p:grpSp>
      <p:sp>
        <p:nvSpPr>
          <p:cNvPr id="8" name="TextBox 8"/>
          <p:cNvSpPr txBox="1"/>
          <p:nvPr/>
        </p:nvSpPr>
        <p:spPr>
          <a:xfrm>
            <a:off x="-2133600" y="1676400"/>
            <a:ext cx="1143000" cy="369332"/>
          </a:xfrm>
          <a:prstGeom prst="rect">
            <a:avLst/>
          </a:prstGeom>
          <a:noFill/>
        </p:spPr>
        <p:txBody>
          <a:bodyPr wrap="square" rtlCol="0">
            <a:spAutoFit/>
          </a:bodyPr>
          <a:lstStyle/>
          <a:p>
            <a:r>
              <a:rPr lang="en-US" dirty="0" smtClean="0"/>
              <a:t>Tom</a:t>
            </a:r>
            <a:endParaRPr lang="en-US" dirty="0"/>
          </a:p>
        </p:txBody>
      </p:sp>
      <p:sp>
        <p:nvSpPr>
          <p:cNvPr id="9" name="Slide Number Placeholder 8"/>
          <p:cNvSpPr>
            <a:spLocks noGrp="1"/>
          </p:cNvSpPr>
          <p:nvPr>
            <p:ph type="sldNum" sz="quarter" idx="12"/>
          </p:nvPr>
        </p:nvSpPr>
        <p:spPr/>
        <p:txBody>
          <a:bodyPr/>
          <a:lstStyle/>
          <a:p>
            <a:fld id="{41414271-A93D-4058-9C07-E1D6927A229B}"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Project</a:t>
            </a:r>
            <a:endParaRPr lang="en-US" dirty="0"/>
          </a:p>
        </p:txBody>
      </p:sp>
      <p:sp>
        <p:nvSpPr>
          <p:cNvPr id="3" name="Content Placeholder 2"/>
          <p:cNvSpPr>
            <a:spLocks noGrp="1"/>
          </p:cNvSpPr>
          <p:nvPr>
            <p:ph idx="1"/>
          </p:nvPr>
        </p:nvSpPr>
        <p:spPr>
          <a:xfrm>
            <a:off x="457200" y="2249424"/>
            <a:ext cx="8229600" cy="1941576"/>
          </a:xfrm>
        </p:spPr>
        <p:txBody>
          <a:bodyPr>
            <a:normAutofit/>
          </a:bodyPr>
          <a:lstStyle/>
          <a:p>
            <a:pPr algn="ctr">
              <a:buNone/>
            </a:pPr>
            <a:r>
              <a:rPr lang="en-US" dirty="0" smtClean="0"/>
              <a:t>Provide the E.W. Tipping Foundation with a range of technology options that could improve the quality of life and the independence of their clients</a:t>
            </a:r>
          </a:p>
          <a:p>
            <a:pPr>
              <a:buNone/>
            </a:pPr>
            <a:endParaRPr lang="en-US" dirty="0"/>
          </a:p>
        </p:txBody>
      </p:sp>
      <p:sp>
        <p:nvSpPr>
          <p:cNvPr id="4" name="TextBox 4"/>
          <p:cNvSpPr txBox="1"/>
          <p:nvPr/>
        </p:nvSpPr>
        <p:spPr>
          <a:xfrm>
            <a:off x="-2133600" y="1676400"/>
            <a:ext cx="1143000" cy="369332"/>
          </a:xfrm>
          <a:prstGeom prst="rect">
            <a:avLst/>
          </a:prstGeom>
          <a:noFill/>
        </p:spPr>
        <p:txBody>
          <a:bodyPr wrap="square" rtlCol="0">
            <a:spAutoFit/>
          </a:bodyPr>
          <a:lstStyle/>
          <a:p>
            <a:r>
              <a:rPr lang="en-US" dirty="0" smtClean="0"/>
              <a:t>Tom</a:t>
            </a:r>
            <a:endParaRPr lang="en-US" dirty="0"/>
          </a:p>
        </p:txBody>
      </p:sp>
      <p:sp>
        <p:nvSpPr>
          <p:cNvPr id="5" name="Slide Number Placeholder 4"/>
          <p:cNvSpPr>
            <a:spLocks noGrp="1"/>
          </p:cNvSpPr>
          <p:nvPr>
            <p:ph type="sldNum" sz="quarter" idx="12"/>
          </p:nvPr>
        </p:nvSpPr>
        <p:spPr/>
        <p:txBody>
          <a:bodyPr/>
          <a:lstStyle/>
          <a:p>
            <a:fld id="{41414271-A93D-4058-9C07-E1D6927A229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One of the </a:t>
            </a:r>
            <a:r>
              <a:rPr lang="en-US" dirty="0" smtClean="0"/>
              <a:t>largest disability </a:t>
            </a:r>
            <a:r>
              <a:rPr lang="en-US" dirty="0"/>
              <a:t>s</a:t>
            </a:r>
            <a:r>
              <a:rPr lang="en-US" dirty="0" smtClean="0"/>
              <a:t>ervice </a:t>
            </a:r>
            <a:r>
              <a:rPr lang="en-US" dirty="0"/>
              <a:t>p</a:t>
            </a:r>
            <a:r>
              <a:rPr lang="en-US" dirty="0" smtClean="0"/>
              <a:t>roviders </a:t>
            </a:r>
            <a:r>
              <a:rPr lang="en-US" dirty="0"/>
              <a:t>in Victoria</a:t>
            </a:r>
          </a:p>
          <a:p>
            <a:endParaRPr lang="en-US" dirty="0"/>
          </a:p>
          <a:p>
            <a:r>
              <a:rPr lang="en-US" dirty="0"/>
              <a:t>Provide individualised services to their clients</a:t>
            </a:r>
          </a:p>
          <a:p>
            <a:pPr lvl="1"/>
            <a:r>
              <a:rPr lang="en-US" dirty="0">
                <a:solidFill>
                  <a:srgbClr val="000000"/>
                </a:solidFill>
              </a:rPr>
              <a:t>Needs and Goals</a:t>
            </a:r>
          </a:p>
          <a:p>
            <a:endParaRPr lang="en-US" dirty="0"/>
          </a:p>
          <a:p>
            <a:r>
              <a:rPr lang="en-US" dirty="0"/>
              <a:t>Moving Forward: using technology to benefit their clients</a:t>
            </a:r>
          </a:p>
          <a:p>
            <a:pPr marL="109728" indent="0">
              <a:buNone/>
            </a:pPr>
            <a:endParaRPr lang="en-US" dirty="0"/>
          </a:p>
        </p:txBody>
      </p:sp>
      <p:sp>
        <p:nvSpPr>
          <p:cNvPr id="4" name="TextBox 4"/>
          <p:cNvSpPr txBox="1"/>
          <p:nvPr/>
        </p:nvSpPr>
        <p:spPr>
          <a:xfrm>
            <a:off x="-2133600" y="1676400"/>
            <a:ext cx="1143000" cy="369332"/>
          </a:xfrm>
          <a:prstGeom prst="rect">
            <a:avLst/>
          </a:prstGeom>
          <a:noFill/>
        </p:spPr>
        <p:txBody>
          <a:bodyPr wrap="square" rtlCol="0">
            <a:spAutoFit/>
          </a:bodyPr>
          <a:lstStyle/>
          <a:p>
            <a:r>
              <a:rPr lang="en-US" dirty="0" smtClean="0"/>
              <a:t>victor</a:t>
            </a:r>
            <a:endParaRPr lang="en-US" dirty="0"/>
          </a:p>
        </p:txBody>
      </p:sp>
      <p:sp>
        <p:nvSpPr>
          <p:cNvPr id="6" name="Slide Number Placeholder 5"/>
          <p:cNvSpPr>
            <a:spLocks noGrp="1"/>
          </p:cNvSpPr>
          <p:nvPr>
            <p:ph type="sldNum" sz="quarter" idx="12"/>
          </p:nvPr>
        </p:nvSpPr>
        <p:spPr/>
        <p:txBody>
          <a:bodyPr/>
          <a:lstStyle/>
          <a:p>
            <a:fld id="{41414271-A93D-4058-9C07-E1D6927A229B}" type="slidenum">
              <a:rPr lang="en-US" smtClean="0"/>
              <a:pPr/>
              <a:t>6</a:t>
            </a:fld>
            <a:endParaRPr lang="en-US"/>
          </a:p>
        </p:txBody>
      </p:sp>
      <p:pic>
        <p:nvPicPr>
          <p:cNvPr id="9" name="Picture 8"/>
          <p:cNvPicPr/>
          <p:nvPr/>
        </p:nvPicPr>
        <p:blipFill>
          <a:blip r:embed="rId3" cstate="print"/>
          <a:srcRect l="10256" t="16524" r="54487" b="76638"/>
          <a:stretch>
            <a:fillRect/>
          </a:stretch>
        </p:blipFill>
        <p:spPr bwMode="auto">
          <a:xfrm>
            <a:off x="304800" y="1066800"/>
            <a:ext cx="8305800" cy="9906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Wide Range of Disabilities </a:t>
            </a:r>
            <a:endParaRPr lang="en-US" dirty="0"/>
          </a:p>
        </p:txBody>
      </p:sp>
      <p:sp>
        <p:nvSpPr>
          <p:cNvPr id="3" name="Content Placeholder 2"/>
          <p:cNvSpPr>
            <a:spLocks noGrp="1"/>
          </p:cNvSpPr>
          <p:nvPr>
            <p:ph idx="1"/>
          </p:nvPr>
        </p:nvSpPr>
        <p:spPr>
          <a:xfrm>
            <a:off x="457200" y="2249424"/>
            <a:ext cx="7086600" cy="4325112"/>
          </a:xfrm>
        </p:spPr>
        <p:txBody>
          <a:bodyPr>
            <a:normAutofit lnSpcReduction="10000"/>
          </a:bodyPr>
          <a:lstStyle/>
          <a:p>
            <a:r>
              <a:rPr lang="en-US" dirty="0"/>
              <a:t>Many Clients with a Range of Disabilities</a:t>
            </a:r>
          </a:p>
          <a:p>
            <a:endParaRPr lang="en-US" dirty="0"/>
          </a:p>
          <a:p>
            <a:r>
              <a:rPr lang="en-US" dirty="0"/>
              <a:t>Focused on 4 </a:t>
            </a:r>
            <a:r>
              <a:rPr lang="en-US" dirty="0" smtClean="0"/>
              <a:t>Categories most common among E.W. Tipping clients</a:t>
            </a:r>
            <a:endParaRPr lang="en-US" dirty="0"/>
          </a:p>
          <a:p>
            <a:pPr lvl="1"/>
            <a:r>
              <a:rPr lang="en-US" dirty="0"/>
              <a:t>Intellectual</a:t>
            </a:r>
          </a:p>
          <a:p>
            <a:pPr lvl="1"/>
            <a:r>
              <a:rPr lang="en-US" dirty="0"/>
              <a:t>Physical</a:t>
            </a:r>
          </a:p>
          <a:p>
            <a:pPr lvl="1"/>
            <a:r>
              <a:rPr lang="en-US" dirty="0"/>
              <a:t>Acquired Brain Injury (ABI)</a:t>
            </a:r>
          </a:p>
          <a:p>
            <a:pPr lvl="1"/>
            <a:r>
              <a:rPr lang="en-US" dirty="0"/>
              <a:t>Autism</a:t>
            </a:r>
          </a:p>
          <a:p>
            <a:endParaRPr lang="en-US" dirty="0"/>
          </a:p>
          <a:p>
            <a:r>
              <a:rPr lang="en-US" dirty="0"/>
              <a:t>Different Ways Technology Can Help</a:t>
            </a:r>
          </a:p>
        </p:txBody>
      </p:sp>
      <p:pic>
        <p:nvPicPr>
          <p:cNvPr id="6" name="Picture 3"/>
          <p:cNvPicPr>
            <a:picLocks noChangeAspect="1"/>
          </p:cNvPicPr>
          <p:nvPr/>
        </p:nvPicPr>
        <p:blipFill>
          <a:blip r:embed="rId3" cstate="print"/>
          <a:stretch>
            <a:fillRect/>
          </a:stretch>
        </p:blipFill>
        <p:spPr>
          <a:xfrm>
            <a:off x="7391400" y="2743200"/>
            <a:ext cx="1636266" cy="1633974"/>
          </a:xfrm>
          <a:prstGeom prst="rect">
            <a:avLst/>
          </a:prstGeom>
        </p:spPr>
      </p:pic>
      <p:pic>
        <p:nvPicPr>
          <p:cNvPr id="7" name="Picture 4"/>
          <p:cNvPicPr>
            <a:picLocks noChangeAspect="1"/>
          </p:cNvPicPr>
          <p:nvPr/>
        </p:nvPicPr>
        <p:blipFill>
          <a:blip r:embed="rId4" cstate="print"/>
          <a:stretch>
            <a:fillRect/>
          </a:stretch>
        </p:blipFill>
        <p:spPr>
          <a:xfrm>
            <a:off x="7404100" y="4501441"/>
            <a:ext cx="1663700" cy="1670759"/>
          </a:xfrm>
          <a:prstGeom prst="rect">
            <a:avLst/>
          </a:prstGeom>
        </p:spPr>
      </p:pic>
      <p:sp>
        <p:nvSpPr>
          <p:cNvPr id="8" name="TextBox 8"/>
          <p:cNvSpPr txBox="1"/>
          <p:nvPr/>
        </p:nvSpPr>
        <p:spPr>
          <a:xfrm>
            <a:off x="-2133600" y="1676400"/>
            <a:ext cx="1143000" cy="369332"/>
          </a:xfrm>
          <a:prstGeom prst="rect">
            <a:avLst/>
          </a:prstGeom>
          <a:noFill/>
        </p:spPr>
        <p:txBody>
          <a:bodyPr wrap="square" rtlCol="0">
            <a:spAutoFit/>
          </a:bodyPr>
          <a:lstStyle/>
          <a:p>
            <a:r>
              <a:rPr lang="en-US" dirty="0" smtClean="0"/>
              <a:t>victor</a:t>
            </a:r>
            <a:endParaRPr lang="en-US" dirty="0"/>
          </a:p>
        </p:txBody>
      </p:sp>
      <p:sp>
        <p:nvSpPr>
          <p:cNvPr id="9" name="Slide Number Placeholder 8"/>
          <p:cNvSpPr>
            <a:spLocks noGrp="1"/>
          </p:cNvSpPr>
          <p:nvPr>
            <p:ph type="sldNum" sz="quarter" idx="12"/>
          </p:nvPr>
        </p:nvSpPr>
        <p:spPr/>
        <p:txBody>
          <a:bodyPr/>
          <a:lstStyle/>
          <a:p>
            <a:fld id="{41414271-A93D-4058-9C07-E1D6927A229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Myriad of Technology</a:t>
            </a:r>
            <a:endParaRPr lang="en-US" dirty="0"/>
          </a:p>
        </p:txBody>
      </p:sp>
      <p:sp>
        <p:nvSpPr>
          <p:cNvPr id="3" name="Content Placeholder 2"/>
          <p:cNvSpPr>
            <a:spLocks noGrp="1"/>
          </p:cNvSpPr>
          <p:nvPr>
            <p:ph idx="1"/>
          </p:nvPr>
        </p:nvSpPr>
        <p:spPr/>
        <p:txBody>
          <a:bodyPr/>
          <a:lstStyle/>
          <a:p>
            <a:r>
              <a:rPr lang="en-US" dirty="0"/>
              <a:t>Many Different Suppliers</a:t>
            </a:r>
          </a:p>
          <a:p>
            <a:pPr>
              <a:buNone/>
            </a:pPr>
            <a:endParaRPr lang="en-US" dirty="0"/>
          </a:p>
          <a:p>
            <a:r>
              <a:rPr lang="en-US" dirty="0">
                <a:latin typeface="Georgia" charset="0"/>
              </a:rPr>
              <a:t>Continuous Development of Technologies </a:t>
            </a:r>
          </a:p>
          <a:p>
            <a:endParaRPr lang="en-US" dirty="0"/>
          </a:p>
          <a:p>
            <a:endParaRPr lang="en-US" dirty="0"/>
          </a:p>
        </p:txBody>
      </p:sp>
      <p:grpSp>
        <p:nvGrpSpPr>
          <p:cNvPr id="18" name="Group 13"/>
          <p:cNvGrpSpPr/>
          <p:nvPr/>
        </p:nvGrpSpPr>
        <p:grpSpPr>
          <a:xfrm>
            <a:off x="762000" y="5410200"/>
            <a:ext cx="7538720" cy="1083945"/>
            <a:chOff x="762000" y="5410200"/>
            <a:chExt cx="7538720" cy="1083945"/>
          </a:xfrm>
        </p:grpSpPr>
        <p:pic>
          <p:nvPicPr>
            <p:cNvPr id="15" name="Picture 4"/>
            <p:cNvPicPr>
              <a:picLocks noChangeAspect="1"/>
            </p:cNvPicPr>
            <p:nvPr/>
          </p:nvPicPr>
          <p:blipFill rotWithShape="1">
            <a:blip r:embed="rId3" cstate="print"/>
            <a:srcRect l="74931" t="-15550" b="-4095"/>
            <a:stretch/>
          </p:blipFill>
          <p:spPr>
            <a:xfrm>
              <a:off x="762000" y="5638800"/>
              <a:ext cx="1569627" cy="729341"/>
            </a:xfrm>
            <a:prstGeom prst="rect">
              <a:avLst/>
            </a:prstGeom>
          </p:spPr>
        </p:pic>
        <p:pic>
          <p:nvPicPr>
            <p:cNvPr id="16" name="Picture 5" descr="INSTEON"/>
            <p:cNvPicPr/>
            <p:nvPr/>
          </p:nvPicPr>
          <p:blipFill>
            <a:blip r:embed="rId4" cstate="print"/>
            <a:srcRect/>
            <a:stretch>
              <a:fillRect/>
            </a:stretch>
          </p:blipFill>
          <p:spPr bwMode="auto">
            <a:xfrm>
              <a:off x="3200400" y="5791200"/>
              <a:ext cx="2596515" cy="414655"/>
            </a:xfrm>
            <a:prstGeom prst="rect">
              <a:avLst/>
            </a:prstGeom>
            <a:noFill/>
            <a:ln w="9525">
              <a:noFill/>
              <a:miter lim="800000"/>
              <a:headEnd/>
              <a:tailEnd/>
            </a:ln>
          </p:spPr>
        </p:pic>
        <p:pic>
          <p:nvPicPr>
            <p:cNvPr id="17" name="Picture 6" descr="http://mildgreenhelpliquid.com/wp-content/uploads/2011/12/z-wave-logo.png"/>
            <p:cNvPicPr/>
            <p:nvPr/>
          </p:nvPicPr>
          <p:blipFill>
            <a:blip r:embed="rId5" cstate="print"/>
            <a:srcRect/>
            <a:stretch>
              <a:fillRect/>
            </a:stretch>
          </p:blipFill>
          <p:spPr bwMode="auto">
            <a:xfrm>
              <a:off x="6629400" y="5410200"/>
              <a:ext cx="1671320" cy="1083945"/>
            </a:xfrm>
            <a:prstGeom prst="rect">
              <a:avLst/>
            </a:prstGeom>
            <a:noFill/>
            <a:ln w="9525">
              <a:noFill/>
              <a:miter lim="800000"/>
              <a:headEnd/>
              <a:tailEnd/>
            </a:ln>
          </p:spPr>
        </p:pic>
      </p:grpSp>
      <p:sp>
        <p:nvSpPr>
          <p:cNvPr id="8" name="TextBox 8"/>
          <p:cNvSpPr txBox="1"/>
          <p:nvPr/>
        </p:nvSpPr>
        <p:spPr>
          <a:xfrm>
            <a:off x="-2133600" y="1676400"/>
            <a:ext cx="1143000" cy="369332"/>
          </a:xfrm>
          <a:prstGeom prst="rect">
            <a:avLst/>
          </a:prstGeom>
          <a:noFill/>
        </p:spPr>
        <p:txBody>
          <a:bodyPr wrap="square" rtlCol="0">
            <a:spAutoFit/>
          </a:bodyPr>
          <a:lstStyle/>
          <a:p>
            <a:r>
              <a:rPr lang="en-US" dirty="0" smtClean="0"/>
              <a:t>victor</a:t>
            </a:r>
            <a:endParaRPr lang="en-US" dirty="0"/>
          </a:p>
        </p:txBody>
      </p:sp>
      <p:sp>
        <p:nvSpPr>
          <p:cNvPr id="9" name="Slide Number Placeholder 8"/>
          <p:cNvSpPr>
            <a:spLocks noGrp="1"/>
          </p:cNvSpPr>
          <p:nvPr>
            <p:ph type="sldNum" sz="quarter" idx="12"/>
          </p:nvPr>
        </p:nvSpPr>
        <p:spPr/>
        <p:txBody>
          <a:bodyPr/>
          <a:lstStyle/>
          <a:p>
            <a:fld id="{41414271-A93D-4058-9C07-E1D6927A229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vert="horz" anchor="t">
            <a:normAutofit/>
          </a:bodyPr>
          <a:lstStyle/>
          <a:p>
            <a:pPr marL="624078" indent="-514350"/>
            <a:r>
              <a:rPr lang="en-US" dirty="0"/>
              <a:t>Determine areas where technology could be used to improve the lives of clients</a:t>
            </a:r>
          </a:p>
          <a:p>
            <a:pPr marL="624078" indent="-514350"/>
            <a:endParaRPr lang="en-US" dirty="0"/>
          </a:p>
          <a:p>
            <a:pPr marL="624078" indent="-514350">
              <a:buNone/>
            </a:pPr>
            <a:endParaRPr lang="en-US" dirty="0"/>
          </a:p>
          <a:p>
            <a:pPr marL="624078" indent="-514350"/>
            <a:r>
              <a:rPr lang="en-US" dirty="0"/>
              <a:t>Research appropriate </a:t>
            </a:r>
            <a:r>
              <a:rPr lang="en-US" dirty="0" smtClean="0"/>
              <a:t>technology options </a:t>
            </a:r>
            <a:r>
              <a:rPr lang="en-US" dirty="0"/>
              <a:t>based on common needs that the clients have</a:t>
            </a:r>
          </a:p>
          <a:p>
            <a:pPr marL="624078" indent="-514350">
              <a:buNone/>
            </a:pPr>
            <a:endParaRPr lang="en-US" dirty="0"/>
          </a:p>
        </p:txBody>
      </p:sp>
      <p:sp>
        <p:nvSpPr>
          <p:cNvPr id="4" name="TextBox 4"/>
          <p:cNvSpPr txBox="1"/>
          <p:nvPr/>
        </p:nvSpPr>
        <p:spPr>
          <a:xfrm>
            <a:off x="-2133600" y="1676400"/>
            <a:ext cx="1143000" cy="369332"/>
          </a:xfrm>
          <a:prstGeom prst="rect">
            <a:avLst/>
          </a:prstGeom>
          <a:noFill/>
        </p:spPr>
        <p:txBody>
          <a:bodyPr wrap="square" rtlCol="0">
            <a:spAutoFit/>
          </a:bodyPr>
          <a:lstStyle/>
          <a:p>
            <a:r>
              <a:rPr lang="en-US" dirty="0" smtClean="0"/>
              <a:t>victor</a:t>
            </a:r>
            <a:endParaRPr lang="en-US" dirty="0"/>
          </a:p>
        </p:txBody>
      </p:sp>
      <p:sp>
        <p:nvSpPr>
          <p:cNvPr id="5" name="Slide Number Placeholder 4"/>
          <p:cNvSpPr>
            <a:spLocks noGrp="1"/>
          </p:cNvSpPr>
          <p:nvPr>
            <p:ph type="sldNum" sz="quarter" idx="12"/>
          </p:nvPr>
        </p:nvSpPr>
        <p:spPr/>
        <p:txBody>
          <a:bodyPr/>
          <a:lstStyle/>
          <a:p>
            <a:fld id="{41414271-A93D-4058-9C07-E1D6927A229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4752</TotalTime>
  <Words>1345</Words>
  <Application>Microsoft Office PowerPoint</Application>
  <PresentationFormat>On-screen Show (4:3)</PresentationFormat>
  <Paragraphs>259</Paragraphs>
  <Slides>34</Slides>
  <Notes>33</Notes>
  <HiddenSlides>2</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Urban</vt:lpstr>
      <vt:lpstr>Office Theme</vt:lpstr>
      <vt:lpstr>The E.W. Tipping Foundation</vt:lpstr>
      <vt:lpstr>Example Client</vt:lpstr>
      <vt:lpstr>Slide 3</vt:lpstr>
      <vt:lpstr>Our Research</vt:lpstr>
      <vt:lpstr>Our Project</vt:lpstr>
      <vt:lpstr>Slide 6</vt:lpstr>
      <vt:lpstr>Wide Range of Disabilities </vt:lpstr>
      <vt:lpstr>Myriad of Technology</vt:lpstr>
      <vt:lpstr>Objectives</vt:lpstr>
      <vt:lpstr>Determine Areas Where Technology Can Benefit</vt:lpstr>
      <vt:lpstr>Carers, Staff, and Occupational Therapist Interviews</vt:lpstr>
      <vt:lpstr>Client Interviews</vt:lpstr>
      <vt:lpstr>Research Appropriate Technologies </vt:lpstr>
      <vt:lpstr>Results</vt:lpstr>
      <vt:lpstr>List of Technology Suppliers</vt:lpstr>
      <vt:lpstr>Example List of Suppliers</vt:lpstr>
      <vt:lpstr>Lists of Technology</vt:lpstr>
      <vt:lpstr>Slide 18</vt:lpstr>
      <vt:lpstr>Example List of Technology</vt:lpstr>
      <vt:lpstr>Computer Access Technology</vt:lpstr>
      <vt:lpstr>Health Technology</vt:lpstr>
      <vt:lpstr>Client Communication Technology</vt:lpstr>
      <vt:lpstr>Home Automation Technology</vt:lpstr>
      <vt:lpstr>Security Technology</vt:lpstr>
      <vt:lpstr>What We Have Found</vt:lpstr>
      <vt:lpstr>Client Accessible List</vt:lpstr>
      <vt:lpstr>Updating the List</vt:lpstr>
      <vt:lpstr>Technology Supplier Questionnaire </vt:lpstr>
      <vt:lpstr>Using Systematic Research Process</vt:lpstr>
      <vt:lpstr>Who Would Have Thought…</vt:lpstr>
      <vt:lpstr>Slide 31</vt:lpstr>
      <vt:lpstr>Technology Can Help!</vt:lpstr>
      <vt:lpstr>Acknowledgements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dc:creator>
  <cp:lastModifiedBy>Eric</cp:lastModifiedBy>
  <cp:revision>122</cp:revision>
  <dcterms:created xsi:type="dcterms:W3CDTF">2015-04-10T02:24:11Z</dcterms:created>
  <dcterms:modified xsi:type="dcterms:W3CDTF">2015-05-04T10:48:15Z</dcterms:modified>
</cp:coreProperties>
</file>