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</p:sldMasterIdLst>
  <p:notesMasterIdLst>
    <p:notesMasterId r:id="rId49"/>
  </p:notesMasterIdLst>
  <p:sldIdLst>
    <p:sldId id="293" r:id="rId15"/>
    <p:sldId id="292" r:id="rId16"/>
    <p:sldId id="294" r:id="rId17"/>
    <p:sldId id="258" r:id="rId18"/>
    <p:sldId id="259" r:id="rId19"/>
    <p:sldId id="260" r:id="rId20"/>
    <p:sldId id="287" r:id="rId21"/>
    <p:sldId id="276" r:id="rId22"/>
    <p:sldId id="277" r:id="rId23"/>
    <p:sldId id="278" r:id="rId24"/>
    <p:sldId id="279" r:id="rId25"/>
    <p:sldId id="288" r:id="rId26"/>
    <p:sldId id="262" r:id="rId27"/>
    <p:sldId id="263" r:id="rId28"/>
    <p:sldId id="264" r:id="rId29"/>
    <p:sldId id="265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68" r:id="rId38"/>
    <p:sldId id="289" r:id="rId39"/>
    <p:sldId id="274" r:id="rId40"/>
    <p:sldId id="267" r:id="rId41"/>
    <p:sldId id="275" r:id="rId42"/>
    <p:sldId id="290" r:id="rId43"/>
    <p:sldId id="291" r:id="rId44"/>
    <p:sldId id="269" r:id="rId45"/>
    <p:sldId id="295" r:id="rId46"/>
    <p:sldId id="271" r:id="rId47"/>
    <p:sldId id="272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941" autoAdjust="0"/>
  </p:normalViewPr>
  <p:slideViewPr>
    <p:cSldViewPr>
      <p:cViewPr varScale="1">
        <p:scale>
          <a:sx n="69" d="100"/>
          <a:sy n="69" d="100"/>
        </p:scale>
        <p:origin x="-1824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Sheet1!$B$14</c:f>
              <c:strCache>
                <c:ptCount val="1"/>
                <c:pt idx="0">
                  <c:v>Frequency</c:v>
                </c:pt>
              </c:strCache>
            </c:strRef>
          </c:tx>
          <c:invertIfNegative val="0"/>
          <c:val>
            <c:numRef>
              <c:f>Sheet1!$B$15:$B$31</c:f>
              <c:numCache>
                <c:formatCode>General</c:formatCode>
                <c:ptCount val="17"/>
                <c:pt idx="0">
                  <c:v>21</c:v>
                </c:pt>
                <c:pt idx="1">
                  <c:v>2443</c:v>
                </c:pt>
                <c:pt idx="2">
                  <c:v>19967</c:v>
                </c:pt>
                <c:pt idx="3">
                  <c:v>49681</c:v>
                </c:pt>
                <c:pt idx="4">
                  <c:v>62523</c:v>
                </c:pt>
                <c:pt idx="5">
                  <c:v>52187</c:v>
                </c:pt>
                <c:pt idx="6">
                  <c:v>27911</c:v>
                </c:pt>
                <c:pt idx="7">
                  <c:v>10854</c:v>
                </c:pt>
                <c:pt idx="8">
                  <c:v>3616</c:v>
                </c:pt>
                <c:pt idx="9">
                  <c:v>1051</c:v>
                </c:pt>
                <c:pt idx="10">
                  <c:v>377</c:v>
                </c:pt>
                <c:pt idx="11">
                  <c:v>130</c:v>
                </c:pt>
                <c:pt idx="12">
                  <c:v>51</c:v>
                </c:pt>
                <c:pt idx="13">
                  <c:v>24</c:v>
                </c:pt>
                <c:pt idx="14">
                  <c:v>7</c:v>
                </c:pt>
                <c:pt idx="15">
                  <c:v>3</c:v>
                </c:pt>
                <c:pt idx="16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9884416"/>
        <c:axId val="100115584"/>
      </c:barChart>
      <c:catAx>
        <c:axId val="149884416"/>
        <c:scaling>
          <c:orientation val="minMax"/>
        </c:scaling>
        <c:delete val="0"/>
        <c:axPos val="b"/>
        <c:majorTickMark val="out"/>
        <c:minorTickMark val="none"/>
        <c:tickLblPos val="nextTo"/>
        <c:crossAx val="100115584"/>
        <c:crosses val="autoZero"/>
        <c:auto val="1"/>
        <c:lblAlgn val="ctr"/>
        <c:lblOffset val="100"/>
        <c:noMultiLvlLbl val="0"/>
      </c:catAx>
      <c:valAx>
        <c:axId val="1001155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98844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Sheet1!$E$9</c:f>
              <c:strCache>
                <c:ptCount val="1"/>
                <c:pt idx="0">
                  <c:v>One NN</c:v>
                </c:pt>
              </c:strCache>
            </c:strRef>
          </c:tx>
          <c:spPr>
            <a:ln w="19050" cmpd="sng">
              <a:prstDash val="dash"/>
            </a:ln>
          </c:spPr>
          <c:cat>
            <c:numRef>
              <c:f>Sheet1!$D$10:$D$13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12</c:v>
                </c:pt>
                <c:pt idx="3">
                  <c:v>14</c:v>
                </c:pt>
              </c:numCache>
            </c:numRef>
          </c:cat>
          <c:val>
            <c:numRef>
              <c:f>Sheet1!$E$10:$E$13</c:f>
              <c:numCache>
                <c:formatCode>General</c:formatCode>
                <c:ptCount val="4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Sheet1!$F$9</c:f>
              <c:strCache>
                <c:ptCount val="1"/>
                <c:pt idx="0">
                  <c:v>Timed</c:v>
                </c:pt>
              </c:strCache>
            </c:strRef>
          </c:tx>
          <c:spPr>
            <a:ln w="19050" cmpd="sng">
              <a:prstDash val="dash"/>
            </a:ln>
          </c:spPr>
          <c:cat>
            <c:numRef>
              <c:f>Sheet1!$D$10:$D$13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12</c:v>
                </c:pt>
                <c:pt idx="3">
                  <c:v>14</c:v>
                </c:pt>
              </c:numCache>
            </c:numRef>
          </c:cat>
          <c:val>
            <c:numRef>
              <c:f>Sheet1!$F$10:$F$13</c:f>
              <c:numCache>
                <c:formatCode>General</c:formatCode>
                <c:ptCount val="4"/>
                <c:pt idx="0">
                  <c:v>50</c:v>
                </c:pt>
                <c:pt idx="1">
                  <c:v>49</c:v>
                </c:pt>
                <c:pt idx="2">
                  <c:v>62</c:v>
                </c:pt>
                <c:pt idx="3">
                  <c:v>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943808"/>
        <c:axId val="100117888"/>
      </c:lineChart>
      <c:catAx>
        <c:axId val="149943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117888"/>
        <c:crosses val="autoZero"/>
        <c:auto val="1"/>
        <c:lblAlgn val="ctr"/>
        <c:lblOffset val="100"/>
        <c:noMultiLvlLbl val="0"/>
      </c:catAx>
      <c:valAx>
        <c:axId val="1001178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99438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One NN</c:v>
                </c:pt>
              </c:strCache>
            </c:strRef>
          </c:tx>
          <c:spPr>
            <a:ln w="19050" cmpd="sng">
              <a:prstDash val="dash"/>
            </a:ln>
          </c:spPr>
          <c:cat>
            <c:numRef>
              <c:f>Sheet1!$D$2:$D$7</c:f>
              <c:numCache>
                <c:formatCode>General</c:formatCode>
                <c:ptCount val="6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10</c:v>
                </c:pt>
                <c:pt idx="4">
                  <c:v>12</c:v>
                </c:pt>
                <c:pt idx="5">
                  <c:v>14</c:v>
                </c:pt>
              </c:numCache>
            </c:numRef>
          </c:cat>
          <c:val>
            <c:numRef>
              <c:f>Sheet1!$E$2:$E$7</c:f>
              <c:numCache>
                <c:formatCode>General</c:formatCode>
                <c:ptCount val="6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  <c:pt idx="5">
                  <c:v>50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Sheet1!$F$1</c:f>
              <c:strCache>
                <c:ptCount val="1"/>
                <c:pt idx="0">
                  <c:v>Not Timed</c:v>
                </c:pt>
              </c:strCache>
            </c:strRef>
          </c:tx>
          <c:spPr>
            <a:ln w="19050" cmpd="sng">
              <a:prstDash val="dash"/>
            </a:ln>
          </c:spPr>
          <c:cat>
            <c:numRef>
              <c:f>Sheet1!$D$2:$D$7</c:f>
              <c:numCache>
                <c:formatCode>General</c:formatCode>
                <c:ptCount val="6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10</c:v>
                </c:pt>
                <c:pt idx="4">
                  <c:v>12</c:v>
                </c:pt>
                <c:pt idx="5">
                  <c:v>14</c:v>
                </c:pt>
              </c:numCache>
            </c:numRef>
          </c:cat>
          <c:val>
            <c:numRef>
              <c:f>Sheet1!$F$2:$F$7</c:f>
              <c:numCache>
                <c:formatCode>General</c:formatCode>
                <c:ptCount val="6"/>
                <c:pt idx="0">
                  <c:v>47</c:v>
                </c:pt>
                <c:pt idx="1">
                  <c:v>54</c:v>
                </c:pt>
                <c:pt idx="2">
                  <c:v>43</c:v>
                </c:pt>
                <c:pt idx="3">
                  <c:v>47</c:v>
                </c:pt>
                <c:pt idx="4">
                  <c:v>51</c:v>
                </c:pt>
                <c:pt idx="5">
                  <c:v>43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944320"/>
        <c:axId val="100119616"/>
      </c:lineChart>
      <c:catAx>
        <c:axId val="149944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0119616"/>
        <c:crosses val="autoZero"/>
        <c:auto val="1"/>
        <c:lblAlgn val="ctr"/>
        <c:lblOffset val="100"/>
        <c:noMultiLvlLbl val="0"/>
      </c:catAx>
      <c:valAx>
        <c:axId val="100119616"/>
        <c:scaling>
          <c:orientation val="minMax"/>
          <c:max val="7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99443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6B2FE8-EA72-4EB1-8FE8-214B55E0100A}" type="datetimeFigureOut">
              <a:rPr lang="en-US" smtClean="0"/>
              <a:pPr/>
              <a:t>4/26/2016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ACAFD-EF78-43EE-B264-01375FB939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6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CAFD-EF78-43EE-B264-01375FB9391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22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and this improvement can go in both </a:t>
            </a:r>
            <a:r>
              <a:rPr lang="en-US" dirty="0" smtClean="0"/>
              <a:t>directions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CAFD-EF78-43EE-B264-01375FB9391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09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DE867-635B-4A44-ADBD-6A34EE4E466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DE867-635B-4A44-ADBD-6A34EE4E466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CAFD-EF78-43EE-B264-01375FB9391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58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-credit to Wikipedia for the</a:t>
            </a:r>
            <a:r>
              <a:rPr lang="en-US" baseline="0" dirty="0" smtClean="0"/>
              <a:t>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145F2-7CC8-40F0-801E-E71E9510423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752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Liberties at “a” points</a:t>
            </a:r>
          </a:p>
          <a:p>
            <a:r>
              <a:rPr lang="en-US" dirty="0" smtClean="0"/>
              <a:t>Ladder at bottom left “a”</a:t>
            </a:r>
          </a:p>
          <a:p>
            <a:r>
              <a:rPr lang="en-US" dirty="0" smtClean="0"/>
              <a:t>Whit</a:t>
            </a:r>
            <a:r>
              <a:rPr lang="en-US" baseline="0" dirty="0" smtClean="0"/>
              <a:t>e cannot play at “c”</a:t>
            </a:r>
            <a:endParaRPr lang="en-US" dirty="0" smtClean="0"/>
          </a:p>
          <a:p>
            <a:r>
              <a:rPr lang="en-US" dirty="0" err="1" smtClean="0"/>
              <a:t>Ko</a:t>
            </a:r>
            <a:r>
              <a:rPr lang="en-US" dirty="0" smtClean="0"/>
              <a:t> at “d”</a:t>
            </a:r>
          </a:p>
          <a:p>
            <a:r>
              <a:rPr lang="en-US" dirty="0" smtClean="0"/>
              <a:t>Points</a:t>
            </a:r>
            <a:r>
              <a:rPr lang="en-US" baseline="0" dirty="0" smtClean="0"/>
              <a:t> marked “w” are white’s territory, points marked “b” are black’s, points marked “n” are no one’s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145F2-7CC8-40F0-801E-E71E9510423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0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-thanks to</a:t>
            </a:r>
            <a:r>
              <a:rPr lang="en-US" baseline="0" dirty="0" smtClean="0"/>
              <a:t> “The Grand Challenge of Computer Go” paper for this diagram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145F2-7CC8-40F0-801E-E71E9510423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339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DE867-635B-4A44-ADBD-6A34EE4E466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it works</a:t>
            </a:r>
          </a:p>
          <a:p>
            <a:r>
              <a:rPr lang="en-US" dirty="0" smtClean="0"/>
              <a:t>	Takes in input,</a:t>
            </a:r>
            <a:r>
              <a:rPr lang="en-US" baseline="0" dirty="0" smtClean="0"/>
              <a:t> multiplies this input by a certain weight, and then outputs a classification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DE867-635B-4A44-ADBD-6A34EE4E466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was a huge match, widely publicized</a:t>
            </a:r>
          </a:p>
          <a:p>
            <a:r>
              <a:rPr lang="en-US" dirty="0" smtClean="0"/>
              <a:t>Televised</a:t>
            </a:r>
            <a:r>
              <a:rPr lang="en-US" baseline="0" dirty="0" smtClean="0"/>
              <a:t> throughout South Korea</a:t>
            </a:r>
          </a:p>
          <a:p>
            <a:r>
              <a:rPr lang="en-US" baseline="0" dirty="0" smtClean="0"/>
              <a:t>60 million viewers in China</a:t>
            </a:r>
          </a:p>
          <a:p>
            <a:r>
              <a:rPr lang="en-US" baseline="0" dirty="0" smtClean="0"/>
              <a:t>International array of commentators analyzing each game live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CAFD-EF78-43EE-B264-01375FB9391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81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David Silver commented that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AlphaGo</a:t>
            </a:r>
            <a:r>
              <a:rPr lang="en-US" baseline="0" dirty="0" smtClean="0"/>
              <a:t> estimated a human’s chances of playing this move to be 1 in 10000</a:t>
            </a:r>
          </a:p>
          <a:p>
            <a:r>
              <a:rPr lang="en-US" baseline="0" dirty="0" smtClean="0"/>
              <a:t>But as it searched and used its reinforcement-learning trained neural network, it found this move to be more effective than human-style moves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CAFD-EF78-43EE-B264-01375FB9391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14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</a:t>
            </a:r>
            <a:r>
              <a:rPr lang="en-US" baseline="0" dirty="0" smtClean="0"/>
              <a:t> claim </a:t>
            </a:r>
            <a:r>
              <a:rPr lang="en-US" baseline="0" dirty="0" err="1" smtClean="0"/>
              <a:t>AlphaGo</a:t>
            </a:r>
            <a:r>
              <a:rPr lang="en-US" baseline="0" dirty="0" smtClean="0"/>
              <a:t> discounted this move because the variations it considered in the playouts all led to a loss for Lee </a:t>
            </a:r>
            <a:r>
              <a:rPr lang="en-US" baseline="0" dirty="0" err="1" smtClean="0"/>
              <a:t>Sedol</a:t>
            </a:r>
            <a:r>
              <a:rPr lang="en-US" baseline="0" dirty="0" smtClean="0"/>
              <a:t> (as White)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AlphaGo</a:t>
            </a:r>
            <a:r>
              <a:rPr lang="en-US" baseline="0" dirty="0" smtClean="0"/>
              <a:t> started playing “crazy” moves after this, moves in which it hoped Lee </a:t>
            </a:r>
            <a:r>
              <a:rPr lang="en-US" baseline="0" dirty="0" err="1" smtClean="0"/>
              <a:t>Sedol</a:t>
            </a:r>
            <a:r>
              <a:rPr lang="en-US" baseline="0" dirty="0" smtClean="0"/>
              <a:t> would overlook something, instead of moves which were objectively better given the best response.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ACAFD-EF78-43EE-B264-01375FB9391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6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FD8B09-DF8A-4F07-B768-D0BEA87BBA27}" type="datetimeFigureOut">
              <a:rPr lang="en-US" smtClean="0"/>
              <a:pPr/>
              <a:t>4/26/2016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19ED4FD-0BB1-4DB6-8C45-B1F6CEC8D0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68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1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24F2CDD-7763-4643-99C0-C9F6DE0B0EB7}" type="datetimeFigureOut">
              <a:rPr lang="en-US" smtClean="0"/>
              <a:pPr/>
              <a:t>4/26/2016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5E89DF-5AF7-9845-B579-F604D9C2C8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77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860207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293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88812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21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72967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394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24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763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8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347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2503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24F2CDD-7763-4643-99C0-C9F6DE0B0EB7}" type="datetimeFigureOut">
              <a:rPr lang="en-US" smtClean="0"/>
              <a:pPr/>
              <a:t>4/26/2016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5E89DF-5AF7-9845-B579-F604D9C2C8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661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266433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95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27846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326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54827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422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89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34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FD8B09-DF8A-4F07-B768-D0BEA87BBA27}" type="datetimeFigureOut">
              <a:rPr lang="en-US" smtClean="0"/>
              <a:pPr/>
              <a:t>4/26/2016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19ED4FD-0BB1-4DB6-8C45-B1F6CEC8D0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052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384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147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24F2CDD-7763-4643-99C0-C9F6DE0B0EB7}" type="datetimeFigureOut">
              <a:rPr lang="en-US" smtClean="0"/>
              <a:pPr/>
              <a:t>4/26/2016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5E89DF-5AF7-9845-B579-F604D9C2C8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652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844100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51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74038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19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10664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36208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46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5105167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979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448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023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24F2CDD-7763-4643-99C0-C9F6DE0B0EB7}" type="datetimeFigureOut">
              <a:rPr lang="en-US" smtClean="0"/>
              <a:pPr/>
              <a:t>4/26/2016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5E89DF-5AF7-9845-B579-F604D9C2C8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943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167483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304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49765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573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16886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912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078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023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80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223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96154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24F2CDD-7763-4643-99C0-C9F6DE0B0EB7}" type="datetimeFigureOut">
              <a:rPr lang="en-US" smtClean="0"/>
              <a:pPr/>
              <a:t>4/26/2016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5E89DF-5AF7-9845-B579-F604D9C2C8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489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6515130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294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62180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27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93840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79106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3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92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32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8133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09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42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20998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7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7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71708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3FD8B09-DF8A-4F07-B768-D0BEA87BBA2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9ED4FD-0BB1-4DB6-8C45-B1F6CEC8D0C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74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02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16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FD8B09-DF8A-4F07-B768-D0BEA87BBA27}" type="datetimeFigureOut">
              <a:rPr lang="en-US" smtClean="0"/>
              <a:pPr/>
              <a:t>4/26/2016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19ED4FD-0BB1-4DB6-8C45-B1F6CEC8D0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5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79689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66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84721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50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19007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25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20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00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3FD8B09-DF8A-4F07-B768-D0BEA87BBA2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9ED4FD-0BB1-4DB6-8C45-B1F6CEC8D0C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0231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3487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458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24F2CDD-7763-4643-99C0-C9F6DE0B0EB7}" type="datetimeFigureOut">
              <a:rPr lang="en-US" smtClean="0"/>
              <a:pPr/>
              <a:t>4/26/2016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5E89DF-5AF7-9845-B579-F604D9C2C8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388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8122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218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77935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86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23244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55955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04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03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36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5763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580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24F2CDD-7763-4643-99C0-C9F6DE0B0EB7}" type="datetimeFigureOut">
              <a:rPr lang="en-US" smtClean="0"/>
              <a:pPr/>
              <a:t>4/26/2016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5E89DF-5AF7-9845-B579-F604D9C2C8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2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773464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328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68793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53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241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36620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778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9296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698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3549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093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24F2CDD-7763-4643-99C0-C9F6DE0B0EB7}" type="datetimeFigureOut">
              <a:rPr lang="en-US" smtClean="0"/>
              <a:pPr/>
              <a:t>4/26/2016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5E89DF-5AF7-9845-B579-F604D9C2C8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861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097939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34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40983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4013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02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44713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25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51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2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276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906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24F2CDD-7763-4643-99C0-C9F6DE0B0EB7}" type="datetimeFigureOut">
              <a:rPr lang="en-US" smtClean="0"/>
              <a:pPr/>
              <a:t>4/26/2016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5E89DF-5AF7-9845-B579-F604D9C2C8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627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645830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640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350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46592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42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38288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57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79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556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044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349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24F2CDD-7763-4643-99C0-C9F6DE0B0EB7}" type="datetimeFigureOut">
              <a:rPr lang="en-US" smtClean="0"/>
              <a:pPr/>
              <a:t>4/26/2016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5E89DF-5AF7-9845-B579-F604D9C2C8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119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24543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C3FD8B09-DF8A-4F07-B768-D0BEA87BBA2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ED4FD-0BB1-4DB6-8C45-B1F6CEC8D0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11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908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29261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505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65312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4976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1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36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1949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666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defTabSz="4572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24F2CDD-7763-4643-99C0-C9F6DE0B0EB7}" type="datetimeFigureOut">
              <a:rPr lang="en-US" smtClean="0"/>
              <a:pPr/>
              <a:t>4/26/2016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B5E89DF-5AF7-9845-B579-F604D9C2C8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3FD8B09-DF8A-4F07-B768-D0BEA87BBA2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9ED4FD-0BB1-4DB6-8C45-B1F6CEC8D0C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046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483249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6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21805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577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20106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9286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189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4F2CDD-7763-4643-99C0-C9F6DE0B0EB7}" type="datetimeFigureOut">
              <a:rPr lang="en-US" smtClean="0">
                <a:solidFill>
                  <a:prstClr val="white"/>
                </a:solidFill>
              </a:rPr>
              <a:pPr/>
              <a:t>4/26/2016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5E89DF-5AF7-9845-B579-F604D9C2C8B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849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3769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E89DF-5AF7-9845-B579-F604D9C2C8B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92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C3FD8B09-DF8A-4F07-B768-D0BEA87BBA2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319ED4FD-0BB1-4DB6-8C45-B1F6CEC8D0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47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457200"/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 defTabSz="457200"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 defTabSz="457200"/>
            <a:fld id="{2B5E89DF-5AF7-9845-B579-F604D9C2C8B7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51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457200"/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 defTabSz="457200"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 defTabSz="457200"/>
            <a:fld id="{2B5E89DF-5AF7-9845-B579-F604D9C2C8B7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457200"/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 defTabSz="457200"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 defTabSz="457200"/>
            <a:fld id="{2B5E89DF-5AF7-9845-B579-F604D9C2C8B7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53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457200"/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 defTabSz="457200"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 defTabSz="457200"/>
            <a:fld id="{2B5E89DF-5AF7-9845-B579-F604D9C2C8B7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8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457200"/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 defTabSz="457200"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 defTabSz="457200"/>
            <a:fld id="{2B5E89DF-5AF7-9845-B579-F604D9C2C8B7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7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C3FD8B09-DF8A-4F07-B768-D0BEA87BBA2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319ED4FD-0BB1-4DB6-8C45-B1F6CEC8D0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1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C3FD8B09-DF8A-4F07-B768-D0BEA87BBA27}" type="datetimeFigureOut">
              <a:rPr lang="en-US" smtClean="0">
                <a:solidFill>
                  <a:prstClr val="black"/>
                </a:solidFill>
              </a:rPr>
              <a:pPr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319ED4FD-0BB1-4DB6-8C45-B1F6CEC8D0C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457200"/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 defTabSz="457200"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 defTabSz="457200"/>
            <a:fld id="{2B5E89DF-5AF7-9845-B579-F604D9C2C8B7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82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457200"/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 defTabSz="457200"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 defTabSz="457200"/>
            <a:fld id="{2B5E89DF-5AF7-9845-B579-F604D9C2C8B7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5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457200"/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 defTabSz="457200"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 defTabSz="457200"/>
            <a:fld id="{2B5E89DF-5AF7-9845-B579-F604D9C2C8B7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68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457200"/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 defTabSz="457200"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 defTabSz="457200"/>
            <a:fld id="{2B5E89DF-5AF7-9845-B579-F604D9C2C8B7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3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457200"/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 defTabSz="457200"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 defTabSz="457200"/>
            <a:fld id="{2B5E89DF-5AF7-9845-B579-F604D9C2C8B7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4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457200"/>
            <a:fld id="{A24F2CDD-7763-4643-99C0-C9F6DE0B0EB7}" type="datetimeFigureOut">
              <a:rPr lang="en-US" smtClean="0">
                <a:solidFill>
                  <a:prstClr val="black"/>
                </a:solidFill>
              </a:rPr>
              <a:pPr defTabSz="457200"/>
              <a:t>4/26/2016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 defTabSz="457200"/>
            <a:fld id="{2B5E89DF-5AF7-9845-B579-F604D9C2C8B7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154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Improving </a:t>
            </a:r>
            <a:r>
              <a:rPr lang="en-US" dirty="0" smtClean="0">
                <a:effectLst/>
              </a:rPr>
              <a:t>MCTS </a:t>
            </a:r>
            <a:r>
              <a:rPr lang="en-US" dirty="0">
                <a:effectLst/>
              </a:rPr>
              <a:t>and Neural Network Communication in Computer Go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Joshua Keller</a:t>
            </a:r>
          </a:p>
          <a:p>
            <a:r>
              <a:rPr lang="en-US" dirty="0" smtClean="0"/>
              <a:t>Oscar Perez</a:t>
            </a:r>
          </a:p>
        </p:txBody>
      </p:sp>
    </p:spTree>
    <p:extLst>
      <p:ext uri="{BB962C8B-B14F-4D97-AF65-F5344CB8AC3E}">
        <p14:creationId xmlns:p14="http://schemas.microsoft.com/office/powerpoint/2010/main" val="394372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4318000" cy="4525963"/>
          </a:xfrm>
        </p:spPr>
        <p:txBody>
          <a:bodyPr/>
          <a:lstStyle/>
          <a:p>
            <a:r>
              <a:rPr lang="en-US" dirty="0" smtClean="0"/>
              <a:t>Used for making decisions based on training data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Neural Network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505200"/>
            <a:ext cx="3911600" cy="1892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634" y="2706168"/>
            <a:ext cx="4354166" cy="30723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0200" y="6007291"/>
            <a:ext cx="594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00" dirty="0" err="1">
                <a:solidFill>
                  <a:prstClr val="black"/>
                </a:solidFill>
              </a:rPr>
              <a:t>http://ufldl.stanford.edu/tutorial/supervised/MultiLayerNeuralNetworks/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5397500"/>
            <a:ext cx="391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00" dirty="0" err="1">
                <a:solidFill>
                  <a:prstClr val="black"/>
                </a:solidFill>
              </a:rPr>
              <a:t>http://ufldl.stanford.edu/tutorial/supervised/MultiLayerNeuralNetworks/</a:t>
            </a:r>
            <a:endParaRPr lang="en-US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38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3810000" cy="4525963"/>
          </a:xfrm>
        </p:spPr>
        <p:txBody>
          <a:bodyPr/>
          <a:lstStyle/>
          <a:p>
            <a:r>
              <a:rPr lang="en-US" dirty="0" smtClean="0"/>
              <a:t>A type of neural network inspired by the visual cortex</a:t>
            </a:r>
          </a:p>
          <a:p>
            <a:endParaRPr lang="en-US" dirty="0" smtClean="0"/>
          </a:p>
          <a:p>
            <a:r>
              <a:rPr lang="en-US" dirty="0" smtClean="0"/>
              <a:t>A key idea is the use of small filters that emphasize local connections &amp; areas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Neural Network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752600"/>
            <a:ext cx="4648200" cy="3475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7200" y="5181601"/>
            <a:ext cx="487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00" dirty="0" err="1" smtClean="0">
                <a:solidFill>
                  <a:prstClr val="black"/>
                </a:solidFill>
              </a:rPr>
              <a:t>http://ufldl.stanford.edu/tutorial/supervised/ConvolutionalNeuralNetwork/</a:t>
            </a:r>
            <a:endParaRPr lang="en-US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20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2590800"/>
            <a:ext cx="8229600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AlphaGo</a:t>
            </a:r>
            <a:r>
              <a:rPr lang="en-US" dirty="0" smtClean="0"/>
              <a:t> Match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9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AlphaGo</a:t>
            </a:r>
            <a:r>
              <a:rPr lang="en-US" dirty="0" smtClean="0"/>
              <a:t>: program designed by Google DeepMind</a:t>
            </a:r>
          </a:p>
          <a:p>
            <a:endParaRPr lang="en-US" dirty="0" smtClean="0"/>
          </a:p>
          <a:p>
            <a:r>
              <a:rPr lang="en-US" dirty="0" smtClean="0"/>
              <a:t>Hybrid: used both MCTS and neural networks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Lee </a:t>
            </a:r>
            <a:r>
              <a:rPr lang="en-US" dirty="0" err="1" smtClean="0"/>
              <a:t>Sedol</a:t>
            </a:r>
            <a:r>
              <a:rPr lang="en-US" dirty="0" smtClean="0"/>
              <a:t>, best Go player in the world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AlphaGo</a:t>
            </a:r>
            <a:r>
              <a:rPr lang="en-US" dirty="0" smtClean="0"/>
              <a:t> vs. Lee </a:t>
            </a:r>
            <a:r>
              <a:rPr lang="en-US" dirty="0" err="1" smtClean="0"/>
              <a:t>Sedol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82" y="3124200"/>
            <a:ext cx="3810000" cy="285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2273" y="6113621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white"/>
                </a:solidFill>
              </a:rPr>
              <a:t>http</a:t>
            </a:r>
            <a:r>
              <a:rPr lang="en-US" sz="1000" dirty="0">
                <a:solidFill>
                  <a:prstClr val="white"/>
                </a:solidFill>
              </a:rPr>
              <a:t>://static.independent.co.uk/s3fs-public/thumbnails/image/2016/03/12/11/alphago-AP.jpg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962297"/>
            <a:ext cx="3192780" cy="8248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7473" y="5787179"/>
            <a:ext cx="411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prstClr val="white"/>
                </a:solidFill>
              </a:rPr>
              <a:t>https</a:t>
            </a:r>
            <a:r>
              <a:rPr lang="en-US" sz="1000" dirty="0">
                <a:solidFill>
                  <a:prstClr val="white"/>
                </a:solidFill>
              </a:rPr>
              <a:t>://deepmind.com/css/images/alphago-logo.png</a:t>
            </a:r>
          </a:p>
        </p:txBody>
      </p:sp>
    </p:spTree>
    <p:extLst>
      <p:ext uri="{BB962C8B-B14F-4D97-AF65-F5344CB8AC3E}">
        <p14:creationId xmlns:p14="http://schemas.microsoft.com/office/powerpoint/2010/main" val="122053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Game 2, move 37</a:t>
            </a:r>
          </a:p>
          <a:p>
            <a:endParaRPr lang="en-US" dirty="0"/>
          </a:p>
          <a:p>
            <a:r>
              <a:rPr lang="en-US" dirty="0" err="1" smtClean="0"/>
              <a:t>AlphaGo</a:t>
            </a:r>
            <a:r>
              <a:rPr lang="en-US" dirty="0" smtClean="0"/>
              <a:t> deliberately went against its initial bias toward human-style play</a:t>
            </a:r>
          </a:p>
          <a:p>
            <a:endParaRPr lang="en-US" dirty="0"/>
          </a:p>
          <a:p>
            <a:r>
              <a:rPr lang="en-US" dirty="0" smtClean="0"/>
              <a:t>Commentators thought it was a typo in the move relay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00200"/>
            <a:ext cx="3962400" cy="3984762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“Computer-Style” Move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94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6400"/>
            <a:ext cx="4014437" cy="4114800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876800" y="1524000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Game 4, move 78</a:t>
            </a:r>
          </a:p>
          <a:p>
            <a:endParaRPr lang="en-US" dirty="0"/>
          </a:p>
          <a:p>
            <a:r>
              <a:rPr lang="en-US" dirty="0" smtClean="0"/>
              <a:t>Lee </a:t>
            </a:r>
            <a:r>
              <a:rPr lang="en-US" dirty="0" err="1" smtClean="0"/>
              <a:t>Sedol</a:t>
            </a:r>
            <a:r>
              <a:rPr lang="en-US" dirty="0" smtClean="0"/>
              <a:t> found a powerful move that </a:t>
            </a:r>
            <a:r>
              <a:rPr lang="en-US" dirty="0" err="1" smtClean="0"/>
              <a:t>AlphaGo</a:t>
            </a:r>
            <a:r>
              <a:rPr lang="en-US" dirty="0" smtClean="0"/>
              <a:t> had not considered</a:t>
            </a:r>
          </a:p>
          <a:p>
            <a:endParaRPr lang="en-US" dirty="0"/>
          </a:p>
          <a:p>
            <a:r>
              <a:rPr lang="en-US" dirty="0" smtClean="0"/>
              <a:t>It just barely worked (possibly a weakness in the nature of MCTS)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Divine Move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86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AlphaGo</a:t>
            </a:r>
            <a:r>
              <a:rPr lang="en-US" dirty="0" smtClean="0"/>
              <a:t> ran on a huge distributed system of 1920 CPUs and 280 GPUs</a:t>
            </a:r>
          </a:p>
          <a:p>
            <a:pPr lvl="1"/>
            <a:r>
              <a:rPr lang="en-US" dirty="0" smtClean="0"/>
              <a:t>This kind of computing power is not available to the majority of computer users today</a:t>
            </a:r>
          </a:p>
          <a:p>
            <a:endParaRPr lang="en-US" dirty="0"/>
          </a:p>
          <a:p>
            <a:r>
              <a:rPr lang="en-US" dirty="0" smtClean="0"/>
              <a:t>Different ways of combining neural networks with MCTS have yet to be explored</a:t>
            </a:r>
          </a:p>
          <a:p>
            <a:endParaRPr lang="en-US" dirty="0"/>
          </a:p>
          <a:p>
            <a:r>
              <a:rPr lang="en-US" dirty="0" smtClean="0"/>
              <a:t>The communication between MCTS and neural networks can be improved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is Still Much to be Done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16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Developed four ways to combine neural </a:t>
            </a:r>
            <a:r>
              <a:rPr lang="en-US" dirty="0"/>
              <a:t>n</a:t>
            </a:r>
            <a:r>
              <a:rPr lang="en-US" dirty="0" smtClean="0"/>
              <a:t>etworks with MCTS</a:t>
            </a:r>
          </a:p>
          <a:p>
            <a:endParaRPr lang="en-US" dirty="0" smtClean="0"/>
          </a:p>
          <a:p>
            <a:r>
              <a:rPr lang="en-US" dirty="0" smtClean="0"/>
              <a:t>Modified existing open-source Go program </a:t>
            </a:r>
            <a:r>
              <a:rPr lang="en-US" dirty="0" err="1" smtClean="0"/>
              <a:t>Pachi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Fuego was used as a reference opponent for testing</a:t>
            </a:r>
          </a:p>
          <a:p>
            <a:endParaRPr lang="en-US" dirty="0"/>
          </a:p>
          <a:p>
            <a:r>
              <a:rPr lang="en-US" dirty="0" smtClean="0"/>
              <a:t>Last year’s neural network implementation was also used as a starting point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70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 neural network the ability to influence which nodes to expand</a:t>
            </a:r>
          </a:p>
          <a:p>
            <a:endParaRPr lang="en-US" dirty="0" smtClean="0"/>
          </a:p>
          <a:p>
            <a:r>
              <a:rPr lang="en-US" dirty="0" smtClean="0"/>
              <a:t>Hopefully makes the program expand moves which are better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66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We tested this by giving the neural network different amounts of influence, and seeing how that improves play.</a:t>
            </a:r>
          </a:p>
          <a:p>
            <a:endParaRPr lang="en-US" dirty="0" smtClean="0"/>
          </a:p>
          <a:p>
            <a:r>
              <a:rPr lang="en-US" dirty="0" smtClean="0"/>
              <a:t>The influences we gave the neural network were:</a:t>
            </a:r>
          </a:p>
          <a:p>
            <a:pPr lvl="1"/>
            <a:r>
              <a:rPr lang="en-US" dirty="0" smtClean="0"/>
              <a:t>0.1</a:t>
            </a:r>
          </a:p>
          <a:p>
            <a:pPr lvl="1"/>
            <a:r>
              <a:rPr lang="en-US" dirty="0" smtClean="0"/>
              <a:t>0.25</a:t>
            </a:r>
          </a:p>
          <a:p>
            <a:pPr lvl="1"/>
            <a:r>
              <a:rPr lang="en-US" dirty="0" smtClean="0"/>
              <a:t>0.5</a:t>
            </a:r>
          </a:p>
          <a:p>
            <a:pPr lvl="1"/>
            <a:r>
              <a:rPr lang="en-US" dirty="0" smtClean="0"/>
              <a:t>0.75</a:t>
            </a:r>
          </a:p>
          <a:p>
            <a:pPr lvl="1"/>
            <a:r>
              <a:rPr lang="en-US" dirty="0" smtClean="0"/>
              <a:t>0.9</a:t>
            </a:r>
          </a:p>
          <a:p>
            <a:pPr lvl="1"/>
            <a:r>
              <a:rPr lang="en-US" dirty="0" smtClean="0"/>
              <a:t>1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</a:t>
            </a:r>
            <a:r>
              <a:rPr lang="en-US" dirty="0"/>
              <a:t>T</a:t>
            </a:r>
            <a:r>
              <a:rPr lang="en-US" dirty="0" smtClean="0"/>
              <a:t>ested </a:t>
            </a:r>
            <a:r>
              <a:rPr lang="en-US" dirty="0"/>
              <a:t>I</a:t>
            </a:r>
            <a:r>
              <a:rPr lang="en-US" dirty="0" smtClean="0"/>
              <a:t>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80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Overview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 Game of Go</a:t>
            </a:r>
          </a:p>
          <a:p>
            <a:endParaRPr lang="en-US" dirty="0" smtClean="0"/>
          </a:p>
          <a:p>
            <a:r>
              <a:rPr lang="en-US" dirty="0" smtClean="0"/>
              <a:t>Computer Go Techniques</a:t>
            </a:r>
          </a:p>
          <a:p>
            <a:endParaRPr lang="en-US" dirty="0"/>
          </a:p>
          <a:p>
            <a:r>
              <a:rPr lang="en-US" dirty="0" err="1" smtClean="0"/>
              <a:t>AlphaGo</a:t>
            </a:r>
            <a:r>
              <a:rPr lang="en-US" dirty="0" smtClean="0"/>
              <a:t> Match</a:t>
            </a:r>
          </a:p>
          <a:p>
            <a:endParaRPr lang="en-US" dirty="0" smtClean="0"/>
          </a:p>
          <a:p>
            <a:r>
              <a:rPr lang="en-US" dirty="0" smtClean="0"/>
              <a:t>Our Project</a:t>
            </a:r>
          </a:p>
          <a:p>
            <a:endParaRPr lang="en-US" dirty="0"/>
          </a:p>
          <a:p>
            <a:r>
              <a:rPr lang="en-US" dirty="0" smtClean="0"/>
              <a:t>Future Work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91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Performance by win rate out of 100 games:</a:t>
            </a:r>
          </a:p>
          <a:p>
            <a:pPr lvl="1"/>
            <a:r>
              <a:rPr lang="en-US" dirty="0" smtClean="0"/>
              <a:t>0.1- 46%</a:t>
            </a:r>
          </a:p>
          <a:p>
            <a:pPr lvl="1"/>
            <a:r>
              <a:rPr lang="en-US" dirty="0" smtClean="0"/>
              <a:t>0.25- 44%</a:t>
            </a:r>
          </a:p>
          <a:p>
            <a:pPr lvl="1"/>
            <a:r>
              <a:rPr lang="en-US" dirty="0" smtClean="0"/>
              <a:t>0.5 – 50%</a:t>
            </a:r>
          </a:p>
          <a:p>
            <a:pPr lvl="1"/>
            <a:r>
              <a:rPr lang="en-US" dirty="0" smtClean="0"/>
              <a:t>0.75 – 50%</a:t>
            </a:r>
          </a:p>
          <a:p>
            <a:pPr lvl="1"/>
            <a:r>
              <a:rPr lang="en-US" dirty="0" smtClean="0"/>
              <a:t>0.9 – 50%</a:t>
            </a:r>
          </a:p>
          <a:p>
            <a:pPr lvl="1"/>
            <a:r>
              <a:rPr lang="en-US" dirty="0" smtClean="0"/>
              <a:t>1 – 50%</a:t>
            </a:r>
          </a:p>
          <a:p>
            <a:pPr lvl="1"/>
            <a:endParaRPr lang="en-US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The addition of the neural network certainly made </a:t>
            </a:r>
            <a:r>
              <a:rPr lang="en-US" dirty="0" err="1" smtClean="0"/>
              <a:t>Pachi</a:t>
            </a:r>
            <a:r>
              <a:rPr lang="en-US" dirty="0" smtClean="0"/>
              <a:t> play better when it had more influence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2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more than one Neural Network to influence which move to expand.</a:t>
            </a:r>
          </a:p>
          <a:p>
            <a:endParaRPr lang="en-US" dirty="0" smtClean="0"/>
          </a:p>
          <a:p>
            <a:r>
              <a:rPr lang="en-US" dirty="0" smtClean="0"/>
              <a:t>Use the different neural networks at different layers in the tree.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67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071872"/>
          </a:xfrm>
        </p:spPr>
        <p:txBody>
          <a:bodyPr>
            <a:normAutofit/>
          </a:bodyPr>
          <a:lstStyle/>
          <a:p>
            <a:r>
              <a:rPr lang="en-US" dirty="0" smtClean="0"/>
              <a:t>Measured the frequency in which MCTS visited each layer.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109728" indent="0">
              <a:buNone/>
            </a:pPr>
            <a:endParaRPr lang="en-US" dirty="0" smtClean="0"/>
          </a:p>
          <a:p>
            <a:r>
              <a:rPr lang="en-US" dirty="0" smtClean="0"/>
              <a:t>Tested it by using different layer cutoffs for the neural networks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</a:t>
            </a:r>
            <a:r>
              <a:rPr lang="en-US" dirty="0"/>
              <a:t>T</a:t>
            </a:r>
            <a:r>
              <a:rPr lang="en-US" dirty="0" smtClean="0"/>
              <a:t>ested </a:t>
            </a:r>
            <a:r>
              <a:rPr lang="en-US" dirty="0"/>
              <a:t>I</a:t>
            </a:r>
            <a:r>
              <a:rPr lang="en-US" dirty="0" smtClean="0"/>
              <a:t>t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872041409"/>
              </p:ext>
            </p:extLst>
          </p:nvPr>
        </p:nvGraphicFramePr>
        <p:xfrm>
          <a:off x="914400" y="23622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452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Performance by win-rate:</a:t>
            </a:r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0" y="2590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/>
        </p:nvGraphicFramePr>
        <p:xfrm>
          <a:off x="4572000" y="2590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0440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 the neural network as part of </a:t>
            </a:r>
            <a:r>
              <a:rPr lang="en-US" dirty="0" err="1" smtClean="0"/>
              <a:t>Pachi</a:t>
            </a:r>
            <a:r>
              <a:rPr lang="en-US" dirty="0" smtClean="0"/>
              <a:t> instead of by itself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This is natural because the neural network is ultimately going to be used with </a:t>
            </a:r>
            <a:r>
              <a:rPr lang="en-US" dirty="0" err="1" smtClean="0"/>
              <a:t>Pachi</a:t>
            </a:r>
            <a:r>
              <a:rPr lang="en-US" dirty="0" smtClean="0"/>
              <a:t>, not in isolation</a:t>
            </a:r>
          </a:p>
          <a:p>
            <a:endParaRPr lang="en-US" dirty="0"/>
          </a:p>
          <a:p>
            <a:r>
              <a:rPr lang="en-US" dirty="0"/>
              <a:t>Requires a radically different training </a:t>
            </a:r>
            <a:r>
              <a:rPr lang="en-US" dirty="0" smtClean="0"/>
              <a:t>method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06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</a:t>
            </a:r>
            <a:r>
              <a:rPr lang="en-US" b="1" dirty="0" smtClean="0"/>
              <a:t>simultaneous perturbation stochastic approximation </a:t>
            </a:r>
            <a:r>
              <a:rPr lang="en-US" dirty="0" smtClean="0"/>
              <a:t>with different values of the perturbation constant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Tested </a:t>
            </a:r>
            <a:r>
              <a:rPr lang="en-US" dirty="0" err="1" smtClean="0"/>
              <a:t>Pachi’s</a:t>
            </a:r>
            <a:r>
              <a:rPr lang="en-US" dirty="0" smtClean="0"/>
              <a:t> predictions on game data from KGS</a:t>
            </a:r>
          </a:p>
          <a:p>
            <a:endParaRPr lang="en-US" b="1" dirty="0"/>
          </a:p>
          <a:p>
            <a:r>
              <a:rPr lang="en-US" dirty="0"/>
              <a:t>W</a:t>
            </a:r>
            <a:r>
              <a:rPr lang="en-US" dirty="0" smtClean="0"/>
              <a:t>e only perturbed the weights in the last layer of an existing neural network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Tested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46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28800"/>
            <a:ext cx="6977436" cy="3505200"/>
          </a:xfrm>
        </p:spPr>
      </p:pic>
    </p:spTree>
    <p:extLst>
      <p:ext uri="{BB962C8B-B14F-4D97-AF65-F5344CB8AC3E}">
        <p14:creationId xmlns:p14="http://schemas.microsoft.com/office/powerpoint/2010/main" val="141506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 the neural network so MCTS can communicate with it</a:t>
            </a:r>
          </a:p>
          <a:p>
            <a:endParaRPr lang="en-US" dirty="0" smtClean="0"/>
          </a:p>
          <a:p>
            <a:r>
              <a:rPr lang="en-US" dirty="0" smtClean="0"/>
              <a:t>Added a search-based feature: who owns a given point at the end of the game (as in last year’s project)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Fourth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0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Generated search-based pattern features from 100,000+ KGS games</a:t>
            </a:r>
          </a:p>
          <a:p>
            <a:endParaRPr lang="en-US" dirty="0"/>
          </a:p>
          <a:p>
            <a:r>
              <a:rPr lang="en-US" dirty="0" smtClean="0"/>
              <a:t>Trained for 12,000,000 iterations on those patterns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Tested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06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7302"/>
            <a:ext cx="8094305" cy="355959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55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Learned about Go, and the aspects of computer Go</a:t>
            </a:r>
          </a:p>
          <a:p>
            <a:r>
              <a:rPr lang="en-US" dirty="0" smtClean="0"/>
              <a:t>Worked to implement new ideas on existing Go Programs.</a:t>
            </a:r>
          </a:p>
          <a:p>
            <a:r>
              <a:rPr lang="en-US" dirty="0" smtClean="0"/>
              <a:t>Ran tests to evaluate our implementations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ideal neural network influence appears to be 0.5</a:t>
            </a:r>
          </a:p>
          <a:p>
            <a:endParaRPr lang="en-US" dirty="0"/>
          </a:p>
          <a:p>
            <a:r>
              <a:rPr lang="en-US" dirty="0" smtClean="0"/>
              <a:t>When using more than one neural network</a:t>
            </a:r>
          </a:p>
          <a:p>
            <a:pPr lvl="1"/>
            <a:r>
              <a:rPr lang="en-US" dirty="0" smtClean="0"/>
              <a:t>If the games are timed, must focus on either number of iterations or the effectiveness of each iteration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SPSA is promising, but would be better if measured with win-rate than with predictions</a:t>
            </a:r>
          </a:p>
          <a:p>
            <a:endParaRPr lang="en-US" dirty="0"/>
          </a:p>
          <a:p>
            <a:r>
              <a:rPr lang="en-US" dirty="0" smtClean="0"/>
              <a:t>Our search-based feature appears to only marginally improve accuracy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45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rain a neural network using SPSA to improve win-rate rather than predictive accuracy</a:t>
            </a:r>
          </a:p>
          <a:p>
            <a:endParaRPr lang="en-US" dirty="0"/>
          </a:p>
          <a:p>
            <a:r>
              <a:rPr lang="en-US" dirty="0" smtClean="0"/>
              <a:t>Experiment with other search-based features</a:t>
            </a:r>
          </a:p>
          <a:p>
            <a:endParaRPr lang="en-US" dirty="0"/>
          </a:p>
          <a:p>
            <a:r>
              <a:rPr lang="en-US" dirty="0" smtClean="0"/>
              <a:t>Train a neural network using unsupervised learning only (could take a very long time)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68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Levente</a:t>
            </a:r>
            <a:r>
              <a:rPr lang="en-US" dirty="0" smtClean="0"/>
              <a:t> </a:t>
            </a:r>
            <a:r>
              <a:rPr lang="en-US" dirty="0" err="1" smtClean="0"/>
              <a:t>Kocsis</a:t>
            </a:r>
            <a:r>
              <a:rPr lang="en-US" dirty="0" smtClean="0"/>
              <a:t>, Project Advisor and SZTAKI liaison</a:t>
            </a:r>
          </a:p>
          <a:p>
            <a:r>
              <a:rPr lang="en-US" dirty="0" smtClean="0"/>
              <a:t>Gabor </a:t>
            </a:r>
            <a:r>
              <a:rPr lang="en-US" dirty="0" err="1" smtClean="0"/>
              <a:t>Sarkozy</a:t>
            </a:r>
            <a:r>
              <a:rPr lang="en-US" dirty="0" smtClean="0"/>
              <a:t>, MQP Advisor</a:t>
            </a:r>
          </a:p>
          <a:p>
            <a:r>
              <a:rPr lang="en-US" dirty="0" smtClean="0"/>
              <a:t>Worcester Polytechnic Institute</a:t>
            </a:r>
          </a:p>
          <a:p>
            <a:r>
              <a:rPr lang="en-US" dirty="0" smtClean="0"/>
              <a:t>MTA-SZTAKI</a:t>
            </a:r>
          </a:p>
          <a:p>
            <a:r>
              <a:rPr lang="en-US" dirty="0" err="1" smtClean="0"/>
              <a:t>Pachi</a:t>
            </a:r>
            <a:r>
              <a:rPr lang="en-US" dirty="0" smtClean="0"/>
              <a:t> and Fuego Development Team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52600" y="0"/>
            <a:ext cx="12801600" cy="691057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03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275821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4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1447800"/>
            <a:ext cx="43434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Possibly the world’s oldest strategy board game</a:t>
            </a:r>
          </a:p>
          <a:p>
            <a:r>
              <a:rPr lang="en-US" dirty="0" smtClean="0"/>
              <a:t>Goal is to surround the most territory</a:t>
            </a:r>
          </a:p>
          <a:p>
            <a:r>
              <a:rPr lang="en-US" dirty="0" smtClean="0"/>
              <a:t>Ranking system: </a:t>
            </a:r>
          </a:p>
          <a:p>
            <a:pPr lvl="1"/>
            <a:r>
              <a:rPr lang="en-US" dirty="0" smtClean="0"/>
              <a:t>30 </a:t>
            </a:r>
            <a:r>
              <a:rPr lang="en-US" dirty="0" err="1" smtClean="0"/>
              <a:t>kyu</a:t>
            </a:r>
            <a:r>
              <a:rPr lang="en-US" dirty="0" smtClean="0"/>
              <a:t> - 1 </a:t>
            </a:r>
            <a:r>
              <a:rPr lang="en-US" dirty="0" err="1" smtClean="0"/>
              <a:t>kyu</a:t>
            </a:r>
            <a:endParaRPr lang="en-US" dirty="0" smtClean="0"/>
          </a:p>
          <a:p>
            <a:pPr lvl="1"/>
            <a:r>
              <a:rPr lang="en-US" dirty="0" smtClean="0"/>
              <a:t>1 </a:t>
            </a:r>
            <a:r>
              <a:rPr lang="en-US" dirty="0" err="1" smtClean="0"/>
              <a:t>dan</a:t>
            </a:r>
            <a:r>
              <a:rPr lang="en-US" dirty="0" smtClean="0"/>
              <a:t> - 7 </a:t>
            </a:r>
            <a:r>
              <a:rPr lang="en-US" dirty="0" err="1" smtClean="0"/>
              <a:t>dan</a:t>
            </a:r>
            <a:r>
              <a:rPr lang="en-US" dirty="0" smtClean="0"/>
              <a:t> (amateur)</a:t>
            </a:r>
          </a:p>
          <a:p>
            <a:pPr lvl="1"/>
            <a:r>
              <a:rPr lang="en-US" dirty="0" smtClean="0"/>
              <a:t>1 </a:t>
            </a:r>
            <a:r>
              <a:rPr lang="en-US" dirty="0" err="1" smtClean="0"/>
              <a:t>dan</a:t>
            </a:r>
            <a:r>
              <a:rPr lang="en-US" dirty="0" smtClean="0"/>
              <a:t> - 9 </a:t>
            </a:r>
            <a:r>
              <a:rPr lang="en-US" dirty="0" err="1" smtClean="0"/>
              <a:t>dan</a:t>
            </a:r>
            <a:r>
              <a:rPr lang="en-US" dirty="0" smtClean="0"/>
              <a:t> (professional)</a:t>
            </a:r>
          </a:p>
          <a:p>
            <a:r>
              <a:rPr lang="en-US" dirty="0" smtClean="0"/>
              <a:t>Best humans (9 </a:t>
            </a:r>
            <a:r>
              <a:rPr lang="en-US" dirty="0" err="1" smtClean="0"/>
              <a:t>dan</a:t>
            </a:r>
            <a:r>
              <a:rPr lang="en-US" dirty="0" smtClean="0"/>
              <a:t> p) </a:t>
            </a:r>
            <a:r>
              <a:rPr lang="en-US" b="1" dirty="0" smtClean="0"/>
              <a:t>used to be</a:t>
            </a:r>
            <a:r>
              <a:rPr lang="en-US" b="1" dirty="0"/>
              <a:t> </a:t>
            </a:r>
            <a:r>
              <a:rPr lang="en-US" dirty="0" smtClean="0"/>
              <a:t>better than the best computers (amateur </a:t>
            </a:r>
            <a:r>
              <a:rPr lang="en-US" dirty="0" err="1" smtClean="0"/>
              <a:t>dan</a:t>
            </a:r>
            <a:r>
              <a:rPr lang="en-US" dirty="0" smtClean="0"/>
              <a:t> level)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905000"/>
            <a:ext cx="4038600" cy="391072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Go?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5867400"/>
            <a:ext cx="411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white"/>
                </a:solidFill>
              </a:rPr>
              <a:t>https://upload.wikimedia.org/wikipedia/commons/2/2a/FloorGoban.JPG</a:t>
            </a:r>
          </a:p>
        </p:txBody>
      </p:sp>
    </p:spTree>
    <p:extLst>
      <p:ext uri="{BB962C8B-B14F-4D97-AF65-F5344CB8AC3E}">
        <p14:creationId xmlns:p14="http://schemas.microsoft.com/office/powerpoint/2010/main" val="384523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4525963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Two colors, black and white</a:t>
            </a:r>
          </a:p>
          <a:p>
            <a:r>
              <a:rPr lang="en-US" sz="2400" dirty="0" smtClean="0"/>
              <a:t>Players take turns placing stones on the board</a:t>
            </a:r>
          </a:p>
          <a:p>
            <a:r>
              <a:rPr lang="en-US" sz="2400" dirty="0" smtClean="0"/>
              <a:t>Stones have </a:t>
            </a:r>
            <a:r>
              <a:rPr lang="en-US" sz="2400" b="1" dirty="0" smtClean="0"/>
              <a:t>liberties</a:t>
            </a:r>
            <a:endParaRPr lang="en-US" sz="2400" dirty="0" smtClean="0"/>
          </a:p>
          <a:p>
            <a:r>
              <a:rPr lang="en-US" sz="2400" dirty="0" smtClean="0"/>
              <a:t>Groups of stones can be </a:t>
            </a:r>
            <a:r>
              <a:rPr lang="en-US" sz="2400" b="1" dirty="0" smtClean="0"/>
              <a:t>captured </a:t>
            </a:r>
            <a:r>
              <a:rPr lang="en-US" sz="2400" dirty="0" smtClean="0"/>
              <a:t>when they lose their liberties</a:t>
            </a:r>
          </a:p>
          <a:p>
            <a:r>
              <a:rPr lang="en-US" sz="2400" dirty="0" smtClean="0"/>
              <a:t>At the end of the game, surrounded </a:t>
            </a:r>
            <a:r>
              <a:rPr lang="en-US" sz="2400" b="1" dirty="0" smtClean="0"/>
              <a:t>territory</a:t>
            </a:r>
            <a:r>
              <a:rPr lang="en-US" sz="2400" dirty="0" smtClean="0"/>
              <a:t> and captured stones are added up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00200"/>
            <a:ext cx="4540827" cy="4343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Rules of 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36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Go:</a:t>
            </a:r>
          </a:p>
          <a:p>
            <a:r>
              <a:rPr lang="en-US" dirty="0" smtClean="0"/>
              <a:t>200 possible moves per turn</a:t>
            </a:r>
            <a:endParaRPr lang="en-US" dirty="0"/>
          </a:p>
          <a:p>
            <a:r>
              <a:rPr lang="en-US" dirty="0" smtClean="0"/>
              <a:t>average game length is 300 turns</a:t>
            </a:r>
          </a:p>
          <a:p>
            <a:r>
              <a:rPr lang="en-US" dirty="0" smtClean="0"/>
              <a:t>moves have long-term influence more often</a:t>
            </a:r>
          </a:p>
          <a:p>
            <a:r>
              <a:rPr lang="en-US" dirty="0"/>
              <a:t>p</a:t>
            </a:r>
            <a:r>
              <a:rPr lang="en-US" dirty="0" smtClean="0"/>
              <a:t>ositions are hard to evaluate formulaically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Chess:</a:t>
            </a:r>
          </a:p>
          <a:p>
            <a:r>
              <a:rPr lang="en-US" dirty="0"/>
              <a:t>a</a:t>
            </a:r>
            <a:r>
              <a:rPr lang="en-US" dirty="0" smtClean="0"/>
              <a:t>bout 37 possible moves per turn</a:t>
            </a:r>
          </a:p>
          <a:p>
            <a:r>
              <a:rPr lang="en-US" dirty="0"/>
              <a:t>a</a:t>
            </a:r>
            <a:r>
              <a:rPr lang="en-US" dirty="0" smtClean="0"/>
              <a:t>verage game length is 57 turns</a:t>
            </a:r>
          </a:p>
          <a:p>
            <a:r>
              <a:rPr lang="en-US" dirty="0"/>
              <a:t>m</a:t>
            </a:r>
            <a:r>
              <a:rPr lang="en-US" dirty="0" smtClean="0"/>
              <a:t>oves have long-term influence less often</a:t>
            </a:r>
          </a:p>
          <a:p>
            <a:r>
              <a:rPr lang="en-US" dirty="0"/>
              <a:t>p</a:t>
            </a:r>
            <a:r>
              <a:rPr lang="en-US" dirty="0" smtClean="0"/>
              <a:t>ositions can be judged based on material count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Go: Difficult for 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19200" y="2590800"/>
            <a:ext cx="8229600" cy="1143000"/>
          </a:xfrm>
        </p:spPr>
        <p:txBody>
          <a:bodyPr/>
          <a:lstStyle/>
          <a:p>
            <a:r>
              <a:rPr lang="en-US" dirty="0" smtClean="0"/>
              <a:t>Computer Go Techniques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29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1219200"/>
            <a:ext cx="6768847" cy="3581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Mini Max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19800" y="1676400"/>
            <a:ext cx="2971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Black’s best first move is a1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White’s best reply is b2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Black’s best response is a2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2940" y="5775037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But this is impractical for most games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4876800"/>
            <a:ext cx="594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00" dirty="0" err="1">
                <a:solidFill>
                  <a:prstClr val="black"/>
                </a:solidFill>
              </a:rPr>
              <a:t>Gelly</a:t>
            </a:r>
            <a:r>
              <a:rPr lang="en-US" sz="1000" dirty="0">
                <a:solidFill>
                  <a:prstClr val="black"/>
                </a:solidFill>
              </a:rPr>
              <a:t> S et al.: "The Grand Challenge of Computer Go: Monte Carlo Tree Search and Extensions", CACM 2012.</a:t>
            </a:r>
          </a:p>
        </p:txBody>
      </p:sp>
    </p:spTree>
    <p:extLst>
      <p:ext uri="{BB962C8B-B14F-4D97-AF65-F5344CB8AC3E}">
        <p14:creationId xmlns:p14="http://schemas.microsoft.com/office/powerpoint/2010/main" val="131599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68500"/>
            <a:ext cx="7766271" cy="344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397500"/>
            <a:ext cx="75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00" dirty="0">
                <a:solidFill>
                  <a:prstClr val="black"/>
                </a:solidFill>
              </a:rPr>
              <a:t>Browne, Cameron B., et al. "A Survey of Monte Carlo Tree Search Methods." IEEE Transactions on Computational Intelligence and AI in Games 4.1 (2012): 1-43. Print.</a:t>
            </a:r>
          </a:p>
        </p:txBody>
      </p:sp>
    </p:spTree>
    <p:extLst>
      <p:ext uri="{BB962C8B-B14F-4D97-AF65-F5344CB8AC3E}">
        <p14:creationId xmlns:p14="http://schemas.microsoft.com/office/powerpoint/2010/main" val="12561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9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0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2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3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8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</TotalTime>
  <Words>1205</Words>
  <Application>Microsoft Office PowerPoint</Application>
  <PresentationFormat>On-screen Show (4:3)</PresentationFormat>
  <Paragraphs>217</Paragraphs>
  <Slides>34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Concourse</vt:lpstr>
      <vt:lpstr>1_Concourse</vt:lpstr>
      <vt:lpstr>2_Concourse</vt:lpstr>
      <vt:lpstr>3_Concourse</vt:lpstr>
      <vt:lpstr>4_Concourse</vt:lpstr>
      <vt:lpstr>5_Concourse</vt:lpstr>
      <vt:lpstr>6_Concourse</vt:lpstr>
      <vt:lpstr>7_Concourse</vt:lpstr>
      <vt:lpstr>8_Concourse</vt:lpstr>
      <vt:lpstr>9_Concourse</vt:lpstr>
      <vt:lpstr>10_Concourse</vt:lpstr>
      <vt:lpstr>11_Concourse</vt:lpstr>
      <vt:lpstr>12_Concourse</vt:lpstr>
      <vt:lpstr>13_Concourse</vt:lpstr>
      <vt:lpstr>Improving MCTS and Neural Network Communication in Computer Go</vt:lpstr>
      <vt:lpstr>Outline</vt:lpstr>
      <vt:lpstr>Overview</vt:lpstr>
      <vt:lpstr>What is Go?</vt:lpstr>
      <vt:lpstr>Rules of Go</vt:lpstr>
      <vt:lpstr>Go: Difficult for AI</vt:lpstr>
      <vt:lpstr>Computer Go Techniques</vt:lpstr>
      <vt:lpstr>Mini Max </vt:lpstr>
      <vt:lpstr>MCTS</vt:lpstr>
      <vt:lpstr>Artificial Neural Network</vt:lpstr>
      <vt:lpstr>Convolutional Neural Network</vt:lpstr>
      <vt:lpstr>The AlphaGo Match</vt:lpstr>
      <vt:lpstr>AlphaGo vs. Lee Sedol</vt:lpstr>
      <vt:lpstr>The “Computer-Style” Move</vt:lpstr>
      <vt:lpstr>The Divine Move</vt:lpstr>
      <vt:lpstr>There is Still Much to be Done</vt:lpstr>
      <vt:lpstr>Our Project</vt:lpstr>
      <vt:lpstr>First Approach</vt:lpstr>
      <vt:lpstr>How We Tested It</vt:lpstr>
      <vt:lpstr>Results</vt:lpstr>
      <vt:lpstr>Second Approach</vt:lpstr>
      <vt:lpstr>How We Tested It</vt:lpstr>
      <vt:lpstr>Results</vt:lpstr>
      <vt:lpstr>Third Approach</vt:lpstr>
      <vt:lpstr>How We Tested It</vt:lpstr>
      <vt:lpstr>Results</vt:lpstr>
      <vt:lpstr>Fourth Approach</vt:lpstr>
      <vt:lpstr>How We Tested It</vt:lpstr>
      <vt:lpstr>Results</vt:lpstr>
      <vt:lpstr>Conclusions</vt:lpstr>
      <vt:lpstr>Future Work</vt:lpstr>
      <vt:lpstr>Acknowledgements</vt:lpstr>
      <vt:lpstr>Questions?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jekeller</dc:creator>
  <cp:lastModifiedBy>jekeller</cp:lastModifiedBy>
  <cp:revision>122</cp:revision>
  <dcterms:created xsi:type="dcterms:W3CDTF">2016-04-26T01:03:47Z</dcterms:created>
  <dcterms:modified xsi:type="dcterms:W3CDTF">2016-04-26T10:41:30Z</dcterms:modified>
</cp:coreProperties>
</file>