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2.xml" ContentType="application/vnd.openxmlformats-officedocument.presentationml.comments+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7" r:id="rId2"/>
  </p:sldMasterIdLst>
  <p:notesMasterIdLst>
    <p:notesMasterId r:id="rId19"/>
  </p:notesMasterIdLst>
  <p:handoutMasterIdLst>
    <p:handoutMasterId r:id="rId20"/>
  </p:handoutMasterIdLst>
  <p:sldIdLst>
    <p:sldId id="256" r:id="rId3"/>
    <p:sldId id="259" r:id="rId4"/>
    <p:sldId id="361" r:id="rId5"/>
    <p:sldId id="343" r:id="rId6"/>
    <p:sldId id="334" r:id="rId7"/>
    <p:sldId id="327" r:id="rId8"/>
    <p:sldId id="340" r:id="rId9"/>
    <p:sldId id="335" r:id="rId10"/>
    <p:sldId id="352" r:id="rId11"/>
    <p:sldId id="344" r:id="rId12"/>
    <p:sldId id="357" r:id="rId13"/>
    <p:sldId id="362" r:id="rId14"/>
    <p:sldId id="364" r:id="rId15"/>
    <p:sldId id="331" r:id="rId16"/>
    <p:sldId id="336" r:id="rId17"/>
    <p:sldId id="306"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orient="horz" pos="960" userDrawn="1">
          <p15:clr>
            <a:srgbClr val="A4A3A4"/>
          </p15:clr>
        </p15:guide>
        <p15:guide id="3" orient="horz" pos="3888" userDrawn="1">
          <p15:clr>
            <a:srgbClr val="A4A3A4"/>
          </p15:clr>
        </p15:guide>
        <p15:guide id="4" pos="456" userDrawn="1">
          <p15:clr>
            <a:srgbClr val="A4A3A4"/>
          </p15:clr>
        </p15:guide>
        <p15:guide id="5" pos="72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erson, Alisha D." initials="AD" lastIdx="13" clrIdx="0">
    <p:extLst>
      <p:ext uri="{19B8F6BF-5375-455C-9EA6-DF929625EA0E}">
        <p15:presenceInfo xmlns:p15="http://schemas.microsoft.com/office/powerpoint/2012/main" userId="S::adanderson@wpi.edu::3e1ad03e-497d-493b-b356-d4bca962d8d3" providerId="AD"/>
      </p:ext>
    </p:extLst>
  </p:cmAuthor>
  <p:cmAuthor id="2" name="Kennedy, Carina M." initials="KM" lastIdx="15" clrIdx="1">
    <p:extLst>
      <p:ext uri="{19B8F6BF-5375-455C-9EA6-DF929625EA0E}">
        <p15:presenceInfo xmlns:p15="http://schemas.microsoft.com/office/powerpoint/2012/main" userId="S::cmkennedy@wpi.edu::5194ab5a-a031-4bae-a710-4a314cca0116" providerId="AD"/>
      </p:ext>
    </p:extLst>
  </p:cmAuthor>
  <p:cmAuthor id="3" name="Modelski, Haley L." initials="ML" lastIdx="1" clrIdx="2">
    <p:extLst>
      <p:ext uri="{19B8F6BF-5375-455C-9EA6-DF929625EA0E}">
        <p15:presenceInfo xmlns:p15="http://schemas.microsoft.com/office/powerpoint/2012/main" userId="S::hlmodelski2@wpi.edu::dc07edaa-9fd2-470a-8877-29f7a27d67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192D"/>
    <a:srgbClr val="E2CCCD"/>
    <a:srgbClr val="D9CD95"/>
    <a:srgbClr val="46A0DC"/>
    <a:srgbClr val="B7A079"/>
    <a:srgbClr val="2C6A8C"/>
    <a:srgbClr val="000000"/>
    <a:srgbClr val="FFFFFF"/>
    <a:srgbClr val="6D6D6D"/>
    <a:srgbClr val="C412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1EC19F-F023-B000-EBC7-AB21D8E057AF}" v="5" dt="2021-04-23T17:18:37.960"/>
    <p1510:client id="{D7910F0D-AC64-7647-A662-5599D3CC5F69}" v="2198" dt="2021-04-23T15:32:19.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12"/>
  </p:normalViewPr>
  <p:slideViewPr>
    <p:cSldViewPr snapToGrid="0" snapToObjects="1">
      <p:cViewPr varScale="1">
        <p:scale>
          <a:sx n="105" d="100"/>
          <a:sy n="105" d="100"/>
        </p:scale>
        <p:origin x="840" y="184"/>
      </p:cViewPr>
      <p:guideLst>
        <p:guide orient="horz" pos="720"/>
        <p:guide orient="horz" pos="960"/>
        <p:guide orient="horz" pos="3888"/>
        <p:guide pos="456"/>
        <p:guide pos="7296"/>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wpi0-my.sharepoint.com/personal/adanderson_wpi_edu/Documents/MQP/Simplified%20Examples/Exampl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pi0-my.sharepoint.com/personal/adanderson_wpi_edu/Documents/MQP/Simplified%20Examples/Exampl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pi0-my.sharepoint.com/personal/adanderson_wpi_edu/Documents/MQP/Simplified%20Examples/Examp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pi0-my.sharepoint.com/personal/adanderson_wpi_edu/Documents/MQP/Simplified%20Examples/Exampl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1</c:v>
          </c:tx>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'New Accum_Decum Examples'!$X$11:$AC$11</c:f>
              <c:numCache>
                <c:formatCode>General</c:formatCode>
                <c:ptCount val="6"/>
                <c:pt idx="0">
                  <c:v>0</c:v>
                </c:pt>
                <c:pt idx="1">
                  <c:v>1</c:v>
                </c:pt>
                <c:pt idx="2">
                  <c:v>1</c:v>
                </c:pt>
                <c:pt idx="3">
                  <c:v>2</c:v>
                </c:pt>
                <c:pt idx="4">
                  <c:v>2</c:v>
                </c:pt>
                <c:pt idx="5">
                  <c:v>3</c:v>
                </c:pt>
              </c:numCache>
            </c:numRef>
          </c:xVal>
          <c:yVal>
            <c:numRef>
              <c:f>'New Accum_Decum Examples'!$X$12:$AC$12</c:f>
              <c:numCache>
                <c:formatCode>0.00</c:formatCode>
                <c:ptCount val="6"/>
                <c:pt idx="0" formatCode="_(* #,##0.00_);_(* \(#,##0.00\);_(* &quot;-&quot;??_);_(@_)">
                  <c:v>1000</c:v>
                </c:pt>
                <c:pt idx="1">
                  <c:v>900</c:v>
                </c:pt>
                <c:pt idx="2">
                  <c:v>1900</c:v>
                </c:pt>
                <c:pt idx="3">
                  <c:v>2090</c:v>
                </c:pt>
                <c:pt idx="4">
                  <c:v>3090</c:v>
                </c:pt>
                <c:pt idx="5">
                  <c:v>3708</c:v>
                </c:pt>
              </c:numCache>
            </c:numRef>
          </c:yVal>
          <c:smooth val="0"/>
          <c:extLst>
            <c:ext xmlns:c16="http://schemas.microsoft.com/office/drawing/2014/chart" uri="{C3380CC4-5D6E-409C-BE32-E72D297353CC}">
              <c16:uniqueId val="{00000000-391D-4205-B966-04B6A42EE90B}"/>
            </c:ext>
          </c:extLst>
        </c:ser>
        <c:ser>
          <c:idx val="1"/>
          <c:order val="1"/>
          <c:tx>
            <c:v>2</c:v>
          </c:tx>
          <c:spPr>
            <a:ln w="25400" cap="rnd">
              <a:solidFill>
                <a:schemeClr val="accent2"/>
              </a:solidFill>
              <a:round/>
            </a:ln>
            <a:effectLst/>
          </c:spPr>
          <c:marker>
            <c:symbol val="circle"/>
            <c:size val="5"/>
            <c:spPr>
              <a:solidFill>
                <a:schemeClr val="accent2"/>
              </a:solidFill>
              <a:ln w="9525">
                <a:solidFill>
                  <a:schemeClr val="accent2"/>
                </a:solidFill>
              </a:ln>
              <a:effectLst/>
            </c:spPr>
          </c:marker>
          <c:xVal>
            <c:numRef>
              <c:f>'New Accum_Decum Examples'!$X$11:$AC$11</c:f>
              <c:numCache>
                <c:formatCode>General</c:formatCode>
                <c:ptCount val="6"/>
                <c:pt idx="0">
                  <c:v>0</c:v>
                </c:pt>
                <c:pt idx="1">
                  <c:v>1</c:v>
                </c:pt>
                <c:pt idx="2">
                  <c:v>1</c:v>
                </c:pt>
                <c:pt idx="3">
                  <c:v>2</c:v>
                </c:pt>
                <c:pt idx="4">
                  <c:v>2</c:v>
                </c:pt>
                <c:pt idx="5">
                  <c:v>3</c:v>
                </c:pt>
              </c:numCache>
            </c:numRef>
          </c:xVal>
          <c:yVal>
            <c:numRef>
              <c:f>'New Accum_Decum Examples'!$X$13:$AC$13</c:f>
              <c:numCache>
                <c:formatCode>0.00</c:formatCode>
                <c:ptCount val="6"/>
                <c:pt idx="0" formatCode="_(* #,##0.00_);_(* \(#,##0.00\);_(* &quot;-&quot;??_);_(@_)">
                  <c:v>1000</c:v>
                </c:pt>
                <c:pt idx="1">
                  <c:v>900</c:v>
                </c:pt>
                <c:pt idx="2">
                  <c:v>1900</c:v>
                </c:pt>
                <c:pt idx="3">
                  <c:v>2280</c:v>
                </c:pt>
                <c:pt idx="4">
                  <c:v>3280</c:v>
                </c:pt>
                <c:pt idx="5">
                  <c:v>3608.0000000000005</c:v>
                </c:pt>
              </c:numCache>
            </c:numRef>
          </c:yVal>
          <c:smooth val="0"/>
          <c:extLst>
            <c:ext xmlns:c16="http://schemas.microsoft.com/office/drawing/2014/chart" uri="{C3380CC4-5D6E-409C-BE32-E72D297353CC}">
              <c16:uniqueId val="{00000001-391D-4205-B966-04B6A42EE90B}"/>
            </c:ext>
          </c:extLst>
        </c:ser>
        <c:ser>
          <c:idx val="2"/>
          <c:order val="2"/>
          <c:tx>
            <c:v>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'New Accum_Decum Examples'!$X$11:$AC$11</c:f>
              <c:numCache>
                <c:formatCode>General</c:formatCode>
                <c:ptCount val="6"/>
                <c:pt idx="0">
                  <c:v>0</c:v>
                </c:pt>
                <c:pt idx="1">
                  <c:v>1</c:v>
                </c:pt>
                <c:pt idx="2">
                  <c:v>1</c:v>
                </c:pt>
                <c:pt idx="3">
                  <c:v>2</c:v>
                </c:pt>
                <c:pt idx="4">
                  <c:v>2</c:v>
                </c:pt>
                <c:pt idx="5">
                  <c:v>3</c:v>
                </c:pt>
              </c:numCache>
            </c:numRef>
          </c:xVal>
          <c:yVal>
            <c:numRef>
              <c:f>'New Accum_Decum Examples'!$X$14:$AC$14</c:f>
              <c:numCache>
                <c:formatCode>0.00</c:formatCode>
                <c:ptCount val="6"/>
                <c:pt idx="0" formatCode="_(* #,##0.00_);_(* \(#,##0.00\);_(* &quot;-&quot;??_);_(@_)">
                  <c:v>1000</c:v>
                </c:pt>
                <c:pt idx="1">
                  <c:v>1100</c:v>
                </c:pt>
                <c:pt idx="2">
                  <c:v>2100</c:v>
                </c:pt>
                <c:pt idx="3">
                  <c:v>1890</c:v>
                </c:pt>
                <c:pt idx="4">
                  <c:v>2890</c:v>
                </c:pt>
                <c:pt idx="5">
                  <c:v>3468</c:v>
                </c:pt>
              </c:numCache>
            </c:numRef>
          </c:yVal>
          <c:smooth val="0"/>
          <c:extLst>
            <c:ext xmlns:c16="http://schemas.microsoft.com/office/drawing/2014/chart" uri="{C3380CC4-5D6E-409C-BE32-E72D297353CC}">
              <c16:uniqueId val="{00000002-391D-4205-B966-04B6A42EE90B}"/>
            </c:ext>
          </c:extLst>
        </c:ser>
        <c:ser>
          <c:idx val="3"/>
          <c:order val="3"/>
          <c:tx>
            <c:v>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'New Accum_Decum Examples'!$X$11:$AC$11</c:f>
              <c:numCache>
                <c:formatCode>General</c:formatCode>
                <c:ptCount val="6"/>
                <c:pt idx="0">
                  <c:v>0</c:v>
                </c:pt>
                <c:pt idx="1">
                  <c:v>1</c:v>
                </c:pt>
                <c:pt idx="2">
                  <c:v>1</c:v>
                </c:pt>
                <c:pt idx="3">
                  <c:v>2</c:v>
                </c:pt>
                <c:pt idx="4">
                  <c:v>2</c:v>
                </c:pt>
                <c:pt idx="5">
                  <c:v>3</c:v>
                </c:pt>
              </c:numCache>
            </c:numRef>
          </c:xVal>
          <c:yVal>
            <c:numRef>
              <c:f>'New Accum_Decum Examples'!$X$15:$AC$15</c:f>
              <c:numCache>
                <c:formatCode>0.00</c:formatCode>
                <c:ptCount val="6"/>
                <c:pt idx="0" formatCode="_(* #,##0.00_);_(* \(#,##0.00\);_(* &quot;-&quot;??_);_(@_)">
                  <c:v>1000</c:v>
                </c:pt>
                <c:pt idx="1">
                  <c:v>1100</c:v>
                </c:pt>
                <c:pt idx="2">
                  <c:v>2100</c:v>
                </c:pt>
                <c:pt idx="3">
                  <c:v>2520</c:v>
                </c:pt>
                <c:pt idx="4">
                  <c:v>3520</c:v>
                </c:pt>
                <c:pt idx="5">
                  <c:v>3168</c:v>
                </c:pt>
              </c:numCache>
            </c:numRef>
          </c:yVal>
          <c:smooth val="0"/>
          <c:extLst>
            <c:ext xmlns:c16="http://schemas.microsoft.com/office/drawing/2014/chart" uri="{C3380CC4-5D6E-409C-BE32-E72D297353CC}">
              <c16:uniqueId val="{00000003-391D-4205-B966-04B6A42EE90B}"/>
            </c:ext>
          </c:extLst>
        </c:ser>
        <c:ser>
          <c:idx val="4"/>
          <c:order val="4"/>
          <c:tx>
            <c:v>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'New Accum_Decum Examples'!$X$11:$AC$11</c:f>
              <c:numCache>
                <c:formatCode>General</c:formatCode>
                <c:ptCount val="6"/>
                <c:pt idx="0">
                  <c:v>0</c:v>
                </c:pt>
                <c:pt idx="1">
                  <c:v>1</c:v>
                </c:pt>
                <c:pt idx="2">
                  <c:v>1</c:v>
                </c:pt>
                <c:pt idx="3">
                  <c:v>2</c:v>
                </c:pt>
                <c:pt idx="4">
                  <c:v>2</c:v>
                </c:pt>
                <c:pt idx="5">
                  <c:v>3</c:v>
                </c:pt>
              </c:numCache>
            </c:numRef>
          </c:xVal>
          <c:yVal>
            <c:numRef>
              <c:f>'New Accum_Decum Examples'!$X$16:$AC$16</c:f>
              <c:numCache>
                <c:formatCode>0.00</c:formatCode>
                <c:ptCount val="6"/>
                <c:pt idx="0" formatCode="_(* #,##0.00_);_(* \(#,##0.00\);_(* &quot;-&quot;??_);_(@_)">
                  <c:v>1000</c:v>
                </c:pt>
                <c:pt idx="1">
                  <c:v>1200</c:v>
                </c:pt>
                <c:pt idx="2">
                  <c:v>2200</c:v>
                </c:pt>
                <c:pt idx="3">
                  <c:v>1980</c:v>
                </c:pt>
                <c:pt idx="4">
                  <c:v>2980</c:v>
                </c:pt>
                <c:pt idx="5">
                  <c:v>3278.0000000000005</c:v>
                </c:pt>
              </c:numCache>
            </c:numRef>
          </c:yVal>
          <c:smooth val="0"/>
          <c:extLst>
            <c:ext xmlns:c16="http://schemas.microsoft.com/office/drawing/2014/chart" uri="{C3380CC4-5D6E-409C-BE32-E72D297353CC}">
              <c16:uniqueId val="{00000004-391D-4205-B966-04B6A42EE90B}"/>
            </c:ext>
          </c:extLst>
        </c:ser>
        <c:ser>
          <c:idx val="5"/>
          <c:order val="5"/>
          <c:tx>
            <c:v>6</c:v>
          </c:tx>
          <c:spPr>
            <a:ln w="25400" cap="rnd">
              <a:solidFill>
                <a:schemeClr val="accent6"/>
              </a:solidFill>
              <a:round/>
            </a:ln>
            <a:effectLst/>
          </c:spPr>
          <c:marker>
            <c:symbol val="circle"/>
            <c:size val="5"/>
            <c:spPr>
              <a:solidFill>
                <a:schemeClr val="accent6"/>
              </a:solidFill>
              <a:ln w="9525">
                <a:solidFill>
                  <a:schemeClr val="accent6"/>
                </a:solidFill>
              </a:ln>
              <a:effectLst/>
            </c:spPr>
          </c:marker>
          <c:xVal>
            <c:numRef>
              <c:f>'New Accum_Decum Examples'!$X$11:$AC$11</c:f>
              <c:numCache>
                <c:formatCode>General</c:formatCode>
                <c:ptCount val="6"/>
                <c:pt idx="0">
                  <c:v>0</c:v>
                </c:pt>
                <c:pt idx="1">
                  <c:v>1</c:v>
                </c:pt>
                <c:pt idx="2">
                  <c:v>1</c:v>
                </c:pt>
                <c:pt idx="3">
                  <c:v>2</c:v>
                </c:pt>
                <c:pt idx="4">
                  <c:v>2</c:v>
                </c:pt>
                <c:pt idx="5">
                  <c:v>3</c:v>
                </c:pt>
              </c:numCache>
            </c:numRef>
          </c:xVal>
          <c:yVal>
            <c:numRef>
              <c:f>'New Accum_Decum Examples'!$X$17:$AC$17</c:f>
              <c:numCache>
                <c:formatCode>0.00</c:formatCode>
                <c:ptCount val="6"/>
                <c:pt idx="0" formatCode="_(* #,##0.00_);_(* \(#,##0.00\);_(* &quot;-&quot;??_);_(@_)">
                  <c:v>1000</c:v>
                </c:pt>
                <c:pt idx="1">
                  <c:v>1200</c:v>
                </c:pt>
                <c:pt idx="2">
                  <c:v>2200</c:v>
                </c:pt>
                <c:pt idx="3">
                  <c:v>2420</c:v>
                </c:pt>
                <c:pt idx="4">
                  <c:v>3420</c:v>
                </c:pt>
                <c:pt idx="5">
                  <c:v>3078</c:v>
                </c:pt>
              </c:numCache>
            </c:numRef>
          </c:yVal>
          <c:smooth val="0"/>
          <c:extLst>
            <c:ext xmlns:c16="http://schemas.microsoft.com/office/drawing/2014/chart" uri="{C3380CC4-5D6E-409C-BE32-E72D297353CC}">
              <c16:uniqueId val="{00000005-391D-4205-B966-04B6A42EE90B}"/>
            </c:ext>
          </c:extLst>
        </c:ser>
        <c:dLbls>
          <c:showLegendKey val="0"/>
          <c:showVal val="0"/>
          <c:showCatName val="0"/>
          <c:showSerName val="0"/>
          <c:showPercent val="0"/>
          <c:showBubbleSize val="0"/>
        </c:dLbls>
        <c:axId val="814191152"/>
        <c:axId val="817885776"/>
      </c:scatterChart>
      <c:valAx>
        <c:axId val="814191152"/>
        <c:scaling>
          <c:orientation val="minMax"/>
          <c:max val="3"/>
          <c:min val="0"/>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100" b="1"/>
                  <a:t>Year</a:t>
                </a:r>
              </a:p>
            </c:rich>
          </c:tx>
          <c:layout>
            <c:manualLayout>
              <c:xMode val="edge"/>
              <c:yMode val="edge"/>
              <c:x val="0.48003485892388453"/>
              <c:y val="0.825551398108344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7885776"/>
        <c:crosses val="autoZero"/>
        <c:crossBetween val="midCat"/>
        <c:majorUnit val="1"/>
      </c:valAx>
      <c:valAx>
        <c:axId val="817885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100" b="1"/>
                  <a:t>Account Balance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_(* #,##0_);_(* \(#,##0\);_(* &quot;-&quot;_);_(@_)"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4191152"/>
        <c:crossesAt val="0"/>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1</c:v>
          </c:tx>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'New Accum_Decum Examples'!$X$11:$AD$11</c:f>
              <c:numCache>
                <c:formatCode>General</c:formatCode>
                <c:ptCount val="7"/>
                <c:pt idx="0">
                  <c:v>0</c:v>
                </c:pt>
                <c:pt idx="1">
                  <c:v>1</c:v>
                </c:pt>
                <c:pt idx="2">
                  <c:v>1</c:v>
                </c:pt>
                <c:pt idx="3">
                  <c:v>2</c:v>
                </c:pt>
                <c:pt idx="4">
                  <c:v>2</c:v>
                </c:pt>
                <c:pt idx="5">
                  <c:v>3</c:v>
                </c:pt>
                <c:pt idx="6">
                  <c:v>3</c:v>
                </c:pt>
              </c:numCache>
            </c:numRef>
          </c:xVal>
          <c:yVal>
            <c:numRef>
              <c:f>'New Accum_Decum Examples'!$X$64:$AD$64</c:f>
              <c:numCache>
                <c:formatCode>_(* #,##0_);_(* \(#,##0\);_(* "-"??_);_(@_)</c:formatCode>
                <c:ptCount val="7"/>
                <c:pt idx="0">
                  <c:v>3000</c:v>
                </c:pt>
                <c:pt idx="1">
                  <c:v>2700</c:v>
                </c:pt>
                <c:pt idx="2">
                  <c:v>1700</c:v>
                </c:pt>
                <c:pt idx="3">
                  <c:v>1870.0000000000002</c:v>
                </c:pt>
                <c:pt idx="4">
                  <c:v>870.00000000000023</c:v>
                </c:pt>
                <c:pt idx="5">
                  <c:v>1044.0000000000002</c:v>
                </c:pt>
                <c:pt idx="6">
                  <c:v>44.000000000000227</c:v>
                </c:pt>
              </c:numCache>
            </c:numRef>
          </c:yVal>
          <c:smooth val="0"/>
          <c:extLst>
            <c:ext xmlns:c16="http://schemas.microsoft.com/office/drawing/2014/chart" uri="{C3380CC4-5D6E-409C-BE32-E72D297353CC}">
              <c16:uniqueId val="{00000000-860D-4E5C-B13F-F9E5D03861D9}"/>
            </c:ext>
          </c:extLst>
        </c:ser>
        <c:ser>
          <c:idx val="1"/>
          <c:order val="1"/>
          <c:tx>
            <c:v>2</c:v>
          </c:tx>
          <c:spPr>
            <a:ln w="25400" cap="rnd">
              <a:solidFill>
                <a:schemeClr val="accent2"/>
              </a:solidFill>
              <a:round/>
            </a:ln>
            <a:effectLst/>
          </c:spPr>
          <c:marker>
            <c:symbol val="circle"/>
            <c:size val="5"/>
            <c:spPr>
              <a:solidFill>
                <a:schemeClr val="accent2"/>
              </a:solidFill>
              <a:ln w="9525">
                <a:solidFill>
                  <a:schemeClr val="accent2"/>
                </a:solidFill>
              </a:ln>
              <a:effectLst/>
            </c:spPr>
          </c:marker>
          <c:xVal>
            <c:numRef>
              <c:f>'New Accum_Decum Examples'!$X$11:$AD$11</c:f>
              <c:numCache>
                <c:formatCode>General</c:formatCode>
                <c:ptCount val="7"/>
                <c:pt idx="0">
                  <c:v>0</c:v>
                </c:pt>
                <c:pt idx="1">
                  <c:v>1</c:v>
                </c:pt>
                <c:pt idx="2">
                  <c:v>1</c:v>
                </c:pt>
                <c:pt idx="3">
                  <c:v>2</c:v>
                </c:pt>
                <c:pt idx="4">
                  <c:v>2</c:v>
                </c:pt>
                <c:pt idx="5">
                  <c:v>3</c:v>
                </c:pt>
                <c:pt idx="6">
                  <c:v>3</c:v>
                </c:pt>
              </c:numCache>
            </c:numRef>
          </c:xVal>
          <c:yVal>
            <c:numRef>
              <c:f>'New Accum_Decum Examples'!$X$65:$AD$65</c:f>
              <c:numCache>
                <c:formatCode>_(* #,##0_);_(* \(#,##0\);_(* "-"??_);_(@_)</c:formatCode>
                <c:ptCount val="7"/>
                <c:pt idx="0">
                  <c:v>3000</c:v>
                </c:pt>
                <c:pt idx="1">
                  <c:v>2700</c:v>
                </c:pt>
                <c:pt idx="2">
                  <c:v>1700</c:v>
                </c:pt>
                <c:pt idx="3">
                  <c:v>2040</c:v>
                </c:pt>
                <c:pt idx="4">
                  <c:v>1040</c:v>
                </c:pt>
                <c:pt idx="5">
                  <c:v>1144</c:v>
                </c:pt>
                <c:pt idx="6">
                  <c:v>144</c:v>
                </c:pt>
              </c:numCache>
            </c:numRef>
          </c:yVal>
          <c:smooth val="0"/>
          <c:extLst>
            <c:ext xmlns:c16="http://schemas.microsoft.com/office/drawing/2014/chart" uri="{C3380CC4-5D6E-409C-BE32-E72D297353CC}">
              <c16:uniqueId val="{00000001-860D-4E5C-B13F-F9E5D03861D9}"/>
            </c:ext>
          </c:extLst>
        </c:ser>
        <c:ser>
          <c:idx val="2"/>
          <c:order val="2"/>
          <c:tx>
            <c:v>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'New Accum_Decum Examples'!$X$11:$AD$11</c:f>
              <c:numCache>
                <c:formatCode>General</c:formatCode>
                <c:ptCount val="7"/>
                <c:pt idx="0">
                  <c:v>0</c:v>
                </c:pt>
                <c:pt idx="1">
                  <c:v>1</c:v>
                </c:pt>
                <c:pt idx="2">
                  <c:v>1</c:v>
                </c:pt>
                <c:pt idx="3">
                  <c:v>2</c:v>
                </c:pt>
                <c:pt idx="4">
                  <c:v>2</c:v>
                </c:pt>
                <c:pt idx="5">
                  <c:v>3</c:v>
                </c:pt>
                <c:pt idx="6">
                  <c:v>3</c:v>
                </c:pt>
              </c:numCache>
            </c:numRef>
          </c:xVal>
          <c:yVal>
            <c:numRef>
              <c:f>'New Accum_Decum Examples'!$X$64:$AD$64</c:f>
              <c:numCache>
                <c:formatCode>_(* #,##0_);_(* \(#,##0\);_(* "-"??_);_(@_)</c:formatCode>
                <c:ptCount val="7"/>
                <c:pt idx="0">
                  <c:v>3000</c:v>
                </c:pt>
                <c:pt idx="1">
                  <c:v>2700</c:v>
                </c:pt>
                <c:pt idx="2">
                  <c:v>1700</c:v>
                </c:pt>
                <c:pt idx="3">
                  <c:v>1870.0000000000002</c:v>
                </c:pt>
                <c:pt idx="4">
                  <c:v>870.00000000000023</c:v>
                </c:pt>
                <c:pt idx="5">
                  <c:v>1044.0000000000002</c:v>
                </c:pt>
                <c:pt idx="6">
                  <c:v>44.000000000000227</c:v>
                </c:pt>
              </c:numCache>
            </c:numRef>
          </c:yVal>
          <c:smooth val="0"/>
          <c:extLst>
            <c:ext xmlns:c16="http://schemas.microsoft.com/office/drawing/2014/chart" uri="{C3380CC4-5D6E-409C-BE32-E72D297353CC}">
              <c16:uniqueId val="{00000002-860D-4E5C-B13F-F9E5D03861D9}"/>
            </c:ext>
          </c:extLst>
        </c:ser>
        <c:ser>
          <c:idx val="3"/>
          <c:order val="3"/>
          <c:tx>
            <c:v>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'New Accum_Decum Examples'!$X$11:$AD$11</c:f>
              <c:numCache>
                <c:formatCode>General</c:formatCode>
                <c:ptCount val="7"/>
                <c:pt idx="0">
                  <c:v>0</c:v>
                </c:pt>
                <c:pt idx="1">
                  <c:v>1</c:v>
                </c:pt>
                <c:pt idx="2">
                  <c:v>1</c:v>
                </c:pt>
                <c:pt idx="3">
                  <c:v>2</c:v>
                </c:pt>
                <c:pt idx="4">
                  <c:v>2</c:v>
                </c:pt>
                <c:pt idx="5">
                  <c:v>3</c:v>
                </c:pt>
                <c:pt idx="6">
                  <c:v>3</c:v>
                </c:pt>
              </c:numCache>
            </c:numRef>
          </c:xVal>
          <c:yVal>
            <c:numRef>
              <c:f>'New Accum_Decum Examples'!$X$67:$AD$67</c:f>
              <c:numCache>
                <c:formatCode>_(* #,##0_);_(* \(#,##0\);_(* "-"??_);_(@_)</c:formatCode>
                <c:ptCount val="7"/>
                <c:pt idx="0">
                  <c:v>3000</c:v>
                </c:pt>
                <c:pt idx="1">
                  <c:v>3300.0000000000005</c:v>
                </c:pt>
                <c:pt idx="2">
                  <c:v>2300.0000000000005</c:v>
                </c:pt>
                <c:pt idx="3">
                  <c:v>2760.0000000000005</c:v>
                </c:pt>
                <c:pt idx="4">
                  <c:v>1760.0000000000005</c:v>
                </c:pt>
                <c:pt idx="5">
                  <c:v>1584.0000000000005</c:v>
                </c:pt>
                <c:pt idx="6">
                  <c:v>584.00000000000045</c:v>
                </c:pt>
              </c:numCache>
            </c:numRef>
          </c:yVal>
          <c:smooth val="0"/>
          <c:extLst>
            <c:ext xmlns:c16="http://schemas.microsoft.com/office/drawing/2014/chart" uri="{C3380CC4-5D6E-409C-BE32-E72D297353CC}">
              <c16:uniqueId val="{00000003-860D-4E5C-B13F-F9E5D03861D9}"/>
            </c:ext>
          </c:extLst>
        </c:ser>
        <c:ser>
          <c:idx val="4"/>
          <c:order val="4"/>
          <c:tx>
            <c:v>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'New Accum_Decum Examples'!$X$11:$AD$11</c:f>
              <c:numCache>
                <c:formatCode>General</c:formatCode>
                <c:ptCount val="7"/>
                <c:pt idx="0">
                  <c:v>0</c:v>
                </c:pt>
                <c:pt idx="1">
                  <c:v>1</c:v>
                </c:pt>
                <c:pt idx="2">
                  <c:v>1</c:v>
                </c:pt>
                <c:pt idx="3">
                  <c:v>2</c:v>
                </c:pt>
                <c:pt idx="4">
                  <c:v>2</c:v>
                </c:pt>
                <c:pt idx="5">
                  <c:v>3</c:v>
                </c:pt>
                <c:pt idx="6">
                  <c:v>3</c:v>
                </c:pt>
              </c:numCache>
            </c:numRef>
          </c:xVal>
          <c:yVal>
            <c:numRef>
              <c:f>'New Accum_Decum Examples'!$X$68:$AD$68</c:f>
              <c:numCache>
                <c:formatCode>_(* #,##0_);_(* \(#,##0\);_(* "-"??_);_(@_)</c:formatCode>
                <c:ptCount val="7"/>
                <c:pt idx="0">
                  <c:v>3000</c:v>
                </c:pt>
                <c:pt idx="1">
                  <c:v>3600</c:v>
                </c:pt>
                <c:pt idx="2">
                  <c:v>2600</c:v>
                </c:pt>
                <c:pt idx="3">
                  <c:v>2340</c:v>
                </c:pt>
                <c:pt idx="4">
                  <c:v>1340</c:v>
                </c:pt>
                <c:pt idx="5">
                  <c:v>1474.0000000000002</c:v>
                </c:pt>
                <c:pt idx="6">
                  <c:v>474.00000000000023</c:v>
                </c:pt>
              </c:numCache>
            </c:numRef>
          </c:yVal>
          <c:smooth val="0"/>
          <c:extLst>
            <c:ext xmlns:c16="http://schemas.microsoft.com/office/drawing/2014/chart" uri="{C3380CC4-5D6E-409C-BE32-E72D297353CC}">
              <c16:uniqueId val="{00000004-860D-4E5C-B13F-F9E5D03861D9}"/>
            </c:ext>
          </c:extLst>
        </c:ser>
        <c:ser>
          <c:idx val="5"/>
          <c:order val="5"/>
          <c:tx>
            <c:v>6</c:v>
          </c:tx>
          <c:spPr>
            <a:ln w="25400" cap="rnd">
              <a:solidFill>
                <a:schemeClr val="accent6"/>
              </a:solidFill>
              <a:round/>
            </a:ln>
            <a:effectLst/>
          </c:spPr>
          <c:marker>
            <c:symbol val="circle"/>
            <c:size val="5"/>
            <c:spPr>
              <a:solidFill>
                <a:schemeClr val="accent6"/>
              </a:solidFill>
              <a:ln w="9525">
                <a:solidFill>
                  <a:schemeClr val="accent6"/>
                </a:solidFill>
              </a:ln>
              <a:effectLst/>
            </c:spPr>
          </c:marker>
          <c:xVal>
            <c:numRef>
              <c:f>'New Accum_Decum Examples'!$X$11:$AD$11</c:f>
              <c:numCache>
                <c:formatCode>General</c:formatCode>
                <c:ptCount val="7"/>
                <c:pt idx="0">
                  <c:v>0</c:v>
                </c:pt>
                <c:pt idx="1">
                  <c:v>1</c:v>
                </c:pt>
                <c:pt idx="2">
                  <c:v>1</c:v>
                </c:pt>
                <c:pt idx="3">
                  <c:v>2</c:v>
                </c:pt>
                <c:pt idx="4">
                  <c:v>2</c:v>
                </c:pt>
                <c:pt idx="5">
                  <c:v>3</c:v>
                </c:pt>
                <c:pt idx="6">
                  <c:v>3</c:v>
                </c:pt>
              </c:numCache>
            </c:numRef>
          </c:xVal>
          <c:yVal>
            <c:numRef>
              <c:f>'New Accum_Decum Examples'!$X$69:$AD$69</c:f>
              <c:numCache>
                <c:formatCode>_(* #,##0_);_(* \(#,##0\);_(* "-"??_);_(@_)</c:formatCode>
                <c:ptCount val="7"/>
                <c:pt idx="0">
                  <c:v>3000</c:v>
                </c:pt>
                <c:pt idx="1">
                  <c:v>3600</c:v>
                </c:pt>
                <c:pt idx="2">
                  <c:v>2600</c:v>
                </c:pt>
                <c:pt idx="3">
                  <c:v>2860.0000000000005</c:v>
                </c:pt>
                <c:pt idx="4">
                  <c:v>1860.0000000000005</c:v>
                </c:pt>
                <c:pt idx="5">
                  <c:v>1674.0000000000005</c:v>
                </c:pt>
                <c:pt idx="6">
                  <c:v>674.00000000000045</c:v>
                </c:pt>
              </c:numCache>
            </c:numRef>
          </c:yVal>
          <c:smooth val="0"/>
          <c:extLst>
            <c:ext xmlns:c16="http://schemas.microsoft.com/office/drawing/2014/chart" uri="{C3380CC4-5D6E-409C-BE32-E72D297353CC}">
              <c16:uniqueId val="{00000005-860D-4E5C-B13F-F9E5D03861D9}"/>
            </c:ext>
          </c:extLst>
        </c:ser>
        <c:dLbls>
          <c:showLegendKey val="0"/>
          <c:showVal val="0"/>
          <c:showCatName val="0"/>
          <c:showSerName val="0"/>
          <c:showPercent val="0"/>
          <c:showBubbleSize val="0"/>
        </c:dLbls>
        <c:axId val="814191152"/>
        <c:axId val="817885776"/>
      </c:scatterChart>
      <c:valAx>
        <c:axId val="814191152"/>
        <c:scaling>
          <c:orientation val="minMax"/>
          <c:max val="3"/>
          <c:min val="0"/>
        </c:scaling>
        <c:delete val="0"/>
        <c:axPos val="b"/>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a:t>Year</a:t>
                </a:r>
              </a:p>
            </c:rich>
          </c:tx>
          <c:layout>
            <c:manualLayout>
              <c:xMode val="edge"/>
              <c:yMode val="edge"/>
              <c:x val="0.48002237290695138"/>
              <c:y val="0.82983577195425651"/>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7885776"/>
        <c:crosses val="autoZero"/>
        <c:crossBetween val="midCat"/>
        <c:majorUnit val="1"/>
      </c:valAx>
      <c:valAx>
        <c:axId val="817885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a:t>Account Balance</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4191152"/>
        <c:crossesAt val="0"/>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Final Bal</c:v>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6C3-43C5-956E-3CD12674C17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96C3-43C5-956E-3CD12674C17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96C3-43C5-956E-3CD12674C174}"/>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96C3-43C5-956E-3CD12674C174}"/>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9-96C3-43C5-956E-3CD12674C174}"/>
              </c:ext>
            </c:extLst>
          </c:dPt>
          <c:dLbls>
            <c:numFmt formatCode="&quot;$&quot;#,##0" sourceLinked="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'New Accum_Decum Examples'!$AD$64:$AD$69</c:f>
              <c:numCache>
                <c:formatCode>_(* #,##0_);_(* \(#,##0\);_(* "-"??_);_(@_)</c:formatCode>
                <c:ptCount val="6"/>
                <c:pt idx="0">
                  <c:v>44.000000000000227</c:v>
                </c:pt>
                <c:pt idx="1">
                  <c:v>144</c:v>
                </c:pt>
                <c:pt idx="2">
                  <c:v>284.00000000000045</c:v>
                </c:pt>
                <c:pt idx="3">
                  <c:v>584.00000000000045</c:v>
                </c:pt>
                <c:pt idx="4">
                  <c:v>474.00000000000023</c:v>
                </c:pt>
                <c:pt idx="5">
                  <c:v>674.00000000000045</c:v>
                </c:pt>
              </c:numCache>
            </c:numRef>
          </c:val>
          <c:extLst>
            <c:ext xmlns:c16="http://schemas.microsoft.com/office/drawing/2014/chart" uri="{C3380CC4-5D6E-409C-BE32-E72D297353CC}">
              <c16:uniqueId val="{0000000A-96C3-43C5-956E-3CD12674C174}"/>
            </c:ext>
          </c:extLst>
        </c:ser>
        <c:dLbls>
          <c:showLegendKey val="0"/>
          <c:showVal val="1"/>
          <c:showCatName val="0"/>
          <c:showSerName val="0"/>
          <c:showPercent val="0"/>
          <c:showBubbleSize val="0"/>
        </c:dLbls>
        <c:gapWidth val="219"/>
        <c:overlap val="-27"/>
        <c:axId val="301708224"/>
        <c:axId val="301709888"/>
      </c:barChart>
      <c:catAx>
        <c:axId val="30170822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t>Scenario</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01709888"/>
        <c:crosses val="autoZero"/>
        <c:auto val="1"/>
        <c:lblAlgn val="ctr"/>
        <c:lblOffset val="100"/>
        <c:noMultiLvlLbl val="0"/>
      </c:catAx>
      <c:valAx>
        <c:axId val="301709888"/>
        <c:scaling>
          <c:orientation val="minMax"/>
          <c:max val="680"/>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Final Account Balance</a:t>
                </a:r>
              </a:p>
            </c:rich>
          </c:tx>
          <c:layout>
            <c:manualLayout>
              <c:xMode val="edge"/>
              <c:yMode val="edge"/>
              <c:x val="3.0595700701773827E-2"/>
              <c:y val="0.1165961354606849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017082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Account Balance</c:v>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2-87CF-4D29-8007-457771B2556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87CF-4D29-8007-457771B2556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4-87CF-4D29-8007-457771B25561}"/>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5-87CF-4D29-8007-457771B25561}"/>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6-87CF-4D29-8007-457771B25561}"/>
              </c:ext>
            </c:extLst>
          </c:dPt>
          <c:dLbls>
            <c:numFmt formatCode="&quot;$&quot;#,##0" sourceLinked="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'New Accum_Decum Examples'!$AC$12:$AC$17</c:f>
              <c:numCache>
                <c:formatCode>0.00</c:formatCode>
                <c:ptCount val="6"/>
                <c:pt idx="0">
                  <c:v>3708</c:v>
                </c:pt>
                <c:pt idx="1">
                  <c:v>3608.0000000000005</c:v>
                </c:pt>
                <c:pt idx="2">
                  <c:v>3468</c:v>
                </c:pt>
                <c:pt idx="3">
                  <c:v>3168</c:v>
                </c:pt>
                <c:pt idx="4">
                  <c:v>3278.0000000000005</c:v>
                </c:pt>
                <c:pt idx="5">
                  <c:v>3078</c:v>
                </c:pt>
              </c:numCache>
            </c:numRef>
          </c:val>
          <c:extLst>
            <c:ext xmlns:c16="http://schemas.microsoft.com/office/drawing/2014/chart" uri="{C3380CC4-5D6E-409C-BE32-E72D297353CC}">
              <c16:uniqueId val="{00000000-87CF-4D29-8007-457771B25561}"/>
            </c:ext>
          </c:extLst>
        </c:ser>
        <c:dLbls>
          <c:showLegendKey val="0"/>
          <c:showVal val="0"/>
          <c:showCatName val="0"/>
          <c:showSerName val="0"/>
          <c:showPercent val="0"/>
          <c:showBubbleSize val="0"/>
        </c:dLbls>
        <c:gapWidth val="219"/>
        <c:overlap val="-27"/>
        <c:axId val="2117741984"/>
        <c:axId val="2117734496"/>
      </c:barChart>
      <c:catAx>
        <c:axId val="211774198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t>Scenario</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17734496"/>
        <c:crosses val="autoZero"/>
        <c:auto val="1"/>
        <c:lblAlgn val="ctr"/>
        <c:lblOffset val="100"/>
        <c:noMultiLvlLbl val="0"/>
      </c:catAx>
      <c:valAx>
        <c:axId val="2117734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177419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'New Accum_Decum Examples'!$X$11:$AC$11</c:f>
              <c:numCache>
                <c:formatCode>General</c:formatCode>
                <c:ptCount val="6"/>
                <c:pt idx="0">
                  <c:v>0</c:v>
                </c:pt>
                <c:pt idx="1">
                  <c:v>1</c:v>
                </c:pt>
                <c:pt idx="2">
                  <c:v>1</c:v>
                </c:pt>
                <c:pt idx="3">
                  <c:v>2</c:v>
                </c:pt>
                <c:pt idx="4">
                  <c:v>2</c:v>
                </c:pt>
                <c:pt idx="5">
                  <c:v>3</c:v>
                </c:pt>
              </c:numCache>
            </c:numRef>
          </c:xVal>
          <c:yVal>
            <c:numRef>
              <c:f>'New Accum_Decum Examples'!$X$21:$AC$21</c:f>
              <c:numCache>
                <c:formatCode>_(* #,##0_);_(* \(#,##0\);_(* "-"??_);_(@_)</c:formatCode>
                <c:ptCount val="6"/>
                <c:pt idx="0">
                  <c:v>1000</c:v>
                </c:pt>
                <c:pt idx="1">
                  <c:v>1060</c:v>
                </c:pt>
                <c:pt idx="2">
                  <c:v>2060</c:v>
                </c:pt>
                <c:pt idx="3">
                  <c:v>2183.6</c:v>
                </c:pt>
                <c:pt idx="4">
                  <c:v>3183.6</c:v>
                </c:pt>
                <c:pt idx="5">
                  <c:v>3374.616</c:v>
                </c:pt>
              </c:numCache>
            </c:numRef>
          </c:yVal>
          <c:smooth val="0"/>
          <c:extLst>
            <c:ext xmlns:c16="http://schemas.microsoft.com/office/drawing/2014/chart" uri="{C3380CC4-5D6E-409C-BE32-E72D297353CC}">
              <c16:uniqueId val="{00000000-9F86-4F4F-8DD7-D0E8573F9E5E}"/>
            </c:ext>
          </c:extLst>
        </c:ser>
        <c:dLbls>
          <c:showLegendKey val="0"/>
          <c:showVal val="0"/>
          <c:showCatName val="0"/>
          <c:showSerName val="0"/>
          <c:showPercent val="0"/>
          <c:showBubbleSize val="0"/>
        </c:dLbls>
        <c:axId val="814191152"/>
        <c:axId val="817885776"/>
      </c:scatterChart>
      <c:valAx>
        <c:axId val="814191152"/>
        <c:scaling>
          <c:orientation val="minMax"/>
          <c:max val="3"/>
          <c:min val="0"/>
        </c:scaling>
        <c:delete val="0"/>
        <c:axPos val="b"/>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a:solidFill>
                      <a:schemeClr val="tx1"/>
                    </a:solidFill>
                  </a:rPr>
                  <a:t>Year</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7885776"/>
        <c:crosses val="autoZero"/>
        <c:crossBetween val="midCat"/>
        <c:majorUnit val="1"/>
      </c:valAx>
      <c:valAx>
        <c:axId val="817885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a:solidFill>
                      <a:schemeClr val="tx1"/>
                    </a:solidFill>
                  </a:rPr>
                  <a:t>Account Balance</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4191152"/>
        <c:crossesAt val="0"/>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1</c:v>
          </c:tx>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'New Accum_Decum Examples'!$X$2:$AA$2</c:f>
              <c:numCache>
                <c:formatCode>General</c:formatCode>
                <c:ptCount val="4"/>
                <c:pt idx="0">
                  <c:v>0</c:v>
                </c:pt>
                <c:pt idx="1">
                  <c:v>1</c:v>
                </c:pt>
                <c:pt idx="2">
                  <c:v>2</c:v>
                </c:pt>
                <c:pt idx="3">
                  <c:v>3</c:v>
                </c:pt>
              </c:numCache>
            </c:numRef>
          </c:xVal>
          <c:yVal>
            <c:numRef>
              <c:f>'New Accum_Decum Examples'!$X$3:$AA$3</c:f>
              <c:numCache>
                <c:formatCode>_(* #,##0_);_(* \(#,##0\);_(* "-"??_);_(@_)</c:formatCode>
                <c:ptCount val="4"/>
                <c:pt idx="0">
                  <c:v>1000</c:v>
                </c:pt>
                <c:pt idx="1">
                  <c:v>900</c:v>
                </c:pt>
                <c:pt idx="2">
                  <c:v>990.00000000000011</c:v>
                </c:pt>
                <c:pt idx="3">
                  <c:v>1188</c:v>
                </c:pt>
              </c:numCache>
            </c:numRef>
          </c:yVal>
          <c:smooth val="0"/>
          <c:extLst>
            <c:ext xmlns:c16="http://schemas.microsoft.com/office/drawing/2014/chart" uri="{C3380CC4-5D6E-409C-BE32-E72D297353CC}">
              <c16:uniqueId val="{00000000-27A6-4EBF-AB03-1311EE1E0E46}"/>
            </c:ext>
          </c:extLst>
        </c:ser>
        <c:ser>
          <c:idx val="1"/>
          <c:order val="1"/>
          <c:tx>
            <c:v>2</c:v>
          </c:tx>
          <c:spPr>
            <a:ln w="25400" cap="rnd">
              <a:solidFill>
                <a:schemeClr val="accent2"/>
              </a:solidFill>
              <a:round/>
            </a:ln>
            <a:effectLst/>
          </c:spPr>
          <c:marker>
            <c:symbol val="circle"/>
            <c:size val="5"/>
            <c:spPr>
              <a:solidFill>
                <a:schemeClr val="accent2"/>
              </a:solidFill>
              <a:ln w="9525">
                <a:solidFill>
                  <a:schemeClr val="accent2"/>
                </a:solidFill>
              </a:ln>
              <a:effectLst/>
            </c:spPr>
          </c:marker>
          <c:xVal>
            <c:numRef>
              <c:f>'New Accum_Decum Examples'!$X$2:$AA$2</c:f>
              <c:numCache>
                <c:formatCode>General</c:formatCode>
                <c:ptCount val="4"/>
                <c:pt idx="0">
                  <c:v>0</c:v>
                </c:pt>
                <c:pt idx="1">
                  <c:v>1</c:v>
                </c:pt>
                <c:pt idx="2">
                  <c:v>2</c:v>
                </c:pt>
                <c:pt idx="3">
                  <c:v>3</c:v>
                </c:pt>
              </c:numCache>
            </c:numRef>
          </c:xVal>
          <c:yVal>
            <c:numRef>
              <c:f>'New Accum_Decum Examples'!$X$4:$AA$4</c:f>
              <c:numCache>
                <c:formatCode>_(* #,##0_);_(* \(#,##0\);_(* "-"??_);_(@_)</c:formatCode>
                <c:ptCount val="4"/>
                <c:pt idx="0">
                  <c:v>1000</c:v>
                </c:pt>
                <c:pt idx="1">
                  <c:v>900</c:v>
                </c:pt>
                <c:pt idx="2">
                  <c:v>1080</c:v>
                </c:pt>
                <c:pt idx="3">
                  <c:v>1188</c:v>
                </c:pt>
              </c:numCache>
            </c:numRef>
          </c:yVal>
          <c:smooth val="0"/>
          <c:extLst>
            <c:ext xmlns:c16="http://schemas.microsoft.com/office/drawing/2014/chart" uri="{C3380CC4-5D6E-409C-BE32-E72D297353CC}">
              <c16:uniqueId val="{00000001-27A6-4EBF-AB03-1311EE1E0E46}"/>
            </c:ext>
          </c:extLst>
        </c:ser>
        <c:ser>
          <c:idx val="5"/>
          <c:order val="2"/>
          <c:tx>
            <c:v>3</c:v>
          </c:tx>
          <c:spPr>
            <a:ln w="25400" cap="rnd">
              <a:solidFill>
                <a:schemeClr val="accent6"/>
              </a:solidFill>
              <a:round/>
            </a:ln>
            <a:effectLst/>
          </c:spPr>
          <c:marker>
            <c:symbol val="circle"/>
            <c:size val="5"/>
            <c:spPr>
              <a:solidFill>
                <a:schemeClr val="accent6"/>
              </a:solidFill>
              <a:ln w="9525">
                <a:solidFill>
                  <a:schemeClr val="accent6"/>
                </a:solidFill>
              </a:ln>
              <a:effectLst/>
            </c:spPr>
          </c:marker>
          <c:xVal>
            <c:numRef>
              <c:f>'New Accum_Decum Examples'!$X$2:$AA$2</c:f>
              <c:numCache>
                <c:formatCode>General</c:formatCode>
                <c:ptCount val="4"/>
                <c:pt idx="0">
                  <c:v>0</c:v>
                </c:pt>
                <c:pt idx="1">
                  <c:v>1</c:v>
                </c:pt>
                <c:pt idx="2">
                  <c:v>2</c:v>
                </c:pt>
                <c:pt idx="3">
                  <c:v>3</c:v>
                </c:pt>
              </c:numCache>
            </c:numRef>
          </c:xVal>
          <c:yVal>
            <c:numRef>
              <c:f>'New Accum_Decum Examples'!$X$5:$AA$5</c:f>
              <c:numCache>
                <c:formatCode>_(* #,##0_);_(* \(#,##0\);_(* "-"??_);_(@_)</c:formatCode>
                <c:ptCount val="4"/>
                <c:pt idx="0">
                  <c:v>1000</c:v>
                </c:pt>
                <c:pt idx="1">
                  <c:v>1100</c:v>
                </c:pt>
                <c:pt idx="2">
                  <c:v>990</c:v>
                </c:pt>
                <c:pt idx="3">
                  <c:v>1188</c:v>
                </c:pt>
              </c:numCache>
            </c:numRef>
          </c:yVal>
          <c:smooth val="0"/>
          <c:extLst>
            <c:ext xmlns:c16="http://schemas.microsoft.com/office/drawing/2014/chart" uri="{C3380CC4-5D6E-409C-BE32-E72D297353CC}">
              <c16:uniqueId val="{00000002-27A6-4EBF-AB03-1311EE1E0E46}"/>
            </c:ext>
          </c:extLst>
        </c:ser>
        <c:ser>
          <c:idx val="2"/>
          <c:order val="3"/>
          <c:tx>
            <c:v>4</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'New Accum_Decum Examples'!$X$2:$AA$2</c:f>
              <c:numCache>
                <c:formatCode>General</c:formatCode>
                <c:ptCount val="4"/>
                <c:pt idx="0">
                  <c:v>0</c:v>
                </c:pt>
                <c:pt idx="1">
                  <c:v>1</c:v>
                </c:pt>
                <c:pt idx="2">
                  <c:v>2</c:v>
                </c:pt>
                <c:pt idx="3">
                  <c:v>3</c:v>
                </c:pt>
              </c:numCache>
            </c:numRef>
          </c:xVal>
          <c:yVal>
            <c:numRef>
              <c:f>'New Accum_Decum Examples'!$X$6:$AA$6</c:f>
              <c:numCache>
                <c:formatCode>_(* #,##0_);_(* \(#,##0\);_(* "-"??_);_(@_)</c:formatCode>
                <c:ptCount val="4"/>
                <c:pt idx="0">
                  <c:v>1000</c:v>
                </c:pt>
                <c:pt idx="1">
                  <c:v>1100</c:v>
                </c:pt>
                <c:pt idx="2">
                  <c:v>1320</c:v>
                </c:pt>
                <c:pt idx="3">
                  <c:v>1188</c:v>
                </c:pt>
              </c:numCache>
            </c:numRef>
          </c:yVal>
          <c:smooth val="0"/>
          <c:extLst>
            <c:ext xmlns:c16="http://schemas.microsoft.com/office/drawing/2014/chart" uri="{C3380CC4-5D6E-409C-BE32-E72D297353CC}">
              <c16:uniqueId val="{00000003-27A6-4EBF-AB03-1311EE1E0E46}"/>
            </c:ext>
          </c:extLst>
        </c:ser>
        <c:ser>
          <c:idx val="3"/>
          <c:order val="4"/>
          <c:tx>
            <c:v>5</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'New Accum_Decum Examples'!$X$2:$AA$2</c:f>
              <c:numCache>
                <c:formatCode>General</c:formatCode>
                <c:ptCount val="4"/>
                <c:pt idx="0">
                  <c:v>0</c:v>
                </c:pt>
                <c:pt idx="1">
                  <c:v>1</c:v>
                </c:pt>
                <c:pt idx="2">
                  <c:v>2</c:v>
                </c:pt>
                <c:pt idx="3">
                  <c:v>3</c:v>
                </c:pt>
              </c:numCache>
            </c:numRef>
          </c:xVal>
          <c:yVal>
            <c:numRef>
              <c:f>'New Accum_Decum Examples'!$X$7:$AA$7</c:f>
              <c:numCache>
                <c:formatCode>_(* #,##0_);_(* \(#,##0\);_(* "-"??_);_(@_)</c:formatCode>
                <c:ptCount val="4"/>
                <c:pt idx="0">
                  <c:v>1000</c:v>
                </c:pt>
                <c:pt idx="1">
                  <c:v>1200</c:v>
                </c:pt>
                <c:pt idx="2">
                  <c:v>1080</c:v>
                </c:pt>
                <c:pt idx="3">
                  <c:v>1188</c:v>
                </c:pt>
              </c:numCache>
            </c:numRef>
          </c:yVal>
          <c:smooth val="0"/>
          <c:extLst>
            <c:ext xmlns:c16="http://schemas.microsoft.com/office/drawing/2014/chart" uri="{C3380CC4-5D6E-409C-BE32-E72D297353CC}">
              <c16:uniqueId val="{00000004-27A6-4EBF-AB03-1311EE1E0E46}"/>
            </c:ext>
          </c:extLst>
        </c:ser>
        <c:ser>
          <c:idx val="4"/>
          <c:order val="5"/>
          <c:tx>
            <c:v>6</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'New Accum_Decum Examples'!$X$2:$AA$2</c:f>
              <c:numCache>
                <c:formatCode>General</c:formatCode>
                <c:ptCount val="4"/>
                <c:pt idx="0">
                  <c:v>0</c:v>
                </c:pt>
                <c:pt idx="1">
                  <c:v>1</c:v>
                </c:pt>
                <c:pt idx="2">
                  <c:v>2</c:v>
                </c:pt>
                <c:pt idx="3">
                  <c:v>3</c:v>
                </c:pt>
              </c:numCache>
            </c:numRef>
          </c:xVal>
          <c:yVal>
            <c:numRef>
              <c:f>'New Accum_Decum Examples'!$X$8:$AA$8</c:f>
              <c:numCache>
                <c:formatCode>_(* #,##0_);_(* \(#,##0\);_(* "-"??_);_(@_)</c:formatCode>
                <c:ptCount val="4"/>
                <c:pt idx="0">
                  <c:v>1000</c:v>
                </c:pt>
                <c:pt idx="1">
                  <c:v>1200</c:v>
                </c:pt>
                <c:pt idx="2">
                  <c:v>1320</c:v>
                </c:pt>
                <c:pt idx="3">
                  <c:v>1188</c:v>
                </c:pt>
              </c:numCache>
            </c:numRef>
          </c:yVal>
          <c:smooth val="0"/>
          <c:extLst>
            <c:ext xmlns:c16="http://schemas.microsoft.com/office/drawing/2014/chart" uri="{C3380CC4-5D6E-409C-BE32-E72D297353CC}">
              <c16:uniqueId val="{00000005-27A6-4EBF-AB03-1311EE1E0E46}"/>
            </c:ext>
          </c:extLst>
        </c:ser>
        <c:dLbls>
          <c:showLegendKey val="0"/>
          <c:showVal val="0"/>
          <c:showCatName val="0"/>
          <c:showSerName val="0"/>
          <c:showPercent val="0"/>
          <c:showBubbleSize val="0"/>
        </c:dLbls>
        <c:axId val="814191152"/>
        <c:axId val="817885776"/>
      </c:scatterChart>
      <c:valAx>
        <c:axId val="814191152"/>
        <c:scaling>
          <c:orientation val="minMax"/>
          <c:max val="3"/>
          <c:min val="0"/>
        </c:scaling>
        <c:delete val="0"/>
        <c:axPos val="b"/>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a:t>Year</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7885776"/>
        <c:crosses val="autoZero"/>
        <c:crossBetween val="midCat"/>
        <c:majorUnit val="1"/>
      </c:valAx>
      <c:valAx>
        <c:axId val="817885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a:t>Account Balance</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4191152"/>
        <c:crossesAt val="0"/>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Final Balance / Mean for Depositing a Constant $100 each year with S&amp;P 500 Returns</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1-0AF1-2F49-B071-54DBE7320922}"/>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2-0AF1-2F49-B071-54DBE7320922}"/>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3-0AF1-2F49-B071-54DBE7320922}"/>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4-0AF1-2F49-B071-54DBE7320922}"/>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5-0AF1-2F49-B071-54DBE7320922}"/>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6-0AF1-2F49-B071-54DBE7320922}"/>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7-0AF1-2F49-B071-54DBE7320922}"/>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8-0AF1-2F49-B071-54DBE7320922}"/>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9-0AF1-2F49-B071-54DBE7320922}"/>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A-0AF1-2F49-B071-54DBE7320922}"/>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B-0AF1-2F49-B071-54DBE7320922}"/>
              </c:ext>
            </c:extLst>
          </c:dPt>
          <c:cat>
            <c:numRef>
              <c:f>MQP_Simulation_2_Accumulated_Va!$D$2:$D$17</c:f>
              <c:numCache>
                <c:formatCode>General</c:formatCode>
                <c:ptCount val="16"/>
                <c:pt idx="0">
                  <c:v>0.5</c:v>
                </c:pt>
                <c:pt idx="1">
                  <c:v>0.60000000000000009</c:v>
                </c:pt>
                <c:pt idx="2">
                  <c:v>0.70000000000000007</c:v>
                </c:pt>
                <c:pt idx="3">
                  <c:v>0.8</c:v>
                </c:pt>
                <c:pt idx="4">
                  <c:v>0.9</c:v>
                </c:pt>
                <c:pt idx="5">
                  <c:v>1</c:v>
                </c:pt>
                <c:pt idx="6">
                  <c:v>1.1000000000000001</c:v>
                </c:pt>
                <c:pt idx="7">
                  <c:v>1.2000000000000002</c:v>
                </c:pt>
                <c:pt idx="8">
                  <c:v>1.3000000000000003</c:v>
                </c:pt>
                <c:pt idx="9">
                  <c:v>1.4000000000000004</c:v>
                </c:pt>
                <c:pt idx="10">
                  <c:v>1.5000000000000004</c:v>
                </c:pt>
                <c:pt idx="11">
                  <c:v>1.6000000000000005</c:v>
                </c:pt>
                <c:pt idx="12">
                  <c:v>1.7000000000000006</c:v>
                </c:pt>
                <c:pt idx="13">
                  <c:v>1.8000000000000007</c:v>
                </c:pt>
                <c:pt idx="14">
                  <c:v>1.9000000000000008</c:v>
                </c:pt>
                <c:pt idx="15">
                  <c:v>2.0000000000000009</c:v>
                </c:pt>
              </c:numCache>
            </c:numRef>
          </c:cat>
          <c:val>
            <c:numRef>
              <c:f>MQP_Simulation_2_Accumulated_Va!$F$2:$F$17</c:f>
              <c:numCache>
                <c:formatCode>General</c:formatCode>
                <c:ptCount val="16"/>
                <c:pt idx="0">
                  <c:v>0</c:v>
                </c:pt>
                <c:pt idx="1">
                  <c:v>0</c:v>
                </c:pt>
                <c:pt idx="2">
                  <c:v>9.680806383872323E-2</c:v>
                </c:pt>
                <c:pt idx="3">
                  <c:v>0.14470710585788285</c:v>
                </c:pt>
                <c:pt idx="4">
                  <c:v>0.15449691006179878</c:v>
                </c:pt>
                <c:pt idx="5">
                  <c:v>0.14026719465610687</c:v>
                </c:pt>
                <c:pt idx="6">
                  <c:v>0.11762764744705106</c:v>
                </c:pt>
                <c:pt idx="7">
                  <c:v>8.9938201235975276E-2</c:v>
                </c:pt>
                <c:pt idx="8">
                  <c:v>6.7178656426871458E-2</c:v>
                </c:pt>
                <c:pt idx="9">
                  <c:v>4.7489050218995618E-2</c:v>
                </c:pt>
                <c:pt idx="10">
                  <c:v>3.3939321213575728E-2</c:v>
                </c:pt>
                <c:pt idx="11">
                  <c:v>2.236955260894782E-2</c:v>
                </c:pt>
                <c:pt idx="12">
                  <c:v>1.4979700405991879E-2</c:v>
                </c:pt>
                <c:pt idx="13">
                  <c:v>1.0679786404271915E-2</c:v>
                </c:pt>
                <c:pt idx="14">
                  <c:v>7.1598568028639429E-3</c:v>
                </c:pt>
                <c:pt idx="15">
                  <c:v>1.25997480050399E-2</c:v>
                </c:pt>
              </c:numCache>
            </c:numRef>
          </c:val>
          <c:extLst>
            <c:ext xmlns:c16="http://schemas.microsoft.com/office/drawing/2014/chart" uri="{C3380CC4-5D6E-409C-BE32-E72D297353CC}">
              <c16:uniqueId val="{00000000-65A5-4969-9C88-6D66F55335A3}"/>
            </c:ext>
          </c:extLst>
        </c:ser>
        <c:dLbls>
          <c:showLegendKey val="0"/>
          <c:showVal val="0"/>
          <c:showCatName val="0"/>
          <c:showSerName val="0"/>
          <c:showPercent val="0"/>
          <c:showBubbleSize val="0"/>
        </c:dLbls>
        <c:gapWidth val="219"/>
        <c:overlap val="-27"/>
        <c:axId val="681124632"/>
        <c:axId val="681126272"/>
      </c:barChart>
      <c:catAx>
        <c:axId val="681124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681126272"/>
        <c:crosses val="autoZero"/>
        <c:auto val="1"/>
        <c:lblAlgn val="ctr"/>
        <c:lblOffset val="100"/>
        <c:noMultiLvlLbl val="0"/>
      </c:catAx>
      <c:valAx>
        <c:axId val="681126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681124632"/>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4-09T08:16:38.839" idx="13">
    <p:pos x="10" y="10"/>
    <p:text>Haley 1-5
Alisha 6-10
Carina 11-15
Haley 16- 17
Alisha 18
Carina 19-21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4-14T13:35:53.243" idx="14">
    <p:pos x="10" y="10"/>
    <p:text>Future applications. Trying to time the market, maybe applying these sequence risk ideas. Is SP500 goes through phases of high/low</p:text>
    <p:extLst>
      <p:ext uri="{C676402C-5697-4E1C-873F-D02D1690AC5C}">
        <p15:threadingInfo xmlns:p15="http://schemas.microsoft.com/office/powerpoint/2012/main" timeZoneBias="240"/>
      </p:ext>
    </p:extLst>
  </p:cm>
</p:cmLst>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A385CB-3270-49E3-894D-3124C90F461D}"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F9563516-A4B1-4F28-A399-8778A3C5CB8C}">
      <dgm:prSet/>
      <dgm:spPr/>
      <dgm:t>
        <a:bodyPr/>
        <a:lstStyle/>
        <a:p>
          <a:pPr rtl="0"/>
          <a:r>
            <a:rPr lang="en-US">
              <a:latin typeface="Verdana"/>
            </a:rPr>
            <a:t>Project Introduction</a:t>
          </a:r>
          <a:r>
            <a:rPr lang="en-US"/>
            <a:t> </a:t>
          </a:r>
        </a:p>
      </dgm:t>
    </dgm:pt>
    <dgm:pt modelId="{3EF214BF-0A46-40DF-AE76-40F6F9E49AA3}" type="parTrans" cxnId="{20DE5A0F-50B5-4927-9C13-025649A7A4FA}">
      <dgm:prSet/>
      <dgm:spPr/>
      <dgm:t>
        <a:bodyPr/>
        <a:lstStyle/>
        <a:p>
          <a:endParaRPr lang="en-US"/>
        </a:p>
      </dgm:t>
    </dgm:pt>
    <dgm:pt modelId="{447EC6ED-372A-450B-8F78-8E7379EC885D}" type="sibTrans" cxnId="{20DE5A0F-50B5-4927-9C13-025649A7A4FA}">
      <dgm:prSet/>
      <dgm:spPr/>
      <dgm:t>
        <a:bodyPr/>
        <a:lstStyle/>
        <a:p>
          <a:endParaRPr lang="en-US"/>
        </a:p>
      </dgm:t>
    </dgm:pt>
    <dgm:pt modelId="{527F689B-3DD9-49B2-BDFA-7925EEFE62FD}">
      <dgm:prSet/>
      <dgm:spPr/>
      <dgm:t>
        <a:bodyPr/>
        <a:lstStyle/>
        <a:p>
          <a:pPr rtl="0"/>
          <a:r>
            <a:rPr lang="en-US">
              <a:latin typeface="Verdana"/>
            </a:rPr>
            <a:t> Our </a:t>
          </a:r>
          <a:r>
            <a:rPr lang="en-US"/>
            <a:t>Goal </a:t>
          </a:r>
        </a:p>
      </dgm:t>
    </dgm:pt>
    <dgm:pt modelId="{F7628DE2-55D7-43B7-804B-5FA2DDA05448}" type="parTrans" cxnId="{2F8C4883-9BDA-4E7A-BA08-A7384B612AD1}">
      <dgm:prSet/>
      <dgm:spPr/>
      <dgm:t>
        <a:bodyPr/>
        <a:lstStyle/>
        <a:p>
          <a:endParaRPr lang="en-US"/>
        </a:p>
      </dgm:t>
    </dgm:pt>
    <dgm:pt modelId="{264D48A1-2E0F-43F8-B83F-C2B853B96A09}" type="sibTrans" cxnId="{2F8C4883-9BDA-4E7A-BA08-A7384B612AD1}">
      <dgm:prSet/>
      <dgm:spPr/>
      <dgm:t>
        <a:bodyPr/>
        <a:lstStyle/>
        <a:p>
          <a:endParaRPr lang="en-US"/>
        </a:p>
      </dgm:t>
    </dgm:pt>
    <dgm:pt modelId="{EC329BE5-5D55-423D-8786-DADC3B922D88}">
      <dgm:prSet/>
      <dgm:spPr/>
      <dgm:t>
        <a:bodyPr/>
        <a:lstStyle/>
        <a:p>
          <a:r>
            <a:rPr lang="en-US"/>
            <a:t>Understanding Sequence Risk </a:t>
          </a:r>
        </a:p>
      </dgm:t>
    </dgm:pt>
    <dgm:pt modelId="{049C7992-D5AA-4576-9355-BAF0193EB699}" type="parTrans" cxnId="{91763875-FA41-4BF7-A684-60FCDB2DEC8E}">
      <dgm:prSet/>
      <dgm:spPr/>
      <dgm:t>
        <a:bodyPr/>
        <a:lstStyle/>
        <a:p>
          <a:endParaRPr lang="en-US"/>
        </a:p>
      </dgm:t>
    </dgm:pt>
    <dgm:pt modelId="{D67A2BEE-90EC-45B4-BE5F-874114BAEE99}" type="sibTrans" cxnId="{91763875-FA41-4BF7-A684-60FCDB2DEC8E}">
      <dgm:prSet/>
      <dgm:spPr/>
      <dgm:t>
        <a:bodyPr/>
        <a:lstStyle/>
        <a:p>
          <a:endParaRPr lang="en-US"/>
        </a:p>
      </dgm:t>
    </dgm:pt>
    <dgm:pt modelId="{D2D92BE3-E1B9-4184-8F32-C097C1E3DDE6}">
      <dgm:prSet/>
      <dgm:spPr/>
      <dgm:t>
        <a:bodyPr/>
        <a:lstStyle/>
        <a:p>
          <a:r>
            <a:rPr lang="en-US"/>
            <a:t>Quantifying Sequence Risk </a:t>
          </a:r>
        </a:p>
      </dgm:t>
    </dgm:pt>
    <dgm:pt modelId="{A0D7223D-8FAB-41E5-B235-EE769DBDAFC6}" type="parTrans" cxnId="{667CA7BA-509C-494A-AD74-D6347AB3BF8F}">
      <dgm:prSet/>
      <dgm:spPr/>
      <dgm:t>
        <a:bodyPr/>
        <a:lstStyle/>
        <a:p>
          <a:endParaRPr lang="en-US"/>
        </a:p>
      </dgm:t>
    </dgm:pt>
    <dgm:pt modelId="{F80C1854-1E50-4EDA-905C-D3D79F406F05}" type="sibTrans" cxnId="{667CA7BA-509C-494A-AD74-D6347AB3BF8F}">
      <dgm:prSet/>
      <dgm:spPr/>
      <dgm:t>
        <a:bodyPr/>
        <a:lstStyle/>
        <a:p>
          <a:endParaRPr lang="en-US"/>
        </a:p>
      </dgm:t>
    </dgm:pt>
    <dgm:pt modelId="{6C906768-C359-40EA-937F-EB6577722BE0}">
      <dgm:prSet/>
      <dgm:spPr/>
      <dgm:t>
        <a:bodyPr/>
        <a:lstStyle/>
        <a:p>
          <a:r>
            <a:rPr lang="en-US"/>
            <a:t>Future Work </a:t>
          </a:r>
        </a:p>
      </dgm:t>
    </dgm:pt>
    <dgm:pt modelId="{8D5D8205-8622-4710-8885-365454F58A1A}" type="parTrans" cxnId="{AB62E38D-FD37-41C5-A7DD-21B0909235C3}">
      <dgm:prSet/>
      <dgm:spPr/>
      <dgm:t>
        <a:bodyPr/>
        <a:lstStyle/>
        <a:p>
          <a:endParaRPr lang="en-US"/>
        </a:p>
      </dgm:t>
    </dgm:pt>
    <dgm:pt modelId="{47FB81AE-E3CB-4E13-8450-C45E377D2A2B}" type="sibTrans" cxnId="{AB62E38D-FD37-41C5-A7DD-21B0909235C3}">
      <dgm:prSet/>
      <dgm:spPr/>
      <dgm:t>
        <a:bodyPr/>
        <a:lstStyle/>
        <a:p>
          <a:endParaRPr lang="en-US"/>
        </a:p>
      </dgm:t>
    </dgm:pt>
    <dgm:pt modelId="{3F331DEA-1996-4B3E-BD7B-6A035D715394}" type="pres">
      <dgm:prSet presAssocID="{17A385CB-3270-49E3-894D-3124C90F461D}" presName="outerComposite" presStyleCnt="0">
        <dgm:presLayoutVars>
          <dgm:chMax val="5"/>
          <dgm:dir/>
          <dgm:resizeHandles val="exact"/>
        </dgm:presLayoutVars>
      </dgm:prSet>
      <dgm:spPr/>
    </dgm:pt>
    <dgm:pt modelId="{01173EB6-AB7C-4371-85E9-574828806614}" type="pres">
      <dgm:prSet presAssocID="{17A385CB-3270-49E3-894D-3124C90F461D}" presName="dummyMaxCanvas" presStyleCnt="0">
        <dgm:presLayoutVars/>
      </dgm:prSet>
      <dgm:spPr/>
    </dgm:pt>
    <dgm:pt modelId="{924D9696-ADD6-4925-9E96-76CC7975B844}" type="pres">
      <dgm:prSet presAssocID="{17A385CB-3270-49E3-894D-3124C90F461D}" presName="FiveNodes_1" presStyleLbl="node1" presStyleIdx="0" presStyleCnt="5">
        <dgm:presLayoutVars>
          <dgm:bulletEnabled val="1"/>
        </dgm:presLayoutVars>
      </dgm:prSet>
      <dgm:spPr/>
    </dgm:pt>
    <dgm:pt modelId="{87F4FC7E-332E-4363-B81D-A1000C3BDE94}" type="pres">
      <dgm:prSet presAssocID="{17A385CB-3270-49E3-894D-3124C90F461D}" presName="FiveNodes_2" presStyleLbl="node1" presStyleIdx="1" presStyleCnt="5">
        <dgm:presLayoutVars>
          <dgm:bulletEnabled val="1"/>
        </dgm:presLayoutVars>
      </dgm:prSet>
      <dgm:spPr/>
    </dgm:pt>
    <dgm:pt modelId="{8355CA48-816A-4919-9682-3CCCD4DF0AE1}" type="pres">
      <dgm:prSet presAssocID="{17A385CB-3270-49E3-894D-3124C90F461D}" presName="FiveNodes_3" presStyleLbl="node1" presStyleIdx="2" presStyleCnt="5">
        <dgm:presLayoutVars>
          <dgm:bulletEnabled val="1"/>
        </dgm:presLayoutVars>
      </dgm:prSet>
      <dgm:spPr/>
    </dgm:pt>
    <dgm:pt modelId="{489EFC23-43B1-45BA-9184-71BEA221B427}" type="pres">
      <dgm:prSet presAssocID="{17A385CB-3270-49E3-894D-3124C90F461D}" presName="FiveNodes_4" presStyleLbl="node1" presStyleIdx="3" presStyleCnt="5">
        <dgm:presLayoutVars>
          <dgm:bulletEnabled val="1"/>
        </dgm:presLayoutVars>
      </dgm:prSet>
      <dgm:spPr/>
    </dgm:pt>
    <dgm:pt modelId="{0DD1F05C-F7B7-45CA-A7C4-42A08C7B246A}" type="pres">
      <dgm:prSet presAssocID="{17A385CB-3270-49E3-894D-3124C90F461D}" presName="FiveNodes_5" presStyleLbl="node1" presStyleIdx="4" presStyleCnt="5">
        <dgm:presLayoutVars>
          <dgm:bulletEnabled val="1"/>
        </dgm:presLayoutVars>
      </dgm:prSet>
      <dgm:spPr/>
    </dgm:pt>
    <dgm:pt modelId="{EF35461D-577A-411E-9012-B35E65AE9D02}" type="pres">
      <dgm:prSet presAssocID="{17A385CB-3270-49E3-894D-3124C90F461D}" presName="FiveConn_1-2" presStyleLbl="fgAccFollowNode1" presStyleIdx="0" presStyleCnt="4">
        <dgm:presLayoutVars>
          <dgm:bulletEnabled val="1"/>
        </dgm:presLayoutVars>
      </dgm:prSet>
      <dgm:spPr/>
    </dgm:pt>
    <dgm:pt modelId="{34E48AF1-60C4-4B13-80BC-FF7ACC63B632}" type="pres">
      <dgm:prSet presAssocID="{17A385CB-3270-49E3-894D-3124C90F461D}" presName="FiveConn_2-3" presStyleLbl="fgAccFollowNode1" presStyleIdx="1" presStyleCnt="4">
        <dgm:presLayoutVars>
          <dgm:bulletEnabled val="1"/>
        </dgm:presLayoutVars>
      </dgm:prSet>
      <dgm:spPr/>
    </dgm:pt>
    <dgm:pt modelId="{C34C4294-EA14-46FC-9BCF-2C63983987E7}" type="pres">
      <dgm:prSet presAssocID="{17A385CB-3270-49E3-894D-3124C90F461D}" presName="FiveConn_3-4" presStyleLbl="fgAccFollowNode1" presStyleIdx="2" presStyleCnt="4">
        <dgm:presLayoutVars>
          <dgm:bulletEnabled val="1"/>
        </dgm:presLayoutVars>
      </dgm:prSet>
      <dgm:spPr/>
    </dgm:pt>
    <dgm:pt modelId="{961F2595-B9EB-4C74-95EA-833F6552AB7B}" type="pres">
      <dgm:prSet presAssocID="{17A385CB-3270-49E3-894D-3124C90F461D}" presName="FiveConn_4-5" presStyleLbl="fgAccFollowNode1" presStyleIdx="3" presStyleCnt="4">
        <dgm:presLayoutVars>
          <dgm:bulletEnabled val="1"/>
        </dgm:presLayoutVars>
      </dgm:prSet>
      <dgm:spPr/>
    </dgm:pt>
    <dgm:pt modelId="{0F4D42F8-5C42-48A5-B399-FFFB980EAED0}" type="pres">
      <dgm:prSet presAssocID="{17A385CB-3270-49E3-894D-3124C90F461D}" presName="FiveNodes_1_text" presStyleLbl="node1" presStyleIdx="4" presStyleCnt="5">
        <dgm:presLayoutVars>
          <dgm:bulletEnabled val="1"/>
        </dgm:presLayoutVars>
      </dgm:prSet>
      <dgm:spPr/>
    </dgm:pt>
    <dgm:pt modelId="{BD8C26AC-8A43-41B1-84FD-0EDFB5D2E2CD}" type="pres">
      <dgm:prSet presAssocID="{17A385CB-3270-49E3-894D-3124C90F461D}" presName="FiveNodes_2_text" presStyleLbl="node1" presStyleIdx="4" presStyleCnt="5">
        <dgm:presLayoutVars>
          <dgm:bulletEnabled val="1"/>
        </dgm:presLayoutVars>
      </dgm:prSet>
      <dgm:spPr/>
    </dgm:pt>
    <dgm:pt modelId="{E02F80FC-4AB5-4533-B5DE-B7F941F89CB3}" type="pres">
      <dgm:prSet presAssocID="{17A385CB-3270-49E3-894D-3124C90F461D}" presName="FiveNodes_3_text" presStyleLbl="node1" presStyleIdx="4" presStyleCnt="5">
        <dgm:presLayoutVars>
          <dgm:bulletEnabled val="1"/>
        </dgm:presLayoutVars>
      </dgm:prSet>
      <dgm:spPr/>
    </dgm:pt>
    <dgm:pt modelId="{41213A89-0D7B-4FF7-92C3-FEA3CE60BF74}" type="pres">
      <dgm:prSet presAssocID="{17A385CB-3270-49E3-894D-3124C90F461D}" presName="FiveNodes_4_text" presStyleLbl="node1" presStyleIdx="4" presStyleCnt="5">
        <dgm:presLayoutVars>
          <dgm:bulletEnabled val="1"/>
        </dgm:presLayoutVars>
      </dgm:prSet>
      <dgm:spPr/>
    </dgm:pt>
    <dgm:pt modelId="{527C077D-4B9E-471B-BAFB-2FBC361BAE1D}" type="pres">
      <dgm:prSet presAssocID="{17A385CB-3270-49E3-894D-3124C90F461D}" presName="FiveNodes_5_text" presStyleLbl="node1" presStyleIdx="4" presStyleCnt="5">
        <dgm:presLayoutVars>
          <dgm:bulletEnabled val="1"/>
        </dgm:presLayoutVars>
      </dgm:prSet>
      <dgm:spPr/>
    </dgm:pt>
  </dgm:ptLst>
  <dgm:cxnLst>
    <dgm:cxn modelId="{E0808106-4E08-42CB-9478-A9F624C6B9EA}" type="presOf" srcId="{EC329BE5-5D55-423D-8786-DADC3B922D88}" destId="{E02F80FC-4AB5-4533-B5DE-B7F941F89CB3}" srcOrd="1" destOrd="0" presId="urn:microsoft.com/office/officeart/2005/8/layout/vProcess5"/>
    <dgm:cxn modelId="{5822F309-2389-4F28-AB4C-31DD8111F8B6}" type="presOf" srcId="{F80C1854-1E50-4EDA-905C-D3D79F406F05}" destId="{961F2595-B9EB-4C74-95EA-833F6552AB7B}" srcOrd="0" destOrd="0" presId="urn:microsoft.com/office/officeart/2005/8/layout/vProcess5"/>
    <dgm:cxn modelId="{1174DD0C-72A0-4A48-A88F-86C1CFCB9129}" type="presOf" srcId="{264D48A1-2E0F-43F8-B83F-C2B853B96A09}" destId="{34E48AF1-60C4-4B13-80BC-FF7ACC63B632}" srcOrd="0" destOrd="0" presId="urn:microsoft.com/office/officeart/2005/8/layout/vProcess5"/>
    <dgm:cxn modelId="{20DE5A0F-50B5-4927-9C13-025649A7A4FA}" srcId="{17A385CB-3270-49E3-894D-3124C90F461D}" destId="{F9563516-A4B1-4F28-A399-8778A3C5CB8C}" srcOrd="0" destOrd="0" parTransId="{3EF214BF-0A46-40DF-AE76-40F6F9E49AA3}" sibTransId="{447EC6ED-372A-450B-8F78-8E7379EC885D}"/>
    <dgm:cxn modelId="{B61AF930-509F-4A0F-99C4-33D8CA4143CB}" type="presOf" srcId="{F9563516-A4B1-4F28-A399-8778A3C5CB8C}" destId="{0F4D42F8-5C42-48A5-B399-FFFB980EAED0}" srcOrd="1" destOrd="0" presId="urn:microsoft.com/office/officeart/2005/8/layout/vProcess5"/>
    <dgm:cxn modelId="{49C9B03B-0226-42CA-A2E4-6F0E756470CE}" type="presOf" srcId="{527F689B-3DD9-49B2-BDFA-7925EEFE62FD}" destId="{87F4FC7E-332E-4363-B81D-A1000C3BDE94}" srcOrd="0" destOrd="0" presId="urn:microsoft.com/office/officeart/2005/8/layout/vProcess5"/>
    <dgm:cxn modelId="{49D0353F-7EB4-40BA-B68E-0681B6E11214}" type="presOf" srcId="{D2D92BE3-E1B9-4184-8F32-C097C1E3DDE6}" destId="{489EFC23-43B1-45BA-9184-71BEA221B427}" srcOrd="0" destOrd="0" presId="urn:microsoft.com/office/officeart/2005/8/layout/vProcess5"/>
    <dgm:cxn modelId="{BC4D134B-EB4B-4631-94F4-A20FE04C2CC1}" type="presOf" srcId="{6C906768-C359-40EA-937F-EB6577722BE0}" destId="{0DD1F05C-F7B7-45CA-A7C4-42A08C7B246A}" srcOrd="0" destOrd="0" presId="urn:microsoft.com/office/officeart/2005/8/layout/vProcess5"/>
    <dgm:cxn modelId="{DFE28C4C-9592-4BDF-A040-45DB4A594620}" type="presOf" srcId="{17A385CB-3270-49E3-894D-3124C90F461D}" destId="{3F331DEA-1996-4B3E-BD7B-6A035D715394}" srcOrd="0" destOrd="0" presId="urn:microsoft.com/office/officeart/2005/8/layout/vProcess5"/>
    <dgm:cxn modelId="{C6E32F5A-FAD2-4D0D-B599-753CFEC9A7D4}" type="presOf" srcId="{EC329BE5-5D55-423D-8786-DADC3B922D88}" destId="{8355CA48-816A-4919-9682-3CCCD4DF0AE1}" srcOrd="0" destOrd="0" presId="urn:microsoft.com/office/officeart/2005/8/layout/vProcess5"/>
    <dgm:cxn modelId="{91763875-FA41-4BF7-A684-60FCDB2DEC8E}" srcId="{17A385CB-3270-49E3-894D-3124C90F461D}" destId="{EC329BE5-5D55-423D-8786-DADC3B922D88}" srcOrd="2" destOrd="0" parTransId="{049C7992-D5AA-4576-9355-BAF0193EB699}" sibTransId="{D67A2BEE-90EC-45B4-BE5F-874114BAEE99}"/>
    <dgm:cxn modelId="{0763947D-E748-4276-A086-EE8C33CE315B}" type="presOf" srcId="{D2D92BE3-E1B9-4184-8F32-C097C1E3DDE6}" destId="{41213A89-0D7B-4FF7-92C3-FEA3CE60BF74}" srcOrd="1" destOrd="0" presId="urn:microsoft.com/office/officeart/2005/8/layout/vProcess5"/>
    <dgm:cxn modelId="{2F8C4883-9BDA-4E7A-BA08-A7384B612AD1}" srcId="{17A385CB-3270-49E3-894D-3124C90F461D}" destId="{527F689B-3DD9-49B2-BDFA-7925EEFE62FD}" srcOrd="1" destOrd="0" parTransId="{F7628DE2-55D7-43B7-804B-5FA2DDA05448}" sibTransId="{264D48A1-2E0F-43F8-B83F-C2B853B96A09}"/>
    <dgm:cxn modelId="{AB62E38D-FD37-41C5-A7DD-21B0909235C3}" srcId="{17A385CB-3270-49E3-894D-3124C90F461D}" destId="{6C906768-C359-40EA-937F-EB6577722BE0}" srcOrd="4" destOrd="0" parTransId="{8D5D8205-8622-4710-8885-365454F58A1A}" sibTransId="{47FB81AE-E3CB-4E13-8450-C45E377D2A2B}"/>
    <dgm:cxn modelId="{12A09C9B-80E5-4B58-AAF6-9594C1369536}" type="presOf" srcId="{F9563516-A4B1-4F28-A399-8778A3C5CB8C}" destId="{924D9696-ADD6-4925-9E96-76CC7975B844}" srcOrd="0" destOrd="0" presId="urn:microsoft.com/office/officeart/2005/8/layout/vProcess5"/>
    <dgm:cxn modelId="{D64B3BB0-0196-462E-932E-FA84640BBE2C}" type="presOf" srcId="{447EC6ED-372A-450B-8F78-8E7379EC885D}" destId="{EF35461D-577A-411E-9012-B35E65AE9D02}" srcOrd="0" destOrd="0" presId="urn:microsoft.com/office/officeart/2005/8/layout/vProcess5"/>
    <dgm:cxn modelId="{667CA7BA-509C-494A-AD74-D6347AB3BF8F}" srcId="{17A385CB-3270-49E3-894D-3124C90F461D}" destId="{D2D92BE3-E1B9-4184-8F32-C097C1E3DDE6}" srcOrd="3" destOrd="0" parTransId="{A0D7223D-8FAB-41E5-B235-EE769DBDAFC6}" sibTransId="{F80C1854-1E50-4EDA-905C-D3D79F406F05}"/>
    <dgm:cxn modelId="{8C0DABD3-F265-49E2-8E24-0CABEA2C29DA}" type="presOf" srcId="{6C906768-C359-40EA-937F-EB6577722BE0}" destId="{527C077D-4B9E-471B-BAFB-2FBC361BAE1D}" srcOrd="1" destOrd="0" presId="urn:microsoft.com/office/officeart/2005/8/layout/vProcess5"/>
    <dgm:cxn modelId="{B1397EEF-2273-41E6-8C4F-2D99E72FE24A}" type="presOf" srcId="{D67A2BEE-90EC-45B4-BE5F-874114BAEE99}" destId="{C34C4294-EA14-46FC-9BCF-2C63983987E7}" srcOrd="0" destOrd="0" presId="urn:microsoft.com/office/officeart/2005/8/layout/vProcess5"/>
    <dgm:cxn modelId="{72C9ABFF-B173-46B5-A703-296DEBC6D408}" type="presOf" srcId="{527F689B-3DD9-49B2-BDFA-7925EEFE62FD}" destId="{BD8C26AC-8A43-41B1-84FD-0EDFB5D2E2CD}" srcOrd="1" destOrd="0" presId="urn:microsoft.com/office/officeart/2005/8/layout/vProcess5"/>
    <dgm:cxn modelId="{5FF95C89-1E21-4C3D-8313-A3481F3F5E5C}" type="presParOf" srcId="{3F331DEA-1996-4B3E-BD7B-6A035D715394}" destId="{01173EB6-AB7C-4371-85E9-574828806614}" srcOrd="0" destOrd="0" presId="urn:microsoft.com/office/officeart/2005/8/layout/vProcess5"/>
    <dgm:cxn modelId="{04437733-97DA-4AAA-9D0A-D564948DC46B}" type="presParOf" srcId="{3F331DEA-1996-4B3E-BD7B-6A035D715394}" destId="{924D9696-ADD6-4925-9E96-76CC7975B844}" srcOrd="1" destOrd="0" presId="urn:microsoft.com/office/officeart/2005/8/layout/vProcess5"/>
    <dgm:cxn modelId="{8E662F31-7169-48C0-90FD-AFCE6A25577F}" type="presParOf" srcId="{3F331DEA-1996-4B3E-BD7B-6A035D715394}" destId="{87F4FC7E-332E-4363-B81D-A1000C3BDE94}" srcOrd="2" destOrd="0" presId="urn:microsoft.com/office/officeart/2005/8/layout/vProcess5"/>
    <dgm:cxn modelId="{20EDAE5A-7556-44DB-AAE2-0B7CA6136835}" type="presParOf" srcId="{3F331DEA-1996-4B3E-BD7B-6A035D715394}" destId="{8355CA48-816A-4919-9682-3CCCD4DF0AE1}" srcOrd="3" destOrd="0" presId="urn:microsoft.com/office/officeart/2005/8/layout/vProcess5"/>
    <dgm:cxn modelId="{5BFF6E97-2564-4ED1-BC7A-8F83D0F6450F}" type="presParOf" srcId="{3F331DEA-1996-4B3E-BD7B-6A035D715394}" destId="{489EFC23-43B1-45BA-9184-71BEA221B427}" srcOrd="4" destOrd="0" presId="urn:microsoft.com/office/officeart/2005/8/layout/vProcess5"/>
    <dgm:cxn modelId="{87F6FE10-C0C2-4AE3-A6DE-8286593B4FD3}" type="presParOf" srcId="{3F331DEA-1996-4B3E-BD7B-6A035D715394}" destId="{0DD1F05C-F7B7-45CA-A7C4-42A08C7B246A}" srcOrd="5" destOrd="0" presId="urn:microsoft.com/office/officeart/2005/8/layout/vProcess5"/>
    <dgm:cxn modelId="{EBDF8F18-C787-45FA-876F-BFA5F27BC1C7}" type="presParOf" srcId="{3F331DEA-1996-4B3E-BD7B-6A035D715394}" destId="{EF35461D-577A-411E-9012-B35E65AE9D02}" srcOrd="6" destOrd="0" presId="urn:microsoft.com/office/officeart/2005/8/layout/vProcess5"/>
    <dgm:cxn modelId="{4D77B317-80BC-43AA-B3DE-8CD087ECD526}" type="presParOf" srcId="{3F331DEA-1996-4B3E-BD7B-6A035D715394}" destId="{34E48AF1-60C4-4B13-80BC-FF7ACC63B632}" srcOrd="7" destOrd="0" presId="urn:microsoft.com/office/officeart/2005/8/layout/vProcess5"/>
    <dgm:cxn modelId="{5F602D11-E444-4185-917B-31DE240C345B}" type="presParOf" srcId="{3F331DEA-1996-4B3E-BD7B-6A035D715394}" destId="{C34C4294-EA14-46FC-9BCF-2C63983987E7}" srcOrd="8" destOrd="0" presId="urn:microsoft.com/office/officeart/2005/8/layout/vProcess5"/>
    <dgm:cxn modelId="{5AEAB587-AEC9-456F-8119-E4E2C9F54DFF}" type="presParOf" srcId="{3F331DEA-1996-4B3E-BD7B-6A035D715394}" destId="{961F2595-B9EB-4C74-95EA-833F6552AB7B}" srcOrd="9" destOrd="0" presId="urn:microsoft.com/office/officeart/2005/8/layout/vProcess5"/>
    <dgm:cxn modelId="{7B777CBF-0990-47C9-A0AB-6B1775816AE4}" type="presParOf" srcId="{3F331DEA-1996-4B3E-BD7B-6A035D715394}" destId="{0F4D42F8-5C42-48A5-B399-FFFB980EAED0}" srcOrd="10" destOrd="0" presId="urn:microsoft.com/office/officeart/2005/8/layout/vProcess5"/>
    <dgm:cxn modelId="{21A5857D-FB72-4F23-89DE-C3BB931ACA86}" type="presParOf" srcId="{3F331DEA-1996-4B3E-BD7B-6A035D715394}" destId="{BD8C26AC-8A43-41B1-84FD-0EDFB5D2E2CD}" srcOrd="11" destOrd="0" presId="urn:microsoft.com/office/officeart/2005/8/layout/vProcess5"/>
    <dgm:cxn modelId="{2CA032BF-FA7F-4B8C-84D5-9D130DEE8AA8}" type="presParOf" srcId="{3F331DEA-1996-4B3E-BD7B-6A035D715394}" destId="{E02F80FC-4AB5-4533-B5DE-B7F941F89CB3}" srcOrd="12" destOrd="0" presId="urn:microsoft.com/office/officeart/2005/8/layout/vProcess5"/>
    <dgm:cxn modelId="{0862BD63-260B-4C7D-8745-C383FBB9446F}" type="presParOf" srcId="{3F331DEA-1996-4B3E-BD7B-6A035D715394}" destId="{41213A89-0D7B-4FF7-92C3-FEA3CE60BF74}" srcOrd="13" destOrd="0" presId="urn:microsoft.com/office/officeart/2005/8/layout/vProcess5"/>
    <dgm:cxn modelId="{6D27ADB2-D519-44DB-BD89-358B5E89536E}" type="presParOf" srcId="{3F331DEA-1996-4B3E-BD7B-6A035D715394}" destId="{527C077D-4B9E-471B-BAFB-2FBC361BAE1D}"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0BCA89-7E57-49F1-9BDC-33AF108C0CCC}"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F610E598-209B-402D-A475-EA4C6DAE52B9}">
      <dgm:prSet/>
      <dgm:spPr/>
      <dgm:t>
        <a:bodyPr/>
        <a:lstStyle/>
        <a:p>
          <a:r>
            <a:rPr lang="en-US" dirty="0"/>
            <a:t>Created retirement scenarios </a:t>
          </a:r>
        </a:p>
      </dgm:t>
    </dgm:pt>
    <dgm:pt modelId="{07A2AF7C-4A7E-4837-8209-84594A0BEF1D}" type="parTrans" cxnId="{65A1A3D3-D2E4-44BF-9F87-E90B5006BCF5}">
      <dgm:prSet/>
      <dgm:spPr/>
      <dgm:t>
        <a:bodyPr/>
        <a:lstStyle/>
        <a:p>
          <a:endParaRPr lang="en-US"/>
        </a:p>
      </dgm:t>
    </dgm:pt>
    <dgm:pt modelId="{AE55CEB1-CD20-4A84-9C00-CF215CAE6E9C}" type="sibTrans" cxnId="{65A1A3D3-D2E4-44BF-9F87-E90B5006BCF5}">
      <dgm:prSet/>
      <dgm:spPr/>
      <dgm:t>
        <a:bodyPr/>
        <a:lstStyle/>
        <a:p>
          <a:endParaRPr lang="en-US"/>
        </a:p>
      </dgm:t>
    </dgm:pt>
    <dgm:pt modelId="{75614571-D9B1-4171-9EEA-402DC26ECC17}">
      <dgm:prSet/>
      <dgm:spPr/>
      <dgm:t>
        <a:bodyPr/>
        <a:lstStyle/>
        <a:p>
          <a:pPr rtl="0"/>
          <a:r>
            <a:rPr lang="en-US">
              <a:latin typeface="Verdana"/>
            </a:rPr>
            <a:t>25,000 permutations</a:t>
          </a:r>
          <a:r>
            <a:rPr lang="en-US"/>
            <a:t> of returns </a:t>
          </a:r>
        </a:p>
      </dgm:t>
    </dgm:pt>
    <dgm:pt modelId="{D2A60AF3-5E28-4285-9485-A80B0166A3F4}" type="parTrans" cxnId="{15F2C708-0959-49D3-83C6-B87065A881F6}">
      <dgm:prSet/>
      <dgm:spPr/>
      <dgm:t>
        <a:bodyPr/>
        <a:lstStyle/>
        <a:p>
          <a:endParaRPr lang="en-US"/>
        </a:p>
      </dgm:t>
    </dgm:pt>
    <dgm:pt modelId="{C2A27AF5-3C54-49E9-A7D0-4A796B280151}" type="sibTrans" cxnId="{15F2C708-0959-49D3-83C6-B87065A881F6}">
      <dgm:prSet/>
      <dgm:spPr/>
      <dgm:t>
        <a:bodyPr/>
        <a:lstStyle/>
        <a:p>
          <a:endParaRPr lang="en-US"/>
        </a:p>
      </dgm:t>
    </dgm:pt>
    <dgm:pt modelId="{62457CB4-4B02-4C00-A9F1-B8291DA09382}">
      <dgm:prSet/>
      <dgm:spPr/>
      <dgm:t>
        <a:bodyPr/>
        <a:lstStyle/>
        <a:p>
          <a:r>
            <a:rPr lang="en-US" dirty="0"/>
            <a:t>Depositing or withdrawing money for 30 years</a:t>
          </a:r>
        </a:p>
      </dgm:t>
    </dgm:pt>
    <dgm:pt modelId="{C05C9116-EF97-401F-829D-38B5FD8963EB}" type="parTrans" cxnId="{9100BE25-761C-4FF5-905D-54E62C54CA6F}">
      <dgm:prSet/>
      <dgm:spPr/>
      <dgm:t>
        <a:bodyPr/>
        <a:lstStyle/>
        <a:p>
          <a:endParaRPr lang="en-US"/>
        </a:p>
      </dgm:t>
    </dgm:pt>
    <dgm:pt modelId="{CA1F6925-4758-4ABD-88A1-AE1CDC4F07EE}" type="sibTrans" cxnId="{9100BE25-761C-4FF5-905D-54E62C54CA6F}">
      <dgm:prSet/>
      <dgm:spPr/>
      <dgm:t>
        <a:bodyPr/>
        <a:lstStyle/>
        <a:p>
          <a:endParaRPr lang="en-US"/>
        </a:p>
      </dgm:t>
    </dgm:pt>
    <dgm:pt modelId="{D49496FB-895E-4749-8992-02F5452F7D4E}">
      <dgm:prSet/>
      <dgm:spPr/>
      <dgm:t>
        <a:bodyPr/>
        <a:lstStyle/>
        <a:p>
          <a:r>
            <a:rPr lang="en-US" dirty="0"/>
            <a:t>Performed Calculations</a:t>
          </a:r>
        </a:p>
      </dgm:t>
    </dgm:pt>
    <dgm:pt modelId="{4AC03CB0-CF1A-482A-9216-99A15E5F4A45}" type="parTrans" cxnId="{7F2A3CD2-BDF6-46DD-93EE-58B44DAD9688}">
      <dgm:prSet/>
      <dgm:spPr/>
      <dgm:t>
        <a:bodyPr/>
        <a:lstStyle/>
        <a:p>
          <a:endParaRPr lang="en-US"/>
        </a:p>
      </dgm:t>
    </dgm:pt>
    <dgm:pt modelId="{CD615CDF-D29C-4A1A-9469-BD147526AAEE}" type="sibTrans" cxnId="{7F2A3CD2-BDF6-46DD-93EE-58B44DAD9688}">
      <dgm:prSet/>
      <dgm:spPr/>
      <dgm:t>
        <a:bodyPr/>
        <a:lstStyle/>
        <a:p>
          <a:endParaRPr lang="en-US"/>
        </a:p>
      </dgm:t>
    </dgm:pt>
    <dgm:pt modelId="{E9FB2CC3-1985-4F6D-942B-B2078858844F}">
      <dgm:prSet/>
      <dgm:spPr/>
      <dgm:t>
        <a:bodyPr/>
        <a:lstStyle/>
        <a:p>
          <a:r>
            <a:rPr lang="en-US" dirty="0"/>
            <a:t>Found the IRR that corresponds with final balance </a:t>
          </a:r>
        </a:p>
      </dgm:t>
    </dgm:pt>
    <dgm:pt modelId="{08BB5651-F3E9-442E-B825-0D0956120C96}" type="parTrans" cxnId="{3C68EB17-C685-46E4-8A34-783B2645B15F}">
      <dgm:prSet/>
      <dgm:spPr/>
      <dgm:t>
        <a:bodyPr/>
        <a:lstStyle/>
        <a:p>
          <a:endParaRPr lang="en-US"/>
        </a:p>
      </dgm:t>
    </dgm:pt>
    <dgm:pt modelId="{B3A2201E-2955-4B4D-AF8E-C721FCB080F5}" type="sibTrans" cxnId="{3C68EB17-C685-46E4-8A34-783B2645B15F}">
      <dgm:prSet/>
      <dgm:spPr/>
      <dgm:t>
        <a:bodyPr/>
        <a:lstStyle/>
        <a:p>
          <a:endParaRPr lang="en-US"/>
        </a:p>
      </dgm:t>
    </dgm:pt>
    <dgm:pt modelId="{9DF92D16-9DA7-4F3E-ACED-6AD29CA6DFE0}">
      <dgm:prSet/>
      <dgm:spPr/>
      <dgm:t>
        <a:bodyPr/>
        <a:lstStyle/>
        <a:p>
          <a:r>
            <a:rPr lang="en-US" dirty="0"/>
            <a:t>Determined the year in which an account ran out of money</a:t>
          </a:r>
        </a:p>
      </dgm:t>
    </dgm:pt>
    <dgm:pt modelId="{C3F245A7-61C9-49C8-8570-EACF43FDE42A}" type="parTrans" cxnId="{34811A19-F20B-40C1-B0A3-7978FFB12DF1}">
      <dgm:prSet/>
      <dgm:spPr/>
      <dgm:t>
        <a:bodyPr/>
        <a:lstStyle/>
        <a:p>
          <a:endParaRPr lang="en-US"/>
        </a:p>
      </dgm:t>
    </dgm:pt>
    <dgm:pt modelId="{BC6F854D-4D35-4EEC-B2F4-A6FDB022EBF0}" type="sibTrans" cxnId="{34811A19-F20B-40C1-B0A3-7978FFB12DF1}">
      <dgm:prSet/>
      <dgm:spPr/>
      <dgm:t>
        <a:bodyPr/>
        <a:lstStyle/>
        <a:p>
          <a:endParaRPr lang="en-US"/>
        </a:p>
      </dgm:t>
    </dgm:pt>
    <dgm:pt modelId="{A77E0CFA-BD37-41C7-8D86-A79456DDAF22}">
      <dgm:prSet/>
      <dgm:spPr/>
      <dgm:t>
        <a:bodyPr/>
        <a:lstStyle/>
        <a:p>
          <a:r>
            <a:rPr lang="en-US" dirty="0"/>
            <a:t>Figured out potential statistics to use for score </a:t>
          </a:r>
        </a:p>
      </dgm:t>
    </dgm:pt>
    <dgm:pt modelId="{473D31B4-E9A2-49E2-9169-A13CE414DAEA}" type="parTrans" cxnId="{55796EB0-EDDC-4F2F-98B5-20B692E4A4B0}">
      <dgm:prSet/>
      <dgm:spPr/>
      <dgm:t>
        <a:bodyPr/>
        <a:lstStyle/>
        <a:p>
          <a:endParaRPr lang="en-US"/>
        </a:p>
      </dgm:t>
    </dgm:pt>
    <dgm:pt modelId="{BC423D67-9BA2-4302-8C83-27ADE3D382A0}" type="sibTrans" cxnId="{55796EB0-EDDC-4F2F-98B5-20B692E4A4B0}">
      <dgm:prSet/>
      <dgm:spPr/>
      <dgm:t>
        <a:bodyPr/>
        <a:lstStyle/>
        <a:p>
          <a:endParaRPr lang="en-US"/>
        </a:p>
      </dgm:t>
    </dgm:pt>
    <dgm:pt modelId="{E30CF068-4724-468A-87A1-9B851C00C2D7}">
      <dgm:prSet/>
      <dgm:spPr/>
      <dgm:t>
        <a:bodyPr/>
        <a:lstStyle/>
        <a:p>
          <a:r>
            <a:rPr lang="en-US" dirty="0"/>
            <a:t>These statistics were calculated based only on the returns </a:t>
          </a:r>
        </a:p>
      </dgm:t>
    </dgm:pt>
    <dgm:pt modelId="{7F4EC04F-EDF7-4535-9B99-93B87AB8A228}" type="parTrans" cxnId="{C093BBA0-47DE-41C4-B629-00AF7A8FBAF4}">
      <dgm:prSet/>
      <dgm:spPr/>
      <dgm:t>
        <a:bodyPr/>
        <a:lstStyle/>
        <a:p>
          <a:endParaRPr lang="en-US"/>
        </a:p>
      </dgm:t>
    </dgm:pt>
    <dgm:pt modelId="{1CAEDE4D-0C55-4243-87A6-335D21121511}" type="sibTrans" cxnId="{C093BBA0-47DE-41C4-B629-00AF7A8FBAF4}">
      <dgm:prSet/>
      <dgm:spPr/>
      <dgm:t>
        <a:bodyPr/>
        <a:lstStyle/>
        <a:p>
          <a:endParaRPr lang="en-US"/>
        </a:p>
      </dgm:t>
    </dgm:pt>
    <dgm:pt modelId="{1F68C458-33DA-4E44-9EEB-D91CE0C94093}" type="pres">
      <dgm:prSet presAssocID="{5C0BCA89-7E57-49F1-9BDC-33AF108C0CCC}" presName="linear" presStyleCnt="0">
        <dgm:presLayoutVars>
          <dgm:animLvl val="lvl"/>
          <dgm:resizeHandles val="exact"/>
        </dgm:presLayoutVars>
      </dgm:prSet>
      <dgm:spPr/>
    </dgm:pt>
    <dgm:pt modelId="{88108E5E-35EA-42F8-AE25-612E2D49C935}" type="pres">
      <dgm:prSet presAssocID="{F610E598-209B-402D-A475-EA4C6DAE52B9}" presName="parentText" presStyleLbl="node1" presStyleIdx="0" presStyleCnt="3">
        <dgm:presLayoutVars>
          <dgm:chMax val="0"/>
          <dgm:bulletEnabled val="1"/>
        </dgm:presLayoutVars>
      </dgm:prSet>
      <dgm:spPr/>
    </dgm:pt>
    <dgm:pt modelId="{9889F64D-8ECC-453B-8D41-618EC351C7FC}" type="pres">
      <dgm:prSet presAssocID="{F610E598-209B-402D-A475-EA4C6DAE52B9}" presName="childText" presStyleLbl="revTx" presStyleIdx="0" presStyleCnt="3">
        <dgm:presLayoutVars>
          <dgm:bulletEnabled val="1"/>
        </dgm:presLayoutVars>
      </dgm:prSet>
      <dgm:spPr/>
    </dgm:pt>
    <dgm:pt modelId="{932D8D34-1D72-4266-A2FC-47F0DE60390E}" type="pres">
      <dgm:prSet presAssocID="{D49496FB-895E-4749-8992-02F5452F7D4E}" presName="parentText" presStyleLbl="node1" presStyleIdx="1" presStyleCnt="3">
        <dgm:presLayoutVars>
          <dgm:chMax val="0"/>
          <dgm:bulletEnabled val="1"/>
        </dgm:presLayoutVars>
      </dgm:prSet>
      <dgm:spPr/>
    </dgm:pt>
    <dgm:pt modelId="{BB723902-8487-47C5-88E2-763DF06E9D2C}" type="pres">
      <dgm:prSet presAssocID="{D49496FB-895E-4749-8992-02F5452F7D4E}" presName="childText" presStyleLbl="revTx" presStyleIdx="1" presStyleCnt="3">
        <dgm:presLayoutVars>
          <dgm:bulletEnabled val="1"/>
        </dgm:presLayoutVars>
      </dgm:prSet>
      <dgm:spPr/>
    </dgm:pt>
    <dgm:pt modelId="{B3A3B17A-57BF-49F8-9DA6-6E9535C8F8B5}" type="pres">
      <dgm:prSet presAssocID="{A77E0CFA-BD37-41C7-8D86-A79456DDAF22}" presName="parentText" presStyleLbl="node1" presStyleIdx="2" presStyleCnt="3">
        <dgm:presLayoutVars>
          <dgm:chMax val="0"/>
          <dgm:bulletEnabled val="1"/>
        </dgm:presLayoutVars>
      </dgm:prSet>
      <dgm:spPr/>
    </dgm:pt>
    <dgm:pt modelId="{19C4BF57-CC17-4200-978D-96E9D9FCFCC9}" type="pres">
      <dgm:prSet presAssocID="{A77E0CFA-BD37-41C7-8D86-A79456DDAF22}" presName="childText" presStyleLbl="revTx" presStyleIdx="2" presStyleCnt="3">
        <dgm:presLayoutVars>
          <dgm:bulletEnabled val="1"/>
        </dgm:presLayoutVars>
      </dgm:prSet>
      <dgm:spPr/>
    </dgm:pt>
  </dgm:ptLst>
  <dgm:cxnLst>
    <dgm:cxn modelId="{B99DCC06-D5EB-4511-8D5F-5EF848FED856}" type="presOf" srcId="{A77E0CFA-BD37-41C7-8D86-A79456DDAF22}" destId="{B3A3B17A-57BF-49F8-9DA6-6E9535C8F8B5}" srcOrd="0" destOrd="0" presId="urn:microsoft.com/office/officeart/2005/8/layout/vList2"/>
    <dgm:cxn modelId="{15F2C708-0959-49D3-83C6-B87065A881F6}" srcId="{F610E598-209B-402D-A475-EA4C6DAE52B9}" destId="{75614571-D9B1-4171-9EEA-402DC26ECC17}" srcOrd="0" destOrd="0" parTransId="{D2A60AF3-5E28-4285-9485-A80B0166A3F4}" sibTransId="{C2A27AF5-3C54-49E9-A7D0-4A796B280151}"/>
    <dgm:cxn modelId="{F65B3B0E-D4BB-47BF-914A-B0C9ABA45795}" type="presOf" srcId="{5C0BCA89-7E57-49F1-9BDC-33AF108C0CCC}" destId="{1F68C458-33DA-4E44-9EEB-D91CE0C94093}" srcOrd="0" destOrd="0" presId="urn:microsoft.com/office/officeart/2005/8/layout/vList2"/>
    <dgm:cxn modelId="{3C68EB17-C685-46E4-8A34-783B2645B15F}" srcId="{D49496FB-895E-4749-8992-02F5452F7D4E}" destId="{E9FB2CC3-1985-4F6D-942B-B2078858844F}" srcOrd="0" destOrd="0" parTransId="{08BB5651-F3E9-442E-B825-0D0956120C96}" sibTransId="{B3A2201E-2955-4B4D-AF8E-C721FCB080F5}"/>
    <dgm:cxn modelId="{34811A19-F20B-40C1-B0A3-7978FFB12DF1}" srcId="{D49496FB-895E-4749-8992-02F5452F7D4E}" destId="{9DF92D16-9DA7-4F3E-ACED-6AD29CA6DFE0}" srcOrd="1" destOrd="0" parTransId="{C3F245A7-61C9-49C8-8570-EACF43FDE42A}" sibTransId="{BC6F854D-4D35-4EEC-B2F4-A6FDB022EBF0}"/>
    <dgm:cxn modelId="{9100BE25-761C-4FF5-905D-54E62C54CA6F}" srcId="{F610E598-209B-402D-A475-EA4C6DAE52B9}" destId="{62457CB4-4B02-4C00-A9F1-B8291DA09382}" srcOrd="1" destOrd="0" parTransId="{C05C9116-EF97-401F-829D-38B5FD8963EB}" sibTransId="{CA1F6925-4758-4ABD-88A1-AE1CDC4F07EE}"/>
    <dgm:cxn modelId="{FBBBB026-D297-4C7F-B86E-7BB3193F4D62}" type="presOf" srcId="{62457CB4-4B02-4C00-A9F1-B8291DA09382}" destId="{9889F64D-8ECC-453B-8D41-618EC351C7FC}" srcOrd="0" destOrd="1" presId="urn:microsoft.com/office/officeart/2005/8/layout/vList2"/>
    <dgm:cxn modelId="{FEBAE856-9650-4D05-B051-F4E1052BAF93}" type="presOf" srcId="{E9FB2CC3-1985-4F6D-942B-B2078858844F}" destId="{BB723902-8487-47C5-88E2-763DF06E9D2C}" srcOrd="0" destOrd="0" presId="urn:microsoft.com/office/officeart/2005/8/layout/vList2"/>
    <dgm:cxn modelId="{BCDD8986-84A9-436E-8703-9FA1F829BDD2}" type="presOf" srcId="{F610E598-209B-402D-A475-EA4C6DAE52B9}" destId="{88108E5E-35EA-42F8-AE25-612E2D49C935}" srcOrd="0" destOrd="0" presId="urn:microsoft.com/office/officeart/2005/8/layout/vList2"/>
    <dgm:cxn modelId="{67B78D9E-6DA1-49B8-93F1-C6188BB7DCAB}" type="presOf" srcId="{9DF92D16-9DA7-4F3E-ACED-6AD29CA6DFE0}" destId="{BB723902-8487-47C5-88E2-763DF06E9D2C}" srcOrd="0" destOrd="1" presId="urn:microsoft.com/office/officeart/2005/8/layout/vList2"/>
    <dgm:cxn modelId="{C093BBA0-47DE-41C4-B629-00AF7A8FBAF4}" srcId="{A77E0CFA-BD37-41C7-8D86-A79456DDAF22}" destId="{E30CF068-4724-468A-87A1-9B851C00C2D7}" srcOrd="0" destOrd="0" parTransId="{7F4EC04F-EDF7-4535-9B99-93B87AB8A228}" sibTransId="{1CAEDE4D-0C55-4243-87A6-335D21121511}"/>
    <dgm:cxn modelId="{55796EB0-EDDC-4F2F-98B5-20B692E4A4B0}" srcId="{5C0BCA89-7E57-49F1-9BDC-33AF108C0CCC}" destId="{A77E0CFA-BD37-41C7-8D86-A79456DDAF22}" srcOrd="2" destOrd="0" parTransId="{473D31B4-E9A2-49E2-9169-A13CE414DAEA}" sibTransId="{BC423D67-9BA2-4302-8C83-27ADE3D382A0}"/>
    <dgm:cxn modelId="{AFB784BA-B489-46C0-A89C-CCD268CCA847}" type="presOf" srcId="{D49496FB-895E-4749-8992-02F5452F7D4E}" destId="{932D8D34-1D72-4266-A2FC-47F0DE60390E}" srcOrd="0" destOrd="0" presId="urn:microsoft.com/office/officeart/2005/8/layout/vList2"/>
    <dgm:cxn modelId="{DFD7ACD0-CA19-46D1-A739-9918363AC170}" type="presOf" srcId="{E30CF068-4724-468A-87A1-9B851C00C2D7}" destId="{19C4BF57-CC17-4200-978D-96E9D9FCFCC9}" srcOrd="0" destOrd="0" presId="urn:microsoft.com/office/officeart/2005/8/layout/vList2"/>
    <dgm:cxn modelId="{7F2A3CD2-BDF6-46DD-93EE-58B44DAD9688}" srcId="{5C0BCA89-7E57-49F1-9BDC-33AF108C0CCC}" destId="{D49496FB-895E-4749-8992-02F5452F7D4E}" srcOrd="1" destOrd="0" parTransId="{4AC03CB0-CF1A-482A-9216-99A15E5F4A45}" sibTransId="{CD615CDF-D29C-4A1A-9469-BD147526AAEE}"/>
    <dgm:cxn modelId="{65A1A3D3-D2E4-44BF-9F87-E90B5006BCF5}" srcId="{5C0BCA89-7E57-49F1-9BDC-33AF108C0CCC}" destId="{F610E598-209B-402D-A475-EA4C6DAE52B9}" srcOrd="0" destOrd="0" parTransId="{07A2AF7C-4A7E-4837-8209-84594A0BEF1D}" sibTransId="{AE55CEB1-CD20-4A84-9C00-CF215CAE6E9C}"/>
    <dgm:cxn modelId="{690615F3-A854-42F8-A690-B9849FAFE78B}" type="presOf" srcId="{75614571-D9B1-4171-9EEA-402DC26ECC17}" destId="{9889F64D-8ECC-453B-8D41-618EC351C7FC}" srcOrd="0" destOrd="0" presId="urn:microsoft.com/office/officeart/2005/8/layout/vList2"/>
    <dgm:cxn modelId="{C807213F-73A9-4694-94F5-876484D21580}" type="presParOf" srcId="{1F68C458-33DA-4E44-9EEB-D91CE0C94093}" destId="{88108E5E-35EA-42F8-AE25-612E2D49C935}" srcOrd="0" destOrd="0" presId="urn:microsoft.com/office/officeart/2005/8/layout/vList2"/>
    <dgm:cxn modelId="{6579C437-28FA-4FD2-9DE6-58BC6FBBF81B}" type="presParOf" srcId="{1F68C458-33DA-4E44-9EEB-D91CE0C94093}" destId="{9889F64D-8ECC-453B-8D41-618EC351C7FC}" srcOrd="1" destOrd="0" presId="urn:microsoft.com/office/officeart/2005/8/layout/vList2"/>
    <dgm:cxn modelId="{4C2169DA-9A74-4347-866D-CD5D59BC6E99}" type="presParOf" srcId="{1F68C458-33DA-4E44-9EEB-D91CE0C94093}" destId="{932D8D34-1D72-4266-A2FC-47F0DE60390E}" srcOrd="2" destOrd="0" presId="urn:microsoft.com/office/officeart/2005/8/layout/vList2"/>
    <dgm:cxn modelId="{B3C56039-D41D-49D3-9A29-DE0C2E3D189D}" type="presParOf" srcId="{1F68C458-33DA-4E44-9EEB-D91CE0C94093}" destId="{BB723902-8487-47C5-88E2-763DF06E9D2C}" srcOrd="3" destOrd="0" presId="urn:microsoft.com/office/officeart/2005/8/layout/vList2"/>
    <dgm:cxn modelId="{DC35AD70-8184-458B-B56E-BA6B14A93EE3}" type="presParOf" srcId="{1F68C458-33DA-4E44-9EEB-D91CE0C94093}" destId="{B3A3B17A-57BF-49F8-9DA6-6E9535C8F8B5}" srcOrd="4" destOrd="0" presId="urn:microsoft.com/office/officeart/2005/8/layout/vList2"/>
    <dgm:cxn modelId="{D9BBD54F-79BA-4E25-B621-F6E966AFD0C1}" type="presParOf" srcId="{1F68C458-33DA-4E44-9EEB-D91CE0C94093}" destId="{19C4BF57-CC17-4200-978D-96E9D9FCFCC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03642C-0074-4D00-BE96-A01040853D45}"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C43EDBBB-16F0-4362-B127-88161619252B}">
      <dgm:prSet/>
      <dgm:spPr/>
      <dgm:t>
        <a:bodyPr/>
        <a:lstStyle/>
        <a:p>
          <a:pPr>
            <a:lnSpc>
              <a:spcPct val="100000"/>
            </a:lnSpc>
            <a:defRPr b="1"/>
          </a:pPr>
          <a:r>
            <a:rPr lang="en-US">
              <a:latin typeface="Verdana"/>
            </a:rPr>
            <a:t>Explore</a:t>
          </a:r>
          <a:r>
            <a:rPr lang="en-US"/>
            <a:t> </a:t>
          </a:r>
          <a:r>
            <a:rPr lang="en-US">
              <a:latin typeface="Verdana"/>
            </a:rPr>
            <a:t>Other</a:t>
          </a:r>
          <a:r>
            <a:rPr lang="en-US"/>
            <a:t> </a:t>
          </a:r>
          <a:r>
            <a:rPr lang="en-US">
              <a:latin typeface="Verdana"/>
            </a:rPr>
            <a:t>Ways</a:t>
          </a:r>
          <a:r>
            <a:rPr lang="en-US"/>
            <a:t> to </a:t>
          </a:r>
          <a:r>
            <a:rPr lang="en-US">
              <a:latin typeface="Verdana"/>
            </a:rPr>
            <a:t>Measure</a:t>
          </a:r>
          <a:r>
            <a:rPr lang="en-US"/>
            <a:t> Sequence Risk </a:t>
          </a:r>
        </a:p>
      </dgm:t>
    </dgm:pt>
    <dgm:pt modelId="{3C3B296F-DC62-4FBB-9DB9-F48AC95CF7EC}" type="parTrans" cxnId="{8A451267-F285-4BCB-ABC0-8AB732232FC1}">
      <dgm:prSet/>
      <dgm:spPr/>
      <dgm:t>
        <a:bodyPr/>
        <a:lstStyle/>
        <a:p>
          <a:endParaRPr lang="en-US"/>
        </a:p>
      </dgm:t>
    </dgm:pt>
    <dgm:pt modelId="{D3B5E619-CD79-4D2B-BDDB-E795221E32C6}" type="sibTrans" cxnId="{8A451267-F285-4BCB-ABC0-8AB732232FC1}">
      <dgm:prSet/>
      <dgm:spPr/>
      <dgm:t>
        <a:bodyPr/>
        <a:lstStyle/>
        <a:p>
          <a:endParaRPr lang="en-US"/>
        </a:p>
      </dgm:t>
    </dgm:pt>
    <dgm:pt modelId="{5A23906D-8186-4CCE-A135-B5EA91078C3C}">
      <dgm:prSet/>
      <dgm:spPr/>
      <dgm:t>
        <a:bodyPr/>
        <a:lstStyle/>
        <a:p>
          <a:pPr>
            <a:lnSpc>
              <a:spcPct val="100000"/>
            </a:lnSpc>
          </a:pPr>
          <a:r>
            <a:rPr lang="en-US" b="0"/>
            <a:t>Find a relationship between simulation results and returns </a:t>
          </a:r>
        </a:p>
      </dgm:t>
    </dgm:pt>
    <dgm:pt modelId="{A7EE4FD9-528A-44C2-9869-A3D7F690816F}" type="parTrans" cxnId="{9264F329-74EB-4ABC-A149-23E26E2A7D7E}">
      <dgm:prSet/>
      <dgm:spPr/>
      <dgm:t>
        <a:bodyPr/>
        <a:lstStyle/>
        <a:p>
          <a:endParaRPr lang="en-US"/>
        </a:p>
      </dgm:t>
    </dgm:pt>
    <dgm:pt modelId="{FC73BBBE-B499-4EFB-9C24-452D107D7367}" type="sibTrans" cxnId="{9264F329-74EB-4ABC-A149-23E26E2A7D7E}">
      <dgm:prSet/>
      <dgm:spPr/>
      <dgm:t>
        <a:bodyPr/>
        <a:lstStyle/>
        <a:p>
          <a:endParaRPr lang="en-US"/>
        </a:p>
      </dgm:t>
    </dgm:pt>
    <dgm:pt modelId="{A1895A50-2D55-4D63-9703-A5E1D501B5F1}">
      <dgm:prSet/>
      <dgm:spPr/>
      <dgm:t>
        <a:bodyPr/>
        <a:lstStyle/>
        <a:p>
          <a:pPr>
            <a:lnSpc>
              <a:spcPct val="100000"/>
            </a:lnSpc>
            <a:defRPr b="1"/>
          </a:pPr>
          <a:r>
            <a:rPr lang="en-US">
              <a:latin typeface="Verdana"/>
            </a:rPr>
            <a:t>Analyze</a:t>
          </a:r>
          <a:r>
            <a:rPr lang="en-US"/>
            <a:t> our </a:t>
          </a:r>
          <a:r>
            <a:rPr lang="en-US">
              <a:latin typeface="Verdana"/>
            </a:rPr>
            <a:t>Proposed</a:t>
          </a:r>
          <a:r>
            <a:rPr lang="en-US"/>
            <a:t> Sequence Risk </a:t>
          </a:r>
          <a:r>
            <a:rPr lang="en-US">
              <a:latin typeface="Verdana"/>
            </a:rPr>
            <a:t>Score</a:t>
          </a:r>
          <a:r>
            <a:rPr lang="en-US"/>
            <a:t> for</a:t>
          </a:r>
          <a:r>
            <a:rPr lang="en-US">
              <a:latin typeface="Verdana"/>
            </a:rPr>
            <a:t> </a:t>
          </a:r>
          <a:r>
            <a:rPr lang="en-US"/>
            <a:t>S&amp;P 500</a:t>
          </a:r>
          <a:r>
            <a:rPr lang="en-US">
              <a:latin typeface="Verdana"/>
            </a:rPr>
            <a:t> returns</a:t>
          </a:r>
          <a:endParaRPr lang="en-US"/>
        </a:p>
      </dgm:t>
    </dgm:pt>
    <dgm:pt modelId="{BD77C2F0-3F83-4132-A8B7-08135D64DD90}" type="parTrans" cxnId="{3DF5AF90-4FFB-46EC-98A6-94546A984D1F}">
      <dgm:prSet/>
      <dgm:spPr/>
      <dgm:t>
        <a:bodyPr/>
        <a:lstStyle/>
        <a:p>
          <a:endParaRPr lang="en-US"/>
        </a:p>
      </dgm:t>
    </dgm:pt>
    <dgm:pt modelId="{24A65D3C-CCFB-451A-8059-ECA5AC86A6BC}" type="sibTrans" cxnId="{3DF5AF90-4FFB-46EC-98A6-94546A984D1F}">
      <dgm:prSet/>
      <dgm:spPr/>
      <dgm:t>
        <a:bodyPr/>
        <a:lstStyle/>
        <a:p>
          <a:endParaRPr lang="en-US"/>
        </a:p>
      </dgm:t>
    </dgm:pt>
    <dgm:pt modelId="{8BAA7D1B-560D-4B81-94CF-9A4A67CF2ABA}">
      <dgm:prSet/>
      <dgm:spPr/>
      <dgm:t>
        <a:bodyPr/>
        <a:lstStyle/>
        <a:p>
          <a:pPr>
            <a:lnSpc>
              <a:spcPct val="100000"/>
            </a:lnSpc>
          </a:pPr>
          <a:r>
            <a:rPr lang="en-US"/>
            <a:t>Are there any trends? Could you predict future returns scores? </a:t>
          </a:r>
        </a:p>
      </dgm:t>
    </dgm:pt>
    <dgm:pt modelId="{C2DF3FCF-DDBC-4E3F-A09B-402C4877A9A3}" type="parTrans" cxnId="{CFC44ACA-1EF2-46D3-94AA-2FDBCB7C1D94}">
      <dgm:prSet/>
      <dgm:spPr/>
      <dgm:t>
        <a:bodyPr/>
        <a:lstStyle/>
        <a:p>
          <a:endParaRPr lang="en-US"/>
        </a:p>
      </dgm:t>
    </dgm:pt>
    <dgm:pt modelId="{DE724A30-66A2-41A7-8E33-08508D80A285}" type="sibTrans" cxnId="{CFC44ACA-1EF2-46D3-94AA-2FDBCB7C1D94}">
      <dgm:prSet/>
      <dgm:spPr/>
      <dgm:t>
        <a:bodyPr/>
        <a:lstStyle/>
        <a:p>
          <a:endParaRPr lang="en-US"/>
        </a:p>
      </dgm:t>
    </dgm:pt>
    <dgm:pt modelId="{7A4ABC35-71BB-484B-813A-D06FAEC7A6AC}" type="pres">
      <dgm:prSet presAssocID="{1703642C-0074-4D00-BE96-A01040853D45}" presName="root" presStyleCnt="0">
        <dgm:presLayoutVars>
          <dgm:dir/>
          <dgm:resizeHandles val="exact"/>
        </dgm:presLayoutVars>
      </dgm:prSet>
      <dgm:spPr/>
    </dgm:pt>
    <dgm:pt modelId="{1F3198FC-A91C-45B6-BA68-0F1B3FE930D2}" type="pres">
      <dgm:prSet presAssocID="{C43EDBBB-16F0-4362-B127-88161619252B}" presName="compNode" presStyleCnt="0"/>
      <dgm:spPr/>
    </dgm:pt>
    <dgm:pt modelId="{55D15A88-5EAF-44F7-B9B4-5C3392BB65BB}" type="pres">
      <dgm:prSet presAssocID="{C43EDBBB-16F0-4362-B127-88161619252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1AD8197D-A9A9-486C-ABA1-2C7B352FD02C}" type="pres">
      <dgm:prSet presAssocID="{C43EDBBB-16F0-4362-B127-88161619252B}" presName="iconSpace" presStyleCnt="0"/>
      <dgm:spPr/>
    </dgm:pt>
    <dgm:pt modelId="{8886E562-761D-4E62-AE01-2B1FE88A9D49}" type="pres">
      <dgm:prSet presAssocID="{C43EDBBB-16F0-4362-B127-88161619252B}" presName="parTx" presStyleLbl="revTx" presStyleIdx="0" presStyleCnt="4">
        <dgm:presLayoutVars>
          <dgm:chMax val="0"/>
          <dgm:chPref val="0"/>
        </dgm:presLayoutVars>
      </dgm:prSet>
      <dgm:spPr/>
    </dgm:pt>
    <dgm:pt modelId="{820774DF-8BBD-413B-89C0-1C26203E7A85}" type="pres">
      <dgm:prSet presAssocID="{C43EDBBB-16F0-4362-B127-88161619252B}" presName="txSpace" presStyleCnt="0"/>
      <dgm:spPr/>
    </dgm:pt>
    <dgm:pt modelId="{B2184CA1-1697-4CB5-920C-D0ACB08D46E6}" type="pres">
      <dgm:prSet presAssocID="{C43EDBBB-16F0-4362-B127-88161619252B}" presName="desTx" presStyleLbl="revTx" presStyleIdx="1" presStyleCnt="4">
        <dgm:presLayoutVars/>
      </dgm:prSet>
      <dgm:spPr/>
    </dgm:pt>
    <dgm:pt modelId="{6B2627B9-9FBC-49B4-AAAA-17D144513461}" type="pres">
      <dgm:prSet presAssocID="{D3B5E619-CD79-4D2B-BDDB-E795221E32C6}" presName="sibTrans" presStyleCnt="0"/>
      <dgm:spPr/>
    </dgm:pt>
    <dgm:pt modelId="{935ACC31-70A7-4C72-ACF0-DFBCC6AFFBC0}" type="pres">
      <dgm:prSet presAssocID="{A1895A50-2D55-4D63-9703-A5E1D501B5F1}" presName="compNode" presStyleCnt="0"/>
      <dgm:spPr/>
    </dgm:pt>
    <dgm:pt modelId="{1770CE55-1B50-4310-9EAC-D7F636F7B21A}" type="pres">
      <dgm:prSet presAssocID="{A1895A50-2D55-4D63-9703-A5E1D501B5F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35EA18E6-84AC-4FBF-AC99-0AD628EFA49E}" type="pres">
      <dgm:prSet presAssocID="{A1895A50-2D55-4D63-9703-A5E1D501B5F1}" presName="iconSpace" presStyleCnt="0"/>
      <dgm:spPr/>
    </dgm:pt>
    <dgm:pt modelId="{635D9F45-A267-4235-82F8-83C43CFE8545}" type="pres">
      <dgm:prSet presAssocID="{A1895A50-2D55-4D63-9703-A5E1D501B5F1}" presName="parTx" presStyleLbl="revTx" presStyleIdx="2" presStyleCnt="4">
        <dgm:presLayoutVars>
          <dgm:chMax val="0"/>
          <dgm:chPref val="0"/>
        </dgm:presLayoutVars>
      </dgm:prSet>
      <dgm:spPr/>
    </dgm:pt>
    <dgm:pt modelId="{8285F1A0-5D18-4265-9F6C-5784A3774299}" type="pres">
      <dgm:prSet presAssocID="{A1895A50-2D55-4D63-9703-A5E1D501B5F1}" presName="txSpace" presStyleCnt="0"/>
      <dgm:spPr/>
    </dgm:pt>
    <dgm:pt modelId="{06258722-E741-4BDE-9D77-EA591765DBCB}" type="pres">
      <dgm:prSet presAssocID="{A1895A50-2D55-4D63-9703-A5E1D501B5F1}" presName="desTx" presStyleLbl="revTx" presStyleIdx="3" presStyleCnt="4">
        <dgm:presLayoutVars/>
      </dgm:prSet>
      <dgm:spPr/>
    </dgm:pt>
  </dgm:ptLst>
  <dgm:cxnLst>
    <dgm:cxn modelId="{7FF8DB23-9510-43E8-BAF6-9F016554412E}" type="presOf" srcId="{1703642C-0074-4D00-BE96-A01040853D45}" destId="{7A4ABC35-71BB-484B-813A-D06FAEC7A6AC}" srcOrd="0" destOrd="0" presId="urn:microsoft.com/office/officeart/2018/2/layout/IconLabelDescriptionList"/>
    <dgm:cxn modelId="{9264F329-74EB-4ABC-A149-23E26E2A7D7E}" srcId="{C43EDBBB-16F0-4362-B127-88161619252B}" destId="{5A23906D-8186-4CCE-A135-B5EA91078C3C}" srcOrd="0" destOrd="0" parTransId="{A7EE4FD9-528A-44C2-9869-A3D7F690816F}" sibTransId="{FC73BBBE-B499-4EFB-9C24-452D107D7367}"/>
    <dgm:cxn modelId="{8A451267-F285-4BCB-ABC0-8AB732232FC1}" srcId="{1703642C-0074-4D00-BE96-A01040853D45}" destId="{C43EDBBB-16F0-4362-B127-88161619252B}" srcOrd="0" destOrd="0" parTransId="{3C3B296F-DC62-4FBB-9DB9-F48AC95CF7EC}" sibTransId="{D3B5E619-CD79-4D2B-BDDB-E795221E32C6}"/>
    <dgm:cxn modelId="{3DF5AF90-4FFB-46EC-98A6-94546A984D1F}" srcId="{1703642C-0074-4D00-BE96-A01040853D45}" destId="{A1895A50-2D55-4D63-9703-A5E1D501B5F1}" srcOrd="1" destOrd="0" parTransId="{BD77C2F0-3F83-4132-A8B7-08135D64DD90}" sibTransId="{24A65D3C-CCFB-451A-8059-ECA5AC86A6BC}"/>
    <dgm:cxn modelId="{CFC44ACA-1EF2-46D3-94AA-2FDBCB7C1D94}" srcId="{A1895A50-2D55-4D63-9703-A5E1D501B5F1}" destId="{8BAA7D1B-560D-4B81-94CF-9A4A67CF2ABA}" srcOrd="0" destOrd="0" parTransId="{C2DF3FCF-DDBC-4E3F-A09B-402C4877A9A3}" sibTransId="{DE724A30-66A2-41A7-8E33-08508D80A285}"/>
    <dgm:cxn modelId="{DBDA31DD-8080-4C58-A103-A936AAD211A8}" type="presOf" srcId="{A1895A50-2D55-4D63-9703-A5E1D501B5F1}" destId="{635D9F45-A267-4235-82F8-83C43CFE8545}" srcOrd="0" destOrd="0" presId="urn:microsoft.com/office/officeart/2018/2/layout/IconLabelDescriptionList"/>
    <dgm:cxn modelId="{2AC344E0-4926-4532-9B97-8FEA518512F2}" type="presOf" srcId="{C43EDBBB-16F0-4362-B127-88161619252B}" destId="{8886E562-761D-4E62-AE01-2B1FE88A9D49}" srcOrd="0" destOrd="0" presId="urn:microsoft.com/office/officeart/2018/2/layout/IconLabelDescriptionList"/>
    <dgm:cxn modelId="{7F2791E1-FA85-41F7-AEA7-3ECA89113C6B}" type="presOf" srcId="{8BAA7D1B-560D-4B81-94CF-9A4A67CF2ABA}" destId="{06258722-E741-4BDE-9D77-EA591765DBCB}" srcOrd="0" destOrd="0" presId="urn:microsoft.com/office/officeart/2018/2/layout/IconLabelDescriptionList"/>
    <dgm:cxn modelId="{BEB2D9FD-D266-46EC-867F-525C837C84A9}" type="presOf" srcId="{5A23906D-8186-4CCE-A135-B5EA91078C3C}" destId="{B2184CA1-1697-4CB5-920C-D0ACB08D46E6}" srcOrd="0" destOrd="0" presId="urn:microsoft.com/office/officeart/2018/2/layout/IconLabelDescriptionList"/>
    <dgm:cxn modelId="{02D240F4-DB02-4193-AC60-C07589147C3C}" type="presParOf" srcId="{7A4ABC35-71BB-484B-813A-D06FAEC7A6AC}" destId="{1F3198FC-A91C-45B6-BA68-0F1B3FE930D2}" srcOrd="0" destOrd="0" presId="urn:microsoft.com/office/officeart/2018/2/layout/IconLabelDescriptionList"/>
    <dgm:cxn modelId="{522ACCA9-742A-4592-9596-C13238095FF8}" type="presParOf" srcId="{1F3198FC-A91C-45B6-BA68-0F1B3FE930D2}" destId="{55D15A88-5EAF-44F7-B9B4-5C3392BB65BB}" srcOrd="0" destOrd="0" presId="urn:microsoft.com/office/officeart/2018/2/layout/IconLabelDescriptionList"/>
    <dgm:cxn modelId="{6B1AAC7C-28CF-4CBF-95AA-B446B2BF8FC0}" type="presParOf" srcId="{1F3198FC-A91C-45B6-BA68-0F1B3FE930D2}" destId="{1AD8197D-A9A9-486C-ABA1-2C7B352FD02C}" srcOrd="1" destOrd="0" presId="urn:microsoft.com/office/officeart/2018/2/layout/IconLabelDescriptionList"/>
    <dgm:cxn modelId="{F033ADC8-4409-471A-B887-5A6D3DB374E0}" type="presParOf" srcId="{1F3198FC-A91C-45B6-BA68-0F1B3FE930D2}" destId="{8886E562-761D-4E62-AE01-2B1FE88A9D49}" srcOrd="2" destOrd="0" presId="urn:microsoft.com/office/officeart/2018/2/layout/IconLabelDescriptionList"/>
    <dgm:cxn modelId="{315E77B4-14E2-4723-8C3E-2B81311E07B3}" type="presParOf" srcId="{1F3198FC-A91C-45B6-BA68-0F1B3FE930D2}" destId="{820774DF-8BBD-413B-89C0-1C26203E7A85}" srcOrd="3" destOrd="0" presId="urn:microsoft.com/office/officeart/2018/2/layout/IconLabelDescriptionList"/>
    <dgm:cxn modelId="{B68CDD17-1FA9-45D1-B673-355EB52EF07C}" type="presParOf" srcId="{1F3198FC-A91C-45B6-BA68-0F1B3FE930D2}" destId="{B2184CA1-1697-4CB5-920C-D0ACB08D46E6}" srcOrd="4" destOrd="0" presId="urn:microsoft.com/office/officeart/2018/2/layout/IconLabelDescriptionList"/>
    <dgm:cxn modelId="{CEB9A698-2A56-4A49-91E8-FBE324AE7116}" type="presParOf" srcId="{7A4ABC35-71BB-484B-813A-D06FAEC7A6AC}" destId="{6B2627B9-9FBC-49B4-AAAA-17D144513461}" srcOrd="1" destOrd="0" presId="urn:microsoft.com/office/officeart/2018/2/layout/IconLabelDescriptionList"/>
    <dgm:cxn modelId="{C9BAE8B1-6A98-4553-AF08-6D6832A6B102}" type="presParOf" srcId="{7A4ABC35-71BB-484B-813A-D06FAEC7A6AC}" destId="{935ACC31-70A7-4C72-ACF0-DFBCC6AFFBC0}" srcOrd="2" destOrd="0" presId="urn:microsoft.com/office/officeart/2018/2/layout/IconLabelDescriptionList"/>
    <dgm:cxn modelId="{EE00FD52-F98E-4688-8828-BB3D42BD3B59}" type="presParOf" srcId="{935ACC31-70A7-4C72-ACF0-DFBCC6AFFBC0}" destId="{1770CE55-1B50-4310-9EAC-D7F636F7B21A}" srcOrd="0" destOrd="0" presId="urn:microsoft.com/office/officeart/2018/2/layout/IconLabelDescriptionList"/>
    <dgm:cxn modelId="{F0821375-5394-462A-88CC-64235DA4FBE4}" type="presParOf" srcId="{935ACC31-70A7-4C72-ACF0-DFBCC6AFFBC0}" destId="{35EA18E6-84AC-4FBF-AC99-0AD628EFA49E}" srcOrd="1" destOrd="0" presId="urn:microsoft.com/office/officeart/2018/2/layout/IconLabelDescriptionList"/>
    <dgm:cxn modelId="{0C802275-ABEC-47DA-81FD-1C690FD0D570}" type="presParOf" srcId="{935ACC31-70A7-4C72-ACF0-DFBCC6AFFBC0}" destId="{635D9F45-A267-4235-82F8-83C43CFE8545}" srcOrd="2" destOrd="0" presId="urn:microsoft.com/office/officeart/2018/2/layout/IconLabelDescriptionList"/>
    <dgm:cxn modelId="{AE42166A-2966-4376-8636-3149BE5593CD}" type="presParOf" srcId="{935ACC31-70A7-4C72-ACF0-DFBCC6AFFBC0}" destId="{8285F1A0-5D18-4265-9F6C-5784A3774299}" srcOrd="3" destOrd="0" presId="urn:microsoft.com/office/officeart/2018/2/layout/IconLabelDescriptionList"/>
    <dgm:cxn modelId="{CEC7DFE5-E135-42C9-A7A1-076C1B094F4F}" type="presParOf" srcId="{935ACC31-70A7-4C72-ACF0-DFBCC6AFFBC0}" destId="{06258722-E741-4BDE-9D77-EA591765DBCB}"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D9696-ADD6-4925-9E96-76CC7975B844}">
      <dsp:nvSpPr>
        <dsp:cNvPr id="0" name=""/>
        <dsp:cNvSpPr/>
      </dsp:nvSpPr>
      <dsp:spPr>
        <a:xfrm>
          <a:off x="0" y="0"/>
          <a:ext cx="8449056" cy="836676"/>
        </a:xfrm>
        <a:prstGeom prst="roundRect">
          <a:avLst>
            <a:gd name="adj" fmla="val 10000"/>
          </a:avLst>
        </a:prstGeom>
        <a:solidFill>
          <a:schemeClr val="accent1">
            <a:hueOff val="0"/>
            <a:satOff val="0"/>
            <a:lumOff val="0"/>
            <a:alphaOff val="0"/>
          </a:schemeClr>
        </a:solid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a:latin typeface="Verdana"/>
            </a:rPr>
            <a:t>Project Introduction</a:t>
          </a:r>
          <a:r>
            <a:rPr lang="en-US" sz="3500" kern="1200"/>
            <a:t> </a:t>
          </a:r>
        </a:p>
      </dsp:txBody>
      <dsp:txXfrm>
        <a:off x="24505" y="24505"/>
        <a:ext cx="7448327" cy="787666"/>
      </dsp:txXfrm>
    </dsp:sp>
    <dsp:sp modelId="{87F4FC7E-332E-4363-B81D-A1000C3BDE94}">
      <dsp:nvSpPr>
        <dsp:cNvPr id="0" name=""/>
        <dsp:cNvSpPr/>
      </dsp:nvSpPr>
      <dsp:spPr>
        <a:xfrm>
          <a:off x="630936" y="952881"/>
          <a:ext cx="8449056" cy="836676"/>
        </a:xfrm>
        <a:prstGeom prst="roundRect">
          <a:avLst>
            <a:gd name="adj" fmla="val 10000"/>
          </a:avLst>
        </a:prstGeom>
        <a:solidFill>
          <a:schemeClr val="accent1">
            <a:hueOff val="0"/>
            <a:satOff val="0"/>
            <a:lumOff val="0"/>
            <a:alphaOff val="0"/>
          </a:schemeClr>
        </a:solid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a:latin typeface="Verdana"/>
            </a:rPr>
            <a:t> Our </a:t>
          </a:r>
          <a:r>
            <a:rPr lang="en-US" sz="3500" kern="1200"/>
            <a:t>Goal </a:t>
          </a:r>
        </a:p>
      </dsp:txBody>
      <dsp:txXfrm>
        <a:off x="655441" y="977386"/>
        <a:ext cx="7225270" cy="787666"/>
      </dsp:txXfrm>
    </dsp:sp>
    <dsp:sp modelId="{8355CA48-816A-4919-9682-3CCCD4DF0AE1}">
      <dsp:nvSpPr>
        <dsp:cNvPr id="0" name=""/>
        <dsp:cNvSpPr/>
      </dsp:nvSpPr>
      <dsp:spPr>
        <a:xfrm>
          <a:off x="1261871" y="1905762"/>
          <a:ext cx="8449056" cy="836676"/>
        </a:xfrm>
        <a:prstGeom prst="roundRect">
          <a:avLst>
            <a:gd name="adj" fmla="val 10000"/>
          </a:avLst>
        </a:prstGeom>
        <a:solidFill>
          <a:schemeClr val="accent1">
            <a:hueOff val="0"/>
            <a:satOff val="0"/>
            <a:lumOff val="0"/>
            <a:alphaOff val="0"/>
          </a:schemeClr>
        </a:solid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Understanding Sequence Risk </a:t>
          </a:r>
        </a:p>
      </dsp:txBody>
      <dsp:txXfrm>
        <a:off x="1286376" y="1930267"/>
        <a:ext cx="7225270" cy="787666"/>
      </dsp:txXfrm>
    </dsp:sp>
    <dsp:sp modelId="{489EFC23-43B1-45BA-9184-71BEA221B427}">
      <dsp:nvSpPr>
        <dsp:cNvPr id="0" name=""/>
        <dsp:cNvSpPr/>
      </dsp:nvSpPr>
      <dsp:spPr>
        <a:xfrm>
          <a:off x="1892808" y="2858643"/>
          <a:ext cx="8449056" cy="836676"/>
        </a:xfrm>
        <a:prstGeom prst="roundRect">
          <a:avLst>
            <a:gd name="adj" fmla="val 10000"/>
          </a:avLst>
        </a:prstGeom>
        <a:solidFill>
          <a:schemeClr val="accent1">
            <a:hueOff val="0"/>
            <a:satOff val="0"/>
            <a:lumOff val="0"/>
            <a:alphaOff val="0"/>
          </a:schemeClr>
        </a:solid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Quantifying Sequence Risk </a:t>
          </a:r>
        </a:p>
      </dsp:txBody>
      <dsp:txXfrm>
        <a:off x="1917313" y="2883148"/>
        <a:ext cx="7225270" cy="787666"/>
      </dsp:txXfrm>
    </dsp:sp>
    <dsp:sp modelId="{0DD1F05C-F7B7-45CA-A7C4-42A08C7B246A}">
      <dsp:nvSpPr>
        <dsp:cNvPr id="0" name=""/>
        <dsp:cNvSpPr/>
      </dsp:nvSpPr>
      <dsp:spPr>
        <a:xfrm>
          <a:off x="2523743" y="3811524"/>
          <a:ext cx="8449056" cy="836676"/>
        </a:xfrm>
        <a:prstGeom prst="roundRect">
          <a:avLst>
            <a:gd name="adj" fmla="val 10000"/>
          </a:avLst>
        </a:prstGeom>
        <a:solidFill>
          <a:schemeClr val="accent1">
            <a:hueOff val="0"/>
            <a:satOff val="0"/>
            <a:lumOff val="0"/>
            <a:alphaOff val="0"/>
          </a:schemeClr>
        </a:solidFill>
        <a:ln w="34925" cap="flat" cmpd="sng" algn="ctr">
          <a:solidFill>
            <a:schemeClr val="lt1">
              <a:hueOff val="0"/>
              <a:satOff val="0"/>
              <a:lumOff val="0"/>
              <a:alphaOff val="0"/>
            </a:schemeClr>
          </a:solidFill>
          <a:prstDash val="solid"/>
        </a:ln>
        <a:effectLst>
          <a:outerShdw blurRad="50800" dist="12700" dir="528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Future Work </a:t>
          </a:r>
        </a:p>
      </dsp:txBody>
      <dsp:txXfrm>
        <a:off x="2548248" y="3836029"/>
        <a:ext cx="7225270" cy="787666"/>
      </dsp:txXfrm>
    </dsp:sp>
    <dsp:sp modelId="{EF35461D-577A-411E-9012-B35E65AE9D02}">
      <dsp:nvSpPr>
        <dsp:cNvPr id="0" name=""/>
        <dsp:cNvSpPr/>
      </dsp:nvSpPr>
      <dsp:spPr>
        <a:xfrm>
          <a:off x="7905216" y="611238"/>
          <a:ext cx="543839" cy="543839"/>
        </a:xfrm>
        <a:prstGeom prst="downArrow">
          <a:avLst>
            <a:gd name="adj1" fmla="val 55000"/>
            <a:gd name="adj2" fmla="val 45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027580" y="611238"/>
        <a:ext cx="299111" cy="409239"/>
      </dsp:txXfrm>
    </dsp:sp>
    <dsp:sp modelId="{34E48AF1-60C4-4B13-80BC-FF7ACC63B632}">
      <dsp:nvSpPr>
        <dsp:cNvPr id="0" name=""/>
        <dsp:cNvSpPr/>
      </dsp:nvSpPr>
      <dsp:spPr>
        <a:xfrm>
          <a:off x="8536152" y="1564119"/>
          <a:ext cx="543839" cy="543839"/>
        </a:xfrm>
        <a:prstGeom prst="downArrow">
          <a:avLst>
            <a:gd name="adj1" fmla="val 55000"/>
            <a:gd name="adj2" fmla="val 45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658516" y="1564119"/>
        <a:ext cx="299111" cy="409239"/>
      </dsp:txXfrm>
    </dsp:sp>
    <dsp:sp modelId="{C34C4294-EA14-46FC-9BCF-2C63983987E7}">
      <dsp:nvSpPr>
        <dsp:cNvPr id="0" name=""/>
        <dsp:cNvSpPr/>
      </dsp:nvSpPr>
      <dsp:spPr>
        <a:xfrm>
          <a:off x="9167088" y="2503055"/>
          <a:ext cx="543839" cy="543839"/>
        </a:xfrm>
        <a:prstGeom prst="downArrow">
          <a:avLst>
            <a:gd name="adj1" fmla="val 55000"/>
            <a:gd name="adj2" fmla="val 45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289452" y="2503055"/>
        <a:ext cx="299111" cy="409239"/>
      </dsp:txXfrm>
    </dsp:sp>
    <dsp:sp modelId="{961F2595-B9EB-4C74-95EA-833F6552AB7B}">
      <dsp:nvSpPr>
        <dsp:cNvPr id="0" name=""/>
        <dsp:cNvSpPr/>
      </dsp:nvSpPr>
      <dsp:spPr>
        <a:xfrm>
          <a:off x="9798024" y="3465233"/>
          <a:ext cx="543839" cy="543839"/>
        </a:xfrm>
        <a:prstGeom prst="downArrow">
          <a:avLst>
            <a:gd name="adj1" fmla="val 55000"/>
            <a:gd name="adj2" fmla="val 45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920388" y="3465233"/>
        <a:ext cx="299111" cy="409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08E5E-35EA-42F8-AE25-612E2D49C935}">
      <dsp:nvSpPr>
        <dsp:cNvPr id="0" name=""/>
        <dsp:cNvSpPr/>
      </dsp:nvSpPr>
      <dsp:spPr>
        <a:xfrm>
          <a:off x="0" y="46739"/>
          <a:ext cx="10972800" cy="767520"/>
        </a:xfrm>
        <a:prstGeom prst="round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Created retirement scenarios </a:t>
          </a:r>
        </a:p>
      </dsp:txBody>
      <dsp:txXfrm>
        <a:off x="37467" y="84206"/>
        <a:ext cx="10897866" cy="692586"/>
      </dsp:txXfrm>
    </dsp:sp>
    <dsp:sp modelId="{9889F64D-8ECC-453B-8D41-618EC351C7FC}">
      <dsp:nvSpPr>
        <dsp:cNvPr id="0" name=""/>
        <dsp:cNvSpPr/>
      </dsp:nvSpPr>
      <dsp:spPr>
        <a:xfrm>
          <a:off x="0" y="814259"/>
          <a:ext cx="10972800"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en-US" sz="2500" kern="1200">
              <a:latin typeface="Verdana"/>
            </a:rPr>
            <a:t>25,000 permutations</a:t>
          </a:r>
          <a:r>
            <a:rPr lang="en-US" sz="2500" kern="1200"/>
            <a:t> of returns </a:t>
          </a:r>
        </a:p>
        <a:p>
          <a:pPr marL="228600" lvl="1" indent="-228600" algn="l" defTabSz="1111250">
            <a:lnSpc>
              <a:spcPct val="90000"/>
            </a:lnSpc>
            <a:spcBef>
              <a:spcPct val="0"/>
            </a:spcBef>
            <a:spcAft>
              <a:spcPct val="20000"/>
            </a:spcAft>
            <a:buChar char="•"/>
          </a:pPr>
          <a:r>
            <a:rPr lang="en-US" sz="2500" kern="1200" dirty="0"/>
            <a:t>Depositing or withdrawing money for 30 years</a:t>
          </a:r>
        </a:p>
      </dsp:txBody>
      <dsp:txXfrm>
        <a:off x="0" y="814259"/>
        <a:ext cx="10972800" cy="861120"/>
      </dsp:txXfrm>
    </dsp:sp>
    <dsp:sp modelId="{932D8D34-1D72-4266-A2FC-47F0DE60390E}">
      <dsp:nvSpPr>
        <dsp:cNvPr id="0" name=""/>
        <dsp:cNvSpPr/>
      </dsp:nvSpPr>
      <dsp:spPr>
        <a:xfrm>
          <a:off x="0" y="1675380"/>
          <a:ext cx="10972800" cy="767520"/>
        </a:xfrm>
        <a:prstGeom prst="round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Performed Calculations</a:t>
          </a:r>
        </a:p>
      </dsp:txBody>
      <dsp:txXfrm>
        <a:off x="37467" y="1712847"/>
        <a:ext cx="10897866" cy="692586"/>
      </dsp:txXfrm>
    </dsp:sp>
    <dsp:sp modelId="{BB723902-8487-47C5-88E2-763DF06E9D2C}">
      <dsp:nvSpPr>
        <dsp:cNvPr id="0" name=""/>
        <dsp:cNvSpPr/>
      </dsp:nvSpPr>
      <dsp:spPr>
        <a:xfrm>
          <a:off x="0" y="2442900"/>
          <a:ext cx="10972800"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Found the IRR that corresponds with final balance </a:t>
          </a:r>
        </a:p>
        <a:p>
          <a:pPr marL="228600" lvl="1" indent="-228600" algn="l" defTabSz="1111250">
            <a:lnSpc>
              <a:spcPct val="90000"/>
            </a:lnSpc>
            <a:spcBef>
              <a:spcPct val="0"/>
            </a:spcBef>
            <a:spcAft>
              <a:spcPct val="20000"/>
            </a:spcAft>
            <a:buChar char="•"/>
          </a:pPr>
          <a:r>
            <a:rPr lang="en-US" sz="2500" kern="1200" dirty="0"/>
            <a:t>Determined the year in which an account ran out of money</a:t>
          </a:r>
        </a:p>
      </dsp:txBody>
      <dsp:txXfrm>
        <a:off x="0" y="2442900"/>
        <a:ext cx="10972800" cy="861120"/>
      </dsp:txXfrm>
    </dsp:sp>
    <dsp:sp modelId="{B3A3B17A-57BF-49F8-9DA6-6E9535C8F8B5}">
      <dsp:nvSpPr>
        <dsp:cNvPr id="0" name=""/>
        <dsp:cNvSpPr/>
      </dsp:nvSpPr>
      <dsp:spPr>
        <a:xfrm>
          <a:off x="0" y="3304020"/>
          <a:ext cx="10972800" cy="767520"/>
        </a:xfrm>
        <a:prstGeom prst="round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Figured out potential statistics to use for score </a:t>
          </a:r>
        </a:p>
      </dsp:txBody>
      <dsp:txXfrm>
        <a:off x="37467" y="3341487"/>
        <a:ext cx="10897866" cy="692586"/>
      </dsp:txXfrm>
    </dsp:sp>
    <dsp:sp modelId="{19C4BF57-CC17-4200-978D-96E9D9FCFCC9}">
      <dsp:nvSpPr>
        <dsp:cNvPr id="0" name=""/>
        <dsp:cNvSpPr/>
      </dsp:nvSpPr>
      <dsp:spPr>
        <a:xfrm>
          <a:off x="0" y="4071540"/>
          <a:ext cx="109728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These statistics were calculated based only on the returns </a:t>
          </a:r>
        </a:p>
      </dsp:txBody>
      <dsp:txXfrm>
        <a:off x="0" y="4071540"/>
        <a:ext cx="10972800" cy="5299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15A88-5EAF-44F7-B9B4-5C3392BB65BB}">
      <dsp:nvSpPr>
        <dsp:cNvPr id="0" name=""/>
        <dsp:cNvSpPr/>
      </dsp:nvSpPr>
      <dsp:spPr>
        <a:xfrm>
          <a:off x="788400" y="95040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86E562-761D-4E62-AE01-2B1FE88A9D49}">
      <dsp:nvSpPr>
        <dsp:cNvPr id="0" name=""/>
        <dsp:cNvSpPr/>
      </dsp:nvSpPr>
      <dsp:spPr>
        <a:xfrm>
          <a:off x="788400" y="258054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a:latin typeface="Verdana"/>
            </a:rPr>
            <a:t>Explore</a:t>
          </a:r>
          <a:r>
            <a:rPr lang="en-US" sz="1800" kern="1200"/>
            <a:t> </a:t>
          </a:r>
          <a:r>
            <a:rPr lang="en-US" sz="1800" kern="1200">
              <a:latin typeface="Verdana"/>
            </a:rPr>
            <a:t>Other</a:t>
          </a:r>
          <a:r>
            <a:rPr lang="en-US" sz="1800" kern="1200"/>
            <a:t> </a:t>
          </a:r>
          <a:r>
            <a:rPr lang="en-US" sz="1800" kern="1200">
              <a:latin typeface="Verdana"/>
            </a:rPr>
            <a:t>Ways</a:t>
          </a:r>
          <a:r>
            <a:rPr lang="en-US" sz="1800" kern="1200"/>
            <a:t> to </a:t>
          </a:r>
          <a:r>
            <a:rPr lang="en-US" sz="1800" kern="1200">
              <a:latin typeface="Verdana"/>
            </a:rPr>
            <a:t>Measure</a:t>
          </a:r>
          <a:r>
            <a:rPr lang="en-US" sz="1800" kern="1200"/>
            <a:t> Sequence Risk </a:t>
          </a:r>
        </a:p>
      </dsp:txBody>
      <dsp:txXfrm>
        <a:off x="788400" y="2580544"/>
        <a:ext cx="4320000" cy="648000"/>
      </dsp:txXfrm>
    </dsp:sp>
    <dsp:sp modelId="{B2184CA1-1697-4CB5-920C-D0ACB08D46E6}">
      <dsp:nvSpPr>
        <dsp:cNvPr id="0" name=""/>
        <dsp:cNvSpPr/>
      </dsp:nvSpPr>
      <dsp:spPr>
        <a:xfrm>
          <a:off x="788400" y="3283492"/>
          <a:ext cx="4320000" cy="4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US" sz="1300" b="0" kern="1200"/>
            <a:t>Find a relationship between simulation results and returns </a:t>
          </a:r>
        </a:p>
      </dsp:txBody>
      <dsp:txXfrm>
        <a:off x="788400" y="3283492"/>
        <a:ext cx="4320000" cy="414300"/>
      </dsp:txXfrm>
    </dsp:sp>
    <dsp:sp modelId="{1770CE55-1B50-4310-9EAC-D7F636F7B21A}">
      <dsp:nvSpPr>
        <dsp:cNvPr id="0" name=""/>
        <dsp:cNvSpPr/>
      </dsp:nvSpPr>
      <dsp:spPr>
        <a:xfrm>
          <a:off x="5864400" y="95040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5D9F45-A267-4235-82F8-83C43CFE8545}">
      <dsp:nvSpPr>
        <dsp:cNvPr id="0" name=""/>
        <dsp:cNvSpPr/>
      </dsp:nvSpPr>
      <dsp:spPr>
        <a:xfrm>
          <a:off x="5864400" y="258054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a:latin typeface="Verdana"/>
            </a:rPr>
            <a:t>Analyze</a:t>
          </a:r>
          <a:r>
            <a:rPr lang="en-US" sz="1800" kern="1200"/>
            <a:t> our </a:t>
          </a:r>
          <a:r>
            <a:rPr lang="en-US" sz="1800" kern="1200">
              <a:latin typeface="Verdana"/>
            </a:rPr>
            <a:t>Proposed</a:t>
          </a:r>
          <a:r>
            <a:rPr lang="en-US" sz="1800" kern="1200"/>
            <a:t> Sequence Risk </a:t>
          </a:r>
          <a:r>
            <a:rPr lang="en-US" sz="1800" kern="1200">
              <a:latin typeface="Verdana"/>
            </a:rPr>
            <a:t>Score</a:t>
          </a:r>
          <a:r>
            <a:rPr lang="en-US" sz="1800" kern="1200"/>
            <a:t> for</a:t>
          </a:r>
          <a:r>
            <a:rPr lang="en-US" sz="1800" kern="1200">
              <a:latin typeface="Verdana"/>
            </a:rPr>
            <a:t> </a:t>
          </a:r>
          <a:r>
            <a:rPr lang="en-US" sz="1800" kern="1200"/>
            <a:t>S&amp;P 500</a:t>
          </a:r>
          <a:r>
            <a:rPr lang="en-US" sz="1800" kern="1200">
              <a:latin typeface="Verdana"/>
            </a:rPr>
            <a:t> returns</a:t>
          </a:r>
          <a:endParaRPr lang="en-US" sz="1800" kern="1200"/>
        </a:p>
      </dsp:txBody>
      <dsp:txXfrm>
        <a:off x="5864400" y="2580544"/>
        <a:ext cx="4320000" cy="648000"/>
      </dsp:txXfrm>
    </dsp:sp>
    <dsp:sp modelId="{06258722-E741-4BDE-9D77-EA591765DBCB}">
      <dsp:nvSpPr>
        <dsp:cNvPr id="0" name=""/>
        <dsp:cNvSpPr/>
      </dsp:nvSpPr>
      <dsp:spPr>
        <a:xfrm>
          <a:off x="5864400" y="3283492"/>
          <a:ext cx="4320000" cy="4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US" sz="1300" kern="1200"/>
            <a:t>Are there any trends? Could you predict future returns scores? </a:t>
          </a:r>
        </a:p>
      </dsp:txBody>
      <dsp:txXfrm>
        <a:off x="5864400" y="3283492"/>
        <a:ext cx="4320000" cy="4143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0449CD-19C8-44C0-A36B-1667EDB1312B}" type="datetimeFigureOut">
              <a:rPr lang="en-US" smtClean="0"/>
              <a:t>5/3/21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C7A2D6-6A74-4789-8A27-67CDFFE8E463}" type="slidenum">
              <a:rPr lang="en-US" smtClean="0"/>
              <a:t>‹#›</a:t>
            </a:fld>
            <a:endParaRPr lang="en-US"/>
          </a:p>
        </p:txBody>
      </p:sp>
    </p:spTree>
    <p:extLst>
      <p:ext uri="{BB962C8B-B14F-4D97-AF65-F5344CB8AC3E}">
        <p14:creationId xmlns:p14="http://schemas.microsoft.com/office/powerpoint/2010/main" val="29090795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4C511E-AA3B-43E3-B946-406AB5E4C4BB}" type="datetimeFigureOut">
              <a:rPr lang="en-US" smtClean="0"/>
              <a:pPr/>
              <a:t>5/3/21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E4A049-8685-4352-9DC2-828F08FD542B}" type="slidenum">
              <a:rPr lang="en-US" smtClean="0"/>
              <a:pPr/>
              <a:t>‹#›</a:t>
            </a:fld>
            <a:endParaRPr lang="en-US"/>
          </a:p>
        </p:txBody>
      </p:sp>
    </p:spTree>
    <p:extLst>
      <p:ext uri="{BB962C8B-B14F-4D97-AF65-F5344CB8AC3E}">
        <p14:creationId xmlns:p14="http://schemas.microsoft.com/office/powerpoint/2010/main" val="5442590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E4EEC-242E-4699-A735-AC67A337252C}" type="slidenum">
              <a:rPr lang="en-US"/>
              <a:pPr/>
              <a:t>2</a:t>
            </a:fld>
            <a:endParaRPr lang="en-US"/>
          </a:p>
        </p:txBody>
      </p:sp>
      <p:sp>
        <p:nvSpPr>
          <p:cNvPr id="595970" name="Rectangle 2"/>
          <p:cNvSpPr>
            <a:spLocks noGrp="1" noRot="1" noChangeAspect="1" noChangeArrowheads="1" noTextEdit="1"/>
          </p:cNvSpPr>
          <p:nvPr>
            <p:ph type="sldImg"/>
          </p:nvPr>
        </p:nvSpPr>
        <p:spPr>
          <a:xfrm>
            <a:off x="381000" y="685800"/>
            <a:ext cx="6096000" cy="3429000"/>
          </a:xfrm>
          <a:ln/>
        </p:spPr>
      </p:sp>
      <p:sp>
        <p:nvSpPr>
          <p:cNvPr id="59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38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Verdana"/>
                <a:ea typeface="Verdana"/>
                <a:cs typeface="Verdana"/>
              </a:rPr>
              <a:t>Poor returns</a:t>
            </a:r>
            <a:r>
              <a:rPr lang="en-US">
                <a:highlight>
                  <a:srgbClr val="FFFF00"/>
                </a:highlight>
                <a:latin typeface="Verdana"/>
                <a:ea typeface="Verdana"/>
                <a:cs typeface="Verdana"/>
              </a:rPr>
              <a:t>(-&gt;lack </a:t>
            </a:r>
            <a:r>
              <a:rPr lang="en-US" err="1">
                <a:highlight>
                  <a:srgbClr val="FFFF00"/>
                </a:highlight>
                <a:latin typeface="Verdana"/>
                <a:ea typeface="Verdana"/>
                <a:cs typeface="Verdana"/>
              </a:rPr>
              <a:t>diversifaction</a:t>
            </a:r>
            <a:r>
              <a:rPr lang="en-US">
                <a:latin typeface="Verdana"/>
                <a:ea typeface="Verdana"/>
                <a:cs typeface="Verdana"/>
              </a:rPr>
              <a:t>)</a:t>
            </a:r>
          </a:p>
          <a:p>
            <a:r>
              <a:rPr lang="en-US">
                <a:latin typeface="Verdana"/>
                <a:ea typeface="Verdana"/>
                <a:cs typeface="Verdana"/>
              </a:rPr>
              <a:t>Sequence Risk </a:t>
            </a:r>
            <a:endParaRPr lang="en-US"/>
          </a:p>
          <a:p>
            <a:pPr lvl="1"/>
            <a:r>
              <a:rPr lang="en-US">
                <a:latin typeface="Verdana"/>
                <a:ea typeface="Verdana"/>
                <a:cs typeface="Verdana"/>
              </a:rPr>
              <a:t>Developing a way to minimize it </a:t>
            </a:r>
            <a:endParaRPr lang="en-US"/>
          </a:p>
          <a:p>
            <a:pPr lvl="2">
              <a:buFont typeface="Wingdings" pitchFamily="34" charset="0"/>
            </a:pPr>
            <a:r>
              <a:rPr lang="en-US">
                <a:latin typeface="Verdana"/>
                <a:ea typeface="Verdana"/>
                <a:cs typeface="Verdana"/>
              </a:rPr>
              <a:t>Trend Following </a:t>
            </a:r>
          </a:p>
          <a:p>
            <a:pPr lvl="1"/>
            <a:r>
              <a:rPr lang="en-US">
                <a:latin typeface="Verdana"/>
                <a:ea typeface="Verdana"/>
                <a:cs typeface="Verdana"/>
              </a:rPr>
              <a:t>There is no measure to quantify it </a:t>
            </a:r>
            <a:endParaRPr lang="en-US"/>
          </a:p>
          <a:p>
            <a:endParaRPr lang="en-US"/>
          </a:p>
        </p:txBody>
      </p:sp>
      <p:sp>
        <p:nvSpPr>
          <p:cNvPr id="4" name="Slide Number Placeholder 3"/>
          <p:cNvSpPr>
            <a:spLocks noGrp="1"/>
          </p:cNvSpPr>
          <p:nvPr>
            <p:ph type="sldNum" sz="quarter" idx="5"/>
          </p:nvPr>
        </p:nvSpPr>
        <p:spPr/>
        <p:txBody>
          <a:bodyPr/>
          <a:lstStyle/>
          <a:p>
            <a:fld id="{78E4A049-8685-4352-9DC2-828F08FD542B}" type="slidenum">
              <a:rPr lang="en-US" smtClean="0"/>
              <a:pPr/>
              <a:t>3</a:t>
            </a:fld>
            <a:endParaRPr lang="en-US"/>
          </a:p>
        </p:txBody>
      </p:sp>
    </p:spTree>
    <p:extLst>
      <p:ext uri="{BB962C8B-B14F-4D97-AF65-F5344CB8AC3E}">
        <p14:creationId xmlns:p14="http://schemas.microsoft.com/office/powerpoint/2010/main" val="93617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10</a:t>
            </a:fld>
            <a:endParaRPr lang="en-US"/>
          </a:p>
        </p:txBody>
      </p:sp>
    </p:spTree>
    <p:extLst>
      <p:ext uri="{BB962C8B-B14F-4D97-AF65-F5344CB8AC3E}">
        <p14:creationId xmlns:p14="http://schemas.microsoft.com/office/powerpoint/2010/main" val="121531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Carina</a:t>
            </a:r>
          </a:p>
          <a:p>
            <a:pPr fontAlgn="base"/>
            <a:endParaRPr lang="en-US"/>
          </a:p>
          <a:p>
            <a:pPr fontAlgn="base"/>
            <a:r>
              <a:rPr lang="en-US"/>
              <a:t>This Sequence Risk Score formula produces a positive number that has no units</a:t>
            </a:r>
          </a:p>
          <a:p>
            <a:pPr lvl="1" fontAlgn="base"/>
            <a:r>
              <a:rPr lang="en-US"/>
              <a:t>These positive number solutions can be used as a comparative measure between different sets of returns to quantify the risk </a:t>
            </a:r>
          </a:p>
          <a:p>
            <a:pPr lvl="1" fontAlgn="base"/>
            <a:r>
              <a:rPr lang="en-US"/>
              <a:t>A Sequence Risk Score of 0 always means that sequence risk is not present in the specific set of return</a:t>
            </a:r>
          </a:p>
          <a:p>
            <a:endParaRPr lang="en-US"/>
          </a:p>
          <a:p>
            <a:endParaRPr lang="en-US"/>
          </a:p>
          <a:p>
            <a:endParaRPr lang="en-US"/>
          </a:p>
          <a:p>
            <a:endParaRPr lang="en-US"/>
          </a:p>
          <a:p>
            <a:r>
              <a:rPr lang="en-US"/>
              <a:t>-Each</a:t>
            </a:r>
            <a:r>
              <a:rPr lang="en-US" sz="1200" b="0" i="0" kern="1200">
                <a:solidFill>
                  <a:schemeClr val="tx1"/>
                </a:solidFill>
                <a:effectLst/>
                <a:latin typeface="+mn-lt"/>
                <a:ea typeface="+mn-ea"/>
                <a:cs typeface="+mn-cs"/>
              </a:rPr>
              <a:t> component of the score above provides value. The range is indicating the spread of the returns. The larger the range of returns, the more potential risk that is present. The square root of semi-variance, or simply known as the semi-deviation, incorporates the component of risk for when a return is under-performing the average. Lastly, dividing by the geometric mean squared eliminates the units within the equation and scales the values of the score.  </a:t>
            </a:r>
            <a:endParaRPr lang="en-US">
              <a:ea typeface="+mn-ea"/>
              <a:cs typeface="+mn-cs"/>
            </a:endParaRPr>
          </a:p>
          <a:p>
            <a:pPr rtl="0" fontAlgn="base"/>
            <a:r>
              <a:rPr lang="en-US" sz="1200" b="0" i="0" kern="1200">
                <a:solidFill>
                  <a:schemeClr val="tx1"/>
                </a:solidFill>
                <a:effectLst/>
                <a:latin typeface="+mn-lt"/>
                <a:ea typeface="+mn-ea"/>
                <a:cs typeface="+mn-cs"/>
              </a:rPr>
              <a:t>Since the score calculation does not have any units attached, this measure can easily be compared between different sets of returns. The score calculation is best used as a comparison measure, like the Sharpe Ratio, which is discussed in Section 4.3.2. For instance, if Set 1 has a sequence risk score of 2.0 and Set 2 has a sequence risk score of 10.0, then Set 1 has less sequence risk than Set 2, so Set 1 would be preferred since there is less risk associated with the returns. Another important characteristic of this sequence risk score calculation is that a set of returns with no variance, meaning the returns are the same each year, has a sequence risk score of 0.0, which was proven in the above sections. Overall, this score took trial and error and research to conclude upon, so in the next section describes our team’s methods to find this solution.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78E4A049-8685-4352-9DC2-828F08FD542B}" type="slidenum">
              <a:rPr lang="en-US" smtClean="0"/>
              <a:pPr/>
              <a:t>11</a:t>
            </a:fld>
            <a:endParaRPr lang="en-US"/>
          </a:p>
        </p:txBody>
      </p:sp>
    </p:spTree>
    <p:extLst>
      <p:ext uri="{BB962C8B-B14F-4D97-AF65-F5344CB8AC3E}">
        <p14:creationId xmlns:p14="http://schemas.microsoft.com/office/powerpoint/2010/main" val="403302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fontAlgn="base"/>
                <a:r>
                  <a:rPr lang="en-US"/>
                  <a:t>Carina</a:t>
                </a:r>
              </a:p>
              <a:p>
                <a:pPr marL="0" indent="0" fontAlgn="base">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𝑅𝑎𝑛𝑔𝑒</m:t>
                      </m:r>
                      <m:r>
                        <a:rPr lang="en-US" b="0" i="1" smtClean="0">
                          <a:latin typeface="Cambria Math" panose="02040503050406030204" pitchFamily="18" charset="0"/>
                        </a:rPr>
                        <m:t>=</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𝑚𝑎𝑥𝑖𝑚𝑢𝑚</m:t>
                      </m:r>
                      <m:r>
                        <a:rPr lang="en-US" b="0" i="1" smtClean="0">
                          <a:latin typeface="Cambria Math" panose="02040503050406030204" pitchFamily="18" charset="0"/>
                        </a:rPr>
                        <m:t> </m:t>
                      </m:r>
                      <m:r>
                        <a:rPr lang="en-US" b="0" i="1" smtClean="0">
                          <a:latin typeface="Cambria Math" panose="02040503050406030204" pitchFamily="18" charset="0"/>
                        </a:rPr>
                        <m:t>𝑟𝑒𝑡𝑢𝑟𝑛</m:t>
                      </m:r>
                      <m:r>
                        <a:rPr lang="en-US" b="0" i="1" smtClean="0">
                          <a:latin typeface="Cambria Math" panose="02040503050406030204" pitchFamily="18" charset="0"/>
                        </a:rPr>
                        <m:t> </m:t>
                      </m:r>
                      <m:r>
                        <a:rPr lang="en-US" b="0" i="1" smtClean="0">
                          <a:latin typeface="Cambria Math" panose="02040503050406030204" pitchFamily="18" charset="0"/>
                        </a:rPr>
                        <m:t>𝑚𝑖𝑛𝑢𝑠</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𝑚𝑖𝑛𝑖𝑚𝑢𝑚</m:t>
                      </m:r>
                      <m:r>
                        <a:rPr lang="en-US" b="0" i="1" smtClean="0">
                          <a:latin typeface="Cambria Math" panose="02040503050406030204" pitchFamily="18" charset="0"/>
                        </a:rPr>
                        <m:t> </m:t>
                      </m:r>
                      <m:r>
                        <a:rPr lang="en-US" b="0" i="1" smtClean="0">
                          <a:latin typeface="Cambria Math" panose="02040503050406030204" pitchFamily="18" charset="0"/>
                        </a:rPr>
                        <m:t>𝑟𝑒𝑡𝑢𝑟𝑛</m:t>
                      </m:r>
                    </m:oMath>
                  </m:oMathPara>
                </a14:m>
                <a:endParaRPr lang="en-US" b="0"/>
              </a:p>
              <a:p>
                <a:pPr marL="0" indent="0" fontAlgn="base">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𝑆𝑒𝑚𝑖𝑉𝑎𝑟𝑖𝑎𝑛𝑐𝑒</m:t>
                      </m:r>
                      <m:r>
                        <a:rPr lang="en-US" b="0" i="1" smtClean="0">
                          <a:latin typeface="Cambria Math" panose="02040503050406030204" pitchFamily="18" charset="0"/>
                        </a:rPr>
                        <m:t>=</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𝑣𝑎𝑟𝑖𝑎𝑛𝑐𝑒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𝑟𝑒𝑡𝑢𝑟𝑛𝑠</m:t>
                      </m:r>
                      <m:r>
                        <a:rPr lang="en-US" b="0" i="1" smtClean="0">
                          <a:latin typeface="Cambria Math" panose="02040503050406030204" pitchFamily="18" charset="0"/>
                        </a:rPr>
                        <m:t> </m:t>
                      </m:r>
                      <m:r>
                        <a:rPr lang="en-US" b="0" i="1" smtClean="0">
                          <a:latin typeface="Cambria Math" panose="02040503050406030204" pitchFamily="18" charset="0"/>
                        </a:rPr>
                        <m:t>𝑏𝑒𝑙𝑜𝑤</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𝑚𝑒𝑎𝑛</m:t>
                      </m:r>
                    </m:oMath>
                  </m:oMathPara>
                </a14:m>
                <a:endParaRPr lang="en-US" b="0"/>
              </a:p>
              <a:p>
                <a:pPr marL="0" indent="0" fontAlgn="base">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𝐺𝑒𝑜𝑚𝑒𝑡𝑟𝑖𝑐</m:t>
                      </m:r>
                      <m:r>
                        <a:rPr lang="en-US" b="0" i="1" smtClean="0">
                          <a:latin typeface="Cambria Math" panose="02040503050406030204" pitchFamily="18" charset="0"/>
                        </a:rPr>
                        <m:t> </m:t>
                      </m:r>
                      <m:r>
                        <a:rPr lang="en-US" b="0" i="1" smtClean="0">
                          <a:latin typeface="Cambria Math" panose="02040503050406030204" pitchFamily="18" charset="0"/>
                        </a:rPr>
                        <m:t>𝑀𝑒𝑎𝑛</m:t>
                      </m:r>
                      <m:r>
                        <a:rPr lang="en-US" b="0" i="1" smtClean="0">
                          <a:latin typeface="Cambria Math" panose="02040503050406030204" pitchFamily="18" charset="0"/>
                        </a:rPr>
                        <m:t>=</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𝑔𝑒𝑜𝑚𝑒𝑡𝑟𝑖𝑐</m:t>
                      </m:r>
                      <m:r>
                        <a:rPr lang="en-US" b="0" i="1" smtClean="0">
                          <a:latin typeface="Cambria Math" panose="02040503050406030204" pitchFamily="18" charset="0"/>
                        </a:rPr>
                        <m:t> </m:t>
                      </m:r>
                      <m:r>
                        <a:rPr lang="en-US" b="0" i="1" smtClean="0">
                          <a:latin typeface="Cambria Math" panose="02040503050406030204" pitchFamily="18" charset="0"/>
                        </a:rPr>
                        <m:t>𝑎𝑣𝑒𝑟𝑎𝑔𝑒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𝑟𝑒𝑡𝑢𝑟𝑛𝑠</m:t>
                      </m:r>
                    </m:oMath>
                  </m:oMathPara>
                </a14:m>
                <a:endParaRPr lang="en-US"/>
              </a:p>
              <a:p>
                <a:pPr fontAlgn="base"/>
                <a:endParaRPr lang="en-US"/>
              </a:p>
              <a:p>
                <a:pPr fontAlgn="base"/>
                <a:endParaRPr lang="en-US"/>
              </a:p>
              <a:p>
                <a:r>
                  <a:rPr lang="en-US"/>
                  <a:t>-Each</a:t>
                </a:r>
                <a:r>
                  <a:rPr lang="en-US" sz="1200" b="0" i="0" kern="1200">
                    <a:solidFill>
                      <a:schemeClr val="tx1"/>
                    </a:solidFill>
                    <a:effectLst/>
                    <a:latin typeface="+mn-lt"/>
                    <a:ea typeface="+mn-ea"/>
                    <a:cs typeface="+mn-cs"/>
                  </a:rPr>
                  <a:t> component of the score above provides value. </a:t>
                </a:r>
                <a:endParaRPr lang="en-US"/>
              </a:p>
              <a:p>
                <a:r>
                  <a:rPr lang="en-US" sz="1200" b="0" i="0" kern="1200">
                    <a:solidFill>
                      <a:schemeClr val="tx1"/>
                    </a:solidFill>
                    <a:effectLst/>
                    <a:latin typeface="+mn-lt"/>
                    <a:ea typeface="+mn-ea"/>
                    <a:cs typeface="+mn-cs"/>
                  </a:rPr>
                  <a:t>The range is indicating the spread of the returns. The larger the range of returns, the more potential risk that is present. </a:t>
                </a:r>
                <a:endParaRPr lang="en-US">
                  <a:cs typeface="Calibri"/>
                </a:endParaRPr>
              </a:p>
              <a:p>
                <a:r>
                  <a:rPr lang="en-US" sz="1200" b="0" i="0" kern="1200">
                    <a:solidFill>
                      <a:schemeClr val="tx1"/>
                    </a:solidFill>
                    <a:effectLst/>
                    <a:latin typeface="+mn-lt"/>
                    <a:ea typeface="+mn-ea"/>
                    <a:cs typeface="+mn-cs"/>
                  </a:rPr>
                  <a:t>The square root of semi-variance, or simply known as the semi-deviation, incorporates the component of risk for when a return is under-performing the average. </a:t>
                </a:r>
                <a:endParaRPr lang="en-US"/>
              </a:p>
              <a:p>
                <a:r>
                  <a:rPr lang="en-US" sz="1200" b="0" i="0" kern="1200">
                    <a:solidFill>
                      <a:schemeClr val="tx1"/>
                    </a:solidFill>
                    <a:effectLst/>
                    <a:latin typeface="+mn-lt"/>
                    <a:ea typeface="+mn-ea"/>
                    <a:cs typeface="+mn-cs"/>
                  </a:rPr>
                  <a:t>Lastly, dividing by the geometric mean squared eliminates the units within the equation and scales the values of the score.  </a:t>
                </a:r>
                <a:endParaRPr lang="en-US">
                  <a:cs typeface="Calibri"/>
                </a:endParaRPr>
              </a:p>
              <a:p>
                <a:pPr rtl="0"/>
                <a:endParaRPr lang="en-US"/>
              </a:p>
            </p:txBody>
          </p:sp>
        </mc:Choice>
        <mc:Fallback xmlns="">
          <p:sp>
            <p:nvSpPr>
              <p:cNvPr id="3" name="Notes Placeholder 2"/>
              <p:cNvSpPr>
                <a:spLocks noGrp="1"/>
              </p:cNvSpPr>
              <p:nvPr>
                <p:ph type="body" idx="1"/>
              </p:nvPr>
            </p:nvSpPr>
            <p:spPr/>
            <p:txBody>
              <a:bodyPr/>
              <a:lstStyle/>
              <a:p>
                <a:pPr fontAlgn="base"/>
                <a:r>
                  <a:rPr lang="en-US"/>
                  <a:t>Carina</a:t>
                </a:r>
              </a:p>
              <a:p>
                <a:pPr marL="0" indent="0" fontAlgn="base">
                  <a:lnSpc>
                    <a:spcPct val="150000"/>
                  </a:lnSpc>
                  <a:buNone/>
                </a:pPr>
                <a:r>
                  <a:rPr lang="en-US" b="0" i="0">
                    <a:latin typeface="Cambria Math" panose="02040503050406030204" pitchFamily="18" charset="0"/>
                  </a:rPr>
                  <a:t>𝑅𝑎𝑛𝑔𝑒=𝑡ℎ𝑒 𝑚𝑎𝑥𝑖𝑚𝑢𝑚 𝑟𝑒𝑡𝑢𝑟𝑛 𝑚𝑖𝑛𝑢𝑠 𝑡ℎ𝑒 𝑚𝑖𝑛𝑖𝑚𝑢𝑚 𝑟𝑒𝑡𝑢𝑟𝑛</a:t>
                </a:r>
                <a:endParaRPr lang="en-US" b="0"/>
              </a:p>
              <a:p>
                <a:pPr marL="0" indent="0" fontAlgn="base">
                  <a:lnSpc>
                    <a:spcPct val="150000"/>
                  </a:lnSpc>
                  <a:buNone/>
                </a:pPr>
                <a:r>
                  <a:rPr lang="en-US" b="0" i="0">
                    <a:latin typeface="Cambria Math" panose="02040503050406030204" pitchFamily="18" charset="0"/>
                  </a:rPr>
                  <a:t>𝑆𝑒𝑚𝑖𝑉𝑎𝑟𝑖𝑎𝑛𝑐𝑒=𝑡ℎ𝑒 𝑣𝑎𝑟𝑖𝑎𝑛𝑐𝑒 𝑜𝑓 𝑡ℎ𝑒 𝑟𝑒𝑡𝑢𝑟𝑛𝑠 𝑏𝑒𝑙𝑜𝑤 𝑡ℎ𝑒 𝑚𝑒𝑎𝑛</a:t>
                </a:r>
                <a:endParaRPr lang="en-US" b="0"/>
              </a:p>
              <a:p>
                <a:pPr marL="0" indent="0" fontAlgn="base">
                  <a:lnSpc>
                    <a:spcPct val="150000"/>
                  </a:lnSpc>
                  <a:buNone/>
                </a:pPr>
                <a:r>
                  <a:rPr lang="en-US" b="0" i="0">
                    <a:latin typeface="Cambria Math" panose="02040503050406030204" pitchFamily="18" charset="0"/>
                  </a:rPr>
                  <a:t>𝐺𝑒𝑜𝑚𝑒𝑡𝑟𝑖𝑐 𝑀𝑒𝑎𝑛=𝑡ℎ𝑒 𝑔𝑒𝑜𝑚𝑒𝑡𝑟𝑖𝑐 𝑎𝑣𝑒𝑟𝑎𝑔𝑒 𝑜𝑓 𝑡ℎ𝑒 𝑟𝑒𝑡𝑢𝑟𝑛𝑠</a:t>
                </a:r>
                <a:endParaRPr lang="en-US"/>
              </a:p>
              <a:p>
                <a:pPr fontAlgn="base"/>
                <a:endParaRPr lang="en-US"/>
              </a:p>
              <a:p>
                <a:pPr fontAlgn="base"/>
                <a:endParaRPr lang="en-US"/>
              </a:p>
              <a:p>
                <a:r>
                  <a:rPr lang="en-US"/>
                  <a:t>-Each</a:t>
                </a:r>
                <a:r>
                  <a:rPr lang="en-US" sz="1200" b="0" i="0" kern="1200">
                    <a:solidFill>
                      <a:schemeClr val="tx1"/>
                    </a:solidFill>
                    <a:effectLst/>
                    <a:latin typeface="+mn-lt"/>
                    <a:ea typeface="+mn-ea"/>
                    <a:cs typeface="+mn-cs"/>
                  </a:rPr>
                  <a:t> component of the score above provides value. </a:t>
                </a:r>
                <a:endParaRPr lang="en-US"/>
              </a:p>
              <a:p>
                <a:r>
                  <a:rPr lang="en-US" sz="1200" b="0" i="0" kern="1200">
                    <a:solidFill>
                      <a:schemeClr val="tx1"/>
                    </a:solidFill>
                    <a:effectLst/>
                    <a:latin typeface="+mn-lt"/>
                    <a:ea typeface="+mn-ea"/>
                    <a:cs typeface="+mn-cs"/>
                  </a:rPr>
                  <a:t>The range is indicating the spread of the returns. The larger the range of returns, the more potential risk that is present. </a:t>
                </a:r>
                <a:endParaRPr lang="en-US">
                  <a:cs typeface="Calibri"/>
                </a:endParaRPr>
              </a:p>
              <a:p>
                <a:r>
                  <a:rPr lang="en-US" sz="1200" b="0" i="0" kern="1200">
                    <a:solidFill>
                      <a:schemeClr val="tx1"/>
                    </a:solidFill>
                    <a:effectLst/>
                    <a:latin typeface="+mn-lt"/>
                    <a:ea typeface="+mn-ea"/>
                    <a:cs typeface="+mn-cs"/>
                  </a:rPr>
                  <a:t>The square root of semi-variance, or simply known as the semi-deviation, incorporates the component of risk for when a return is under-performing the average. </a:t>
                </a:r>
                <a:endParaRPr lang="en-US"/>
              </a:p>
              <a:p>
                <a:r>
                  <a:rPr lang="en-US" sz="1200" b="0" i="0" kern="1200">
                    <a:solidFill>
                      <a:schemeClr val="tx1"/>
                    </a:solidFill>
                    <a:effectLst/>
                    <a:latin typeface="+mn-lt"/>
                    <a:ea typeface="+mn-ea"/>
                    <a:cs typeface="+mn-cs"/>
                  </a:rPr>
                  <a:t>Lastly, dividing by the geometric mean squared eliminates the units within the equation and scales the values of the score.  </a:t>
                </a:r>
                <a:endParaRPr lang="en-US">
                  <a:cs typeface="Calibri"/>
                </a:endParaRPr>
              </a:p>
              <a:p>
                <a:pPr rtl="0"/>
                <a:endParaRPr lang="en-US"/>
              </a:p>
            </p:txBody>
          </p:sp>
        </mc:Fallback>
      </mc:AlternateContent>
      <p:sp>
        <p:nvSpPr>
          <p:cNvPr id="4" name="Slide Number Placeholder 3"/>
          <p:cNvSpPr>
            <a:spLocks noGrp="1"/>
          </p:cNvSpPr>
          <p:nvPr>
            <p:ph type="sldNum" sz="quarter" idx="5"/>
          </p:nvPr>
        </p:nvSpPr>
        <p:spPr/>
        <p:txBody>
          <a:bodyPr/>
          <a:lstStyle/>
          <a:p>
            <a:fld id="{78E4A049-8685-4352-9DC2-828F08FD542B}" type="slidenum">
              <a:rPr lang="en-US" smtClean="0"/>
              <a:pPr/>
              <a:t>12</a:t>
            </a:fld>
            <a:endParaRPr lang="en-US"/>
          </a:p>
        </p:txBody>
      </p:sp>
    </p:spTree>
    <p:extLst>
      <p:ext uri="{BB962C8B-B14F-4D97-AF65-F5344CB8AC3E}">
        <p14:creationId xmlns:p14="http://schemas.microsoft.com/office/powerpoint/2010/main" val="1690303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Verdana"/>
                <a:ea typeface="Verdana"/>
                <a:cs typeface="Verdana"/>
              </a:rPr>
              <a:t>Poor returns</a:t>
            </a:r>
            <a:r>
              <a:rPr lang="en-US">
                <a:highlight>
                  <a:srgbClr val="FFFF00"/>
                </a:highlight>
                <a:latin typeface="Verdana"/>
                <a:ea typeface="Verdana"/>
                <a:cs typeface="Verdana"/>
              </a:rPr>
              <a:t>(-&gt;lack </a:t>
            </a:r>
            <a:r>
              <a:rPr lang="en-US" err="1">
                <a:highlight>
                  <a:srgbClr val="FFFF00"/>
                </a:highlight>
                <a:latin typeface="Verdana"/>
                <a:ea typeface="Verdana"/>
                <a:cs typeface="Verdana"/>
              </a:rPr>
              <a:t>diversifaction</a:t>
            </a:r>
            <a:r>
              <a:rPr lang="en-US">
                <a:latin typeface="Verdana"/>
                <a:ea typeface="Verdana"/>
                <a:cs typeface="Verdana"/>
              </a:rPr>
              <a:t>)</a:t>
            </a:r>
          </a:p>
          <a:p>
            <a:r>
              <a:rPr lang="en-US">
                <a:latin typeface="Verdana"/>
                <a:ea typeface="Verdana"/>
                <a:cs typeface="Verdana"/>
              </a:rPr>
              <a:t>Sequence Risk </a:t>
            </a:r>
            <a:endParaRPr lang="en-US"/>
          </a:p>
          <a:p>
            <a:pPr lvl="1"/>
            <a:r>
              <a:rPr lang="en-US">
                <a:latin typeface="Verdana"/>
                <a:ea typeface="Verdana"/>
                <a:cs typeface="Verdana"/>
              </a:rPr>
              <a:t>Developing a way to minimize it </a:t>
            </a:r>
            <a:endParaRPr lang="en-US"/>
          </a:p>
          <a:p>
            <a:pPr lvl="2">
              <a:buFont typeface="Wingdings" pitchFamily="34" charset="0"/>
            </a:pPr>
            <a:r>
              <a:rPr lang="en-US">
                <a:latin typeface="Verdana"/>
                <a:ea typeface="Verdana"/>
                <a:cs typeface="Verdana"/>
              </a:rPr>
              <a:t>Trend Following </a:t>
            </a:r>
          </a:p>
          <a:p>
            <a:pPr lvl="1"/>
            <a:r>
              <a:rPr lang="en-US">
                <a:latin typeface="Verdana"/>
                <a:ea typeface="Verdana"/>
                <a:cs typeface="Verdana"/>
              </a:rPr>
              <a:t>There is no measure to quantify it </a:t>
            </a:r>
            <a:endParaRPr lang="en-US"/>
          </a:p>
          <a:p>
            <a:endParaRPr lang="en-US"/>
          </a:p>
        </p:txBody>
      </p:sp>
      <p:sp>
        <p:nvSpPr>
          <p:cNvPr id="4" name="Slide Number Placeholder 3"/>
          <p:cNvSpPr>
            <a:spLocks noGrp="1"/>
          </p:cNvSpPr>
          <p:nvPr>
            <p:ph type="sldNum" sz="quarter" idx="5"/>
          </p:nvPr>
        </p:nvSpPr>
        <p:spPr/>
        <p:txBody>
          <a:bodyPr/>
          <a:lstStyle/>
          <a:p>
            <a:fld id="{78E4A049-8685-4352-9DC2-828F08FD542B}" type="slidenum">
              <a:rPr lang="en-US" smtClean="0"/>
              <a:pPr/>
              <a:t>13</a:t>
            </a:fld>
            <a:endParaRPr lang="en-US"/>
          </a:p>
        </p:txBody>
      </p:sp>
    </p:spTree>
    <p:extLst>
      <p:ext uri="{BB962C8B-B14F-4D97-AF65-F5344CB8AC3E}">
        <p14:creationId xmlns:p14="http://schemas.microsoft.com/office/powerpoint/2010/main" val="1443518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7.98</a:t>
            </a:r>
          </a:p>
          <a:p>
            <a:r>
              <a:rPr lang="en-US">
                <a:cs typeface="Calibri"/>
              </a:rPr>
              <a:t>653089</a:t>
            </a:r>
          </a:p>
        </p:txBody>
      </p:sp>
      <p:sp>
        <p:nvSpPr>
          <p:cNvPr id="4" name="Slide Number Placeholder 3"/>
          <p:cNvSpPr>
            <a:spLocks noGrp="1"/>
          </p:cNvSpPr>
          <p:nvPr>
            <p:ph type="sldNum" sz="quarter" idx="5"/>
          </p:nvPr>
        </p:nvSpPr>
        <p:spPr/>
        <p:txBody>
          <a:bodyPr/>
          <a:lstStyle/>
          <a:p>
            <a:fld id="{78E4A049-8685-4352-9DC2-828F08FD542B}" type="slidenum">
              <a:rPr lang="en-US" smtClean="0"/>
              <a:pPr/>
              <a:t>14</a:t>
            </a:fld>
            <a:endParaRPr lang="en-US"/>
          </a:p>
        </p:txBody>
      </p:sp>
    </p:spTree>
    <p:extLst>
      <p:ext uri="{BB962C8B-B14F-4D97-AF65-F5344CB8AC3E}">
        <p14:creationId xmlns:p14="http://schemas.microsoft.com/office/powerpoint/2010/main" val="2541813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Carina</a:t>
            </a:r>
          </a:p>
        </p:txBody>
      </p:sp>
      <p:sp>
        <p:nvSpPr>
          <p:cNvPr id="4" name="Slide Number Placeholder 3"/>
          <p:cNvSpPr>
            <a:spLocks noGrp="1"/>
          </p:cNvSpPr>
          <p:nvPr>
            <p:ph type="sldNum" sz="quarter" idx="5"/>
          </p:nvPr>
        </p:nvSpPr>
        <p:spPr/>
        <p:txBody>
          <a:bodyPr/>
          <a:lstStyle/>
          <a:p>
            <a:fld id="{78E4A049-8685-4352-9DC2-828F08FD542B}" type="slidenum">
              <a:rPr lang="en-US" smtClean="0"/>
              <a:pPr/>
              <a:t>15</a:t>
            </a:fld>
            <a:endParaRPr lang="en-US"/>
          </a:p>
        </p:txBody>
      </p:sp>
    </p:spTree>
    <p:extLst>
      <p:ext uri="{BB962C8B-B14F-4D97-AF65-F5344CB8AC3E}">
        <p14:creationId xmlns:p14="http://schemas.microsoft.com/office/powerpoint/2010/main" val="1827241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Carina</a:t>
            </a:r>
          </a:p>
        </p:txBody>
      </p:sp>
      <p:sp>
        <p:nvSpPr>
          <p:cNvPr id="4" name="Slide Number Placeholder 3"/>
          <p:cNvSpPr>
            <a:spLocks noGrp="1"/>
          </p:cNvSpPr>
          <p:nvPr>
            <p:ph type="sldNum" sz="quarter" idx="5"/>
          </p:nvPr>
        </p:nvSpPr>
        <p:spPr/>
        <p:txBody>
          <a:bodyPr/>
          <a:lstStyle/>
          <a:p>
            <a:fld id="{78E4A049-8685-4352-9DC2-828F08FD542B}" type="slidenum">
              <a:rPr lang="en-US" smtClean="0"/>
              <a:pPr/>
              <a:t>16</a:t>
            </a:fld>
            <a:endParaRPr lang="en-US"/>
          </a:p>
        </p:txBody>
      </p:sp>
    </p:spTree>
    <p:extLst>
      <p:ext uri="{BB962C8B-B14F-4D97-AF65-F5344CB8AC3E}">
        <p14:creationId xmlns:p14="http://schemas.microsoft.com/office/powerpoint/2010/main" val="2270594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greyWatermark-20.png"/>
          <p:cNvPicPr>
            <a:picLocks noChangeAspect="1"/>
          </p:cNvPicPr>
          <p:nvPr userDrawn="1"/>
        </p:nvPicPr>
        <p:blipFill>
          <a:blip r:embed="rId2" cstate="print"/>
          <a:stretch>
            <a:fillRect/>
          </a:stretch>
        </p:blipFill>
        <p:spPr>
          <a:xfrm>
            <a:off x="7949092" y="2703302"/>
            <a:ext cx="4242908" cy="4154698"/>
          </a:xfrm>
          <a:prstGeom prst="rect">
            <a:avLst/>
          </a:prstGeom>
        </p:spPr>
      </p:pic>
      <p:sp>
        <p:nvSpPr>
          <p:cNvPr id="2" name="Title 1"/>
          <p:cNvSpPr>
            <a:spLocks noGrp="1"/>
          </p:cNvSpPr>
          <p:nvPr>
            <p:ph type="ctrTitle" hasCustomPrompt="1"/>
          </p:nvPr>
        </p:nvSpPr>
        <p:spPr>
          <a:xfrm>
            <a:off x="609600" y="2537925"/>
            <a:ext cx="9144000" cy="1524001"/>
          </a:xfrm>
        </p:spPr>
        <p:txBody>
          <a:bodyPr>
            <a:noAutofit/>
          </a:bodyPr>
          <a:lstStyle>
            <a:lvl1pPr>
              <a:defRPr sz="4000" b="1"/>
            </a:lvl1pPr>
          </a:lstStyle>
          <a:p>
            <a:r>
              <a:rPr lang="en-US"/>
              <a:t>Click to edit</a:t>
            </a:r>
            <a:br>
              <a:rPr lang="en-US"/>
            </a:br>
            <a:r>
              <a:rPr lang="en-US"/>
              <a:t>Master title style</a:t>
            </a:r>
          </a:p>
        </p:txBody>
      </p:sp>
      <p:sp>
        <p:nvSpPr>
          <p:cNvPr id="3" name="Subtitle 2"/>
          <p:cNvSpPr>
            <a:spLocks noGrp="1"/>
          </p:cNvSpPr>
          <p:nvPr>
            <p:ph type="subTitle" idx="1"/>
          </p:nvPr>
        </p:nvSpPr>
        <p:spPr>
          <a:xfrm>
            <a:off x="609600" y="4293573"/>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1200" y="990601"/>
            <a:ext cx="3383438" cy="10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extLst>
    <p:ext uri="{DCECCB84-F9BA-43D5-87BE-67443E8EF086}">
      <p15:sldGuideLst xmlns:p15="http://schemas.microsoft.com/office/powerpoint/2012/main">
        <p15:guide id="1" pos="4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609600" y="1524000"/>
            <a:ext cx="7823200" cy="4648200"/>
          </a:xfrm>
        </p:spPr>
        <p:txBody>
          <a:bodyPr/>
          <a:lstStyle/>
          <a:p>
            <a:r>
              <a:rPr lang="en-US"/>
              <a:t>Click icon to add picture</a:t>
            </a:r>
          </a:p>
        </p:txBody>
      </p:sp>
      <p:sp>
        <p:nvSpPr>
          <p:cNvPr id="8" name="Text Placeholder 7"/>
          <p:cNvSpPr>
            <a:spLocks noGrp="1"/>
          </p:cNvSpPr>
          <p:nvPr>
            <p:ph type="body" sz="quarter" idx="13"/>
          </p:nvPr>
        </p:nvSpPr>
        <p:spPr>
          <a:xfrm>
            <a:off x="8737600" y="1524000"/>
            <a:ext cx="28448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493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6131" y="1066834"/>
            <a:ext cx="4459738" cy="4428034"/>
          </a:xfrm>
          <a:prstGeom prst="rect">
            <a:avLst/>
          </a:prstGeom>
        </p:spPr>
      </p:pic>
    </p:spTree>
    <p:extLst>
      <p:ext uri="{BB962C8B-B14F-4D97-AF65-F5344CB8AC3E}">
        <p14:creationId xmlns:p14="http://schemas.microsoft.com/office/powerpoint/2010/main" val="943259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09600" y="2286000"/>
            <a:ext cx="9144000" cy="1524000"/>
          </a:xfrm>
        </p:spPr>
        <p:txBody>
          <a:bodyPr>
            <a:noAutofit/>
          </a:bodyPr>
          <a:lstStyle>
            <a:lvl1pPr>
              <a:defRPr sz="4000">
                <a:solidFill>
                  <a:schemeClr val="tx1"/>
                </a:solidFill>
              </a:defRPr>
            </a:lvl1pPr>
          </a:lstStyle>
          <a:p>
            <a:r>
              <a:rPr lang="en-US"/>
              <a:t>Click to edit Master title style</a:t>
            </a:r>
          </a:p>
        </p:txBody>
      </p:sp>
      <p:sp>
        <p:nvSpPr>
          <p:cNvPr id="11" name="Subtitle 2"/>
          <p:cNvSpPr>
            <a:spLocks noGrp="1"/>
          </p:cNvSpPr>
          <p:nvPr>
            <p:ph type="subTitle" idx="1"/>
          </p:nvPr>
        </p:nvSpPr>
        <p:spPr>
          <a:xfrm>
            <a:off x="609600" y="4041648"/>
            <a:ext cx="9144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Tree>
    <p:extLst>
      <p:ext uri="{BB962C8B-B14F-4D97-AF65-F5344CB8AC3E}">
        <p14:creationId xmlns:p14="http://schemas.microsoft.com/office/powerpoint/2010/main" val="380606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2">
    <p:bg>
      <p:bgPr>
        <a:solidFill>
          <a:schemeClr val="accent1"/>
        </a:solid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609600" y="2286000"/>
            <a:ext cx="9144000" cy="1524000"/>
          </a:xfrm>
        </p:spPr>
        <p:txBody>
          <a:bodyPr>
            <a:noAutofit/>
          </a:bodyPr>
          <a:lstStyle>
            <a:lvl1pPr>
              <a:defRPr sz="4000">
                <a:solidFill>
                  <a:schemeClr val="tx1"/>
                </a:solidFill>
              </a:defRPr>
            </a:lvl1pPr>
          </a:lstStyle>
          <a:p>
            <a:r>
              <a:rPr lang="en-US"/>
              <a:t>Click to edit Master title style</a:t>
            </a:r>
          </a:p>
        </p:txBody>
      </p:sp>
      <p:sp>
        <p:nvSpPr>
          <p:cNvPr id="13" name="Subtitle 2"/>
          <p:cNvSpPr>
            <a:spLocks noGrp="1"/>
          </p:cNvSpPr>
          <p:nvPr>
            <p:ph type="subTitle" idx="1"/>
          </p:nvPr>
        </p:nvSpPr>
        <p:spPr>
          <a:xfrm>
            <a:off x="609600" y="4041648"/>
            <a:ext cx="9144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Tree>
    <p:extLst>
      <p:ext uri="{BB962C8B-B14F-4D97-AF65-F5344CB8AC3E}">
        <p14:creationId xmlns:p14="http://schemas.microsoft.com/office/powerpoint/2010/main" val="3017159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BFEBEB0A-9E3D-4B14-9782-E2AE3DA60D96}" type="slidenum">
              <a:rPr lang="en-US" smtClean="0"/>
              <a:pPr/>
              <a:t>‹#›</a:t>
            </a:fld>
            <a:endParaRPr lang="en-US"/>
          </a:p>
        </p:txBody>
      </p:sp>
      <p:sp>
        <p:nvSpPr>
          <p:cNvPr id="8"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1"/>
                </a:solidFill>
              </a:defRPr>
            </a:lvl1pPr>
          </a:lstStyle>
          <a:p>
            <a:endParaRPr lang="en-US"/>
          </a:p>
        </p:txBody>
      </p:sp>
      <p:sp>
        <p:nvSpPr>
          <p:cNvPr id="7" name="Title 1"/>
          <p:cNvSpPr>
            <a:spLocks noGrp="1"/>
          </p:cNvSpPr>
          <p:nvPr>
            <p:ph type="ctrTitle"/>
          </p:nvPr>
        </p:nvSpPr>
        <p:spPr>
          <a:xfrm>
            <a:off x="609600" y="2286000"/>
            <a:ext cx="9144000" cy="1524000"/>
          </a:xfrm>
        </p:spPr>
        <p:txBody>
          <a:bodyPr>
            <a:noAutofit/>
          </a:bodyPr>
          <a:lstStyle>
            <a:lvl1pPr>
              <a:defRPr sz="4000">
                <a:solidFill>
                  <a:schemeClr val="tx1"/>
                </a:solidFill>
              </a:defRPr>
            </a:lvl1pPr>
          </a:lstStyle>
          <a:p>
            <a:r>
              <a:rPr lang="en-US"/>
              <a:t>Click to edit Master title style</a:t>
            </a:r>
          </a:p>
        </p:txBody>
      </p:sp>
      <p:sp>
        <p:nvSpPr>
          <p:cNvPr id="9" name="Subtitle 2"/>
          <p:cNvSpPr>
            <a:spLocks noGrp="1"/>
          </p:cNvSpPr>
          <p:nvPr>
            <p:ph type="subTitle" idx="1"/>
          </p:nvPr>
        </p:nvSpPr>
        <p:spPr>
          <a:xfrm>
            <a:off x="609600" y="4041648"/>
            <a:ext cx="9144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Tree>
    <p:extLst>
      <p:ext uri="{BB962C8B-B14F-4D97-AF65-F5344CB8AC3E}">
        <p14:creationId xmlns:p14="http://schemas.microsoft.com/office/powerpoint/2010/main" val="1623213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a:p>
        </p:txBody>
      </p:sp>
    </p:spTree>
    <p:extLst>
      <p:ext uri="{BB962C8B-B14F-4D97-AF65-F5344CB8AC3E}">
        <p14:creationId xmlns:p14="http://schemas.microsoft.com/office/powerpoint/2010/main" val="3973370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3245494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0" y="1496736"/>
            <a:ext cx="4876800" cy="63976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60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7600" y="1496736"/>
            <a:ext cx="4876800" cy="63976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992020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280741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795" y="6391657"/>
            <a:ext cx="612396" cy="365125"/>
          </a:xfrm>
        </p:spPr>
        <p:txBody>
          <a:bodyPr/>
          <a:lstStyle>
            <a:lvl1pPr>
              <a:defRPr>
                <a:solidFill>
                  <a:schemeClr val="tx1"/>
                </a:solidFill>
              </a:defRPr>
            </a:lvl1pPr>
          </a:lstStyle>
          <a:p>
            <a:fld id="{BFEBEB0A-9E3D-4B14-9782-E2AE3DA60D96}" type="slidenum">
              <a:rPr lang="en-US" smtClean="0"/>
              <a:pPr/>
              <a:t>‹#›</a:t>
            </a:fld>
            <a:endParaRPr lang="en-US"/>
          </a:p>
        </p:txBody>
      </p:sp>
      <p:sp>
        <p:nvSpPr>
          <p:cNvPr id="3" name="Rectangle 19"/>
          <p:cNvSpPr>
            <a:spLocks noGrp="1"/>
          </p:cNvSpPr>
          <p:nvPr>
            <p:ph type="ftr" sz="quarter" idx="11"/>
          </p:nvPr>
        </p:nvSpPr>
        <p:spPr>
          <a:xfrm>
            <a:off x="609600" y="6400800"/>
            <a:ext cx="6807200" cy="304800"/>
          </a:xfrm>
        </p:spPr>
        <p:txBody>
          <a:bodyPr/>
          <a:lstStyle>
            <a:lvl1pPr>
              <a:defRPr>
                <a:solidFill>
                  <a:schemeClr val="tx1"/>
                </a:solidFill>
              </a:defRPr>
            </a:lvl1pPr>
            <a:extLst/>
          </a:lstStyle>
          <a:p>
            <a:endParaRPr lang="en-US"/>
          </a:p>
        </p:txBody>
      </p:sp>
    </p:spTree>
    <p:extLst>
      <p:ext uri="{BB962C8B-B14F-4D97-AF65-F5344CB8AC3E}">
        <p14:creationId xmlns:p14="http://schemas.microsoft.com/office/powerpoint/2010/main" val="29610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2">
    <p:bg>
      <p:bgPr>
        <a:solidFill>
          <a:srgbClr val="AB192D"/>
        </a:solidFill>
        <a:effectLst/>
      </p:bgPr>
    </p:bg>
    <p:spTree>
      <p:nvGrpSpPr>
        <p:cNvPr id="1" name=""/>
        <p:cNvGrpSpPr/>
        <p:nvPr/>
      </p:nvGrpSpPr>
      <p:grpSpPr>
        <a:xfrm>
          <a:off x="0" y="0"/>
          <a:ext cx="0" cy="0"/>
          <a:chOff x="0" y="0"/>
          <a:chExt cx="0" cy="0"/>
        </a:xfrm>
      </p:grpSpPr>
      <p:pic>
        <p:nvPicPr>
          <p:cNvPr id="9"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
        <p:nvSpPr>
          <p:cNvPr id="7" name="Title 1"/>
          <p:cNvSpPr>
            <a:spLocks noGrp="1"/>
          </p:cNvSpPr>
          <p:nvPr>
            <p:ph type="ctrTitle" hasCustomPrompt="1"/>
          </p:nvPr>
        </p:nvSpPr>
        <p:spPr>
          <a:xfrm>
            <a:off x="609600" y="2537925"/>
            <a:ext cx="9144000" cy="1524001"/>
          </a:xfrm>
        </p:spPr>
        <p:txBody>
          <a:bodyPr>
            <a:noAutofit/>
          </a:bodyPr>
          <a:lstStyle>
            <a:lvl1pPr>
              <a:defRPr sz="4000" b="1">
                <a:solidFill>
                  <a:schemeClr val="bg1"/>
                </a:solidFill>
              </a:defRPr>
            </a:lvl1pPr>
          </a:lstStyle>
          <a:p>
            <a:r>
              <a:rPr lang="en-US"/>
              <a:t>Click to edit</a:t>
            </a:r>
            <a:br>
              <a:rPr lang="en-US"/>
            </a:br>
            <a:r>
              <a:rPr lang="en-US"/>
              <a:t>Master title style</a:t>
            </a:r>
          </a:p>
        </p:txBody>
      </p:sp>
      <p:sp>
        <p:nvSpPr>
          <p:cNvPr id="10" name="Subtitle 2"/>
          <p:cNvSpPr>
            <a:spLocks noGrp="1"/>
          </p:cNvSpPr>
          <p:nvPr>
            <p:ph type="subTitle" idx="1"/>
          </p:nvPr>
        </p:nvSpPr>
        <p:spPr>
          <a:xfrm>
            <a:off x="609600" y="4293573"/>
            <a:ext cx="9144000" cy="990600"/>
          </a:xfrm>
        </p:spPr>
        <p:txBody>
          <a:bodyPr anchor="t" anchorCtr="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3066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074400" cy="1066800"/>
          </a:xfrm>
        </p:spPr>
        <p:txBody>
          <a:bodyPr anchor="b">
            <a:normAutofit/>
          </a:bodyPr>
          <a:lstStyle>
            <a:lvl1pPr algn="l">
              <a:defRPr sz="3200" b="1"/>
            </a:lvl1pPr>
          </a:lstStyle>
          <a:p>
            <a:r>
              <a:rPr lang="en-US"/>
              <a:t>Click to edit Master title style</a:t>
            </a:r>
          </a:p>
        </p:txBody>
      </p:sp>
      <p:sp>
        <p:nvSpPr>
          <p:cNvPr id="3" name="Content Placeholder 2"/>
          <p:cNvSpPr>
            <a:spLocks noGrp="1"/>
          </p:cNvSpPr>
          <p:nvPr>
            <p:ph idx="1"/>
          </p:nvPr>
        </p:nvSpPr>
        <p:spPr>
          <a:xfrm>
            <a:off x="4523709" y="1524001"/>
            <a:ext cx="7058691"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1890" y="1524000"/>
            <a:ext cx="3564876" cy="4648200"/>
          </a:xfrm>
        </p:spPr>
        <p:txBody>
          <a:bodyPr>
            <a:normAutofit/>
          </a:bodyPr>
          <a:lstStyle>
            <a:lvl1pPr marL="0" indent="0">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2447147" y="3581135"/>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4286045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609600" y="1524000"/>
            <a:ext cx="7823200" cy="4648200"/>
          </a:xfrm>
        </p:spPr>
        <p:txBody>
          <a:bodyPr/>
          <a:lstStyle/>
          <a:p>
            <a:endParaRPr lang="en-US"/>
          </a:p>
        </p:txBody>
      </p:sp>
      <p:sp>
        <p:nvSpPr>
          <p:cNvPr id="8" name="Text Placeholder 7"/>
          <p:cNvSpPr>
            <a:spLocks noGrp="1"/>
          </p:cNvSpPr>
          <p:nvPr>
            <p:ph type="body" sz="quarter" idx="13"/>
          </p:nvPr>
        </p:nvSpPr>
        <p:spPr>
          <a:xfrm>
            <a:off x="8737600" y="1524000"/>
            <a:ext cx="28448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920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6131" y="1066834"/>
            <a:ext cx="4459738" cy="4428034"/>
          </a:xfrm>
          <a:prstGeom prst="rect">
            <a:avLst/>
          </a:prstGeom>
        </p:spPr>
      </p:pic>
    </p:spTree>
    <p:extLst>
      <p:ext uri="{BB962C8B-B14F-4D97-AF65-F5344CB8AC3E}">
        <p14:creationId xmlns:p14="http://schemas.microsoft.com/office/powerpoint/2010/main" val="150418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1143000"/>
          </a:xfrm>
          <a:prstGeom prst="rect">
            <a:avLst/>
          </a:prstGeom>
          <a:solidFill>
            <a:schemeClr val="bg2"/>
          </a:solidFill>
          <a:ln>
            <a:noFill/>
          </a:ln>
          <a:effectLst>
            <a:innerShdw blurRad="215900" dist="76200" dir="54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5475" y="1447800"/>
            <a:ext cx="9144000" cy="1676400"/>
          </a:xfrm>
        </p:spPr>
        <p:txBody>
          <a:bodyPr anchor="b" anchorCtr="0"/>
          <a:lstStyle>
            <a:lvl1pPr algn="l">
              <a:defRPr lang="en-US" sz="4000" b="1"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p>
        </p:txBody>
      </p:sp>
      <p:sp>
        <p:nvSpPr>
          <p:cNvPr id="3" name="Text Placeholder 2"/>
          <p:cNvSpPr>
            <a:spLocks noGrp="1"/>
          </p:cNvSpPr>
          <p:nvPr>
            <p:ph type="body" idx="1"/>
          </p:nvPr>
        </p:nvSpPr>
        <p:spPr>
          <a:xfrm>
            <a:off x="625475" y="31242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
        <p:nvSpPr>
          <p:cNvPr id="9" name="Footer Placeholder 2"/>
          <p:cNvSpPr>
            <a:spLocks noGrp="1"/>
          </p:cNvSpPr>
          <p:nvPr>
            <p:ph type="ftr" sz="quarter" idx="3"/>
          </p:nvPr>
        </p:nvSpPr>
        <p:spPr>
          <a:xfrm>
            <a:off x="625475" y="6400800"/>
            <a:ext cx="6807200" cy="304800"/>
          </a:xfrm>
          <a:prstGeom prst="rect">
            <a:avLst/>
          </a:prstGeom>
        </p:spPr>
        <p:txBody>
          <a:bodyPr/>
          <a:lstStyle>
            <a:lvl1pPr>
              <a:defRPr sz="1600" b="0">
                <a:solidFill>
                  <a:schemeClr val="tx2"/>
                </a:solidFill>
              </a:defRPr>
            </a:lvl1pPr>
          </a:lstStyle>
          <a:p>
            <a:endParaRPr lang="en-US"/>
          </a:p>
        </p:txBody>
      </p:sp>
      <p:pic>
        <p:nvPicPr>
          <p:cNvPr id="8" name="Picture 7" descr="greyWatermark-20.png"/>
          <p:cNvPicPr>
            <a:picLocks noChangeAspect="1"/>
          </p:cNvPicPr>
          <p:nvPr userDrawn="1"/>
        </p:nvPicPr>
        <p:blipFill>
          <a:blip r:embed="rId2" cstate="print"/>
          <a:stretch>
            <a:fillRect/>
          </a:stretch>
        </p:blipFill>
        <p:spPr>
          <a:xfrm>
            <a:off x="7949092" y="2703302"/>
            <a:ext cx="4242908" cy="4154698"/>
          </a:xfrm>
          <a:prstGeom prst="rect">
            <a:avLst/>
          </a:prstGeom>
        </p:spPr>
      </p:pic>
    </p:spTree>
  </p:cSld>
  <p:clrMapOvr>
    <a:masterClrMapping/>
  </p:clrMapOvr>
  <p:extLst>
    <p:ext uri="{DCECCB84-F9BA-43D5-87BE-67443E8EF086}">
      <p15:sldGuideLst xmlns:p15="http://schemas.microsoft.com/office/powerpoint/2012/main">
        <p15:guide id="1" pos="4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a:p>
        </p:txBody>
      </p:sp>
    </p:spTree>
    <p:extLst>
      <p:ext uri="{BB962C8B-B14F-4D97-AF65-F5344CB8AC3E}">
        <p14:creationId xmlns:p14="http://schemas.microsoft.com/office/powerpoint/2010/main" val="411570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0" y="1496736"/>
            <a:ext cx="48768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60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7600" y="1496736"/>
            <a:ext cx="48768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 y="6391657"/>
            <a:ext cx="612396" cy="365125"/>
          </a:xfrm>
        </p:spPr>
        <p:txBody>
          <a:bodyPr/>
          <a:lstStyle/>
          <a:p>
            <a:fld id="{BFEBEB0A-9E3D-4B14-9782-E2AE3DA60D96}" type="slidenum">
              <a:rPr lang="en-US" smtClean="0"/>
              <a:pPr/>
              <a:t>‹#›</a:t>
            </a:fld>
            <a:endParaRPr lang="en-US"/>
          </a:p>
        </p:txBody>
      </p:sp>
      <p:sp>
        <p:nvSpPr>
          <p:cNvPr id="3"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074400" cy="1066800"/>
          </a:xfrm>
        </p:spPr>
        <p:txBody>
          <a:bodyPr anchor="b">
            <a:normAutofit/>
          </a:bodyPr>
          <a:lstStyle>
            <a:lvl1pPr algn="l">
              <a:defRPr sz="3200" b="1"/>
            </a:lvl1pPr>
          </a:lstStyle>
          <a:p>
            <a:r>
              <a:rPr lang="en-US"/>
              <a:t>Click to edit Master title style</a:t>
            </a:r>
          </a:p>
        </p:txBody>
      </p:sp>
      <p:sp>
        <p:nvSpPr>
          <p:cNvPr id="3" name="Content Placeholder 2"/>
          <p:cNvSpPr>
            <a:spLocks noGrp="1"/>
          </p:cNvSpPr>
          <p:nvPr>
            <p:ph idx="1"/>
          </p:nvPr>
        </p:nvSpPr>
        <p:spPr>
          <a:xfrm>
            <a:off x="4523709" y="1524001"/>
            <a:ext cx="7058691"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1890" y="1524000"/>
            <a:ext cx="3564876" cy="4648200"/>
          </a:xfrm>
        </p:spPr>
        <p:txBody>
          <a:bodyPr>
            <a:normAutofit/>
          </a:bodyPr>
          <a:lstStyle>
            <a:lvl1pPr marL="0" indent="0">
              <a:buNone/>
              <a:defRPr sz="2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2447147" y="3581135"/>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293533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51367"/>
            <a:ext cx="10972800" cy="80010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609600" y="1524000"/>
            <a:ext cx="10972800" cy="464820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 y="6387664"/>
            <a:ext cx="609600" cy="394136"/>
          </a:xfrm>
          <a:prstGeom prst="rect">
            <a:avLst/>
          </a:prstGeom>
        </p:spPr>
        <p:txBody>
          <a:bodyPr vert="horz" lIns="91440" tIns="45720" rIns="91440" bIns="45720" rtlCol="0" anchor="ctr"/>
          <a:lstStyle>
            <a:lvl1pPr algn="l">
              <a:defRPr sz="1200">
                <a:solidFill>
                  <a:schemeClr val="tx1">
                    <a:lumMod val="85000"/>
                    <a:lumOff val="15000"/>
                  </a:schemeClr>
                </a:solidFill>
                <a:latin typeface="+mj-lt"/>
              </a:defRPr>
            </a:lvl1pPr>
          </a:lstStyle>
          <a:p>
            <a:fld id="{BFEBEB0A-9E3D-4B14-9782-E2AE3DA60D96}" type="slidenum">
              <a:rPr lang="en-US" smtClean="0"/>
              <a:pPr/>
              <a:t>‹#›</a:t>
            </a:fld>
            <a:endParaRPr lang="en-US"/>
          </a:p>
        </p:txBody>
      </p:sp>
      <p:sp>
        <p:nvSpPr>
          <p:cNvPr id="9" name="Rectangle 8"/>
          <p:cNvSpPr/>
          <p:nvPr/>
        </p:nvSpPr>
        <p:spPr>
          <a:xfrm>
            <a:off x="609600" y="1234967"/>
            <a:ext cx="115824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7315200" y="6400800"/>
            <a:ext cx="4470400" cy="369332"/>
          </a:xfrm>
          <a:prstGeom prst="rect">
            <a:avLst/>
          </a:prstGeom>
          <a:noFill/>
          <a:ln>
            <a:noFill/>
          </a:ln>
        </p:spPr>
        <p:txBody>
          <a:bodyPr wrap="square" rtlCol="0">
            <a:spAutoFit/>
          </a:bodyPr>
          <a:lstStyle/>
          <a:p>
            <a:pPr algn="r"/>
            <a:r>
              <a:rPr lang="en-US" sz="1800">
                <a:solidFill>
                  <a:schemeClr val="bg2"/>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2"/>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82" r:id="rId2"/>
    <p:sldLayoutId id="2147483663" r:id="rId3"/>
    <p:sldLayoutId id="2147483695" r:id="rId4"/>
    <p:sldLayoutId id="2147483664" r:id="rId5"/>
    <p:sldLayoutId id="2147483665" r:id="rId6"/>
    <p:sldLayoutId id="2147483666" r:id="rId7"/>
    <p:sldLayoutId id="2147483667" r:id="rId8"/>
    <p:sldLayoutId id="2147483683" r:id="rId9"/>
    <p:sldLayoutId id="2147483696" r:id="rId10"/>
    <p:sldLayoutId id="2147483708" r:id="rId11"/>
  </p:sldLayoutIdLst>
  <p:hf hdr="0" dt="0"/>
  <p:txStyles>
    <p:title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42900"/>
            <a:ext cx="10972800" cy="80010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609600" y="1524000"/>
            <a:ext cx="10972800" cy="464820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 y="6391657"/>
            <a:ext cx="609600" cy="313944"/>
          </a:xfrm>
          <a:prstGeom prst="rect">
            <a:avLst/>
          </a:prstGeom>
        </p:spPr>
        <p:txBody>
          <a:bodyPr vert="horz" lIns="91440" tIns="45720" rIns="91440" bIns="45720" rtlCol="0" anchor="ctr"/>
          <a:lstStyle>
            <a:lvl1pPr algn="l">
              <a:defRPr sz="1200">
                <a:solidFill>
                  <a:schemeClr val="tx1"/>
                </a:solidFill>
                <a:latin typeface="+mj-lt"/>
              </a:defRPr>
            </a:lvl1pPr>
          </a:lstStyle>
          <a:p>
            <a:fld id="{BFEBEB0A-9E3D-4B14-9782-E2AE3DA60D96}" type="slidenum">
              <a:rPr lang="en-US" smtClean="0"/>
              <a:pPr/>
              <a:t>‹#›</a:t>
            </a:fld>
            <a:endParaRPr lang="en-US"/>
          </a:p>
        </p:txBody>
      </p:sp>
      <p:sp>
        <p:nvSpPr>
          <p:cNvPr id="9" name="Rectangle 8"/>
          <p:cNvSpPr/>
          <p:nvPr/>
        </p:nvSpPr>
        <p:spPr>
          <a:xfrm>
            <a:off x="609600" y="1234967"/>
            <a:ext cx="115824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7315200" y="6400800"/>
            <a:ext cx="4470400" cy="369332"/>
          </a:xfrm>
          <a:prstGeom prst="rect">
            <a:avLst/>
          </a:prstGeom>
          <a:noFill/>
          <a:ln>
            <a:noFill/>
          </a:ln>
        </p:spPr>
        <p:txBody>
          <a:bodyPr wrap="square" rtlCol="0">
            <a:spAutoFit/>
          </a:bodyPr>
          <a:lstStyle/>
          <a:p>
            <a:pPr algn="r"/>
            <a:r>
              <a:rPr lang="en-US" sz="1800">
                <a:solidFill>
                  <a:schemeClr val="tx1"/>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1"/>
                </a:solidFill>
              </a:defRPr>
            </a:lvl1pPr>
          </a:lstStyle>
          <a:p>
            <a:endParaRPr lang="en-US"/>
          </a:p>
        </p:txBody>
      </p:sp>
    </p:spTree>
    <p:extLst>
      <p:ext uri="{BB962C8B-B14F-4D97-AF65-F5344CB8AC3E}">
        <p14:creationId xmlns:p14="http://schemas.microsoft.com/office/powerpoint/2010/main" val="34368943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Lst>
  <p:hf hdr="0" dt="0"/>
  <p:txStyles>
    <p:titleStyle>
      <a:lvl1pPr algn="l" defTabSz="914400" rtl="0" eaLnBrk="1" latinLnBrk="0" hangingPunct="1">
        <a:spcBef>
          <a:spcPct val="0"/>
        </a:spcBef>
        <a:buNone/>
        <a:defRPr sz="3200" b="1" kern="1200">
          <a:solidFill>
            <a:schemeClr val="tx1"/>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Verdana"/>
                <a:ea typeface="Verdana"/>
                <a:cs typeface="Verdana"/>
              </a:rPr>
              <a:t>Developing a Sequence Risk Score </a:t>
            </a:r>
            <a:endParaRPr lang="en-US"/>
          </a:p>
        </p:txBody>
      </p:sp>
      <p:sp>
        <p:nvSpPr>
          <p:cNvPr id="3" name="Subtitle 2"/>
          <p:cNvSpPr>
            <a:spLocks noGrp="1"/>
          </p:cNvSpPr>
          <p:nvPr>
            <p:ph type="subTitle" idx="1"/>
          </p:nvPr>
        </p:nvSpPr>
        <p:spPr>
          <a:xfrm>
            <a:off x="609600" y="4293573"/>
            <a:ext cx="9144000" cy="1695090"/>
          </a:xfrm>
        </p:spPr>
        <p:txBody>
          <a:bodyPr>
            <a:normAutofit fontScale="92500" lnSpcReduction="20000"/>
          </a:bodyPr>
          <a:lstStyle/>
          <a:p>
            <a:r>
              <a:rPr lang="en-US">
                <a:latin typeface="Verdana"/>
                <a:ea typeface="Verdana"/>
                <a:cs typeface="Verdana"/>
              </a:rPr>
              <a:t>Advisors: Jon Abraham and Barry </a:t>
            </a:r>
            <a:r>
              <a:rPr lang="en-US" err="1">
                <a:latin typeface="Verdana"/>
                <a:ea typeface="Verdana"/>
                <a:cs typeface="Verdana"/>
              </a:rPr>
              <a:t>Posterro</a:t>
            </a:r>
            <a:r>
              <a:rPr lang="en-US">
                <a:latin typeface="Verdana"/>
                <a:ea typeface="Verdana"/>
                <a:cs typeface="Verdana"/>
              </a:rPr>
              <a:t> </a:t>
            </a:r>
            <a:endParaRPr lang="en-US"/>
          </a:p>
          <a:p>
            <a:endParaRPr lang="en-US"/>
          </a:p>
          <a:p>
            <a:r>
              <a:rPr lang="en-US"/>
              <a:t>Alisha Anderson (MAC), Carina Kennedy(MAC), Haley Modelski (MAC)</a:t>
            </a:r>
          </a:p>
        </p:txBody>
      </p:sp>
    </p:spTree>
    <p:extLst>
      <p:ext uri="{BB962C8B-B14F-4D97-AF65-F5344CB8AC3E}">
        <p14:creationId xmlns:p14="http://schemas.microsoft.com/office/powerpoint/2010/main" val="4283092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E75E38-D8A5-4F99-B7CB-320C15DD6197}"/>
              </a:ext>
            </a:extLst>
          </p:cNvPr>
          <p:cNvSpPr>
            <a:spLocks noGrp="1"/>
          </p:cNvSpPr>
          <p:nvPr>
            <p:ph type="body" idx="1"/>
          </p:nvPr>
        </p:nvSpPr>
        <p:spPr>
          <a:xfrm>
            <a:off x="681037" y="1758295"/>
            <a:ext cx="10829925" cy="3275617"/>
          </a:xfrm>
        </p:spPr>
        <p:txBody>
          <a:bodyPr>
            <a:noAutofit/>
          </a:bodyPr>
          <a:lstStyle/>
          <a:p>
            <a:pPr algn="ctr" rtl="0" fontAlgn="base">
              <a:spcAft>
                <a:spcPts val="3000"/>
              </a:spcAft>
            </a:pPr>
            <a:r>
              <a:rPr lang="en-US" sz="3000" b="1" i="0">
                <a:solidFill>
                  <a:schemeClr val="tx1"/>
                </a:solidFill>
                <a:effectLst/>
                <a:latin typeface="+mj-lt"/>
                <a:ea typeface="Verdana"/>
                <a:cs typeface="Verdana"/>
              </a:rPr>
              <a:t>Sequence Risk is Present </a:t>
            </a:r>
            <a:r>
              <a:rPr lang="en-US" sz="3000" b="1">
                <a:solidFill>
                  <a:schemeClr val="tx1"/>
                </a:solidFill>
                <a:latin typeface="+mj-lt"/>
                <a:ea typeface="Verdana"/>
                <a:cs typeface="Verdana"/>
              </a:rPr>
              <a:t>W</a:t>
            </a:r>
            <a:r>
              <a:rPr lang="en-US" sz="3000" b="1" i="0">
                <a:solidFill>
                  <a:schemeClr val="tx1"/>
                </a:solidFill>
                <a:effectLst/>
                <a:latin typeface="+mj-lt"/>
                <a:ea typeface="Verdana"/>
                <a:cs typeface="Verdana"/>
              </a:rPr>
              <a:t>hen </a:t>
            </a:r>
            <a:r>
              <a:rPr lang="en-US" sz="3000" b="1">
                <a:solidFill>
                  <a:schemeClr val="tx1"/>
                </a:solidFill>
                <a:latin typeface="+mj-lt"/>
                <a:ea typeface="Verdana"/>
                <a:cs typeface="Verdana"/>
              </a:rPr>
              <a:t>T</a:t>
            </a:r>
            <a:r>
              <a:rPr lang="en-US" sz="3000" b="1" i="0">
                <a:solidFill>
                  <a:schemeClr val="tx1"/>
                </a:solidFill>
                <a:effectLst/>
                <a:latin typeface="+mj-lt"/>
                <a:ea typeface="Verdana"/>
                <a:cs typeface="Verdana"/>
              </a:rPr>
              <a:t>here </a:t>
            </a:r>
            <a:r>
              <a:rPr lang="en-US" sz="3000" b="1">
                <a:solidFill>
                  <a:schemeClr val="tx1"/>
                </a:solidFill>
                <a:latin typeface="+mj-lt"/>
                <a:ea typeface="Verdana"/>
                <a:cs typeface="Verdana"/>
              </a:rPr>
              <a:t>A</a:t>
            </a:r>
            <a:r>
              <a:rPr lang="en-US" sz="3000" b="1" i="0">
                <a:solidFill>
                  <a:schemeClr val="tx1"/>
                </a:solidFill>
                <a:effectLst/>
                <a:latin typeface="+mj-lt"/>
                <a:ea typeface="Verdana"/>
                <a:cs typeface="Verdana"/>
              </a:rPr>
              <a:t>re:</a:t>
            </a:r>
            <a:r>
              <a:rPr lang="en-US" sz="3000" b="0" i="0">
                <a:solidFill>
                  <a:schemeClr val="tx1"/>
                </a:solidFill>
                <a:effectLst/>
                <a:latin typeface="+mj-lt"/>
                <a:ea typeface="Verdana"/>
                <a:cs typeface="Verdana"/>
              </a:rPr>
              <a:t> </a:t>
            </a:r>
          </a:p>
          <a:p>
            <a:pPr marL="1885950" lvl="3" indent="-514350" fontAlgn="base">
              <a:spcBef>
                <a:spcPts val="0"/>
              </a:spcBef>
              <a:buClr>
                <a:schemeClr val="tx2"/>
              </a:buClr>
              <a:buFont typeface="+mj-lt"/>
              <a:buAutoNum type="arabicPeriod"/>
            </a:pPr>
            <a:r>
              <a:rPr lang="en-US" sz="3000" b="1" i="0">
                <a:solidFill>
                  <a:schemeClr val="accent1"/>
                </a:solidFill>
                <a:effectLst/>
                <a:latin typeface="+mj-lt"/>
                <a:ea typeface="Verdana"/>
                <a:cs typeface="Verdana"/>
              </a:rPr>
              <a:t>Multiple</a:t>
            </a:r>
            <a:r>
              <a:rPr lang="en-US" sz="3000" b="0" i="0">
                <a:solidFill>
                  <a:srgbClr val="000000"/>
                </a:solidFill>
                <a:effectLst/>
                <a:latin typeface="+mj-lt"/>
                <a:ea typeface="Verdana"/>
                <a:cs typeface="Verdana"/>
              </a:rPr>
              <a:t> </a:t>
            </a:r>
            <a:r>
              <a:rPr lang="en-US" sz="3000" b="0" i="0">
                <a:effectLst/>
                <a:latin typeface="+mj-lt"/>
                <a:ea typeface="Verdana"/>
                <a:cs typeface="Verdana"/>
              </a:rPr>
              <a:t>cash flows</a:t>
            </a:r>
          </a:p>
          <a:p>
            <a:pPr marL="1885950" lvl="3" indent="-514350" fontAlgn="base">
              <a:spcBef>
                <a:spcPts val="0"/>
              </a:spcBef>
              <a:buClr>
                <a:schemeClr val="tx2"/>
              </a:buClr>
              <a:buFont typeface="+mj-lt"/>
              <a:buAutoNum type="arabicPeriod"/>
            </a:pPr>
            <a:r>
              <a:rPr lang="en-US" sz="3000" b="1" i="0">
                <a:solidFill>
                  <a:schemeClr val="accent1"/>
                </a:solidFill>
                <a:effectLst/>
                <a:latin typeface="+mj-lt"/>
                <a:ea typeface="Verdana"/>
                <a:cs typeface="Verdana"/>
              </a:rPr>
              <a:t>Varying </a:t>
            </a:r>
            <a:r>
              <a:rPr lang="en-US" sz="3000" b="1">
                <a:solidFill>
                  <a:schemeClr val="accent1"/>
                </a:solidFill>
                <a:latin typeface="+mj-lt"/>
                <a:ea typeface="Verdana"/>
                <a:cs typeface="Verdana"/>
              </a:rPr>
              <a:t>returns</a:t>
            </a:r>
            <a:r>
              <a:rPr lang="en-US" sz="3000" b="1" i="0">
                <a:solidFill>
                  <a:schemeClr val="accent1"/>
                </a:solidFill>
                <a:effectLst/>
                <a:latin typeface="+mj-lt"/>
                <a:ea typeface="Verdana"/>
                <a:cs typeface="Verdana"/>
              </a:rPr>
              <a:t> </a:t>
            </a:r>
          </a:p>
          <a:p>
            <a:pPr marL="1885950" lvl="3" indent="-514350" fontAlgn="base">
              <a:spcBef>
                <a:spcPts val="0"/>
              </a:spcBef>
              <a:buClr>
                <a:schemeClr val="tx2"/>
              </a:buClr>
              <a:buFont typeface="+mj-lt"/>
              <a:buAutoNum type="arabicPeriod"/>
            </a:pPr>
            <a:r>
              <a:rPr lang="en-US" sz="3000" b="1" i="0">
                <a:solidFill>
                  <a:schemeClr val="accent1"/>
                </a:solidFill>
                <a:effectLst/>
                <a:latin typeface="+mj-lt"/>
                <a:ea typeface="Verdana"/>
                <a:cs typeface="Verdana"/>
              </a:rPr>
              <a:t>Unknown order</a:t>
            </a:r>
            <a:r>
              <a:rPr lang="en-US" sz="3000" b="0" i="0">
                <a:solidFill>
                  <a:srgbClr val="000000"/>
                </a:solidFill>
                <a:effectLst/>
                <a:latin typeface="+mj-lt"/>
                <a:ea typeface="Verdana"/>
                <a:cs typeface="Verdana"/>
              </a:rPr>
              <a:t> </a:t>
            </a:r>
            <a:r>
              <a:rPr lang="en-US" sz="3000" b="0" i="0">
                <a:effectLst/>
                <a:latin typeface="+mj-lt"/>
                <a:ea typeface="Verdana"/>
                <a:cs typeface="Verdana"/>
              </a:rPr>
              <a:t>of those returns</a:t>
            </a:r>
          </a:p>
        </p:txBody>
      </p:sp>
      <p:sp>
        <p:nvSpPr>
          <p:cNvPr id="5" name="Footer Placeholder 4">
            <a:extLst>
              <a:ext uri="{FF2B5EF4-FFF2-40B4-BE49-F238E27FC236}">
                <a16:creationId xmlns:a16="http://schemas.microsoft.com/office/drawing/2014/main" id="{D6264EEA-C6ED-47AF-BF16-D42876F894DE}"/>
              </a:ext>
            </a:extLst>
          </p:cNvPr>
          <p:cNvSpPr>
            <a:spLocks noGrp="1"/>
          </p:cNvSpPr>
          <p:nvPr>
            <p:ph type="ftr" sz="quarter" idx="3"/>
          </p:nvPr>
        </p:nvSpPr>
        <p:spPr/>
        <p:txBody>
          <a:bodyPr/>
          <a:lstStyle/>
          <a:p>
            <a:endParaRPr lang="en-US"/>
          </a:p>
        </p:txBody>
      </p:sp>
      <p:sp>
        <p:nvSpPr>
          <p:cNvPr id="6" name="Slide Number Placeholder 3">
            <a:extLst>
              <a:ext uri="{FF2B5EF4-FFF2-40B4-BE49-F238E27FC236}">
                <a16:creationId xmlns:a16="http://schemas.microsoft.com/office/drawing/2014/main" id="{33C9C778-54E5-5745-A2BC-D20F3F6825BF}"/>
              </a:ext>
            </a:extLst>
          </p:cNvPr>
          <p:cNvSpPr txBox="1">
            <a:spLocks/>
          </p:cNvSpPr>
          <p:nvPr/>
        </p:nvSpPr>
        <p:spPr>
          <a:xfrm>
            <a:off x="11695813" y="6408929"/>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10</a:t>
            </a:fld>
            <a:endParaRPr lang="en-US" sz="1600"/>
          </a:p>
        </p:txBody>
      </p:sp>
    </p:spTree>
    <p:extLst>
      <p:ext uri="{BB962C8B-B14F-4D97-AF65-F5344CB8AC3E}">
        <p14:creationId xmlns:p14="http://schemas.microsoft.com/office/powerpoint/2010/main" val="3607307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8AE6-DBE5-46CC-8C03-33A4ECA1A90E}"/>
              </a:ext>
            </a:extLst>
          </p:cNvPr>
          <p:cNvSpPr>
            <a:spLocks noGrp="1"/>
          </p:cNvSpPr>
          <p:nvPr>
            <p:ph type="title"/>
          </p:nvPr>
        </p:nvSpPr>
        <p:spPr/>
        <p:txBody>
          <a:bodyPr/>
          <a:lstStyle/>
          <a:p>
            <a:r>
              <a:rPr lang="en-US">
                <a:latin typeface="Verdana"/>
                <a:ea typeface="Verdana"/>
                <a:cs typeface="Verdana"/>
              </a:rPr>
              <a:t>Quantifiable Attributes</a:t>
            </a:r>
            <a:endParaRPr lang="en-US"/>
          </a:p>
        </p:txBody>
      </p:sp>
      <p:sp>
        <p:nvSpPr>
          <p:cNvPr id="4" name="Footer Placeholder 3">
            <a:extLst>
              <a:ext uri="{FF2B5EF4-FFF2-40B4-BE49-F238E27FC236}">
                <a16:creationId xmlns:a16="http://schemas.microsoft.com/office/drawing/2014/main" id="{CC4104F7-04C4-49E0-AFCF-55D8888086CB}"/>
              </a:ext>
            </a:extLst>
          </p:cNvPr>
          <p:cNvSpPr>
            <a:spLocks noGrp="1"/>
          </p:cNvSpPr>
          <p:nvPr>
            <p:ph type="ftr" sz="quarter" idx="11"/>
          </p:nvPr>
        </p:nvSpPr>
        <p:spPr/>
        <p:txBody>
          <a:bodyPr/>
          <a:lstStyle/>
          <a:p>
            <a:endParaRPr lang="en-US"/>
          </a:p>
        </p:txBody>
      </p:sp>
      <p:sp>
        <p:nvSpPr>
          <p:cNvPr id="10" name="Text Placeholder 2">
            <a:extLst>
              <a:ext uri="{FF2B5EF4-FFF2-40B4-BE49-F238E27FC236}">
                <a16:creationId xmlns:a16="http://schemas.microsoft.com/office/drawing/2014/main" id="{4BD30A56-FAD5-3642-A62B-427D939CF024}"/>
              </a:ext>
            </a:extLst>
          </p:cNvPr>
          <p:cNvSpPr>
            <a:spLocks noGrp="1"/>
          </p:cNvSpPr>
          <p:nvPr/>
        </p:nvSpPr>
        <p:spPr>
          <a:xfrm>
            <a:off x="0" y="1382401"/>
            <a:ext cx="12192000" cy="4093197"/>
          </a:xfrm>
          <a:prstGeom prst="rect">
            <a:avLst/>
          </a:prstGeom>
          <a:ln>
            <a:noFill/>
          </a:ln>
        </p:spPr>
        <p:txBody>
          <a:bodyPr vert="horz" lIns="91440" tIns="45720" rIns="91440" bIns="45720" rtlCol="0" anchor="ctr" anchorCtr="0">
            <a:noAutofit/>
          </a:bodyPr>
          <a:lstStyle>
            <a:lvl1pPr marL="0" indent="0" algn="l" defTabSz="914400" rtl="0" eaLnBrk="1" latinLnBrk="0" hangingPunct="1">
              <a:lnSpc>
                <a:spcPct val="95000"/>
              </a:lnSpc>
              <a:spcBef>
                <a:spcPts val="1200"/>
              </a:spcBef>
              <a:buClr>
                <a:schemeClr val="bg2"/>
              </a:buClr>
              <a:buFont typeface="Arial" pitchFamily="34" charset="0"/>
              <a:buNone/>
              <a:defRPr sz="2000" b="1" kern="1200">
                <a:solidFill>
                  <a:schemeClr val="tx2"/>
                </a:solidFill>
                <a:latin typeface="+mj-lt"/>
                <a:ea typeface="Verdana" pitchFamily="34" charset="0"/>
                <a:cs typeface="Verdana" pitchFamily="34" charset="0"/>
              </a:defRPr>
            </a:lvl1pPr>
            <a:lvl2pPr marL="457200" indent="0" algn="l" defTabSz="914400" rtl="0" eaLnBrk="1" latinLnBrk="0" hangingPunct="1">
              <a:lnSpc>
                <a:spcPct val="95000"/>
              </a:lnSpc>
              <a:spcBef>
                <a:spcPts val="600"/>
              </a:spcBef>
              <a:buClr>
                <a:schemeClr val="bg2"/>
              </a:buClr>
              <a:buFont typeface="Verdana" pitchFamily="34" charset="0"/>
              <a:buNone/>
              <a:defRPr sz="2000" b="1" kern="1200">
                <a:solidFill>
                  <a:schemeClr val="tx1"/>
                </a:solidFill>
                <a:latin typeface="Verdana" pitchFamily="34" charset="0"/>
                <a:ea typeface="Verdana" pitchFamily="34" charset="0"/>
                <a:cs typeface="Verdana" pitchFamily="34" charset="0"/>
              </a:defRPr>
            </a:lvl2pPr>
            <a:lvl3pPr marL="914400" indent="0" algn="l" defTabSz="914400" rtl="0" eaLnBrk="1" latinLnBrk="0" hangingPunct="1">
              <a:lnSpc>
                <a:spcPct val="95000"/>
              </a:lnSpc>
              <a:spcBef>
                <a:spcPts val="600"/>
              </a:spcBef>
              <a:buClr>
                <a:schemeClr val="bg2"/>
              </a:buClr>
              <a:buFont typeface="Wingdings" pitchFamily="2" charset="2"/>
              <a:buNone/>
              <a:defRPr sz="1800" b="1" kern="1200">
                <a:solidFill>
                  <a:schemeClr val="tx1"/>
                </a:solidFill>
                <a:latin typeface="Verdana" pitchFamily="34" charset="0"/>
                <a:ea typeface="Verdana" pitchFamily="34" charset="0"/>
                <a:cs typeface="Verdana" pitchFamily="34" charset="0"/>
              </a:defRPr>
            </a:lvl3pPr>
            <a:lvl4pPr marL="1371600" indent="0" algn="l" defTabSz="914400" rtl="0" eaLnBrk="1" latinLnBrk="0" hangingPunct="1">
              <a:lnSpc>
                <a:spcPct val="95000"/>
              </a:lnSpc>
              <a:spcBef>
                <a:spcPts val="600"/>
              </a:spcBef>
              <a:buClr>
                <a:schemeClr val="bg2"/>
              </a:buClr>
              <a:buFont typeface="Courier New" pitchFamily="49" charset="0"/>
              <a:buNone/>
              <a:defRPr sz="1600" b="1" kern="1200">
                <a:solidFill>
                  <a:schemeClr val="tx1"/>
                </a:solidFill>
                <a:latin typeface="Verdana" pitchFamily="34" charset="0"/>
                <a:ea typeface="Verdana" pitchFamily="34" charset="0"/>
                <a:cs typeface="Verdana" pitchFamily="34" charset="0"/>
              </a:defRPr>
            </a:lvl4pPr>
            <a:lvl5pPr marL="1828800" indent="0" algn="l" defTabSz="914400" rtl="0" eaLnBrk="1" latinLnBrk="0" hangingPunct="1">
              <a:lnSpc>
                <a:spcPct val="95000"/>
              </a:lnSpc>
              <a:spcBef>
                <a:spcPts val="600"/>
              </a:spcBef>
              <a:buClr>
                <a:schemeClr val="bg2"/>
              </a:buClr>
              <a:buFont typeface="Arial" pitchFamily="34" charset="0"/>
              <a:buNone/>
              <a:defRPr sz="1600" b="1" kern="1200" baseline="0">
                <a:solidFill>
                  <a:schemeClr val="tx1"/>
                </a:solidFill>
                <a:latin typeface="Verdana" pitchFamily="34" charset="0"/>
                <a:ea typeface="Verdana" pitchFamily="34" charset="0"/>
                <a:cs typeface="Verdana" pitchFamily="34" charset="0"/>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9pPr>
          </a:lstStyle>
          <a:p>
            <a:pPr algn="ctr"/>
            <a:r>
              <a:rPr lang="en-US" sz="2800">
                <a:solidFill>
                  <a:schemeClr val="accent1"/>
                </a:solidFill>
              </a:rPr>
              <a:t>Traditional Measures of Risk: </a:t>
            </a:r>
            <a:r>
              <a:rPr lang="en-US" sz="2800" b="0">
                <a:solidFill>
                  <a:prstClr val="black"/>
                </a:solidFill>
                <a:latin typeface="Verdana" pitchFamily="34" charset="0"/>
              </a:rPr>
              <a:t>Skewness, Kurtosis, Range</a:t>
            </a:r>
          </a:p>
          <a:p>
            <a:pPr algn="ctr"/>
            <a:r>
              <a:rPr lang="en-US" sz="2800">
                <a:solidFill>
                  <a:schemeClr val="accent1"/>
                </a:solidFill>
              </a:rPr>
              <a:t> </a:t>
            </a:r>
          </a:p>
          <a:p>
            <a:pPr algn="ctr"/>
            <a:r>
              <a:rPr lang="en-US" sz="2800">
                <a:solidFill>
                  <a:schemeClr val="accent1"/>
                </a:solidFill>
              </a:rPr>
              <a:t>Modern Measures of Risk: </a:t>
            </a:r>
            <a:r>
              <a:rPr lang="en-US" sz="2800" b="0" err="1">
                <a:solidFill>
                  <a:prstClr val="black"/>
                </a:solidFill>
                <a:latin typeface="Verdana" pitchFamily="34" charset="0"/>
              </a:rPr>
              <a:t>TVaR</a:t>
            </a:r>
            <a:r>
              <a:rPr lang="en-US" sz="2800" b="0">
                <a:solidFill>
                  <a:prstClr val="black"/>
                </a:solidFill>
                <a:latin typeface="Verdana" pitchFamily="34" charset="0"/>
              </a:rPr>
              <a:t>, Sharpe Ratio, </a:t>
            </a:r>
            <a:r>
              <a:rPr lang="en-US" sz="2800" b="0" err="1">
                <a:solidFill>
                  <a:prstClr val="black"/>
                </a:solidFill>
                <a:latin typeface="Verdana" pitchFamily="34" charset="0"/>
              </a:rPr>
              <a:t>SemiVariance</a:t>
            </a:r>
            <a:r>
              <a:rPr lang="en-US" sz="2800">
                <a:solidFill>
                  <a:schemeClr val="accent1"/>
                </a:solidFill>
              </a:rPr>
              <a:t> </a:t>
            </a:r>
          </a:p>
        </p:txBody>
      </p:sp>
      <p:sp>
        <p:nvSpPr>
          <p:cNvPr id="14" name="Slide Number Placeholder 3">
            <a:extLst>
              <a:ext uri="{FF2B5EF4-FFF2-40B4-BE49-F238E27FC236}">
                <a16:creationId xmlns:a16="http://schemas.microsoft.com/office/drawing/2014/main" id="{C2C62DEA-1F3C-EE42-8973-B39542021E33}"/>
              </a:ext>
            </a:extLst>
          </p:cNvPr>
          <p:cNvSpPr txBox="1">
            <a:spLocks/>
          </p:cNvSpPr>
          <p:nvPr/>
        </p:nvSpPr>
        <p:spPr>
          <a:xfrm>
            <a:off x="11695813" y="6408929"/>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11</a:t>
            </a:fld>
            <a:endParaRPr lang="en-US" sz="1600"/>
          </a:p>
        </p:txBody>
      </p:sp>
    </p:spTree>
    <p:extLst>
      <p:ext uri="{BB962C8B-B14F-4D97-AF65-F5344CB8AC3E}">
        <p14:creationId xmlns:p14="http://schemas.microsoft.com/office/powerpoint/2010/main" val="1251597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8AE6-DBE5-46CC-8C03-33A4ECA1A90E}"/>
              </a:ext>
            </a:extLst>
          </p:cNvPr>
          <p:cNvSpPr>
            <a:spLocks noGrp="1"/>
          </p:cNvSpPr>
          <p:nvPr>
            <p:ph type="title"/>
          </p:nvPr>
        </p:nvSpPr>
        <p:spPr/>
        <p:txBody>
          <a:bodyPr/>
          <a:lstStyle/>
          <a:p>
            <a:r>
              <a:rPr lang="en-US">
                <a:latin typeface="Verdana"/>
                <a:ea typeface="Verdana"/>
                <a:cs typeface="Verdana"/>
              </a:rPr>
              <a:t>Sequence Risk Score Formula</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12236F-5AE5-40D6-9877-BE0E664A1A33}"/>
                  </a:ext>
                </a:extLst>
              </p:cNvPr>
              <p:cNvSpPr>
                <a:spLocks noGrp="1"/>
              </p:cNvSpPr>
              <p:nvPr>
                <p:ph idx="1"/>
              </p:nvPr>
            </p:nvSpPr>
            <p:spPr>
              <a:xfrm>
                <a:off x="609600" y="1356224"/>
                <a:ext cx="10972800" cy="1272208"/>
              </a:xfrm>
            </p:spPr>
            <p:txBody>
              <a:bodyPr anchor="ctr">
                <a:normAutofit/>
              </a:bodyPr>
              <a:lstStyle/>
              <a:p>
                <a:pPr marL="0" indent="0">
                  <a:lnSpc>
                    <a:spcPct val="100000"/>
                  </a:lnSpc>
                  <a:spcBef>
                    <a:spcPts val="0"/>
                  </a:spcBef>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𝑆𝑒𝑞𝑢𝑒𝑛𝑐𝑒</m:t>
                      </m:r>
                      <m:r>
                        <a:rPr lang="en-US" sz="3200" b="0" i="1" smtClean="0">
                          <a:latin typeface="Cambria Math" panose="02040503050406030204" pitchFamily="18" charset="0"/>
                        </a:rPr>
                        <m:t> </m:t>
                      </m:r>
                      <m:r>
                        <a:rPr lang="en-US" sz="3200" b="0" i="1" smtClean="0">
                          <a:latin typeface="Cambria Math" panose="02040503050406030204" pitchFamily="18" charset="0"/>
                        </a:rPr>
                        <m:t>𝑅𝑖𝑠𝑘</m:t>
                      </m:r>
                      <m:r>
                        <a:rPr lang="en-US" sz="3200" b="0" i="1" smtClean="0">
                          <a:latin typeface="Cambria Math" panose="02040503050406030204" pitchFamily="18" charset="0"/>
                        </a:rPr>
                        <m:t> </m:t>
                      </m:r>
                      <m:r>
                        <a:rPr lang="en-US" sz="3200" b="0" i="1" smtClean="0">
                          <a:latin typeface="Cambria Math" panose="02040503050406030204" pitchFamily="18" charset="0"/>
                        </a:rPr>
                        <m:t>𝑆𝑐𝑜𝑟𝑒</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𝑅𝑎𝑛𝑔𝑒</m:t>
                          </m:r>
                          <m:r>
                            <a:rPr lang="en-US" sz="3200" b="0" i="1" smtClean="0">
                              <a:latin typeface="Cambria Math" panose="02040503050406030204" pitchFamily="18" charset="0"/>
                              <a:ea typeface="Cambria Math" panose="02040503050406030204" pitchFamily="18" charset="0"/>
                            </a:rPr>
                            <m:t>×</m:t>
                          </m:r>
                          <m:rad>
                            <m:radPr>
                              <m:degHide m:val="on"/>
                              <m:ctrlPr>
                                <a:rPr lang="en-US" sz="3200" b="0" i="1" smtClean="0">
                                  <a:latin typeface="Cambria Math" panose="02040503050406030204" pitchFamily="18" charset="0"/>
                                  <a:ea typeface="Cambria Math" panose="02040503050406030204" pitchFamily="18" charset="0"/>
                                </a:rPr>
                              </m:ctrlPr>
                            </m:radPr>
                            <m:deg/>
                            <m:e>
                              <m:r>
                                <a:rPr lang="en-US" sz="3200" b="0" i="1" smtClean="0">
                                  <a:latin typeface="Cambria Math" panose="02040503050406030204" pitchFamily="18" charset="0"/>
                                  <a:ea typeface="Cambria Math" panose="02040503050406030204" pitchFamily="18" charset="0"/>
                                </a:rPr>
                                <m:t>𝑆𝑒𝑚𝑖𝑉𝑎𝑟𝑖𝑎𝑛𝑐𝑒</m:t>
                              </m:r>
                            </m:e>
                          </m:rad>
                        </m:num>
                        <m:den>
                          <m:sSup>
                            <m:sSupPr>
                              <m:ctrlPr>
                                <a:rPr lang="en-US" sz="3200" b="0" i="1" smtClean="0">
                                  <a:latin typeface="Cambria Math" panose="02040503050406030204" pitchFamily="18" charset="0"/>
                                  <a:ea typeface="Cambria Math" panose="02040503050406030204" pitchFamily="18" charset="0"/>
                                </a:rPr>
                              </m:ctrlPr>
                            </m:sSupPr>
                            <m:e>
                              <m:d>
                                <m:dPr>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𝐺𝑒𝑜𝑚𝑒𝑡𝑟𝑖𝑐</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𝑀𝑒𝑎𝑛</m:t>
                                  </m:r>
                                </m:e>
                              </m:d>
                            </m:e>
                            <m:sup>
                              <m:r>
                                <a:rPr lang="en-US" sz="3200" b="0" i="1" smtClean="0">
                                  <a:latin typeface="Cambria Math" panose="02040503050406030204" pitchFamily="18" charset="0"/>
                                  <a:ea typeface="Cambria Math" panose="02040503050406030204" pitchFamily="18" charset="0"/>
                                </a:rPr>
                                <m:t>2</m:t>
                              </m:r>
                            </m:sup>
                          </m:sSup>
                        </m:den>
                      </m:f>
                    </m:oMath>
                  </m:oMathPara>
                </a14:m>
                <a:endParaRPr lang="en-US" sz="3200" dirty="0"/>
              </a:p>
            </p:txBody>
          </p:sp>
        </mc:Choice>
        <mc:Fallback xmlns="">
          <p:sp>
            <p:nvSpPr>
              <p:cNvPr id="3" name="Content Placeholder 2">
                <a:extLst>
                  <a:ext uri="{FF2B5EF4-FFF2-40B4-BE49-F238E27FC236}">
                    <a16:creationId xmlns:a16="http://schemas.microsoft.com/office/drawing/2014/main" id="{5612236F-5AE5-40D6-9877-BE0E664A1A33}"/>
                  </a:ext>
                </a:extLst>
              </p:cNvPr>
              <p:cNvSpPr>
                <a:spLocks noGrp="1" noRot="1" noChangeAspect="1" noMove="1" noResize="1" noEditPoints="1" noAdjustHandles="1" noChangeArrowheads="1" noChangeShapeType="1" noTextEdit="1"/>
              </p:cNvSpPr>
              <p:nvPr>
                <p:ph idx="1"/>
              </p:nvPr>
            </p:nvSpPr>
            <p:spPr>
              <a:xfrm>
                <a:off x="609600" y="1356224"/>
                <a:ext cx="10972800" cy="1272208"/>
              </a:xfrm>
              <a:blipFill>
                <a:blip r:embed="rId3"/>
                <a:stretch>
                  <a:fillRect b="-1089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CC4104F7-04C4-49E0-AFCF-55D8888086CB}"/>
              </a:ext>
            </a:extLst>
          </p:cNvPr>
          <p:cNvSpPr>
            <a:spLocks noGrp="1"/>
          </p:cNvSpPr>
          <p:nvPr>
            <p:ph type="ftr" sz="quarter" idx="11"/>
          </p:nvPr>
        </p:nvSpPr>
        <p:spPr/>
        <p:txBody>
          <a:bodyPr/>
          <a:lstStyle/>
          <a:p>
            <a:endParaRPr lang="en-US"/>
          </a:p>
        </p:txBody>
      </p:sp>
      <p:sp>
        <p:nvSpPr>
          <p:cNvPr id="6" name="Slide Number Placeholder 3">
            <a:extLst>
              <a:ext uri="{FF2B5EF4-FFF2-40B4-BE49-F238E27FC236}">
                <a16:creationId xmlns:a16="http://schemas.microsoft.com/office/drawing/2014/main" id="{70D74BDD-7547-C34F-949D-FBF32BFC0AD3}"/>
              </a:ext>
            </a:extLst>
          </p:cNvPr>
          <p:cNvSpPr txBox="1">
            <a:spLocks/>
          </p:cNvSpPr>
          <p:nvPr/>
        </p:nvSpPr>
        <p:spPr>
          <a:xfrm>
            <a:off x="11695813" y="6408929"/>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12</a:t>
            </a:fld>
            <a:endParaRPr lang="en-US" sz="1600"/>
          </a:p>
        </p:txBody>
      </p:sp>
      <p:graphicFrame>
        <p:nvGraphicFramePr>
          <p:cNvPr id="7" name="Table 6">
            <a:extLst>
              <a:ext uri="{FF2B5EF4-FFF2-40B4-BE49-F238E27FC236}">
                <a16:creationId xmlns:a16="http://schemas.microsoft.com/office/drawing/2014/main" id="{5B238DB7-8E24-C04B-AB4C-02717AD48AEF}"/>
              </a:ext>
            </a:extLst>
          </p:cNvPr>
          <p:cNvGraphicFramePr>
            <a:graphicFrameLocks noGrp="1"/>
          </p:cNvGraphicFramePr>
          <p:nvPr>
            <p:extLst>
              <p:ext uri="{D42A27DB-BD31-4B8C-83A1-F6EECF244321}">
                <p14:modId xmlns:p14="http://schemas.microsoft.com/office/powerpoint/2010/main" val="3655057819"/>
              </p:ext>
            </p:extLst>
          </p:nvPr>
        </p:nvGraphicFramePr>
        <p:xfrm>
          <a:off x="405169" y="2718171"/>
          <a:ext cx="11381662" cy="3566160"/>
        </p:xfrm>
        <a:graphic>
          <a:graphicData uri="http://schemas.openxmlformats.org/drawingml/2006/table">
            <a:tbl>
              <a:tblPr/>
              <a:tblGrid>
                <a:gridCol w="5690831">
                  <a:extLst>
                    <a:ext uri="{9D8B030D-6E8A-4147-A177-3AD203B41FA5}">
                      <a16:colId xmlns:a16="http://schemas.microsoft.com/office/drawing/2014/main" val="1582923039"/>
                    </a:ext>
                  </a:extLst>
                </a:gridCol>
                <a:gridCol w="5690831">
                  <a:extLst>
                    <a:ext uri="{9D8B030D-6E8A-4147-A177-3AD203B41FA5}">
                      <a16:colId xmlns:a16="http://schemas.microsoft.com/office/drawing/2014/main" val="2947653531"/>
                    </a:ext>
                  </a:extLst>
                </a:gridCol>
              </a:tblGrid>
              <a:tr h="368396">
                <a:tc>
                  <a:txBody>
                    <a:bodyPr/>
                    <a:lstStyle/>
                    <a:p>
                      <a:pPr algn="ctr" rtl="0" fontAlgn="base"/>
                      <a:r>
                        <a:rPr lang="en-US" sz="2800" b="1" i="0">
                          <a:effectLst/>
                          <a:latin typeface="+mn-lt"/>
                        </a:rPr>
                        <a:t>Pros</a:t>
                      </a:r>
                      <a:r>
                        <a:rPr lang="en-US" sz="2800" b="0" i="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base"/>
                      <a:r>
                        <a:rPr lang="en-US" sz="2800" b="1" i="0">
                          <a:effectLst/>
                          <a:latin typeface="+mn-lt"/>
                        </a:rPr>
                        <a:t>Cons</a:t>
                      </a:r>
                      <a:r>
                        <a:rPr lang="en-US" sz="2400" b="0" i="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36381343"/>
                  </a:ext>
                </a:extLst>
              </a:tr>
              <a:tr h="294717">
                <a:tc>
                  <a:txBody>
                    <a:bodyPr/>
                    <a:lstStyle/>
                    <a:p>
                      <a:pPr algn="l" rtl="0" fontAlgn="base">
                        <a:buFont typeface="Arial" panose="020B0604020202020204" pitchFamily="34" charset="0"/>
                        <a:buChar char="•"/>
                      </a:pPr>
                      <a:r>
                        <a:rPr lang="en-US" sz="2400" b="0" i="0">
                          <a:effectLst/>
                          <a:latin typeface="+mn-lt"/>
                        </a:rPr>
                        <a:t>No negative values are possible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rtl="0" fontAlgn="base">
                        <a:buFont typeface="Arial" panose="020B0604020202020204" pitchFamily="34" charset="0"/>
                        <a:buChar char="•"/>
                      </a:pPr>
                      <a:r>
                        <a:rPr lang="en-US" sz="2400" b="0" i="0">
                          <a:effectLst/>
                          <a:latin typeface="+mn-lt"/>
                        </a:rPr>
                        <a:t>Not the most intuitive calculation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05364797"/>
                  </a:ext>
                </a:extLst>
              </a:tr>
              <a:tr h="294717">
                <a:tc>
                  <a:txBody>
                    <a:bodyPr/>
                    <a:lstStyle/>
                    <a:p>
                      <a:pPr algn="l" rtl="0" fontAlgn="base">
                        <a:buFont typeface="Arial" panose="020B0604020202020204" pitchFamily="34" charset="0"/>
                        <a:buChar char="•"/>
                      </a:pPr>
                      <a:r>
                        <a:rPr lang="en-US" sz="2400" b="0" i="0">
                          <a:effectLst/>
                          <a:latin typeface="+mn-lt"/>
                        </a:rPr>
                        <a:t>No units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rowSpan="3">
                  <a:txBody>
                    <a:bodyPr/>
                    <a:lstStyle/>
                    <a:p>
                      <a:pPr algn="l" rtl="0" fontAlgn="base">
                        <a:buFont typeface="Arial" panose="020B0604020202020204" pitchFamily="34" charset="0"/>
                        <a:buChar char="•"/>
                      </a:pPr>
                      <a:r>
                        <a:rPr lang="en-US" sz="2400" b="0" i="0" err="1">
                          <a:effectLst/>
                          <a:latin typeface="+mn-lt"/>
                        </a:rPr>
                        <a:t>SemiVariance</a:t>
                      </a:r>
                      <a:r>
                        <a:rPr lang="en-US" sz="2400" b="0" i="0">
                          <a:effectLst/>
                          <a:latin typeface="+mn-lt"/>
                        </a:rPr>
                        <a:t> does not work with the set of all the same returns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5690322"/>
                  </a:ext>
                </a:extLst>
              </a:tr>
              <a:tr h="515754">
                <a:tc>
                  <a:txBody>
                    <a:bodyPr/>
                    <a:lstStyle/>
                    <a:p>
                      <a:pPr algn="l" rtl="0" fontAlgn="base">
                        <a:buFont typeface="Arial" panose="020B0604020202020204" pitchFamily="34" charset="0"/>
                        <a:buChar char="•"/>
                      </a:pPr>
                      <a:r>
                        <a:rPr lang="en-US" sz="2400" b="0" i="0">
                          <a:effectLst/>
                          <a:latin typeface="+mn-lt"/>
                        </a:rPr>
                        <a:t>Matches visual ranking of sequence risk from a histogram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54099714"/>
                  </a:ext>
                </a:extLst>
              </a:tr>
              <a:tr h="515754">
                <a:tc>
                  <a:txBody>
                    <a:bodyPr/>
                    <a:lstStyle/>
                    <a:p>
                      <a:pPr algn="l" rtl="0" fontAlgn="base">
                        <a:buFont typeface="Arial" panose="020B0604020202020204" pitchFamily="34" charset="0"/>
                        <a:buChar char="•"/>
                      </a:pPr>
                      <a:r>
                        <a:rPr lang="en-US" sz="2400" b="0" i="0">
                          <a:effectLst/>
                          <a:latin typeface="+mn-lt"/>
                        </a:rPr>
                        <a:t>Looks at where risk is most important (i.e. everything below the mean)  </a:t>
                      </a:r>
                    </a:p>
                    <a:p>
                      <a:pPr algn="l" rtl="0" fontAlgn="base">
                        <a:buFont typeface="Arial" panose="020B0604020202020204" pitchFamily="34" charset="0"/>
                        <a:buNone/>
                      </a:pPr>
                      <a:endParaRPr lang="en-US" sz="800" b="0" i="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281826015"/>
                  </a:ext>
                </a:extLst>
              </a:tr>
            </a:tbl>
          </a:graphicData>
        </a:graphic>
      </p:graphicFrame>
    </p:spTree>
    <p:extLst>
      <p:ext uri="{BB962C8B-B14F-4D97-AF65-F5344CB8AC3E}">
        <p14:creationId xmlns:p14="http://schemas.microsoft.com/office/powerpoint/2010/main" val="3531817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C25C-9CC2-4227-9914-2AF1866A5C7B}"/>
              </a:ext>
            </a:extLst>
          </p:cNvPr>
          <p:cNvSpPr>
            <a:spLocks noGrp="1"/>
          </p:cNvSpPr>
          <p:nvPr>
            <p:ph type="title"/>
          </p:nvPr>
        </p:nvSpPr>
        <p:spPr>
          <a:xfrm>
            <a:off x="609600" y="351367"/>
            <a:ext cx="10972800" cy="800100"/>
          </a:xfrm>
        </p:spPr>
        <p:txBody>
          <a:bodyPr vert="horz" lIns="91440" tIns="45720" rIns="91440" bIns="45720" rtlCol="0" anchor="b" anchorCtr="0">
            <a:normAutofit/>
          </a:bodyPr>
          <a:lstStyle/>
          <a:p>
            <a:r>
              <a:rPr lang="en-US" b="1" kern="1200"/>
              <a:t>Developing a Sequence Risk Formula </a:t>
            </a:r>
          </a:p>
        </p:txBody>
      </p:sp>
      <p:sp>
        <p:nvSpPr>
          <p:cNvPr id="25" name="Footer Placeholder 3">
            <a:extLst>
              <a:ext uri="{FF2B5EF4-FFF2-40B4-BE49-F238E27FC236}">
                <a16:creationId xmlns:a16="http://schemas.microsoft.com/office/drawing/2014/main" id="{4DF58800-D1A5-435D-8C10-EA36476EE0AF}"/>
              </a:ext>
            </a:extLst>
          </p:cNvPr>
          <p:cNvSpPr>
            <a:spLocks noGrp="1"/>
          </p:cNvSpPr>
          <p:nvPr>
            <p:ph type="ftr" sz="quarter" idx="11"/>
          </p:nvPr>
        </p:nvSpPr>
        <p:spPr>
          <a:xfrm>
            <a:off x="609600" y="6400800"/>
            <a:ext cx="6807200" cy="304800"/>
          </a:xfrm>
        </p:spPr>
        <p:txBody>
          <a:bodyPr/>
          <a:lstStyle/>
          <a:p>
            <a:endParaRPr lang="en-US"/>
          </a:p>
        </p:txBody>
      </p:sp>
      <p:sp>
        <p:nvSpPr>
          <p:cNvPr id="13" name="Slide Number Placeholder 4">
            <a:extLst>
              <a:ext uri="{FF2B5EF4-FFF2-40B4-BE49-F238E27FC236}">
                <a16:creationId xmlns:a16="http://schemas.microsoft.com/office/drawing/2014/main" id="{D5998727-2EAA-4AE3-96C0-3666BDD89AFC}"/>
              </a:ext>
            </a:extLst>
          </p:cNvPr>
          <p:cNvSpPr>
            <a:spLocks noGrp="1"/>
          </p:cNvSpPr>
          <p:nvPr>
            <p:ph type="sldNum" sz="quarter" idx="12"/>
          </p:nvPr>
        </p:nvSpPr>
        <p:spPr>
          <a:xfrm>
            <a:off x="11695815" y="6400800"/>
            <a:ext cx="609600" cy="394136"/>
          </a:xfrm>
        </p:spPr>
        <p:txBody>
          <a:bodyPr anchor="ctr">
            <a:normAutofit/>
          </a:bodyPr>
          <a:lstStyle/>
          <a:p>
            <a:pPr>
              <a:spcAft>
                <a:spcPts val="600"/>
              </a:spcAft>
            </a:pPr>
            <a:fld id="{BFEBEB0A-9E3D-4B14-9782-E2AE3DA60D96}" type="slidenum">
              <a:rPr lang="en-US" sz="1600" smtClean="0"/>
              <a:pPr>
                <a:spcAft>
                  <a:spcPts val="600"/>
                </a:spcAft>
              </a:pPr>
              <a:t>13</a:t>
            </a:fld>
            <a:endParaRPr lang="en-US" sz="1600"/>
          </a:p>
        </p:txBody>
      </p:sp>
      <p:graphicFrame>
        <p:nvGraphicFramePr>
          <p:cNvPr id="9" name="Content Placeholder 2">
            <a:extLst>
              <a:ext uri="{FF2B5EF4-FFF2-40B4-BE49-F238E27FC236}">
                <a16:creationId xmlns:a16="http://schemas.microsoft.com/office/drawing/2014/main" id="{5F4B57E9-D003-4436-B111-8AD3477E5BA5}"/>
              </a:ext>
            </a:extLst>
          </p:cNvPr>
          <p:cNvGraphicFramePr>
            <a:graphicFrameLocks noGrp="1"/>
          </p:cNvGraphicFramePr>
          <p:nvPr>
            <p:ph idx="1"/>
            <p:extLst>
              <p:ext uri="{D42A27DB-BD31-4B8C-83A1-F6EECF244321}">
                <p14:modId xmlns:p14="http://schemas.microsoft.com/office/powerpoint/2010/main" val="3363568965"/>
              </p:ext>
            </p:extLst>
          </p:nvPr>
        </p:nvGraphicFramePr>
        <p:xfrm>
          <a:off x="609600" y="1524000"/>
          <a:ext cx="10972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6981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C25C-9CC2-4227-9914-2AF1866A5C7B}"/>
              </a:ext>
            </a:extLst>
          </p:cNvPr>
          <p:cNvSpPr>
            <a:spLocks noGrp="1"/>
          </p:cNvSpPr>
          <p:nvPr>
            <p:ph type="title"/>
          </p:nvPr>
        </p:nvSpPr>
        <p:spPr/>
        <p:txBody>
          <a:bodyPr/>
          <a:lstStyle/>
          <a:p>
            <a:r>
              <a:rPr lang="en-US">
                <a:latin typeface="Verdana"/>
                <a:ea typeface="Verdana"/>
                <a:cs typeface="Verdana"/>
              </a:rPr>
              <a:t>Example of S&amp;P 500 Distribution</a:t>
            </a:r>
            <a:endParaRPr lang="en-US"/>
          </a:p>
        </p:txBody>
      </p:sp>
      <p:sp>
        <p:nvSpPr>
          <p:cNvPr id="4" name="Footer Placeholder 3">
            <a:extLst>
              <a:ext uri="{FF2B5EF4-FFF2-40B4-BE49-F238E27FC236}">
                <a16:creationId xmlns:a16="http://schemas.microsoft.com/office/drawing/2014/main" id="{8B6432D2-FA25-40B6-8801-AC3A3E710C28}"/>
              </a:ext>
            </a:extLst>
          </p:cNvPr>
          <p:cNvSpPr>
            <a:spLocks noGrp="1"/>
          </p:cNvSpPr>
          <p:nvPr>
            <p:ph type="ftr" sz="quarter" idx="11"/>
          </p:nvPr>
        </p:nvSpPr>
        <p:spPr/>
        <p:txBody>
          <a:bodyPr/>
          <a:lstStyle/>
          <a:p>
            <a:endParaRPr lang="en-US"/>
          </a:p>
        </p:txBody>
      </p:sp>
      <p:sp>
        <p:nvSpPr>
          <p:cNvPr id="6" name="Slide Number Placeholder 3">
            <a:extLst>
              <a:ext uri="{FF2B5EF4-FFF2-40B4-BE49-F238E27FC236}">
                <a16:creationId xmlns:a16="http://schemas.microsoft.com/office/drawing/2014/main" id="{F7FD8065-2263-C245-9E4C-BE707C4A3030}"/>
              </a:ext>
            </a:extLst>
          </p:cNvPr>
          <p:cNvSpPr txBox="1">
            <a:spLocks/>
          </p:cNvSpPr>
          <p:nvPr/>
        </p:nvSpPr>
        <p:spPr>
          <a:xfrm>
            <a:off x="11695813" y="6408929"/>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14</a:t>
            </a:fld>
            <a:endParaRPr lang="en-US" sz="1600"/>
          </a:p>
        </p:txBody>
      </p:sp>
      <p:graphicFrame>
        <p:nvGraphicFramePr>
          <p:cNvPr id="8" name="Chart 7">
            <a:extLst>
              <a:ext uri="{FF2B5EF4-FFF2-40B4-BE49-F238E27FC236}">
                <a16:creationId xmlns:a16="http://schemas.microsoft.com/office/drawing/2014/main" id="{CD0DE345-136F-4FB7-A929-7D23A6F5D6D8}"/>
              </a:ext>
            </a:extLst>
          </p:cNvPr>
          <p:cNvGraphicFramePr>
            <a:graphicFrameLocks/>
          </p:cNvGraphicFramePr>
          <p:nvPr>
            <p:extLst>
              <p:ext uri="{D42A27DB-BD31-4B8C-83A1-F6EECF244321}">
                <p14:modId xmlns:p14="http://schemas.microsoft.com/office/powerpoint/2010/main" val="4218184070"/>
              </p:ext>
            </p:extLst>
          </p:nvPr>
        </p:nvGraphicFramePr>
        <p:xfrm>
          <a:off x="1725401" y="1322820"/>
          <a:ext cx="8741198" cy="4906627"/>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5C11AF0D-B88F-A84F-877B-B61C97140E5D}"/>
              </a:ext>
            </a:extLst>
          </p:cNvPr>
          <p:cNvSpPr txBox="1">
            <a:spLocks/>
          </p:cNvSpPr>
          <p:nvPr/>
        </p:nvSpPr>
        <p:spPr>
          <a:xfrm>
            <a:off x="7953154" y="2855482"/>
            <a:ext cx="2364590" cy="920651"/>
          </a:xfrm>
          <a:prstGeom prst="rect">
            <a:avLst/>
          </a:prstGeom>
          <a:solidFill>
            <a:schemeClr val="tx2">
              <a:lumMod val="20000"/>
              <a:lumOff val="80000"/>
            </a:schemeClr>
          </a:solidFill>
          <a:ln>
            <a:solidFill>
              <a:schemeClr val="tx2">
                <a:lumMod val="40000"/>
                <a:lumOff val="60000"/>
              </a:schemeClr>
            </a:solidFill>
          </a:ln>
        </p:spPr>
        <p:txBody>
          <a:bodyPr vert="horz" lIns="91440" tIns="45720" rIns="91440" bIns="45720" rtlCol="0" anchor="ctr" anchorCtr="0">
            <a:noAutofit/>
          </a:bodyPr>
          <a:lst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a:latin typeface="Verdana"/>
                <a:ea typeface="Verdana"/>
                <a:cs typeface="Verdana"/>
              </a:rPr>
              <a:t>Sequence Risk Score: </a:t>
            </a:r>
            <a:r>
              <a:rPr lang="en-US" sz="2000">
                <a:solidFill>
                  <a:schemeClr val="bg2"/>
                </a:solidFill>
                <a:latin typeface="Verdana"/>
                <a:ea typeface="Verdana"/>
                <a:cs typeface="Verdana"/>
              </a:rPr>
              <a:t>7.98</a:t>
            </a:r>
            <a:endParaRPr lang="en-US" sz="2000">
              <a:solidFill>
                <a:schemeClr val="bg2"/>
              </a:solidFill>
            </a:endParaRPr>
          </a:p>
        </p:txBody>
      </p:sp>
    </p:spTree>
    <p:extLst>
      <p:ext uri="{BB962C8B-B14F-4D97-AF65-F5344CB8AC3E}">
        <p14:creationId xmlns:p14="http://schemas.microsoft.com/office/powerpoint/2010/main" val="2413187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A4B7-D7C9-43FE-B8CA-2A966680B0A9}"/>
              </a:ext>
            </a:extLst>
          </p:cNvPr>
          <p:cNvSpPr>
            <a:spLocks noGrp="1"/>
          </p:cNvSpPr>
          <p:nvPr>
            <p:ph type="title"/>
          </p:nvPr>
        </p:nvSpPr>
        <p:spPr>
          <a:xfrm>
            <a:off x="609600" y="351367"/>
            <a:ext cx="10972800" cy="800100"/>
          </a:xfrm>
        </p:spPr>
        <p:txBody>
          <a:bodyPr anchor="b">
            <a:normAutofit/>
          </a:bodyPr>
          <a:lstStyle/>
          <a:p>
            <a:r>
              <a:rPr lang="en-US"/>
              <a:t>Future Work</a:t>
            </a:r>
          </a:p>
        </p:txBody>
      </p:sp>
      <p:sp>
        <p:nvSpPr>
          <p:cNvPr id="18" name="Footer Placeholder 3">
            <a:extLst>
              <a:ext uri="{FF2B5EF4-FFF2-40B4-BE49-F238E27FC236}">
                <a16:creationId xmlns:a16="http://schemas.microsoft.com/office/drawing/2014/main" id="{6E336ACD-E611-40A7-9E16-1A40278CA6A3}"/>
              </a:ext>
            </a:extLst>
          </p:cNvPr>
          <p:cNvSpPr>
            <a:spLocks noGrp="1"/>
          </p:cNvSpPr>
          <p:nvPr>
            <p:ph type="ftr" sz="quarter" idx="11"/>
          </p:nvPr>
        </p:nvSpPr>
        <p:spPr>
          <a:xfrm>
            <a:off x="609600" y="6400800"/>
            <a:ext cx="6807200" cy="304800"/>
          </a:xfrm>
        </p:spPr>
        <p:txBody>
          <a:bodyPr/>
          <a:lstStyle/>
          <a:p>
            <a:endParaRPr lang="en-US"/>
          </a:p>
        </p:txBody>
      </p:sp>
      <p:graphicFrame>
        <p:nvGraphicFramePr>
          <p:cNvPr id="7" name="Content Placeholder 2">
            <a:extLst>
              <a:ext uri="{FF2B5EF4-FFF2-40B4-BE49-F238E27FC236}">
                <a16:creationId xmlns:a16="http://schemas.microsoft.com/office/drawing/2014/main" id="{DF2CC7F1-B181-4CF4-AC01-B4F871A15638}"/>
              </a:ext>
            </a:extLst>
          </p:cNvPr>
          <p:cNvGraphicFramePr>
            <a:graphicFrameLocks noGrp="1"/>
          </p:cNvGraphicFramePr>
          <p:nvPr>
            <p:ph idx="1"/>
            <p:extLst>
              <p:ext uri="{D42A27DB-BD31-4B8C-83A1-F6EECF244321}">
                <p14:modId xmlns:p14="http://schemas.microsoft.com/office/powerpoint/2010/main" val="825227573"/>
              </p:ext>
            </p:extLst>
          </p:nvPr>
        </p:nvGraphicFramePr>
        <p:xfrm>
          <a:off x="609600" y="1524000"/>
          <a:ext cx="10972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a:extLst>
              <a:ext uri="{FF2B5EF4-FFF2-40B4-BE49-F238E27FC236}">
                <a16:creationId xmlns:a16="http://schemas.microsoft.com/office/drawing/2014/main" id="{0BDD284B-79AC-3F4D-9C0D-1AFEA3A82EB1}"/>
              </a:ext>
            </a:extLst>
          </p:cNvPr>
          <p:cNvSpPr txBox="1">
            <a:spLocks/>
          </p:cNvSpPr>
          <p:nvPr/>
        </p:nvSpPr>
        <p:spPr>
          <a:xfrm>
            <a:off x="11695813" y="6408929"/>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15</a:t>
            </a:fld>
            <a:endParaRPr lang="en-US" sz="1600"/>
          </a:p>
        </p:txBody>
      </p:sp>
    </p:spTree>
    <p:extLst>
      <p:ext uri="{BB962C8B-B14F-4D97-AF65-F5344CB8AC3E}">
        <p14:creationId xmlns:p14="http://schemas.microsoft.com/office/powerpoint/2010/main" val="2059943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E985E4-5E08-4F29-A6F9-5161661AE126}"/>
              </a:ext>
            </a:extLst>
          </p:cNvPr>
          <p:cNvSpPr txBox="1"/>
          <p:nvPr/>
        </p:nvSpPr>
        <p:spPr>
          <a:xfrm>
            <a:off x="2740326" y="2050211"/>
            <a:ext cx="723174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FFFFFF"/>
                </a:solidFill>
              </a:rPr>
              <a:t>Thank You!</a:t>
            </a:r>
            <a:endParaRPr lang="en-US" sz="8000" b="1">
              <a:solidFill>
                <a:srgbClr val="FFFFFF"/>
              </a:solidFill>
              <a:ea typeface="Verdana"/>
              <a:cs typeface="Verdana"/>
            </a:endParaRPr>
          </a:p>
          <a:p>
            <a:pPr algn="ctr"/>
            <a:endParaRPr lang="en-US" sz="6000" b="1">
              <a:solidFill>
                <a:srgbClr val="FFFFFF"/>
              </a:solidFill>
              <a:ea typeface="Verdana"/>
              <a:cs typeface="Verdana"/>
            </a:endParaRPr>
          </a:p>
          <a:p>
            <a:pPr algn="ctr"/>
            <a:r>
              <a:rPr lang="en-US" sz="6000" b="1">
                <a:solidFill>
                  <a:srgbClr val="FFFFFF"/>
                </a:solidFill>
                <a:ea typeface="Verdana"/>
                <a:cs typeface="Verdana"/>
              </a:rPr>
              <a:t>Questions?</a:t>
            </a:r>
            <a:endParaRPr lang="en-US"/>
          </a:p>
        </p:txBody>
      </p:sp>
    </p:spTree>
    <p:extLst>
      <p:ext uri="{BB962C8B-B14F-4D97-AF65-F5344CB8AC3E}">
        <p14:creationId xmlns:p14="http://schemas.microsoft.com/office/powerpoint/2010/main" val="2745669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a:xfrm>
            <a:off x="609600" y="351367"/>
            <a:ext cx="10972800" cy="800100"/>
          </a:xfrm>
        </p:spPr>
        <p:txBody>
          <a:bodyPr anchor="b">
            <a:normAutofit/>
          </a:bodyPr>
          <a:lstStyle/>
          <a:p>
            <a:r>
              <a:rPr lang="en-US"/>
              <a:t>Agenda</a:t>
            </a:r>
          </a:p>
        </p:txBody>
      </p:sp>
      <p:sp>
        <p:nvSpPr>
          <p:cNvPr id="77" name="Footer Placeholder 3">
            <a:extLst>
              <a:ext uri="{FF2B5EF4-FFF2-40B4-BE49-F238E27FC236}">
                <a16:creationId xmlns:a16="http://schemas.microsoft.com/office/drawing/2014/main" id="{A249ECCE-6A1B-4550-9BF7-B15D0B857959}"/>
              </a:ext>
            </a:extLst>
          </p:cNvPr>
          <p:cNvSpPr>
            <a:spLocks noGrp="1"/>
          </p:cNvSpPr>
          <p:nvPr>
            <p:ph type="ftr" sz="quarter" idx="11"/>
          </p:nvPr>
        </p:nvSpPr>
        <p:spPr>
          <a:xfrm>
            <a:off x="609600" y="6400800"/>
            <a:ext cx="6807200" cy="304800"/>
          </a:xfrm>
        </p:spPr>
        <p:txBody>
          <a:bodyPr/>
          <a:lstStyle/>
          <a:p>
            <a:endParaRPr lang="en-US"/>
          </a:p>
        </p:txBody>
      </p:sp>
      <p:graphicFrame>
        <p:nvGraphicFramePr>
          <p:cNvPr id="499721" name="Rectangle 7">
            <a:extLst>
              <a:ext uri="{FF2B5EF4-FFF2-40B4-BE49-F238E27FC236}">
                <a16:creationId xmlns:a16="http://schemas.microsoft.com/office/drawing/2014/main" id="{0A47D2FA-BF36-4E2D-8A51-0CC1A16DE41F}"/>
              </a:ext>
            </a:extLst>
          </p:cNvPr>
          <p:cNvGraphicFramePr>
            <a:graphicFrameLocks noGrp="1"/>
          </p:cNvGraphicFramePr>
          <p:nvPr>
            <p:ph idx="1"/>
            <p:extLst>
              <p:ext uri="{D42A27DB-BD31-4B8C-83A1-F6EECF244321}">
                <p14:modId xmlns:p14="http://schemas.microsoft.com/office/powerpoint/2010/main" val="389044024"/>
              </p:ext>
            </p:extLst>
          </p:nvPr>
        </p:nvGraphicFramePr>
        <p:xfrm>
          <a:off x="609600" y="1524000"/>
          <a:ext cx="10972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a:extLst>
              <a:ext uri="{FF2B5EF4-FFF2-40B4-BE49-F238E27FC236}">
                <a16:creationId xmlns:a16="http://schemas.microsoft.com/office/drawing/2014/main" id="{6D008F6D-57D1-F14E-AB1E-0805940AFDAA}"/>
              </a:ext>
            </a:extLst>
          </p:cNvPr>
          <p:cNvSpPr txBox="1">
            <a:spLocks/>
          </p:cNvSpPr>
          <p:nvPr/>
        </p:nvSpPr>
        <p:spPr>
          <a:xfrm>
            <a:off x="11887199" y="6400800"/>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2</a:t>
            </a:fld>
            <a:endParaRPr lang="en-US" sz="1600"/>
          </a:p>
        </p:txBody>
      </p:sp>
    </p:spTree>
    <p:extLst>
      <p:ext uri="{BB962C8B-B14F-4D97-AF65-F5344CB8AC3E}">
        <p14:creationId xmlns:p14="http://schemas.microsoft.com/office/powerpoint/2010/main" val="56482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C25C-9CC2-4227-9914-2AF1866A5C7B}"/>
              </a:ext>
            </a:extLst>
          </p:cNvPr>
          <p:cNvSpPr>
            <a:spLocks noGrp="1"/>
          </p:cNvSpPr>
          <p:nvPr>
            <p:ph type="title"/>
          </p:nvPr>
        </p:nvSpPr>
        <p:spPr/>
        <p:txBody>
          <a:bodyPr/>
          <a:lstStyle/>
          <a:p>
            <a:r>
              <a:rPr lang="en-US">
                <a:latin typeface="Verdana"/>
                <a:ea typeface="Verdana"/>
                <a:cs typeface="Verdana"/>
              </a:rPr>
              <a:t>Project Introduction</a:t>
            </a:r>
            <a:endParaRPr lang="en-US"/>
          </a:p>
        </p:txBody>
      </p:sp>
      <p:sp>
        <p:nvSpPr>
          <p:cNvPr id="3" name="Content Placeholder 2">
            <a:extLst>
              <a:ext uri="{FF2B5EF4-FFF2-40B4-BE49-F238E27FC236}">
                <a16:creationId xmlns:a16="http://schemas.microsoft.com/office/drawing/2014/main" id="{F1495F0A-0450-4428-8AC7-8A98D5ED8F7E}"/>
              </a:ext>
            </a:extLst>
          </p:cNvPr>
          <p:cNvSpPr>
            <a:spLocks noGrp="1"/>
          </p:cNvSpPr>
          <p:nvPr>
            <p:ph idx="1"/>
          </p:nvPr>
        </p:nvSpPr>
        <p:spPr/>
        <p:txBody>
          <a:bodyPr>
            <a:normAutofit/>
          </a:bodyPr>
          <a:lstStyle/>
          <a:p>
            <a:r>
              <a:rPr lang="en-US">
                <a:latin typeface="Verdana"/>
                <a:ea typeface="Verdana"/>
                <a:cs typeface="Verdana"/>
              </a:rPr>
              <a:t>Saving money for retirement</a:t>
            </a:r>
          </a:p>
          <a:p>
            <a:pPr lvl="1"/>
            <a:r>
              <a:rPr lang="en-US">
                <a:latin typeface="Verdana"/>
                <a:ea typeface="Verdana"/>
                <a:cs typeface="Verdana"/>
              </a:rPr>
              <a:t>401(k)s</a:t>
            </a:r>
          </a:p>
          <a:p>
            <a:pPr lvl="1"/>
            <a:r>
              <a:rPr lang="en-US">
                <a:latin typeface="Verdana"/>
                <a:ea typeface="Verdana"/>
                <a:cs typeface="Verdana"/>
              </a:rPr>
              <a:t>IRAs</a:t>
            </a:r>
          </a:p>
          <a:p>
            <a:pPr marL="320040" lvl="1" indent="0">
              <a:buNone/>
            </a:pPr>
            <a:endParaRPr lang="en-US"/>
          </a:p>
          <a:p>
            <a:r>
              <a:rPr lang="en-US">
                <a:latin typeface="Verdana"/>
                <a:ea typeface="Verdana"/>
                <a:cs typeface="Verdana"/>
              </a:rPr>
              <a:t>Investing Risks</a:t>
            </a:r>
          </a:p>
          <a:p>
            <a:pPr lvl="1"/>
            <a:r>
              <a:rPr lang="en-US">
                <a:latin typeface="Verdana"/>
                <a:ea typeface="Verdana"/>
                <a:cs typeface="Verdana"/>
              </a:rPr>
              <a:t>Poor Returns</a:t>
            </a:r>
            <a:endParaRPr lang="en-US"/>
          </a:p>
          <a:p>
            <a:pPr lvl="1"/>
            <a:r>
              <a:rPr lang="en-US">
                <a:latin typeface="Verdana"/>
                <a:ea typeface="Verdana"/>
                <a:cs typeface="Verdana"/>
              </a:rPr>
              <a:t>Insufficient Deposits</a:t>
            </a:r>
          </a:p>
          <a:p>
            <a:pPr lvl="1"/>
            <a:r>
              <a:rPr lang="en-US" b="1">
                <a:latin typeface="Verdana"/>
                <a:ea typeface="Verdana"/>
                <a:cs typeface="Verdana"/>
              </a:rPr>
              <a:t>Sequence Risk </a:t>
            </a:r>
          </a:p>
        </p:txBody>
      </p:sp>
      <p:sp>
        <p:nvSpPr>
          <p:cNvPr id="4" name="Footer Placeholder 3">
            <a:extLst>
              <a:ext uri="{FF2B5EF4-FFF2-40B4-BE49-F238E27FC236}">
                <a16:creationId xmlns:a16="http://schemas.microsoft.com/office/drawing/2014/main" id="{8B6432D2-FA25-40B6-8801-AC3A3E710C28}"/>
              </a:ext>
            </a:extLst>
          </p:cNvPr>
          <p:cNvSpPr>
            <a:spLocks noGrp="1"/>
          </p:cNvSpPr>
          <p:nvPr>
            <p:ph type="ftr" sz="quarter" idx="11"/>
          </p:nvPr>
        </p:nvSpPr>
        <p:spPr>
          <a:xfrm>
            <a:off x="233549" y="6133605"/>
            <a:ext cx="8539017" cy="571995"/>
          </a:xfrm>
        </p:spPr>
        <p:txBody>
          <a:bodyPr lIns="91440" tIns="45720" rIns="91440" bIns="45720" anchor="t"/>
          <a:lstStyle/>
          <a:p>
            <a:endParaRPr lang="en-US">
              <a:ea typeface="Verdana"/>
              <a:cs typeface="Verdana"/>
            </a:endParaRPr>
          </a:p>
        </p:txBody>
      </p:sp>
      <p:sp>
        <p:nvSpPr>
          <p:cNvPr id="7" name="Slide Number Placeholder 3">
            <a:extLst>
              <a:ext uri="{FF2B5EF4-FFF2-40B4-BE49-F238E27FC236}">
                <a16:creationId xmlns:a16="http://schemas.microsoft.com/office/drawing/2014/main" id="{E8CC6455-7435-8D47-BD7D-B6FC73982E27}"/>
              </a:ext>
            </a:extLst>
          </p:cNvPr>
          <p:cNvSpPr txBox="1">
            <a:spLocks/>
          </p:cNvSpPr>
          <p:nvPr/>
        </p:nvSpPr>
        <p:spPr>
          <a:xfrm>
            <a:off x="11887199" y="6400800"/>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3</a:t>
            </a:fld>
            <a:endParaRPr lang="en-US" sz="1600"/>
          </a:p>
        </p:txBody>
      </p:sp>
      <p:pic>
        <p:nvPicPr>
          <p:cNvPr id="5" name="Picture 7">
            <a:extLst>
              <a:ext uri="{FF2B5EF4-FFF2-40B4-BE49-F238E27FC236}">
                <a16:creationId xmlns:a16="http://schemas.microsoft.com/office/drawing/2014/main" id="{C3A0E987-C9C1-4A43-9412-00994BC38CA0}"/>
              </a:ext>
            </a:extLst>
          </p:cNvPr>
          <p:cNvPicPr>
            <a:picLocks noChangeAspect="1"/>
          </p:cNvPicPr>
          <p:nvPr/>
        </p:nvPicPr>
        <p:blipFill>
          <a:blip r:embed="rId3"/>
          <a:stretch>
            <a:fillRect/>
          </a:stretch>
        </p:blipFill>
        <p:spPr>
          <a:xfrm>
            <a:off x="6456880" y="2134362"/>
            <a:ext cx="5069305" cy="3379536"/>
          </a:xfrm>
          <a:prstGeom prst="rect">
            <a:avLst/>
          </a:prstGeom>
        </p:spPr>
      </p:pic>
    </p:spTree>
    <p:extLst>
      <p:ext uri="{BB962C8B-B14F-4D97-AF65-F5344CB8AC3E}">
        <p14:creationId xmlns:p14="http://schemas.microsoft.com/office/powerpoint/2010/main" val="63368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E902-7255-4B1B-9365-1AB1B8DDD639}"/>
              </a:ext>
            </a:extLst>
          </p:cNvPr>
          <p:cNvSpPr>
            <a:spLocks noGrp="1"/>
          </p:cNvSpPr>
          <p:nvPr>
            <p:ph type="title"/>
          </p:nvPr>
        </p:nvSpPr>
        <p:spPr>
          <a:xfrm>
            <a:off x="615579" y="1447800"/>
            <a:ext cx="10905506" cy="1666504"/>
          </a:xfrm>
        </p:spPr>
        <p:txBody>
          <a:bodyPr/>
          <a:lstStyle/>
          <a:p>
            <a:pPr algn="ctr"/>
            <a:r>
              <a:rPr lang="en-US" sz="5400">
                <a:latin typeface="Verdana"/>
                <a:ea typeface="Verdana"/>
                <a:cs typeface="Verdana"/>
              </a:rPr>
              <a:t>Sequence Risk</a:t>
            </a:r>
            <a:r>
              <a:rPr lang="en-US">
                <a:latin typeface="Verdana"/>
                <a:ea typeface="Verdana"/>
                <a:cs typeface="Verdana"/>
              </a:rPr>
              <a:t> </a:t>
            </a:r>
            <a:endParaRPr lang="en-US"/>
          </a:p>
        </p:txBody>
      </p:sp>
      <p:sp>
        <p:nvSpPr>
          <p:cNvPr id="3" name="Text Placeholder 2">
            <a:extLst>
              <a:ext uri="{FF2B5EF4-FFF2-40B4-BE49-F238E27FC236}">
                <a16:creationId xmlns:a16="http://schemas.microsoft.com/office/drawing/2014/main" id="{18DD6EBF-3511-4CAA-9A5D-D8DC33022FDC}"/>
              </a:ext>
            </a:extLst>
          </p:cNvPr>
          <p:cNvSpPr>
            <a:spLocks noGrp="1"/>
          </p:cNvSpPr>
          <p:nvPr>
            <p:ph type="body" idx="1"/>
          </p:nvPr>
        </p:nvSpPr>
        <p:spPr>
          <a:xfrm>
            <a:off x="611098" y="3124200"/>
            <a:ext cx="10912413" cy="2596549"/>
          </a:xfrm>
        </p:spPr>
        <p:txBody>
          <a:bodyPr>
            <a:normAutofit/>
          </a:bodyPr>
          <a:lstStyle/>
          <a:p>
            <a:pPr algn="ctr"/>
            <a:r>
              <a:rPr lang="en-US" sz="3200">
                <a:latin typeface="Verdana"/>
                <a:ea typeface="Verdana"/>
                <a:cs typeface="Verdana"/>
              </a:rPr>
              <a:t>The risk associated with the final account balances attributable to the </a:t>
            </a:r>
            <a:r>
              <a:rPr lang="en-US" sz="3200" b="1">
                <a:solidFill>
                  <a:srgbClr val="AB192D"/>
                </a:solidFill>
                <a:latin typeface="Verdana"/>
                <a:ea typeface="Verdana"/>
                <a:cs typeface="Verdana"/>
              </a:rPr>
              <a:t>order of returns</a:t>
            </a:r>
            <a:r>
              <a:rPr lang="en-US" sz="3200">
                <a:latin typeface="Verdana"/>
                <a:ea typeface="Verdana"/>
                <a:cs typeface="Verdana"/>
              </a:rPr>
              <a:t> </a:t>
            </a:r>
            <a:endParaRPr lang="en-US" sz="3200"/>
          </a:p>
        </p:txBody>
      </p:sp>
      <p:sp>
        <p:nvSpPr>
          <p:cNvPr id="5" name="Footer Placeholder 4">
            <a:extLst>
              <a:ext uri="{FF2B5EF4-FFF2-40B4-BE49-F238E27FC236}">
                <a16:creationId xmlns:a16="http://schemas.microsoft.com/office/drawing/2014/main" id="{E5D386D7-5D90-475A-8DA2-378A09831572}"/>
              </a:ext>
            </a:extLst>
          </p:cNvPr>
          <p:cNvSpPr>
            <a:spLocks noGrp="1"/>
          </p:cNvSpPr>
          <p:nvPr>
            <p:ph type="ftr" sz="quarter" idx="3"/>
          </p:nvPr>
        </p:nvSpPr>
        <p:spPr/>
        <p:txBody>
          <a:bodyPr/>
          <a:lstStyle/>
          <a:p>
            <a:endParaRPr lang="en-US"/>
          </a:p>
        </p:txBody>
      </p:sp>
      <p:sp>
        <p:nvSpPr>
          <p:cNvPr id="6" name="Slide Number Placeholder 3">
            <a:extLst>
              <a:ext uri="{FF2B5EF4-FFF2-40B4-BE49-F238E27FC236}">
                <a16:creationId xmlns:a16="http://schemas.microsoft.com/office/drawing/2014/main" id="{7E1FE8D2-1225-134E-9171-85212E8A842F}"/>
              </a:ext>
            </a:extLst>
          </p:cNvPr>
          <p:cNvSpPr txBox="1">
            <a:spLocks/>
          </p:cNvSpPr>
          <p:nvPr/>
        </p:nvSpPr>
        <p:spPr>
          <a:xfrm>
            <a:off x="11887199" y="6400800"/>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4</a:t>
            </a:fld>
            <a:endParaRPr lang="en-US" sz="1600"/>
          </a:p>
        </p:txBody>
      </p:sp>
    </p:spTree>
    <p:extLst>
      <p:ext uri="{BB962C8B-B14F-4D97-AF65-F5344CB8AC3E}">
        <p14:creationId xmlns:p14="http://schemas.microsoft.com/office/powerpoint/2010/main" val="217744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E902-7255-4B1B-9365-1AB1B8DDD639}"/>
              </a:ext>
            </a:extLst>
          </p:cNvPr>
          <p:cNvSpPr>
            <a:spLocks noGrp="1"/>
          </p:cNvSpPr>
          <p:nvPr>
            <p:ph type="title"/>
          </p:nvPr>
        </p:nvSpPr>
        <p:spPr>
          <a:xfrm>
            <a:off x="2021" y="1447800"/>
            <a:ext cx="12191999" cy="1666504"/>
          </a:xfrm>
        </p:spPr>
        <p:txBody>
          <a:bodyPr/>
          <a:lstStyle/>
          <a:p>
            <a:pPr algn="ctr"/>
            <a:r>
              <a:rPr lang="en-US" sz="5400">
                <a:latin typeface="Verdana"/>
                <a:ea typeface="Verdana"/>
                <a:cs typeface="Verdana"/>
              </a:rPr>
              <a:t>Goals</a:t>
            </a:r>
            <a:endParaRPr lang="en-US" sz="5400"/>
          </a:p>
        </p:txBody>
      </p:sp>
      <p:sp>
        <p:nvSpPr>
          <p:cNvPr id="3" name="Text Placeholder 2">
            <a:extLst>
              <a:ext uri="{FF2B5EF4-FFF2-40B4-BE49-F238E27FC236}">
                <a16:creationId xmlns:a16="http://schemas.microsoft.com/office/drawing/2014/main" id="{18DD6EBF-3511-4CAA-9A5D-D8DC33022FDC}"/>
              </a:ext>
            </a:extLst>
          </p:cNvPr>
          <p:cNvSpPr>
            <a:spLocks noGrp="1"/>
          </p:cNvSpPr>
          <p:nvPr>
            <p:ph type="body" idx="1"/>
          </p:nvPr>
        </p:nvSpPr>
        <p:spPr>
          <a:xfrm>
            <a:off x="571513" y="3124200"/>
            <a:ext cx="11100440" cy="2596549"/>
          </a:xfrm>
        </p:spPr>
        <p:txBody>
          <a:bodyPr>
            <a:normAutofit/>
          </a:bodyPr>
          <a:lstStyle/>
          <a:p>
            <a:pPr marL="514350" indent="-514350">
              <a:buClr>
                <a:schemeClr val="tx2"/>
              </a:buClr>
              <a:buAutoNum type="arabicPeriod"/>
            </a:pPr>
            <a:r>
              <a:rPr lang="en-US" sz="3200">
                <a:latin typeface="Verdana"/>
                <a:ea typeface="Verdana"/>
                <a:cs typeface="Verdana"/>
              </a:rPr>
              <a:t> Understand </a:t>
            </a:r>
            <a:r>
              <a:rPr lang="en-US" sz="3200" b="1">
                <a:solidFill>
                  <a:schemeClr val="bg2"/>
                </a:solidFill>
                <a:latin typeface="Verdana"/>
                <a:ea typeface="Verdana"/>
                <a:cs typeface="Verdana"/>
              </a:rPr>
              <a:t>When</a:t>
            </a:r>
            <a:r>
              <a:rPr lang="en-US" sz="3200">
                <a:latin typeface="Verdana"/>
                <a:ea typeface="Verdana"/>
                <a:cs typeface="Verdana"/>
              </a:rPr>
              <a:t> Sequence Risk is Present</a:t>
            </a:r>
            <a:endParaRPr lang="en-US" sz="3200">
              <a:cs typeface="Verdana"/>
            </a:endParaRPr>
          </a:p>
          <a:p>
            <a:pPr marL="514350" indent="-514350">
              <a:buClr>
                <a:schemeClr val="tx2"/>
              </a:buClr>
              <a:buAutoNum type="arabicPeriod"/>
            </a:pPr>
            <a:r>
              <a:rPr lang="en-US" sz="3200">
                <a:solidFill>
                  <a:schemeClr val="bg2"/>
                </a:solidFill>
                <a:latin typeface="Verdana"/>
                <a:ea typeface="Verdana"/>
                <a:cs typeface="Verdana"/>
              </a:rPr>
              <a:t> </a:t>
            </a:r>
            <a:r>
              <a:rPr lang="en-US" sz="3200" b="1">
                <a:solidFill>
                  <a:schemeClr val="bg2"/>
                </a:solidFill>
                <a:latin typeface="Verdana"/>
                <a:ea typeface="Verdana"/>
                <a:cs typeface="Verdana"/>
              </a:rPr>
              <a:t>Develop a Measure</a:t>
            </a:r>
            <a:r>
              <a:rPr lang="en-US" sz="3200">
                <a:latin typeface="Verdana"/>
                <a:ea typeface="Verdana"/>
                <a:cs typeface="Verdana"/>
              </a:rPr>
              <a:t> of Sequence Risk</a:t>
            </a:r>
            <a:endParaRPr lang="en-US" sz="3200"/>
          </a:p>
        </p:txBody>
      </p:sp>
      <p:sp>
        <p:nvSpPr>
          <p:cNvPr id="5" name="Footer Placeholder 4">
            <a:extLst>
              <a:ext uri="{FF2B5EF4-FFF2-40B4-BE49-F238E27FC236}">
                <a16:creationId xmlns:a16="http://schemas.microsoft.com/office/drawing/2014/main" id="{E5D386D7-5D90-475A-8DA2-378A09831572}"/>
              </a:ext>
            </a:extLst>
          </p:cNvPr>
          <p:cNvSpPr>
            <a:spLocks noGrp="1"/>
          </p:cNvSpPr>
          <p:nvPr>
            <p:ph type="ftr" sz="quarter" idx="3"/>
          </p:nvPr>
        </p:nvSpPr>
        <p:spPr/>
        <p:txBody>
          <a:bodyPr/>
          <a:lstStyle/>
          <a:p>
            <a:endParaRPr lang="en-US"/>
          </a:p>
        </p:txBody>
      </p:sp>
      <p:sp>
        <p:nvSpPr>
          <p:cNvPr id="6" name="Slide Number Placeholder 3">
            <a:extLst>
              <a:ext uri="{FF2B5EF4-FFF2-40B4-BE49-F238E27FC236}">
                <a16:creationId xmlns:a16="http://schemas.microsoft.com/office/drawing/2014/main" id="{E36AD7C0-71E4-444F-BF4E-A7C7467F9B38}"/>
              </a:ext>
            </a:extLst>
          </p:cNvPr>
          <p:cNvSpPr txBox="1">
            <a:spLocks/>
          </p:cNvSpPr>
          <p:nvPr/>
        </p:nvSpPr>
        <p:spPr>
          <a:xfrm>
            <a:off x="11887199" y="6400800"/>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5</a:t>
            </a:fld>
            <a:endParaRPr lang="en-US" sz="1600"/>
          </a:p>
        </p:txBody>
      </p:sp>
    </p:spTree>
    <p:extLst>
      <p:ext uri="{BB962C8B-B14F-4D97-AF65-F5344CB8AC3E}">
        <p14:creationId xmlns:p14="http://schemas.microsoft.com/office/powerpoint/2010/main" val="909955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4900-A514-4C58-A8AA-DC9946CCAAC4}"/>
              </a:ext>
            </a:extLst>
          </p:cNvPr>
          <p:cNvSpPr>
            <a:spLocks noGrp="1"/>
          </p:cNvSpPr>
          <p:nvPr>
            <p:ph type="title"/>
          </p:nvPr>
        </p:nvSpPr>
        <p:spPr/>
        <p:txBody>
          <a:bodyPr/>
          <a:lstStyle/>
          <a:p>
            <a:r>
              <a:rPr lang="en-US">
                <a:latin typeface="Verdana"/>
                <a:ea typeface="Verdana"/>
                <a:cs typeface="Verdana"/>
              </a:rPr>
              <a:t>Retirement Phases </a:t>
            </a:r>
            <a:endParaRPr lang="en-US"/>
          </a:p>
        </p:txBody>
      </p:sp>
      <p:sp>
        <p:nvSpPr>
          <p:cNvPr id="4" name="Footer Placeholder 3">
            <a:extLst>
              <a:ext uri="{FF2B5EF4-FFF2-40B4-BE49-F238E27FC236}">
                <a16:creationId xmlns:a16="http://schemas.microsoft.com/office/drawing/2014/main" id="{F438A50E-3456-42E0-B36E-1C1DBCC5C295}"/>
              </a:ext>
            </a:extLst>
          </p:cNvPr>
          <p:cNvSpPr>
            <a:spLocks noGrp="1"/>
          </p:cNvSpPr>
          <p:nvPr>
            <p:ph type="ftr" sz="quarter" idx="11"/>
          </p:nvPr>
        </p:nvSpPr>
        <p:spPr/>
        <p:txBody>
          <a:bodyPr/>
          <a:lstStyle/>
          <a:p>
            <a:endParaRPr lang="en-US"/>
          </a:p>
        </p:txBody>
      </p:sp>
      <p:sp>
        <p:nvSpPr>
          <p:cNvPr id="15" name="Arrow: Notched Right 14">
            <a:extLst>
              <a:ext uri="{FF2B5EF4-FFF2-40B4-BE49-F238E27FC236}">
                <a16:creationId xmlns:a16="http://schemas.microsoft.com/office/drawing/2014/main" id="{8756C7DA-0184-40A9-BBC3-59C9DA59A81E}"/>
              </a:ext>
            </a:extLst>
          </p:cNvPr>
          <p:cNvSpPr/>
          <p:nvPr/>
        </p:nvSpPr>
        <p:spPr>
          <a:xfrm>
            <a:off x="1325755" y="2671399"/>
            <a:ext cx="9540489" cy="1103625"/>
          </a:xfrm>
          <a:prstGeom prst="notchedRightArrow">
            <a:avLst/>
          </a:prstGeom>
          <a:solidFill>
            <a:schemeClr val="accent1">
              <a:lumMod val="75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7" name="Group 6">
            <a:extLst>
              <a:ext uri="{FF2B5EF4-FFF2-40B4-BE49-F238E27FC236}">
                <a16:creationId xmlns:a16="http://schemas.microsoft.com/office/drawing/2014/main" id="{B62427B8-FE2D-4954-975F-DC24F2B8CD64}"/>
              </a:ext>
            </a:extLst>
          </p:cNvPr>
          <p:cNvGrpSpPr/>
          <p:nvPr/>
        </p:nvGrpSpPr>
        <p:grpSpPr>
          <a:xfrm>
            <a:off x="2156156" y="2671399"/>
            <a:ext cx="8710087" cy="1356985"/>
            <a:chOff x="1685815" y="3133890"/>
            <a:chExt cx="9306035" cy="1356985"/>
          </a:xfrm>
        </p:grpSpPr>
        <p:sp>
          <p:nvSpPr>
            <p:cNvPr id="8" name="Arrow: Notched Right 7">
              <a:extLst>
                <a:ext uri="{FF2B5EF4-FFF2-40B4-BE49-F238E27FC236}">
                  <a16:creationId xmlns:a16="http://schemas.microsoft.com/office/drawing/2014/main" id="{E2A7EEF6-2AB9-4209-9F4E-FD513616CEC6}"/>
                </a:ext>
              </a:extLst>
            </p:cNvPr>
            <p:cNvSpPr/>
            <p:nvPr/>
          </p:nvSpPr>
          <p:spPr>
            <a:xfrm>
              <a:off x="5690961" y="3133890"/>
              <a:ext cx="5300889" cy="1103625"/>
            </a:xfrm>
            <a:prstGeom prst="notchedRightArrow">
              <a:avLst/>
            </a:prstGeom>
            <a:solidFill>
              <a:schemeClr val="tx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6C905BD9-E1A0-46CB-8FF2-34E92BAF6348}"/>
                </a:ext>
              </a:extLst>
            </p:cNvPr>
            <p:cNvSpPr/>
            <p:nvPr/>
          </p:nvSpPr>
          <p:spPr>
            <a:xfrm>
              <a:off x="1685815" y="3913146"/>
              <a:ext cx="1714457" cy="575666"/>
            </a:xfrm>
            <a:custGeom>
              <a:avLst/>
              <a:gdLst>
                <a:gd name="connsiteX0" fmla="*/ 0 w 2867601"/>
                <a:gd name="connsiteY0" fmla="*/ 0 h 1672590"/>
                <a:gd name="connsiteX1" fmla="*/ 2867601 w 2867601"/>
                <a:gd name="connsiteY1" fmla="*/ 0 h 1672590"/>
                <a:gd name="connsiteX2" fmla="*/ 2867601 w 2867601"/>
                <a:gd name="connsiteY2" fmla="*/ 1672590 h 1672590"/>
                <a:gd name="connsiteX3" fmla="*/ 0 w 2867601"/>
                <a:gd name="connsiteY3" fmla="*/ 1672590 h 1672590"/>
                <a:gd name="connsiteX4" fmla="*/ 0 w 2867601"/>
                <a:gd name="connsiteY4" fmla="*/ 0 h 167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601" h="1672590">
                  <a:moveTo>
                    <a:pt x="0" y="0"/>
                  </a:moveTo>
                  <a:lnTo>
                    <a:pt x="2867601" y="0"/>
                  </a:lnTo>
                  <a:lnTo>
                    <a:pt x="2867601" y="1672590"/>
                  </a:lnTo>
                  <a:lnTo>
                    <a:pt x="0" y="16725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184912" rIns="184912" bIns="184912" numCol="1" spcCol="1270" anchor="b" anchorCtr="0">
              <a:noAutofit/>
            </a:bodyPr>
            <a:lstStyle/>
            <a:p>
              <a:pPr marL="0" lvl="0" indent="0" algn="ctr" defTabSz="1155700" rtl="0">
                <a:lnSpc>
                  <a:spcPct val="90000"/>
                </a:lnSpc>
                <a:spcBef>
                  <a:spcPct val="0"/>
                </a:spcBef>
                <a:spcAft>
                  <a:spcPct val="35000"/>
                </a:spcAft>
                <a:buNone/>
              </a:pPr>
              <a:r>
                <a:rPr lang="en-US" sz="2000" kern="1200">
                  <a:latin typeface="Verdana"/>
                </a:rPr>
                <a:t>Age 25</a:t>
              </a:r>
            </a:p>
          </p:txBody>
        </p:sp>
        <p:sp>
          <p:nvSpPr>
            <p:cNvPr id="10" name="Oval 9">
              <a:extLst>
                <a:ext uri="{FF2B5EF4-FFF2-40B4-BE49-F238E27FC236}">
                  <a16:creationId xmlns:a16="http://schemas.microsoft.com/office/drawing/2014/main" id="{4EC2333C-15BD-4A87-852F-54B10A51BBDD}"/>
                </a:ext>
              </a:extLst>
            </p:cNvPr>
            <p:cNvSpPr/>
            <p:nvPr/>
          </p:nvSpPr>
          <p:spPr>
            <a:xfrm>
              <a:off x="2333971" y="3481863"/>
              <a:ext cx="418147" cy="4181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44D490CB-68FE-4285-AF74-A6499C81E65D}"/>
                </a:ext>
              </a:extLst>
            </p:cNvPr>
            <p:cNvSpPr/>
            <p:nvPr/>
          </p:nvSpPr>
          <p:spPr>
            <a:xfrm>
              <a:off x="5028087" y="3845668"/>
              <a:ext cx="1642875" cy="560599"/>
            </a:xfrm>
            <a:custGeom>
              <a:avLst/>
              <a:gdLst>
                <a:gd name="connsiteX0" fmla="*/ 0 w 2867601"/>
                <a:gd name="connsiteY0" fmla="*/ 0 h 1672590"/>
                <a:gd name="connsiteX1" fmla="*/ 2867601 w 2867601"/>
                <a:gd name="connsiteY1" fmla="*/ 0 h 1672590"/>
                <a:gd name="connsiteX2" fmla="*/ 2867601 w 2867601"/>
                <a:gd name="connsiteY2" fmla="*/ 1672590 h 1672590"/>
                <a:gd name="connsiteX3" fmla="*/ 0 w 2867601"/>
                <a:gd name="connsiteY3" fmla="*/ 1672590 h 1672590"/>
                <a:gd name="connsiteX4" fmla="*/ 0 w 2867601"/>
                <a:gd name="connsiteY4" fmla="*/ 0 h 167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601" h="1672590">
                  <a:moveTo>
                    <a:pt x="0" y="0"/>
                  </a:moveTo>
                  <a:lnTo>
                    <a:pt x="2867601" y="0"/>
                  </a:lnTo>
                  <a:lnTo>
                    <a:pt x="2867601" y="1672590"/>
                  </a:lnTo>
                  <a:lnTo>
                    <a:pt x="0" y="16725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184912" rIns="184912" bIns="184912" numCol="1" spcCol="1270" anchor="t" anchorCtr="0">
              <a:noAutofit/>
            </a:bodyPr>
            <a:lstStyle/>
            <a:p>
              <a:pPr marL="0" lvl="0" indent="0" algn="ctr" defTabSz="1155700" rtl="0">
                <a:lnSpc>
                  <a:spcPct val="90000"/>
                </a:lnSpc>
                <a:spcBef>
                  <a:spcPct val="0"/>
                </a:spcBef>
                <a:spcAft>
                  <a:spcPct val="35000"/>
                </a:spcAft>
                <a:buNone/>
              </a:pPr>
              <a:r>
                <a:rPr lang="en-US" sz="2000" kern="1200">
                  <a:latin typeface="Verdana"/>
                </a:rPr>
                <a:t>Age 65</a:t>
              </a:r>
            </a:p>
          </p:txBody>
        </p:sp>
        <p:sp>
          <p:nvSpPr>
            <p:cNvPr id="12" name="Oval 11">
              <a:extLst>
                <a:ext uri="{FF2B5EF4-FFF2-40B4-BE49-F238E27FC236}">
                  <a16:creationId xmlns:a16="http://schemas.microsoft.com/office/drawing/2014/main" id="{8BE07EC9-C2C5-46C0-B2FF-B3210A094D9D}"/>
                </a:ext>
              </a:extLst>
            </p:cNvPr>
            <p:cNvSpPr/>
            <p:nvPr/>
          </p:nvSpPr>
          <p:spPr>
            <a:xfrm>
              <a:off x="5599371" y="3481863"/>
              <a:ext cx="418147" cy="4181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F73948F7-466F-4FBD-A487-A9DEF3D091D8}"/>
                </a:ext>
              </a:extLst>
            </p:cNvPr>
            <p:cNvSpPr/>
            <p:nvPr/>
          </p:nvSpPr>
          <p:spPr>
            <a:xfrm>
              <a:off x="8521716" y="3984154"/>
              <a:ext cx="1409553" cy="506721"/>
            </a:xfrm>
            <a:custGeom>
              <a:avLst/>
              <a:gdLst>
                <a:gd name="connsiteX0" fmla="*/ 0 w 2867601"/>
                <a:gd name="connsiteY0" fmla="*/ 0 h 1672590"/>
                <a:gd name="connsiteX1" fmla="*/ 2867601 w 2867601"/>
                <a:gd name="connsiteY1" fmla="*/ 0 h 1672590"/>
                <a:gd name="connsiteX2" fmla="*/ 2867601 w 2867601"/>
                <a:gd name="connsiteY2" fmla="*/ 1672590 h 1672590"/>
                <a:gd name="connsiteX3" fmla="*/ 0 w 2867601"/>
                <a:gd name="connsiteY3" fmla="*/ 1672590 h 1672590"/>
                <a:gd name="connsiteX4" fmla="*/ 0 w 2867601"/>
                <a:gd name="connsiteY4" fmla="*/ 0 h 1672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601" h="1672590">
                  <a:moveTo>
                    <a:pt x="0" y="0"/>
                  </a:moveTo>
                  <a:lnTo>
                    <a:pt x="2867601" y="0"/>
                  </a:lnTo>
                  <a:lnTo>
                    <a:pt x="2867601" y="1672590"/>
                  </a:lnTo>
                  <a:lnTo>
                    <a:pt x="0" y="16725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184912" rIns="184912" bIns="184912" numCol="1" spcCol="1270" anchor="b" anchorCtr="0">
              <a:noAutofit/>
            </a:bodyPr>
            <a:lstStyle/>
            <a:p>
              <a:pPr marL="0" lvl="0" indent="0" algn="ctr" defTabSz="1155700" rtl="0">
                <a:lnSpc>
                  <a:spcPct val="90000"/>
                </a:lnSpc>
                <a:spcBef>
                  <a:spcPct val="0"/>
                </a:spcBef>
                <a:spcAft>
                  <a:spcPct val="35000"/>
                </a:spcAft>
                <a:buNone/>
              </a:pPr>
              <a:r>
                <a:rPr lang="en-US" sz="2000" kern="1200">
                  <a:latin typeface="Verdana"/>
                </a:rPr>
                <a:t>Age 85</a:t>
              </a:r>
            </a:p>
          </p:txBody>
        </p:sp>
        <p:sp>
          <p:nvSpPr>
            <p:cNvPr id="14" name="Oval 13">
              <a:extLst>
                <a:ext uri="{FF2B5EF4-FFF2-40B4-BE49-F238E27FC236}">
                  <a16:creationId xmlns:a16="http://schemas.microsoft.com/office/drawing/2014/main" id="{8BD78C74-CF6D-4134-A429-39B107675319}"/>
                </a:ext>
              </a:extLst>
            </p:cNvPr>
            <p:cNvSpPr/>
            <p:nvPr/>
          </p:nvSpPr>
          <p:spPr>
            <a:xfrm>
              <a:off x="8915654" y="3481863"/>
              <a:ext cx="418147" cy="4181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20" name="TextBox 19">
            <a:extLst>
              <a:ext uri="{FF2B5EF4-FFF2-40B4-BE49-F238E27FC236}">
                <a16:creationId xmlns:a16="http://schemas.microsoft.com/office/drawing/2014/main" id="{DF1CAD87-4204-4A9A-A0A1-9DB599118CAC}"/>
              </a:ext>
            </a:extLst>
          </p:cNvPr>
          <p:cNvSpPr txBox="1"/>
          <p:nvPr/>
        </p:nvSpPr>
        <p:spPr>
          <a:xfrm>
            <a:off x="2636066" y="3992106"/>
            <a:ext cx="3419852" cy="604722"/>
          </a:xfrm>
          <a:prstGeom prst="rect">
            <a:avLst/>
          </a:prstGeom>
          <a:noFill/>
        </p:spPr>
        <p:txBody>
          <a:bodyPr wrap="square" rtlCol="0">
            <a:noAutofit/>
          </a:bodyPr>
          <a:lstStyle/>
          <a:p>
            <a:pPr algn="ctr"/>
            <a:r>
              <a:rPr lang="en-US" sz="2400" b="1">
                <a:solidFill>
                  <a:schemeClr val="accent1">
                    <a:lumMod val="75000"/>
                  </a:schemeClr>
                </a:solidFill>
              </a:rPr>
              <a:t>Investment</a:t>
            </a:r>
          </a:p>
        </p:txBody>
      </p:sp>
      <p:sp>
        <p:nvSpPr>
          <p:cNvPr id="21" name="TextBox 20">
            <a:extLst>
              <a:ext uri="{FF2B5EF4-FFF2-40B4-BE49-F238E27FC236}">
                <a16:creationId xmlns:a16="http://schemas.microsoft.com/office/drawing/2014/main" id="{7E3E5BCD-C466-410C-8589-47442DA4D84B}"/>
              </a:ext>
            </a:extLst>
          </p:cNvPr>
          <p:cNvSpPr txBox="1"/>
          <p:nvPr/>
        </p:nvSpPr>
        <p:spPr>
          <a:xfrm>
            <a:off x="5910051" y="3986493"/>
            <a:ext cx="3419852" cy="604722"/>
          </a:xfrm>
          <a:prstGeom prst="rect">
            <a:avLst/>
          </a:prstGeom>
          <a:noFill/>
        </p:spPr>
        <p:txBody>
          <a:bodyPr wrap="square" rtlCol="0">
            <a:noAutofit/>
          </a:bodyPr>
          <a:lstStyle/>
          <a:p>
            <a:pPr algn="ctr"/>
            <a:r>
              <a:rPr lang="en-US" sz="2400" b="1">
                <a:solidFill>
                  <a:schemeClr val="tx2"/>
                </a:solidFill>
              </a:rPr>
              <a:t>Withdrawal</a:t>
            </a:r>
          </a:p>
        </p:txBody>
      </p:sp>
      <p:pic>
        <p:nvPicPr>
          <p:cNvPr id="33" name="Graphic 32" descr="Arrow: Counter-clockwise curve outline">
            <a:extLst>
              <a:ext uri="{FF2B5EF4-FFF2-40B4-BE49-F238E27FC236}">
                <a16:creationId xmlns:a16="http://schemas.microsoft.com/office/drawing/2014/main" id="{D3AC7432-C0C0-4A2C-A27E-654DD449EA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67456" flipH="1">
            <a:off x="7323629" y="2037874"/>
            <a:ext cx="914400" cy="914400"/>
          </a:xfrm>
          <a:prstGeom prst="rect">
            <a:avLst/>
          </a:prstGeom>
        </p:spPr>
      </p:pic>
      <p:pic>
        <p:nvPicPr>
          <p:cNvPr id="34" name="Graphic 33" descr="Arrow: Counter-clockwise curve outline">
            <a:extLst>
              <a:ext uri="{FF2B5EF4-FFF2-40B4-BE49-F238E27FC236}">
                <a16:creationId xmlns:a16="http://schemas.microsoft.com/office/drawing/2014/main" id="{C95BFD9D-5EB0-4A3A-9767-3DDF285C12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435186" flipV="1">
            <a:off x="3416856" y="2015061"/>
            <a:ext cx="914400" cy="914400"/>
          </a:xfrm>
          <a:prstGeom prst="rect">
            <a:avLst/>
          </a:prstGeom>
        </p:spPr>
      </p:pic>
      <p:sp>
        <p:nvSpPr>
          <p:cNvPr id="3" name="TextBox 2">
            <a:extLst>
              <a:ext uri="{FF2B5EF4-FFF2-40B4-BE49-F238E27FC236}">
                <a16:creationId xmlns:a16="http://schemas.microsoft.com/office/drawing/2014/main" id="{3AC6C28F-2105-45B4-87FB-7C507EB34A8D}"/>
              </a:ext>
            </a:extLst>
          </p:cNvPr>
          <p:cNvSpPr txBox="1"/>
          <p:nvPr/>
        </p:nvSpPr>
        <p:spPr>
          <a:xfrm>
            <a:off x="7669417" y="1883495"/>
            <a:ext cx="1681780" cy="787904"/>
          </a:xfrm>
          <a:prstGeom prst="rect">
            <a:avLst/>
          </a:prstGeom>
          <a:noFill/>
        </p:spPr>
        <p:txBody>
          <a:bodyPr wrap="square" rtlCol="0">
            <a:noAutofit/>
          </a:bodyPr>
          <a:lstStyle/>
          <a:p>
            <a:pPr algn="ctr"/>
            <a:r>
              <a:rPr lang="en-US" sz="4000" b="1">
                <a:solidFill>
                  <a:srgbClr val="FF0000"/>
                </a:solidFill>
              </a:rPr>
              <a:t>$</a:t>
            </a:r>
          </a:p>
        </p:txBody>
      </p:sp>
      <p:sp>
        <p:nvSpPr>
          <p:cNvPr id="22" name="TextBox 21">
            <a:extLst>
              <a:ext uri="{FF2B5EF4-FFF2-40B4-BE49-F238E27FC236}">
                <a16:creationId xmlns:a16="http://schemas.microsoft.com/office/drawing/2014/main" id="{6643F927-3EBB-40EE-A29A-7BA778673B7F}"/>
              </a:ext>
            </a:extLst>
          </p:cNvPr>
          <p:cNvSpPr txBox="1"/>
          <p:nvPr/>
        </p:nvSpPr>
        <p:spPr>
          <a:xfrm>
            <a:off x="2328445" y="1927197"/>
            <a:ext cx="1681780" cy="787904"/>
          </a:xfrm>
          <a:prstGeom prst="rect">
            <a:avLst/>
          </a:prstGeom>
          <a:noFill/>
        </p:spPr>
        <p:txBody>
          <a:bodyPr wrap="square" rtlCol="0">
            <a:noAutofit/>
          </a:bodyPr>
          <a:lstStyle/>
          <a:p>
            <a:pPr algn="ctr"/>
            <a:r>
              <a:rPr lang="en-US" sz="4000" b="1">
                <a:solidFill>
                  <a:srgbClr val="00B050"/>
                </a:solidFill>
              </a:rPr>
              <a:t>$</a:t>
            </a:r>
          </a:p>
        </p:txBody>
      </p:sp>
      <p:sp>
        <p:nvSpPr>
          <p:cNvPr id="23" name="Slide Number Placeholder 3">
            <a:extLst>
              <a:ext uri="{FF2B5EF4-FFF2-40B4-BE49-F238E27FC236}">
                <a16:creationId xmlns:a16="http://schemas.microsoft.com/office/drawing/2014/main" id="{724D3AC9-91EB-E342-A31A-F1EED45E8329}"/>
              </a:ext>
            </a:extLst>
          </p:cNvPr>
          <p:cNvSpPr txBox="1">
            <a:spLocks/>
          </p:cNvSpPr>
          <p:nvPr/>
        </p:nvSpPr>
        <p:spPr>
          <a:xfrm>
            <a:off x="11887199" y="6400800"/>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6</a:t>
            </a:fld>
            <a:endParaRPr lang="en-US" sz="1600"/>
          </a:p>
        </p:txBody>
      </p:sp>
    </p:spTree>
    <p:extLst>
      <p:ext uri="{BB962C8B-B14F-4D97-AF65-F5344CB8AC3E}">
        <p14:creationId xmlns:p14="http://schemas.microsoft.com/office/powerpoint/2010/main" val="59084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98BE-1FCA-4E64-A09A-CC74DFD454D2}"/>
              </a:ext>
            </a:extLst>
          </p:cNvPr>
          <p:cNvSpPr>
            <a:spLocks noGrp="1"/>
          </p:cNvSpPr>
          <p:nvPr>
            <p:ph type="title"/>
          </p:nvPr>
        </p:nvSpPr>
        <p:spPr/>
        <p:txBody>
          <a:bodyPr/>
          <a:lstStyle/>
          <a:p>
            <a:r>
              <a:rPr lang="en-US">
                <a:latin typeface="Verdana"/>
                <a:ea typeface="Verdana"/>
                <a:cs typeface="Verdana"/>
              </a:rPr>
              <a:t>When is There Sequence Risk?</a:t>
            </a:r>
            <a:endParaRPr lang="en-US" b="0">
              <a:latin typeface="Verdana"/>
              <a:ea typeface="Verdana"/>
              <a:cs typeface="Verdana"/>
            </a:endParaRPr>
          </a:p>
        </p:txBody>
      </p:sp>
      <p:sp>
        <p:nvSpPr>
          <p:cNvPr id="4" name="Footer Placeholder 3">
            <a:extLst>
              <a:ext uri="{FF2B5EF4-FFF2-40B4-BE49-F238E27FC236}">
                <a16:creationId xmlns:a16="http://schemas.microsoft.com/office/drawing/2014/main" id="{3E21D2AE-A1B5-4ACF-AB6E-213384D26964}"/>
              </a:ext>
            </a:extLst>
          </p:cNvPr>
          <p:cNvSpPr>
            <a:spLocks noGrp="1"/>
          </p:cNvSpPr>
          <p:nvPr>
            <p:ph type="ftr" sz="quarter" idx="11"/>
          </p:nvPr>
        </p:nvSpPr>
        <p:spPr/>
        <p:txBody>
          <a:bodyPr/>
          <a:lstStyle/>
          <a:p>
            <a:endParaRPr lang="en-US"/>
          </a:p>
        </p:txBody>
      </p:sp>
      <p:graphicFrame>
        <p:nvGraphicFramePr>
          <p:cNvPr id="9" name="Chart 8">
            <a:extLst>
              <a:ext uri="{FF2B5EF4-FFF2-40B4-BE49-F238E27FC236}">
                <a16:creationId xmlns:a16="http://schemas.microsoft.com/office/drawing/2014/main" id="{6F7D27CC-E4F4-429C-95B9-E0467FC5B801}"/>
              </a:ext>
            </a:extLst>
          </p:cNvPr>
          <p:cNvGraphicFramePr/>
          <p:nvPr>
            <p:extLst>
              <p:ext uri="{D42A27DB-BD31-4B8C-83A1-F6EECF244321}">
                <p14:modId xmlns:p14="http://schemas.microsoft.com/office/powerpoint/2010/main" val="3767064008"/>
              </p:ext>
            </p:extLst>
          </p:nvPr>
        </p:nvGraphicFramePr>
        <p:xfrm>
          <a:off x="792165" y="1481792"/>
          <a:ext cx="4876800" cy="25352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11D5A2D1-2BAC-4C19-A8F2-6AD7CA4D911B}"/>
              </a:ext>
              <a:ext uri="{147F2762-F138-4A5C-976F-8EAC2B608ADB}">
                <a16:predDERef xmlns:a16="http://schemas.microsoft.com/office/drawing/2014/main" pred="{0DE7D542-A440-4CE8-B5CF-94576C53EA2D}"/>
              </a:ext>
            </a:extLst>
          </p:cNvPr>
          <p:cNvGraphicFramePr/>
          <p:nvPr>
            <p:extLst>
              <p:ext uri="{D42A27DB-BD31-4B8C-83A1-F6EECF244321}">
                <p14:modId xmlns:p14="http://schemas.microsoft.com/office/powerpoint/2010/main" val="1218412542"/>
              </p:ext>
            </p:extLst>
          </p:nvPr>
        </p:nvGraphicFramePr>
        <p:xfrm>
          <a:off x="6585028" y="1481792"/>
          <a:ext cx="4873752" cy="25243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A6DF276-9718-484C-9F6B-19C841F58723}"/>
              </a:ext>
            </a:extLst>
          </p:cNvPr>
          <p:cNvGraphicFramePr/>
          <p:nvPr>
            <p:extLst>
              <p:ext uri="{D42A27DB-BD31-4B8C-83A1-F6EECF244321}">
                <p14:modId xmlns:p14="http://schemas.microsoft.com/office/powerpoint/2010/main" val="1343736545"/>
              </p:ext>
            </p:extLst>
          </p:nvPr>
        </p:nvGraphicFramePr>
        <p:xfrm>
          <a:off x="6585029" y="4016999"/>
          <a:ext cx="4873747" cy="2076552"/>
        </p:xfrm>
        <a:graphic>
          <a:graphicData uri="http://schemas.openxmlformats.org/drawingml/2006/chart">
            <c:chart xmlns:c="http://schemas.openxmlformats.org/drawingml/2006/chart" xmlns:r="http://schemas.openxmlformats.org/officeDocument/2006/relationships" r:id="rId4"/>
          </a:graphicData>
        </a:graphic>
      </p:graphicFrame>
      <p:sp>
        <p:nvSpPr>
          <p:cNvPr id="11" name="Oval 10">
            <a:extLst>
              <a:ext uri="{FF2B5EF4-FFF2-40B4-BE49-F238E27FC236}">
                <a16:creationId xmlns:a16="http://schemas.microsoft.com/office/drawing/2014/main" id="{4A188735-88CC-4793-97A4-306BC2070126}"/>
              </a:ext>
            </a:extLst>
          </p:cNvPr>
          <p:cNvSpPr/>
          <p:nvPr/>
        </p:nvSpPr>
        <p:spPr bwMode="auto">
          <a:xfrm>
            <a:off x="4566355" y="1602879"/>
            <a:ext cx="574121" cy="573638"/>
          </a:xfrm>
          <a:prstGeom prst="ellipse">
            <a:avLst/>
          </a:prstGeom>
          <a:noFill/>
          <a:ln w="57150" cap="sq" algn="ctr">
            <a:solidFill>
              <a:srgbClr val="FFC000"/>
            </a:solidFill>
            <a:miter lim="800000"/>
            <a:headEnd/>
            <a:tailEnd/>
          </a:ln>
          <a:effectLst/>
        </p:spPr>
        <p:txBody>
          <a:bodyPr wrap="none" rtlCol="0" anchor="ctr"/>
          <a:lstStyle/>
          <a:p>
            <a:pPr algn="ctr"/>
            <a:endParaRPr lang="en-US" sz="1600">
              <a:solidFill>
                <a:schemeClr val="bg1"/>
              </a:solidFill>
              <a:latin typeface="+mn-lt"/>
            </a:endParaRPr>
          </a:p>
        </p:txBody>
      </p:sp>
      <p:cxnSp>
        <p:nvCxnSpPr>
          <p:cNvPr id="13" name="Straight Connector 12">
            <a:extLst>
              <a:ext uri="{FF2B5EF4-FFF2-40B4-BE49-F238E27FC236}">
                <a16:creationId xmlns:a16="http://schemas.microsoft.com/office/drawing/2014/main" id="{9DA1AEED-E9F6-46D3-8277-86651396E2C6}"/>
              </a:ext>
            </a:extLst>
          </p:cNvPr>
          <p:cNvCxnSpPr/>
          <p:nvPr/>
        </p:nvCxnSpPr>
        <p:spPr>
          <a:xfrm>
            <a:off x="6096000" y="1481265"/>
            <a:ext cx="14377" cy="4614591"/>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76A31C4-FC1F-457D-8A8E-FBB3BC9F11F3}"/>
              </a:ext>
            </a:extLst>
          </p:cNvPr>
          <p:cNvSpPr/>
          <p:nvPr/>
        </p:nvSpPr>
        <p:spPr bwMode="auto">
          <a:xfrm>
            <a:off x="10457394" y="2494258"/>
            <a:ext cx="482601" cy="967409"/>
          </a:xfrm>
          <a:prstGeom prst="ellipse">
            <a:avLst/>
          </a:prstGeom>
          <a:noFill/>
          <a:ln w="57150" cap="sq" algn="ctr">
            <a:solidFill>
              <a:srgbClr val="FFC000"/>
            </a:solidFill>
            <a:miter lim="800000"/>
            <a:headEnd/>
            <a:tailEnd/>
          </a:ln>
          <a:effectLst/>
        </p:spPr>
        <p:txBody>
          <a:bodyPr wrap="none" rtlCol="0" anchor="ctr"/>
          <a:lstStyle/>
          <a:p>
            <a:pPr algn="ctr"/>
            <a:endParaRPr lang="en-US" sz="1600">
              <a:solidFill>
                <a:schemeClr val="bg1"/>
              </a:solidFill>
              <a:latin typeface="+mn-lt"/>
            </a:endParaRPr>
          </a:p>
        </p:txBody>
      </p:sp>
      <p:graphicFrame>
        <p:nvGraphicFramePr>
          <p:cNvPr id="15" name="Chart 14">
            <a:extLst>
              <a:ext uri="{FF2B5EF4-FFF2-40B4-BE49-F238E27FC236}">
                <a16:creationId xmlns:a16="http://schemas.microsoft.com/office/drawing/2014/main" id="{85EC636C-DE91-49DB-9AAF-B63843562761}"/>
              </a:ext>
            </a:extLst>
          </p:cNvPr>
          <p:cNvGraphicFramePr>
            <a:graphicFrameLocks/>
          </p:cNvGraphicFramePr>
          <p:nvPr>
            <p:extLst>
              <p:ext uri="{D42A27DB-BD31-4B8C-83A1-F6EECF244321}">
                <p14:modId xmlns:p14="http://schemas.microsoft.com/office/powerpoint/2010/main" val="579799875"/>
              </p:ext>
            </p:extLst>
          </p:nvPr>
        </p:nvGraphicFramePr>
        <p:xfrm>
          <a:off x="792165" y="4006190"/>
          <a:ext cx="4882798" cy="2076552"/>
        </p:xfrm>
        <a:graphic>
          <a:graphicData uri="http://schemas.openxmlformats.org/drawingml/2006/chart">
            <c:chart xmlns:c="http://schemas.openxmlformats.org/drawingml/2006/chart" xmlns:r="http://schemas.openxmlformats.org/officeDocument/2006/relationships" r:id="rId5"/>
          </a:graphicData>
        </a:graphic>
      </p:graphicFrame>
      <p:sp>
        <p:nvSpPr>
          <p:cNvPr id="16" name="Slide Number Placeholder 3">
            <a:extLst>
              <a:ext uri="{FF2B5EF4-FFF2-40B4-BE49-F238E27FC236}">
                <a16:creationId xmlns:a16="http://schemas.microsoft.com/office/drawing/2014/main" id="{89CCDD9F-18FD-DC44-ADB2-C73154BC4508}"/>
              </a:ext>
            </a:extLst>
          </p:cNvPr>
          <p:cNvSpPr txBox="1">
            <a:spLocks/>
          </p:cNvSpPr>
          <p:nvPr/>
        </p:nvSpPr>
        <p:spPr>
          <a:xfrm>
            <a:off x="11887200" y="6411433"/>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7</a:t>
            </a:fld>
            <a:endParaRPr lang="en-US" sz="1600"/>
          </a:p>
        </p:txBody>
      </p:sp>
    </p:spTree>
    <p:extLst>
      <p:ext uri="{BB962C8B-B14F-4D97-AF65-F5344CB8AC3E}">
        <p14:creationId xmlns:p14="http://schemas.microsoft.com/office/powerpoint/2010/main" val="34479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98BE-1FCA-4E64-A09A-CC74DFD454D2}"/>
              </a:ext>
            </a:extLst>
          </p:cNvPr>
          <p:cNvSpPr>
            <a:spLocks noGrp="1"/>
          </p:cNvSpPr>
          <p:nvPr>
            <p:ph type="title"/>
          </p:nvPr>
        </p:nvSpPr>
        <p:spPr/>
        <p:txBody>
          <a:bodyPr/>
          <a:lstStyle/>
          <a:p>
            <a:r>
              <a:rPr lang="en-US">
                <a:latin typeface="Verdana"/>
                <a:ea typeface="Verdana"/>
                <a:cs typeface="Verdana"/>
              </a:rPr>
              <a:t>When is There No Sequence Risk?</a:t>
            </a:r>
            <a:endParaRPr lang="en-US" b="0">
              <a:latin typeface="Verdana"/>
              <a:ea typeface="Verdana"/>
              <a:cs typeface="Verdana"/>
            </a:endParaRPr>
          </a:p>
        </p:txBody>
      </p:sp>
      <p:sp>
        <p:nvSpPr>
          <p:cNvPr id="3" name="Content Placeholder 2">
            <a:extLst>
              <a:ext uri="{FF2B5EF4-FFF2-40B4-BE49-F238E27FC236}">
                <a16:creationId xmlns:a16="http://schemas.microsoft.com/office/drawing/2014/main" id="{F7F5E34B-003A-4B65-9A97-F73CDB4E9DC5}"/>
              </a:ext>
            </a:extLst>
          </p:cNvPr>
          <p:cNvSpPr>
            <a:spLocks noGrp="1"/>
          </p:cNvSpPr>
          <p:nvPr>
            <p:ph idx="1"/>
          </p:nvPr>
        </p:nvSpPr>
        <p:spPr>
          <a:xfrm>
            <a:off x="304799" y="1283763"/>
            <a:ext cx="11582400" cy="4648200"/>
          </a:xfrm>
        </p:spPr>
        <p:txBody>
          <a:bodyPr/>
          <a:lstStyle/>
          <a:p>
            <a:pPr marL="640080" lvl="2" indent="0" algn="ctr">
              <a:buNone/>
            </a:pPr>
            <a:r>
              <a:rPr lang="en-US" sz="2400" b="1">
                <a:solidFill>
                  <a:schemeClr val="bg2"/>
                </a:solidFill>
                <a:latin typeface="Verdana"/>
                <a:ea typeface="Verdana"/>
                <a:cs typeface="Verdana"/>
              </a:rPr>
              <a:t>$1,000 Deposits Yearly Subjected to 5.9% Constant Returns</a:t>
            </a:r>
            <a:endParaRPr lang="en-US" sz="2400" b="1">
              <a:solidFill>
                <a:schemeClr val="bg2"/>
              </a:solidFill>
            </a:endParaRPr>
          </a:p>
        </p:txBody>
      </p:sp>
      <p:sp>
        <p:nvSpPr>
          <p:cNvPr id="4" name="Footer Placeholder 3">
            <a:extLst>
              <a:ext uri="{FF2B5EF4-FFF2-40B4-BE49-F238E27FC236}">
                <a16:creationId xmlns:a16="http://schemas.microsoft.com/office/drawing/2014/main" id="{3E21D2AE-A1B5-4ACF-AB6E-213384D26964}"/>
              </a:ext>
            </a:extLst>
          </p:cNvPr>
          <p:cNvSpPr>
            <a:spLocks noGrp="1"/>
          </p:cNvSpPr>
          <p:nvPr>
            <p:ph type="ftr" sz="quarter" idx="11"/>
          </p:nvPr>
        </p:nvSpPr>
        <p:spPr/>
        <p:txBody>
          <a:bodyPr/>
          <a:lstStyle/>
          <a:p>
            <a:endParaRPr lang="en-US"/>
          </a:p>
        </p:txBody>
      </p:sp>
      <p:sp>
        <p:nvSpPr>
          <p:cNvPr id="10" name="Oval 9">
            <a:extLst>
              <a:ext uri="{FF2B5EF4-FFF2-40B4-BE49-F238E27FC236}">
                <a16:creationId xmlns:a16="http://schemas.microsoft.com/office/drawing/2014/main" id="{D66C41E4-444D-4A3E-B5E0-23AD918E2221}"/>
              </a:ext>
            </a:extLst>
          </p:cNvPr>
          <p:cNvSpPr/>
          <p:nvPr/>
        </p:nvSpPr>
        <p:spPr bwMode="auto">
          <a:xfrm>
            <a:off x="9044612" y="2304022"/>
            <a:ext cx="546755" cy="551467"/>
          </a:xfrm>
          <a:prstGeom prst="ellipse">
            <a:avLst/>
          </a:prstGeom>
          <a:noFill/>
          <a:ln w="57150" cap="sq" algn="ctr">
            <a:solidFill>
              <a:srgbClr val="FFC000"/>
            </a:solidFill>
            <a:miter lim="800000"/>
            <a:headEnd/>
            <a:tailEnd/>
          </a:ln>
          <a:effectLst/>
        </p:spPr>
        <p:txBody>
          <a:bodyPr wrap="none" rtlCol="0" anchor="ctr"/>
          <a:lstStyle/>
          <a:p>
            <a:pPr algn="ctr"/>
            <a:endParaRPr lang="en-US" sz="1600">
              <a:solidFill>
                <a:schemeClr val="bg1"/>
              </a:solidFill>
              <a:latin typeface="+mn-lt"/>
            </a:endParaRPr>
          </a:p>
        </p:txBody>
      </p:sp>
      <p:sp>
        <p:nvSpPr>
          <p:cNvPr id="11" name="Slide Number Placeholder 3">
            <a:extLst>
              <a:ext uri="{FF2B5EF4-FFF2-40B4-BE49-F238E27FC236}">
                <a16:creationId xmlns:a16="http://schemas.microsoft.com/office/drawing/2014/main" id="{0F60F788-BD36-7646-A7C0-1290E3360A66}"/>
              </a:ext>
            </a:extLst>
          </p:cNvPr>
          <p:cNvSpPr txBox="1">
            <a:spLocks/>
          </p:cNvSpPr>
          <p:nvPr/>
        </p:nvSpPr>
        <p:spPr>
          <a:xfrm>
            <a:off x="11887199" y="6400800"/>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8</a:t>
            </a:fld>
            <a:endParaRPr lang="en-US" sz="1600"/>
          </a:p>
        </p:txBody>
      </p:sp>
      <p:graphicFrame>
        <p:nvGraphicFramePr>
          <p:cNvPr id="9" name="Chart 8">
            <a:extLst>
              <a:ext uri="{FF2B5EF4-FFF2-40B4-BE49-F238E27FC236}">
                <a16:creationId xmlns:a16="http://schemas.microsoft.com/office/drawing/2014/main" id="{7C69838B-8993-496C-AD80-04F330E373B2}"/>
              </a:ext>
              <a:ext uri="{147F2762-F138-4A5C-976F-8EAC2B608ADB}">
                <a16:predDERef xmlns:a16="http://schemas.microsoft.com/office/drawing/2014/main" pred="{6F7D27CC-E4F4-429C-95B9-E0467FC5B801}"/>
              </a:ext>
            </a:extLst>
          </p:cNvPr>
          <p:cNvGraphicFramePr>
            <a:graphicFrameLocks/>
          </p:cNvGraphicFramePr>
          <p:nvPr>
            <p:extLst>
              <p:ext uri="{D42A27DB-BD31-4B8C-83A1-F6EECF244321}">
                <p14:modId xmlns:p14="http://schemas.microsoft.com/office/powerpoint/2010/main" val="1038224887"/>
              </p:ext>
            </p:extLst>
          </p:nvPr>
        </p:nvGraphicFramePr>
        <p:xfrm>
          <a:off x="2600631" y="1939024"/>
          <a:ext cx="6990736" cy="4055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385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98BE-1FCA-4E64-A09A-CC74DFD454D2}"/>
              </a:ext>
            </a:extLst>
          </p:cNvPr>
          <p:cNvSpPr>
            <a:spLocks noGrp="1"/>
          </p:cNvSpPr>
          <p:nvPr>
            <p:ph type="title"/>
          </p:nvPr>
        </p:nvSpPr>
        <p:spPr/>
        <p:txBody>
          <a:bodyPr/>
          <a:lstStyle/>
          <a:p>
            <a:r>
              <a:rPr lang="en-US">
                <a:latin typeface="Verdana"/>
                <a:ea typeface="Verdana"/>
                <a:cs typeface="Verdana"/>
              </a:rPr>
              <a:t>When is There No Sequence Risk?</a:t>
            </a:r>
            <a:endParaRPr lang="en-US" b="0">
              <a:latin typeface="Verdana"/>
              <a:ea typeface="Verdana"/>
              <a:cs typeface="Verdana"/>
            </a:endParaRPr>
          </a:p>
        </p:txBody>
      </p:sp>
      <p:sp>
        <p:nvSpPr>
          <p:cNvPr id="3" name="Content Placeholder 2">
            <a:extLst>
              <a:ext uri="{FF2B5EF4-FFF2-40B4-BE49-F238E27FC236}">
                <a16:creationId xmlns:a16="http://schemas.microsoft.com/office/drawing/2014/main" id="{F7F5E34B-003A-4B65-9A97-F73CDB4E9DC5}"/>
              </a:ext>
            </a:extLst>
          </p:cNvPr>
          <p:cNvSpPr>
            <a:spLocks noGrp="1"/>
          </p:cNvSpPr>
          <p:nvPr>
            <p:ph idx="1"/>
          </p:nvPr>
        </p:nvSpPr>
        <p:spPr>
          <a:xfrm>
            <a:off x="304801" y="1521594"/>
            <a:ext cx="11582400" cy="4648200"/>
          </a:xfrm>
        </p:spPr>
        <p:txBody>
          <a:bodyPr/>
          <a:lstStyle/>
          <a:p>
            <a:pPr marL="640080" lvl="2" indent="0" algn="ctr">
              <a:buNone/>
            </a:pPr>
            <a:r>
              <a:rPr lang="en-US" sz="2400" b="1">
                <a:solidFill>
                  <a:schemeClr val="bg2"/>
                </a:solidFill>
                <a:latin typeface="Verdana"/>
                <a:ea typeface="Verdana"/>
                <a:cs typeface="Verdana"/>
              </a:rPr>
              <a:t>Single Cash Flows</a:t>
            </a:r>
            <a:endParaRPr lang="en-US" sz="2400" b="1">
              <a:solidFill>
                <a:schemeClr val="bg2"/>
              </a:solidFill>
            </a:endParaRPr>
          </a:p>
        </p:txBody>
      </p:sp>
      <p:sp>
        <p:nvSpPr>
          <p:cNvPr id="4" name="Footer Placeholder 3">
            <a:extLst>
              <a:ext uri="{FF2B5EF4-FFF2-40B4-BE49-F238E27FC236}">
                <a16:creationId xmlns:a16="http://schemas.microsoft.com/office/drawing/2014/main" id="{3E21D2AE-A1B5-4ACF-AB6E-213384D26964}"/>
              </a:ext>
            </a:extLst>
          </p:cNvPr>
          <p:cNvSpPr>
            <a:spLocks noGrp="1"/>
          </p:cNvSpPr>
          <p:nvPr>
            <p:ph type="ftr" sz="quarter" idx="11"/>
          </p:nvPr>
        </p:nvSpPr>
        <p:spPr/>
        <p:txBody>
          <a:bodyPr/>
          <a:lstStyle/>
          <a:p>
            <a:endParaRPr lang="en-US"/>
          </a:p>
        </p:txBody>
      </p:sp>
      <p:graphicFrame>
        <p:nvGraphicFramePr>
          <p:cNvPr id="7" name="Chart 6">
            <a:extLst>
              <a:ext uri="{FF2B5EF4-FFF2-40B4-BE49-F238E27FC236}">
                <a16:creationId xmlns:a16="http://schemas.microsoft.com/office/drawing/2014/main" id="{FA877A1D-6B1E-48BE-8282-AFBCC8BB40F9}"/>
              </a:ext>
              <a:ext uri="{147F2762-F138-4A5C-976F-8EAC2B608ADB}">
                <a16:predDERef xmlns:a16="http://schemas.microsoft.com/office/drawing/2014/main" pred="{A8933F54-8D72-49B7-9768-0CAADC618C61}"/>
              </a:ext>
            </a:extLst>
          </p:cNvPr>
          <p:cNvGraphicFramePr/>
          <p:nvPr>
            <p:extLst>
              <p:ext uri="{D42A27DB-BD31-4B8C-83A1-F6EECF244321}">
                <p14:modId xmlns:p14="http://schemas.microsoft.com/office/powerpoint/2010/main" val="1379227079"/>
              </p:ext>
            </p:extLst>
          </p:nvPr>
        </p:nvGraphicFramePr>
        <p:xfrm>
          <a:off x="609599" y="2346809"/>
          <a:ext cx="6497053"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a:extLst>
              <a:ext uri="{FF2B5EF4-FFF2-40B4-BE49-F238E27FC236}">
                <a16:creationId xmlns:a16="http://schemas.microsoft.com/office/drawing/2014/main" id="{5C7051AB-7431-438F-9554-F41D0C72951B}"/>
              </a:ext>
            </a:extLst>
          </p:cNvPr>
          <p:cNvSpPr/>
          <p:nvPr/>
        </p:nvSpPr>
        <p:spPr bwMode="auto">
          <a:xfrm>
            <a:off x="6096000" y="2648631"/>
            <a:ext cx="546755" cy="551467"/>
          </a:xfrm>
          <a:prstGeom prst="ellipse">
            <a:avLst/>
          </a:prstGeom>
          <a:noFill/>
          <a:ln w="57150" cap="sq" algn="ctr">
            <a:solidFill>
              <a:srgbClr val="FFC000"/>
            </a:solidFill>
            <a:miter lim="800000"/>
            <a:headEnd/>
            <a:tailEnd/>
          </a:ln>
          <a:effectLst/>
        </p:spPr>
        <p:txBody>
          <a:bodyPr wrap="none" rtlCol="0" anchor="ctr"/>
          <a:lstStyle/>
          <a:p>
            <a:pPr algn="ctr"/>
            <a:endParaRPr lang="en-US" sz="1600">
              <a:solidFill>
                <a:schemeClr val="bg1"/>
              </a:solidFill>
              <a:latin typeface="+mn-lt"/>
            </a:endParaRPr>
          </a:p>
        </p:txBody>
      </p:sp>
      <p:graphicFrame>
        <p:nvGraphicFramePr>
          <p:cNvPr id="8" name="Table 8">
            <a:extLst>
              <a:ext uri="{FF2B5EF4-FFF2-40B4-BE49-F238E27FC236}">
                <a16:creationId xmlns:a16="http://schemas.microsoft.com/office/drawing/2014/main" id="{46819B7A-DC6F-4A99-84D0-5AA16DC6B771}"/>
              </a:ext>
            </a:extLst>
          </p:cNvPr>
          <p:cNvGraphicFramePr>
            <a:graphicFrameLocks noGrp="1"/>
          </p:cNvGraphicFramePr>
          <p:nvPr>
            <p:extLst>
              <p:ext uri="{D42A27DB-BD31-4B8C-83A1-F6EECF244321}">
                <p14:modId xmlns:p14="http://schemas.microsoft.com/office/powerpoint/2010/main" val="2327752384"/>
              </p:ext>
            </p:extLst>
          </p:nvPr>
        </p:nvGraphicFramePr>
        <p:xfrm>
          <a:off x="7797799" y="3124049"/>
          <a:ext cx="3556000" cy="2103120"/>
        </p:xfrm>
        <a:graphic>
          <a:graphicData uri="http://schemas.openxmlformats.org/drawingml/2006/table">
            <a:tbl>
              <a:tblPr firstRow="1" bandRow="1">
                <a:tableStyleId>{5C22544A-7EE6-4342-B048-85BDC9FD1C3A}</a:tableStyleId>
              </a:tblPr>
              <a:tblGrid>
                <a:gridCol w="973667">
                  <a:extLst>
                    <a:ext uri="{9D8B030D-6E8A-4147-A177-3AD203B41FA5}">
                      <a16:colId xmlns:a16="http://schemas.microsoft.com/office/drawing/2014/main" val="3197077945"/>
                    </a:ext>
                  </a:extLst>
                </a:gridCol>
                <a:gridCol w="804333">
                  <a:extLst>
                    <a:ext uri="{9D8B030D-6E8A-4147-A177-3AD203B41FA5}">
                      <a16:colId xmlns:a16="http://schemas.microsoft.com/office/drawing/2014/main" val="1677217821"/>
                    </a:ext>
                  </a:extLst>
                </a:gridCol>
                <a:gridCol w="889000">
                  <a:extLst>
                    <a:ext uri="{9D8B030D-6E8A-4147-A177-3AD203B41FA5}">
                      <a16:colId xmlns:a16="http://schemas.microsoft.com/office/drawing/2014/main" val="4287132563"/>
                    </a:ext>
                  </a:extLst>
                </a:gridCol>
                <a:gridCol w="889000">
                  <a:extLst>
                    <a:ext uri="{9D8B030D-6E8A-4147-A177-3AD203B41FA5}">
                      <a16:colId xmlns:a16="http://schemas.microsoft.com/office/drawing/2014/main" val="3251196065"/>
                    </a:ext>
                  </a:extLst>
                </a:gridCol>
              </a:tblGrid>
              <a:tr h="424707">
                <a:tc>
                  <a:txBody>
                    <a:bodyPr/>
                    <a:lstStyle/>
                    <a:p>
                      <a:r>
                        <a:rPr lang="en-US" sz="1200"/>
                        <a:t>Scenario</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a:t>Return Year 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a:t>Return Year 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a:t>Return Year 3</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95509510"/>
                  </a:ext>
                </a:extLst>
              </a:tr>
              <a:tr h="269760">
                <a:tc>
                  <a:txBody>
                    <a:bodyPr/>
                    <a:lstStyle/>
                    <a:p>
                      <a:pPr algn="ctr"/>
                      <a:r>
                        <a:rPr lang="en-US" sz="1200"/>
                        <a:t>1</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497844"/>
                  </a:ext>
                </a:extLst>
              </a:tr>
              <a:tr h="269760">
                <a:tc>
                  <a:txBody>
                    <a:bodyPr/>
                    <a:lstStyle/>
                    <a:p>
                      <a:pPr algn="ctr"/>
                      <a:r>
                        <a:rPr lang="en-US" sz="1200"/>
                        <a:t>2</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6146190"/>
                  </a:ext>
                </a:extLst>
              </a:tr>
              <a:tr h="269760">
                <a:tc>
                  <a:txBody>
                    <a:bodyPr/>
                    <a:lstStyle/>
                    <a:p>
                      <a:pPr algn="ctr"/>
                      <a:r>
                        <a:rPr lang="en-US" sz="1200"/>
                        <a:t>3</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4753365"/>
                  </a:ext>
                </a:extLst>
              </a:tr>
              <a:tr h="269760">
                <a:tc>
                  <a:txBody>
                    <a:bodyPr/>
                    <a:lstStyle/>
                    <a:p>
                      <a:pPr algn="ctr"/>
                      <a:r>
                        <a:rPr lang="en-US" sz="1200"/>
                        <a:t>4</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2189827"/>
                  </a:ext>
                </a:extLst>
              </a:tr>
              <a:tr h="269760">
                <a:tc>
                  <a:txBody>
                    <a:bodyPr/>
                    <a:lstStyle/>
                    <a:p>
                      <a:pPr algn="ctr"/>
                      <a:r>
                        <a:rPr lang="en-US" sz="1200"/>
                        <a:t>5</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3303714"/>
                  </a:ext>
                </a:extLst>
              </a:tr>
              <a:tr h="269760">
                <a:tc>
                  <a:txBody>
                    <a:bodyPr/>
                    <a:lstStyle/>
                    <a:p>
                      <a:pPr algn="ctr"/>
                      <a:r>
                        <a:rPr lang="en-US" sz="1200"/>
                        <a:t>6</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4235571"/>
                  </a:ext>
                </a:extLst>
              </a:tr>
            </a:tbl>
          </a:graphicData>
        </a:graphic>
      </p:graphicFrame>
      <p:sp>
        <p:nvSpPr>
          <p:cNvPr id="9" name="Slide Number Placeholder 3">
            <a:extLst>
              <a:ext uri="{FF2B5EF4-FFF2-40B4-BE49-F238E27FC236}">
                <a16:creationId xmlns:a16="http://schemas.microsoft.com/office/drawing/2014/main" id="{A1915137-2EA6-3E41-A069-3BB386C94021}"/>
              </a:ext>
            </a:extLst>
          </p:cNvPr>
          <p:cNvSpPr txBox="1">
            <a:spLocks/>
          </p:cNvSpPr>
          <p:nvPr/>
        </p:nvSpPr>
        <p:spPr>
          <a:xfrm>
            <a:off x="11887199" y="6400800"/>
            <a:ext cx="609600" cy="39413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EBEB0A-9E3D-4B14-9782-E2AE3DA60D96}" type="slidenum">
              <a:rPr lang="en-US" sz="1600" smtClean="0"/>
              <a:pPr>
                <a:spcAft>
                  <a:spcPts val="600"/>
                </a:spcAft>
              </a:pPr>
              <a:t>9</a:t>
            </a:fld>
            <a:endParaRPr lang="en-US" sz="1600"/>
          </a:p>
        </p:txBody>
      </p:sp>
    </p:spTree>
    <p:extLst>
      <p:ext uri="{BB962C8B-B14F-4D97-AF65-F5344CB8AC3E}">
        <p14:creationId xmlns:p14="http://schemas.microsoft.com/office/powerpoint/2010/main" val="95591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e1d76e6ed25a0b9acc172e1212e12c5ea2ec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PI-White">
  <a:themeElements>
    <a:clrScheme name="Custom 56">
      <a:dk1>
        <a:sysClr val="windowText" lastClr="000000"/>
      </a:dk1>
      <a:lt1>
        <a:sysClr val="window" lastClr="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solidFill>
        <a:ln w="12700" cap="sq" algn="ctr">
          <a:solidFill>
            <a:schemeClr val="tx2"/>
          </a:solidFill>
          <a:miter lim="800000"/>
          <a:headEnd/>
          <a:tailEnd/>
        </a:ln>
        <a:effectLst/>
      </a:spPr>
      <a:bodyPr wrap="none" anchor="ctr"/>
      <a:lstStyle>
        <a:defPPr algn="ctr">
          <a:defRPr sz="1600" dirty="0" smtClean="0">
            <a:solidFill>
              <a:schemeClr val="bg1"/>
            </a:solidFill>
            <a:latin typeface="+mn-lt"/>
          </a:defRPr>
        </a:defPPr>
      </a:lstStyle>
    </a:spDef>
    <a:txDef>
      <a:spPr>
        <a:noFill/>
      </a:spPr>
      <a:bodyPr wrap="none" rtlCol="0">
        <a:noAutofit/>
      </a:bodyPr>
      <a:lstStyle>
        <a:defPPr algn="ctr">
          <a:defRPr sz="1600" dirty="0" err="1" smtClean="0"/>
        </a:defPPr>
      </a:lstStyle>
    </a:txDef>
  </a:objectDefaults>
  <a:extraClrSchemeLst/>
</a:theme>
</file>

<file path=ppt/theme/theme2.xml><?xml version="1.0" encoding="utf-8"?>
<a:theme xmlns:a="http://schemas.openxmlformats.org/drawingml/2006/main" name="WPI_Gray">
  <a:themeElements>
    <a:clrScheme name="Custom 57">
      <a:dk1>
        <a:srgbClr val="FFFFFF"/>
      </a:dk1>
      <a:lt1>
        <a:srgbClr val="6D6D6D"/>
      </a:lt1>
      <a:dk2>
        <a:srgbClr val="000000"/>
      </a:dk2>
      <a:lt2>
        <a:srgbClr val="FFFFFF"/>
      </a:lt2>
      <a:accent1>
        <a:srgbClr val="AB192D"/>
      </a:accent1>
      <a:accent2>
        <a:srgbClr val="B2B7BB"/>
      </a:accent2>
      <a:accent3>
        <a:srgbClr val="2C6A8C"/>
      </a:accent3>
      <a:accent4>
        <a:srgbClr val="B7A079"/>
      </a:accent4>
      <a:accent5>
        <a:srgbClr val="46A0DC"/>
      </a:accent5>
      <a:accent6>
        <a:srgbClr val="D9CD95"/>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lumMod val="40000"/>
            <a:lumOff val="60000"/>
          </a:schemeClr>
        </a:solidFill>
        <a:ln w="12700" cap="sq" algn="ctr">
          <a:solidFill>
            <a:schemeClr val="tx1"/>
          </a:solidFill>
          <a:miter lim="800000"/>
          <a:headEnd/>
          <a:tailEnd/>
        </a:ln>
        <a:effectLst/>
      </a:spPr>
      <a:bodyPr wrap="none" rtlCol="0" anchor="ctr"/>
      <a:lstStyle>
        <a:defPPr algn="ctr">
          <a:defRPr sz="1600" dirty="0" smtClean="0">
            <a:solidFill>
              <a:schemeClr val="bg1"/>
            </a:solidFill>
            <a:latin typeface="+mn-lt"/>
          </a:defRPr>
        </a:defPPr>
      </a:lstStyle>
    </a:spDef>
    <a:lnDef>
      <a:spPr bwMode="auto">
        <a:solidFill>
          <a:schemeClr val="accent2"/>
        </a:solidFill>
        <a:ln w="19050" cap="sq" cmpd="sng" algn="ctr">
          <a:solidFill>
            <a:schemeClr val="tx1"/>
          </a:solidFill>
          <a:prstDash val="solid"/>
          <a:round/>
          <a:headEnd type="triangle" w="med" len="med"/>
          <a:tailEnd type="triangle" w="med" len="med"/>
        </a:ln>
        <a:effectLst/>
      </a:spPr>
      <a:bodyPr/>
      <a:lstStyle/>
    </a:lnDef>
    <a:txDef>
      <a:spPr>
        <a:noFill/>
      </a:spPr>
      <a:bodyPr wrap="none" rtlCol="0">
        <a:noAutofit/>
      </a:bodyPr>
      <a:lstStyle>
        <a:defPPr algn="ctr">
          <a:defRPr sz="1600"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WPI_2012Multi</Template>
  <TotalTime>0</TotalTime>
  <Words>955</Words>
  <Application>Microsoft Macintosh PowerPoint</Application>
  <PresentationFormat>Widescreen</PresentationFormat>
  <Paragraphs>172</Paragraphs>
  <Slides>16</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Cambria Math</vt:lpstr>
      <vt:lpstr>Courier New</vt:lpstr>
      <vt:lpstr>Times New Roman</vt:lpstr>
      <vt:lpstr>Verdana</vt:lpstr>
      <vt:lpstr>Wingdings</vt:lpstr>
      <vt:lpstr>WPI-White</vt:lpstr>
      <vt:lpstr>WPI_Gray</vt:lpstr>
      <vt:lpstr>Developing a Sequence Risk Score </vt:lpstr>
      <vt:lpstr>Agenda</vt:lpstr>
      <vt:lpstr>Project Introduction</vt:lpstr>
      <vt:lpstr>Sequence Risk </vt:lpstr>
      <vt:lpstr>Goals</vt:lpstr>
      <vt:lpstr>Retirement Phases </vt:lpstr>
      <vt:lpstr>When is There Sequence Risk?</vt:lpstr>
      <vt:lpstr>When is There No Sequence Risk?</vt:lpstr>
      <vt:lpstr>When is There No Sequence Risk?</vt:lpstr>
      <vt:lpstr>PowerPoint Presentation</vt:lpstr>
      <vt:lpstr>Quantifiable Attributes</vt:lpstr>
      <vt:lpstr>Sequence Risk Score Formula</vt:lpstr>
      <vt:lpstr>Developing a Sequence Risk Formula </vt:lpstr>
      <vt:lpstr>Example of S&amp;P 500 Distribution</vt:lpstr>
      <vt:lpstr>Future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Verdana Bold 40pt</dc:title>
  <dc:creator>Melissa</dc:creator>
  <cp:lastModifiedBy>Kennedy, Carina M.</cp:lastModifiedBy>
  <cp:revision>4</cp:revision>
  <dcterms:created xsi:type="dcterms:W3CDTF">2015-05-27T13:16:15Z</dcterms:created>
  <dcterms:modified xsi:type="dcterms:W3CDTF">2021-05-04T00:04:48Z</dcterms:modified>
</cp:coreProperties>
</file>