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2" r:id="rId4"/>
  </p:sldMasterIdLst>
  <p:notesMasterIdLst>
    <p:notesMasterId r:id="rId26"/>
  </p:notesMasterIdLst>
  <p:sldIdLst>
    <p:sldId id="257" r:id="rId5"/>
    <p:sldId id="313" r:id="rId6"/>
    <p:sldId id="291" r:id="rId7"/>
    <p:sldId id="314" r:id="rId8"/>
    <p:sldId id="308" r:id="rId9"/>
    <p:sldId id="310" r:id="rId10"/>
    <p:sldId id="299" r:id="rId11"/>
    <p:sldId id="262" r:id="rId12"/>
    <p:sldId id="316" r:id="rId13"/>
    <p:sldId id="264" r:id="rId14"/>
    <p:sldId id="311" r:id="rId15"/>
    <p:sldId id="278" r:id="rId16"/>
    <p:sldId id="280" r:id="rId17"/>
    <p:sldId id="287" r:id="rId18"/>
    <p:sldId id="288" r:id="rId19"/>
    <p:sldId id="289" r:id="rId20"/>
    <p:sldId id="315" r:id="rId21"/>
    <p:sldId id="306" r:id="rId22"/>
    <p:sldId id="312" r:id="rId23"/>
    <p:sldId id="260" r:id="rId24"/>
    <p:sldId id="282" r:id="rId2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rach, Calum S." initials="LS" lastIdx="10" clrIdx="0">
    <p:extLst>
      <p:ext uri="{19B8F6BF-5375-455C-9EA6-DF929625EA0E}">
        <p15:presenceInfo xmlns:p15="http://schemas.microsoft.com/office/powerpoint/2012/main" userId="S::cslehrach@wpi.edu::429b49b9-0c76-43d3-a567-f9cb1cb03b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82F"/>
    <a:srgbClr val="AC3037"/>
    <a:srgbClr val="920000"/>
    <a:srgbClr val="AC2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C6855-3655-4B2C-B108-DFABCF3252F2}" v="1676" dt="2021-10-15T01:20:28.529"/>
    <p1510:client id="{5D193E4E-9EEF-4ADF-A206-95DF4A25952E}" v="2230" dt="2021-10-12T17:27:01.452"/>
    <p1510:client id="{83D7C9AE-6B5D-E103-0CA2-944A52453DEC}" v="1" dt="2021-10-12T17:27:57.613"/>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2"/>
      </p:cViewPr>
      <p:guideLst>
        <p:guide orient="horz" pos="2160"/>
        <p:guide pos="2880"/>
        <p:guide orient="horz" pos="21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4700248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n-US"/>
              <a:t>Good afternoon everyone. For our project, we worked on proposing potential new digital asset management systems for Glacier National Park.</a:t>
            </a:r>
          </a:p>
          <a:p>
            <a:endParaRPr lang="en-US" sz="2800">
              <a:solidFill>
                <a:srgbClr val="333333"/>
              </a:solidFill>
              <a:latin typeface="Source Sans Pro"/>
              <a:ea typeface="Source Sans Pro"/>
              <a:cs typeface="+mn-lt"/>
            </a:endParaRPr>
          </a:p>
          <a:p>
            <a:pPr marL="0" marR="0" lvl="0" indent="0" algn="l">
              <a:spcBef>
                <a:spcPts val="0"/>
              </a:spcBef>
              <a:buFont typeface="Arial"/>
              <a:buNone/>
            </a:pPr>
            <a:r>
              <a:rPr lang="en-US" sz="2800" b="0" i="0">
                <a:solidFill>
                  <a:srgbClr val="333333"/>
                </a:solidFill>
                <a:effectLst/>
                <a:latin typeface="Source Sans Pro"/>
                <a:ea typeface="Source Sans Pro"/>
              </a:rPr>
              <a:t>Montana Memory Project (16th Aug 2021). </a:t>
            </a:r>
            <a:r>
              <a:rPr lang="en-US" sz="2800" b="0" i="1">
                <a:solidFill>
                  <a:srgbClr val="333333"/>
                </a:solidFill>
                <a:effectLst/>
                <a:latin typeface="Source Sans Pro"/>
                <a:ea typeface="Source Sans Pro"/>
              </a:rPr>
              <a:t>Main veranda at Going-to-the-Sun Chalets on Upper St. Mary Lake</a:t>
            </a:r>
            <a:r>
              <a:rPr lang="en-US" sz="2800" b="0" i="0">
                <a:solidFill>
                  <a:srgbClr val="333333"/>
                </a:solidFill>
                <a:effectLst/>
                <a:latin typeface="Source Sans Pro"/>
                <a:ea typeface="Source Sans Pro"/>
              </a:rPr>
              <a:t>. In Website Montana Memory Project. Retrieved 9th Oct 2021 17:47, from https://www.mtmemory.org/nodes/view/5358</a:t>
            </a:r>
            <a:endParaRPr sz="1800" b="0" i="0" u="none" strike="noStrike" cap="none" baseline="0">
              <a:latin typeface="Source Sans Pro"/>
              <a:ea typeface="Source Sans Pro"/>
              <a:cs typeface="Arial"/>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3552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n-US"/>
              <a:t>To find Glacier a new DAM system, we completed 4 objectives:</a:t>
            </a:r>
          </a:p>
          <a:p>
            <a:pPr marL="285750" indent="-285750">
              <a:buChar char="•"/>
            </a:pPr>
            <a:r>
              <a:rPr lang="en-US"/>
              <a:t>First, we identified essential criteria for the new system.</a:t>
            </a:r>
            <a:endParaRPr lang="en-US">
              <a:cs typeface="Arial"/>
            </a:endParaRPr>
          </a:p>
          <a:p>
            <a:pPr marL="285750" indent="-285750">
              <a:buChar char="•"/>
            </a:pPr>
            <a:r>
              <a:rPr lang="en-US"/>
              <a:t>Second, we identified &amp; evaluated potential DAM systems using the criteria we identified in objective 1.</a:t>
            </a:r>
            <a:endParaRPr lang="en-US">
              <a:cs typeface="Arial"/>
            </a:endParaRPr>
          </a:p>
          <a:p>
            <a:pPr marL="285750" indent="-285750">
              <a:buChar char="•"/>
            </a:pPr>
            <a:r>
              <a:rPr lang="en-US"/>
              <a:t>Third, we presented the DAM systems from objective 2 that met the criteria to our project sponsor.</a:t>
            </a:r>
            <a:endParaRPr lang="en-US">
              <a:cs typeface="Arial"/>
            </a:endParaRPr>
          </a:p>
          <a:p>
            <a:pPr marL="285750" indent="-285750">
              <a:buChar char="•"/>
            </a:pPr>
            <a:r>
              <a:rPr lang="en-US"/>
              <a:t>And fourth, we developed recommendations for the Park’s new DAM system.</a:t>
            </a:r>
            <a:endParaRPr lang="en-US">
              <a:cs typeface="Arial"/>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017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n-US"/>
              <a:t>Cost is of primary concern to the park and is necessary for completing an informed funding request.</a:t>
            </a:r>
            <a:br>
              <a:rPr lang="en-US">
                <a:cs typeface="+mn-lt"/>
              </a:rPr>
            </a:br>
            <a:endParaRPr lang="en-US"/>
          </a:p>
          <a:p>
            <a:r>
              <a:rPr lang="en-US"/>
              <a:t>We implemented a tiered cost structure ranging from least to most expensive.</a:t>
            </a:r>
            <a:endParaRPr lang="en-US">
              <a:cs typeface="Arial"/>
            </a:endParaRPr>
          </a:p>
          <a:p>
            <a:pPr marL="0" marR="0" lvl="0" indent="0" algn="l">
              <a:spcBef>
                <a:spcPts val="0"/>
              </a:spcBef>
              <a:buFontTx/>
              <a:buNone/>
            </a:pPr>
            <a:endParaRPr lang="en-US" b="0" i="0" u="none" strike="noStrike" cap="none" baseline="0">
              <a:cs typeface="Arial"/>
            </a:endParaRPr>
          </a:p>
          <a:p>
            <a:r>
              <a:rPr lang="en-US"/>
              <a:t>Ensures ease of searchability</a:t>
            </a:r>
            <a:br>
              <a:rPr lang="en-US">
                <a:cs typeface="+mn-lt"/>
              </a:rPr>
            </a:br>
            <a:r>
              <a:rPr lang="en-US"/>
              <a:t>Standard keywords controlled by admin users</a:t>
            </a:r>
          </a:p>
          <a:p>
            <a:endParaRPr lang="en-US" sz="1800">
              <a:cs typeface="Arial"/>
            </a:endParaRPr>
          </a:p>
          <a:p>
            <a:r>
              <a:rPr lang="en-US"/>
              <a:t>Upload existing metadata for many images at the same time</a:t>
            </a:r>
          </a:p>
          <a:p>
            <a:br>
              <a:rPr lang="en-US">
                <a:cs typeface="+mn-lt"/>
              </a:rPr>
            </a:br>
            <a:r>
              <a:rPr lang="en-US"/>
              <a:t>Stored as a CSV file</a:t>
            </a:r>
            <a:br>
              <a:rPr lang="en-US">
                <a:cs typeface="+mn-lt"/>
              </a:rPr>
            </a:br>
            <a:r>
              <a:rPr lang="en-US"/>
              <a:t>Allows overwriting old data or creation of new data</a:t>
            </a:r>
            <a:endParaRPr lang="en-US">
              <a:cs typeface="Arial"/>
            </a:endParaRPr>
          </a:p>
          <a:p>
            <a:endParaRPr lang="en-US">
              <a:cs typeface="Arial"/>
            </a:endParaRPr>
          </a:p>
          <a:p>
            <a:r>
              <a:rPr lang="en-US"/>
              <a:t>It is important sure to ensure that users can quickly and effectively find their way through the menus</a:t>
            </a:r>
          </a:p>
          <a:p>
            <a:endParaRPr lang="en-US"/>
          </a:p>
          <a:p>
            <a:r>
              <a:rPr lang="en-US"/>
              <a:t>The user interface of the system can help or hinder the ease of use.</a:t>
            </a:r>
          </a:p>
          <a:p>
            <a:endParaRPr lang="en-US"/>
          </a:p>
          <a:p>
            <a:r>
              <a:rPr lang="en-US"/>
              <a:t>There will inevitably be issues running the software, so having documentation and/or a help desk can assist users in troubleshooting problems.</a:t>
            </a:r>
            <a:endParaRPr lang="en-US">
              <a:cs typeface="Arial"/>
            </a:endParaRPr>
          </a:p>
          <a:p>
            <a:endParaRPr lang="en-US"/>
          </a:p>
          <a:p>
            <a:r>
              <a:rPr lang="en-US"/>
              <a:t>Allows different people access to different assets</a:t>
            </a:r>
          </a:p>
          <a:p>
            <a:br>
              <a:rPr lang="en-US"/>
            </a:br>
            <a:r>
              <a:rPr lang="en-US"/>
              <a:t>Admins can control the system</a:t>
            </a:r>
            <a:br>
              <a:rPr lang="en-US"/>
            </a:br>
            <a:endParaRPr lang="en-US"/>
          </a:p>
          <a:p>
            <a:r>
              <a:rPr lang="en-US"/>
              <a:t>Other users can contribute or view selected assets</a:t>
            </a: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3422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285750" marR="0" lvl="0" indent="-285750" algn="l" rtl="0">
              <a:spcBef>
                <a:spcPts val="0"/>
              </a:spcBef>
              <a:buFont typeface="Arial" panose="020B0604020202020204" pitchFamily="34" charset="0"/>
              <a:buChar char="•"/>
            </a:pPr>
            <a:r>
              <a:rPr lang="en-US" sz="1800" b="0" i="0" u="none" strike="noStrike" cap="none" baseline="0"/>
              <a:t>System names on the right side, criteria on the top</a:t>
            </a:r>
          </a:p>
          <a:p>
            <a:pPr marL="285750" marR="0" lvl="0" indent="-285750" algn="l" rtl="0">
              <a:spcBef>
                <a:spcPts val="0"/>
              </a:spcBef>
              <a:buFont typeface="Arial" panose="020B0604020202020204" pitchFamily="34" charset="0"/>
              <a:buChar char="•"/>
            </a:pPr>
            <a:r>
              <a:rPr lang="en-US" sz="1800" b="0" i="0" u="none" strike="noStrike" cap="none" baseline="0"/>
              <a:t>Costs – monthly cost</a:t>
            </a:r>
          </a:p>
          <a:p>
            <a:pPr marL="285750" marR="0" lvl="0" indent="-285750" algn="l" rtl="0">
              <a:spcBef>
                <a:spcPts val="0"/>
              </a:spcBef>
              <a:buFont typeface="Arial" panose="020B0604020202020204" pitchFamily="34" charset="0"/>
              <a:buChar char="•"/>
            </a:pPr>
            <a:r>
              <a:rPr lang="en-US" sz="1800" b="0" i="0" u="none" strike="noStrike" cap="none" baseline="0"/>
              <a:t>BME and UR have yes or no</a:t>
            </a:r>
          </a:p>
          <a:p>
            <a:pPr marL="285750" marR="0" lvl="0" indent="-285750" algn="l" rtl="0">
              <a:spcBef>
                <a:spcPts val="0"/>
              </a:spcBef>
              <a:buFont typeface="Arial" panose="020B0604020202020204" pitchFamily="34" charset="0"/>
              <a:buChar char="•"/>
            </a:pPr>
            <a:r>
              <a:rPr lang="en-US" sz="1800" b="0" i="0" u="none" strike="noStrike" cap="none" baseline="0"/>
              <a:t>Last 3 have a grade based on how well it accomplishes feature</a:t>
            </a:r>
          </a:p>
          <a:p>
            <a:pPr marL="285750" marR="0" lvl="0" indent="-285750" algn="l" rtl="0">
              <a:spcBef>
                <a:spcPts val="0"/>
              </a:spcBef>
              <a:buFont typeface="Arial" panose="020B0604020202020204" pitchFamily="34" charset="0"/>
              <a:buChar char="•"/>
            </a:pPr>
            <a:r>
              <a:rPr lang="en-US" sz="1800" b="0" i="0" u="none" strike="noStrike" cap="none" baseline="0"/>
              <a:t>Let’s us compare systems, see which ones are best, eliminate those that do not do well</a:t>
            </a:r>
          </a:p>
          <a:p>
            <a:pPr marL="285750" marR="0" lvl="0" indent="-285750" algn="l" rtl="0">
              <a:spcBef>
                <a:spcPts val="0"/>
              </a:spcBef>
              <a:buFont typeface="Arial" panose="020B0604020202020204" pitchFamily="34" charset="0"/>
              <a:buChar char="•"/>
            </a:pPr>
            <a:r>
              <a:rPr lang="en-US" sz="1800" b="0" i="0" u="none" strike="noStrike" cap="none" baseline="0" err="1"/>
              <a:t>Bynder</a:t>
            </a:r>
            <a:endParaRPr lang="en-US" sz="1800" b="0" i="0" u="none" strike="noStrike" cap="none" baseline="0"/>
          </a:p>
          <a:p>
            <a:pPr marL="285750" marR="0" lvl="0" indent="-285750" algn="l" rtl="0">
              <a:spcBef>
                <a:spcPts val="0"/>
              </a:spcBef>
              <a:buFont typeface="Arial" panose="020B0604020202020204" pitchFamily="34" charset="0"/>
              <a:buChar char="•"/>
            </a:pPr>
            <a:r>
              <a:rPr lang="en-US" sz="1800" b="0" i="0" u="none" strike="noStrike" cap="none" baseline="0"/>
              <a:t>Canto / </a:t>
            </a:r>
            <a:r>
              <a:rPr lang="en-US" sz="1800" b="0" i="0" u="none" strike="noStrike" cap="none" baseline="0" err="1"/>
              <a:t>ResourceSpace</a:t>
            </a:r>
            <a:endParaRPr lang="en-US" sz="1800" b="0" i="0" u="none" strike="noStrike" cap="none" baseline="0"/>
          </a:p>
          <a:p>
            <a:pPr marL="285750" marR="0" lvl="0" indent="-285750" algn="l" rtl="0">
              <a:spcBef>
                <a:spcPts val="0"/>
              </a:spcBef>
              <a:buFont typeface="Arial" panose="020B0604020202020204" pitchFamily="34" charset="0"/>
              <a:buChar char="•"/>
            </a:pPr>
            <a:r>
              <a:rPr lang="en-US" sz="1800" b="0" i="0" u="none" strike="noStrike" cap="none" baseline="0"/>
              <a:t>4 systems no </a:t>
            </a:r>
            <a:r>
              <a:rPr lang="en-US" sz="1800" b="0" i="0" u="none" strike="noStrike" cap="none" baseline="0" err="1"/>
              <a:t>bme</a:t>
            </a:r>
            <a:endParaRPr lang="en-US" sz="1800" b="0" i="0" u="none" strike="noStrike" cap="none" baseline="0"/>
          </a:p>
          <a:p>
            <a:pPr marL="285750" marR="0" lvl="0" indent="-285750" algn="l" rtl="0">
              <a:spcBef>
                <a:spcPts val="0"/>
              </a:spcBef>
              <a:buFont typeface="Arial" panose="020B0604020202020204" pitchFamily="34" charset="0"/>
              <a:buChar char="•"/>
            </a:pPr>
            <a:r>
              <a:rPr lang="en-US" sz="1800" b="0" i="0" u="none" strike="noStrike" cap="none" baseline="0"/>
              <a:t>Leaves us with 3</a:t>
            </a:r>
            <a:endParaRPr sz="1800" b="0" i="0" u="none" strike="noStrike" cap="none" baseline="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076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6248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171450" indent="-171450">
              <a:buFont typeface="Arial" panose="020B0604020202020204" pitchFamily="34" charset="0"/>
              <a:buChar char="•"/>
            </a:pPr>
            <a:r>
              <a:rPr lang="en-US"/>
              <a:t>Exceptional at $99</a:t>
            </a:r>
          </a:p>
          <a:p>
            <a:pPr marL="171450" indent="-171450">
              <a:buFont typeface="Arial" panose="020B0604020202020204" pitchFamily="34" charset="0"/>
              <a:buChar char="•"/>
            </a:pPr>
            <a:r>
              <a:rPr lang="en-US"/>
              <a:t>Despite BME being a feature that comes with higher pricing packages</a:t>
            </a:r>
          </a:p>
          <a:p>
            <a:pPr marL="171450" indent="-171450">
              <a:buFont typeface="Arial" panose="020B0604020202020204" pitchFamily="34" charset="0"/>
              <a:buChar char="•"/>
            </a:pPr>
            <a:r>
              <a:rPr lang="en-US"/>
              <a:t>Auto convert file types and sizes – standardization and storage</a:t>
            </a:r>
          </a:p>
          <a:p>
            <a:pPr marL="171450" indent="-171450">
              <a:buFont typeface="Arial" panose="020B0604020202020204" pitchFamily="34" charset="0"/>
              <a:buChar char="•"/>
            </a:pPr>
            <a:r>
              <a:rPr lang="en-US"/>
              <a:t>Controlled searchable vocabulary with metadata options and user roles settings</a:t>
            </a:r>
          </a:p>
          <a:p>
            <a:pPr marL="171450" indent="-171450">
              <a:buFont typeface="Arial" panose="020B0604020202020204" pitchFamily="34" charset="0"/>
              <a:buChar char="•"/>
            </a:pPr>
            <a:r>
              <a:rPr lang="en-US"/>
              <a:t>Downside – tech support separate subscription, can go without</a:t>
            </a: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5983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171450" indent="-171450">
              <a:buFont typeface="Arial" panose="020B0604020202020204" pitchFamily="34" charset="0"/>
              <a:buChar char="•"/>
            </a:pPr>
            <a:r>
              <a:rPr lang="en-US"/>
              <a:t>Next we recommend</a:t>
            </a:r>
          </a:p>
          <a:p>
            <a:pPr marL="171450" indent="-171450">
              <a:buFont typeface="Arial" panose="020B0604020202020204" pitchFamily="34" charset="0"/>
              <a:buChar char="•"/>
            </a:pPr>
            <a:r>
              <a:rPr lang="en-US"/>
              <a:t>Also straightforward, intuitive interface at $199</a:t>
            </a:r>
          </a:p>
          <a:p>
            <a:pPr marL="171450" indent="-171450">
              <a:buFont typeface="Arial" panose="020B0604020202020204" pitchFamily="34" charset="0"/>
              <a:buChar char="•"/>
            </a:pPr>
            <a:r>
              <a:rPr lang="en-US"/>
              <a:t>Allows users custom metadata fields and templates – any data desired</a:t>
            </a:r>
          </a:p>
          <a:p>
            <a:pPr marL="171450" indent="-171450">
              <a:buFont typeface="Arial" panose="020B0604020202020204" pitchFamily="34" charset="0"/>
              <a:buChar char="•"/>
            </a:pPr>
            <a:r>
              <a:rPr lang="en-US"/>
              <a:t>Plenty of space – 250GB, optional public access portals</a:t>
            </a:r>
          </a:p>
          <a:p>
            <a:pPr marL="171450" indent="-171450">
              <a:buFont typeface="Arial" panose="020B0604020202020204" pitchFamily="34" charset="0"/>
              <a:buChar char="•"/>
            </a:pPr>
            <a:r>
              <a:rPr lang="en-US"/>
              <a:t>However, only allows 3 users at a time, not many quality of life features in more expensive packages</a:t>
            </a:r>
          </a:p>
          <a:p>
            <a:pPr marL="171450" indent="-171450">
              <a:buFont typeface="Arial" panose="020B0604020202020204" pitchFamily="34" charset="0"/>
              <a:buChar char="•"/>
            </a:pPr>
            <a:r>
              <a:rPr lang="en-US"/>
              <a:t>Regardless, made for archival work and fits needs for a successful DAM for Glacier</a:t>
            </a: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6784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n-US"/>
              <a:t>Pros</a:t>
            </a:r>
          </a:p>
          <a:p>
            <a:pPr marL="285750" indent="-285750">
              <a:buFont typeface="Arial,Sans-Serif"/>
              <a:buChar char="•"/>
            </a:pPr>
            <a:r>
              <a:rPr lang="en-US"/>
              <a:t>Plentiful customization and organization options</a:t>
            </a:r>
          </a:p>
          <a:p>
            <a:pPr marL="285750" indent="-285750">
              <a:buFont typeface="Arial,Sans-Serif"/>
              <a:buChar char="•"/>
            </a:pPr>
            <a:r>
              <a:rPr lang="en-US"/>
              <a:t>Targeted towards archival use</a:t>
            </a:r>
          </a:p>
          <a:p>
            <a:pPr marL="285750" indent="-285750">
              <a:buFont typeface="Arial,Sans-Serif"/>
              <a:buChar char="•"/>
            </a:pPr>
            <a:r>
              <a:rPr lang="en-US"/>
              <a:t>Extra statistics and logs</a:t>
            </a:r>
          </a:p>
          <a:p>
            <a:pPr marL="285750" indent="-285750">
              <a:buFont typeface="Arial,Sans-Serif"/>
              <a:buChar char="•"/>
            </a:pPr>
            <a:r>
              <a:rPr lang="en-US"/>
              <a:t>Automatic file conversion, size and types</a:t>
            </a:r>
          </a:p>
          <a:p>
            <a:pPr marL="285750" indent="-285750">
              <a:buFont typeface="Arial,Sans-Serif"/>
              <a:buChar char="•"/>
            </a:pPr>
            <a:r>
              <a:rPr lang="en-US"/>
              <a:t>1 TB of storage</a:t>
            </a:r>
          </a:p>
          <a:p>
            <a:pPr marL="285750" indent="-285750">
              <a:buFont typeface="Arial,Sans-Serif"/>
              <a:buChar char="•"/>
            </a:pPr>
            <a:r>
              <a:rPr lang="en-US"/>
              <a:t>Comes with immediate support when setting up</a:t>
            </a:r>
          </a:p>
          <a:p>
            <a:pPr marL="285750" indent="-285750">
              <a:buFont typeface="Arial,Sans-Serif"/>
              <a:buChar char="•"/>
            </a:pPr>
            <a:endParaRPr lang="en-US"/>
          </a:p>
          <a:p>
            <a:r>
              <a:rPr lang="en-US"/>
              <a:t>Cons</a:t>
            </a:r>
          </a:p>
          <a:p>
            <a:pPr marL="285750" indent="-285750">
              <a:buFont typeface="Arial,Sans-Serif"/>
              <a:buChar char="•"/>
            </a:pPr>
            <a:r>
              <a:rPr lang="en-US"/>
              <a:t>Cost</a:t>
            </a:r>
          </a:p>
          <a:p>
            <a:pPr marL="285750" indent="-285750">
              <a:buFont typeface="Arial,Sans-Serif"/>
              <a:buChar char="•"/>
            </a:pPr>
            <a:r>
              <a:rPr lang="en-US"/>
              <a:t>Somewhat cluttered</a:t>
            </a:r>
          </a:p>
          <a:p>
            <a:pPr marL="0" marR="0" lvl="0" indent="0" algn="l">
              <a:spcBef>
                <a:spcPts val="0"/>
              </a:spcBef>
              <a:buFont typeface="Arial"/>
              <a:buNone/>
            </a:pPr>
            <a:endParaRPr lang="en-US" sz="1800" b="0" i="0" u="none" strike="noStrike" cap="none" baseline="0">
              <a:cs typeface="Arial"/>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914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Rockwell"/>
              </a:rPr>
              <a:t>Glacier National Park's Museum and Archival Department </a:t>
            </a:r>
            <a:r>
              <a:rPr lang="en-US" sz="1200">
                <a:solidFill>
                  <a:srgbClr val="FF0000"/>
                </a:solidFill>
                <a:latin typeface="Rockwell"/>
              </a:rPr>
              <a:t>needs</a:t>
            </a:r>
            <a:r>
              <a:rPr lang="en-US" sz="1200">
                <a:solidFill>
                  <a:schemeClr val="bg1"/>
                </a:solidFill>
                <a:latin typeface="Rockwell"/>
              </a:rPr>
              <a:t> a new DAM software system, and these three software systems satisfy their needs.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need for these systems is most important in non-profit organizations who often lack the necessary resources and funding to implement one. Therefore, our project may outline the process an organization takes to make digital assets accessible for climate change and cultural research.</a:t>
            </a:r>
          </a:p>
          <a:p>
            <a:endParaRPr lang="en-US"/>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3023226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mbria" panose="02040503050406030204" pitchFamily="18" charset="0"/>
              </a:rPr>
              <a:t>Digital archives not only preserve physical assets from being damaged, they also allow for more accessibility to researchers and educators. Implementing these software systems to National Parks, museums, and libraries all over the world can preserve fragile assets of cultures, history, lands, and organizations. Glacier National Park’s museum and archive department needs a new DAM system to organize their images. It is our hope that using one of the DAM systems we recommended, that GLAC’s library team can save time and energy. More importantly, the photographs that GLAC handles are incredibly valuable. Their digitization prevents their physical deterioration, and thus having a new system sustains the preservation and management of these photographs. With a functional way of having these images safe and retrievable, the stories and events behind them can be shared to keep their historical and cultural importance for generations to come. </a:t>
            </a:r>
            <a:endParaRPr lang="en-US"/>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2099489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808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is a digital asset? A digital asset is any content that’s stored digitally. Some common examples would be photos, videos, audio files, and pdfs. This slideshow itself is a digital asset. If you’ve ever used anything like a phone, a laptop, or a tablet, chances are you’re familiar with several types of digital assets.</a:t>
            </a:r>
          </a:p>
          <a:p>
            <a:br>
              <a:rPr lang="en-US"/>
            </a:br>
            <a:endParaRPr lang="en-US"/>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1490978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3973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n-US"/>
              <a:t>Digital assets can be preserved using a digital asset management software system, or a DAM system for short. The majority of DAM systems have 5 basic functionalities.</a:t>
            </a:r>
          </a:p>
          <a:p>
            <a:pPr marL="285750" indent="-285750">
              <a:buChar char="•"/>
            </a:pPr>
            <a:r>
              <a:rPr lang="en-US"/>
              <a:t>First, assets are able to be created.</a:t>
            </a:r>
            <a:endParaRPr lang="en-US">
              <a:cs typeface="Arial"/>
            </a:endParaRPr>
          </a:p>
          <a:p>
            <a:pPr marL="285750" indent="-285750">
              <a:buChar char="•"/>
            </a:pPr>
            <a:r>
              <a:rPr lang="en-US"/>
              <a:t>Second, assets are able to be managed.</a:t>
            </a:r>
            <a:endParaRPr lang="en-US">
              <a:cs typeface="Arial"/>
            </a:endParaRPr>
          </a:p>
          <a:p>
            <a:pPr marL="285750" indent="-285750">
              <a:buChar char="•"/>
            </a:pPr>
            <a:r>
              <a:rPr lang="en-US"/>
              <a:t>Third, assets are able to be distributed.</a:t>
            </a:r>
            <a:endParaRPr lang="en-US">
              <a:cs typeface="Arial"/>
            </a:endParaRPr>
          </a:p>
          <a:p>
            <a:pPr marL="285750" indent="-285750">
              <a:buChar char="•"/>
            </a:pPr>
            <a:r>
              <a:rPr lang="en-US"/>
              <a:t>Fourth, assets are able to be retrieved.</a:t>
            </a:r>
            <a:endParaRPr lang="en-US">
              <a:cs typeface="Arial"/>
            </a:endParaRPr>
          </a:p>
          <a:p>
            <a:pPr marL="285750" indent="-285750">
              <a:buChar char="•"/>
            </a:pPr>
            <a:r>
              <a:rPr lang="en-US"/>
              <a:t>And fifth, assets are able to be archived.</a:t>
            </a:r>
            <a:endParaRPr lang="en-US">
              <a:cs typeface="Arial"/>
            </a:endParaRPr>
          </a:p>
          <a:p>
            <a:r>
              <a:rPr lang="en-US"/>
              <a:t>DAM systems are also able to manage important information about assets, such as their author, date taken, and copyright holder.</a:t>
            </a:r>
            <a:endParaRPr lang="en-US">
              <a:cs typeface="Arial"/>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7778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Specifically more what does features does DAM systems do?</a:t>
            </a:r>
          </a:p>
          <a:p>
            <a:r>
              <a:rPr lang="en-US"/>
              <a:t>What does metadata accomplish?</a:t>
            </a:r>
          </a:p>
          <a:p>
            <a:r>
              <a:rPr lang="en-US"/>
              <a:t>What can DAMs do that excel sheets cannot?</a:t>
            </a:r>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161788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n-US"/>
              <a:t>The preservation of digital archives and their metadata is important for many reasons, mainly:</a:t>
            </a:r>
          </a:p>
          <a:p>
            <a:pPr marL="285750" indent="-285750">
              <a:buChar char="•"/>
            </a:pPr>
            <a:r>
              <a:rPr lang="en-US"/>
              <a:t>Historical education</a:t>
            </a:r>
            <a:endParaRPr lang="en-US">
              <a:cs typeface="Arial"/>
            </a:endParaRPr>
          </a:p>
          <a:p>
            <a:pPr marL="285750" indent="-285750">
              <a:buChar char="•"/>
            </a:pPr>
            <a:r>
              <a:rPr lang="en-US"/>
              <a:t>Cultural education</a:t>
            </a:r>
            <a:endParaRPr lang="en-US">
              <a:cs typeface="Arial"/>
            </a:endParaRPr>
          </a:p>
          <a:p>
            <a:pPr marL="285750" indent="-285750">
              <a:buChar char="•"/>
            </a:pPr>
            <a:r>
              <a:rPr lang="en-US"/>
              <a:t>Research</a:t>
            </a:r>
            <a:endParaRPr lang="en-US">
              <a:cs typeface="Arial"/>
            </a:endParaRPr>
          </a:p>
          <a:p>
            <a:r>
              <a:rPr lang="en-US"/>
              <a:t>Without an efficient DAM system, preserving digital archives can be tedious and difficult.</a:t>
            </a:r>
            <a:endParaRPr lang="en-US">
              <a:cs typeface="Arial"/>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8346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Here is a look into the current process GLAC archival and library staff use to locate digital images. </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These are screenshots from excel spreadsheets that Jean and her team use to organize the metadata for digital images...(click) At the top of the spreadsheet is all the metadata field options...Image title, description, creator, genre </a:t>
            </a:r>
            <a:r>
              <a:rPr lang="en-US" sz="1800" b="0" i="0" u="none" strike="noStrike" err="1">
                <a:solidFill>
                  <a:srgbClr val="000000"/>
                </a:solidFill>
                <a:effectLst/>
                <a:latin typeface="Cambria" panose="02040503050406030204" pitchFamily="18" charset="0"/>
              </a:rPr>
              <a:t>etc</a:t>
            </a:r>
            <a:r>
              <a:rPr lang="en-US" sz="1800" b="0" i="0" u="none" strike="noStrike">
                <a:solidFill>
                  <a:srgbClr val="000000"/>
                </a:solidFill>
                <a:effectLst/>
                <a:latin typeface="Cambria" panose="02040503050406030204" pitchFamily="18" charset="0"/>
              </a:rPr>
              <a:t>…(click)</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(click) These are sample metadata fields filled out for this specific image…(click)</a:t>
            </a:r>
          </a:p>
          <a:p>
            <a:pPr marL="0" marR="0" lvl="0" indent="0" algn="l" rtl="0">
              <a:spcBef>
                <a:spcPts val="0"/>
              </a:spcBef>
              <a:buFont typeface="Arial"/>
              <a:buNone/>
            </a:pPr>
            <a:endParaRPr lang="en-US" sz="1800" b="0" i="0" u="none" strike="noStrike" cap="none" baseline="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5086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b="0" i="0" u="none" strike="noStrike">
                <a:solidFill>
                  <a:srgbClr val="000000"/>
                </a:solidFill>
                <a:effectLst/>
                <a:latin typeface="Cambria" panose="02040503050406030204" pitchFamily="18" charset="0"/>
              </a:rPr>
              <a:t>Here are more metadata fields for the same image...Once you find the metadata that describes the image you are looking for you take the photo ID...In this case it’s HPF_4067…(click)</a:t>
            </a:r>
          </a:p>
          <a:p>
            <a:pPr marL="0" marR="0" lvl="0" indent="0" algn="l" rtl="0">
              <a:spcBef>
                <a:spcPts val="0"/>
              </a:spcBef>
              <a:buFont typeface="Arial"/>
              <a:buNone/>
            </a:pPr>
            <a:endParaRPr sz="1800" b="0" i="0" u="none" strike="noStrike" cap="none" baseline="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5420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b="0" i="0" u="none" strike="noStrike">
                <a:solidFill>
                  <a:srgbClr val="000000"/>
                </a:solidFill>
                <a:effectLst/>
                <a:latin typeface="Cambria" panose="02040503050406030204" pitchFamily="18" charset="0"/>
              </a:rPr>
              <a:t>And here is the corresponding image file for that set of metadata…(click) That was a lot of time to locate a single image...if this wasn’t the image you were looking for you would have to go back to the metadata spreadsheet and try again. (Click)</a:t>
            </a:r>
          </a:p>
          <a:p>
            <a:pPr marL="0" marR="0" lvl="0" indent="0" algn="l" rtl="0">
              <a:spcBef>
                <a:spcPts val="0"/>
              </a:spcBef>
              <a:buFont typeface="Arial"/>
              <a:buNone/>
            </a:pPr>
            <a:endParaRPr sz="1800" b="0" i="0" u="none" strike="noStrike" cap="none" baseline="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3531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So why is this process ineffective?</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(click)...the user interface of excel is difficult to navigate, especially with spreadsheets of 13,000 rows</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(click)...Excel is error prone...there is no correction for wrongly entered fields in excel, whereas DAM software does not allow incomplete metadata fields for a particular asset...</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(click)...Excel does not have the ability to attach metadata to the asset files themselves…which would allow the user to preview the image without going to file explorer...</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(click) excel is not able to automatically match asset identifications with the asset files themselves in large batches...a crucial aspect of maintaining an archive of nearly 13,000 images.</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(click) Excel can only be searched by the control F function, and does not compile the results...making searching very difficult...</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mbria" panose="02040503050406030204" pitchFamily="18" charset="0"/>
              </a:rPr>
              <a:t>(click) Using excel requires a lot of formatting on the back end...whereas a DAM software system would already have functionalities built in.</a:t>
            </a:r>
          </a:p>
          <a:p>
            <a:endParaRPr lang="en-US"/>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441016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age Dark">
    <p:spTree>
      <p:nvGrpSpPr>
        <p:cNvPr id="1" name="Shape 14"/>
        <p:cNvGrpSpPr/>
        <p:nvPr/>
      </p:nvGrpSpPr>
      <p:grpSpPr>
        <a:xfrm>
          <a:off x="0" y="0"/>
          <a:ext cx="0" cy="0"/>
          <a:chOff x="0" y="0"/>
          <a:chExt cx="0" cy="0"/>
        </a:xfrm>
      </p:grpSpPr>
      <p:sp>
        <p:nvSpPr>
          <p:cNvPr id="15" name="Shape 15"/>
          <p:cNvSpPr/>
          <p:nvPr/>
        </p:nvSpPr>
        <p:spPr>
          <a:xfrm>
            <a:off x="0" y="1238712"/>
            <a:ext cx="9144000" cy="5619285"/>
          </a:xfrm>
          <a:prstGeom prst="rect">
            <a:avLst/>
          </a:prstGeom>
          <a:gradFill>
            <a:gsLst>
              <a:gs pos="0">
                <a:srgbClr val="37526A"/>
              </a:gs>
              <a:gs pos="100000">
                <a:srgbClr val="0D1822"/>
              </a:gs>
            </a:gsLst>
            <a:lin ang="60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6" name="Shape 16"/>
          <p:cNvSpPr/>
          <p:nvPr/>
        </p:nvSpPr>
        <p:spPr>
          <a:xfrm>
            <a:off x="6147125" y="6440562"/>
            <a:ext cx="2743199" cy="27431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7" name="Shape 17"/>
          <p:cNvSpPr/>
          <p:nvPr/>
        </p:nvSpPr>
        <p:spPr>
          <a:xfrm>
            <a:off x="0" y="966587"/>
            <a:ext cx="9144000" cy="45718"/>
          </a:xfrm>
          <a:prstGeom prst="rect">
            <a:avLst/>
          </a:prstGeom>
          <a:solidFill>
            <a:srgbClr val="F9A73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8" name="Shape 18"/>
          <p:cNvSpPr/>
          <p:nvPr/>
        </p:nvSpPr>
        <p:spPr>
          <a:xfrm>
            <a:off x="0" y="1012304"/>
            <a:ext cx="9144000" cy="226407"/>
          </a:xfrm>
          <a:prstGeom prst="rect">
            <a:avLst/>
          </a:prstGeom>
          <a:solidFill>
            <a:srgbClr val="AC1A2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pic>
        <p:nvPicPr>
          <p:cNvPr id="19" name="Shape 19"/>
          <p:cNvPicPr preferRelativeResize="0"/>
          <p:nvPr/>
        </p:nvPicPr>
        <p:blipFill rotWithShape="1">
          <a:blip r:embed="rId2"/>
          <a:srcRect/>
          <a:stretch/>
        </p:blipFill>
        <p:spPr>
          <a:xfrm>
            <a:off x="168943" y="178533"/>
            <a:ext cx="1637176" cy="638499"/>
          </a:xfrm>
          <a:prstGeom prst="rect">
            <a:avLst/>
          </a:prstGeom>
          <a:noFill/>
          <a:ln>
            <a:noFill/>
          </a:ln>
        </p:spPr>
      </p:pic>
      <p:sp>
        <p:nvSpPr>
          <p:cNvPr id="20" name="Shape 20"/>
          <p:cNvSpPr txBox="1">
            <a:spLocks noGrp="1"/>
          </p:cNvSpPr>
          <p:nvPr>
            <p:ph type="dt" idx="10"/>
          </p:nvPr>
        </p:nvSpPr>
        <p:spPr>
          <a:xfrm>
            <a:off x="283665" y="6476396"/>
            <a:ext cx="2133598" cy="381603"/>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1" name="Shape 21"/>
          <p:cNvSpPr txBox="1">
            <a:spLocks noGrp="1"/>
          </p:cNvSpPr>
          <p:nvPr>
            <p:ph type="sldNum" idx="12"/>
          </p:nvPr>
        </p:nvSpPr>
        <p:spPr>
          <a:xfrm>
            <a:off x="3342842" y="6476396"/>
            <a:ext cx="2133598" cy="381604"/>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2" name="Shape 22"/>
          <p:cNvSpPr txBox="1">
            <a:spLocks noGrp="1"/>
          </p:cNvSpPr>
          <p:nvPr>
            <p:ph type="title"/>
          </p:nvPr>
        </p:nvSpPr>
        <p:spPr>
          <a:xfrm>
            <a:off x="722312" y="2990414"/>
            <a:ext cx="7772400" cy="64307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722312" y="3633494"/>
            <a:ext cx="7772400" cy="433069"/>
          </a:xfrm>
          <a:prstGeom prst="rect">
            <a:avLst/>
          </a:prstGeom>
          <a:noFill/>
          <a:ln>
            <a:noFill/>
          </a:ln>
        </p:spPr>
        <p:txBody>
          <a:bodyPr lIns="91425" tIns="91425" rIns="91425" bIns="91425" anchor="b" anchorCtr="0"/>
          <a:lstStyle>
            <a:lvl1pPr marL="0" indent="0" rtl="0">
              <a:spcBef>
                <a:spcPts val="0"/>
              </a:spcBef>
              <a:buClr>
                <a:srgbClr val="FFFFFF"/>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Slide Light">
    <p:spTree>
      <p:nvGrpSpPr>
        <p:cNvPr id="1" name="Shape 94"/>
        <p:cNvGrpSpPr/>
        <p:nvPr/>
      </p:nvGrpSpPr>
      <p:grpSpPr>
        <a:xfrm>
          <a:off x="0" y="0"/>
          <a:ext cx="0" cy="0"/>
          <a:chOff x="0" y="0"/>
          <a:chExt cx="0" cy="0"/>
        </a:xfrm>
      </p:grpSpPr>
      <p:sp>
        <p:nvSpPr>
          <p:cNvPr id="95" name="Shape 95"/>
          <p:cNvSpPr/>
          <p:nvPr/>
        </p:nvSpPr>
        <p:spPr>
          <a:xfrm>
            <a:off x="0" y="1238712"/>
            <a:ext cx="9144000" cy="5619285"/>
          </a:xfrm>
          <a:prstGeom prst="rect">
            <a:avLst/>
          </a:prstGeom>
          <a:gradFill>
            <a:gsLst>
              <a:gs pos="0">
                <a:schemeClr val="lt2"/>
              </a:gs>
              <a:gs pos="100000">
                <a:srgbClr val="DDD9C3"/>
              </a:gs>
            </a:gsLst>
            <a:lin ang="60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96" name="Shape 96"/>
          <p:cNvSpPr/>
          <p:nvPr/>
        </p:nvSpPr>
        <p:spPr>
          <a:xfrm>
            <a:off x="6130191" y="6440562"/>
            <a:ext cx="2743199" cy="27431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97" name="Shape 97"/>
          <p:cNvSpPr/>
          <p:nvPr/>
        </p:nvSpPr>
        <p:spPr>
          <a:xfrm>
            <a:off x="0" y="966587"/>
            <a:ext cx="9144000" cy="45718"/>
          </a:xfrm>
          <a:prstGeom prst="rect">
            <a:avLst/>
          </a:prstGeom>
          <a:solidFill>
            <a:srgbClr val="F9A73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98" name="Shape 98"/>
          <p:cNvSpPr/>
          <p:nvPr/>
        </p:nvSpPr>
        <p:spPr>
          <a:xfrm>
            <a:off x="0" y="1012304"/>
            <a:ext cx="9144000" cy="226407"/>
          </a:xfrm>
          <a:prstGeom prst="rect">
            <a:avLst/>
          </a:prstGeom>
          <a:solidFill>
            <a:srgbClr val="AC1A2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pic>
        <p:nvPicPr>
          <p:cNvPr id="99" name="Shape 99"/>
          <p:cNvPicPr preferRelativeResize="0"/>
          <p:nvPr/>
        </p:nvPicPr>
        <p:blipFill rotWithShape="1">
          <a:blip r:embed="rId2"/>
          <a:srcRect/>
          <a:stretch/>
        </p:blipFill>
        <p:spPr>
          <a:xfrm>
            <a:off x="168943" y="178533"/>
            <a:ext cx="1637176" cy="638499"/>
          </a:xfrm>
          <a:prstGeom prst="rect">
            <a:avLst/>
          </a:prstGeom>
          <a:noFill/>
          <a:ln>
            <a:noFill/>
          </a:ln>
        </p:spPr>
      </p:pic>
      <p:sp>
        <p:nvSpPr>
          <p:cNvPr id="100" name="Shape 100"/>
          <p:cNvSpPr txBox="1">
            <a:spLocks noGrp="1"/>
          </p:cNvSpPr>
          <p:nvPr>
            <p:ph type="dt" idx="10"/>
          </p:nvPr>
        </p:nvSpPr>
        <p:spPr>
          <a:xfrm>
            <a:off x="283665" y="6468507"/>
            <a:ext cx="2133598" cy="38949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1" name="Shape 101"/>
          <p:cNvSpPr txBox="1">
            <a:spLocks noGrp="1"/>
          </p:cNvSpPr>
          <p:nvPr>
            <p:ph type="sldNum" idx="12"/>
          </p:nvPr>
        </p:nvSpPr>
        <p:spPr>
          <a:xfrm>
            <a:off x="3342842" y="6468507"/>
            <a:ext cx="2133598" cy="389492"/>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2" name="Shape 102"/>
          <p:cNvSpPr txBox="1">
            <a:spLocks noGrp="1"/>
          </p:cNvSpPr>
          <p:nvPr>
            <p:ph type="body" idx="1"/>
          </p:nvPr>
        </p:nvSpPr>
        <p:spPr>
          <a:xfrm>
            <a:off x="635000" y="1552575"/>
            <a:ext cx="7929563" cy="4718050"/>
          </a:xfrm>
          <a:prstGeom prst="rect">
            <a:avLst/>
          </a:prstGeom>
          <a:noFill/>
          <a:ln>
            <a:noFill/>
          </a:ln>
        </p:spPr>
        <p:txBody>
          <a:bodyPr lIns="91425" tIns="91425" rIns="91425" bIns="91425" anchor="t" anchorCtr="0"/>
          <a:lstStyle>
            <a:lvl1pPr rtl="0">
              <a:spcBef>
                <a:spcPts val="900"/>
              </a:spcBef>
              <a:defRPr/>
            </a:lvl1pPr>
            <a:lvl2pPr rtl="0">
              <a:spcBef>
                <a:spcPts val="900"/>
              </a:spcBef>
              <a:buClr>
                <a:srgbClr val="262626"/>
              </a:buClr>
              <a:buFont typeface="Arial"/>
              <a:buChar char="▪"/>
              <a:defRPr/>
            </a:lvl2pPr>
            <a:lvl3pPr rtl="0">
              <a:spcBef>
                <a:spcPts val="900"/>
              </a:spcBef>
              <a:defRPr/>
            </a:lvl3pPr>
            <a:lvl4pPr rtl="0">
              <a:spcBef>
                <a:spcPts val="900"/>
              </a:spcBef>
              <a:buClr>
                <a:srgbClr val="262626"/>
              </a:buClr>
              <a:buFont typeface="Arial"/>
              <a:buChar char="▪"/>
              <a:defRPr/>
            </a:lvl4pPr>
            <a:lvl5pPr rtl="0">
              <a:spcBef>
                <a:spcPts val="900"/>
              </a:spcBef>
              <a:buClr>
                <a:srgbClr val="AC1A2F"/>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title"/>
          </p:nvPr>
        </p:nvSpPr>
        <p:spPr>
          <a:xfrm>
            <a:off x="1235175" y="178533"/>
            <a:ext cx="7772400" cy="643079"/>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Slide Light">
    <p:spTree>
      <p:nvGrpSpPr>
        <p:cNvPr id="1" name="Shape 114"/>
        <p:cNvGrpSpPr/>
        <p:nvPr/>
      </p:nvGrpSpPr>
      <p:grpSpPr>
        <a:xfrm>
          <a:off x="0" y="0"/>
          <a:ext cx="0" cy="0"/>
          <a:chOff x="0" y="0"/>
          <a:chExt cx="0" cy="0"/>
        </a:xfrm>
      </p:grpSpPr>
      <p:sp>
        <p:nvSpPr>
          <p:cNvPr id="115" name="Shape 115"/>
          <p:cNvSpPr/>
          <p:nvPr/>
        </p:nvSpPr>
        <p:spPr>
          <a:xfrm>
            <a:off x="0" y="1238712"/>
            <a:ext cx="9144000" cy="5619285"/>
          </a:xfrm>
          <a:prstGeom prst="rect">
            <a:avLst/>
          </a:prstGeom>
          <a:gradFill>
            <a:gsLst>
              <a:gs pos="0">
                <a:schemeClr val="lt2"/>
              </a:gs>
              <a:gs pos="100000">
                <a:srgbClr val="DDD9C3"/>
              </a:gs>
            </a:gsLst>
            <a:lin ang="60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16" name="Shape 116"/>
          <p:cNvSpPr/>
          <p:nvPr/>
        </p:nvSpPr>
        <p:spPr>
          <a:xfrm>
            <a:off x="6130191" y="6440562"/>
            <a:ext cx="2743199" cy="27431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17" name="Shape 117"/>
          <p:cNvSpPr/>
          <p:nvPr/>
        </p:nvSpPr>
        <p:spPr>
          <a:xfrm>
            <a:off x="0" y="966587"/>
            <a:ext cx="9144000" cy="45718"/>
          </a:xfrm>
          <a:prstGeom prst="rect">
            <a:avLst/>
          </a:prstGeom>
          <a:solidFill>
            <a:srgbClr val="F9A73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18" name="Shape 118"/>
          <p:cNvSpPr/>
          <p:nvPr/>
        </p:nvSpPr>
        <p:spPr>
          <a:xfrm>
            <a:off x="0" y="1012304"/>
            <a:ext cx="9144000" cy="226407"/>
          </a:xfrm>
          <a:prstGeom prst="rect">
            <a:avLst/>
          </a:prstGeom>
          <a:solidFill>
            <a:srgbClr val="AC1A2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pic>
        <p:nvPicPr>
          <p:cNvPr id="119" name="Shape 119"/>
          <p:cNvPicPr preferRelativeResize="0"/>
          <p:nvPr/>
        </p:nvPicPr>
        <p:blipFill rotWithShape="1">
          <a:blip r:embed="rId2"/>
          <a:srcRect/>
          <a:stretch/>
        </p:blipFill>
        <p:spPr>
          <a:xfrm>
            <a:off x="168943" y="178533"/>
            <a:ext cx="1637176" cy="638499"/>
          </a:xfrm>
          <a:prstGeom prst="rect">
            <a:avLst/>
          </a:prstGeom>
          <a:noFill/>
          <a:ln>
            <a:noFill/>
          </a:ln>
        </p:spPr>
      </p:pic>
      <p:sp>
        <p:nvSpPr>
          <p:cNvPr id="120" name="Shape 120"/>
          <p:cNvSpPr txBox="1">
            <a:spLocks noGrp="1"/>
          </p:cNvSpPr>
          <p:nvPr>
            <p:ph type="dt" idx="10"/>
          </p:nvPr>
        </p:nvSpPr>
        <p:spPr>
          <a:xfrm>
            <a:off x="283665" y="6468507"/>
            <a:ext cx="2133598" cy="38949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1" name="Shape 121"/>
          <p:cNvSpPr txBox="1">
            <a:spLocks noGrp="1"/>
          </p:cNvSpPr>
          <p:nvPr>
            <p:ph type="sldNum" idx="12"/>
          </p:nvPr>
        </p:nvSpPr>
        <p:spPr>
          <a:xfrm>
            <a:off x="3342842" y="6468507"/>
            <a:ext cx="2133598" cy="389492"/>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2" name="Shape 122"/>
          <p:cNvSpPr txBox="1">
            <a:spLocks noGrp="1"/>
          </p:cNvSpPr>
          <p:nvPr>
            <p:ph type="title"/>
          </p:nvPr>
        </p:nvSpPr>
        <p:spPr>
          <a:xfrm>
            <a:off x="1235175" y="178533"/>
            <a:ext cx="7772400" cy="643079"/>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body" idx="1"/>
          </p:nvPr>
        </p:nvSpPr>
        <p:spPr>
          <a:xfrm>
            <a:off x="635000" y="1552575"/>
            <a:ext cx="7929563" cy="4718050"/>
          </a:xfrm>
          <a:prstGeom prst="rect">
            <a:avLst/>
          </a:prstGeom>
          <a:noFill/>
          <a:ln>
            <a:noFill/>
          </a:ln>
        </p:spPr>
        <p:txBody>
          <a:bodyPr lIns="91425" tIns="91425" rIns="91425" bIns="91425" anchor="t" anchorCtr="0"/>
          <a:lstStyle>
            <a:lvl1pPr rtl="0">
              <a:spcBef>
                <a:spcPts val="900"/>
              </a:spcBef>
              <a:defRPr/>
            </a:lvl1pPr>
            <a:lvl2pPr rtl="0">
              <a:spcBef>
                <a:spcPts val="900"/>
              </a:spcBef>
              <a:buClr>
                <a:srgbClr val="262626"/>
              </a:buClr>
              <a:buFont typeface="Arial"/>
              <a:buChar char="▪"/>
              <a:defRPr/>
            </a:lvl2pPr>
            <a:lvl3pPr rtl="0">
              <a:spcBef>
                <a:spcPts val="900"/>
              </a:spcBef>
              <a:defRPr/>
            </a:lvl3pPr>
            <a:lvl4pPr rtl="0">
              <a:spcBef>
                <a:spcPts val="900"/>
              </a:spcBef>
              <a:buClr>
                <a:srgbClr val="262626"/>
              </a:buClr>
              <a:buFont typeface="Arial"/>
              <a:buChar char="▪"/>
              <a:defRPr/>
            </a:lvl4pPr>
            <a:lvl5pPr rtl="0">
              <a:spcBef>
                <a:spcPts val="900"/>
              </a:spcBef>
              <a:buClr>
                <a:srgbClr val="AC1A2F"/>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light">
    <p:spTree>
      <p:nvGrpSpPr>
        <p:cNvPr id="1" name="Shape 134"/>
        <p:cNvGrpSpPr/>
        <p:nvPr/>
      </p:nvGrpSpPr>
      <p:grpSpPr>
        <a:xfrm>
          <a:off x="0" y="0"/>
          <a:ext cx="0" cy="0"/>
          <a:chOff x="0" y="0"/>
          <a:chExt cx="0" cy="0"/>
        </a:xfrm>
      </p:grpSpPr>
      <p:sp>
        <p:nvSpPr>
          <p:cNvPr id="135" name="Shape 135"/>
          <p:cNvSpPr/>
          <p:nvPr/>
        </p:nvSpPr>
        <p:spPr>
          <a:xfrm>
            <a:off x="0" y="0"/>
            <a:ext cx="9144000" cy="6858000"/>
          </a:xfrm>
          <a:prstGeom prst="rect">
            <a:avLst/>
          </a:prstGeom>
          <a:gradFill>
            <a:gsLst>
              <a:gs pos="0">
                <a:schemeClr val="lt2"/>
              </a:gs>
              <a:gs pos="100000">
                <a:srgbClr val="DDD9C3"/>
              </a:gs>
            </a:gsLst>
            <a:lin ang="60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hart Slide Dark">
    <p:spTree>
      <p:nvGrpSpPr>
        <p:cNvPr id="1" name="Shape 84"/>
        <p:cNvGrpSpPr/>
        <p:nvPr/>
      </p:nvGrpSpPr>
      <p:grpSpPr>
        <a:xfrm>
          <a:off x="0" y="0"/>
          <a:ext cx="0" cy="0"/>
          <a:chOff x="0" y="0"/>
          <a:chExt cx="0" cy="0"/>
        </a:xfrm>
      </p:grpSpPr>
      <p:sp>
        <p:nvSpPr>
          <p:cNvPr id="85" name="Shape 85"/>
          <p:cNvSpPr/>
          <p:nvPr/>
        </p:nvSpPr>
        <p:spPr>
          <a:xfrm>
            <a:off x="0" y="1238712"/>
            <a:ext cx="9144000" cy="5619285"/>
          </a:xfrm>
          <a:prstGeom prst="rect">
            <a:avLst/>
          </a:prstGeom>
          <a:gradFill>
            <a:gsLst>
              <a:gs pos="0">
                <a:srgbClr val="37526A"/>
              </a:gs>
              <a:gs pos="100000">
                <a:srgbClr val="0D1822"/>
              </a:gs>
            </a:gsLst>
            <a:lin ang="60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86" name="Shape 86"/>
          <p:cNvSpPr/>
          <p:nvPr/>
        </p:nvSpPr>
        <p:spPr>
          <a:xfrm>
            <a:off x="6147125" y="6440562"/>
            <a:ext cx="2743199" cy="27431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87" name="Shape 87"/>
          <p:cNvSpPr/>
          <p:nvPr/>
        </p:nvSpPr>
        <p:spPr>
          <a:xfrm>
            <a:off x="0" y="966587"/>
            <a:ext cx="9144000" cy="45718"/>
          </a:xfrm>
          <a:prstGeom prst="rect">
            <a:avLst/>
          </a:prstGeom>
          <a:solidFill>
            <a:srgbClr val="F9A73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88" name="Shape 88"/>
          <p:cNvSpPr/>
          <p:nvPr/>
        </p:nvSpPr>
        <p:spPr>
          <a:xfrm>
            <a:off x="0" y="1012304"/>
            <a:ext cx="9144000" cy="226407"/>
          </a:xfrm>
          <a:prstGeom prst="rect">
            <a:avLst/>
          </a:prstGeom>
          <a:solidFill>
            <a:srgbClr val="AC1A2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pic>
        <p:nvPicPr>
          <p:cNvPr id="89" name="Shape 89"/>
          <p:cNvPicPr preferRelativeResize="0"/>
          <p:nvPr/>
        </p:nvPicPr>
        <p:blipFill rotWithShape="1">
          <a:blip r:embed="rId2"/>
          <a:srcRect/>
          <a:stretch/>
        </p:blipFill>
        <p:spPr>
          <a:xfrm>
            <a:off x="168943" y="178533"/>
            <a:ext cx="1637176" cy="638499"/>
          </a:xfrm>
          <a:prstGeom prst="rect">
            <a:avLst/>
          </a:prstGeom>
          <a:noFill/>
          <a:ln>
            <a:noFill/>
          </a:ln>
        </p:spPr>
      </p:pic>
      <p:sp>
        <p:nvSpPr>
          <p:cNvPr id="90" name="Shape 90"/>
          <p:cNvSpPr txBox="1">
            <a:spLocks noGrp="1"/>
          </p:cNvSpPr>
          <p:nvPr>
            <p:ph type="dt" idx="10"/>
          </p:nvPr>
        </p:nvSpPr>
        <p:spPr>
          <a:xfrm>
            <a:off x="283665" y="6476396"/>
            <a:ext cx="2133598" cy="381603"/>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1" name="Shape 91"/>
          <p:cNvSpPr txBox="1">
            <a:spLocks noGrp="1"/>
          </p:cNvSpPr>
          <p:nvPr>
            <p:ph type="sldNum" idx="12"/>
          </p:nvPr>
        </p:nvSpPr>
        <p:spPr>
          <a:xfrm>
            <a:off x="3342842" y="6476396"/>
            <a:ext cx="2133598" cy="381604"/>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2" name="Shape 92"/>
          <p:cNvSpPr>
            <a:spLocks noGrp="1"/>
          </p:cNvSpPr>
          <p:nvPr>
            <p:ph type="chart" idx="2"/>
          </p:nvPr>
        </p:nvSpPr>
        <p:spPr>
          <a:xfrm>
            <a:off x="625475" y="1438275"/>
            <a:ext cx="7885113" cy="4743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3" name="Shape 93"/>
          <p:cNvSpPr txBox="1">
            <a:spLocks noGrp="1"/>
          </p:cNvSpPr>
          <p:nvPr>
            <p:ph type="title"/>
          </p:nvPr>
        </p:nvSpPr>
        <p:spPr>
          <a:xfrm>
            <a:off x="1235175" y="178533"/>
            <a:ext cx="7772400" cy="643079"/>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75872614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1238712"/>
            <a:ext cx="9144000" cy="5619285"/>
          </a:xfrm>
          <a:prstGeom prst="rect">
            <a:avLst/>
          </a:prstGeom>
          <a:gradFill>
            <a:gsLst>
              <a:gs pos="0">
                <a:schemeClr val="lt2"/>
              </a:gs>
              <a:gs pos="100000">
                <a:srgbClr val="DDD9C3"/>
              </a:gs>
            </a:gsLst>
            <a:lin ang="60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0" name="Shape 10"/>
          <p:cNvSpPr/>
          <p:nvPr/>
        </p:nvSpPr>
        <p:spPr>
          <a:xfrm>
            <a:off x="6130191" y="6440562"/>
            <a:ext cx="2743199" cy="27431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1" name="Shape 11"/>
          <p:cNvSpPr/>
          <p:nvPr/>
        </p:nvSpPr>
        <p:spPr>
          <a:xfrm>
            <a:off x="0" y="966587"/>
            <a:ext cx="9144000" cy="45718"/>
          </a:xfrm>
          <a:prstGeom prst="rect">
            <a:avLst/>
          </a:prstGeom>
          <a:solidFill>
            <a:srgbClr val="F9A73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2" name="Shape 12"/>
          <p:cNvSpPr/>
          <p:nvPr/>
        </p:nvSpPr>
        <p:spPr>
          <a:xfrm>
            <a:off x="0" y="1012304"/>
            <a:ext cx="9144000" cy="226407"/>
          </a:xfrm>
          <a:prstGeom prst="rect">
            <a:avLst/>
          </a:prstGeom>
          <a:solidFill>
            <a:srgbClr val="AC1A2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pic>
        <p:nvPicPr>
          <p:cNvPr id="13" name="Shape 13"/>
          <p:cNvPicPr preferRelativeResize="0"/>
          <p:nvPr/>
        </p:nvPicPr>
        <p:blipFill rotWithShape="1">
          <a:blip r:embed="rId7"/>
          <a:srcRect/>
          <a:stretch/>
        </p:blipFill>
        <p:spPr>
          <a:xfrm>
            <a:off x="168943" y="178533"/>
            <a:ext cx="1637176" cy="6384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660" r:id="rId4"/>
    <p:sldLayoutId id="2147483663" r:id="rId5"/>
  </p:sldLayoutIdLst>
  <p:transition spd="med">
    <p:fade/>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3" name="Picture 6">
            <a:extLst>
              <a:ext uri="{FF2B5EF4-FFF2-40B4-BE49-F238E27FC236}">
                <a16:creationId xmlns:a16="http://schemas.microsoft.com/office/drawing/2014/main" id="{1EC19454-4E90-41D1-88B8-2AE825410DF5}"/>
              </a:ext>
            </a:extLst>
          </p:cNvPr>
          <p:cNvPicPr>
            <a:picLocks noChangeAspect="1"/>
          </p:cNvPicPr>
          <p:nvPr/>
        </p:nvPicPr>
        <p:blipFill>
          <a:blip r:embed="rId3"/>
          <a:stretch>
            <a:fillRect/>
          </a:stretch>
        </p:blipFill>
        <p:spPr>
          <a:xfrm>
            <a:off x="-1888" y="1218246"/>
            <a:ext cx="9147777" cy="5640078"/>
          </a:xfrm>
          <a:prstGeom prst="rect">
            <a:avLst/>
          </a:prstGeom>
        </p:spPr>
      </p:pic>
      <p:sp>
        <p:nvSpPr>
          <p:cNvPr id="146" name="Shape 146"/>
          <p:cNvSpPr txBox="1">
            <a:spLocks noGrp="1"/>
          </p:cNvSpPr>
          <p:nvPr>
            <p:ph type="title"/>
          </p:nvPr>
        </p:nvSpPr>
        <p:spPr>
          <a:xfrm>
            <a:off x="269578" y="1666489"/>
            <a:ext cx="8604841" cy="643079"/>
          </a:xfrm>
          <a:prstGeom prst="rect">
            <a:avLst/>
          </a:prstGeom>
          <a:noFill/>
          <a:ln>
            <a:noFill/>
          </a:ln>
        </p:spPr>
        <p:txBody>
          <a:bodyPr lIns="91425" tIns="45700" rIns="91425" bIns="45700" anchor="t" anchorCtr="0">
            <a:noAutofit/>
          </a:bodyPr>
          <a:lstStyle/>
          <a:p>
            <a:pPr algn="ctr" rtl="0">
              <a:spcBef>
                <a:spcPts val="900"/>
              </a:spcBef>
              <a:spcAft>
                <a:spcPts val="900"/>
              </a:spcAft>
            </a:pPr>
            <a:r>
              <a:rPr lang="en-US" sz="3200" b="1" i="0" u="none" strike="noStrike">
                <a:solidFill>
                  <a:schemeClr val="tx1"/>
                </a:solidFill>
                <a:effectLst/>
                <a:latin typeface="Rockwell"/>
              </a:rPr>
              <a:t>Proposing a New Digital Asset Management System for Glacier National Park</a:t>
            </a:r>
            <a:br>
              <a:rPr lang="en-US" sz="3200" b="1">
                <a:solidFill>
                  <a:schemeClr val="bg1"/>
                </a:solidFill>
                <a:effectLst/>
                <a:latin typeface="Rockwell"/>
              </a:rPr>
            </a:br>
            <a:br>
              <a:rPr lang="en-US" sz="2400">
                <a:solidFill>
                  <a:schemeClr val="bg1"/>
                </a:solidFill>
              </a:rPr>
            </a:br>
            <a:endParaRPr lang="en-US" sz="2400" b="0" i="0" u="none" strike="noStrike" cap="none" baseline="0">
              <a:solidFill>
                <a:schemeClr val="bg1"/>
              </a:solidFill>
              <a:latin typeface="Palatino" pitchFamily="2" charset="77"/>
              <a:ea typeface="Palatino" pitchFamily="2" charset="77"/>
              <a:cs typeface="Georgia"/>
              <a:sym typeface="Georgia"/>
              <a:rtl val="0"/>
            </a:endParaRPr>
          </a:p>
        </p:txBody>
      </p:sp>
      <p:sp>
        <p:nvSpPr>
          <p:cNvPr id="147" name="Shape 147"/>
          <p:cNvSpPr txBox="1">
            <a:spLocks noGrp="1"/>
          </p:cNvSpPr>
          <p:nvPr>
            <p:ph type="body" idx="1"/>
          </p:nvPr>
        </p:nvSpPr>
        <p:spPr>
          <a:xfrm>
            <a:off x="685799" y="3795390"/>
            <a:ext cx="7772400" cy="137760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FFFFFF"/>
              </a:buClr>
              <a:buFont typeface="Arial"/>
              <a:buNone/>
            </a:pPr>
            <a:endParaRPr sz="2000" b="0" i="0" u="none" strike="noStrike" cap="none" baseline="0">
              <a:solidFill>
                <a:srgbClr val="FFFFFF"/>
              </a:solidFill>
              <a:latin typeface="Georgia"/>
              <a:ea typeface="Georgia"/>
              <a:cs typeface="Georgia"/>
              <a:sym typeface="Georgia"/>
              <a:rtl val="0"/>
            </a:endParaRPr>
          </a:p>
          <a:p>
            <a:pPr marL="0" marR="0" lvl="0" indent="0" algn="ctr" rtl="0">
              <a:lnSpc>
                <a:spcPct val="100000"/>
              </a:lnSpc>
              <a:spcBef>
                <a:spcPts val="400"/>
              </a:spcBef>
              <a:spcAft>
                <a:spcPts val="0"/>
              </a:spcAft>
              <a:buClr>
                <a:srgbClr val="FFFFFF"/>
              </a:buClr>
              <a:buFont typeface="Arial"/>
              <a:buNone/>
            </a:pPr>
            <a:endParaRPr sz="2000" b="0" i="0" u="none" strike="noStrike" cap="none" baseline="0">
              <a:solidFill>
                <a:srgbClr val="FFFFFF"/>
              </a:solidFill>
              <a:latin typeface="Georgia"/>
              <a:ea typeface="Georgia"/>
              <a:cs typeface="Georgia"/>
              <a:sym typeface="Georgia"/>
              <a:rtl val="0"/>
            </a:endParaRPr>
          </a:p>
          <a:p>
            <a:pPr marL="0" marR="0" lvl="0" indent="0" algn="ctr" rtl="0">
              <a:lnSpc>
                <a:spcPct val="100000"/>
              </a:lnSpc>
              <a:spcBef>
                <a:spcPts val="400"/>
              </a:spcBef>
              <a:spcAft>
                <a:spcPts val="0"/>
              </a:spcAft>
              <a:buClr>
                <a:srgbClr val="FFFFFF"/>
              </a:buClr>
              <a:buFont typeface="Arial"/>
              <a:buNone/>
            </a:pPr>
            <a:endParaRPr sz="2000" b="0" i="0" u="none" strike="noStrike" cap="none" baseline="0">
              <a:solidFill>
                <a:schemeClr val="accent2"/>
              </a:solidFill>
              <a:latin typeface="Georgia"/>
              <a:ea typeface="Georgia"/>
              <a:cs typeface="Georgia"/>
            </a:endParaRPr>
          </a:p>
          <a:p>
            <a:pPr algn="ctr">
              <a:spcBef>
                <a:spcPts val="400"/>
              </a:spcBef>
              <a:buSzPct val="25000"/>
            </a:pPr>
            <a:r>
              <a:rPr lang="en-US" sz="2000" b="1" i="0" u="none" strike="noStrike" cap="none" baseline="0">
                <a:solidFill>
                  <a:schemeClr val="tx1"/>
                </a:solidFill>
                <a:latin typeface="Palatino"/>
                <a:ea typeface="Palatino" pitchFamily="2" charset="77"/>
                <a:cs typeface="Georgia"/>
                <a:sym typeface="Georgia"/>
              </a:rPr>
              <a:t>Lucia </a:t>
            </a:r>
            <a:r>
              <a:rPr lang="en-US" sz="2000" b="1">
                <a:solidFill>
                  <a:schemeClr val="tx1"/>
                </a:solidFill>
                <a:latin typeface="Palatino"/>
                <a:ea typeface="Palatino" pitchFamily="2" charset="77"/>
                <a:cs typeface="Georgia"/>
                <a:sym typeface="Georgia"/>
              </a:rPr>
              <a:t>Bernard</a:t>
            </a:r>
            <a:endParaRPr lang="en-US" sz="2000">
              <a:solidFill>
                <a:schemeClr val="tx1"/>
              </a:solidFill>
              <a:latin typeface="Palatino"/>
              <a:ea typeface="Palatino" pitchFamily="2" charset="77"/>
              <a:cs typeface="Georgia"/>
            </a:endParaRPr>
          </a:p>
          <a:p>
            <a:pPr algn="ctr">
              <a:spcBef>
                <a:spcPts val="400"/>
              </a:spcBef>
            </a:pPr>
            <a:r>
              <a:rPr lang="en-US" sz="2000" b="1">
                <a:solidFill>
                  <a:schemeClr val="tx1"/>
                </a:solidFill>
                <a:latin typeface="Palatino"/>
                <a:ea typeface="Palatino" pitchFamily="2" charset="77"/>
                <a:cs typeface="Georgia"/>
                <a:sym typeface="Georgia"/>
              </a:rPr>
              <a:t> Robert Dec</a:t>
            </a:r>
            <a:endParaRPr lang="en-US" sz="2000">
              <a:solidFill>
                <a:schemeClr val="tx1"/>
              </a:solidFill>
              <a:latin typeface="Palatino"/>
              <a:ea typeface="Palatino" pitchFamily="2" charset="77"/>
              <a:cs typeface="Georgia"/>
            </a:endParaRPr>
          </a:p>
          <a:p>
            <a:pPr algn="ctr">
              <a:spcBef>
                <a:spcPts val="400"/>
              </a:spcBef>
            </a:pPr>
            <a:r>
              <a:rPr lang="en-US" sz="2000" b="1">
                <a:solidFill>
                  <a:schemeClr val="tx1"/>
                </a:solidFill>
                <a:latin typeface="Palatino"/>
                <a:ea typeface="Palatino" pitchFamily="2" charset="77"/>
                <a:cs typeface="Georgia"/>
                <a:sym typeface="Georgia"/>
              </a:rPr>
              <a:t> Calum Lehrach</a:t>
            </a:r>
            <a:endParaRPr lang="en-US" sz="2000">
              <a:solidFill>
                <a:schemeClr val="tx1"/>
              </a:solidFill>
              <a:latin typeface="Palatino"/>
              <a:ea typeface="Palatino" pitchFamily="2" charset="77"/>
              <a:cs typeface="Georgia"/>
            </a:endParaRPr>
          </a:p>
          <a:p>
            <a:pPr algn="ctr">
              <a:spcBef>
                <a:spcPts val="400"/>
              </a:spcBef>
            </a:pPr>
            <a:r>
              <a:rPr lang="en-US" sz="2000" b="1">
                <a:solidFill>
                  <a:schemeClr val="tx1"/>
                </a:solidFill>
                <a:latin typeface="Palatino"/>
                <a:ea typeface="Palatino" pitchFamily="2" charset="77"/>
                <a:cs typeface="Georgia"/>
                <a:sym typeface="Georgia"/>
              </a:rPr>
              <a:t> Jacob Matthews</a:t>
            </a:r>
            <a:endParaRPr lang="en-US" sz="2000">
              <a:solidFill>
                <a:schemeClr val="tx1"/>
              </a:solidFill>
              <a:latin typeface="Palatino"/>
              <a:ea typeface="Palatino" pitchFamily="2" charset="77"/>
              <a:cs typeface="Georgia"/>
            </a:endParaRPr>
          </a:p>
        </p:txBody>
      </p:sp>
      <p:pic>
        <p:nvPicPr>
          <p:cNvPr id="5" name="Picture 4" descr="A picture containing text, nature&#10;&#10;Description automatically generated">
            <a:extLst>
              <a:ext uri="{FF2B5EF4-FFF2-40B4-BE49-F238E27FC236}">
                <a16:creationId xmlns:a16="http://schemas.microsoft.com/office/drawing/2014/main" id="{B1E4E73A-958E-794B-8A86-83BBD5FABFD7}"/>
              </a:ext>
            </a:extLst>
          </p:cNvPr>
          <p:cNvPicPr>
            <a:picLocks noChangeAspect="1"/>
          </p:cNvPicPr>
          <p:nvPr/>
        </p:nvPicPr>
        <p:blipFill>
          <a:blip r:embed="rId4"/>
          <a:stretch>
            <a:fillRect/>
          </a:stretch>
        </p:blipFill>
        <p:spPr>
          <a:xfrm>
            <a:off x="7627503" y="-45720"/>
            <a:ext cx="1114102" cy="1114102"/>
          </a:xfrm>
          <a:prstGeom prst="rect">
            <a:avLst/>
          </a:prstGeom>
        </p:spPr>
      </p:pic>
      <p:sp>
        <p:nvSpPr>
          <p:cNvPr id="6" name="AutoShape 2">
            <a:extLst>
              <a:ext uri="{FF2B5EF4-FFF2-40B4-BE49-F238E27FC236}">
                <a16:creationId xmlns:a16="http://schemas.microsoft.com/office/drawing/2014/main" id="{7132F710-6114-4D4F-AA59-041DFBD2F54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4363" y="1397081"/>
            <a:ext cx="9162171" cy="643079"/>
          </a:xfrm>
          <a:prstGeom prst="rect">
            <a:avLst/>
          </a:prstGeom>
          <a:noFill/>
          <a:ln>
            <a:noFill/>
          </a:ln>
        </p:spPr>
        <p:txBody>
          <a:bodyPr lIns="91425" tIns="45700" rIns="91425" bIns="45700" anchor="t" anchorCtr="0">
            <a:noAutofit/>
          </a:bodyPr>
          <a:lstStyle/>
          <a:p>
            <a:pPr algn="ctr">
              <a:spcAft>
                <a:spcPts val="1200"/>
              </a:spcAft>
            </a:pPr>
            <a:r>
              <a:rPr lang="en-US" sz="4000">
                <a:solidFill>
                  <a:schemeClr val="bg1"/>
                </a:solidFill>
                <a:latin typeface="Rockwell"/>
                <a:ea typeface="Palatino" pitchFamily="2" charset="77"/>
              </a:rPr>
              <a:t>Proposing a DAM System for Glacier</a:t>
            </a:r>
            <a:endParaRPr lang="en-US" sz="4000" b="0" i="0" u="none" strike="noStrike" cap="none" baseline="0">
              <a:solidFill>
                <a:schemeClr val="bg1"/>
              </a:solidFill>
              <a:latin typeface="Rockwell"/>
              <a:ea typeface="Palatino" pitchFamily="2" charset="77"/>
            </a:endParaRPr>
          </a:p>
        </p:txBody>
      </p:sp>
      <p:sp>
        <p:nvSpPr>
          <p:cNvPr id="3" name="Flowchart: Alternate Process 2">
            <a:extLst>
              <a:ext uri="{FF2B5EF4-FFF2-40B4-BE49-F238E27FC236}">
                <a16:creationId xmlns:a16="http://schemas.microsoft.com/office/drawing/2014/main" id="{10138E9B-96CC-4B14-9B8B-E9C18A039C98}"/>
              </a:ext>
            </a:extLst>
          </p:cNvPr>
          <p:cNvSpPr/>
          <p:nvPr/>
        </p:nvSpPr>
        <p:spPr>
          <a:xfrm>
            <a:off x="2394587" y="3353430"/>
            <a:ext cx="4350058" cy="963242"/>
          </a:xfrm>
          <a:prstGeom prst="flowChartAlternateProcess">
            <a:avLst/>
          </a:prstGeom>
          <a:solidFill>
            <a:schemeClr val="accent2"/>
          </a:solidFill>
          <a:ln>
            <a:solidFill>
              <a:schemeClr val="bg1"/>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a:latin typeface="Rockwell"/>
              </a:rPr>
              <a:t>2). </a:t>
            </a:r>
            <a:r>
              <a:rPr lang="en-US" sz="2000" i="1">
                <a:latin typeface="Rockwell"/>
              </a:rPr>
              <a:t>Identified</a:t>
            </a:r>
            <a:r>
              <a:rPr lang="en-US" sz="2000">
                <a:latin typeface="Rockwell"/>
              </a:rPr>
              <a:t> and </a:t>
            </a:r>
            <a:r>
              <a:rPr lang="en-US" sz="2000" i="1">
                <a:latin typeface="Rockwell"/>
              </a:rPr>
              <a:t>evaluated</a:t>
            </a:r>
            <a:r>
              <a:rPr lang="en-US" sz="2000">
                <a:latin typeface="Rockwell"/>
              </a:rPr>
              <a:t> potential DAM software systems.</a:t>
            </a:r>
          </a:p>
        </p:txBody>
      </p:sp>
      <p:sp>
        <p:nvSpPr>
          <p:cNvPr id="7" name="Flowchart: Alternate Process 6">
            <a:extLst>
              <a:ext uri="{FF2B5EF4-FFF2-40B4-BE49-F238E27FC236}">
                <a16:creationId xmlns:a16="http://schemas.microsoft.com/office/drawing/2014/main" id="{5D4D563A-6660-49B9-9A02-BA126A31465F}"/>
              </a:ext>
            </a:extLst>
          </p:cNvPr>
          <p:cNvSpPr/>
          <p:nvPr/>
        </p:nvSpPr>
        <p:spPr>
          <a:xfrm>
            <a:off x="2407585" y="4520280"/>
            <a:ext cx="4350058" cy="963242"/>
          </a:xfrm>
          <a:prstGeom prst="flowChartAlternateProcess">
            <a:avLst/>
          </a:prstGeom>
          <a:solidFill>
            <a:schemeClr val="accent2"/>
          </a:solidFill>
          <a:ln>
            <a:solidFill>
              <a:schemeClr val="bg1"/>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a:latin typeface="Rockwell"/>
              </a:rPr>
              <a:t>3). </a:t>
            </a:r>
            <a:r>
              <a:rPr lang="en-US" sz="2000" i="1">
                <a:latin typeface="Rockwell"/>
              </a:rPr>
              <a:t>Presented</a:t>
            </a:r>
            <a:r>
              <a:rPr lang="en-US" sz="2000">
                <a:latin typeface="Rockwell"/>
              </a:rPr>
              <a:t> DAM software systems that met criteria to sponsor.</a:t>
            </a:r>
          </a:p>
        </p:txBody>
      </p:sp>
      <p:sp>
        <p:nvSpPr>
          <p:cNvPr id="8" name="Flowchart: Alternate Process 7">
            <a:extLst>
              <a:ext uri="{FF2B5EF4-FFF2-40B4-BE49-F238E27FC236}">
                <a16:creationId xmlns:a16="http://schemas.microsoft.com/office/drawing/2014/main" id="{456219AD-1304-4F3E-9AA8-5C53E0D33EEC}"/>
              </a:ext>
            </a:extLst>
          </p:cNvPr>
          <p:cNvSpPr/>
          <p:nvPr/>
        </p:nvSpPr>
        <p:spPr>
          <a:xfrm>
            <a:off x="2409699" y="5677679"/>
            <a:ext cx="4350058" cy="963242"/>
          </a:xfrm>
          <a:prstGeom prst="flowChartAlternateProcess">
            <a:avLst/>
          </a:prstGeom>
          <a:solidFill>
            <a:schemeClr val="accent2"/>
          </a:solidFill>
          <a:ln>
            <a:solidFill>
              <a:schemeClr val="bg1"/>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a:latin typeface="Rockwell"/>
              </a:rPr>
              <a:t>4). </a:t>
            </a:r>
            <a:r>
              <a:rPr lang="en-US" sz="2000" i="1">
                <a:latin typeface="Rockwell"/>
              </a:rPr>
              <a:t>Developed </a:t>
            </a:r>
            <a:r>
              <a:rPr lang="en-US" sz="2000">
                <a:latin typeface="Rockwell"/>
              </a:rPr>
              <a:t>recommendations for the new DAM software system.</a:t>
            </a:r>
          </a:p>
        </p:txBody>
      </p:sp>
      <p:sp>
        <p:nvSpPr>
          <p:cNvPr id="9" name="Flowchart: Alternate Process 8">
            <a:extLst>
              <a:ext uri="{FF2B5EF4-FFF2-40B4-BE49-F238E27FC236}">
                <a16:creationId xmlns:a16="http://schemas.microsoft.com/office/drawing/2014/main" id="{457A59AD-0986-40C8-8AE5-14E881568524}"/>
              </a:ext>
            </a:extLst>
          </p:cNvPr>
          <p:cNvSpPr/>
          <p:nvPr/>
        </p:nvSpPr>
        <p:spPr>
          <a:xfrm>
            <a:off x="2394587" y="2215425"/>
            <a:ext cx="4350058" cy="963242"/>
          </a:xfrm>
          <a:prstGeom prst="flowChartAlternateProcess">
            <a:avLst/>
          </a:prstGeom>
          <a:solidFill>
            <a:schemeClr val="accent2"/>
          </a:solidFill>
          <a:ln>
            <a:solidFill>
              <a:schemeClr val="bg1"/>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a:solidFill>
                  <a:schemeClr val="bg1"/>
                </a:solidFill>
                <a:latin typeface="Rockwell"/>
              </a:rPr>
              <a:t>1). </a:t>
            </a:r>
            <a:r>
              <a:rPr lang="en-US" sz="2000" i="1">
                <a:solidFill>
                  <a:schemeClr val="bg1"/>
                </a:solidFill>
                <a:latin typeface="Rockwell"/>
              </a:rPr>
              <a:t>Identified</a:t>
            </a:r>
            <a:r>
              <a:rPr lang="en-US" sz="2000">
                <a:solidFill>
                  <a:schemeClr val="bg1"/>
                </a:solidFill>
                <a:latin typeface="Rockwell"/>
              </a:rPr>
              <a:t> essential criteria for the new system.</a:t>
            </a:r>
          </a:p>
        </p:txBody>
      </p:sp>
    </p:spTree>
    <p:extLst>
      <p:ext uri="{BB962C8B-B14F-4D97-AF65-F5344CB8AC3E}">
        <p14:creationId xmlns:p14="http://schemas.microsoft.com/office/powerpoint/2010/main" val="2600433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302208"/>
            <a:ext cx="8604841" cy="643079"/>
          </a:xfrm>
          <a:prstGeom prst="rect">
            <a:avLst/>
          </a:prstGeom>
          <a:noFill/>
          <a:ln>
            <a:noFill/>
          </a:ln>
        </p:spPr>
        <p:txBody>
          <a:bodyPr lIns="91425" tIns="45700" rIns="91425" bIns="45700" anchor="t" anchorCtr="0">
            <a:noAutofit/>
          </a:bodyPr>
          <a:lstStyle/>
          <a:p>
            <a:pPr algn="ctr" fontAlgn="base"/>
            <a:r>
              <a:rPr lang="en-US" sz="3200">
                <a:solidFill>
                  <a:schemeClr val="bg1"/>
                </a:solidFill>
                <a:latin typeface="Rockwell"/>
              </a:rPr>
              <a:t>Primary Criteria for Glacier's DAM System</a:t>
            </a:r>
            <a:br>
              <a:rPr lang="en-US" sz="3200" b="0">
                <a:effectLst/>
              </a:rPr>
            </a:br>
            <a:endParaRPr lang="en-US" b="0" i="0" u="none" strike="noStrike" cap="none" baseline="0">
              <a:ea typeface="Palatino" pitchFamily="2" charset="77"/>
            </a:endParaRPr>
          </a:p>
        </p:txBody>
      </p:sp>
      <p:sp>
        <p:nvSpPr>
          <p:cNvPr id="5" name="TextBox 4">
            <a:extLst>
              <a:ext uri="{FF2B5EF4-FFF2-40B4-BE49-F238E27FC236}">
                <a16:creationId xmlns:a16="http://schemas.microsoft.com/office/drawing/2014/main" id="{BB2AC4BA-7BC1-4E40-AD83-258B70ADA746}"/>
              </a:ext>
            </a:extLst>
          </p:cNvPr>
          <p:cNvSpPr txBox="1"/>
          <p:nvPr/>
        </p:nvSpPr>
        <p:spPr>
          <a:xfrm>
            <a:off x="2558054" y="338175"/>
            <a:ext cx="40184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tx1"/>
                </a:solidFill>
                <a:latin typeface="Rockwell"/>
              </a:rPr>
              <a:t>Objective 1: Identify Criteria</a:t>
            </a:r>
          </a:p>
        </p:txBody>
      </p:sp>
      <p:sp>
        <p:nvSpPr>
          <p:cNvPr id="6" name="Rectangle: Rounded Corners 5">
            <a:extLst>
              <a:ext uri="{FF2B5EF4-FFF2-40B4-BE49-F238E27FC236}">
                <a16:creationId xmlns:a16="http://schemas.microsoft.com/office/drawing/2014/main" id="{7A79925D-D7C0-4F33-A7E8-72DFAA9C6F4B}"/>
              </a:ext>
            </a:extLst>
          </p:cNvPr>
          <p:cNvSpPr/>
          <p:nvPr/>
        </p:nvSpPr>
        <p:spPr>
          <a:xfrm>
            <a:off x="534660" y="2197205"/>
            <a:ext cx="4033560" cy="12374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Rockwell"/>
              </a:rPr>
              <a:t>Cost</a:t>
            </a:r>
            <a:endParaRPr lang="en-US">
              <a:cs typeface="Arial"/>
            </a:endParaRPr>
          </a:p>
        </p:txBody>
      </p:sp>
      <p:sp>
        <p:nvSpPr>
          <p:cNvPr id="8" name="Rectangle: Rounded Corners 7">
            <a:extLst>
              <a:ext uri="{FF2B5EF4-FFF2-40B4-BE49-F238E27FC236}">
                <a16:creationId xmlns:a16="http://schemas.microsoft.com/office/drawing/2014/main" id="{9A317AA0-E03A-4C5F-9A7B-29642779241D}"/>
              </a:ext>
            </a:extLst>
          </p:cNvPr>
          <p:cNvSpPr/>
          <p:nvPr/>
        </p:nvSpPr>
        <p:spPr>
          <a:xfrm>
            <a:off x="534660" y="3472453"/>
            <a:ext cx="4033560" cy="12374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Rockwell"/>
              </a:rPr>
              <a:t>Metadata Options</a:t>
            </a:r>
            <a:endParaRPr lang="en-US" sz="2800">
              <a:cs typeface="Arial"/>
            </a:endParaRPr>
          </a:p>
        </p:txBody>
      </p:sp>
      <p:sp>
        <p:nvSpPr>
          <p:cNvPr id="9" name="Rectangle: Rounded Corners 8">
            <a:extLst>
              <a:ext uri="{FF2B5EF4-FFF2-40B4-BE49-F238E27FC236}">
                <a16:creationId xmlns:a16="http://schemas.microsoft.com/office/drawing/2014/main" id="{3375AB8C-D3B8-42AF-BA4F-7E3087B132C0}"/>
              </a:ext>
            </a:extLst>
          </p:cNvPr>
          <p:cNvSpPr/>
          <p:nvPr/>
        </p:nvSpPr>
        <p:spPr>
          <a:xfrm>
            <a:off x="544106" y="4757147"/>
            <a:ext cx="4033560" cy="12374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Rockwell"/>
              </a:rPr>
              <a:t>Batch Metadata Editing</a:t>
            </a:r>
          </a:p>
        </p:txBody>
      </p:sp>
      <p:sp>
        <p:nvSpPr>
          <p:cNvPr id="10" name="Rectangle: Rounded Corners 9">
            <a:extLst>
              <a:ext uri="{FF2B5EF4-FFF2-40B4-BE49-F238E27FC236}">
                <a16:creationId xmlns:a16="http://schemas.microsoft.com/office/drawing/2014/main" id="{F0BB257A-B21D-4F1A-9816-FBCED52B0B25}"/>
              </a:ext>
            </a:extLst>
          </p:cNvPr>
          <p:cNvSpPr/>
          <p:nvPr/>
        </p:nvSpPr>
        <p:spPr>
          <a:xfrm>
            <a:off x="4643792" y="2197205"/>
            <a:ext cx="4033560" cy="12374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Rockwell"/>
              </a:rPr>
              <a:t>Intuitive Navigability</a:t>
            </a:r>
            <a:endParaRPr lang="en-US" sz="2800"/>
          </a:p>
        </p:txBody>
      </p:sp>
      <p:sp>
        <p:nvSpPr>
          <p:cNvPr id="12" name="Rectangle: Rounded Corners 11">
            <a:extLst>
              <a:ext uri="{FF2B5EF4-FFF2-40B4-BE49-F238E27FC236}">
                <a16:creationId xmlns:a16="http://schemas.microsoft.com/office/drawing/2014/main" id="{9FBBF57C-856F-4556-9150-D71C2D31E2EB}"/>
              </a:ext>
            </a:extLst>
          </p:cNvPr>
          <p:cNvSpPr/>
          <p:nvPr/>
        </p:nvSpPr>
        <p:spPr>
          <a:xfrm>
            <a:off x="4643792" y="3472453"/>
            <a:ext cx="4033560" cy="12374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Rockwell"/>
              </a:rPr>
              <a:t>Troubleshooting Support</a:t>
            </a:r>
          </a:p>
        </p:txBody>
      </p:sp>
      <p:sp>
        <p:nvSpPr>
          <p:cNvPr id="13" name="Rectangle: Rounded Corners 12">
            <a:extLst>
              <a:ext uri="{FF2B5EF4-FFF2-40B4-BE49-F238E27FC236}">
                <a16:creationId xmlns:a16="http://schemas.microsoft.com/office/drawing/2014/main" id="{B730F406-6024-449F-977A-DB0903D41B6B}"/>
              </a:ext>
            </a:extLst>
          </p:cNvPr>
          <p:cNvSpPr/>
          <p:nvPr/>
        </p:nvSpPr>
        <p:spPr>
          <a:xfrm>
            <a:off x="4643792" y="4757147"/>
            <a:ext cx="4033560" cy="12374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Rockwell"/>
              </a:rPr>
              <a:t>User Roles</a:t>
            </a:r>
            <a:endParaRPr lang="en-US" sz="2800">
              <a:cs typeface="Arial"/>
            </a:endParaRPr>
          </a:p>
        </p:txBody>
      </p:sp>
    </p:spTree>
    <p:extLst>
      <p:ext uri="{BB962C8B-B14F-4D97-AF65-F5344CB8AC3E}">
        <p14:creationId xmlns:p14="http://schemas.microsoft.com/office/powerpoint/2010/main" val="1752906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453759"/>
            <a:ext cx="8604841" cy="643079"/>
          </a:xfrm>
          <a:prstGeom prst="rect">
            <a:avLst/>
          </a:prstGeom>
          <a:noFill/>
          <a:ln>
            <a:noFill/>
          </a:ln>
        </p:spPr>
        <p:txBody>
          <a:bodyPr lIns="91425" tIns="45700" rIns="91425" bIns="45700" anchor="t" anchorCtr="0">
            <a:noAutofit/>
          </a:bodyPr>
          <a:lstStyle/>
          <a:p>
            <a:pPr rtl="0" fontAlgn="base">
              <a:spcBef>
                <a:spcPts val="0"/>
              </a:spcBef>
              <a:spcAft>
                <a:spcPts val="1200"/>
              </a:spcAft>
            </a:pPr>
            <a:br>
              <a:rPr lang="en-US" sz="4000" b="0">
                <a:effectLst/>
              </a:rPr>
            </a:br>
            <a:br>
              <a:rPr lang="en-US" sz="4000"/>
            </a:br>
            <a:br>
              <a:rPr lang="en-US" sz="1800" b="0" i="0" u="none" strike="noStrike">
                <a:effectLst/>
                <a:latin typeface="Arial" panose="020B0604020202020204" pitchFamily="34" charset="0"/>
              </a:rPr>
            </a:br>
            <a:endParaRPr lang="en-US" sz="3200" b="0" i="0" u="none" strike="noStrike" cap="none" baseline="0">
              <a:solidFill>
                <a:schemeClr val="bg1"/>
              </a:solidFill>
              <a:latin typeface="Palatino" pitchFamily="2" charset="77"/>
              <a:ea typeface="Palatino" pitchFamily="2" charset="77"/>
              <a:cs typeface="Georgia"/>
              <a:rtl val="0"/>
            </a:endParaRPr>
          </a:p>
        </p:txBody>
      </p:sp>
      <p:sp>
        <p:nvSpPr>
          <p:cNvPr id="7" name="TextBox 6">
            <a:extLst>
              <a:ext uri="{FF2B5EF4-FFF2-40B4-BE49-F238E27FC236}">
                <a16:creationId xmlns:a16="http://schemas.microsoft.com/office/drawing/2014/main" id="{1C990F5D-580D-4C25-815B-11CD7D9B5B90}"/>
              </a:ext>
            </a:extLst>
          </p:cNvPr>
          <p:cNvSpPr txBox="1"/>
          <p:nvPr/>
        </p:nvSpPr>
        <p:spPr>
          <a:xfrm>
            <a:off x="270535" y="1283119"/>
            <a:ext cx="8602210" cy="1077218"/>
          </a:xfrm>
          <a:prstGeom prst="rect">
            <a:avLst/>
          </a:prstGeom>
          <a:noFill/>
        </p:spPr>
        <p:txBody>
          <a:bodyPr wrap="square" lIns="91440" tIns="45720" rIns="91440" bIns="45720" anchor="t">
            <a:spAutoFit/>
          </a:bodyPr>
          <a:lstStyle/>
          <a:p>
            <a:pPr algn="ctr"/>
            <a:r>
              <a:rPr lang="en-US" sz="3600">
                <a:solidFill>
                  <a:schemeClr val="bg1"/>
                </a:solidFill>
                <a:latin typeface="Rockwell"/>
              </a:rPr>
              <a:t>Comparative Analysis of DAM Systems</a:t>
            </a:r>
          </a:p>
          <a:p>
            <a:br>
              <a:rPr lang="en-US"/>
            </a:br>
            <a:endParaRPr lang="en-US"/>
          </a:p>
        </p:txBody>
      </p:sp>
      <p:pic>
        <p:nvPicPr>
          <p:cNvPr id="12" name="Picture 12" descr="Table&#10;&#10;Description automatically generated">
            <a:extLst>
              <a:ext uri="{FF2B5EF4-FFF2-40B4-BE49-F238E27FC236}">
                <a16:creationId xmlns:a16="http://schemas.microsoft.com/office/drawing/2014/main" id="{6C264960-ED45-43F2-87B2-62CA5F09939F}"/>
              </a:ext>
            </a:extLst>
          </p:cNvPr>
          <p:cNvPicPr>
            <a:picLocks noChangeAspect="1"/>
          </p:cNvPicPr>
          <p:nvPr/>
        </p:nvPicPr>
        <p:blipFill>
          <a:blip r:embed="rId4"/>
          <a:stretch>
            <a:fillRect/>
          </a:stretch>
        </p:blipFill>
        <p:spPr>
          <a:xfrm>
            <a:off x="1035624" y="2081762"/>
            <a:ext cx="7041256" cy="4444162"/>
          </a:xfrm>
          <a:prstGeom prst="rect">
            <a:avLst/>
          </a:prstGeom>
        </p:spPr>
      </p:pic>
      <p:pic>
        <p:nvPicPr>
          <p:cNvPr id="3" name="Picture 4" descr="Graphical user interface, text, application, chat or text message&#10;&#10;Description automatically generated">
            <a:extLst>
              <a:ext uri="{FF2B5EF4-FFF2-40B4-BE49-F238E27FC236}">
                <a16:creationId xmlns:a16="http://schemas.microsoft.com/office/drawing/2014/main" id="{25C6A827-C708-4EBD-AED9-480F4425FE00}"/>
              </a:ext>
            </a:extLst>
          </p:cNvPr>
          <p:cNvPicPr>
            <a:picLocks noChangeAspect="1"/>
          </p:cNvPicPr>
          <p:nvPr/>
        </p:nvPicPr>
        <p:blipFill>
          <a:blip r:embed="rId5"/>
          <a:stretch>
            <a:fillRect/>
          </a:stretch>
        </p:blipFill>
        <p:spPr>
          <a:xfrm>
            <a:off x="9323601" y="4987283"/>
            <a:ext cx="1748586" cy="1423634"/>
          </a:xfrm>
          <a:prstGeom prst="rect">
            <a:avLst/>
          </a:prstGeom>
        </p:spPr>
      </p:pic>
      <p:sp>
        <p:nvSpPr>
          <p:cNvPr id="6" name="Oval 5">
            <a:extLst>
              <a:ext uri="{FF2B5EF4-FFF2-40B4-BE49-F238E27FC236}">
                <a16:creationId xmlns:a16="http://schemas.microsoft.com/office/drawing/2014/main" id="{E02BCB84-7937-4966-8C1F-3063F68B1E02}"/>
              </a:ext>
            </a:extLst>
          </p:cNvPr>
          <p:cNvSpPr/>
          <p:nvPr/>
        </p:nvSpPr>
        <p:spPr>
          <a:xfrm>
            <a:off x="2206253" y="2766224"/>
            <a:ext cx="2153751" cy="604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4164035-48E4-44F7-A313-BA5C20FD514F}"/>
              </a:ext>
            </a:extLst>
          </p:cNvPr>
          <p:cNvCxnSpPr/>
          <p:nvPr/>
        </p:nvCxnSpPr>
        <p:spPr>
          <a:xfrm>
            <a:off x="1073881" y="2975225"/>
            <a:ext cx="1001306" cy="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552C87E-A2B6-4EF0-A887-D482E109527D}"/>
              </a:ext>
            </a:extLst>
          </p:cNvPr>
          <p:cNvCxnSpPr>
            <a:cxnSpLocks/>
          </p:cNvCxnSpPr>
          <p:nvPr/>
        </p:nvCxnSpPr>
        <p:spPr>
          <a:xfrm>
            <a:off x="1073881" y="3504217"/>
            <a:ext cx="1001306" cy="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2A6E09-A4FF-4CE3-AE3A-0BD57D71455C}"/>
              </a:ext>
            </a:extLst>
          </p:cNvPr>
          <p:cNvGrpSpPr/>
          <p:nvPr/>
        </p:nvGrpSpPr>
        <p:grpSpPr>
          <a:xfrm>
            <a:off x="1073880" y="4061547"/>
            <a:ext cx="1001307" cy="1228017"/>
            <a:chOff x="310309" y="4032145"/>
            <a:chExt cx="1001307" cy="1228017"/>
          </a:xfrm>
        </p:grpSpPr>
        <p:cxnSp>
          <p:nvCxnSpPr>
            <p:cNvPr id="15" name="Straight Arrow Connector 14">
              <a:extLst>
                <a:ext uri="{FF2B5EF4-FFF2-40B4-BE49-F238E27FC236}">
                  <a16:creationId xmlns:a16="http://schemas.microsoft.com/office/drawing/2014/main" id="{8AF79D72-F2C1-4E1B-B7CD-CACC5317CC3D}"/>
                </a:ext>
              </a:extLst>
            </p:cNvPr>
            <p:cNvCxnSpPr>
              <a:cxnSpLocks/>
            </p:cNvCxnSpPr>
            <p:nvPr/>
          </p:nvCxnSpPr>
          <p:spPr>
            <a:xfrm>
              <a:off x="310310" y="4032145"/>
              <a:ext cx="1001306" cy="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FF78BB2-161B-47D8-A601-C8AB00CEBE80}"/>
                </a:ext>
              </a:extLst>
            </p:cNvPr>
            <p:cNvCxnSpPr>
              <a:cxnSpLocks/>
            </p:cNvCxnSpPr>
            <p:nvPr/>
          </p:nvCxnSpPr>
          <p:spPr>
            <a:xfrm>
              <a:off x="310310" y="4561137"/>
              <a:ext cx="1001306" cy="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F82DC5-CEDC-4D3A-AC1E-3E450F5E8D4F}"/>
                </a:ext>
              </a:extLst>
            </p:cNvPr>
            <p:cNvCxnSpPr>
              <a:cxnSpLocks/>
            </p:cNvCxnSpPr>
            <p:nvPr/>
          </p:nvCxnSpPr>
          <p:spPr>
            <a:xfrm>
              <a:off x="310309" y="4929542"/>
              <a:ext cx="1001306" cy="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9F848CC-6C89-4C97-83D1-0F00706571B7}"/>
                </a:ext>
              </a:extLst>
            </p:cNvPr>
            <p:cNvCxnSpPr>
              <a:cxnSpLocks/>
            </p:cNvCxnSpPr>
            <p:nvPr/>
          </p:nvCxnSpPr>
          <p:spPr>
            <a:xfrm>
              <a:off x="310309" y="5260161"/>
              <a:ext cx="1001306" cy="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85DDB7FF-8CD7-4E40-9A1C-F92E383BEE7C}"/>
              </a:ext>
            </a:extLst>
          </p:cNvPr>
          <p:cNvSpPr/>
          <p:nvPr/>
        </p:nvSpPr>
        <p:spPr>
          <a:xfrm rot="16200000">
            <a:off x="2735245" y="4419322"/>
            <a:ext cx="1624759" cy="4912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2E74FDC-58B8-40C6-8B24-25F8F4DF9273}"/>
              </a:ext>
            </a:extLst>
          </p:cNvPr>
          <p:cNvSpPr/>
          <p:nvPr/>
        </p:nvSpPr>
        <p:spPr>
          <a:xfrm>
            <a:off x="2253484" y="3550265"/>
            <a:ext cx="1020198" cy="2644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01A082F-537D-49EB-8C7D-6A7A23BF9114}"/>
              </a:ext>
            </a:extLst>
          </p:cNvPr>
          <p:cNvGrpSpPr/>
          <p:nvPr/>
        </p:nvGrpSpPr>
        <p:grpSpPr>
          <a:xfrm>
            <a:off x="1099186" y="5731848"/>
            <a:ext cx="944627" cy="708471"/>
            <a:chOff x="335615" y="5702446"/>
            <a:chExt cx="944627" cy="708471"/>
          </a:xfrm>
        </p:grpSpPr>
        <p:cxnSp>
          <p:nvCxnSpPr>
            <p:cNvPr id="2" name="Straight Arrow Connector 1">
              <a:extLst>
                <a:ext uri="{FF2B5EF4-FFF2-40B4-BE49-F238E27FC236}">
                  <a16:creationId xmlns:a16="http://schemas.microsoft.com/office/drawing/2014/main" id="{51914B0D-A684-47B3-9874-FCA9E193CA66}"/>
                </a:ext>
              </a:extLst>
            </p:cNvPr>
            <p:cNvCxnSpPr/>
            <p:nvPr/>
          </p:nvCxnSpPr>
          <p:spPr>
            <a:xfrm>
              <a:off x="335616" y="5702446"/>
              <a:ext cx="897395" cy="0"/>
            </a:xfrm>
            <a:prstGeom prst="straightConnector1">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A0A3775-0C20-44F4-9807-214A0F194DC3}"/>
                </a:ext>
              </a:extLst>
            </p:cNvPr>
            <p:cNvCxnSpPr>
              <a:cxnSpLocks/>
            </p:cNvCxnSpPr>
            <p:nvPr/>
          </p:nvCxnSpPr>
          <p:spPr>
            <a:xfrm>
              <a:off x="335615" y="6061404"/>
              <a:ext cx="944627" cy="0"/>
            </a:xfrm>
            <a:prstGeom prst="straightConnector1">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72B86DC-BD48-49BC-953D-A1D70725AED9}"/>
                </a:ext>
              </a:extLst>
            </p:cNvPr>
            <p:cNvCxnSpPr>
              <a:cxnSpLocks/>
            </p:cNvCxnSpPr>
            <p:nvPr/>
          </p:nvCxnSpPr>
          <p:spPr>
            <a:xfrm>
              <a:off x="335616" y="6410917"/>
              <a:ext cx="897395" cy="0"/>
            </a:xfrm>
            <a:prstGeom prst="straightConnector1">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D8713B35-F8AA-480B-9B72-306A88EA7758}"/>
              </a:ext>
            </a:extLst>
          </p:cNvPr>
          <p:cNvSpPr/>
          <p:nvPr/>
        </p:nvSpPr>
        <p:spPr>
          <a:xfrm>
            <a:off x="2206253" y="6185778"/>
            <a:ext cx="1095768" cy="302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E699983-E3C1-4F24-9FB5-BBBE2FF612E9}"/>
              </a:ext>
            </a:extLst>
          </p:cNvPr>
          <p:cNvSpPr txBox="1"/>
          <p:nvPr/>
        </p:nvSpPr>
        <p:spPr>
          <a:xfrm>
            <a:off x="1840136" y="309838"/>
            <a:ext cx="59265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tx1"/>
                </a:solidFill>
                <a:latin typeface="Rockwell"/>
              </a:rPr>
              <a:t>Objective 2: Identify and Evaluate Systems</a:t>
            </a:r>
            <a:endParaRPr lang="en-US" sz="2000" b="1">
              <a:solidFill>
                <a:schemeClr val="tx1"/>
              </a:solidFill>
            </a:endParaRPr>
          </a:p>
        </p:txBody>
      </p:sp>
      <p:sp>
        <p:nvSpPr>
          <p:cNvPr id="23" name="Rectangle 22">
            <a:extLst>
              <a:ext uri="{FF2B5EF4-FFF2-40B4-BE49-F238E27FC236}">
                <a16:creationId xmlns:a16="http://schemas.microsoft.com/office/drawing/2014/main" id="{D3A9E509-53E8-4476-9888-A94C06EF389A}"/>
              </a:ext>
            </a:extLst>
          </p:cNvPr>
          <p:cNvSpPr/>
          <p:nvPr/>
        </p:nvSpPr>
        <p:spPr>
          <a:xfrm>
            <a:off x="2243697" y="2766223"/>
            <a:ext cx="5823396" cy="3781939"/>
          </a:xfrm>
          <a:prstGeom prst="rect">
            <a:avLst/>
          </a:prstGeom>
          <a:solidFill>
            <a:schemeClr val="bg1">
              <a:lumMod val="5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6A0F6E8-0516-4163-83E0-DFEF3FBC30E3}"/>
              </a:ext>
            </a:extLst>
          </p:cNvPr>
          <p:cNvSpPr/>
          <p:nvPr/>
        </p:nvSpPr>
        <p:spPr>
          <a:xfrm>
            <a:off x="2253484" y="2081762"/>
            <a:ext cx="5823396" cy="684460"/>
          </a:xfrm>
          <a:prstGeom prst="rect">
            <a:avLst/>
          </a:prstGeom>
          <a:solidFill>
            <a:schemeClr val="bg1">
              <a:lumMod val="5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99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10"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5" name="TextBox 4">
            <a:extLst>
              <a:ext uri="{FF2B5EF4-FFF2-40B4-BE49-F238E27FC236}">
                <a16:creationId xmlns:a16="http://schemas.microsoft.com/office/drawing/2014/main" id="{0A23E5DF-6C5E-4FB8-8550-585ACCD81143}"/>
              </a:ext>
            </a:extLst>
          </p:cNvPr>
          <p:cNvSpPr txBox="1"/>
          <p:nvPr/>
        </p:nvSpPr>
        <p:spPr>
          <a:xfrm>
            <a:off x="890833" y="1582499"/>
            <a:ext cx="7362334" cy="646331"/>
          </a:xfrm>
          <a:prstGeom prst="rect">
            <a:avLst/>
          </a:prstGeom>
          <a:noFill/>
        </p:spPr>
        <p:txBody>
          <a:bodyPr wrap="square" lIns="91440" tIns="45720" rIns="91440" bIns="45720" anchor="t">
            <a:spAutoFit/>
          </a:bodyPr>
          <a:lstStyle/>
          <a:p>
            <a:pPr algn="ctr"/>
            <a:r>
              <a:rPr lang="en-US" sz="3600">
                <a:solidFill>
                  <a:schemeClr val="bg1"/>
                </a:solidFill>
                <a:latin typeface="Rockwell"/>
              </a:rPr>
              <a:t>Recommendations</a:t>
            </a:r>
          </a:p>
        </p:txBody>
      </p:sp>
      <p:pic>
        <p:nvPicPr>
          <p:cNvPr id="3" name="Picture 5" descr="Logo, company name&#10;&#10;Description automatically generated">
            <a:extLst>
              <a:ext uri="{FF2B5EF4-FFF2-40B4-BE49-F238E27FC236}">
                <a16:creationId xmlns:a16="http://schemas.microsoft.com/office/drawing/2014/main" id="{51DA1741-097D-4D13-98C5-E0FA12019D45}"/>
              </a:ext>
            </a:extLst>
          </p:cNvPr>
          <p:cNvPicPr>
            <a:picLocks noChangeAspect="1"/>
          </p:cNvPicPr>
          <p:nvPr/>
        </p:nvPicPr>
        <p:blipFill>
          <a:blip r:embed="rId4"/>
          <a:stretch>
            <a:fillRect/>
          </a:stretch>
        </p:blipFill>
        <p:spPr>
          <a:xfrm>
            <a:off x="6451212" y="3447651"/>
            <a:ext cx="2110299" cy="2110300"/>
          </a:xfrm>
          <a:prstGeom prst="rect">
            <a:avLst/>
          </a:prstGeom>
          <a:effectLst>
            <a:reflection stA="45000" endPos="42000" dist="50800" dir="5400000" sy="-100000" algn="bl" rotWithShape="0"/>
          </a:effectLst>
        </p:spPr>
      </p:pic>
      <p:pic>
        <p:nvPicPr>
          <p:cNvPr id="6" name="Picture 7" descr="Icon&#10;&#10;Description automatically generated">
            <a:extLst>
              <a:ext uri="{FF2B5EF4-FFF2-40B4-BE49-F238E27FC236}">
                <a16:creationId xmlns:a16="http://schemas.microsoft.com/office/drawing/2014/main" id="{A14DB7AE-FB18-43D0-854E-791468F9822A}"/>
              </a:ext>
            </a:extLst>
          </p:cNvPr>
          <p:cNvPicPr>
            <a:picLocks noChangeAspect="1"/>
          </p:cNvPicPr>
          <p:nvPr/>
        </p:nvPicPr>
        <p:blipFill>
          <a:blip r:embed="rId5"/>
          <a:stretch>
            <a:fillRect/>
          </a:stretch>
        </p:blipFill>
        <p:spPr>
          <a:xfrm>
            <a:off x="3518875" y="3451816"/>
            <a:ext cx="2103787" cy="2103787"/>
          </a:xfrm>
          <a:prstGeom prst="rect">
            <a:avLst/>
          </a:prstGeom>
          <a:effectLst>
            <a:reflection stA="45000" endPos="42000" dist="50800" dir="5400000" sy="-100000" algn="bl" rotWithShape="0"/>
          </a:effectLst>
        </p:spPr>
      </p:pic>
      <p:pic>
        <p:nvPicPr>
          <p:cNvPr id="8" name="Picture 8">
            <a:extLst>
              <a:ext uri="{FF2B5EF4-FFF2-40B4-BE49-F238E27FC236}">
                <a16:creationId xmlns:a16="http://schemas.microsoft.com/office/drawing/2014/main" id="{B4BAF22E-9F29-4F99-BF67-53DD536D2CE6}"/>
              </a:ext>
            </a:extLst>
          </p:cNvPr>
          <p:cNvPicPr>
            <a:picLocks noChangeAspect="1"/>
          </p:cNvPicPr>
          <p:nvPr/>
        </p:nvPicPr>
        <p:blipFill>
          <a:blip r:embed="rId6"/>
          <a:stretch>
            <a:fillRect/>
          </a:stretch>
        </p:blipFill>
        <p:spPr>
          <a:xfrm>
            <a:off x="575625" y="3447650"/>
            <a:ext cx="2110300" cy="2110300"/>
          </a:xfrm>
          <a:prstGeom prst="rect">
            <a:avLst/>
          </a:prstGeom>
          <a:effectLst>
            <a:reflection stA="45000" endPos="42000" dist="50800" dir="5400000" sy="-100000" algn="bl" rotWithShape="0"/>
          </a:effectLst>
        </p:spPr>
      </p:pic>
      <p:sp>
        <p:nvSpPr>
          <p:cNvPr id="10" name="TextBox 9">
            <a:extLst>
              <a:ext uri="{FF2B5EF4-FFF2-40B4-BE49-F238E27FC236}">
                <a16:creationId xmlns:a16="http://schemas.microsoft.com/office/drawing/2014/main" id="{33DBF75A-CA79-4584-9BED-0938CFEB18CC}"/>
              </a:ext>
            </a:extLst>
          </p:cNvPr>
          <p:cNvSpPr txBox="1"/>
          <p:nvPr/>
        </p:nvSpPr>
        <p:spPr>
          <a:xfrm>
            <a:off x="292237" y="286198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err="1">
                <a:solidFill>
                  <a:schemeClr val="bg1"/>
                </a:solidFill>
                <a:latin typeface="Rockwell"/>
              </a:rPr>
              <a:t>Razuna</a:t>
            </a:r>
            <a:endParaRPr lang="en-US" sz="2400">
              <a:solidFill>
                <a:schemeClr val="bg1"/>
              </a:solidFill>
              <a:latin typeface="Rockwell"/>
            </a:endParaRPr>
          </a:p>
        </p:txBody>
      </p:sp>
      <p:sp>
        <p:nvSpPr>
          <p:cNvPr id="12" name="TextBox 11">
            <a:extLst>
              <a:ext uri="{FF2B5EF4-FFF2-40B4-BE49-F238E27FC236}">
                <a16:creationId xmlns:a16="http://schemas.microsoft.com/office/drawing/2014/main" id="{EE4A7C07-F22C-4255-A7A1-DD0A89A6E124}"/>
              </a:ext>
            </a:extLst>
          </p:cNvPr>
          <p:cNvSpPr txBox="1"/>
          <p:nvPr/>
        </p:nvSpPr>
        <p:spPr>
          <a:xfrm>
            <a:off x="3201692" y="286198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err="1">
                <a:solidFill>
                  <a:schemeClr val="bg1"/>
                </a:solidFill>
                <a:latin typeface="Rockwell"/>
              </a:rPr>
              <a:t>Preservica</a:t>
            </a:r>
            <a:endParaRPr lang="en-US" sz="2400">
              <a:solidFill>
                <a:schemeClr val="bg1"/>
              </a:solidFill>
              <a:latin typeface="Rockwell"/>
            </a:endParaRPr>
          </a:p>
        </p:txBody>
      </p:sp>
      <p:sp>
        <p:nvSpPr>
          <p:cNvPr id="13" name="TextBox 12">
            <a:extLst>
              <a:ext uri="{FF2B5EF4-FFF2-40B4-BE49-F238E27FC236}">
                <a16:creationId xmlns:a16="http://schemas.microsoft.com/office/drawing/2014/main" id="{0E841EFC-2390-47BA-9361-B5690CCBBB01}"/>
              </a:ext>
            </a:extLst>
          </p:cNvPr>
          <p:cNvSpPr txBox="1"/>
          <p:nvPr/>
        </p:nvSpPr>
        <p:spPr>
          <a:xfrm>
            <a:off x="6131220" y="28631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err="1">
                <a:solidFill>
                  <a:schemeClr val="bg1"/>
                </a:solidFill>
                <a:latin typeface="Rockwell"/>
              </a:rPr>
              <a:t>ResourceSpace</a:t>
            </a:r>
            <a:endParaRPr lang="en-US" sz="2400">
              <a:solidFill>
                <a:schemeClr val="bg1"/>
              </a:solidFill>
              <a:latin typeface="Rockwell"/>
            </a:endParaRPr>
          </a:p>
        </p:txBody>
      </p:sp>
      <p:sp>
        <p:nvSpPr>
          <p:cNvPr id="2" name="TextBox 1">
            <a:extLst>
              <a:ext uri="{FF2B5EF4-FFF2-40B4-BE49-F238E27FC236}">
                <a16:creationId xmlns:a16="http://schemas.microsoft.com/office/drawing/2014/main" id="{F9D6FA70-228E-4CFE-9D37-ED6D1BFF0B14}"/>
              </a:ext>
            </a:extLst>
          </p:cNvPr>
          <p:cNvSpPr txBox="1"/>
          <p:nvPr/>
        </p:nvSpPr>
        <p:spPr>
          <a:xfrm>
            <a:off x="1972384" y="319284"/>
            <a:ext cx="57282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tx1"/>
                </a:solidFill>
                <a:latin typeface="Rockwell"/>
              </a:rPr>
              <a:t>Objective 3/4: Present and Recommend Systems</a:t>
            </a:r>
            <a:endParaRPr lang="en-US" sz="1800" b="1">
              <a:solidFill>
                <a:schemeClr val="tx1"/>
              </a:solidFill>
            </a:endParaRPr>
          </a:p>
        </p:txBody>
      </p:sp>
    </p:spTree>
    <p:extLst>
      <p:ext uri="{BB962C8B-B14F-4D97-AF65-F5344CB8AC3E}">
        <p14:creationId xmlns:p14="http://schemas.microsoft.com/office/powerpoint/2010/main" val="286864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453759"/>
            <a:ext cx="8604841" cy="643079"/>
          </a:xfrm>
          <a:prstGeom prst="rect">
            <a:avLst/>
          </a:prstGeom>
          <a:noFill/>
          <a:ln>
            <a:noFill/>
          </a:ln>
        </p:spPr>
        <p:txBody>
          <a:bodyPr lIns="91425" tIns="45700" rIns="91425" bIns="45700" anchor="t" anchorCtr="0">
            <a:noAutofit/>
          </a:bodyPr>
          <a:lstStyle/>
          <a:p>
            <a:pPr rtl="0" fontAlgn="base">
              <a:spcBef>
                <a:spcPts val="0"/>
              </a:spcBef>
              <a:spcAft>
                <a:spcPts val="1200"/>
              </a:spcAft>
            </a:pPr>
            <a:br>
              <a:rPr lang="en-US" sz="4000" b="0">
                <a:effectLst/>
              </a:rPr>
            </a:br>
            <a:br>
              <a:rPr lang="en-US" sz="4000"/>
            </a:br>
            <a:br>
              <a:rPr lang="en-US" sz="1800" b="0" i="0" u="none" strike="noStrike">
                <a:effectLst/>
                <a:latin typeface="Arial" panose="020B0604020202020204" pitchFamily="34" charset="0"/>
              </a:rPr>
            </a:br>
            <a:endParaRPr lang="en-US" sz="3200" b="0" i="0" u="none" strike="noStrike" cap="none" baseline="0">
              <a:solidFill>
                <a:schemeClr val="bg1"/>
              </a:solidFill>
              <a:latin typeface="Palatino" pitchFamily="2" charset="77"/>
              <a:ea typeface="Palatino" pitchFamily="2" charset="77"/>
              <a:cs typeface="Georgia"/>
              <a:rtl val="0"/>
            </a:endParaRPr>
          </a:p>
        </p:txBody>
      </p:sp>
      <p:sp>
        <p:nvSpPr>
          <p:cNvPr id="5" name="TextBox 4">
            <a:extLst>
              <a:ext uri="{FF2B5EF4-FFF2-40B4-BE49-F238E27FC236}">
                <a16:creationId xmlns:a16="http://schemas.microsoft.com/office/drawing/2014/main" id="{0A23E5DF-6C5E-4FB8-8550-585ACCD81143}"/>
              </a:ext>
            </a:extLst>
          </p:cNvPr>
          <p:cNvSpPr txBox="1"/>
          <p:nvPr/>
        </p:nvSpPr>
        <p:spPr>
          <a:xfrm>
            <a:off x="573923" y="1248750"/>
            <a:ext cx="8167682" cy="584775"/>
          </a:xfrm>
          <a:prstGeom prst="rect">
            <a:avLst/>
          </a:prstGeom>
          <a:noFill/>
        </p:spPr>
        <p:txBody>
          <a:bodyPr wrap="square" lIns="91440" tIns="45720" rIns="91440" bIns="45720" anchor="t">
            <a:spAutoFit/>
          </a:bodyPr>
          <a:lstStyle/>
          <a:p>
            <a:pPr algn="ctr"/>
            <a:r>
              <a:rPr lang="en-US" sz="3200" err="1">
                <a:solidFill>
                  <a:schemeClr val="bg1"/>
                </a:solidFill>
                <a:latin typeface="Rockwell"/>
              </a:rPr>
              <a:t>Razuna</a:t>
            </a:r>
            <a:r>
              <a:rPr lang="en-US" sz="3200">
                <a:solidFill>
                  <a:schemeClr val="bg1"/>
                </a:solidFill>
                <a:latin typeface="Rockwell"/>
              </a:rPr>
              <a:t> - $99/month</a:t>
            </a:r>
            <a:endParaRPr lang="en-US" sz="3200">
              <a:solidFill>
                <a:schemeClr val="bg1"/>
              </a:solidFill>
            </a:endParaRPr>
          </a:p>
        </p:txBody>
      </p:sp>
      <p:sp>
        <p:nvSpPr>
          <p:cNvPr id="3" name="TextBox 2">
            <a:extLst>
              <a:ext uri="{FF2B5EF4-FFF2-40B4-BE49-F238E27FC236}">
                <a16:creationId xmlns:a16="http://schemas.microsoft.com/office/drawing/2014/main" id="{44C66783-1F17-4A6F-BFCD-6E1A0DF20B4B}"/>
              </a:ext>
            </a:extLst>
          </p:cNvPr>
          <p:cNvSpPr txBox="1"/>
          <p:nvPr/>
        </p:nvSpPr>
        <p:spPr>
          <a:xfrm>
            <a:off x="1972384" y="319284"/>
            <a:ext cx="57282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tx1"/>
                </a:solidFill>
                <a:latin typeface="Rockwell"/>
              </a:rPr>
              <a:t>Objective 3/4: Present and Recommend Systems</a:t>
            </a:r>
            <a:endParaRPr lang="en-US" sz="1800" b="1">
              <a:solidFill>
                <a:schemeClr val="tx1"/>
              </a:solidFill>
            </a:endParaRPr>
          </a:p>
        </p:txBody>
      </p:sp>
      <p:pic>
        <p:nvPicPr>
          <p:cNvPr id="6" name="Picture 5">
            <a:extLst>
              <a:ext uri="{FF2B5EF4-FFF2-40B4-BE49-F238E27FC236}">
                <a16:creationId xmlns:a16="http://schemas.microsoft.com/office/drawing/2014/main" id="{38D7D0B7-8A44-4046-9EAC-1D4217648116}"/>
              </a:ext>
            </a:extLst>
          </p:cNvPr>
          <p:cNvPicPr>
            <a:picLocks noChangeAspect="1"/>
          </p:cNvPicPr>
          <p:nvPr/>
        </p:nvPicPr>
        <p:blipFill>
          <a:blip r:embed="rId4"/>
          <a:stretch>
            <a:fillRect/>
          </a:stretch>
        </p:blipFill>
        <p:spPr>
          <a:xfrm>
            <a:off x="0" y="1899887"/>
            <a:ext cx="9144000" cy="4958114"/>
          </a:xfrm>
          <a:prstGeom prst="rect">
            <a:avLst/>
          </a:prstGeom>
        </p:spPr>
      </p:pic>
    </p:spTree>
    <p:extLst>
      <p:ext uri="{BB962C8B-B14F-4D97-AF65-F5344CB8AC3E}">
        <p14:creationId xmlns:p14="http://schemas.microsoft.com/office/powerpoint/2010/main" val="1679693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5" name="TextBox 4">
            <a:extLst>
              <a:ext uri="{FF2B5EF4-FFF2-40B4-BE49-F238E27FC236}">
                <a16:creationId xmlns:a16="http://schemas.microsoft.com/office/drawing/2014/main" id="{0A23E5DF-6C5E-4FB8-8550-585ACCD81143}"/>
              </a:ext>
            </a:extLst>
          </p:cNvPr>
          <p:cNvSpPr txBox="1"/>
          <p:nvPr/>
        </p:nvSpPr>
        <p:spPr>
          <a:xfrm>
            <a:off x="516496" y="1272353"/>
            <a:ext cx="8111005" cy="584775"/>
          </a:xfrm>
          <a:prstGeom prst="rect">
            <a:avLst/>
          </a:prstGeom>
          <a:noFill/>
        </p:spPr>
        <p:txBody>
          <a:bodyPr wrap="square" lIns="91440" tIns="45720" rIns="91440" bIns="45720" anchor="t">
            <a:spAutoFit/>
          </a:bodyPr>
          <a:lstStyle/>
          <a:p>
            <a:pPr algn="ctr"/>
            <a:r>
              <a:rPr lang="en-US" sz="3200" err="1">
                <a:solidFill>
                  <a:schemeClr val="bg1"/>
                </a:solidFill>
                <a:latin typeface="Rockwell"/>
              </a:rPr>
              <a:t>Preservica</a:t>
            </a:r>
            <a:r>
              <a:rPr lang="en-US" sz="3200">
                <a:solidFill>
                  <a:schemeClr val="bg1"/>
                </a:solidFill>
                <a:latin typeface="Rockwell"/>
              </a:rPr>
              <a:t> - $199/month</a:t>
            </a:r>
            <a:endParaRPr lang="en-US" sz="3200"/>
          </a:p>
        </p:txBody>
      </p:sp>
      <p:sp>
        <p:nvSpPr>
          <p:cNvPr id="6" name="TextBox 5">
            <a:extLst>
              <a:ext uri="{FF2B5EF4-FFF2-40B4-BE49-F238E27FC236}">
                <a16:creationId xmlns:a16="http://schemas.microsoft.com/office/drawing/2014/main" id="{02DB2ECF-4027-4702-8C79-220315920C4D}"/>
              </a:ext>
            </a:extLst>
          </p:cNvPr>
          <p:cNvSpPr txBox="1"/>
          <p:nvPr/>
        </p:nvSpPr>
        <p:spPr>
          <a:xfrm>
            <a:off x="1972384" y="319284"/>
            <a:ext cx="57282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tx1"/>
                </a:solidFill>
                <a:latin typeface="Rockwell"/>
              </a:rPr>
              <a:t>Objective 3/4: Present and Recommend Systems</a:t>
            </a:r>
            <a:endParaRPr lang="en-US" sz="1800" b="1">
              <a:solidFill>
                <a:schemeClr val="tx1"/>
              </a:solidFill>
            </a:endParaRPr>
          </a:p>
        </p:txBody>
      </p:sp>
      <p:pic>
        <p:nvPicPr>
          <p:cNvPr id="3" name="Picture 7">
            <a:extLst>
              <a:ext uri="{FF2B5EF4-FFF2-40B4-BE49-F238E27FC236}">
                <a16:creationId xmlns:a16="http://schemas.microsoft.com/office/drawing/2014/main" id="{F4B07CBA-30F3-4DD2-A5EB-7B9404AAFF60}"/>
              </a:ext>
            </a:extLst>
          </p:cNvPr>
          <p:cNvPicPr>
            <a:picLocks noChangeAspect="1"/>
          </p:cNvPicPr>
          <p:nvPr/>
        </p:nvPicPr>
        <p:blipFill>
          <a:blip r:embed="rId4"/>
          <a:stretch>
            <a:fillRect/>
          </a:stretch>
        </p:blipFill>
        <p:spPr>
          <a:xfrm>
            <a:off x="-2263" y="1923786"/>
            <a:ext cx="9148525" cy="4934287"/>
          </a:xfrm>
          <a:prstGeom prst="rect">
            <a:avLst/>
          </a:prstGeom>
        </p:spPr>
      </p:pic>
    </p:spTree>
    <p:extLst>
      <p:ext uri="{BB962C8B-B14F-4D97-AF65-F5344CB8AC3E}">
        <p14:creationId xmlns:p14="http://schemas.microsoft.com/office/powerpoint/2010/main" val="422820896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453759"/>
            <a:ext cx="8604841" cy="643079"/>
          </a:xfrm>
          <a:prstGeom prst="rect">
            <a:avLst/>
          </a:prstGeom>
          <a:noFill/>
          <a:ln>
            <a:noFill/>
          </a:ln>
        </p:spPr>
        <p:txBody>
          <a:bodyPr lIns="91425" tIns="45700" rIns="91425" bIns="45700" anchor="t" anchorCtr="0">
            <a:noAutofit/>
          </a:bodyPr>
          <a:lstStyle/>
          <a:p>
            <a:pPr rtl="0" fontAlgn="base">
              <a:spcBef>
                <a:spcPts val="0"/>
              </a:spcBef>
              <a:spcAft>
                <a:spcPts val="1200"/>
              </a:spcAft>
            </a:pPr>
            <a:br>
              <a:rPr lang="en-US" sz="4000" b="0">
                <a:effectLst/>
              </a:rPr>
            </a:br>
            <a:br>
              <a:rPr lang="en-US" sz="4000"/>
            </a:br>
            <a:br>
              <a:rPr lang="en-US" sz="1800" b="0" i="0" u="none" strike="noStrike">
                <a:effectLst/>
                <a:latin typeface="Arial" panose="020B0604020202020204" pitchFamily="34" charset="0"/>
              </a:rPr>
            </a:br>
            <a:endParaRPr lang="en-US" sz="3200" b="0" i="0" u="none" strike="noStrike" cap="none" baseline="0">
              <a:solidFill>
                <a:schemeClr val="bg1"/>
              </a:solidFill>
              <a:latin typeface="Palatino" pitchFamily="2" charset="77"/>
              <a:ea typeface="Palatino" pitchFamily="2" charset="77"/>
              <a:cs typeface="Georgia"/>
              <a:rtl val="0"/>
            </a:endParaRPr>
          </a:p>
        </p:txBody>
      </p:sp>
      <p:sp>
        <p:nvSpPr>
          <p:cNvPr id="5" name="TextBox 4">
            <a:extLst>
              <a:ext uri="{FF2B5EF4-FFF2-40B4-BE49-F238E27FC236}">
                <a16:creationId xmlns:a16="http://schemas.microsoft.com/office/drawing/2014/main" id="{0A23E5DF-6C5E-4FB8-8550-585ACCD81143}"/>
              </a:ext>
            </a:extLst>
          </p:cNvPr>
          <p:cNvSpPr txBox="1"/>
          <p:nvPr/>
        </p:nvSpPr>
        <p:spPr>
          <a:xfrm>
            <a:off x="668953" y="1272968"/>
            <a:ext cx="8205467" cy="584775"/>
          </a:xfrm>
          <a:prstGeom prst="rect">
            <a:avLst/>
          </a:prstGeom>
          <a:noFill/>
        </p:spPr>
        <p:txBody>
          <a:bodyPr wrap="square" lIns="91440" tIns="45720" rIns="91440" bIns="45720" anchor="t">
            <a:spAutoFit/>
          </a:bodyPr>
          <a:lstStyle/>
          <a:p>
            <a:pPr algn="ctr"/>
            <a:r>
              <a:rPr lang="en-US" sz="3200" err="1">
                <a:solidFill>
                  <a:schemeClr val="bg1"/>
                </a:solidFill>
                <a:latin typeface="Rockwell"/>
              </a:rPr>
              <a:t>ResourceSpace</a:t>
            </a:r>
            <a:r>
              <a:rPr lang="en-US" sz="3200">
                <a:solidFill>
                  <a:schemeClr val="bg1"/>
                </a:solidFill>
                <a:latin typeface="Rockwell"/>
              </a:rPr>
              <a:t> - $364/month</a:t>
            </a:r>
            <a:endParaRPr lang="en-US" sz="3200">
              <a:solidFill>
                <a:schemeClr val="bg1"/>
              </a:solidFill>
            </a:endParaRPr>
          </a:p>
        </p:txBody>
      </p:sp>
      <p:sp>
        <p:nvSpPr>
          <p:cNvPr id="6" name="TextBox 5">
            <a:extLst>
              <a:ext uri="{FF2B5EF4-FFF2-40B4-BE49-F238E27FC236}">
                <a16:creationId xmlns:a16="http://schemas.microsoft.com/office/drawing/2014/main" id="{618D51D3-5796-4BF5-BCD3-098A9FDF3782}"/>
              </a:ext>
            </a:extLst>
          </p:cNvPr>
          <p:cNvSpPr txBox="1"/>
          <p:nvPr/>
        </p:nvSpPr>
        <p:spPr>
          <a:xfrm>
            <a:off x="1972384" y="319284"/>
            <a:ext cx="57282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tx1"/>
                </a:solidFill>
                <a:latin typeface="Rockwell"/>
              </a:rPr>
              <a:t>Objective 3/4: Present and Recommend Systems</a:t>
            </a:r>
            <a:endParaRPr lang="en-US" sz="1800" b="1">
              <a:solidFill>
                <a:schemeClr val="tx1"/>
              </a:solidFill>
            </a:endParaRPr>
          </a:p>
        </p:txBody>
      </p:sp>
      <p:pic>
        <p:nvPicPr>
          <p:cNvPr id="3" name="Picture 7">
            <a:extLst>
              <a:ext uri="{FF2B5EF4-FFF2-40B4-BE49-F238E27FC236}">
                <a16:creationId xmlns:a16="http://schemas.microsoft.com/office/drawing/2014/main" id="{DC2A8090-FFCF-4BC3-B23B-A44C9A5B7F04}"/>
              </a:ext>
            </a:extLst>
          </p:cNvPr>
          <p:cNvPicPr>
            <a:picLocks noChangeAspect="1"/>
          </p:cNvPicPr>
          <p:nvPr/>
        </p:nvPicPr>
        <p:blipFill>
          <a:blip r:embed="rId4"/>
          <a:stretch>
            <a:fillRect/>
          </a:stretch>
        </p:blipFill>
        <p:spPr>
          <a:xfrm>
            <a:off x="1478" y="1857743"/>
            <a:ext cx="9131597" cy="5004928"/>
          </a:xfrm>
          <a:prstGeom prst="rect">
            <a:avLst/>
          </a:prstGeom>
        </p:spPr>
      </p:pic>
    </p:spTree>
    <p:extLst>
      <p:ext uri="{BB962C8B-B14F-4D97-AF65-F5344CB8AC3E}">
        <p14:creationId xmlns:p14="http://schemas.microsoft.com/office/powerpoint/2010/main" val="24542202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3100D9CC-B954-4787-AAA1-BCE502A7CC66}"/>
              </a:ext>
            </a:extLst>
          </p:cNvPr>
          <p:cNvPicPr>
            <a:picLocks noChangeAspect="1"/>
          </p:cNvPicPr>
          <p:nvPr/>
        </p:nvPicPr>
        <p:blipFill>
          <a:blip r:embed="rId3"/>
          <a:stretch>
            <a:fillRect/>
          </a:stretch>
        </p:blipFill>
        <p:spPr>
          <a:xfrm>
            <a:off x="7627503" y="-45720"/>
            <a:ext cx="1114102" cy="1114102"/>
          </a:xfrm>
          <a:prstGeom prst="rect">
            <a:avLst/>
          </a:prstGeom>
        </p:spPr>
      </p:pic>
      <p:sp>
        <p:nvSpPr>
          <p:cNvPr id="5" name="TextBox 4">
            <a:extLst>
              <a:ext uri="{FF2B5EF4-FFF2-40B4-BE49-F238E27FC236}">
                <a16:creationId xmlns:a16="http://schemas.microsoft.com/office/drawing/2014/main" id="{E178E9A4-B2FE-4432-992D-BB24F229190E}"/>
              </a:ext>
            </a:extLst>
          </p:cNvPr>
          <p:cNvSpPr txBox="1"/>
          <p:nvPr/>
        </p:nvSpPr>
        <p:spPr>
          <a:xfrm>
            <a:off x="1685639" y="1414020"/>
            <a:ext cx="5772734" cy="646331"/>
          </a:xfrm>
          <a:prstGeom prst="rect">
            <a:avLst/>
          </a:prstGeom>
          <a:noFill/>
        </p:spPr>
        <p:txBody>
          <a:bodyPr wrap="none" rtlCol="0">
            <a:spAutoFit/>
          </a:bodyPr>
          <a:lstStyle/>
          <a:p>
            <a:pPr algn="ctr"/>
            <a:r>
              <a:rPr lang="en-US" sz="3600">
                <a:solidFill>
                  <a:schemeClr val="bg1"/>
                </a:solidFill>
                <a:latin typeface="Rockwell" panose="02060603020205020403" pitchFamily="18" charset="0"/>
              </a:rPr>
              <a:t>Why DAMs Are Beneficial</a:t>
            </a:r>
          </a:p>
        </p:txBody>
      </p:sp>
      <p:sp>
        <p:nvSpPr>
          <p:cNvPr id="6" name="TextBox 5">
            <a:extLst>
              <a:ext uri="{FF2B5EF4-FFF2-40B4-BE49-F238E27FC236}">
                <a16:creationId xmlns:a16="http://schemas.microsoft.com/office/drawing/2014/main" id="{F32804BF-E0C5-4660-8919-C26251D30027}"/>
              </a:ext>
            </a:extLst>
          </p:cNvPr>
          <p:cNvSpPr txBox="1"/>
          <p:nvPr/>
        </p:nvSpPr>
        <p:spPr>
          <a:xfrm>
            <a:off x="757490" y="2596765"/>
            <a:ext cx="7296346" cy="2677656"/>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Rockwell" panose="02060603020205020403" pitchFamily="18" charset="0"/>
              </a:rPr>
              <a:t>No redundancies</a:t>
            </a:r>
          </a:p>
          <a:p>
            <a:pPr marL="285750" indent="-285750">
              <a:buFont typeface="Arial" panose="020B0604020202020204" pitchFamily="34" charset="0"/>
              <a:buChar char="•"/>
            </a:pPr>
            <a:r>
              <a:rPr lang="en-US" sz="2800">
                <a:solidFill>
                  <a:schemeClr val="bg1"/>
                </a:solidFill>
                <a:latin typeface="Rockwell" panose="02060603020205020403" pitchFamily="18" charset="0"/>
              </a:rPr>
              <a:t>Consistent workflow</a:t>
            </a:r>
          </a:p>
          <a:p>
            <a:pPr marL="285750" indent="-285750">
              <a:buFont typeface="Arial" panose="020B0604020202020204" pitchFamily="34" charset="0"/>
              <a:buChar char="•"/>
            </a:pPr>
            <a:r>
              <a:rPr lang="en-US" sz="2800">
                <a:solidFill>
                  <a:schemeClr val="bg1"/>
                </a:solidFill>
                <a:latin typeface="Rockwell" panose="02060603020205020403" pitchFamily="18" charset="0"/>
              </a:rPr>
              <a:t>Permissioned access</a:t>
            </a:r>
          </a:p>
          <a:p>
            <a:pPr marL="285750" indent="-285750">
              <a:buFont typeface="Arial" panose="020B0604020202020204" pitchFamily="34" charset="0"/>
              <a:buChar char="•"/>
            </a:pPr>
            <a:r>
              <a:rPr lang="en-US" sz="2800">
                <a:solidFill>
                  <a:schemeClr val="bg1"/>
                </a:solidFill>
                <a:latin typeface="Rockwell" panose="02060603020205020403" pitchFamily="18" charset="0"/>
              </a:rPr>
              <a:t>Consolidated assets</a:t>
            </a:r>
          </a:p>
          <a:p>
            <a:pPr marL="285750" indent="-285750">
              <a:buFont typeface="Arial" panose="020B0604020202020204" pitchFamily="34" charset="0"/>
              <a:buChar char="•"/>
            </a:pPr>
            <a:r>
              <a:rPr lang="en-US" sz="2800">
                <a:solidFill>
                  <a:schemeClr val="bg1"/>
                </a:solidFill>
                <a:latin typeface="Rockwell" panose="02060603020205020403" pitchFamily="18" charset="0"/>
              </a:rPr>
              <a:t>Easy to retrieve assets</a:t>
            </a:r>
          </a:p>
          <a:p>
            <a:pPr marL="285750" indent="-285750">
              <a:buFont typeface="Arial" panose="020B0604020202020204" pitchFamily="34" charset="0"/>
              <a:buChar char="•"/>
            </a:pPr>
            <a:r>
              <a:rPr lang="en-US" sz="2800">
                <a:solidFill>
                  <a:schemeClr val="bg1"/>
                </a:solidFill>
                <a:latin typeface="Rockwell" panose="02060603020205020403" pitchFamily="18" charset="0"/>
              </a:rPr>
              <a:t>Accelerates digitization of images</a:t>
            </a:r>
          </a:p>
        </p:txBody>
      </p:sp>
      <p:pic>
        <p:nvPicPr>
          <p:cNvPr id="3074" name="Picture 2" descr="Digital Asset Management Software. Benefits of Using the Digital Asset  Management Software System">
            <a:extLst>
              <a:ext uri="{FF2B5EF4-FFF2-40B4-BE49-F238E27FC236}">
                <a16:creationId xmlns:a16="http://schemas.microsoft.com/office/drawing/2014/main" id="{8D86F8FC-FC6E-4747-AA6E-814A0B23D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325" y="2596765"/>
            <a:ext cx="2140356" cy="2000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98392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4700D332-EA26-447E-BDB0-9187C9D41560}"/>
              </a:ext>
            </a:extLst>
          </p:cNvPr>
          <p:cNvPicPr>
            <a:picLocks noChangeAspect="1"/>
          </p:cNvPicPr>
          <p:nvPr/>
        </p:nvPicPr>
        <p:blipFill>
          <a:blip r:embed="rId3"/>
          <a:stretch>
            <a:fillRect/>
          </a:stretch>
        </p:blipFill>
        <p:spPr>
          <a:xfrm>
            <a:off x="1154097" y="1364764"/>
            <a:ext cx="2858167" cy="4558777"/>
          </a:xfrm>
          <a:prstGeom prst="rect">
            <a:avLst/>
          </a:prstGeom>
        </p:spPr>
      </p:pic>
      <p:pic>
        <p:nvPicPr>
          <p:cNvPr id="10" name="Picture 9">
            <a:extLst>
              <a:ext uri="{FF2B5EF4-FFF2-40B4-BE49-F238E27FC236}">
                <a16:creationId xmlns:a16="http://schemas.microsoft.com/office/drawing/2014/main" id="{F89FD102-27CD-4494-B593-89008B78FB1C}"/>
              </a:ext>
            </a:extLst>
          </p:cNvPr>
          <p:cNvPicPr>
            <a:picLocks noChangeAspect="1"/>
          </p:cNvPicPr>
          <p:nvPr/>
        </p:nvPicPr>
        <p:blipFill>
          <a:blip r:embed="rId4"/>
          <a:stretch>
            <a:fillRect/>
          </a:stretch>
        </p:blipFill>
        <p:spPr>
          <a:xfrm>
            <a:off x="4082283" y="1360834"/>
            <a:ext cx="3312816" cy="2192304"/>
          </a:xfrm>
          <a:prstGeom prst="rect">
            <a:avLst/>
          </a:prstGeom>
        </p:spPr>
      </p:pic>
      <p:pic>
        <p:nvPicPr>
          <p:cNvPr id="15" name="Picture 14" descr="A picture containing text, nature&#10;&#10;Description automatically generated">
            <a:extLst>
              <a:ext uri="{FF2B5EF4-FFF2-40B4-BE49-F238E27FC236}">
                <a16:creationId xmlns:a16="http://schemas.microsoft.com/office/drawing/2014/main" id="{9C59D163-C06D-4CE4-979B-CBE2BC6AF8D0}"/>
              </a:ext>
            </a:extLst>
          </p:cNvPr>
          <p:cNvPicPr>
            <a:picLocks noChangeAspect="1"/>
          </p:cNvPicPr>
          <p:nvPr/>
        </p:nvPicPr>
        <p:blipFill>
          <a:blip r:embed="rId5"/>
          <a:stretch>
            <a:fillRect/>
          </a:stretch>
        </p:blipFill>
        <p:spPr>
          <a:xfrm>
            <a:off x="7627503" y="-45720"/>
            <a:ext cx="1114102" cy="1114102"/>
          </a:xfrm>
          <a:prstGeom prst="rect">
            <a:avLst/>
          </a:prstGeom>
        </p:spPr>
      </p:pic>
      <p:pic>
        <p:nvPicPr>
          <p:cNvPr id="3" name="Picture 2">
            <a:extLst>
              <a:ext uri="{FF2B5EF4-FFF2-40B4-BE49-F238E27FC236}">
                <a16:creationId xmlns:a16="http://schemas.microsoft.com/office/drawing/2014/main" id="{0DF28E4D-D318-4772-BAE3-C0923221BF54}"/>
              </a:ext>
            </a:extLst>
          </p:cNvPr>
          <p:cNvPicPr>
            <a:picLocks noChangeAspect="1"/>
          </p:cNvPicPr>
          <p:nvPr/>
        </p:nvPicPr>
        <p:blipFill>
          <a:blip r:embed="rId6"/>
          <a:stretch>
            <a:fillRect/>
          </a:stretch>
        </p:blipFill>
        <p:spPr>
          <a:xfrm>
            <a:off x="4082283" y="3622089"/>
            <a:ext cx="3993576" cy="3090123"/>
          </a:xfrm>
          <a:prstGeom prst="rect">
            <a:avLst/>
          </a:prstGeom>
        </p:spPr>
      </p:pic>
    </p:spTree>
    <p:extLst>
      <p:ext uri="{BB962C8B-B14F-4D97-AF65-F5344CB8AC3E}">
        <p14:creationId xmlns:p14="http://schemas.microsoft.com/office/powerpoint/2010/main" val="353245066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E90C16A5-1755-4A14-82C5-4E378D12F002}"/>
              </a:ext>
            </a:extLst>
          </p:cNvPr>
          <p:cNvPicPr>
            <a:picLocks noChangeAspect="1"/>
          </p:cNvPicPr>
          <p:nvPr/>
        </p:nvPicPr>
        <p:blipFill>
          <a:blip r:embed="rId2"/>
          <a:stretch>
            <a:fillRect/>
          </a:stretch>
        </p:blipFill>
        <p:spPr>
          <a:xfrm>
            <a:off x="7627503" y="-45720"/>
            <a:ext cx="1114102" cy="1114102"/>
          </a:xfrm>
          <a:prstGeom prst="rect">
            <a:avLst/>
          </a:prstGeom>
        </p:spPr>
      </p:pic>
      <p:sp>
        <p:nvSpPr>
          <p:cNvPr id="5" name="TextBox 4">
            <a:extLst>
              <a:ext uri="{FF2B5EF4-FFF2-40B4-BE49-F238E27FC236}">
                <a16:creationId xmlns:a16="http://schemas.microsoft.com/office/drawing/2014/main" id="{20E444B7-49A2-4F41-ACD6-6FCA9C32BFDF}"/>
              </a:ext>
            </a:extLst>
          </p:cNvPr>
          <p:cNvSpPr txBox="1"/>
          <p:nvPr/>
        </p:nvSpPr>
        <p:spPr>
          <a:xfrm>
            <a:off x="128726" y="2767280"/>
            <a:ext cx="8886548" cy="1938992"/>
          </a:xfrm>
          <a:prstGeom prst="rect">
            <a:avLst/>
          </a:prstGeom>
          <a:noFill/>
        </p:spPr>
        <p:txBody>
          <a:bodyPr wrap="square" rtlCol="0">
            <a:spAutoFit/>
          </a:bodyPr>
          <a:lstStyle/>
          <a:p>
            <a:pPr algn="ctr"/>
            <a:r>
              <a:rPr lang="en-US" sz="2400">
                <a:solidFill>
                  <a:schemeClr val="bg1"/>
                </a:solidFill>
                <a:latin typeface="Rockwell" panose="02060603020205020403" pitchFamily="18" charset="0"/>
              </a:rPr>
              <a:t>Thank you to our contacts:</a:t>
            </a:r>
          </a:p>
          <a:p>
            <a:pPr algn="ctr"/>
            <a:r>
              <a:rPr lang="en-US" sz="2400">
                <a:solidFill>
                  <a:schemeClr val="bg1"/>
                </a:solidFill>
                <a:latin typeface="Rockwell" panose="02060603020205020403" pitchFamily="18" charset="0"/>
              </a:rPr>
              <a:t>Wendy Essery, Worcester Historical Museum Head Librarian</a:t>
            </a:r>
          </a:p>
          <a:p>
            <a:pPr algn="ctr"/>
            <a:r>
              <a:rPr lang="en-US" sz="2400">
                <a:solidFill>
                  <a:schemeClr val="bg1"/>
                </a:solidFill>
                <a:latin typeface="Rockwell" panose="02060603020205020403" pitchFamily="18" charset="0"/>
              </a:rPr>
              <a:t>Anna K. Gold, WPI Head Librarian</a:t>
            </a:r>
          </a:p>
          <a:p>
            <a:pPr algn="ctr"/>
            <a:r>
              <a:rPr lang="en-US" sz="2400">
                <a:solidFill>
                  <a:schemeClr val="bg1"/>
                </a:solidFill>
                <a:latin typeface="Rockwell" panose="02060603020205020403" pitchFamily="18" charset="0"/>
              </a:rPr>
              <a:t>Arthur C. Carlson, WPI </a:t>
            </a:r>
            <a:r>
              <a:rPr lang="en-US" sz="2400" b="0" i="0">
                <a:solidFill>
                  <a:schemeClr val="bg1"/>
                </a:solidFill>
                <a:effectLst/>
                <a:latin typeface="Rockwell" panose="02060603020205020403" pitchFamily="18" charset="0"/>
              </a:rPr>
              <a:t>Archivist and Assistant Director for Special Collections</a:t>
            </a:r>
            <a:endParaRPr lang="en-US" sz="2400">
              <a:solidFill>
                <a:schemeClr val="bg1"/>
              </a:solidFill>
              <a:latin typeface="Rockwell" panose="02060603020205020403" pitchFamily="18" charset="0"/>
            </a:endParaRPr>
          </a:p>
        </p:txBody>
      </p:sp>
    </p:spTree>
    <p:extLst>
      <p:ext uri="{BB962C8B-B14F-4D97-AF65-F5344CB8AC3E}">
        <p14:creationId xmlns:p14="http://schemas.microsoft.com/office/powerpoint/2010/main" val="116468657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AEFB6914-8780-4106-88FB-A893E1B110A6}"/>
              </a:ext>
            </a:extLst>
          </p:cNvPr>
          <p:cNvPicPr>
            <a:picLocks noChangeAspect="1"/>
          </p:cNvPicPr>
          <p:nvPr/>
        </p:nvPicPr>
        <p:blipFill>
          <a:blip r:embed="rId3"/>
          <a:stretch>
            <a:fillRect/>
          </a:stretch>
        </p:blipFill>
        <p:spPr>
          <a:xfrm>
            <a:off x="7627503" y="-45720"/>
            <a:ext cx="1114102" cy="1114102"/>
          </a:xfrm>
          <a:prstGeom prst="rect">
            <a:avLst/>
          </a:prstGeom>
        </p:spPr>
      </p:pic>
      <p:sp>
        <p:nvSpPr>
          <p:cNvPr id="5" name="TextBox 4">
            <a:extLst>
              <a:ext uri="{FF2B5EF4-FFF2-40B4-BE49-F238E27FC236}">
                <a16:creationId xmlns:a16="http://schemas.microsoft.com/office/drawing/2014/main" id="{B9344E09-34DA-4C3A-9F79-953F5252F81F}"/>
              </a:ext>
            </a:extLst>
          </p:cNvPr>
          <p:cNvSpPr txBox="1"/>
          <p:nvPr/>
        </p:nvSpPr>
        <p:spPr>
          <a:xfrm>
            <a:off x="1904442" y="1480008"/>
            <a:ext cx="5335115" cy="646331"/>
          </a:xfrm>
          <a:prstGeom prst="rect">
            <a:avLst/>
          </a:prstGeom>
          <a:noFill/>
        </p:spPr>
        <p:txBody>
          <a:bodyPr wrap="none" rtlCol="0">
            <a:spAutoFit/>
          </a:bodyPr>
          <a:lstStyle/>
          <a:p>
            <a:pPr algn="ctr"/>
            <a:r>
              <a:rPr lang="en-US" sz="3600">
                <a:solidFill>
                  <a:schemeClr val="bg1"/>
                </a:solidFill>
                <a:latin typeface="Rockwell" panose="02060603020205020403" pitchFamily="18" charset="0"/>
              </a:rPr>
              <a:t>What are Digital Assets?</a:t>
            </a:r>
          </a:p>
        </p:txBody>
      </p:sp>
      <p:pic>
        <p:nvPicPr>
          <p:cNvPr id="2050" name="Picture 2" descr="10 File Icons Sketch freebie - Download free resource for Sketch - Sketch  App Sources">
            <a:extLst>
              <a:ext uri="{FF2B5EF4-FFF2-40B4-BE49-F238E27FC236}">
                <a16:creationId xmlns:a16="http://schemas.microsoft.com/office/drawing/2014/main" id="{4B7C69FF-41E8-4D33-948C-9A0A0E1599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6" t="16422" r="2556" b="13291"/>
          <a:stretch/>
        </p:blipFill>
        <p:spPr bwMode="auto">
          <a:xfrm>
            <a:off x="1152898" y="2479250"/>
            <a:ext cx="6838202" cy="379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9295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837536"/>
            <a:ext cx="8604841" cy="3439178"/>
          </a:xfrm>
          <a:prstGeom prst="rect">
            <a:avLst/>
          </a:prstGeom>
          <a:noFill/>
          <a:ln>
            <a:noFill/>
          </a:ln>
        </p:spPr>
        <p:txBody>
          <a:bodyPr lIns="91425" tIns="45700" rIns="91425" bIns="45700" anchor="t" anchorCtr="0">
            <a:noAutofit/>
          </a:bodyPr>
          <a:lstStyle/>
          <a:p>
            <a:pPr algn="ctr">
              <a:spcAft>
                <a:spcPts val="1200"/>
              </a:spcAft>
            </a:pPr>
            <a:r>
              <a:rPr lang="en-US" sz="2800" b="0" i="0" u="none" strike="noStrike">
                <a:solidFill>
                  <a:schemeClr val="bg1"/>
                </a:solidFill>
                <a:effectLst/>
                <a:latin typeface="Rockwell"/>
              </a:rPr>
              <a:t>Special Thanks to Our Sponsors</a:t>
            </a:r>
            <a:br>
              <a:rPr lang="en-US" sz="2800" b="0">
                <a:effectLst/>
                <a:latin typeface="Rockwell"/>
              </a:rPr>
            </a:br>
            <a:br>
              <a:rPr lang="en-US" sz="2800"/>
            </a:br>
            <a:r>
              <a:rPr lang="en-US" sz="2800" b="0" i="0" u="none" strike="noStrike">
                <a:solidFill>
                  <a:schemeClr val="bg1"/>
                </a:solidFill>
                <a:effectLst/>
                <a:latin typeface="Rockwell"/>
              </a:rPr>
              <a:t>Tara </a:t>
            </a:r>
            <a:r>
              <a:rPr lang="en-US" sz="2800" b="0" i="0" u="none" strike="noStrike" err="1">
                <a:solidFill>
                  <a:schemeClr val="bg1"/>
                </a:solidFill>
                <a:effectLst/>
                <a:latin typeface="Rockwell"/>
              </a:rPr>
              <a:t>Carolin</a:t>
            </a:r>
            <a:r>
              <a:rPr lang="en-US" sz="2800" b="0" i="0" u="none" strike="noStrike">
                <a:solidFill>
                  <a:schemeClr val="bg1"/>
                </a:solidFill>
                <a:effectLst/>
                <a:latin typeface="Rockwell"/>
              </a:rPr>
              <a:t> &amp; Jean </a:t>
            </a:r>
            <a:r>
              <a:rPr lang="en-US" sz="2800" b="0" i="0" u="none" strike="noStrike" err="1">
                <a:solidFill>
                  <a:schemeClr val="bg1"/>
                </a:solidFill>
                <a:effectLst/>
                <a:latin typeface="Rockwell"/>
              </a:rPr>
              <a:t>Tabbert</a:t>
            </a:r>
            <a:br>
              <a:rPr lang="en-US" sz="2800" b="0" i="0" u="none" strike="noStrike">
                <a:effectLst/>
                <a:latin typeface="Rockwell"/>
              </a:rPr>
            </a:br>
            <a:br>
              <a:rPr lang="en-US" sz="2800" b="0" i="0" u="none" strike="noStrike">
                <a:effectLst/>
              </a:rPr>
            </a:br>
            <a:r>
              <a:rPr lang="en-US" sz="2800" b="0" i="0" u="none" strike="noStrike">
                <a:solidFill>
                  <a:schemeClr val="bg1"/>
                </a:solidFill>
                <a:effectLst/>
                <a:latin typeface="Rockwell"/>
              </a:rPr>
              <a:t>And Our </a:t>
            </a:r>
            <a:r>
              <a:rPr lang="en-US" sz="2800">
                <a:solidFill>
                  <a:schemeClr val="bg1"/>
                </a:solidFill>
                <a:latin typeface="Rockwell"/>
              </a:rPr>
              <a:t>Advisors</a:t>
            </a:r>
            <a:br>
              <a:rPr lang="en-US" sz="2800" b="0" i="0" u="none" strike="noStrike">
                <a:effectLst/>
                <a:latin typeface="Rockwell"/>
              </a:rPr>
            </a:br>
            <a:br>
              <a:rPr lang="en-US" sz="2800" b="0" i="0" u="none" strike="noStrike">
                <a:effectLst/>
                <a:latin typeface="Rockwell"/>
              </a:rPr>
            </a:br>
            <a:r>
              <a:rPr lang="en-US" sz="2800">
                <a:solidFill>
                  <a:schemeClr val="bg1"/>
                </a:solidFill>
                <a:latin typeface="Rockwell"/>
              </a:rPr>
              <a:t>Professor </a:t>
            </a:r>
            <a:r>
              <a:rPr lang="en-US" sz="2800" b="0" i="0" u="none" strike="noStrike">
                <a:solidFill>
                  <a:schemeClr val="bg1"/>
                </a:solidFill>
                <a:effectLst/>
                <a:latin typeface="Rockwell"/>
              </a:rPr>
              <a:t>Frederick Bianchi</a:t>
            </a:r>
            <a:br>
              <a:rPr lang="en-US" sz="2800" b="0" i="0" u="none" strike="noStrike">
                <a:effectLst/>
                <a:latin typeface="Rockwell"/>
              </a:rPr>
            </a:br>
            <a:r>
              <a:rPr lang="en-US" sz="2800">
                <a:solidFill>
                  <a:schemeClr val="bg1"/>
                </a:solidFill>
                <a:latin typeface="Rockwell"/>
              </a:rPr>
              <a:t>Professor </a:t>
            </a:r>
            <a:r>
              <a:rPr lang="en-US" sz="2800" b="0" i="0" u="none" strike="noStrike">
                <a:solidFill>
                  <a:schemeClr val="bg1"/>
                </a:solidFill>
                <a:effectLst/>
                <a:latin typeface="Rockwell"/>
              </a:rPr>
              <a:t>Corey </a:t>
            </a:r>
            <a:r>
              <a:rPr lang="en-US" sz="2800" b="0" i="0" u="none" strike="noStrike" err="1">
                <a:solidFill>
                  <a:schemeClr val="bg1"/>
                </a:solidFill>
                <a:effectLst/>
                <a:latin typeface="Rockwell"/>
              </a:rPr>
              <a:t>Dehner</a:t>
            </a:r>
            <a:br>
              <a:rPr lang="en-US" sz="2800" b="0" i="0" u="none" strike="noStrike">
                <a:effectLst/>
                <a:latin typeface="Rockwell"/>
              </a:rPr>
            </a:br>
            <a:r>
              <a:rPr lang="en-US" sz="2800">
                <a:solidFill>
                  <a:schemeClr val="bg1"/>
                </a:solidFill>
                <a:latin typeface="Rockwell"/>
              </a:rPr>
              <a:t>Professor </a:t>
            </a:r>
            <a:r>
              <a:rPr lang="en-US" sz="2800" b="0" i="0" u="none" strike="noStrike">
                <a:solidFill>
                  <a:schemeClr val="bg1"/>
                </a:solidFill>
                <a:effectLst/>
                <a:latin typeface="Rockwell"/>
              </a:rPr>
              <a:t>Seth </a:t>
            </a:r>
            <a:r>
              <a:rPr lang="en-US" sz="2800" b="0" i="0" u="none" strike="noStrike" err="1">
                <a:solidFill>
                  <a:schemeClr val="bg1"/>
                </a:solidFill>
                <a:effectLst/>
                <a:latin typeface="Rockwell"/>
              </a:rPr>
              <a:t>Tuler</a:t>
            </a:r>
            <a:endParaRPr lang="en-US" sz="2800" b="0" i="0" u="none" strike="noStrike" cap="none" baseline="0">
              <a:solidFill>
                <a:schemeClr val="bg1"/>
              </a:solidFill>
              <a:latin typeface="Rockwell"/>
              <a:ea typeface="Palatino" pitchFamily="2" charset="77"/>
            </a:endParaRPr>
          </a:p>
        </p:txBody>
      </p:sp>
    </p:spTree>
    <p:extLst>
      <p:ext uri="{BB962C8B-B14F-4D97-AF65-F5344CB8AC3E}">
        <p14:creationId xmlns:p14="http://schemas.microsoft.com/office/powerpoint/2010/main" val="231397991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453759"/>
            <a:ext cx="8604841" cy="643079"/>
          </a:xfrm>
          <a:prstGeom prst="rect">
            <a:avLst/>
          </a:prstGeom>
          <a:noFill/>
          <a:ln>
            <a:noFill/>
          </a:ln>
        </p:spPr>
        <p:txBody>
          <a:bodyPr lIns="91425" tIns="45700" rIns="91425" bIns="45700" anchor="t" anchorCtr="0">
            <a:noAutofit/>
          </a:bodyPr>
          <a:lstStyle/>
          <a:p>
            <a:pPr rtl="0" fontAlgn="base">
              <a:spcBef>
                <a:spcPts val="0"/>
              </a:spcBef>
              <a:spcAft>
                <a:spcPts val="1200"/>
              </a:spcAft>
            </a:pPr>
            <a:br>
              <a:rPr lang="en-US" sz="4000" b="0">
                <a:effectLst/>
              </a:rPr>
            </a:br>
            <a:br>
              <a:rPr lang="en-US" sz="4000"/>
            </a:br>
            <a:br>
              <a:rPr lang="en-US" sz="1800" b="0" i="0" u="none" strike="noStrike">
                <a:effectLst/>
                <a:latin typeface="Arial" panose="020B0604020202020204" pitchFamily="34" charset="0"/>
              </a:rPr>
            </a:br>
            <a:endParaRPr lang="en-US" sz="3200" b="0" i="0" u="none" strike="noStrike" cap="none" baseline="0">
              <a:solidFill>
                <a:schemeClr val="bg1"/>
              </a:solidFill>
              <a:latin typeface="Palatino" pitchFamily="2" charset="77"/>
              <a:ea typeface="Palatino" pitchFamily="2" charset="77"/>
              <a:cs typeface="Georgia"/>
              <a:rtl val="0"/>
            </a:endParaRPr>
          </a:p>
        </p:txBody>
      </p:sp>
      <p:sp>
        <p:nvSpPr>
          <p:cNvPr id="5" name="TextBox 4">
            <a:extLst>
              <a:ext uri="{FF2B5EF4-FFF2-40B4-BE49-F238E27FC236}">
                <a16:creationId xmlns:a16="http://schemas.microsoft.com/office/drawing/2014/main" id="{EAB45F82-7243-4D3F-A8A5-BEE247BD5930}"/>
              </a:ext>
            </a:extLst>
          </p:cNvPr>
          <p:cNvSpPr txBox="1"/>
          <p:nvPr/>
        </p:nvSpPr>
        <p:spPr>
          <a:xfrm>
            <a:off x="1958428" y="3028886"/>
            <a:ext cx="5229888" cy="1631216"/>
          </a:xfrm>
          <a:prstGeom prst="rect">
            <a:avLst/>
          </a:prstGeom>
          <a:noFill/>
        </p:spPr>
        <p:txBody>
          <a:bodyPr wrap="square" lIns="91440" tIns="45720" rIns="91440" bIns="45720" anchor="t">
            <a:spAutoFit/>
          </a:bodyPr>
          <a:lstStyle/>
          <a:p>
            <a:pPr algn="ctr"/>
            <a:r>
              <a:rPr lang="en-US" sz="3600" b="0" i="0" u="none" strike="noStrike">
                <a:solidFill>
                  <a:schemeClr val="bg1"/>
                </a:solidFill>
                <a:effectLst/>
                <a:latin typeface="Rockwell"/>
              </a:rPr>
              <a:t>Questions?</a:t>
            </a:r>
            <a:endParaRPr lang="en-US" sz="3600" b="0">
              <a:solidFill>
                <a:schemeClr val="bg1"/>
              </a:solidFill>
              <a:effectLst/>
              <a:latin typeface="Rockwell"/>
            </a:endParaRPr>
          </a:p>
          <a:p>
            <a:pPr algn="ctr"/>
            <a:r>
              <a:rPr lang="en-US" sz="3600">
                <a:solidFill>
                  <a:schemeClr val="bg1"/>
                </a:solidFill>
                <a:latin typeface="Rockwell"/>
              </a:rPr>
              <a:t>Thank you for listening!</a:t>
            </a:r>
          </a:p>
          <a:p>
            <a:br>
              <a:rPr lang="en-US"/>
            </a:br>
            <a:endParaRPr lang="en-US"/>
          </a:p>
        </p:txBody>
      </p:sp>
    </p:spTree>
    <p:extLst>
      <p:ext uri="{BB962C8B-B14F-4D97-AF65-F5344CB8AC3E}">
        <p14:creationId xmlns:p14="http://schemas.microsoft.com/office/powerpoint/2010/main" val="276396183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2" name="TextBox 1">
            <a:extLst>
              <a:ext uri="{FF2B5EF4-FFF2-40B4-BE49-F238E27FC236}">
                <a16:creationId xmlns:a16="http://schemas.microsoft.com/office/drawing/2014/main" id="{15EF7021-17F2-435C-91FF-F20F55521083}"/>
              </a:ext>
            </a:extLst>
          </p:cNvPr>
          <p:cNvSpPr txBox="1"/>
          <p:nvPr/>
        </p:nvSpPr>
        <p:spPr>
          <a:xfrm>
            <a:off x="1056388" y="1240972"/>
            <a:ext cx="7017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Rockwell" panose="02060603020205020403" pitchFamily="18" charset="0"/>
              </a:rPr>
              <a:t>What is a Digital Asset Management System?</a:t>
            </a:r>
          </a:p>
        </p:txBody>
      </p:sp>
      <p:pic>
        <p:nvPicPr>
          <p:cNvPr id="4" name="Picture 4" descr="Diagram&#10;&#10;Description automatically generated">
            <a:extLst>
              <a:ext uri="{FF2B5EF4-FFF2-40B4-BE49-F238E27FC236}">
                <a16:creationId xmlns:a16="http://schemas.microsoft.com/office/drawing/2014/main" id="{3F7E8A67-C8FD-435C-B14F-C8F9DEDD616B}"/>
              </a:ext>
            </a:extLst>
          </p:cNvPr>
          <p:cNvPicPr>
            <a:picLocks noChangeAspect="1"/>
          </p:cNvPicPr>
          <p:nvPr/>
        </p:nvPicPr>
        <p:blipFill>
          <a:blip r:embed="rId4"/>
          <a:stretch>
            <a:fillRect/>
          </a:stretch>
        </p:blipFill>
        <p:spPr>
          <a:xfrm>
            <a:off x="2127389" y="1774652"/>
            <a:ext cx="4804031" cy="4647313"/>
          </a:xfrm>
          <a:prstGeom prst="rect">
            <a:avLst/>
          </a:prstGeom>
        </p:spPr>
      </p:pic>
      <p:pic>
        <p:nvPicPr>
          <p:cNvPr id="5" name="Picture 5" descr="Shape&#10;&#10;Description automatically generated">
            <a:extLst>
              <a:ext uri="{FF2B5EF4-FFF2-40B4-BE49-F238E27FC236}">
                <a16:creationId xmlns:a16="http://schemas.microsoft.com/office/drawing/2014/main" id="{8EE1B9BC-5A86-4E03-BE5F-D58F04A0D78F}"/>
              </a:ext>
            </a:extLst>
          </p:cNvPr>
          <p:cNvPicPr>
            <a:picLocks noChangeAspect="1"/>
          </p:cNvPicPr>
          <p:nvPr/>
        </p:nvPicPr>
        <p:blipFill>
          <a:blip r:embed="rId5"/>
          <a:stretch>
            <a:fillRect/>
          </a:stretch>
        </p:blipFill>
        <p:spPr>
          <a:xfrm>
            <a:off x="4037845" y="2088560"/>
            <a:ext cx="989092" cy="912137"/>
          </a:xfrm>
          <a:prstGeom prst="rect">
            <a:avLst/>
          </a:prstGeom>
        </p:spPr>
      </p:pic>
      <p:pic>
        <p:nvPicPr>
          <p:cNvPr id="7" name="Picture 5" descr="Shape&#10;&#10;Description automatically generated">
            <a:extLst>
              <a:ext uri="{FF2B5EF4-FFF2-40B4-BE49-F238E27FC236}">
                <a16:creationId xmlns:a16="http://schemas.microsoft.com/office/drawing/2014/main" id="{EC7FC0DF-7A62-4C35-BDF2-CCB0BD5D83F2}"/>
              </a:ext>
            </a:extLst>
          </p:cNvPr>
          <p:cNvPicPr>
            <a:picLocks noChangeAspect="1"/>
          </p:cNvPicPr>
          <p:nvPr/>
        </p:nvPicPr>
        <p:blipFill>
          <a:blip r:embed="rId5"/>
          <a:stretch>
            <a:fillRect/>
          </a:stretch>
        </p:blipFill>
        <p:spPr>
          <a:xfrm>
            <a:off x="5690101" y="3284143"/>
            <a:ext cx="989092" cy="912137"/>
          </a:xfrm>
          <a:prstGeom prst="rect">
            <a:avLst/>
          </a:prstGeom>
        </p:spPr>
      </p:pic>
      <p:pic>
        <p:nvPicPr>
          <p:cNvPr id="8" name="Picture 5" descr="Shape&#10;&#10;Description automatically generated">
            <a:extLst>
              <a:ext uri="{FF2B5EF4-FFF2-40B4-BE49-F238E27FC236}">
                <a16:creationId xmlns:a16="http://schemas.microsoft.com/office/drawing/2014/main" id="{B08FFE03-1E88-4A4C-931F-EA39D21421BF}"/>
              </a:ext>
            </a:extLst>
          </p:cNvPr>
          <p:cNvPicPr>
            <a:picLocks noChangeAspect="1"/>
          </p:cNvPicPr>
          <p:nvPr/>
        </p:nvPicPr>
        <p:blipFill>
          <a:blip r:embed="rId5"/>
          <a:stretch>
            <a:fillRect/>
          </a:stretch>
        </p:blipFill>
        <p:spPr>
          <a:xfrm>
            <a:off x="4928134" y="5241954"/>
            <a:ext cx="1207852" cy="753702"/>
          </a:xfrm>
          <a:prstGeom prst="rect">
            <a:avLst/>
          </a:prstGeom>
        </p:spPr>
      </p:pic>
      <p:pic>
        <p:nvPicPr>
          <p:cNvPr id="9" name="Picture 5" descr="Shape&#10;&#10;Description automatically generated">
            <a:extLst>
              <a:ext uri="{FF2B5EF4-FFF2-40B4-BE49-F238E27FC236}">
                <a16:creationId xmlns:a16="http://schemas.microsoft.com/office/drawing/2014/main" id="{6E09E8B1-A450-48EC-AFEF-2884D5267101}"/>
              </a:ext>
            </a:extLst>
          </p:cNvPr>
          <p:cNvPicPr>
            <a:picLocks noChangeAspect="1"/>
          </p:cNvPicPr>
          <p:nvPr/>
        </p:nvPicPr>
        <p:blipFill>
          <a:blip r:embed="rId5"/>
          <a:stretch>
            <a:fillRect/>
          </a:stretch>
        </p:blipFill>
        <p:spPr>
          <a:xfrm>
            <a:off x="3053280" y="5162737"/>
            <a:ext cx="989092" cy="912137"/>
          </a:xfrm>
          <a:prstGeom prst="rect">
            <a:avLst/>
          </a:prstGeom>
        </p:spPr>
      </p:pic>
      <p:pic>
        <p:nvPicPr>
          <p:cNvPr id="10" name="Picture 5" descr="Shape&#10;&#10;Description automatically generated">
            <a:extLst>
              <a:ext uri="{FF2B5EF4-FFF2-40B4-BE49-F238E27FC236}">
                <a16:creationId xmlns:a16="http://schemas.microsoft.com/office/drawing/2014/main" id="{2F1D0DEC-75E5-4DAC-8DE7-AA6A9A233FB2}"/>
              </a:ext>
            </a:extLst>
          </p:cNvPr>
          <p:cNvPicPr>
            <a:picLocks noChangeAspect="1"/>
          </p:cNvPicPr>
          <p:nvPr/>
        </p:nvPicPr>
        <p:blipFill>
          <a:blip r:embed="rId5"/>
          <a:stretch>
            <a:fillRect/>
          </a:stretch>
        </p:blipFill>
        <p:spPr>
          <a:xfrm>
            <a:off x="2436619" y="3284144"/>
            <a:ext cx="989092" cy="912137"/>
          </a:xfrm>
          <a:prstGeom prst="rect">
            <a:avLst/>
          </a:prstGeom>
        </p:spPr>
      </p:pic>
    </p:spTree>
    <p:extLst>
      <p:ext uri="{BB962C8B-B14F-4D97-AF65-F5344CB8AC3E}">
        <p14:creationId xmlns:p14="http://schemas.microsoft.com/office/powerpoint/2010/main" val="1747250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0DE053D-A015-4084-A4F4-CDE2EDB16412}"/>
              </a:ext>
            </a:extLst>
          </p:cNvPr>
          <p:cNvPicPr>
            <a:picLocks noChangeAspect="1"/>
          </p:cNvPicPr>
          <p:nvPr/>
        </p:nvPicPr>
        <p:blipFill>
          <a:blip r:embed="rId3"/>
          <a:stretch>
            <a:fillRect/>
          </a:stretch>
        </p:blipFill>
        <p:spPr>
          <a:xfrm>
            <a:off x="7627503" y="-45720"/>
            <a:ext cx="1114102" cy="1114102"/>
          </a:xfrm>
          <a:prstGeom prst="rect">
            <a:avLst/>
          </a:prstGeom>
        </p:spPr>
      </p:pic>
      <p:pic>
        <p:nvPicPr>
          <p:cNvPr id="10" name="Picture 9">
            <a:extLst>
              <a:ext uri="{FF2B5EF4-FFF2-40B4-BE49-F238E27FC236}">
                <a16:creationId xmlns:a16="http://schemas.microsoft.com/office/drawing/2014/main" id="{CCB8C3EA-441B-4EB3-9FB7-B8C4E340B2F0}"/>
              </a:ext>
            </a:extLst>
          </p:cNvPr>
          <p:cNvPicPr>
            <a:picLocks noChangeAspect="1"/>
          </p:cNvPicPr>
          <p:nvPr/>
        </p:nvPicPr>
        <p:blipFill>
          <a:blip r:embed="rId4"/>
          <a:stretch>
            <a:fillRect/>
          </a:stretch>
        </p:blipFill>
        <p:spPr>
          <a:xfrm>
            <a:off x="0" y="1861222"/>
            <a:ext cx="9144000" cy="4738111"/>
          </a:xfrm>
          <a:prstGeom prst="rect">
            <a:avLst/>
          </a:prstGeom>
        </p:spPr>
      </p:pic>
      <p:sp>
        <p:nvSpPr>
          <p:cNvPr id="11" name="TextBox 10">
            <a:extLst>
              <a:ext uri="{FF2B5EF4-FFF2-40B4-BE49-F238E27FC236}">
                <a16:creationId xmlns:a16="http://schemas.microsoft.com/office/drawing/2014/main" id="{8BDCEDB2-80E0-413B-BC4F-EE5DE38C27B0}"/>
              </a:ext>
            </a:extLst>
          </p:cNvPr>
          <p:cNvSpPr txBox="1"/>
          <p:nvPr/>
        </p:nvSpPr>
        <p:spPr>
          <a:xfrm>
            <a:off x="2757240" y="1276447"/>
            <a:ext cx="3629520" cy="584775"/>
          </a:xfrm>
          <a:prstGeom prst="rect">
            <a:avLst/>
          </a:prstGeom>
          <a:noFill/>
        </p:spPr>
        <p:txBody>
          <a:bodyPr wrap="none" rtlCol="0">
            <a:spAutoFit/>
          </a:bodyPr>
          <a:lstStyle/>
          <a:p>
            <a:pPr algn="ctr"/>
            <a:r>
              <a:rPr lang="en-US" sz="3200">
                <a:solidFill>
                  <a:schemeClr val="bg1"/>
                </a:solidFill>
                <a:latin typeface="Rockwell" panose="02060603020205020403" pitchFamily="18" charset="0"/>
              </a:rPr>
              <a:t>What is Metadata?</a:t>
            </a:r>
          </a:p>
        </p:txBody>
      </p:sp>
      <p:pic>
        <p:nvPicPr>
          <p:cNvPr id="1026" name="Picture 2">
            <a:extLst>
              <a:ext uri="{FF2B5EF4-FFF2-40B4-BE49-F238E27FC236}">
                <a16:creationId xmlns:a16="http://schemas.microsoft.com/office/drawing/2014/main" id="{E5E37475-155D-4324-BC3A-68A2C33EA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550" y="1889503"/>
            <a:ext cx="1628661" cy="194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7889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0" name="Picture 9">
            <a:extLst>
              <a:ext uri="{FF2B5EF4-FFF2-40B4-BE49-F238E27FC236}">
                <a16:creationId xmlns:a16="http://schemas.microsoft.com/office/drawing/2014/main" id="{BC67B0F6-0C17-4F78-8ACB-B3F58164AC29}"/>
              </a:ext>
            </a:extLst>
          </p:cNvPr>
          <p:cNvPicPr>
            <a:picLocks noChangeAspect="1"/>
          </p:cNvPicPr>
          <p:nvPr/>
        </p:nvPicPr>
        <p:blipFill>
          <a:blip r:embed="rId3"/>
          <a:stretch>
            <a:fillRect/>
          </a:stretch>
        </p:blipFill>
        <p:spPr>
          <a:xfrm>
            <a:off x="5123869" y="2076956"/>
            <a:ext cx="3020096" cy="4479708"/>
          </a:xfrm>
          <a:prstGeom prst="rect">
            <a:avLst/>
          </a:prstGeom>
        </p:spPr>
      </p:pic>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4"/>
          <a:stretch>
            <a:fillRect/>
          </a:stretch>
        </p:blipFill>
        <p:spPr>
          <a:xfrm>
            <a:off x="7627503" y="-45720"/>
            <a:ext cx="1114102" cy="1114102"/>
          </a:xfrm>
          <a:prstGeom prst="rect">
            <a:avLst/>
          </a:prstGeom>
        </p:spPr>
      </p:pic>
      <p:sp>
        <p:nvSpPr>
          <p:cNvPr id="2" name="TextBox 1">
            <a:extLst>
              <a:ext uri="{FF2B5EF4-FFF2-40B4-BE49-F238E27FC236}">
                <a16:creationId xmlns:a16="http://schemas.microsoft.com/office/drawing/2014/main" id="{15EF7021-17F2-435C-91FF-F20F55521083}"/>
              </a:ext>
            </a:extLst>
          </p:cNvPr>
          <p:cNvSpPr txBox="1"/>
          <p:nvPr/>
        </p:nvSpPr>
        <p:spPr>
          <a:xfrm>
            <a:off x="1562" y="1325989"/>
            <a:ext cx="914243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a:solidFill>
                  <a:schemeClr val="bg1"/>
                </a:solidFill>
                <a:latin typeface="Rockwell"/>
              </a:rPr>
              <a:t>What is the Importance of Preserving Historic Archives?</a:t>
            </a:r>
          </a:p>
        </p:txBody>
      </p:sp>
      <p:sp>
        <p:nvSpPr>
          <p:cNvPr id="3" name="TextBox 2">
            <a:extLst>
              <a:ext uri="{FF2B5EF4-FFF2-40B4-BE49-F238E27FC236}">
                <a16:creationId xmlns:a16="http://schemas.microsoft.com/office/drawing/2014/main" id="{6F37EC9A-44C7-472F-85F9-08E5C7D6152B}"/>
              </a:ext>
            </a:extLst>
          </p:cNvPr>
          <p:cNvSpPr txBox="1"/>
          <p:nvPr/>
        </p:nvSpPr>
        <p:spPr>
          <a:xfrm>
            <a:off x="773887" y="2079526"/>
            <a:ext cx="5232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chemeClr val="bg1"/>
                </a:solidFill>
                <a:latin typeface="Rockwell"/>
              </a:rPr>
              <a:t>Historical Education</a:t>
            </a:r>
          </a:p>
        </p:txBody>
      </p:sp>
      <p:pic>
        <p:nvPicPr>
          <p:cNvPr id="7" name="Picture 6">
            <a:extLst>
              <a:ext uri="{FF2B5EF4-FFF2-40B4-BE49-F238E27FC236}">
                <a16:creationId xmlns:a16="http://schemas.microsoft.com/office/drawing/2014/main" id="{6AF213AC-4C43-42B9-8680-BB1C69CD26D4}"/>
              </a:ext>
            </a:extLst>
          </p:cNvPr>
          <p:cNvPicPr>
            <a:picLocks noChangeAspect="1"/>
          </p:cNvPicPr>
          <p:nvPr/>
        </p:nvPicPr>
        <p:blipFill>
          <a:blip r:embed="rId5"/>
          <a:stretch>
            <a:fillRect/>
          </a:stretch>
        </p:blipFill>
        <p:spPr>
          <a:xfrm>
            <a:off x="2018399" y="3072914"/>
            <a:ext cx="5094274" cy="3509066"/>
          </a:xfrm>
          <a:prstGeom prst="rect">
            <a:avLst/>
          </a:prstGeom>
        </p:spPr>
      </p:pic>
      <p:sp>
        <p:nvSpPr>
          <p:cNvPr id="8" name="TextBox 7">
            <a:extLst>
              <a:ext uri="{FF2B5EF4-FFF2-40B4-BE49-F238E27FC236}">
                <a16:creationId xmlns:a16="http://schemas.microsoft.com/office/drawing/2014/main" id="{E98AD6B0-5CB9-4209-9595-20B2FEDE14A1}"/>
              </a:ext>
            </a:extLst>
          </p:cNvPr>
          <p:cNvSpPr txBox="1"/>
          <p:nvPr/>
        </p:nvSpPr>
        <p:spPr>
          <a:xfrm>
            <a:off x="740657" y="2536253"/>
            <a:ext cx="5232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chemeClr val="bg1"/>
                </a:solidFill>
                <a:latin typeface="Rockwell"/>
              </a:rPr>
              <a:t>Cultural Education</a:t>
            </a:r>
          </a:p>
        </p:txBody>
      </p:sp>
      <p:grpSp>
        <p:nvGrpSpPr>
          <p:cNvPr id="6" name="Group 5">
            <a:extLst>
              <a:ext uri="{FF2B5EF4-FFF2-40B4-BE49-F238E27FC236}">
                <a16:creationId xmlns:a16="http://schemas.microsoft.com/office/drawing/2014/main" id="{B64813A9-7F2B-4D78-8254-2425236577A0}"/>
              </a:ext>
            </a:extLst>
          </p:cNvPr>
          <p:cNvGrpSpPr/>
          <p:nvPr/>
        </p:nvGrpSpPr>
        <p:grpSpPr>
          <a:xfrm>
            <a:off x="251318" y="3022713"/>
            <a:ext cx="8783350" cy="3341761"/>
            <a:chOff x="251318" y="3022713"/>
            <a:chExt cx="8783350" cy="3341761"/>
          </a:xfrm>
        </p:grpSpPr>
        <p:pic>
          <p:nvPicPr>
            <p:cNvPr id="9" name="Picture 11">
              <a:extLst>
                <a:ext uri="{FF2B5EF4-FFF2-40B4-BE49-F238E27FC236}">
                  <a16:creationId xmlns:a16="http://schemas.microsoft.com/office/drawing/2014/main" id="{541CB803-6D40-49DF-B473-C8F9F95E5494}"/>
                </a:ext>
              </a:extLst>
            </p:cNvPr>
            <p:cNvPicPr>
              <a:picLocks noChangeAspect="1"/>
            </p:cNvPicPr>
            <p:nvPr/>
          </p:nvPicPr>
          <p:blipFill>
            <a:blip r:embed="rId6"/>
            <a:stretch>
              <a:fillRect/>
            </a:stretch>
          </p:blipFill>
          <p:spPr>
            <a:xfrm>
              <a:off x="251318" y="3603053"/>
              <a:ext cx="8783350" cy="2761421"/>
            </a:xfrm>
            <a:prstGeom prst="rect">
              <a:avLst/>
            </a:prstGeom>
          </p:spPr>
        </p:pic>
        <p:sp>
          <p:nvSpPr>
            <p:cNvPr id="12" name="TextBox 11">
              <a:extLst>
                <a:ext uri="{FF2B5EF4-FFF2-40B4-BE49-F238E27FC236}">
                  <a16:creationId xmlns:a16="http://schemas.microsoft.com/office/drawing/2014/main" id="{996C6882-2001-4DFC-B23C-9DA7228CC625}"/>
                </a:ext>
              </a:extLst>
            </p:cNvPr>
            <p:cNvSpPr txBox="1"/>
            <p:nvPr/>
          </p:nvSpPr>
          <p:spPr>
            <a:xfrm>
              <a:off x="773887" y="3022713"/>
              <a:ext cx="5232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chemeClr val="bg1"/>
                  </a:solidFill>
                  <a:latin typeface="Rockwell"/>
                </a:rPr>
                <a:t>Research</a:t>
              </a:r>
            </a:p>
          </p:txBody>
        </p:sp>
      </p:grpSp>
    </p:spTree>
    <p:extLst>
      <p:ext uri="{BB962C8B-B14F-4D97-AF65-F5344CB8AC3E}">
        <p14:creationId xmlns:p14="http://schemas.microsoft.com/office/powerpoint/2010/main" val="3044996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400"/>
                                  </p:stCondLst>
                                  <p:childTnLst>
                                    <p:animEffect transition="out" filter="fade">
                                      <p:cBhvr>
                                        <p:cTn id="25" dur="100"/>
                                        <p:tgtEl>
                                          <p:spTgt spid="7"/>
                                        </p:tgtEl>
                                      </p:cBhvr>
                                    </p:animEffect>
                                    <p:set>
                                      <p:cBhvr>
                                        <p:cTn id="26" dur="1" fill="hold">
                                          <p:stCondLst>
                                            <p:cond delay="99"/>
                                          </p:stCondLst>
                                        </p:cTn>
                                        <p:tgtEl>
                                          <p:spTgt spid="7"/>
                                        </p:tgtEl>
                                        <p:attrNameLst>
                                          <p:attrName>style.visibility</p:attrName>
                                        </p:attrNameLst>
                                      </p:cBhvr>
                                      <p:to>
                                        <p:strVal val="hidden"/>
                                      </p:to>
                                    </p:set>
                                  </p:childTnLst>
                                </p:cTn>
                              </p:par>
                              <p:par>
                                <p:cTn id="27" presetID="10" presetClass="entr" presetSubtype="0" fill="hold" nodeType="withEffect">
                                  <p:stCondLst>
                                    <p:cond delay="4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240778"/>
            <a:ext cx="8604841" cy="643079"/>
          </a:xfrm>
          <a:prstGeom prst="rect">
            <a:avLst/>
          </a:prstGeom>
          <a:noFill/>
          <a:ln>
            <a:noFill/>
          </a:ln>
        </p:spPr>
        <p:txBody>
          <a:bodyPr lIns="91425" tIns="45700" rIns="91425" bIns="45700" anchor="t" anchorCtr="0">
            <a:noAutofit/>
          </a:bodyPr>
          <a:lstStyle/>
          <a:p>
            <a:pPr algn="ctr"/>
            <a:r>
              <a:rPr lang="da-DK" sz="2400" b="0" i="0" u="none" strike="noStrike">
                <a:solidFill>
                  <a:schemeClr val="bg1"/>
                </a:solidFill>
                <a:effectLst/>
                <a:latin typeface="Rockwell"/>
              </a:rPr>
              <a:t>Current Process at Glacier National Park</a:t>
            </a:r>
            <a:br>
              <a:rPr lang="da-DK" sz="2400" b="0">
                <a:effectLst/>
                <a:latin typeface="Rockwell"/>
              </a:rPr>
            </a:br>
            <a:br>
              <a:rPr lang="da-DK" sz="2400"/>
            </a:br>
            <a:endParaRPr lang="en-US" sz="1800" b="0" i="0" u="none" strike="noStrike" cap="none" baseline="0">
              <a:ea typeface="Palatino" pitchFamily="2" charset="77"/>
            </a:endParaRPr>
          </a:p>
        </p:txBody>
      </p:sp>
      <p:sp>
        <p:nvSpPr>
          <p:cNvPr id="2" name="TextBox 1">
            <a:extLst>
              <a:ext uri="{FF2B5EF4-FFF2-40B4-BE49-F238E27FC236}">
                <a16:creationId xmlns:a16="http://schemas.microsoft.com/office/drawing/2014/main" id="{483FEC2D-1932-4A30-BDA2-4431F9DBF638}"/>
              </a:ext>
            </a:extLst>
          </p:cNvPr>
          <p:cNvSpPr txBox="1"/>
          <p:nvPr/>
        </p:nvSpPr>
        <p:spPr>
          <a:xfrm>
            <a:off x="1922512" y="5656785"/>
            <a:ext cx="52847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Include screenshots from Jean to illustrate the feelings she has</a:t>
            </a:r>
            <a:br>
              <a:rPr lang="en-US">
                <a:solidFill>
                  <a:schemeClr val="bg1"/>
                </a:solidFill>
              </a:rPr>
            </a:br>
            <a:br>
              <a:rPr lang="en-US">
                <a:solidFill>
                  <a:schemeClr val="bg1"/>
                </a:solidFill>
              </a:rPr>
            </a:br>
            <a:endParaRPr lang="en-US"/>
          </a:p>
          <a:p>
            <a:pPr algn="l"/>
            <a:endParaRPr lang="en-US"/>
          </a:p>
        </p:txBody>
      </p:sp>
      <p:pic>
        <p:nvPicPr>
          <p:cNvPr id="8" name="Picture 7">
            <a:extLst>
              <a:ext uri="{FF2B5EF4-FFF2-40B4-BE49-F238E27FC236}">
                <a16:creationId xmlns:a16="http://schemas.microsoft.com/office/drawing/2014/main" id="{6D839364-4980-46C8-937E-6B8A0B318FC6}"/>
              </a:ext>
            </a:extLst>
          </p:cNvPr>
          <p:cNvPicPr>
            <a:picLocks noChangeAspect="1"/>
          </p:cNvPicPr>
          <p:nvPr/>
        </p:nvPicPr>
        <p:blipFill rotWithShape="1">
          <a:blip r:embed="rId4"/>
          <a:srcRect l="24" t="-77" r="50091" b="386"/>
          <a:stretch/>
        </p:blipFill>
        <p:spPr>
          <a:xfrm>
            <a:off x="0" y="1982404"/>
            <a:ext cx="9145714" cy="4875596"/>
          </a:xfrm>
          <a:prstGeom prst="rect">
            <a:avLst/>
          </a:prstGeom>
        </p:spPr>
      </p:pic>
      <p:sp>
        <p:nvSpPr>
          <p:cNvPr id="3" name="Oval 2">
            <a:extLst>
              <a:ext uri="{FF2B5EF4-FFF2-40B4-BE49-F238E27FC236}">
                <a16:creationId xmlns:a16="http://schemas.microsoft.com/office/drawing/2014/main" id="{0DA5513F-0008-4D33-B50A-4C213A69BCE1}"/>
              </a:ext>
            </a:extLst>
          </p:cNvPr>
          <p:cNvSpPr/>
          <p:nvPr/>
        </p:nvSpPr>
        <p:spPr>
          <a:xfrm>
            <a:off x="1384917" y="2654423"/>
            <a:ext cx="7608163" cy="774577"/>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Oval 5">
            <a:extLst>
              <a:ext uri="{FF2B5EF4-FFF2-40B4-BE49-F238E27FC236}">
                <a16:creationId xmlns:a16="http://schemas.microsoft.com/office/drawing/2014/main" id="{D31B8540-C4E2-494C-9F02-E5A3D989BDA9}"/>
              </a:ext>
            </a:extLst>
          </p:cNvPr>
          <p:cNvSpPr/>
          <p:nvPr/>
        </p:nvSpPr>
        <p:spPr>
          <a:xfrm>
            <a:off x="-7100" y="1931125"/>
            <a:ext cx="9144000" cy="774577"/>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5329157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240778"/>
            <a:ext cx="8604841" cy="643079"/>
          </a:xfrm>
          <a:prstGeom prst="rect">
            <a:avLst/>
          </a:prstGeom>
          <a:noFill/>
          <a:ln>
            <a:noFill/>
          </a:ln>
        </p:spPr>
        <p:txBody>
          <a:bodyPr lIns="91425" tIns="45700" rIns="91425" bIns="45700" anchor="t" anchorCtr="0">
            <a:noAutofit/>
          </a:bodyPr>
          <a:lstStyle/>
          <a:p>
            <a:pPr algn="ctr"/>
            <a:r>
              <a:rPr lang="da-DK" sz="2400">
                <a:solidFill>
                  <a:schemeClr val="bg1"/>
                </a:solidFill>
                <a:latin typeface="Rockwell"/>
              </a:rPr>
              <a:t>Current Process</a:t>
            </a:r>
            <a:r>
              <a:rPr lang="da-DK" sz="2400" b="0" i="0" u="none" strike="noStrike">
                <a:solidFill>
                  <a:schemeClr val="bg1"/>
                </a:solidFill>
                <a:effectLst/>
                <a:latin typeface="Rockwell"/>
              </a:rPr>
              <a:t> at Glacier National Park</a:t>
            </a:r>
            <a:br>
              <a:rPr lang="da-DK" sz="2400" b="0">
                <a:effectLst/>
                <a:latin typeface="Rockwell"/>
              </a:rPr>
            </a:br>
            <a:br>
              <a:rPr lang="da-DK" sz="2400"/>
            </a:br>
            <a:endParaRPr lang="en-US" sz="1800" b="0" i="0" u="none" strike="noStrike" cap="none" baseline="0">
              <a:ea typeface="Palatino" pitchFamily="2" charset="77"/>
            </a:endParaRPr>
          </a:p>
        </p:txBody>
      </p:sp>
      <p:sp>
        <p:nvSpPr>
          <p:cNvPr id="2" name="TextBox 1">
            <a:extLst>
              <a:ext uri="{FF2B5EF4-FFF2-40B4-BE49-F238E27FC236}">
                <a16:creationId xmlns:a16="http://schemas.microsoft.com/office/drawing/2014/main" id="{483FEC2D-1932-4A30-BDA2-4431F9DBF638}"/>
              </a:ext>
            </a:extLst>
          </p:cNvPr>
          <p:cNvSpPr txBox="1"/>
          <p:nvPr/>
        </p:nvSpPr>
        <p:spPr>
          <a:xfrm>
            <a:off x="1922512" y="5656785"/>
            <a:ext cx="52847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Include screenshots from Jean to illustrate the feelings she has</a:t>
            </a:r>
            <a:br>
              <a:rPr lang="en-US">
                <a:solidFill>
                  <a:schemeClr val="bg1"/>
                </a:solidFill>
              </a:rPr>
            </a:br>
            <a:br>
              <a:rPr lang="en-US">
                <a:solidFill>
                  <a:schemeClr val="bg1"/>
                </a:solidFill>
              </a:rPr>
            </a:br>
            <a:endParaRPr lang="en-US"/>
          </a:p>
          <a:p>
            <a:pPr algn="l"/>
            <a:endParaRPr lang="en-US"/>
          </a:p>
        </p:txBody>
      </p:sp>
      <p:pic>
        <p:nvPicPr>
          <p:cNvPr id="7" name="Picture 6" descr="Table&#10;&#10;Description automatically generated">
            <a:extLst>
              <a:ext uri="{FF2B5EF4-FFF2-40B4-BE49-F238E27FC236}">
                <a16:creationId xmlns:a16="http://schemas.microsoft.com/office/drawing/2014/main" id="{0A528CCA-D42F-4C4D-AC7F-E6D490B7FB62}"/>
              </a:ext>
            </a:extLst>
          </p:cNvPr>
          <p:cNvPicPr>
            <a:picLocks noChangeAspect="1"/>
          </p:cNvPicPr>
          <p:nvPr/>
        </p:nvPicPr>
        <p:blipFill rotWithShape="1">
          <a:blip r:embed="rId4"/>
          <a:srcRect l="49642" t="-463" r="477" b="772"/>
          <a:stretch/>
        </p:blipFill>
        <p:spPr>
          <a:xfrm>
            <a:off x="0" y="1982405"/>
            <a:ext cx="9145309" cy="4875595"/>
          </a:xfrm>
          <a:prstGeom prst="rect">
            <a:avLst/>
          </a:prstGeom>
        </p:spPr>
      </p:pic>
      <p:sp>
        <p:nvSpPr>
          <p:cNvPr id="10" name="Oval 9">
            <a:extLst>
              <a:ext uri="{FF2B5EF4-FFF2-40B4-BE49-F238E27FC236}">
                <a16:creationId xmlns:a16="http://schemas.microsoft.com/office/drawing/2014/main" id="{D6571EB7-73CE-4306-9EB4-89CA34712451}"/>
              </a:ext>
            </a:extLst>
          </p:cNvPr>
          <p:cNvSpPr/>
          <p:nvPr/>
        </p:nvSpPr>
        <p:spPr>
          <a:xfrm>
            <a:off x="1447060" y="2716567"/>
            <a:ext cx="6667131" cy="712433"/>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7307102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1" name="Picture 10" descr="A picture containing text, nature&#10;&#10;Description automatically generated">
            <a:extLst>
              <a:ext uri="{FF2B5EF4-FFF2-40B4-BE49-F238E27FC236}">
                <a16:creationId xmlns:a16="http://schemas.microsoft.com/office/drawing/2014/main" id="{DC81C117-B5F1-574B-AC7C-8F214148D8E2}"/>
              </a:ext>
            </a:extLst>
          </p:cNvPr>
          <p:cNvPicPr>
            <a:picLocks noChangeAspect="1"/>
          </p:cNvPicPr>
          <p:nvPr/>
        </p:nvPicPr>
        <p:blipFill>
          <a:blip r:embed="rId3"/>
          <a:stretch>
            <a:fillRect/>
          </a:stretch>
        </p:blipFill>
        <p:spPr>
          <a:xfrm>
            <a:off x="7627503" y="-45720"/>
            <a:ext cx="1114102" cy="1114102"/>
          </a:xfrm>
          <a:prstGeom prst="rect">
            <a:avLst/>
          </a:prstGeom>
        </p:spPr>
      </p:pic>
      <p:sp>
        <p:nvSpPr>
          <p:cNvPr id="4" name="Shape 146">
            <a:extLst>
              <a:ext uri="{FF2B5EF4-FFF2-40B4-BE49-F238E27FC236}">
                <a16:creationId xmlns:a16="http://schemas.microsoft.com/office/drawing/2014/main" id="{3E7AD97B-7684-0948-9346-DB1DB23EDBAF}"/>
              </a:ext>
            </a:extLst>
          </p:cNvPr>
          <p:cNvSpPr txBox="1">
            <a:spLocks noGrp="1"/>
          </p:cNvSpPr>
          <p:nvPr>
            <p:ph type="title"/>
          </p:nvPr>
        </p:nvSpPr>
        <p:spPr>
          <a:xfrm>
            <a:off x="269579" y="1240778"/>
            <a:ext cx="8604841" cy="643079"/>
          </a:xfrm>
          <a:prstGeom prst="rect">
            <a:avLst/>
          </a:prstGeom>
          <a:noFill/>
          <a:ln>
            <a:noFill/>
          </a:ln>
        </p:spPr>
        <p:txBody>
          <a:bodyPr lIns="91425" tIns="45700" rIns="91425" bIns="45700" anchor="t" anchorCtr="0">
            <a:noAutofit/>
          </a:bodyPr>
          <a:lstStyle/>
          <a:p>
            <a:pPr algn="ctr"/>
            <a:r>
              <a:rPr lang="da-DK" sz="2400">
                <a:solidFill>
                  <a:schemeClr val="bg1"/>
                </a:solidFill>
                <a:latin typeface="Rockwell"/>
              </a:rPr>
              <a:t>Current Process at</a:t>
            </a:r>
            <a:r>
              <a:rPr lang="da-DK" sz="2400" b="0" i="0" u="none" strike="noStrike">
                <a:solidFill>
                  <a:schemeClr val="bg1"/>
                </a:solidFill>
                <a:effectLst/>
                <a:latin typeface="Rockwell"/>
              </a:rPr>
              <a:t> Glacier National Park</a:t>
            </a:r>
            <a:br>
              <a:rPr lang="da-DK" sz="2400" b="0">
                <a:effectLst/>
              </a:rPr>
            </a:br>
            <a:br>
              <a:rPr lang="da-DK" sz="2400"/>
            </a:br>
            <a:endParaRPr lang="en-US" sz="1800" b="0" i="0" u="none" strike="noStrike" cap="none" baseline="0">
              <a:ea typeface="Palatino" pitchFamily="2" charset="77"/>
            </a:endParaRPr>
          </a:p>
        </p:txBody>
      </p:sp>
      <p:pic>
        <p:nvPicPr>
          <p:cNvPr id="10" name="Picture 9">
            <a:extLst>
              <a:ext uri="{FF2B5EF4-FFF2-40B4-BE49-F238E27FC236}">
                <a16:creationId xmlns:a16="http://schemas.microsoft.com/office/drawing/2014/main" id="{130A59D7-FA24-4498-A4CA-83308D14DEA0}"/>
              </a:ext>
            </a:extLst>
          </p:cNvPr>
          <p:cNvPicPr>
            <a:picLocks noChangeAspect="1"/>
          </p:cNvPicPr>
          <p:nvPr/>
        </p:nvPicPr>
        <p:blipFill>
          <a:blip r:embed="rId4"/>
          <a:stretch>
            <a:fillRect/>
          </a:stretch>
        </p:blipFill>
        <p:spPr>
          <a:xfrm>
            <a:off x="441333" y="1772063"/>
            <a:ext cx="8433087" cy="4747762"/>
          </a:xfrm>
          <a:prstGeom prst="rect">
            <a:avLst/>
          </a:prstGeom>
        </p:spPr>
      </p:pic>
      <p:sp>
        <p:nvSpPr>
          <p:cNvPr id="12" name="Oval 11">
            <a:extLst>
              <a:ext uri="{FF2B5EF4-FFF2-40B4-BE49-F238E27FC236}">
                <a16:creationId xmlns:a16="http://schemas.microsoft.com/office/drawing/2014/main" id="{F7726763-55CC-42CD-88D7-5AC603C7AED5}"/>
              </a:ext>
            </a:extLst>
          </p:cNvPr>
          <p:cNvSpPr/>
          <p:nvPr/>
        </p:nvSpPr>
        <p:spPr>
          <a:xfrm>
            <a:off x="334973" y="5948039"/>
            <a:ext cx="8604841" cy="301841"/>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7" name="Picture 6">
            <a:extLst>
              <a:ext uri="{FF2B5EF4-FFF2-40B4-BE49-F238E27FC236}">
                <a16:creationId xmlns:a16="http://schemas.microsoft.com/office/drawing/2014/main" id="{07E56B96-67D9-4278-AC92-4455F8A91C37}"/>
              </a:ext>
            </a:extLst>
          </p:cNvPr>
          <p:cNvPicPr>
            <a:picLocks noChangeAspect="1"/>
          </p:cNvPicPr>
          <p:nvPr/>
        </p:nvPicPr>
        <p:blipFill>
          <a:blip r:embed="rId5"/>
          <a:stretch>
            <a:fillRect/>
          </a:stretch>
        </p:blipFill>
        <p:spPr>
          <a:xfrm>
            <a:off x="1796808" y="2188443"/>
            <a:ext cx="5681169" cy="3759596"/>
          </a:xfrm>
          <a:prstGeom prst="rect">
            <a:avLst/>
          </a:prstGeom>
          <a:ln>
            <a:noFill/>
          </a:ln>
          <a:effectLst>
            <a:softEdge rad="112500"/>
          </a:effectLst>
        </p:spPr>
      </p:pic>
    </p:spTree>
    <p:extLst>
      <p:ext uri="{BB962C8B-B14F-4D97-AF65-F5344CB8AC3E}">
        <p14:creationId xmlns:p14="http://schemas.microsoft.com/office/powerpoint/2010/main" val="6011529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B41CE9-8F62-4B24-9AAF-59CA05452193}"/>
              </a:ext>
            </a:extLst>
          </p:cNvPr>
          <p:cNvSpPr>
            <a:spLocks noGrp="1"/>
          </p:cNvSpPr>
          <p:nvPr>
            <p:ph type="title"/>
          </p:nvPr>
        </p:nvSpPr>
        <p:spPr>
          <a:xfrm>
            <a:off x="0" y="1480105"/>
            <a:ext cx="9144000" cy="643079"/>
          </a:xfrm>
        </p:spPr>
        <p:txBody>
          <a:bodyPr/>
          <a:lstStyle/>
          <a:p>
            <a:pPr algn="ctr"/>
            <a:r>
              <a:rPr lang="en-US" sz="3200">
                <a:solidFill>
                  <a:schemeClr val="bg1"/>
                </a:solidFill>
                <a:latin typeface="Rockwell" panose="02060603020205020403" pitchFamily="18" charset="0"/>
              </a:rPr>
              <a:t>Why is the Current Excel Process Ineffective</a:t>
            </a:r>
          </a:p>
        </p:txBody>
      </p:sp>
      <p:pic>
        <p:nvPicPr>
          <p:cNvPr id="6" name="Picture 5" descr="A picture containing text, nature&#10;&#10;Description automatically generated">
            <a:extLst>
              <a:ext uri="{FF2B5EF4-FFF2-40B4-BE49-F238E27FC236}">
                <a16:creationId xmlns:a16="http://schemas.microsoft.com/office/drawing/2014/main" id="{26F674CF-AAAA-491D-A47F-27112CF5E9FE}"/>
              </a:ext>
            </a:extLst>
          </p:cNvPr>
          <p:cNvPicPr>
            <a:picLocks noChangeAspect="1"/>
          </p:cNvPicPr>
          <p:nvPr/>
        </p:nvPicPr>
        <p:blipFill>
          <a:blip r:embed="rId3"/>
          <a:stretch>
            <a:fillRect/>
          </a:stretch>
        </p:blipFill>
        <p:spPr>
          <a:xfrm>
            <a:off x="7627503" y="-45720"/>
            <a:ext cx="1114102" cy="1114102"/>
          </a:xfrm>
          <a:prstGeom prst="rect">
            <a:avLst/>
          </a:prstGeom>
        </p:spPr>
      </p:pic>
      <p:sp>
        <p:nvSpPr>
          <p:cNvPr id="7" name="TextBox 6">
            <a:extLst>
              <a:ext uri="{FF2B5EF4-FFF2-40B4-BE49-F238E27FC236}">
                <a16:creationId xmlns:a16="http://schemas.microsoft.com/office/drawing/2014/main" id="{654E127C-9E79-485D-BAC5-867198178404}"/>
              </a:ext>
            </a:extLst>
          </p:cNvPr>
          <p:cNvSpPr txBox="1"/>
          <p:nvPr/>
        </p:nvSpPr>
        <p:spPr>
          <a:xfrm>
            <a:off x="529118" y="2700239"/>
            <a:ext cx="7772399" cy="2677656"/>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Rockwell" panose="02060603020205020403" pitchFamily="18" charset="0"/>
              </a:rPr>
              <a:t>User interface is unfriendly</a:t>
            </a:r>
          </a:p>
          <a:p>
            <a:pPr marL="285750" indent="-285750">
              <a:buFont typeface="Arial" panose="020B0604020202020204" pitchFamily="34" charset="0"/>
              <a:buChar char="•"/>
            </a:pPr>
            <a:r>
              <a:rPr lang="en-US" sz="2800">
                <a:solidFill>
                  <a:schemeClr val="bg1"/>
                </a:solidFill>
                <a:latin typeface="Rockwell" panose="02060603020205020403" pitchFamily="18" charset="0"/>
              </a:rPr>
              <a:t>Error prone</a:t>
            </a:r>
          </a:p>
          <a:p>
            <a:pPr marL="285750" indent="-285750">
              <a:buFont typeface="Arial" panose="020B0604020202020204" pitchFamily="34" charset="0"/>
              <a:buChar char="•"/>
            </a:pPr>
            <a:r>
              <a:rPr lang="en-US" sz="2800">
                <a:solidFill>
                  <a:schemeClr val="bg1"/>
                </a:solidFill>
                <a:latin typeface="Rockwell" panose="02060603020205020403" pitchFamily="18" charset="0"/>
              </a:rPr>
              <a:t>Cannot directly attach assets</a:t>
            </a:r>
          </a:p>
          <a:p>
            <a:pPr marL="285750" indent="-285750">
              <a:buFont typeface="Arial" panose="020B0604020202020204" pitchFamily="34" charset="0"/>
              <a:buChar char="•"/>
            </a:pPr>
            <a:r>
              <a:rPr lang="en-US" sz="2800">
                <a:solidFill>
                  <a:schemeClr val="bg1"/>
                </a:solidFill>
                <a:latin typeface="Rockwell" panose="02060603020205020403" pitchFamily="18" charset="0"/>
              </a:rPr>
              <a:t>All manual, no automation</a:t>
            </a:r>
          </a:p>
          <a:p>
            <a:pPr marL="285750" indent="-285750">
              <a:buFont typeface="Arial" panose="020B0604020202020204" pitchFamily="34" charset="0"/>
              <a:buChar char="•"/>
            </a:pPr>
            <a:r>
              <a:rPr lang="en-US" sz="2800">
                <a:solidFill>
                  <a:schemeClr val="bg1"/>
                </a:solidFill>
                <a:latin typeface="Rockwell" panose="02060603020205020403" pitchFamily="18" charset="0"/>
              </a:rPr>
              <a:t>Not easily searchable</a:t>
            </a:r>
          </a:p>
          <a:p>
            <a:pPr marL="285750" indent="-285750">
              <a:buFont typeface="Arial" panose="020B0604020202020204" pitchFamily="34" charset="0"/>
              <a:buChar char="•"/>
            </a:pPr>
            <a:r>
              <a:rPr lang="en-US" sz="2800">
                <a:solidFill>
                  <a:schemeClr val="bg1"/>
                </a:solidFill>
                <a:latin typeface="Rockwell" panose="02060603020205020403" pitchFamily="18" charset="0"/>
              </a:rPr>
              <a:t>Labor intensive</a:t>
            </a:r>
          </a:p>
        </p:txBody>
      </p:sp>
      <p:pic>
        <p:nvPicPr>
          <p:cNvPr id="2050" name="Picture 2" descr="Microsoft Excel Logo - PNG and Vector - Logo Download">
            <a:extLst>
              <a:ext uri="{FF2B5EF4-FFF2-40B4-BE49-F238E27FC236}">
                <a16:creationId xmlns:a16="http://schemas.microsoft.com/office/drawing/2014/main" id="{78A5E914-C581-48B5-B3B3-AE6B262B0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311" y="3292895"/>
            <a:ext cx="1492344" cy="1492344"/>
          </a:xfrm>
          <a:prstGeom prst="roundRect">
            <a:avLst>
              <a:gd name="adj" fmla="val 8594"/>
            </a:avLst>
          </a:prstGeom>
          <a:solidFill>
            <a:srgbClr val="FFFFFF">
              <a:shade val="85000"/>
            </a:srgbClr>
          </a:solidFill>
          <a:ln>
            <a:noFill/>
          </a:ln>
          <a:effectLst>
            <a:reflection blurRad="63500" stA="39000" endPos="42000" dist="12700" dir="5400000" sy="-100000" algn="bl" rotWithShape="0"/>
          </a:effectLst>
        </p:spPr>
      </p:pic>
    </p:spTree>
    <p:extLst>
      <p:ext uri="{BB962C8B-B14F-4D97-AF65-F5344CB8AC3E}">
        <p14:creationId xmlns:p14="http://schemas.microsoft.com/office/powerpoint/2010/main" val="31109265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WPI PPT">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8A516"/>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6959015D00CC46B359880AD752340B" ma:contentTypeVersion="7" ma:contentTypeDescription="Create a new document." ma:contentTypeScope="" ma:versionID="256b1d93e64933a022b794d900edb9de">
  <xsd:schema xmlns:xsd="http://www.w3.org/2001/XMLSchema" xmlns:xs="http://www.w3.org/2001/XMLSchema" xmlns:p="http://schemas.microsoft.com/office/2006/metadata/properties" xmlns:ns3="6798b4d6-7505-4cac-8927-b97335a83dae" xmlns:ns4="33f3a96f-71b1-4899-b620-f225ba01c3fa" targetNamespace="http://schemas.microsoft.com/office/2006/metadata/properties" ma:root="true" ma:fieldsID="aa0155b8c4bc378b34837c9b8531b57b" ns3:_="" ns4:_="">
    <xsd:import namespace="6798b4d6-7505-4cac-8927-b97335a83dae"/>
    <xsd:import namespace="33f3a96f-71b1-4899-b620-f225ba01c3f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8b4d6-7505-4cac-8927-b97335a83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f3a96f-71b1-4899-b620-f225ba01c3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0C12EA-DB60-4F24-9949-F2AD7B5B2C3D}">
  <ds:schemaRefs>
    <ds:schemaRef ds:uri="33f3a96f-71b1-4899-b620-f225ba01c3fa"/>
    <ds:schemaRef ds:uri="6798b4d6-7505-4cac-8927-b97335a83d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40C381-CE5A-4EE2-9CD6-3B64B540D1F8}">
  <ds:schemaRefs>
    <ds:schemaRef ds:uri="http://schemas.microsoft.com/office/2006/documentManagement/types"/>
    <ds:schemaRef ds:uri="http://purl.org/dc/elements/1.1/"/>
    <ds:schemaRef ds:uri="http://purl.org/dc/dcmitype/"/>
    <ds:schemaRef ds:uri="33f3a96f-71b1-4899-b620-f225ba01c3fa"/>
    <ds:schemaRef ds:uri="http://purl.org/dc/terms/"/>
    <ds:schemaRef ds:uri="http://schemas.microsoft.com/office/infopath/2007/PartnerControls"/>
    <ds:schemaRef ds:uri="http://schemas.openxmlformats.org/package/2006/metadata/core-properties"/>
    <ds:schemaRef ds:uri="6798b4d6-7505-4cac-8927-b97335a83da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28FA831-CA07-4E7B-AB57-743F1C22D4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1686</Words>
  <Application>Microsoft Office PowerPoint</Application>
  <PresentationFormat>On-screen Show (4:3)</PresentationFormat>
  <Paragraphs>161</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Arial,Sans-Serif</vt:lpstr>
      <vt:lpstr>Cambria</vt:lpstr>
      <vt:lpstr>Georgia</vt:lpstr>
      <vt:lpstr>Palatino</vt:lpstr>
      <vt:lpstr>Rockwell</vt:lpstr>
      <vt:lpstr>Source Sans Pro</vt:lpstr>
      <vt:lpstr>NEW WPI PPT</vt:lpstr>
      <vt:lpstr>Proposing a New Digital Asset Management System for Glacier National Park  </vt:lpstr>
      <vt:lpstr>PowerPoint Presentation</vt:lpstr>
      <vt:lpstr>PowerPoint Presentation</vt:lpstr>
      <vt:lpstr>PowerPoint Presentation</vt:lpstr>
      <vt:lpstr>PowerPoint Presentation</vt:lpstr>
      <vt:lpstr>Current Process at Glacier National Park  </vt:lpstr>
      <vt:lpstr>Current Process at Glacier National Park  </vt:lpstr>
      <vt:lpstr>Current Process at Glacier National Park  </vt:lpstr>
      <vt:lpstr>Why is the Current Excel Process Ineffective</vt:lpstr>
      <vt:lpstr>Proposing a DAM System for Glacier</vt:lpstr>
      <vt:lpstr>Primary Criteria for Glacier's DAM System </vt:lpstr>
      <vt:lpstr>   </vt:lpstr>
      <vt:lpstr>PowerPoint Presentation</vt:lpstr>
      <vt:lpstr>   </vt:lpstr>
      <vt:lpstr>PowerPoint Presentation</vt:lpstr>
      <vt:lpstr>   </vt:lpstr>
      <vt:lpstr>PowerPoint Presentation</vt:lpstr>
      <vt:lpstr>PowerPoint Presentation</vt:lpstr>
      <vt:lpstr>PowerPoint Presentation</vt:lpstr>
      <vt:lpstr>Special Thanks to Our Sponsors  Tara Carolin &amp; Jean Tabbert  And Our Advisors  Professor Frederick Bianchi Professor Corey Dehner Professor Seth Tuler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Giannini</dc:creator>
  <cp:lastModifiedBy>Lehrach, Calum S.</cp:lastModifiedBy>
  <cp:revision>1</cp:revision>
  <dcterms:modified xsi:type="dcterms:W3CDTF">2021-10-15T01:20:28Z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0x010100DC6959015D00CC46B359880AD752340B</vt:lpwstr>
  </property>
</Properties>
</file>