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Roboto"/>
      <p:regular r:id="rId26"/>
      <p:bold r:id="rId27"/>
      <p:italic r:id="rId28"/>
      <p:boldItalic r:id="rId29"/>
    </p:embeddedFont>
    <p:embeddedFont>
      <p:font typeface="Roboto Medium"/>
      <p:regular r:id="rId30"/>
      <p:bold r:id="rId31"/>
      <p:italic r:id="rId32"/>
      <p:boldItalic r:id="rId33"/>
    </p:embeddedFont>
    <p:embeddedFont>
      <p:font typeface="Merriweather"/>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regular.fntdata"/><Relationship Id="rId25" Type="http://schemas.openxmlformats.org/officeDocument/2006/relationships/slide" Target="slides/slide21.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Medium-bold.fntdata"/><Relationship Id="rId30" Type="http://schemas.openxmlformats.org/officeDocument/2006/relationships/font" Target="fonts/RobotoMedium-regular.fntdata"/><Relationship Id="rId11" Type="http://schemas.openxmlformats.org/officeDocument/2006/relationships/slide" Target="slides/slide7.xml"/><Relationship Id="rId33" Type="http://schemas.openxmlformats.org/officeDocument/2006/relationships/font" Target="fonts/RobotoMedium-boldItalic.fntdata"/><Relationship Id="rId10" Type="http://schemas.openxmlformats.org/officeDocument/2006/relationships/slide" Target="slides/slide6.xml"/><Relationship Id="rId32" Type="http://schemas.openxmlformats.org/officeDocument/2006/relationships/font" Target="fonts/RobotoMedium-italic.fntdata"/><Relationship Id="rId13" Type="http://schemas.openxmlformats.org/officeDocument/2006/relationships/slide" Target="slides/slide9.xml"/><Relationship Id="rId35" Type="http://schemas.openxmlformats.org/officeDocument/2006/relationships/font" Target="fonts/Merriweather-bold.fntdata"/><Relationship Id="rId12" Type="http://schemas.openxmlformats.org/officeDocument/2006/relationships/slide" Target="slides/slide8.xml"/><Relationship Id="rId34" Type="http://schemas.openxmlformats.org/officeDocument/2006/relationships/font" Target="fonts/Merriweather-regular.fntdata"/><Relationship Id="rId15" Type="http://schemas.openxmlformats.org/officeDocument/2006/relationships/slide" Target="slides/slide11.xml"/><Relationship Id="rId37" Type="http://schemas.openxmlformats.org/officeDocument/2006/relationships/font" Target="fonts/Merriweather-boldItalic.fntdata"/><Relationship Id="rId14" Type="http://schemas.openxmlformats.org/officeDocument/2006/relationships/slide" Target="slides/slide10.xml"/><Relationship Id="rId36" Type="http://schemas.openxmlformats.org/officeDocument/2006/relationships/font" Target="fonts/Merriweather-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 are the WPI IQP Team working towards…”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Zach - transition to guide</a:t>
            </a:r>
            <a:endParaRPr/>
          </a:p>
          <a:p>
            <a:pPr indent="0" lvl="0" marL="0">
              <a:spcBef>
                <a:spcPts val="0"/>
              </a:spcBef>
              <a:spcAft>
                <a:spcPts val="0"/>
              </a:spcAft>
              <a:buNone/>
            </a:pPr>
            <a:r>
              <a:rPr lang="en"/>
              <a:t>In our time here we were able to work with bolaji to….make immediate improvements and develop long term improvement</a:t>
            </a:r>
            <a:endParaRPr/>
          </a:p>
          <a:p>
            <a:pPr indent="0" lvl="0" marL="0">
              <a:spcBef>
                <a:spcPts val="0"/>
              </a:spcBef>
              <a:spcAft>
                <a:spcPts val="0"/>
              </a:spcAft>
              <a:buNone/>
            </a:pPr>
            <a:r>
              <a:rPr lang="en"/>
              <a:t>On right side outline next couple slides - immediate improvements</a:t>
            </a:r>
            <a:endParaRPr/>
          </a:p>
          <a:p>
            <a:pPr indent="0" lvl="0" marL="0">
              <a:spcBef>
                <a:spcPts val="0"/>
              </a:spcBef>
              <a:spcAft>
                <a:spcPts val="0"/>
              </a:spcAft>
              <a:buNone/>
            </a:pPr>
            <a:r>
              <a:t/>
            </a:r>
            <a:endParaRPr/>
          </a:p>
          <a:p>
            <a:pPr indent="0" lvl="0" marL="0">
              <a:spcBef>
                <a:spcPts val="0"/>
              </a:spcBef>
              <a:spcAft>
                <a:spcPts val="0"/>
              </a:spcAft>
              <a:buNone/>
            </a:pPr>
            <a:r>
              <a:rPr lang="en"/>
              <a:t>Make more appealing not graph form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Zach - Talk about volunteers being unsure how to help out around the club</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Lindsey</a:t>
            </a:r>
            <a:endParaRPr/>
          </a:p>
          <a:p>
            <a:pPr indent="0" lvl="0" marL="0">
              <a:spcBef>
                <a:spcPts val="0"/>
              </a:spcBef>
              <a:spcAft>
                <a:spcPts val="0"/>
              </a:spcAft>
              <a:buNone/>
            </a:pPr>
            <a:r>
              <a:rPr lang="en"/>
              <a:t>STEAM stands for science, technology, engineering, art, and mathematics. It is derived from STEM. Art was added to reinforce the importance of art in schools and utilizing creativity while doing STEM subjects. Also, the addition of art increase student engagement in science and math because it makes them more accessible. STEAM also allows for teachers to make the material more relevant to students which generally stimulates interest.</a:t>
            </a:r>
            <a:endParaRPr/>
          </a:p>
          <a:p>
            <a:pPr indent="0" lvl="0" marL="0">
              <a:spcBef>
                <a:spcPts val="0"/>
              </a:spcBef>
              <a:spcAft>
                <a:spcPts val="0"/>
              </a:spcAft>
              <a:buNone/>
            </a:pPr>
            <a:r>
              <a:rPr lang="en"/>
              <a:t>Pedagogy is the theory behind best teaching practices. There are three key concepts that can be utilized to teach STEAM effectively. The first is the concept of Activity Before Content, or ABC. This means that you engage students first with an interesting activity and follow it up with content about what was demonstrated through the activity. The second is divergent thinking which means deriving multiple solutions to a problem. The third is cooperative learning, which is a term that describes putting students in groups to work together to accomplish a task.</a:t>
            </a:r>
            <a:endParaRPr/>
          </a:p>
          <a:p>
            <a:pPr indent="0" lvl="0" marL="0">
              <a:spcBef>
                <a:spcPts val="0"/>
              </a:spcBef>
              <a:spcAft>
                <a:spcPts val="0"/>
              </a:spcAft>
              <a:buNone/>
            </a:pPr>
            <a:r>
              <a:t/>
            </a:r>
            <a:endParaRPr/>
          </a:p>
          <a:p>
            <a:pPr indent="0" lvl="0" marL="0">
              <a:spcBef>
                <a:spcPts val="0"/>
              </a:spcBef>
              <a:spcAft>
                <a:spcPts val="0"/>
              </a:spcAft>
              <a:buNone/>
            </a:pPr>
            <a:r>
              <a:rPr lang="en"/>
              <a:t>STEAM - change from STEM, strategy of making topics relevant to students and using art to increase creativity and student engagement,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Justin</a:t>
            </a:r>
            <a:endParaRPr/>
          </a:p>
          <a:p>
            <a:pPr indent="-298450" lvl="0" marL="457200" rtl="0">
              <a:spcBef>
                <a:spcPts val="0"/>
              </a:spcBef>
              <a:spcAft>
                <a:spcPts val="0"/>
              </a:spcAft>
              <a:buSzPts val="1100"/>
              <a:buChar char="●"/>
            </a:pPr>
            <a:r>
              <a:rPr lang="en"/>
              <a:t>First Activity we used involved the Lego Mindstorms</a:t>
            </a:r>
            <a:endParaRPr/>
          </a:p>
          <a:p>
            <a:pPr indent="-298450" lvl="0" marL="457200" rtl="0">
              <a:spcBef>
                <a:spcPts val="0"/>
              </a:spcBef>
              <a:spcAft>
                <a:spcPts val="0"/>
              </a:spcAft>
              <a:buSzPts val="1100"/>
              <a:buChar char="●"/>
            </a:pPr>
            <a:r>
              <a:rPr lang="en"/>
              <a:t>Group organized parts for two kits so none would be lost</a:t>
            </a:r>
            <a:endParaRPr/>
          </a:p>
          <a:p>
            <a:pPr indent="-298450" lvl="0" marL="457200" rtl="0">
              <a:spcBef>
                <a:spcPts val="0"/>
              </a:spcBef>
              <a:spcAft>
                <a:spcPts val="0"/>
              </a:spcAft>
              <a:buSzPts val="1100"/>
              <a:buChar char="●"/>
            </a:pPr>
            <a:r>
              <a:rPr lang="en"/>
              <a:t>Two groups of members built robots</a:t>
            </a:r>
            <a:endParaRPr/>
          </a:p>
          <a:p>
            <a:pPr indent="-298450" lvl="0" marL="457200" rtl="0">
              <a:spcBef>
                <a:spcPts val="0"/>
              </a:spcBef>
              <a:spcAft>
                <a:spcPts val="0"/>
              </a:spcAft>
              <a:buSzPts val="1100"/>
              <a:buChar char="●"/>
            </a:pPr>
            <a:r>
              <a:rPr lang="en"/>
              <a:t>Conducted the Race Track Activity </a:t>
            </a:r>
            <a:endParaRPr/>
          </a:p>
          <a:p>
            <a:pPr indent="-298450" lvl="1" marL="914400" rtl="0">
              <a:spcBef>
                <a:spcPts val="0"/>
              </a:spcBef>
              <a:spcAft>
                <a:spcPts val="0"/>
              </a:spcAft>
              <a:buSzPts val="1100"/>
              <a:buChar char="○"/>
            </a:pPr>
            <a:r>
              <a:rPr lang="en"/>
              <a:t>Explain activity</a:t>
            </a:r>
            <a:endParaRPr/>
          </a:p>
          <a:p>
            <a:pPr indent="-298450" lvl="0" marL="457200" rtl="0">
              <a:spcBef>
                <a:spcPts val="0"/>
              </a:spcBef>
              <a:spcAft>
                <a:spcPts val="0"/>
              </a:spcAft>
              <a:buSzPts val="1100"/>
              <a:buChar char="●"/>
            </a:pPr>
            <a:r>
              <a:rPr lang="en"/>
              <a:t>Also conducted the programming activity</a:t>
            </a:r>
            <a:endParaRPr/>
          </a:p>
          <a:p>
            <a:pPr indent="-298450" lvl="1" marL="914400" rtl="0">
              <a:spcBef>
                <a:spcPts val="0"/>
              </a:spcBef>
              <a:spcAft>
                <a:spcPts val="0"/>
              </a:spcAft>
              <a:buSzPts val="1100"/>
              <a:buChar char="○"/>
            </a:pPr>
            <a:r>
              <a:rPr lang="en"/>
              <a:t>Short descrition of activity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Justin</a:t>
            </a:r>
            <a:endParaRPr/>
          </a:p>
          <a:p>
            <a:pPr indent="0" lvl="0" marL="0">
              <a:spcBef>
                <a:spcPts val="0"/>
              </a:spcBef>
              <a:spcAft>
                <a:spcPts val="0"/>
              </a:spcAft>
              <a:buNone/>
            </a:pPr>
            <a:r>
              <a:rPr lang="en"/>
              <a:t>Start with explanation of TinkerCAD</a:t>
            </a:r>
            <a:endParaRPr/>
          </a:p>
          <a:p>
            <a:pPr indent="0" lvl="0" marL="0">
              <a:spcBef>
                <a:spcPts val="0"/>
              </a:spcBef>
              <a:spcAft>
                <a:spcPts val="0"/>
              </a:spcAft>
              <a:buNone/>
            </a:pPr>
            <a:r>
              <a:rPr lang="en"/>
              <a:t>Started tutorials/ playing around</a:t>
            </a:r>
            <a:endParaRPr/>
          </a:p>
          <a:p>
            <a:pPr indent="0" lvl="0" marL="0">
              <a:spcBef>
                <a:spcPts val="0"/>
              </a:spcBef>
              <a:spcAft>
                <a:spcPts val="0"/>
              </a:spcAft>
              <a:buNone/>
            </a:pPr>
            <a:r>
              <a:rPr lang="en"/>
              <a:t>Activity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Zach</a:t>
            </a:r>
            <a:endParaRPr/>
          </a:p>
          <a:p>
            <a:pPr indent="0" lvl="0" marL="0">
              <a:spcBef>
                <a:spcPts val="0"/>
              </a:spcBef>
              <a:spcAft>
                <a:spcPts val="0"/>
              </a:spcAft>
              <a:buNone/>
            </a:pPr>
            <a:r>
              <a:rPr lang="en"/>
              <a:t>Emphasize art element of STEAM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Chris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Chris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Lindsey</a:t>
            </a:r>
            <a:endParaRPr/>
          </a:p>
          <a:p>
            <a:pPr indent="0" lvl="0" marL="0">
              <a:spcBef>
                <a:spcPts val="0"/>
              </a:spcBef>
              <a:spcAft>
                <a:spcPts val="0"/>
              </a:spcAft>
              <a:buNone/>
            </a:pPr>
            <a:r>
              <a:rPr lang="en"/>
              <a:t>There are two sets of recommendations. These are for the BGCW staff. We’d recommend hiring a part-time dedicated STEAM staff member. This staff member could be in charge of programming and handle technology support for the STEAM activities. However, we understand hiring someone new may be difficult since many organizations don’t want to give grants for salaries and the Club wants to stay service charge free to support all its members. Although, we do believe the STEAM program will be more successful and sustainable if another staff member is hired. Another option for grants is connecting with the STEM Education Center at WPI. The Center does outreach programs and goes to local schools to teach STEM lessons to students. They may now of an organization who would be willing to provide a grant to hire a staff member. We’d also recommend having volunteer updates at your weekly staff meetings. This could help with their accountability and everyone can be on the same page with what’s happening in the Club concerning volunteers. It also helps with open communication amongst the staff. Another recommendation is to attend the Work Study Fair at WPI in the fall. Many students attend the fair to find employment for the school year and they could be an option for helping with the STEAM program in the future. Also, it might be helpful to have WPI student teams do a similar project with the STEAM program on a yearly basis. They could come in with fresh eyes and new ideas to develop the program further.</a:t>
            </a:r>
            <a:endParaRPr/>
          </a:p>
          <a:p>
            <a:pPr indent="0" lvl="0" marL="0">
              <a:spcBef>
                <a:spcPts val="0"/>
              </a:spcBef>
              <a:spcAft>
                <a:spcPts val="0"/>
              </a:spcAft>
              <a:buNone/>
            </a:pPr>
            <a:r>
              <a:t/>
            </a:r>
            <a:endParaRPr/>
          </a:p>
          <a:p>
            <a:pPr indent="0" lvl="0" marL="0" rtl="0">
              <a:spcBef>
                <a:spcPts val="0"/>
              </a:spcBef>
              <a:spcAft>
                <a:spcPts val="0"/>
              </a:spcAft>
              <a:buNone/>
            </a:pPr>
            <a:r>
              <a:rPr lang="en"/>
              <a:t>The second set of recommendations are for the learning center. The first is to have a structure for the STEAM program. Joanne had the idea of starting with closing the LC from 4-5pm one day a week for STEAM activities and add on more days from there. The second recommendation is to clarify your expectations of the volunteers. We believe the volunteer guide will help with this and hopefully make the volunteers feel more comfortable when they are at the Club. The last recommendation is to reaffirm with the members that the LC should be a like a library where quiet activities are done, expect during the designated STEAM program time. This may decrease the number of members who try to run around the learning center.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Chris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Justin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Justin - Mention this is a national document</a:t>
            </a:r>
            <a:endParaRPr/>
          </a:p>
          <a:p>
            <a:pPr indent="0" lvl="0" marL="0">
              <a:spcBef>
                <a:spcPts val="0"/>
              </a:spcBef>
              <a:spcAft>
                <a:spcPts val="0"/>
              </a:spcAft>
              <a:buNone/>
            </a:pPr>
            <a:r>
              <a:rPr lang="en"/>
              <a:t>Chris take over at STEM Readiness Assessment Page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Chris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Chris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Chris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Chris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Chris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Chris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125" y="0"/>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Shape 11"/>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Shape 1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Shape 55"/>
          <p:cNvSpPr txBox="1"/>
          <p:nvPr>
            <p:ph hasCustomPrompt="1"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Shape 56"/>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Shape 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Shape 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Shape 15"/>
          <p:cNvSpPr/>
          <p:nvPr/>
        </p:nvSpPr>
        <p:spPr>
          <a:xfrm>
            <a:off x="0" y="48099"/>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Shape 17"/>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0" y="44125"/>
            <a:ext cx="4313625" cy="4399375"/>
          </a:xfrm>
          <a:custGeom>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Shape 23"/>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Shape 2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Shape 29"/>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Shape 30"/>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Shape 39"/>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Shape 42"/>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Shape 47"/>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Shape 48"/>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Shape 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rive.google.com/file/d/1bNnGXH_rd5W7FOS0-SArzDFqt1OSAPin/view" TargetMode="External"/><Relationship Id="rId4" Type="http://schemas.openxmlformats.org/officeDocument/2006/relationships/image" Target="../media/image7.jpg"/><Relationship Id="rId5" Type="http://schemas.openxmlformats.org/officeDocument/2006/relationships/image" Target="../media/image28.jpg"/><Relationship Id="rId6"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1.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rive.google.com/file/d/1u4hzCpaqhTHXOnDgCAfRKMvXuGDFKkU2/view" TargetMode="Externa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4.jpg"/><Relationship Id="rId4" Type="http://schemas.openxmlformats.org/officeDocument/2006/relationships/image" Target="../media/image32.jpg"/><Relationship Id="rId5" Type="http://schemas.openxmlformats.org/officeDocument/2006/relationships/image" Target="../media/image35.jpg"/><Relationship Id="rId6"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type="ctrTitle"/>
          </p:nvPr>
        </p:nvSpPr>
        <p:spPr>
          <a:xfrm>
            <a:off x="311700" y="297200"/>
            <a:ext cx="8520600" cy="1282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Developing a STEAM Strategy for the Boys &amp; Girls Club of Worcester</a:t>
            </a:r>
            <a:endParaRPr/>
          </a:p>
        </p:txBody>
      </p:sp>
      <p:sp>
        <p:nvSpPr>
          <p:cNvPr id="65" name="Shape 65"/>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Zach Bellion, Chris Ferreira, </a:t>
            </a:r>
            <a:r>
              <a:rPr lang="en"/>
              <a:t>Lindsey Merrill,</a:t>
            </a:r>
            <a:r>
              <a:rPr lang="en"/>
              <a:t> Justin Nguyen</a:t>
            </a:r>
            <a:endParaRPr/>
          </a:p>
        </p:txBody>
      </p:sp>
      <p:sp>
        <p:nvSpPr>
          <p:cNvPr id="66" name="Shape 66"/>
          <p:cNvSpPr txBox="1"/>
          <p:nvPr/>
        </p:nvSpPr>
        <p:spPr>
          <a:xfrm>
            <a:off x="311700" y="2515750"/>
            <a:ext cx="1616100" cy="534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2"/>
                </a:solidFill>
                <a:latin typeface="Roboto"/>
                <a:ea typeface="Roboto"/>
                <a:cs typeface="Roboto"/>
                <a:sym typeface="Roboto"/>
              </a:rPr>
              <a:t>April 26, 2018</a:t>
            </a:r>
            <a:endParaRPr>
              <a:solidFill>
                <a:schemeClr val="lt2"/>
              </a:solidFill>
              <a:latin typeface="Roboto"/>
              <a:ea typeface="Roboto"/>
              <a:cs typeface="Roboto"/>
              <a:sym typeface="Roboto"/>
            </a:endParaRPr>
          </a:p>
        </p:txBody>
      </p:sp>
      <p:pic>
        <p:nvPicPr>
          <p:cNvPr id="67" name="Shape 67"/>
          <p:cNvPicPr preferRelativeResize="0"/>
          <p:nvPr/>
        </p:nvPicPr>
        <p:blipFill>
          <a:blip r:embed="rId3">
            <a:alphaModFix/>
          </a:blip>
          <a:stretch>
            <a:fillRect/>
          </a:stretch>
        </p:blipFill>
        <p:spPr>
          <a:xfrm>
            <a:off x="2673988" y="3710650"/>
            <a:ext cx="3314813" cy="1282501"/>
          </a:xfrm>
          <a:prstGeom prst="rect">
            <a:avLst/>
          </a:prstGeom>
          <a:noFill/>
          <a:ln>
            <a:noFill/>
          </a:ln>
        </p:spPr>
      </p:pic>
      <p:pic>
        <p:nvPicPr>
          <p:cNvPr id="68" name="Shape 68"/>
          <p:cNvPicPr preferRelativeResize="0"/>
          <p:nvPr/>
        </p:nvPicPr>
        <p:blipFill>
          <a:blip r:embed="rId4">
            <a:alphaModFix/>
          </a:blip>
          <a:stretch>
            <a:fillRect/>
          </a:stretch>
        </p:blipFill>
        <p:spPr>
          <a:xfrm>
            <a:off x="6111350" y="3710638"/>
            <a:ext cx="2982941" cy="1279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283150" y="152400"/>
            <a:ext cx="3700182" cy="4838700"/>
          </a:xfrm>
          <a:prstGeom prst="rect">
            <a:avLst/>
          </a:prstGeom>
          <a:noFill/>
          <a:ln>
            <a:noFill/>
          </a:ln>
        </p:spPr>
      </p:pic>
      <p:sp>
        <p:nvSpPr>
          <p:cNvPr id="129" name="Shape 129"/>
          <p:cNvSpPr txBox="1"/>
          <p:nvPr/>
        </p:nvSpPr>
        <p:spPr>
          <a:xfrm>
            <a:off x="4490325" y="944175"/>
            <a:ext cx="4481400" cy="1871100"/>
          </a:xfrm>
          <a:prstGeom prst="rect">
            <a:avLst/>
          </a:prstGeom>
          <a:no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spcBef>
                <a:spcPts val="0"/>
              </a:spcBef>
              <a:spcAft>
                <a:spcPts val="0"/>
              </a:spcAft>
              <a:buClr>
                <a:schemeClr val="dk1"/>
              </a:buClr>
              <a:buSzPts val="1800"/>
              <a:buChar char="●"/>
            </a:pPr>
            <a:r>
              <a:rPr lang="en" sz="1800">
                <a:solidFill>
                  <a:schemeClr val="dk1"/>
                </a:solidFill>
              </a:rPr>
              <a:t>Dedicate Learning Center to STEAM once a week</a:t>
            </a:r>
            <a:endParaRPr sz="1800">
              <a:solidFill>
                <a:schemeClr val="dk1"/>
              </a:solidFill>
            </a:endParaRPr>
          </a:p>
          <a:p>
            <a:pPr indent="-342900" lvl="0" marL="457200" rtl="0">
              <a:spcBef>
                <a:spcPts val="0"/>
              </a:spcBef>
              <a:spcAft>
                <a:spcPts val="0"/>
              </a:spcAft>
              <a:buClr>
                <a:schemeClr val="dk1"/>
              </a:buClr>
              <a:buSzPts val="1800"/>
              <a:buChar char="●"/>
            </a:pPr>
            <a:r>
              <a:rPr lang="en" sz="1800">
                <a:solidFill>
                  <a:schemeClr val="dk1"/>
                </a:solidFill>
              </a:rPr>
              <a:t>Create instructional videos for activities</a:t>
            </a:r>
            <a:endParaRPr sz="1800">
              <a:solidFill>
                <a:schemeClr val="dk1"/>
              </a:solidFill>
            </a:endParaRPr>
          </a:p>
          <a:p>
            <a:pPr indent="-342900" lvl="0" marL="457200">
              <a:spcBef>
                <a:spcPts val="0"/>
              </a:spcBef>
              <a:spcAft>
                <a:spcPts val="0"/>
              </a:spcAft>
              <a:buClr>
                <a:schemeClr val="dk1"/>
              </a:buClr>
              <a:buSzPts val="1800"/>
              <a:buChar char="●"/>
            </a:pPr>
            <a:r>
              <a:rPr lang="en" sz="1800">
                <a:solidFill>
                  <a:schemeClr val="dk1"/>
                </a:solidFill>
              </a:rPr>
              <a:t>Create Volunteer Guide to help run STEAM and Power Hour</a:t>
            </a:r>
            <a:endParaRPr sz="1800">
              <a:solidFill>
                <a:schemeClr val="dk1"/>
              </a:solidFill>
            </a:endParaRPr>
          </a:p>
        </p:txBody>
      </p:sp>
      <p:sp>
        <p:nvSpPr>
          <p:cNvPr id="130" name="Shape 130"/>
          <p:cNvSpPr txBox="1"/>
          <p:nvPr/>
        </p:nvSpPr>
        <p:spPr>
          <a:xfrm>
            <a:off x="4318125" y="179175"/>
            <a:ext cx="4825800" cy="7650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2800">
                <a:latin typeface="Merriweather"/>
                <a:ea typeface="Merriweather"/>
                <a:cs typeface="Merriweather"/>
                <a:sym typeface="Merriweather"/>
              </a:rPr>
              <a:t>Immediate Improvements</a:t>
            </a:r>
            <a:endParaRPr sz="2800">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p:nvPr/>
        </p:nvSpPr>
        <p:spPr>
          <a:xfrm>
            <a:off x="7487875" y="1170175"/>
            <a:ext cx="459600" cy="2121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 name="Shape 136"/>
          <p:cNvSpPr txBox="1"/>
          <p:nvPr/>
        </p:nvSpPr>
        <p:spPr>
          <a:xfrm>
            <a:off x="4511450" y="1771225"/>
            <a:ext cx="4481400" cy="1305300"/>
          </a:xfrm>
          <a:prstGeom prst="rect">
            <a:avLst/>
          </a:prstGeom>
          <a:no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spcBef>
                <a:spcPts val="0"/>
              </a:spcBef>
              <a:spcAft>
                <a:spcPts val="0"/>
              </a:spcAft>
              <a:buClr>
                <a:schemeClr val="dk1"/>
              </a:buClr>
              <a:buSzPts val="1800"/>
              <a:buChar char="●"/>
            </a:pPr>
            <a:r>
              <a:rPr lang="en" sz="1800">
                <a:solidFill>
                  <a:schemeClr val="dk1"/>
                </a:solidFill>
              </a:rPr>
              <a:t>How to manage Learning Center</a:t>
            </a:r>
            <a:endParaRPr sz="1800">
              <a:solidFill>
                <a:schemeClr val="dk1"/>
              </a:solidFill>
            </a:endParaRPr>
          </a:p>
          <a:p>
            <a:pPr indent="-342900" lvl="0" marL="457200" rtl="0">
              <a:spcBef>
                <a:spcPts val="0"/>
              </a:spcBef>
              <a:spcAft>
                <a:spcPts val="0"/>
              </a:spcAft>
              <a:buClr>
                <a:schemeClr val="dk1"/>
              </a:buClr>
              <a:buSzPts val="1800"/>
              <a:buChar char="●"/>
            </a:pPr>
            <a:r>
              <a:rPr lang="en" sz="1800">
                <a:solidFill>
                  <a:schemeClr val="dk1"/>
                </a:solidFill>
              </a:rPr>
              <a:t>STEAM Program Overview</a:t>
            </a:r>
            <a:endParaRPr sz="1800">
              <a:solidFill>
                <a:schemeClr val="dk1"/>
              </a:solidFill>
            </a:endParaRPr>
          </a:p>
          <a:p>
            <a:pPr indent="-342900" lvl="0" marL="457200" rtl="0">
              <a:spcBef>
                <a:spcPts val="0"/>
              </a:spcBef>
              <a:spcAft>
                <a:spcPts val="0"/>
              </a:spcAft>
              <a:buClr>
                <a:schemeClr val="dk1"/>
              </a:buClr>
              <a:buSzPts val="1800"/>
              <a:buChar char="●"/>
            </a:pPr>
            <a:r>
              <a:rPr lang="en" sz="1800">
                <a:solidFill>
                  <a:schemeClr val="dk1"/>
                </a:solidFill>
              </a:rPr>
              <a:t>3D Printer </a:t>
            </a:r>
            <a:r>
              <a:rPr lang="en" sz="1800">
                <a:solidFill>
                  <a:schemeClr val="dk1"/>
                </a:solidFill>
              </a:rPr>
              <a:t>Instructions</a:t>
            </a:r>
            <a:endParaRPr sz="1800">
              <a:solidFill>
                <a:schemeClr val="dk1"/>
              </a:solidFill>
            </a:endParaRPr>
          </a:p>
          <a:p>
            <a:pPr indent="-342900" lvl="0" marL="457200" rtl="0">
              <a:spcBef>
                <a:spcPts val="0"/>
              </a:spcBef>
              <a:spcAft>
                <a:spcPts val="0"/>
              </a:spcAft>
              <a:buClr>
                <a:schemeClr val="dk1"/>
              </a:buClr>
              <a:buSzPts val="1800"/>
              <a:buChar char="●"/>
            </a:pPr>
            <a:r>
              <a:rPr lang="en" sz="1800">
                <a:solidFill>
                  <a:schemeClr val="dk1"/>
                </a:solidFill>
              </a:rPr>
              <a:t>Activity Plans</a:t>
            </a:r>
            <a:endParaRPr sz="1800">
              <a:solidFill>
                <a:schemeClr val="dk1"/>
              </a:solidFill>
            </a:endParaRPr>
          </a:p>
        </p:txBody>
      </p:sp>
      <p:sp>
        <p:nvSpPr>
          <p:cNvPr id="137" name="Shape 137"/>
          <p:cNvSpPr txBox="1"/>
          <p:nvPr>
            <p:ph type="title"/>
          </p:nvPr>
        </p:nvSpPr>
        <p:spPr>
          <a:xfrm>
            <a:off x="311725" y="351650"/>
            <a:ext cx="3706500" cy="903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Volunteer Guide</a:t>
            </a:r>
            <a:endParaRPr/>
          </a:p>
        </p:txBody>
      </p:sp>
      <p:pic>
        <p:nvPicPr>
          <p:cNvPr id="138" name="Shape 138"/>
          <p:cNvPicPr preferRelativeResize="0"/>
          <p:nvPr/>
        </p:nvPicPr>
        <p:blipFill>
          <a:blip r:embed="rId3">
            <a:alphaModFix/>
          </a:blip>
          <a:stretch>
            <a:fillRect/>
          </a:stretch>
        </p:blipFill>
        <p:spPr>
          <a:xfrm>
            <a:off x="480363" y="990875"/>
            <a:ext cx="3369222" cy="3583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311725" y="351650"/>
            <a:ext cx="3706500" cy="903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Pedagogy</a:t>
            </a:r>
            <a:endParaRPr/>
          </a:p>
        </p:txBody>
      </p:sp>
      <p:sp>
        <p:nvSpPr>
          <p:cNvPr id="144" name="Shape 144"/>
          <p:cNvSpPr txBox="1"/>
          <p:nvPr>
            <p:ph idx="1" type="body"/>
          </p:nvPr>
        </p:nvSpPr>
        <p:spPr>
          <a:xfrm>
            <a:off x="4883250" y="1255250"/>
            <a:ext cx="3706500" cy="1603500"/>
          </a:xfrm>
          <a:prstGeom prst="rect">
            <a:avLst/>
          </a:prstGeom>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nSpc>
                <a:spcPct val="100000"/>
              </a:lnSpc>
              <a:spcBef>
                <a:spcPts val="0"/>
              </a:spcBef>
              <a:spcAft>
                <a:spcPts val="0"/>
              </a:spcAft>
              <a:buClr>
                <a:srgbClr val="000000"/>
              </a:buClr>
              <a:buSzPts val="1800"/>
              <a:buFont typeface="Roboto"/>
              <a:buAutoNum type="arabicPeriod"/>
            </a:pPr>
            <a:r>
              <a:rPr lang="en" sz="1800">
                <a:solidFill>
                  <a:srgbClr val="000000"/>
                </a:solidFill>
              </a:rPr>
              <a:t>Activity Before Content (ABC)</a:t>
            </a:r>
            <a:endParaRPr sz="1800">
              <a:solidFill>
                <a:srgbClr val="000000"/>
              </a:solidFill>
            </a:endParaRPr>
          </a:p>
          <a:p>
            <a:pPr indent="0" lvl="0" marL="0" rtl="0">
              <a:lnSpc>
                <a:spcPct val="100000"/>
              </a:lnSpc>
              <a:spcBef>
                <a:spcPts val="0"/>
              </a:spcBef>
              <a:spcAft>
                <a:spcPts val="0"/>
              </a:spcAft>
              <a:buNone/>
            </a:pPr>
            <a:r>
              <a:t/>
            </a:r>
            <a:endParaRPr sz="1800">
              <a:solidFill>
                <a:srgbClr val="000000"/>
              </a:solidFill>
            </a:endParaRPr>
          </a:p>
          <a:p>
            <a:pPr indent="-342900" lvl="0" marL="457200" rtl="0">
              <a:lnSpc>
                <a:spcPct val="100000"/>
              </a:lnSpc>
              <a:spcBef>
                <a:spcPts val="0"/>
              </a:spcBef>
              <a:spcAft>
                <a:spcPts val="0"/>
              </a:spcAft>
              <a:buClr>
                <a:srgbClr val="000000"/>
              </a:buClr>
              <a:buSzPts val="1800"/>
              <a:buFont typeface="Roboto"/>
              <a:buAutoNum type="arabicPeriod"/>
            </a:pPr>
            <a:r>
              <a:rPr lang="en" sz="1800">
                <a:solidFill>
                  <a:srgbClr val="000000"/>
                </a:solidFill>
              </a:rPr>
              <a:t>Divergent Thinking</a:t>
            </a:r>
            <a:endParaRPr sz="1800">
              <a:solidFill>
                <a:srgbClr val="000000"/>
              </a:solidFill>
            </a:endParaRPr>
          </a:p>
          <a:p>
            <a:pPr indent="0" lvl="0" marL="0" rtl="0">
              <a:lnSpc>
                <a:spcPct val="100000"/>
              </a:lnSpc>
              <a:spcBef>
                <a:spcPts val="0"/>
              </a:spcBef>
              <a:spcAft>
                <a:spcPts val="0"/>
              </a:spcAft>
              <a:buNone/>
            </a:pPr>
            <a:r>
              <a:t/>
            </a:r>
            <a:endParaRPr sz="1800">
              <a:solidFill>
                <a:srgbClr val="000000"/>
              </a:solidFill>
            </a:endParaRPr>
          </a:p>
          <a:p>
            <a:pPr indent="-342900" lvl="0" marL="457200" rtl="0">
              <a:lnSpc>
                <a:spcPct val="100000"/>
              </a:lnSpc>
              <a:spcBef>
                <a:spcPts val="0"/>
              </a:spcBef>
              <a:spcAft>
                <a:spcPts val="0"/>
              </a:spcAft>
              <a:buClr>
                <a:srgbClr val="000000"/>
              </a:buClr>
              <a:buSzPts val="1800"/>
              <a:buFont typeface="Roboto"/>
              <a:buAutoNum type="arabicPeriod"/>
            </a:pPr>
            <a:r>
              <a:rPr lang="en" sz="1800">
                <a:solidFill>
                  <a:srgbClr val="000000"/>
                </a:solidFill>
              </a:rPr>
              <a:t>Cooperative Learning</a:t>
            </a:r>
            <a:endParaRPr/>
          </a:p>
        </p:txBody>
      </p:sp>
      <p:sp>
        <p:nvSpPr>
          <p:cNvPr id="145" name="Shape 145"/>
          <p:cNvSpPr txBox="1"/>
          <p:nvPr/>
        </p:nvSpPr>
        <p:spPr>
          <a:xfrm>
            <a:off x="4468125" y="111675"/>
            <a:ext cx="4767000" cy="754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2000" u="sng"/>
              <a:t>Key Concepts for STEAM Activities</a:t>
            </a:r>
            <a:endParaRPr b="1" sz="2000" u="sng"/>
          </a:p>
        </p:txBody>
      </p:sp>
      <p:pic>
        <p:nvPicPr>
          <p:cNvPr id="146" name="Shape 146"/>
          <p:cNvPicPr preferRelativeResize="0"/>
          <p:nvPr/>
        </p:nvPicPr>
        <p:blipFill>
          <a:blip r:embed="rId3">
            <a:alphaModFix/>
          </a:blip>
          <a:stretch>
            <a:fillRect/>
          </a:stretch>
        </p:blipFill>
        <p:spPr>
          <a:xfrm>
            <a:off x="902483" y="1255250"/>
            <a:ext cx="2524977" cy="33666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25" y="501275"/>
            <a:ext cx="3706500" cy="849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Lego Mindstorms</a:t>
            </a:r>
            <a:endParaRPr/>
          </a:p>
        </p:txBody>
      </p:sp>
      <p:sp>
        <p:nvSpPr>
          <p:cNvPr id="152" name="Shape 152"/>
          <p:cNvSpPr txBox="1"/>
          <p:nvPr>
            <p:ph idx="1" type="body"/>
          </p:nvPr>
        </p:nvSpPr>
        <p:spPr>
          <a:xfrm>
            <a:off x="345025" y="1350200"/>
            <a:ext cx="3639900" cy="1437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FFFFFF"/>
              </a:buClr>
              <a:buSzPts val="1800"/>
              <a:buChar char="●"/>
            </a:pPr>
            <a:r>
              <a:rPr lang="en" sz="1800">
                <a:solidFill>
                  <a:srgbClr val="FFFFFF"/>
                </a:solidFill>
              </a:rPr>
              <a:t>Organized Parts for Robots</a:t>
            </a:r>
            <a:endParaRPr sz="1800">
              <a:solidFill>
                <a:srgbClr val="FFFFFF"/>
              </a:solidFill>
            </a:endParaRPr>
          </a:p>
          <a:p>
            <a:pPr indent="-342900" lvl="0" marL="457200" rtl="0">
              <a:spcBef>
                <a:spcPts val="0"/>
              </a:spcBef>
              <a:spcAft>
                <a:spcPts val="0"/>
              </a:spcAft>
              <a:buClr>
                <a:srgbClr val="FFFFFF"/>
              </a:buClr>
              <a:buSzPts val="1800"/>
              <a:buChar char="●"/>
            </a:pPr>
            <a:r>
              <a:rPr lang="en" sz="1800">
                <a:solidFill>
                  <a:srgbClr val="FFFFFF"/>
                </a:solidFill>
              </a:rPr>
              <a:t>Activity Plan</a:t>
            </a:r>
            <a:endParaRPr sz="1800">
              <a:solidFill>
                <a:srgbClr val="FFFFFF"/>
              </a:solidFill>
            </a:endParaRPr>
          </a:p>
          <a:p>
            <a:pPr indent="-342900" lvl="1" marL="914400" rtl="0">
              <a:spcBef>
                <a:spcPts val="0"/>
              </a:spcBef>
              <a:spcAft>
                <a:spcPts val="0"/>
              </a:spcAft>
              <a:buClr>
                <a:srgbClr val="FFFFFF"/>
              </a:buClr>
              <a:buSzPts val="1800"/>
              <a:buChar char="○"/>
            </a:pPr>
            <a:r>
              <a:rPr lang="en" sz="1800">
                <a:solidFill>
                  <a:srgbClr val="FFFFFF"/>
                </a:solidFill>
              </a:rPr>
              <a:t>Race Track</a:t>
            </a:r>
            <a:endParaRPr sz="1800">
              <a:solidFill>
                <a:srgbClr val="FFFFFF"/>
              </a:solidFill>
            </a:endParaRPr>
          </a:p>
          <a:p>
            <a:pPr indent="-342900" lvl="1" marL="914400" rtl="0">
              <a:spcBef>
                <a:spcPts val="0"/>
              </a:spcBef>
              <a:spcAft>
                <a:spcPts val="0"/>
              </a:spcAft>
              <a:buClr>
                <a:srgbClr val="FFFFFF"/>
              </a:buClr>
              <a:buSzPts val="1800"/>
              <a:buChar char="○"/>
            </a:pPr>
            <a:r>
              <a:rPr lang="en" sz="1800">
                <a:solidFill>
                  <a:srgbClr val="FFFFFF"/>
                </a:solidFill>
              </a:rPr>
              <a:t>Programming</a:t>
            </a:r>
            <a:endParaRPr sz="1800">
              <a:solidFill>
                <a:srgbClr val="FFFFFF"/>
              </a:solidFill>
            </a:endParaRPr>
          </a:p>
        </p:txBody>
      </p:sp>
      <p:pic>
        <p:nvPicPr>
          <p:cNvPr id="153" name="Shape 153" title="VID_20180402_161639Trim.mp4">
            <a:hlinkClick r:id="rId3"/>
          </p:cNvPr>
          <p:cNvPicPr preferRelativeResize="0"/>
          <p:nvPr/>
        </p:nvPicPr>
        <p:blipFill>
          <a:blip r:embed="rId4">
            <a:alphaModFix/>
          </a:blip>
          <a:stretch>
            <a:fillRect/>
          </a:stretch>
        </p:blipFill>
        <p:spPr>
          <a:xfrm>
            <a:off x="4943625" y="77300"/>
            <a:ext cx="3345226" cy="2147250"/>
          </a:xfrm>
          <a:prstGeom prst="rect">
            <a:avLst/>
          </a:prstGeom>
          <a:noFill/>
          <a:ln>
            <a:noFill/>
          </a:ln>
        </p:spPr>
      </p:pic>
      <p:pic>
        <p:nvPicPr>
          <p:cNvPr id="154" name="Shape 154"/>
          <p:cNvPicPr preferRelativeResize="0"/>
          <p:nvPr/>
        </p:nvPicPr>
        <p:blipFill rotWithShape="1">
          <a:blip r:embed="rId5">
            <a:alphaModFix/>
          </a:blip>
          <a:srcRect b="13595" l="8922" r="12392" t="24634"/>
          <a:stretch/>
        </p:blipFill>
        <p:spPr>
          <a:xfrm>
            <a:off x="4943625" y="2224550"/>
            <a:ext cx="3345224" cy="1969567"/>
          </a:xfrm>
          <a:prstGeom prst="rect">
            <a:avLst/>
          </a:prstGeom>
          <a:noFill/>
          <a:ln>
            <a:noFill/>
          </a:ln>
        </p:spPr>
      </p:pic>
      <p:pic>
        <p:nvPicPr>
          <p:cNvPr id="155" name="Shape 155"/>
          <p:cNvPicPr preferRelativeResize="0"/>
          <p:nvPr/>
        </p:nvPicPr>
        <p:blipFill rotWithShape="1">
          <a:blip r:embed="rId6">
            <a:alphaModFix/>
          </a:blip>
          <a:srcRect b="28958" l="4529" r="7357" t="25522"/>
          <a:stretch/>
        </p:blipFill>
        <p:spPr>
          <a:xfrm>
            <a:off x="1337120" y="4254525"/>
            <a:ext cx="6469766" cy="740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311725" y="500925"/>
            <a:ext cx="3706500" cy="664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TinkerCAD</a:t>
            </a:r>
            <a:endParaRPr/>
          </a:p>
        </p:txBody>
      </p:sp>
      <p:sp>
        <p:nvSpPr>
          <p:cNvPr id="161" name="Shape 161"/>
          <p:cNvSpPr txBox="1"/>
          <p:nvPr>
            <p:ph idx="1" type="body"/>
          </p:nvPr>
        </p:nvSpPr>
        <p:spPr>
          <a:xfrm>
            <a:off x="347125" y="1165050"/>
            <a:ext cx="3635700" cy="18225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FFFFFF"/>
              </a:buClr>
              <a:buSzPts val="1800"/>
              <a:buChar char="●"/>
            </a:pPr>
            <a:r>
              <a:rPr lang="en" sz="1800">
                <a:solidFill>
                  <a:schemeClr val="lt1"/>
                </a:solidFill>
              </a:rPr>
              <a:t>Instructional Videos for Tutorial</a:t>
            </a:r>
            <a:endParaRPr sz="1800">
              <a:solidFill>
                <a:schemeClr val="lt1"/>
              </a:solidFill>
            </a:endParaRPr>
          </a:p>
          <a:p>
            <a:pPr indent="-342900" lvl="0" marL="457200" rtl="0">
              <a:spcBef>
                <a:spcPts val="0"/>
              </a:spcBef>
              <a:spcAft>
                <a:spcPts val="0"/>
              </a:spcAft>
              <a:buClr>
                <a:schemeClr val="lt1"/>
              </a:buClr>
              <a:buSzPts val="1800"/>
              <a:buChar char="●"/>
            </a:pPr>
            <a:r>
              <a:rPr lang="en" sz="1800">
                <a:solidFill>
                  <a:schemeClr val="lt1"/>
                </a:solidFill>
              </a:rPr>
              <a:t>Name Tags</a:t>
            </a:r>
            <a:endParaRPr sz="1800">
              <a:solidFill>
                <a:schemeClr val="lt1"/>
              </a:solidFill>
            </a:endParaRPr>
          </a:p>
          <a:p>
            <a:pPr indent="-342900" lvl="0" marL="457200" rtl="0">
              <a:spcBef>
                <a:spcPts val="0"/>
              </a:spcBef>
              <a:spcAft>
                <a:spcPts val="0"/>
              </a:spcAft>
              <a:buClr>
                <a:srgbClr val="FFFFFF"/>
              </a:buClr>
              <a:buSzPts val="1800"/>
              <a:buChar char="●"/>
            </a:pPr>
            <a:r>
              <a:rPr lang="en" sz="1800">
                <a:solidFill>
                  <a:srgbClr val="FFFFFF"/>
                </a:solidFill>
              </a:rPr>
              <a:t>Activity Plans</a:t>
            </a:r>
            <a:endParaRPr sz="1800">
              <a:solidFill>
                <a:srgbClr val="FFFFFF"/>
              </a:solidFill>
            </a:endParaRPr>
          </a:p>
          <a:p>
            <a:pPr indent="-342900" lvl="1" marL="914400" rtl="0">
              <a:spcBef>
                <a:spcPts val="0"/>
              </a:spcBef>
              <a:spcAft>
                <a:spcPts val="0"/>
              </a:spcAft>
              <a:buClr>
                <a:srgbClr val="FFFFFF"/>
              </a:buClr>
              <a:buSzPts val="1800"/>
              <a:buChar char="○"/>
            </a:pPr>
            <a:r>
              <a:rPr lang="en" sz="1800">
                <a:solidFill>
                  <a:srgbClr val="FFFFFF"/>
                </a:solidFill>
              </a:rPr>
              <a:t>Cup</a:t>
            </a:r>
            <a:endParaRPr sz="1800">
              <a:solidFill>
                <a:srgbClr val="FFFFFF"/>
              </a:solidFill>
            </a:endParaRPr>
          </a:p>
          <a:p>
            <a:pPr indent="-342900" lvl="1" marL="914400" rtl="0">
              <a:spcBef>
                <a:spcPts val="0"/>
              </a:spcBef>
              <a:spcAft>
                <a:spcPts val="0"/>
              </a:spcAft>
              <a:buClr>
                <a:srgbClr val="FFFFFF"/>
              </a:buClr>
              <a:buSzPts val="1800"/>
              <a:buChar char="○"/>
            </a:pPr>
            <a:r>
              <a:rPr lang="en" sz="1800">
                <a:solidFill>
                  <a:srgbClr val="FFFFFF"/>
                </a:solidFill>
              </a:rPr>
              <a:t>Castle</a:t>
            </a:r>
            <a:endParaRPr sz="1800">
              <a:solidFill>
                <a:srgbClr val="FFFFFF"/>
              </a:solidFill>
            </a:endParaRPr>
          </a:p>
        </p:txBody>
      </p:sp>
      <p:pic>
        <p:nvPicPr>
          <p:cNvPr id="162" name="Shape 162"/>
          <p:cNvPicPr preferRelativeResize="0"/>
          <p:nvPr/>
        </p:nvPicPr>
        <p:blipFill rotWithShape="1">
          <a:blip r:embed="rId3">
            <a:alphaModFix/>
          </a:blip>
          <a:srcRect b="6358" l="17574" r="8580" t="0"/>
          <a:stretch/>
        </p:blipFill>
        <p:spPr>
          <a:xfrm>
            <a:off x="4500388" y="234200"/>
            <a:ext cx="4499474" cy="2261100"/>
          </a:xfrm>
          <a:prstGeom prst="rect">
            <a:avLst/>
          </a:prstGeom>
          <a:noFill/>
          <a:ln>
            <a:noFill/>
          </a:ln>
        </p:spPr>
      </p:pic>
      <p:pic>
        <p:nvPicPr>
          <p:cNvPr id="163" name="Shape 163"/>
          <p:cNvPicPr preferRelativeResize="0"/>
          <p:nvPr/>
        </p:nvPicPr>
        <p:blipFill>
          <a:blip r:embed="rId4">
            <a:alphaModFix/>
          </a:blip>
          <a:stretch>
            <a:fillRect/>
          </a:stretch>
        </p:blipFill>
        <p:spPr>
          <a:xfrm>
            <a:off x="5037663" y="2495300"/>
            <a:ext cx="3424927" cy="2568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277150" y="297050"/>
            <a:ext cx="47238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3D Printer</a:t>
            </a:r>
            <a:endParaRPr/>
          </a:p>
        </p:txBody>
      </p:sp>
      <p:pic>
        <p:nvPicPr>
          <p:cNvPr id="169" name="Shape 169"/>
          <p:cNvPicPr preferRelativeResize="0"/>
          <p:nvPr/>
        </p:nvPicPr>
        <p:blipFill rotWithShape="1">
          <a:blip r:embed="rId3">
            <a:alphaModFix/>
          </a:blip>
          <a:srcRect b="33839" l="3987" r="44558" t="25894"/>
          <a:stretch/>
        </p:blipFill>
        <p:spPr>
          <a:xfrm>
            <a:off x="277150" y="1964375"/>
            <a:ext cx="3900052" cy="2289024"/>
          </a:xfrm>
          <a:prstGeom prst="rect">
            <a:avLst/>
          </a:prstGeom>
          <a:noFill/>
          <a:ln>
            <a:noFill/>
          </a:ln>
        </p:spPr>
      </p:pic>
      <p:sp>
        <p:nvSpPr>
          <p:cNvPr id="170" name="Shape 170"/>
          <p:cNvSpPr txBox="1"/>
          <p:nvPr/>
        </p:nvSpPr>
        <p:spPr>
          <a:xfrm>
            <a:off x="277150" y="1000420"/>
            <a:ext cx="3754800" cy="12048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Clr>
                <a:srgbClr val="FFFFFF"/>
              </a:buClr>
              <a:buSzPts val="1800"/>
              <a:buChar char="●"/>
            </a:pPr>
            <a:r>
              <a:rPr lang="en" sz="1800">
                <a:solidFill>
                  <a:schemeClr val="lt1"/>
                </a:solidFill>
              </a:rPr>
              <a:t>Volunteer Guide Instructions</a:t>
            </a:r>
            <a:endParaRPr sz="1800">
              <a:solidFill>
                <a:schemeClr val="lt1"/>
              </a:solidFill>
            </a:endParaRPr>
          </a:p>
          <a:p>
            <a:pPr indent="-342900" lvl="0" marL="457200" rtl="0">
              <a:spcBef>
                <a:spcPts val="0"/>
              </a:spcBef>
              <a:spcAft>
                <a:spcPts val="0"/>
              </a:spcAft>
              <a:buClr>
                <a:srgbClr val="FFFFFF"/>
              </a:buClr>
              <a:buSzPts val="1800"/>
              <a:buChar char="●"/>
            </a:pPr>
            <a:r>
              <a:rPr lang="en" sz="1800">
                <a:solidFill>
                  <a:schemeClr val="lt1"/>
                </a:solidFill>
              </a:rPr>
              <a:t>3D Printer Drawing Activity</a:t>
            </a:r>
            <a:endParaRPr sz="1800">
              <a:solidFill>
                <a:srgbClr val="FFFFFF"/>
              </a:solidFill>
            </a:endParaRPr>
          </a:p>
        </p:txBody>
      </p:sp>
      <p:pic>
        <p:nvPicPr>
          <p:cNvPr id="171" name="Shape 171"/>
          <p:cNvPicPr preferRelativeResize="0"/>
          <p:nvPr/>
        </p:nvPicPr>
        <p:blipFill>
          <a:blip r:embed="rId4">
            <a:alphaModFix/>
          </a:blip>
          <a:stretch>
            <a:fillRect/>
          </a:stretch>
        </p:blipFill>
        <p:spPr>
          <a:xfrm>
            <a:off x="4589350" y="1000425"/>
            <a:ext cx="4337300" cy="3252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0" y="134775"/>
            <a:ext cx="4312800" cy="114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STEM Readiness</a:t>
            </a:r>
            <a:r>
              <a:rPr lang="en"/>
              <a:t> Post-Assessment</a:t>
            </a:r>
            <a:endParaRPr/>
          </a:p>
        </p:txBody>
      </p:sp>
      <p:pic>
        <p:nvPicPr>
          <p:cNvPr id="177" name="Shape 177"/>
          <p:cNvPicPr preferRelativeResize="0"/>
          <p:nvPr/>
        </p:nvPicPr>
        <p:blipFill>
          <a:blip r:embed="rId3">
            <a:alphaModFix/>
          </a:blip>
          <a:stretch>
            <a:fillRect/>
          </a:stretch>
        </p:blipFill>
        <p:spPr>
          <a:xfrm>
            <a:off x="1309688" y="1348100"/>
            <a:ext cx="6524625" cy="3305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01175" y="115825"/>
            <a:ext cx="3706500" cy="250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STEM Readiness Post-Assessment</a:t>
            </a:r>
            <a:endParaRPr/>
          </a:p>
        </p:txBody>
      </p:sp>
      <p:pic>
        <p:nvPicPr>
          <p:cNvPr id="183" name="Shape 183"/>
          <p:cNvPicPr preferRelativeResize="0"/>
          <p:nvPr/>
        </p:nvPicPr>
        <p:blipFill>
          <a:blip r:embed="rId3">
            <a:alphaModFix/>
          </a:blip>
          <a:stretch>
            <a:fillRect/>
          </a:stretch>
        </p:blipFill>
        <p:spPr>
          <a:xfrm>
            <a:off x="152400" y="1401400"/>
            <a:ext cx="8839200" cy="248773"/>
          </a:xfrm>
          <a:prstGeom prst="rect">
            <a:avLst/>
          </a:prstGeom>
          <a:noFill/>
          <a:ln>
            <a:noFill/>
          </a:ln>
        </p:spPr>
      </p:pic>
      <p:pic>
        <p:nvPicPr>
          <p:cNvPr id="184" name="Shape 184"/>
          <p:cNvPicPr preferRelativeResize="0"/>
          <p:nvPr/>
        </p:nvPicPr>
        <p:blipFill>
          <a:blip r:embed="rId4">
            <a:alphaModFix/>
          </a:blip>
          <a:stretch>
            <a:fillRect/>
          </a:stretch>
        </p:blipFill>
        <p:spPr>
          <a:xfrm>
            <a:off x="152400" y="1650173"/>
            <a:ext cx="8839201" cy="752768"/>
          </a:xfrm>
          <a:prstGeom prst="rect">
            <a:avLst/>
          </a:prstGeom>
          <a:noFill/>
          <a:ln>
            <a:noFill/>
          </a:ln>
        </p:spPr>
      </p:pic>
      <p:pic>
        <p:nvPicPr>
          <p:cNvPr id="185" name="Shape 185"/>
          <p:cNvPicPr preferRelativeResize="0"/>
          <p:nvPr/>
        </p:nvPicPr>
        <p:blipFill>
          <a:blip r:embed="rId5">
            <a:alphaModFix/>
          </a:blip>
          <a:stretch>
            <a:fillRect/>
          </a:stretch>
        </p:blipFill>
        <p:spPr>
          <a:xfrm>
            <a:off x="152400" y="2402950"/>
            <a:ext cx="8839201" cy="915738"/>
          </a:xfrm>
          <a:prstGeom prst="rect">
            <a:avLst/>
          </a:prstGeom>
          <a:noFill/>
          <a:ln>
            <a:noFill/>
          </a:ln>
        </p:spPr>
      </p:pic>
      <p:pic>
        <p:nvPicPr>
          <p:cNvPr id="186" name="Shape 186"/>
          <p:cNvPicPr preferRelativeResize="0"/>
          <p:nvPr/>
        </p:nvPicPr>
        <p:blipFill>
          <a:blip r:embed="rId6">
            <a:alphaModFix/>
          </a:blip>
          <a:stretch>
            <a:fillRect/>
          </a:stretch>
        </p:blipFill>
        <p:spPr>
          <a:xfrm>
            <a:off x="152400" y="3318688"/>
            <a:ext cx="8839202" cy="12194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grpSp>
        <p:nvGrpSpPr>
          <p:cNvPr id="191" name="Shape 191"/>
          <p:cNvGrpSpPr/>
          <p:nvPr/>
        </p:nvGrpSpPr>
        <p:grpSpPr>
          <a:xfrm>
            <a:off x="-2217" y="2601104"/>
            <a:ext cx="9146040" cy="2542468"/>
            <a:chOff x="1591661" y="2322568"/>
            <a:chExt cx="5959497" cy="643500"/>
          </a:xfrm>
        </p:grpSpPr>
        <p:sp>
          <p:nvSpPr>
            <p:cNvPr id="192" name="Shape 19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93" name="Shape 193"/>
            <p:cNvSpPr/>
            <p:nvPr/>
          </p:nvSpPr>
          <p:spPr>
            <a:xfrm flipH="1">
              <a:off x="1591661" y="2322575"/>
              <a:ext cx="1844400" cy="642600"/>
            </a:xfrm>
            <a:prstGeom prst="rect">
              <a:avLst/>
            </a:prstGeom>
            <a:solidFill>
              <a:schemeClr val="dk1"/>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94" name="Shape 194"/>
            <p:cNvSpPr/>
            <p:nvPr/>
          </p:nvSpPr>
          <p:spPr>
            <a:xfrm rot="-5400000">
              <a:off x="2981405" y="1934671"/>
              <a:ext cx="643356" cy="1419149"/>
            </a:xfrm>
            <a:prstGeom prst="flowChartOffpageConnector">
              <a:avLst/>
            </a:prstGeom>
            <a:solidFill>
              <a:schemeClr val="dk1"/>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95" name="Shape 195"/>
            <p:cNvSpPr/>
            <p:nvPr/>
          </p:nvSpPr>
          <p:spPr>
            <a:xfrm>
              <a:off x="1763196" y="2399951"/>
              <a:ext cx="1940700" cy="4959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2000">
                  <a:solidFill>
                    <a:schemeClr val="lt1"/>
                  </a:solidFill>
                  <a:latin typeface="Merriweather"/>
                  <a:ea typeface="Merriweather"/>
                  <a:cs typeface="Merriweather"/>
                  <a:sym typeface="Merriweather"/>
                </a:rPr>
                <a:t>Recommendations for the Learning Center</a:t>
              </a:r>
              <a:endParaRPr sz="2000">
                <a:solidFill>
                  <a:srgbClr val="FFFFFF"/>
                </a:solidFill>
                <a:latin typeface="Roboto"/>
                <a:ea typeface="Roboto"/>
                <a:cs typeface="Roboto"/>
                <a:sym typeface="Roboto"/>
              </a:endParaRPr>
            </a:p>
          </p:txBody>
        </p:sp>
        <p:sp>
          <p:nvSpPr>
            <p:cNvPr id="196" name="Shape 196"/>
            <p:cNvSpPr/>
            <p:nvPr/>
          </p:nvSpPr>
          <p:spPr>
            <a:xfrm>
              <a:off x="4012658" y="2323744"/>
              <a:ext cx="3538500" cy="642300"/>
            </a:xfrm>
            <a:prstGeom prst="rect">
              <a:avLst/>
            </a:prstGeom>
            <a:noFill/>
            <a:ln>
              <a:noFill/>
            </a:ln>
          </p:spPr>
          <p:txBody>
            <a:bodyPr anchorCtr="0" anchor="ctr" bIns="91425" lIns="91425" spcFirstLastPara="1" rIns="91425" wrap="square" tIns="91425">
              <a:noAutofit/>
            </a:bodyPr>
            <a:lstStyle/>
            <a:p>
              <a:pPr indent="-342900" lvl="0" marL="457200" rtl="0">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Structure STEAM Programming </a:t>
              </a:r>
              <a:endParaRPr sz="1800">
                <a:solidFill>
                  <a:schemeClr val="dk1"/>
                </a:solidFill>
                <a:latin typeface="Times New Roman"/>
                <a:ea typeface="Times New Roman"/>
                <a:cs typeface="Times New Roman"/>
                <a:sym typeface="Times New Roman"/>
              </a:endParaRPr>
            </a:p>
            <a:p>
              <a:pPr indent="-342900" lvl="0" marL="457200" rtl="0">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Clarify Volunteers Expectations</a:t>
              </a:r>
              <a:endParaRPr sz="1800">
                <a:solidFill>
                  <a:schemeClr val="dk1"/>
                </a:solidFill>
                <a:latin typeface="Times New Roman"/>
                <a:ea typeface="Times New Roman"/>
                <a:cs typeface="Times New Roman"/>
                <a:sym typeface="Times New Roman"/>
              </a:endParaRPr>
            </a:p>
            <a:p>
              <a:pPr indent="-342900" lvl="0" marL="457200" rtl="0">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Reaffirm Learning Center Structure with Members</a:t>
              </a:r>
              <a:endParaRPr sz="1800">
                <a:solidFill>
                  <a:schemeClr val="dk1"/>
                </a:solidFill>
                <a:latin typeface="Roboto"/>
                <a:ea typeface="Roboto"/>
                <a:cs typeface="Roboto"/>
                <a:sym typeface="Roboto"/>
              </a:endParaRPr>
            </a:p>
          </p:txBody>
        </p:sp>
      </p:grpSp>
      <p:grpSp>
        <p:nvGrpSpPr>
          <p:cNvPr id="197" name="Shape 197"/>
          <p:cNvGrpSpPr/>
          <p:nvPr/>
        </p:nvGrpSpPr>
        <p:grpSpPr>
          <a:xfrm>
            <a:off x="-2176" y="-28"/>
            <a:ext cx="9146032" cy="2582583"/>
            <a:chOff x="1591671" y="2322568"/>
            <a:chExt cx="5959492" cy="644550"/>
          </a:xfrm>
        </p:grpSpPr>
        <p:sp>
          <p:nvSpPr>
            <p:cNvPr id="198" name="Shape 198"/>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 name="Shape 199"/>
            <p:cNvSpPr/>
            <p:nvPr/>
          </p:nvSpPr>
          <p:spPr>
            <a:xfrm flipH="1">
              <a:off x="1591671" y="2323018"/>
              <a:ext cx="1844400" cy="644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nvSpPr>
          <p:spPr>
            <a:xfrm rot="-5400000">
              <a:off x="2991320" y="1935493"/>
              <a:ext cx="643356" cy="1419149"/>
            </a:xfrm>
            <a:prstGeom prst="flowChartOffpageConnector">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nvSpPr>
          <p:spPr>
            <a:xfrm>
              <a:off x="1787663" y="2396389"/>
              <a:ext cx="1940700" cy="4959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2000">
                  <a:solidFill>
                    <a:schemeClr val="lt1"/>
                  </a:solidFill>
                  <a:latin typeface="Merriweather"/>
                  <a:ea typeface="Merriweather"/>
                  <a:cs typeface="Merriweather"/>
                  <a:sym typeface="Merriweather"/>
                </a:rPr>
                <a:t>Recommendations for BGCW Staff</a:t>
              </a:r>
              <a:endParaRPr sz="2000">
                <a:solidFill>
                  <a:srgbClr val="FFFFFF"/>
                </a:solidFill>
                <a:latin typeface="Roboto Medium"/>
                <a:ea typeface="Roboto Medium"/>
                <a:cs typeface="Roboto Medium"/>
                <a:sym typeface="Roboto Medium"/>
              </a:endParaRPr>
            </a:p>
          </p:txBody>
        </p:sp>
        <p:sp>
          <p:nvSpPr>
            <p:cNvPr id="202" name="Shape 202"/>
            <p:cNvSpPr/>
            <p:nvPr/>
          </p:nvSpPr>
          <p:spPr>
            <a:xfrm>
              <a:off x="4022562" y="2323752"/>
              <a:ext cx="3528600" cy="642300"/>
            </a:xfrm>
            <a:prstGeom prst="rect">
              <a:avLst/>
            </a:prstGeom>
            <a:noFill/>
            <a:ln>
              <a:noFill/>
            </a:ln>
          </p:spPr>
          <p:txBody>
            <a:bodyPr anchorCtr="0" anchor="ctr" bIns="91425" lIns="91425" spcFirstLastPara="1" rIns="91425" wrap="square" tIns="91425">
              <a:noAutofit/>
            </a:bodyPr>
            <a:lstStyle/>
            <a:p>
              <a:pPr indent="-342900" lvl="0" marL="457200" rtl="0">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Hire Part-time Dedicated STEAM Staff Member</a:t>
              </a:r>
              <a:endParaRPr sz="1800">
                <a:solidFill>
                  <a:schemeClr val="dk1"/>
                </a:solidFill>
                <a:latin typeface="Times New Roman"/>
                <a:ea typeface="Times New Roman"/>
                <a:cs typeface="Times New Roman"/>
                <a:sym typeface="Times New Roman"/>
              </a:endParaRPr>
            </a:p>
            <a:p>
              <a:pPr indent="-342900" lvl="0" marL="457200" rtl="0">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Connect with STEM Education Center at WPI</a:t>
              </a:r>
              <a:endParaRPr sz="1800">
                <a:solidFill>
                  <a:schemeClr val="dk1"/>
                </a:solidFill>
                <a:latin typeface="Times New Roman"/>
                <a:ea typeface="Times New Roman"/>
                <a:cs typeface="Times New Roman"/>
                <a:sym typeface="Times New Roman"/>
              </a:endParaRPr>
            </a:p>
            <a:p>
              <a:pPr indent="-342900" lvl="0" marL="457200" rtl="0">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Volunteers’ Attendance Updates at Staff Meeting</a:t>
              </a:r>
              <a:endParaRPr sz="1800">
                <a:solidFill>
                  <a:schemeClr val="dk1"/>
                </a:solidFill>
                <a:latin typeface="Times New Roman"/>
                <a:ea typeface="Times New Roman"/>
                <a:cs typeface="Times New Roman"/>
                <a:sym typeface="Times New Roman"/>
              </a:endParaRPr>
            </a:p>
            <a:p>
              <a:pPr indent="-342900" lvl="0" marL="457200" rtl="0">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Work Study Fair and Annual WPI Student Team</a:t>
              </a:r>
              <a:endParaRPr sz="1800">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Promotional Video</a:t>
            </a:r>
            <a:endParaRPr/>
          </a:p>
        </p:txBody>
      </p:sp>
      <p:pic>
        <p:nvPicPr>
          <p:cNvPr id="208" name="Shape 208" title="IQP 2018 Promo Video.avi">
            <a:hlinkClick r:id="rId3"/>
          </p:cNvPr>
          <p:cNvPicPr preferRelativeResize="0"/>
          <p:nvPr/>
        </p:nvPicPr>
        <p:blipFill>
          <a:blip r:embed="rId4">
            <a:alphaModFix/>
          </a:blip>
          <a:stretch>
            <a:fillRect/>
          </a:stretch>
        </p:blipFill>
        <p:spPr>
          <a:xfrm>
            <a:off x="1904138" y="1141700"/>
            <a:ext cx="5335726" cy="400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11725" y="500925"/>
            <a:ext cx="3706500" cy="122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Mission Statement</a:t>
            </a:r>
            <a:endParaRPr/>
          </a:p>
        </p:txBody>
      </p:sp>
      <p:sp>
        <p:nvSpPr>
          <p:cNvPr id="74" name="Shape 74"/>
          <p:cNvSpPr txBox="1"/>
          <p:nvPr>
            <p:ph idx="1" type="body"/>
          </p:nvPr>
        </p:nvSpPr>
        <p:spPr>
          <a:xfrm>
            <a:off x="81775" y="1523025"/>
            <a:ext cx="4166400" cy="256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rPr>
              <a:t>Collaborated with the staff of the Boys &amp; Girls Club of Worcester (BGCW) to develop a sustainable STEAM strategy and stimulate member interest in STEAM activities.</a:t>
            </a:r>
            <a:endParaRPr sz="1800">
              <a:solidFill>
                <a:srgbClr val="FFFFFF"/>
              </a:solidFill>
            </a:endParaRPr>
          </a:p>
        </p:txBody>
      </p:sp>
      <p:pic>
        <p:nvPicPr>
          <p:cNvPr id="75" name="Shape 75"/>
          <p:cNvPicPr preferRelativeResize="0"/>
          <p:nvPr/>
        </p:nvPicPr>
        <p:blipFill>
          <a:blip r:embed="rId3">
            <a:alphaModFix/>
          </a:blip>
          <a:stretch>
            <a:fillRect/>
          </a:stretch>
        </p:blipFill>
        <p:spPr>
          <a:xfrm>
            <a:off x="4460250" y="634813"/>
            <a:ext cx="4591025" cy="38738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311725" y="500925"/>
            <a:ext cx="3706500" cy="871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Acknowledgements</a:t>
            </a:r>
            <a:endParaRPr/>
          </a:p>
        </p:txBody>
      </p:sp>
      <p:sp>
        <p:nvSpPr>
          <p:cNvPr id="214" name="Shape 214"/>
          <p:cNvSpPr txBox="1"/>
          <p:nvPr>
            <p:ph idx="1" type="body"/>
          </p:nvPr>
        </p:nvSpPr>
        <p:spPr>
          <a:xfrm>
            <a:off x="4324975" y="500925"/>
            <a:ext cx="2394900" cy="4642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500"/>
              <a:t>All Staff of the Boys &amp; Girls Club</a:t>
            </a:r>
            <a:endParaRPr sz="1500"/>
          </a:p>
          <a:p>
            <a:pPr indent="0" lvl="0" marL="0">
              <a:spcBef>
                <a:spcPts val="1600"/>
              </a:spcBef>
              <a:spcAft>
                <a:spcPts val="0"/>
              </a:spcAft>
              <a:buNone/>
            </a:pPr>
            <a:r>
              <a:rPr lang="en" sz="1500"/>
              <a:t>Bolaji Ojo</a:t>
            </a:r>
            <a:endParaRPr sz="1500"/>
          </a:p>
          <a:p>
            <a:pPr indent="0" lvl="0" marL="0">
              <a:spcBef>
                <a:spcPts val="1600"/>
              </a:spcBef>
              <a:spcAft>
                <a:spcPts val="0"/>
              </a:spcAft>
              <a:buNone/>
            </a:pPr>
            <a:r>
              <a:rPr lang="en" sz="1500"/>
              <a:t>Teju Richardson</a:t>
            </a:r>
            <a:endParaRPr sz="1500"/>
          </a:p>
          <a:p>
            <a:pPr indent="0" lvl="0" marL="0">
              <a:spcBef>
                <a:spcPts val="1600"/>
              </a:spcBef>
              <a:spcAft>
                <a:spcPts val="0"/>
              </a:spcAft>
              <a:buNone/>
            </a:pPr>
            <a:r>
              <a:rPr lang="en" sz="1500"/>
              <a:t>Scott Jiusto</a:t>
            </a:r>
            <a:endParaRPr sz="1500"/>
          </a:p>
          <a:p>
            <a:pPr indent="0" lvl="0" marL="0">
              <a:spcBef>
                <a:spcPts val="1600"/>
              </a:spcBef>
              <a:spcAft>
                <a:spcPts val="1600"/>
              </a:spcAft>
              <a:buNone/>
            </a:pPr>
            <a:r>
              <a:rPr lang="en" sz="1500"/>
              <a:t>Shari Weaver</a:t>
            </a:r>
            <a:endParaRPr sz="1500"/>
          </a:p>
        </p:txBody>
      </p:sp>
      <p:sp>
        <p:nvSpPr>
          <p:cNvPr id="215" name="Shape 215"/>
          <p:cNvSpPr txBox="1"/>
          <p:nvPr>
            <p:ph idx="1" type="body"/>
          </p:nvPr>
        </p:nvSpPr>
        <p:spPr>
          <a:xfrm>
            <a:off x="6749100" y="501001"/>
            <a:ext cx="2394900" cy="4642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500"/>
              <a:t>All Members of the Boys &amp; Girls Club</a:t>
            </a:r>
            <a:endParaRPr sz="1500"/>
          </a:p>
          <a:p>
            <a:pPr indent="0" lvl="0" marL="0" rtl="0">
              <a:spcBef>
                <a:spcPts val="1600"/>
              </a:spcBef>
              <a:spcAft>
                <a:spcPts val="0"/>
              </a:spcAft>
              <a:buNone/>
            </a:pPr>
            <a:r>
              <a:rPr lang="en" sz="1500"/>
              <a:t>Joanne Fowling</a:t>
            </a:r>
            <a:endParaRPr sz="1500"/>
          </a:p>
          <a:p>
            <a:pPr indent="0" lvl="0" marL="0">
              <a:spcBef>
                <a:spcPts val="1600"/>
              </a:spcBef>
              <a:spcAft>
                <a:spcPts val="0"/>
              </a:spcAft>
              <a:buNone/>
            </a:pPr>
            <a:r>
              <a:rPr lang="en" sz="1500"/>
              <a:t>Creighton Peet</a:t>
            </a:r>
            <a:endParaRPr sz="1500"/>
          </a:p>
          <a:p>
            <a:pPr indent="0" lvl="0" marL="0" rtl="0">
              <a:spcBef>
                <a:spcPts val="1600"/>
              </a:spcBef>
              <a:spcAft>
                <a:spcPts val="0"/>
              </a:spcAft>
              <a:buNone/>
            </a:pPr>
            <a:r>
              <a:rPr lang="en" sz="1500"/>
              <a:t>Laura Robinson</a:t>
            </a:r>
            <a:endParaRPr sz="1500"/>
          </a:p>
          <a:p>
            <a:pPr indent="0" lvl="0" marL="0" rtl="0">
              <a:spcBef>
                <a:spcPts val="1600"/>
              </a:spcBef>
              <a:spcAft>
                <a:spcPts val="1600"/>
              </a:spcAft>
              <a:buNone/>
            </a:pPr>
            <a:r>
              <a:rPr lang="en" sz="1500"/>
              <a:t>Stephan Barthold</a:t>
            </a:r>
            <a:endParaRPr sz="1500"/>
          </a:p>
        </p:txBody>
      </p:sp>
      <p:pic>
        <p:nvPicPr>
          <p:cNvPr id="216" name="Shape 216"/>
          <p:cNvPicPr preferRelativeResize="0"/>
          <p:nvPr/>
        </p:nvPicPr>
        <p:blipFill>
          <a:blip r:embed="rId3">
            <a:alphaModFix/>
          </a:blip>
          <a:stretch>
            <a:fillRect/>
          </a:stretch>
        </p:blipFill>
        <p:spPr>
          <a:xfrm>
            <a:off x="154888" y="1372425"/>
            <a:ext cx="4020173" cy="301513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64800" y="213225"/>
            <a:ext cx="4459500" cy="13125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Questions/Suggestions?</a:t>
            </a:r>
            <a:endParaRPr/>
          </a:p>
        </p:txBody>
      </p:sp>
      <p:pic>
        <p:nvPicPr>
          <p:cNvPr id="222" name="Shape 222"/>
          <p:cNvPicPr preferRelativeResize="0"/>
          <p:nvPr/>
        </p:nvPicPr>
        <p:blipFill rotWithShape="1">
          <a:blip r:embed="rId3">
            <a:alphaModFix/>
          </a:blip>
          <a:srcRect b="17161" l="4315" r="0" t="18125"/>
          <a:stretch/>
        </p:blipFill>
        <p:spPr>
          <a:xfrm>
            <a:off x="50500" y="1028700"/>
            <a:ext cx="2342427" cy="2112138"/>
          </a:xfrm>
          <a:prstGeom prst="rect">
            <a:avLst/>
          </a:prstGeom>
          <a:noFill/>
          <a:ln>
            <a:noFill/>
          </a:ln>
        </p:spPr>
      </p:pic>
      <p:pic>
        <p:nvPicPr>
          <p:cNvPr id="223" name="Shape 223"/>
          <p:cNvPicPr preferRelativeResize="0"/>
          <p:nvPr/>
        </p:nvPicPr>
        <p:blipFill rotWithShape="1">
          <a:blip r:embed="rId4">
            <a:alphaModFix/>
          </a:blip>
          <a:srcRect b="11334" l="13675" r="11836" t="13601"/>
          <a:stretch/>
        </p:blipFill>
        <p:spPr>
          <a:xfrm>
            <a:off x="2458900" y="2524250"/>
            <a:ext cx="1744827" cy="2344402"/>
          </a:xfrm>
          <a:prstGeom prst="rect">
            <a:avLst/>
          </a:prstGeom>
          <a:noFill/>
          <a:ln>
            <a:noFill/>
          </a:ln>
        </p:spPr>
      </p:pic>
      <p:pic>
        <p:nvPicPr>
          <p:cNvPr id="224" name="Shape 224"/>
          <p:cNvPicPr preferRelativeResize="0"/>
          <p:nvPr/>
        </p:nvPicPr>
        <p:blipFill rotWithShape="1">
          <a:blip r:embed="rId5">
            <a:alphaModFix/>
          </a:blip>
          <a:srcRect b="13150" l="16638" r="18695" t="24318"/>
          <a:stretch/>
        </p:blipFill>
        <p:spPr>
          <a:xfrm>
            <a:off x="4394700" y="781212"/>
            <a:ext cx="2022125" cy="2607124"/>
          </a:xfrm>
          <a:prstGeom prst="rect">
            <a:avLst/>
          </a:prstGeom>
          <a:noFill/>
          <a:ln>
            <a:noFill/>
          </a:ln>
        </p:spPr>
      </p:pic>
      <p:pic>
        <p:nvPicPr>
          <p:cNvPr id="225" name="Shape 225"/>
          <p:cNvPicPr preferRelativeResize="0"/>
          <p:nvPr/>
        </p:nvPicPr>
        <p:blipFill rotWithShape="1">
          <a:blip r:embed="rId6">
            <a:alphaModFix/>
          </a:blip>
          <a:srcRect b="26561" l="20020" r="23135" t="34145"/>
          <a:stretch/>
        </p:blipFill>
        <p:spPr>
          <a:xfrm>
            <a:off x="6607799" y="2928450"/>
            <a:ext cx="2192801" cy="20210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248550" y="116912"/>
            <a:ext cx="3756251" cy="4909675"/>
          </a:xfrm>
          <a:prstGeom prst="rect">
            <a:avLst/>
          </a:prstGeom>
          <a:noFill/>
          <a:ln>
            <a:noFill/>
          </a:ln>
        </p:spPr>
      </p:pic>
      <p:sp>
        <p:nvSpPr>
          <p:cNvPr id="81" name="Shape 81"/>
          <p:cNvSpPr txBox="1"/>
          <p:nvPr/>
        </p:nvSpPr>
        <p:spPr>
          <a:xfrm>
            <a:off x="4866400" y="1245000"/>
            <a:ext cx="3756300" cy="2653500"/>
          </a:xfrm>
          <a:prstGeom prst="rect">
            <a:avLst/>
          </a:prstGeom>
          <a:no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spcBef>
                <a:spcPts val="0"/>
              </a:spcBef>
              <a:spcAft>
                <a:spcPts val="0"/>
              </a:spcAft>
              <a:buSzPts val="1800"/>
              <a:buFont typeface="Roboto"/>
              <a:buChar char="●"/>
            </a:pPr>
            <a:r>
              <a:rPr lang="en" sz="1800">
                <a:latin typeface="Roboto"/>
                <a:ea typeface="Roboto"/>
                <a:cs typeface="Roboto"/>
                <a:sym typeface="Roboto"/>
              </a:rPr>
              <a:t>STEM Readiness Pre-Assessment</a:t>
            </a:r>
            <a:endParaRPr sz="1800">
              <a:latin typeface="Roboto"/>
              <a:ea typeface="Roboto"/>
              <a:cs typeface="Roboto"/>
              <a:sym typeface="Roboto"/>
            </a:endParaRPr>
          </a:p>
          <a:p>
            <a:pPr indent="-342900" lvl="0" marL="457200" rtl="0">
              <a:spcBef>
                <a:spcPts val="0"/>
              </a:spcBef>
              <a:spcAft>
                <a:spcPts val="0"/>
              </a:spcAft>
              <a:buSzPts val="1800"/>
              <a:buFont typeface="Roboto"/>
              <a:buChar char="●"/>
            </a:pPr>
            <a:r>
              <a:rPr lang="en" sz="1800">
                <a:latin typeface="Roboto"/>
                <a:ea typeface="Roboto"/>
                <a:cs typeface="Roboto"/>
                <a:sym typeface="Roboto"/>
              </a:rPr>
              <a:t>STEM Improvement Plan</a:t>
            </a:r>
            <a:endParaRPr sz="1800">
              <a:latin typeface="Roboto"/>
              <a:ea typeface="Roboto"/>
              <a:cs typeface="Roboto"/>
              <a:sym typeface="Roboto"/>
            </a:endParaRPr>
          </a:p>
          <a:p>
            <a:pPr indent="-342900" lvl="0" marL="457200" rtl="0">
              <a:spcBef>
                <a:spcPts val="0"/>
              </a:spcBef>
              <a:spcAft>
                <a:spcPts val="0"/>
              </a:spcAft>
              <a:buSzPts val="1800"/>
              <a:buFont typeface="Roboto"/>
              <a:buChar char="●"/>
            </a:pPr>
            <a:r>
              <a:rPr lang="en" sz="1800">
                <a:latin typeface="Roboto"/>
                <a:ea typeface="Roboto"/>
                <a:cs typeface="Roboto"/>
                <a:sym typeface="Roboto"/>
              </a:rPr>
              <a:t>Resources</a:t>
            </a:r>
            <a:endParaRPr sz="1800">
              <a:latin typeface="Roboto"/>
              <a:ea typeface="Roboto"/>
              <a:cs typeface="Roboto"/>
              <a:sym typeface="Roboto"/>
            </a:endParaRPr>
          </a:p>
          <a:p>
            <a:pPr indent="-342900" lvl="0" marL="457200" rtl="0">
              <a:spcBef>
                <a:spcPts val="0"/>
              </a:spcBef>
              <a:spcAft>
                <a:spcPts val="0"/>
              </a:spcAft>
              <a:buSzPts val="1800"/>
              <a:buFont typeface="Roboto"/>
              <a:buChar char="●"/>
            </a:pPr>
            <a:r>
              <a:rPr lang="en" sz="1800">
                <a:latin typeface="Roboto"/>
                <a:ea typeface="Roboto"/>
                <a:cs typeface="Roboto"/>
                <a:sym typeface="Roboto"/>
              </a:rPr>
              <a:t>STEAM Activities</a:t>
            </a:r>
            <a:endParaRPr sz="1800">
              <a:latin typeface="Roboto"/>
              <a:ea typeface="Roboto"/>
              <a:cs typeface="Roboto"/>
              <a:sym typeface="Roboto"/>
            </a:endParaRPr>
          </a:p>
          <a:p>
            <a:pPr indent="-342900" lvl="0" marL="457200" rtl="0">
              <a:spcBef>
                <a:spcPts val="0"/>
              </a:spcBef>
              <a:spcAft>
                <a:spcPts val="0"/>
              </a:spcAft>
              <a:buSzPts val="1800"/>
              <a:buFont typeface="Roboto"/>
              <a:buChar char="●"/>
            </a:pPr>
            <a:r>
              <a:rPr lang="en" sz="1800">
                <a:latin typeface="Roboto"/>
                <a:ea typeface="Roboto"/>
                <a:cs typeface="Roboto"/>
                <a:sym typeface="Roboto"/>
              </a:rPr>
              <a:t>STEM Readiness Post-Assessment</a:t>
            </a:r>
            <a:endParaRPr sz="1800">
              <a:latin typeface="Roboto"/>
              <a:ea typeface="Roboto"/>
              <a:cs typeface="Roboto"/>
              <a:sym typeface="Roboto"/>
            </a:endParaRPr>
          </a:p>
          <a:p>
            <a:pPr indent="-342900" lvl="0" marL="457200" rtl="0">
              <a:spcBef>
                <a:spcPts val="0"/>
              </a:spcBef>
              <a:spcAft>
                <a:spcPts val="0"/>
              </a:spcAft>
              <a:buSzPts val="1800"/>
              <a:buFont typeface="Roboto"/>
              <a:buChar char="●"/>
            </a:pPr>
            <a:r>
              <a:rPr lang="en" sz="1800">
                <a:latin typeface="Roboto"/>
                <a:ea typeface="Roboto"/>
                <a:cs typeface="Roboto"/>
                <a:sym typeface="Roboto"/>
              </a:rPr>
              <a:t>Recommendations</a:t>
            </a:r>
            <a:endParaRPr sz="1800">
              <a:latin typeface="Roboto"/>
              <a:ea typeface="Roboto"/>
              <a:cs typeface="Roboto"/>
              <a:sym typeface="Roboto"/>
            </a:endParaRPr>
          </a:p>
          <a:p>
            <a:pPr indent="-342900" lvl="0" marL="457200" rtl="0">
              <a:spcBef>
                <a:spcPts val="0"/>
              </a:spcBef>
              <a:spcAft>
                <a:spcPts val="0"/>
              </a:spcAft>
              <a:buSzPts val="1800"/>
              <a:buFont typeface="Roboto"/>
              <a:buChar char="●"/>
            </a:pPr>
            <a:r>
              <a:rPr lang="en" sz="1800">
                <a:latin typeface="Roboto"/>
                <a:ea typeface="Roboto"/>
                <a:cs typeface="Roboto"/>
                <a:sym typeface="Roboto"/>
              </a:rPr>
              <a:t>Promotional Video</a:t>
            </a:r>
            <a:endParaRPr sz="1800">
              <a:latin typeface="Roboto"/>
              <a:ea typeface="Roboto"/>
              <a:cs typeface="Roboto"/>
              <a:sym typeface="Roboto"/>
            </a:endParaRPr>
          </a:p>
        </p:txBody>
      </p:sp>
      <p:pic>
        <p:nvPicPr>
          <p:cNvPr id="82" name="Shape 82"/>
          <p:cNvPicPr preferRelativeResize="0"/>
          <p:nvPr/>
        </p:nvPicPr>
        <p:blipFill>
          <a:blip r:embed="rId4">
            <a:alphaModFix/>
          </a:blip>
          <a:stretch>
            <a:fillRect/>
          </a:stretch>
        </p:blipFill>
        <p:spPr>
          <a:xfrm>
            <a:off x="4816638" y="60812"/>
            <a:ext cx="3855825" cy="5021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a:off x="301625" y="22807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STEM Readiness Pre-Assessment</a:t>
            </a:r>
            <a:endParaRPr/>
          </a:p>
        </p:txBody>
      </p:sp>
      <p:pic>
        <p:nvPicPr>
          <p:cNvPr id="88" name="Shape 88"/>
          <p:cNvPicPr preferRelativeResize="0"/>
          <p:nvPr/>
        </p:nvPicPr>
        <p:blipFill>
          <a:blip r:embed="rId3">
            <a:alphaModFix/>
          </a:blip>
          <a:stretch>
            <a:fillRect/>
          </a:stretch>
        </p:blipFill>
        <p:spPr>
          <a:xfrm>
            <a:off x="1405575" y="1430350"/>
            <a:ext cx="6332851" cy="3252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STEM Readiness Pre-Assessment</a:t>
            </a:r>
            <a:endParaRPr/>
          </a:p>
        </p:txBody>
      </p:sp>
      <p:pic>
        <p:nvPicPr>
          <p:cNvPr id="94" name="Shape 94"/>
          <p:cNvPicPr preferRelativeResize="0"/>
          <p:nvPr/>
        </p:nvPicPr>
        <p:blipFill>
          <a:blip r:embed="rId3">
            <a:alphaModFix/>
          </a:blip>
          <a:stretch>
            <a:fillRect/>
          </a:stretch>
        </p:blipFill>
        <p:spPr>
          <a:xfrm>
            <a:off x="152400" y="1718225"/>
            <a:ext cx="8839200" cy="248773"/>
          </a:xfrm>
          <a:prstGeom prst="rect">
            <a:avLst/>
          </a:prstGeom>
          <a:noFill/>
          <a:ln>
            <a:noFill/>
          </a:ln>
        </p:spPr>
      </p:pic>
      <p:pic>
        <p:nvPicPr>
          <p:cNvPr id="95" name="Shape 95"/>
          <p:cNvPicPr preferRelativeResize="0"/>
          <p:nvPr/>
        </p:nvPicPr>
        <p:blipFill>
          <a:blip r:embed="rId4">
            <a:alphaModFix/>
          </a:blip>
          <a:stretch>
            <a:fillRect/>
          </a:stretch>
        </p:blipFill>
        <p:spPr>
          <a:xfrm>
            <a:off x="152400" y="1967000"/>
            <a:ext cx="8839201" cy="19015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STEM Readiness Pre-Assessment</a:t>
            </a:r>
            <a:endParaRPr/>
          </a:p>
        </p:txBody>
      </p:sp>
      <p:pic>
        <p:nvPicPr>
          <p:cNvPr id="101" name="Shape 101"/>
          <p:cNvPicPr preferRelativeResize="0"/>
          <p:nvPr/>
        </p:nvPicPr>
        <p:blipFill>
          <a:blip r:embed="rId3">
            <a:alphaModFix/>
          </a:blip>
          <a:stretch>
            <a:fillRect/>
          </a:stretch>
        </p:blipFill>
        <p:spPr>
          <a:xfrm>
            <a:off x="152400" y="1909150"/>
            <a:ext cx="8839200" cy="248773"/>
          </a:xfrm>
          <a:prstGeom prst="rect">
            <a:avLst/>
          </a:prstGeom>
          <a:noFill/>
          <a:ln>
            <a:noFill/>
          </a:ln>
        </p:spPr>
      </p:pic>
      <p:pic>
        <p:nvPicPr>
          <p:cNvPr id="102" name="Shape 102"/>
          <p:cNvPicPr preferRelativeResize="0"/>
          <p:nvPr/>
        </p:nvPicPr>
        <p:blipFill>
          <a:blip r:embed="rId4">
            <a:alphaModFix/>
          </a:blip>
          <a:stretch>
            <a:fillRect/>
          </a:stretch>
        </p:blipFill>
        <p:spPr>
          <a:xfrm>
            <a:off x="152400" y="2110175"/>
            <a:ext cx="8839199" cy="7625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STEM Readiness Pre-Assessment</a:t>
            </a:r>
            <a:endParaRPr/>
          </a:p>
        </p:txBody>
      </p:sp>
      <p:pic>
        <p:nvPicPr>
          <p:cNvPr id="108" name="Shape 108"/>
          <p:cNvPicPr preferRelativeResize="0"/>
          <p:nvPr/>
        </p:nvPicPr>
        <p:blipFill>
          <a:blip r:embed="rId3">
            <a:alphaModFix/>
          </a:blip>
          <a:stretch>
            <a:fillRect/>
          </a:stretch>
        </p:blipFill>
        <p:spPr>
          <a:xfrm>
            <a:off x="152400" y="1933025"/>
            <a:ext cx="8839200" cy="248773"/>
          </a:xfrm>
          <a:prstGeom prst="rect">
            <a:avLst/>
          </a:prstGeom>
          <a:noFill/>
          <a:ln>
            <a:noFill/>
          </a:ln>
        </p:spPr>
      </p:pic>
      <p:pic>
        <p:nvPicPr>
          <p:cNvPr id="109" name="Shape 109"/>
          <p:cNvPicPr preferRelativeResize="0"/>
          <p:nvPr/>
        </p:nvPicPr>
        <p:blipFill>
          <a:blip r:embed="rId4">
            <a:alphaModFix/>
          </a:blip>
          <a:stretch>
            <a:fillRect/>
          </a:stretch>
        </p:blipFill>
        <p:spPr>
          <a:xfrm>
            <a:off x="152400" y="2181800"/>
            <a:ext cx="8839202" cy="9786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STEM Readiness Pre-Assessment</a:t>
            </a:r>
            <a:endParaRPr/>
          </a:p>
        </p:txBody>
      </p:sp>
      <p:pic>
        <p:nvPicPr>
          <p:cNvPr id="115" name="Shape 115"/>
          <p:cNvPicPr preferRelativeResize="0"/>
          <p:nvPr/>
        </p:nvPicPr>
        <p:blipFill>
          <a:blip r:embed="rId3">
            <a:alphaModFix/>
          </a:blip>
          <a:stretch>
            <a:fillRect/>
          </a:stretch>
        </p:blipFill>
        <p:spPr>
          <a:xfrm>
            <a:off x="152400" y="1873350"/>
            <a:ext cx="8839200" cy="248773"/>
          </a:xfrm>
          <a:prstGeom prst="rect">
            <a:avLst/>
          </a:prstGeom>
          <a:noFill/>
          <a:ln>
            <a:noFill/>
          </a:ln>
        </p:spPr>
      </p:pic>
      <p:pic>
        <p:nvPicPr>
          <p:cNvPr id="116" name="Shape 116"/>
          <p:cNvPicPr preferRelativeResize="0"/>
          <p:nvPr/>
        </p:nvPicPr>
        <p:blipFill>
          <a:blip r:embed="rId4">
            <a:alphaModFix/>
          </a:blip>
          <a:stretch>
            <a:fillRect/>
          </a:stretch>
        </p:blipFill>
        <p:spPr>
          <a:xfrm>
            <a:off x="152400" y="2096275"/>
            <a:ext cx="8839201" cy="9509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STEM Readiness Pre-Assessment</a:t>
            </a:r>
            <a:endParaRPr/>
          </a:p>
        </p:txBody>
      </p:sp>
      <p:pic>
        <p:nvPicPr>
          <p:cNvPr id="122" name="Shape 122"/>
          <p:cNvPicPr preferRelativeResize="0"/>
          <p:nvPr/>
        </p:nvPicPr>
        <p:blipFill>
          <a:blip r:embed="rId3">
            <a:alphaModFix/>
          </a:blip>
          <a:stretch>
            <a:fillRect/>
          </a:stretch>
        </p:blipFill>
        <p:spPr>
          <a:xfrm>
            <a:off x="212050" y="1885275"/>
            <a:ext cx="8839200" cy="248773"/>
          </a:xfrm>
          <a:prstGeom prst="rect">
            <a:avLst/>
          </a:prstGeom>
          <a:noFill/>
          <a:ln>
            <a:noFill/>
          </a:ln>
        </p:spPr>
      </p:pic>
      <p:pic>
        <p:nvPicPr>
          <p:cNvPr id="123" name="Shape 123"/>
          <p:cNvPicPr preferRelativeResize="0"/>
          <p:nvPr/>
        </p:nvPicPr>
        <p:blipFill>
          <a:blip r:embed="rId4">
            <a:alphaModFix/>
          </a:blip>
          <a:stretch>
            <a:fillRect/>
          </a:stretch>
        </p:blipFill>
        <p:spPr>
          <a:xfrm>
            <a:off x="212050" y="2134050"/>
            <a:ext cx="8839200" cy="120499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