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70" r:id="rId5"/>
    <p:sldMasterId id="214748367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4F4BB0E5-436B-4733-911A-B7A063E80564}">
  <a:tblStyle styleId="{4F4BB0E5-436B-4733-911A-B7A063E8056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1802F49B-2CD9-4AAE-B4F0-C65A50B5CF68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2df2a1046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2df2a1046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Makayla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62112ad62c_3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62112ad62c_3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Johann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‘Capacity Calculator’ also offers opportunity to mix and match various collection brackets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Our specific areas of study (Vesterbro and Amager East can be seen)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62df2a1046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62df2a1046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Johann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28.8 years needed to break-even with this organization of union brackets and needed trucks.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General rule of thumb of 15 years means good investment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E-truck market is rapidly changing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Leads to ~6,076,000 DKK in savings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When compared to number of trucks currently in use for these 2 districts as told to us by Urbaser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62112ad62c_3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62112ad62c_3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Reuben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Comparison of less </a:t>
            </a:r>
            <a:r>
              <a:rPr lang="en"/>
              <a:t>geographically</a:t>
            </a:r>
            <a:r>
              <a:rPr lang="en"/>
              <a:t> </a:t>
            </a:r>
            <a:r>
              <a:rPr lang="en"/>
              <a:t>dispersed</a:t>
            </a:r>
            <a:r>
              <a:rPr lang="en"/>
              <a:t> areas. 1 fewer route is used. Process Explained: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Start in bottom corner. Select area of close to target bin collection bracket.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Must pay attention to areas </a:t>
            </a:r>
            <a:r>
              <a:rPr lang="en"/>
              <a:t>inaccessible</a:t>
            </a:r>
            <a:r>
              <a:rPr lang="en"/>
              <a:t> due to objects such as train tracks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Add/Subtract one road at a time to get desired bin count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Small roads - must select both sides of street for ease of collection.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Larger roads - must be collected in 2 sweeps, can be split up  between routes if needed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62112ad62c_3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62112ad62c_3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Reuben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Example of Each Day for Route 1. (Majority color for each day are 2 wheeled bins - red/blue)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62112ad62c_3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62112ad62c_3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Makayla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In order for routes to be successfully implemented - Communication is Key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Work with drivers to know best possible routes. They will know city layout specifics the best.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With their input, routes will make more sense, and will have cooperation of collectors in changing routes.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112ad62c_3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112ad62c_3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Rory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Process can be replicated for </a:t>
            </a:r>
            <a:r>
              <a:rPr lang="en">
                <a:solidFill>
                  <a:schemeClr val="dk1"/>
                </a:solidFill>
              </a:rPr>
              <a:t>Recyclable</a:t>
            </a:r>
            <a:r>
              <a:rPr lang="en">
                <a:solidFill>
                  <a:schemeClr val="dk1"/>
                </a:solidFill>
              </a:rPr>
              <a:t> Routes - as shown by Paper in Vesterbro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Different Union </a:t>
            </a:r>
            <a:r>
              <a:rPr lang="en">
                <a:solidFill>
                  <a:schemeClr val="dk1"/>
                </a:solidFill>
              </a:rPr>
              <a:t>Agreement</a:t>
            </a:r>
            <a:r>
              <a:rPr lang="en">
                <a:solidFill>
                  <a:schemeClr val="dk1"/>
                </a:solidFill>
              </a:rPr>
              <a:t> and Bin Weights must be taken into account first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Odd/Even Weeks must be taken into account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Specific Days were grouped to ensure condensed collection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62112ad62c_3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62112ad62c_3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Reuben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Compare average of current (</a:t>
            </a:r>
            <a:r>
              <a:rPr lang="en" sz="1000">
                <a:solidFill>
                  <a:schemeClr val="dk1"/>
                </a:solidFill>
              </a:rPr>
              <a:t>2041.57</a:t>
            </a:r>
            <a:r>
              <a:rPr lang="en"/>
              <a:t>) to average of recommended (</a:t>
            </a:r>
            <a:r>
              <a:rPr lang="en" sz="1000">
                <a:solidFill>
                  <a:schemeClr val="dk1"/>
                </a:solidFill>
              </a:rPr>
              <a:t>2236.85</a:t>
            </a:r>
            <a:r>
              <a:rPr lang="en"/>
              <a:t>).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Compare max of current (2275.27) to max of recommended (2293.27)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Still not close to the maximum union agreement threshold 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62112ad62c_3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62112ad62c_3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Rory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Box and Whiskers plot shows a more condensed spread of routes while still </a:t>
            </a:r>
            <a:r>
              <a:rPr lang="en"/>
              <a:t>maintaining</a:t>
            </a:r>
            <a:r>
              <a:rPr lang="en"/>
              <a:t> room to spare in union </a:t>
            </a:r>
            <a:r>
              <a:rPr lang="en"/>
              <a:t>agreement</a:t>
            </a:r>
            <a:r>
              <a:rPr lang="en"/>
              <a:t> threshold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62112ad62c_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62112ad62c_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Makayla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Columns show average, bars on top show the maximum from sample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Certain frequencies have set days of collection (6 x or 3x)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Other frequencies were spread throughout smaller days to even out collection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Originally, Monday was extremely large collection day (avg - 578, max - 718) and Wednesday was </a:t>
            </a:r>
            <a:r>
              <a:rPr lang="en"/>
              <a:t>extremely</a:t>
            </a:r>
            <a:r>
              <a:rPr lang="en"/>
              <a:t> small (</a:t>
            </a:r>
            <a:r>
              <a:rPr lang="en">
                <a:solidFill>
                  <a:schemeClr val="dk1"/>
                </a:solidFill>
              </a:rPr>
              <a:t>avg - 318, max - 415</a:t>
            </a:r>
            <a:r>
              <a:rPr lang="en"/>
              <a:t>)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Recommended routes even out collection much more, Monday now (</a:t>
            </a:r>
            <a:r>
              <a:rPr lang="en">
                <a:solidFill>
                  <a:schemeClr val="dk1"/>
                </a:solidFill>
              </a:rPr>
              <a:t>avg - 519, max - 559</a:t>
            </a:r>
            <a:r>
              <a:rPr lang="en"/>
              <a:t>) and Wednesday now (</a:t>
            </a:r>
            <a:r>
              <a:rPr lang="en">
                <a:solidFill>
                  <a:schemeClr val="dk1"/>
                </a:solidFill>
              </a:rPr>
              <a:t>avg - 382, max - 461</a:t>
            </a:r>
            <a:r>
              <a:rPr lang="en"/>
              <a:t>)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62112ad62c_6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62112ad62c_6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62df2a1046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62df2a1046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Johann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62112ad62c_3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62112ad62c_3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TAK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62112ad62c_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62112ad62c_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Johann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62df2a1046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62df2a1046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Rory</a:t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Objective 1:</a:t>
            </a: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Understand the process and procedures of the European waste industry (particularly within the Copenhagen Municipality) and identify opportunities to improve the waste collection processes.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Objective 2: </a:t>
            </a: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Develop a method to optimize route planning for household waste collection in Copenhagen and conduct a pilot study using the districts of Vesterbro and Amager East, taking into account the areas of improvement and current waste collection practices that were identified in objective 1.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Objective 3: </a:t>
            </a: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Formulate recommendations on how to replicate the optimization process created in objective 2.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6203ef0a6c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6203ef0a6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Makayla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The waste industry in Copenhagen is undergoing a massive shift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Increased recycling, sorting plants, E-trucks, Mobilsug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Flexible Recommendations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6203ef0a6c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6203ef0a6c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Reuben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Capacity will be slightly reduced </a:t>
            </a:r>
            <a:r>
              <a:rPr lang="en"/>
              <a:t>according</a:t>
            </a:r>
            <a:r>
              <a:rPr lang="en"/>
              <a:t> to GeesinkNorba (outfitter). Slight change should not be a large challenge, and should only </a:t>
            </a:r>
            <a:r>
              <a:rPr lang="en"/>
              <a:t>affect</a:t>
            </a:r>
            <a:r>
              <a:rPr lang="en"/>
              <a:t> large collection days.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Significantly quieter than </a:t>
            </a:r>
            <a:r>
              <a:rPr lang="en"/>
              <a:t>Diesel</a:t>
            </a:r>
            <a:r>
              <a:rPr lang="en"/>
              <a:t> Trucks in all aspects. Presents the opportunity to expand collection hours. Largest differences in Idling and Driving. Diesel sound produced are in harmful volume levels, whereas E-Trucks are not -&gt; E-trucks are better for worker health in this aspect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Fredericksberg’s</a:t>
            </a:r>
            <a:r>
              <a:rPr lang="en"/>
              <a:t> E-trucks will spend essentially the same amount of time of the road as Hybrid Trucks currently in use (2 shifts) with no difficulty. Never uses more than 80% of battery. Could take ~10 min more per shift, very rarely will this have effect.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62112ad62c_3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62112ad62c_3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Makayla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Team created a ‘Capacity Calculator’ to help ARC identify number of trucks needed for each city district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Input of number of bins/types of bins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Output of various union agreement levels various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6203ef0a6c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6203ef0a6c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Rory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Explain how different sized bins are weighted differently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Explain how number of bins collected accounts for different levels of union agreement - and therefore larger shift premium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Specific example of Amager East - ‘Capacity Calculator’ will originally show how many trucks are needed if all trucks run at same union level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62184a48cf_3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62184a48cf_3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Rory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Explain how different sized bins are weighted differently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Explain how number of bins collected accounts for different levels of union agreement - and therefore larger shift premium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Specific example of Amager East - ‘Capacity Calculator’ will originally show how many trucks are needed if all trucks run at same union level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9" name="Google Shape;59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 txBox="1"/>
          <p:nvPr>
            <p:ph type="title"/>
          </p:nvPr>
        </p:nvSpPr>
        <p:spPr>
          <a:xfrm>
            <a:off x="1677350" y="99625"/>
            <a:ext cx="5749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" type="body"/>
          </p:nvPr>
        </p:nvSpPr>
        <p:spPr>
          <a:xfrm>
            <a:off x="90200" y="11216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1677350" y="99625"/>
            <a:ext cx="5749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1" name="Google Shape;71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2" name="Google Shape;72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/>
          <p:nvPr>
            <p:ph type="title"/>
          </p:nvPr>
        </p:nvSpPr>
        <p:spPr>
          <a:xfrm>
            <a:off x="1677350" y="99625"/>
            <a:ext cx="5749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6" name="Google Shape;86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7" name="Google Shape;87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8" name="Google Shape;88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91" name="Google Shape;91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4" name="Google Shape;94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5" name="Google Shape;95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rgbClr val="D9D9D9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1677350" y="99625"/>
            <a:ext cx="5749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90200" y="11216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4" name="Google Shape;54;p13"/>
          <p:cNvPicPr preferRelativeResize="0"/>
          <p:nvPr/>
        </p:nvPicPr>
        <p:blipFill rotWithShape="1">
          <a:blip r:embed="rId1">
            <a:alphaModFix/>
          </a:blip>
          <a:srcRect b="30656" l="0" r="0" t="0"/>
          <a:stretch/>
        </p:blipFill>
        <p:spPr>
          <a:xfrm>
            <a:off x="7872238" y="99625"/>
            <a:ext cx="1148911" cy="39359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-90550" y="4831200"/>
            <a:ext cx="9285300" cy="3936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Copenhagen, Denmark A’19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8150" y="62987"/>
            <a:ext cx="1445326" cy="46688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Relationship Id="rId4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5.png"/><Relationship Id="rId4" Type="http://schemas.openxmlformats.org/officeDocument/2006/relationships/image" Target="../media/image37.png"/><Relationship Id="rId5" Type="http://schemas.openxmlformats.org/officeDocument/2006/relationships/image" Target="../media/image21.png"/><Relationship Id="rId6" Type="http://schemas.openxmlformats.org/officeDocument/2006/relationships/image" Target="../media/image24.png"/><Relationship Id="rId7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png"/><Relationship Id="rId4" Type="http://schemas.openxmlformats.org/officeDocument/2006/relationships/image" Target="../media/image3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png"/><Relationship Id="rId4" Type="http://schemas.openxmlformats.org/officeDocument/2006/relationships/image" Target="../media/image3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2.png"/><Relationship Id="rId4" Type="http://schemas.openxmlformats.org/officeDocument/2006/relationships/image" Target="../media/image3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9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3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10.png"/><Relationship Id="rId5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4.png"/><Relationship Id="rId4" Type="http://schemas.openxmlformats.org/officeDocument/2006/relationships/image" Target="../media/image38.png"/><Relationship Id="rId5" Type="http://schemas.openxmlformats.org/officeDocument/2006/relationships/image" Target="../media/image40.png"/><Relationship Id="rId6" Type="http://schemas.openxmlformats.org/officeDocument/2006/relationships/image" Target="../media/image3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Relationship Id="rId4" Type="http://schemas.openxmlformats.org/officeDocument/2006/relationships/image" Target="../media/image16.png"/><Relationship Id="rId5" Type="http://schemas.openxmlformats.org/officeDocument/2006/relationships/image" Target="../media/image31.png"/><Relationship Id="rId6" Type="http://schemas.openxmlformats.org/officeDocument/2006/relationships/image" Target="../media/image4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14.png"/><Relationship Id="rId5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41.png"/><Relationship Id="rId5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docs.google.com/spreadsheets/d/1cAG123h_BiSO4_o5qGOLup0J7uRMaemG4ibiTOkhNb8/edit#gid=0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5"/>
          <p:cNvSpPr txBox="1"/>
          <p:nvPr>
            <p:ph idx="4294967295" type="ctrTitle"/>
          </p:nvPr>
        </p:nvSpPr>
        <p:spPr>
          <a:xfrm>
            <a:off x="400233" y="1545438"/>
            <a:ext cx="8520600" cy="20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/>
              <a:t>Waste Collection Optimization for the Amager Resource Center</a:t>
            </a:r>
            <a:endParaRPr sz="3600"/>
          </a:p>
        </p:txBody>
      </p:sp>
      <p:sp>
        <p:nvSpPr>
          <p:cNvPr id="103" name="Google Shape;103;p25"/>
          <p:cNvSpPr txBox="1"/>
          <p:nvPr>
            <p:ph idx="4294967295" type="subTitle"/>
          </p:nvPr>
        </p:nvSpPr>
        <p:spPr>
          <a:xfrm>
            <a:off x="311700" y="319355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/>
              <a:t>Johann Bradley, Robert Connor, Makayla D’Amore, Rory Sullivan</a:t>
            </a:r>
            <a:endParaRPr sz="1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4"/>
          <p:cNvSpPr txBox="1"/>
          <p:nvPr>
            <p:ph type="title"/>
          </p:nvPr>
        </p:nvSpPr>
        <p:spPr>
          <a:xfrm>
            <a:off x="1728550" y="119075"/>
            <a:ext cx="60288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</a:t>
            </a:r>
            <a:r>
              <a:rPr lang="en" sz="2000"/>
              <a:t>Residual Route Groupings for Amager East/Vesterbro</a:t>
            </a:r>
            <a:endParaRPr sz="2000"/>
          </a:p>
        </p:txBody>
      </p:sp>
      <p:graphicFrame>
        <p:nvGraphicFramePr>
          <p:cNvPr id="172" name="Google Shape;172;p34"/>
          <p:cNvGraphicFramePr/>
          <p:nvPr/>
        </p:nvGraphicFramePr>
        <p:xfrm>
          <a:off x="249625" y="18580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{4F4BB0E5-436B-4733-911A-B7A063E80564}</a:tableStyleId>
              </a:tblPr>
              <a:tblGrid>
                <a:gridCol w="2008325"/>
                <a:gridCol w="2008325"/>
              </a:tblGrid>
              <a:tr h="669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Union Weekly Collection Bracket </a:t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(2 collectors per truck)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Number of trucks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1150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1100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1050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</a:tr>
            </a:tbl>
          </a:graphicData>
        </a:graphic>
      </p:graphicFrame>
      <p:sp>
        <p:nvSpPr>
          <p:cNvPr id="173" name="Google Shape;173;p34"/>
          <p:cNvSpPr txBox="1"/>
          <p:nvPr/>
        </p:nvSpPr>
        <p:spPr>
          <a:xfrm>
            <a:off x="249625" y="1397175"/>
            <a:ext cx="38625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Amager East</a:t>
            </a:r>
            <a:endParaRPr/>
          </a:p>
        </p:txBody>
      </p:sp>
      <p:graphicFrame>
        <p:nvGraphicFramePr>
          <p:cNvPr id="174" name="Google Shape;174;p34"/>
          <p:cNvGraphicFramePr/>
          <p:nvPr/>
        </p:nvGraphicFramePr>
        <p:xfrm>
          <a:off x="4786325" y="18580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{4F4BB0E5-436B-4733-911A-B7A063E80564}</a:tableStyleId>
              </a:tblPr>
              <a:tblGrid>
                <a:gridCol w="2008325"/>
                <a:gridCol w="2008325"/>
              </a:tblGrid>
              <a:tr h="83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Union Weekly Collection Bracket </a:t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(2 collectors per truck)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Number of trucks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</a:tr>
              <a:tr h="381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1100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</a:tr>
              <a:tr h="381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1050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</a:t>
                      </a:r>
                      <a:endParaRPr sz="1200"/>
                    </a:p>
                  </a:txBody>
                  <a:tcPr marT="63500" marB="63500" marR="63500" marL="63500">
                    <a:lnL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</a:tr>
            </a:tbl>
          </a:graphicData>
        </a:graphic>
      </p:graphicFrame>
      <p:sp>
        <p:nvSpPr>
          <p:cNvPr id="175" name="Google Shape;175;p34"/>
          <p:cNvSpPr txBox="1"/>
          <p:nvPr/>
        </p:nvSpPr>
        <p:spPr>
          <a:xfrm>
            <a:off x="4940450" y="1388325"/>
            <a:ext cx="38625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Vesterbro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5"/>
          <p:cNvSpPr txBox="1"/>
          <p:nvPr>
            <p:ph type="title"/>
          </p:nvPr>
        </p:nvSpPr>
        <p:spPr>
          <a:xfrm>
            <a:off x="1677350" y="99625"/>
            <a:ext cx="5749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ARC Savings</a:t>
            </a:r>
            <a:endParaRPr sz="2000"/>
          </a:p>
        </p:txBody>
      </p:sp>
      <p:pic>
        <p:nvPicPr>
          <p:cNvPr id="181" name="Google Shape;181;p35"/>
          <p:cNvPicPr preferRelativeResize="0"/>
          <p:nvPr/>
        </p:nvPicPr>
        <p:blipFill rotWithShape="1">
          <a:blip r:embed="rId3">
            <a:alphaModFix/>
          </a:blip>
          <a:srcRect b="20506" l="3786" r="3629" t="2517"/>
          <a:stretch/>
        </p:blipFill>
        <p:spPr>
          <a:xfrm>
            <a:off x="1413988" y="615050"/>
            <a:ext cx="6276226" cy="391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6"/>
          <p:cNvSpPr txBox="1"/>
          <p:nvPr>
            <p:ph type="title"/>
          </p:nvPr>
        </p:nvSpPr>
        <p:spPr>
          <a:xfrm>
            <a:off x="1728550" y="119075"/>
            <a:ext cx="60288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Amager East Residual</a:t>
            </a:r>
            <a:endParaRPr sz="2000"/>
          </a:p>
        </p:txBody>
      </p:sp>
      <p:graphicFrame>
        <p:nvGraphicFramePr>
          <p:cNvPr id="187" name="Google Shape;187;p36"/>
          <p:cNvGraphicFramePr/>
          <p:nvPr/>
        </p:nvGraphicFramePr>
        <p:xfrm>
          <a:off x="433225" y="825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{1802F49B-2CD9-4AAE-B4F0-C65A50B5CF68}</a:tableStyleId>
              </a:tblPr>
              <a:tblGrid>
                <a:gridCol w="4245175"/>
                <a:gridCol w="42451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                    Current Routes</a:t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                       Recommended Routes</a:t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</a:tr>
            </a:tbl>
          </a:graphicData>
        </a:graphic>
      </p:graphicFrame>
      <p:pic>
        <p:nvPicPr>
          <p:cNvPr id="188" name="Google Shape;188;p36"/>
          <p:cNvPicPr preferRelativeResize="0"/>
          <p:nvPr/>
        </p:nvPicPr>
        <p:blipFill rotWithShape="1">
          <a:blip r:embed="rId3">
            <a:alphaModFix/>
          </a:blip>
          <a:srcRect b="0" l="28253" r="0" t="4425"/>
          <a:stretch/>
        </p:blipFill>
        <p:spPr>
          <a:xfrm>
            <a:off x="5152097" y="1317100"/>
            <a:ext cx="3258429" cy="33132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9" name="Google Shape;189;p36"/>
          <p:cNvPicPr preferRelativeResize="0"/>
          <p:nvPr/>
        </p:nvPicPr>
        <p:blipFill rotWithShape="1">
          <a:blip r:embed="rId4">
            <a:alphaModFix/>
          </a:blip>
          <a:srcRect b="3614" l="0" r="11024" t="0"/>
          <a:stretch/>
        </p:blipFill>
        <p:spPr>
          <a:xfrm>
            <a:off x="672275" y="1317100"/>
            <a:ext cx="3370000" cy="33132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7"/>
          <p:cNvSpPr txBox="1"/>
          <p:nvPr>
            <p:ph idx="1" type="body"/>
          </p:nvPr>
        </p:nvSpPr>
        <p:spPr>
          <a:xfrm>
            <a:off x="311700" y="3652825"/>
            <a:ext cx="8520600" cy="49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           Monday					 Tuesday				  Wednesday</a:t>
            </a:r>
            <a:endParaRPr/>
          </a:p>
        </p:txBody>
      </p:sp>
      <p:pic>
        <p:nvPicPr>
          <p:cNvPr id="195" name="Google Shape;19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032750"/>
            <a:ext cx="2650600" cy="2485775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6" name="Google Shape;196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14312" y="1032750"/>
            <a:ext cx="2623083" cy="2485775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7" name="Google Shape;197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89400" y="1032752"/>
            <a:ext cx="2542909" cy="2485774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98" name="Google Shape;198;p37"/>
          <p:cNvSpPr txBox="1"/>
          <p:nvPr/>
        </p:nvSpPr>
        <p:spPr>
          <a:xfrm>
            <a:off x="1899600" y="228300"/>
            <a:ext cx="5344800" cy="5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Amager East Route 1 Day by Day</a:t>
            </a:r>
            <a:endParaRPr sz="2000"/>
          </a:p>
        </p:txBody>
      </p:sp>
      <p:pic>
        <p:nvPicPr>
          <p:cNvPr id="199" name="Google Shape;199;p37"/>
          <p:cNvPicPr preferRelativeResize="0"/>
          <p:nvPr/>
        </p:nvPicPr>
        <p:blipFill rotWithShape="1">
          <a:blip r:embed="rId6">
            <a:alphaModFix/>
          </a:blip>
          <a:srcRect b="5846" l="0" r="0" t="0"/>
          <a:stretch/>
        </p:blipFill>
        <p:spPr>
          <a:xfrm>
            <a:off x="1271725" y="1185138"/>
            <a:ext cx="2721499" cy="2592051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00" name="Google Shape;200;p37"/>
          <p:cNvPicPr preferRelativeResize="0"/>
          <p:nvPr/>
        </p:nvPicPr>
        <p:blipFill rotWithShape="1">
          <a:blip r:embed="rId7">
            <a:alphaModFix/>
          </a:blip>
          <a:srcRect b="5855" l="0" r="0" t="0"/>
          <a:stretch/>
        </p:blipFill>
        <p:spPr>
          <a:xfrm>
            <a:off x="5383775" y="1185138"/>
            <a:ext cx="2803901" cy="2592050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01" name="Google Shape;201;p37"/>
          <p:cNvSpPr txBox="1"/>
          <p:nvPr>
            <p:ph idx="1" type="body"/>
          </p:nvPr>
        </p:nvSpPr>
        <p:spPr>
          <a:xfrm>
            <a:off x="464100" y="3897925"/>
            <a:ext cx="8520600" cy="49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                        Thursday 								Friday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8"/>
          <p:cNvSpPr txBox="1"/>
          <p:nvPr>
            <p:ph type="title"/>
          </p:nvPr>
        </p:nvSpPr>
        <p:spPr>
          <a:xfrm>
            <a:off x="1728550" y="119075"/>
            <a:ext cx="60288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Vesterbro Residual</a:t>
            </a:r>
            <a:endParaRPr sz="2000"/>
          </a:p>
        </p:txBody>
      </p:sp>
      <p:graphicFrame>
        <p:nvGraphicFramePr>
          <p:cNvPr id="207" name="Google Shape;207;p38"/>
          <p:cNvGraphicFramePr/>
          <p:nvPr/>
        </p:nvGraphicFramePr>
        <p:xfrm>
          <a:off x="395150" y="7895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{1802F49B-2CD9-4AAE-B4F0-C65A50B5CF68}</a:tableStyleId>
              </a:tblPr>
              <a:tblGrid>
                <a:gridCol w="4210425"/>
                <a:gridCol w="42104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                                 Current Routes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                 Recommended Routes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999999"/>
                    </a:solidFill>
                  </a:tcPr>
                </a:tc>
              </a:tr>
            </a:tbl>
          </a:graphicData>
        </a:graphic>
      </p:graphicFrame>
      <p:pic>
        <p:nvPicPr>
          <p:cNvPr id="208" name="Google Shape;208;p38"/>
          <p:cNvPicPr preferRelativeResize="0"/>
          <p:nvPr/>
        </p:nvPicPr>
        <p:blipFill rotWithShape="1">
          <a:blip r:embed="rId3">
            <a:alphaModFix/>
          </a:blip>
          <a:srcRect b="6164" l="0" r="6976" t="0"/>
          <a:stretch/>
        </p:blipFill>
        <p:spPr>
          <a:xfrm>
            <a:off x="1158550" y="1267700"/>
            <a:ext cx="3112025" cy="343117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09" name="Google Shape;209;p38"/>
          <p:cNvPicPr preferRelativeResize="0"/>
          <p:nvPr/>
        </p:nvPicPr>
        <p:blipFill rotWithShape="1">
          <a:blip r:embed="rId4">
            <a:alphaModFix/>
          </a:blip>
          <a:srcRect b="7032" l="26017" r="5839" t="6574"/>
          <a:stretch/>
        </p:blipFill>
        <p:spPr>
          <a:xfrm>
            <a:off x="5049475" y="1274475"/>
            <a:ext cx="3112025" cy="3417619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9"/>
          <p:cNvSpPr txBox="1"/>
          <p:nvPr>
            <p:ph type="title"/>
          </p:nvPr>
        </p:nvSpPr>
        <p:spPr>
          <a:xfrm>
            <a:off x="1728550" y="119075"/>
            <a:ext cx="60288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Vesterbro Paper</a:t>
            </a:r>
            <a:endParaRPr sz="2000"/>
          </a:p>
        </p:txBody>
      </p:sp>
      <p:graphicFrame>
        <p:nvGraphicFramePr>
          <p:cNvPr id="215" name="Google Shape;215;p39"/>
          <p:cNvGraphicFramePr/>
          <p:nvPr/>
        </p:nvGraphicFramePr>
        <p:xfrm>
          <a:off x="412350" y="7895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{1802F49B-2CD9-4AAE-B4F0-C65A50B5CF68}</a:tableStyleId>
              </a:tblPr>
              <a:tblGrid>
                <a:gridCol w="4119025"/>
                <a:gridCol w="41190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                             Current Routes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           Recommended Routes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999999"/>
                    </a:solidFill>
                  </a:tcPr>
                </a:tc>
              </a:tr>
            </a:tbl>
          </a:graphicData>
        </a:graphic>
      </p:graphicFrame>
      <p:pic>
        <p:nvPicPr>
          <p:cNvPr id="216" name="Google Shape;216;p39"/>
          <p:cNvPicPr preferRelativeResize="0"/>
          <p:nvPr/>
        </p:nvPicPr>
        <p:blipFill rotWithShape="1">
          <a:blip r:embed="rId3">
            <a:alphaModFix/>
          </a:blip>
          <a:srcRect b="0" l="0" r="25506" t="0"/>
          <a:stretch/>
        </p:blipFill>
        <p:spPr>
          <a:xfrm>
            <a:off x="4572000" y="1305963"/>
            <a:ext cx="2948000" cy="34754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7" name="Google Shape;217;p39"/>
          <p:cNvPicPr preferRelativeResize="0"/>
          <p:nvPr/>
        </p:nvPicPr>
        <p:blipFill rotWithShape="1">
          <a:blip r:embed="rId4">
            <a:alphaModFix/>
          </a:blip>
          <a:srcRect b="0" l="0" r="17328" t="4076"/>
          <a:stretch/>
        </p:blipFill>
        <p:spPr>
          <a:xfrm>
            <a:off x="1230250" y="1305975"/>
            <a:ext cx="2833034" cy="347537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0"/>
          <p:cNvSpPr txBox="1"/>
          <p:nvPr>
            <p:ph type="title"/>
          </p:nvPr>
        </p:nvSpPr>
        <p:spPr>
          <a:xfrm>
            <a:off x="1557600" y="119075"/>
            <a:ext cx="60288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Collection Comparison</a:t>
            </a:r>
            <a:endParaRPr sz="2000"/>
          </a:p>
        </p:txBody>
      </p:sp>
      <p:pic>
        <p:nvPicPr>
          <p:cNvPr id="223" name="Google Shape;223;p40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230750"/>
            <a:ext cx="4405436" cy="2682000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24" name="Google Shape;224;p40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800" y="1230759"/>
            <a:ext cx="4341174" cy="2681982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1"/>
          <p:cNvSpPr txBox="1"/>
          <p:nvPr>
            <p:ph type="title"/>
          </p:nvPr>
        </p:nvSpPr>
        <p:spPr>
          <a:xfrm>
            <a:off x="1557600" y="119075"/>
            <a:ext cx="60288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Collection Comparison</a:t>
            </a:r>
            <a:endParaRPr sz="2000"/>
          </a:p>
        </p:txBody>
      </p:sp>
      <p:pic>
        <p:nvPicPr>
          <p:cNvPr id="230" name="Google Shape;230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50" y="1395413"/>
            <a:ext cx="4476750" cy="2352675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31" name="Google Shape;231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2" y="1395425"/>
            <a:ext cx="4506798" cy="2352675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2"/>
          <p:cNvSpPr txBox="1"/>
          <p:nvPr>
            <p:ph type="title"/>
          </p:nvPr>
        </p:nvSpPr>
        <p:spPr>
          <a:xfrm>
            <a:off x="1697250" y="126500"/>
            <a:ext cx="5749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Collection Comparison</a:t>
            </a:r>
            <a:endParaRPr sz="2000"/>
          </a:p>
        </p:txBody>
      </p:sp>
      <p:pic>
        <p:nvPicPr>
          <p:cNvPr id="237" name="Google Shape;237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2875" y="1238275"/>
            <a:ext cx="4255725" cy="2666925"/>
          </a:xfrm>
          <a:prstGeom prst="rect">
            <a:avLst/>
          </a:prstGeom>
          <a:noFill/>
          <a:ln cap="flat" cmpd="sng" w="19050">
            <a:solidFill>
              <a:srgbClr val="666666"/>
            </a:solidFill>
            <a:prstDash val="solid"/>
            <a:miter lim="8000"/>
            <a:headEnd len="sm" w="sm" type="none"/>
            <a:tailEnd len="sm" w="sm" type="none"/>
          </a:ln>
        </p:spPr>
      </p:pic>
      <p:pic>
        <p:nvPicPr>
          <p:cNvPr id="238" name="Google Shape;238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8775" y="1238275"/>
            <a:ext cx="4413228" cy="2666925"/>
          </a:xfrm>
          <a:prstGeom prst="rect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3"/>
          <p:cNvSpPr txBox="1"/>
          <p:nvPr>
            <p:ph type="title"/>
          </p:nvPr>
        </p:nvSpPr>
        <p:spPr>
          <a:xfrm>
            <a:off x="1677350" y="99625"/>
            <a:ext cx="5749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Summary</a:t>
            </a:r>
            <a:endParaRPr sz="2000"/>
          </a:p>
        </p:txBody>
      </p:sp>
      <p:pic>
        <p:nvPicPr>
          <p:cNvPr id="244" name="Google Shape;24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025" y="1121600"/>
            <a:ext cx="2472950" cy="166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55977" y="1309050"/>
            <a:ext cx="2193600" cy="133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3"/>
          <p:cNvPicPr preferRelativeResize="0"/>
          <p:nvPr/>
        </p:nvPicPr>
        <p:blipFill rotWithShape="1">
          <a:blip r:embed="rId5">
            <a:alphaModFix/>
          </a:blip>
          <a:srcRect b="0" l="28253" r="0" t="4425"/>
          <a:stretch/>
        </p:blipFill>
        <p:spPr>
          <a:xfrm>
            <a:off x="5259225" y="1266238"/>
            <a:ext cx="1590858" cy="142147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47" name="Google Shape;247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67575" y="1142363"/>
            <a:ext cx="1627699" cy="1627699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43"/>
          <p:cNvSpPr txBox="1"/>
          <p:nvPr/>
        </p:nvSpPr>
        <p:spPr>
          <a:xfrm>
            <a:off x="83025" y="2962275"/>
            <a:ext cx="23460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Addressed Changing Industry</a:t>
            </a:r>
            <a:endParaRPr/>
          </a:p>
        </p:txBody>
      </p:sp>
      <p:sp>
        <p:nvSpPr>
          <p:cNvPr id="249" name="Google Shape;249;p43"/>
          <p:cNvSpPr txBox="1"/>
          <p:nvPr/>
        </p:nvSpPr>
        <p:spPr>
          <a:xfrm>
            <a:off x="2555975" y="2962275"/>
            <a:ext cx="2193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Optimized Fleet Size</a:t>
            </a:r>
            <a:endParaRPr/>
          </a:p>
        </p:txBody>
      </p:sp>
      <p:sp>
        <p:nvSpPr>
          <p:cNvPr id="250" name="Google Shape;250;p43"/>
          <p:cNvSpPr txBox="1"/>
          <p:nvPr/>
        </p:nvSpPr>
        <p:spPr>
          <a:xfrm>
            <a:off x="5259225" y="2962275"/>
            <a:ext cx="1590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Developed Grouping Strategy</a:t>
            </a:r>
            <a:endParaRPr/>
          </a:p>
        </p:txBody>
      </p:sp>
      <p:sp>
        <p:nvSpPr>
          <p:cNvPr id="251" name="Google Shape;251;p43"/>
          <p:cNvSpPr txBox="1"/>
          <p:nvPr/>
        </p:nvSpPr>
        <p:spPr>
          <a:xfrm>
            <a:off x="7172325" y="2962275"/>
            <a:ext cx="1809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Developed Frequency Distribution Strategy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6"/>
          <p:cNvSpPr txBox="1"/>
          <p:nvPr>
            <p:ph type="title"/>
          </p:nvPr>
        </p:nvSpPr>
        <p:spPr>
          <a:xfrm>
            <a:off x="1677350" y="99625"/>
            <a:ext cx="5749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Project Statement</a:t>
            </a:r>
            <a:endParaRPr sz="2000"/>
          </a:p>
        </p:txBody>
      </p:sp>
      <p:sp>
        <p:nvSpPr>
          <p:cNvPr id="109" name="Google Shape;109;p26"/>
          <p:cNvSpPr txBox="1"/>
          <p:nvPr>
            <p:ph idx="1" type="body"/>
          </p:nvPr>
        </p:nvSpPr>
        <p:spPr>
          <a:xfrm>
            <a:off x="311700" y="672325"/>
            <a:ext cx="8520600" cy="146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i="1" lang="en" sz="2400">
                <a:solidFill>
                  <a:srgbClr val="CC0000"/>
                </a:solidFill>
              </a:rPr>
              <a:t>This project explored waste </a:t>
            </a:r>
            <a:r>
              <a:rPr i="1" lang="en" sz="2400">
                <a:solidFill>
                  <a:srgbClr val="CC0000"/>
                </a:solidFill>
              </a:rPr>
              <a:t>collection</a:t>
            </a:r>
            <a:r>
              <a:rPr i="1" lang="en" sz="2400">
                <a:solidFill>
                  <a:srgbClr val="CC0000"/>
                </a:solidFill>
              </a:rPr>
              <a:t> optimization in the City of Copenhagen and </a:t>
            </a:r>
            <a:r>
              <a:rPr i="1" lang="en" sz="2400">
                <a:solidFill>
                  <a:srgbClr val="CC0000"/>
                </a:solidFill>
              </a:rPr>
              <a:t>developed</a:t>
            </a:r>
            <a:r>
              <a:rPr i="1" lang="en" sz="2400">
                <a:solidFill>
                  <a:srgbClr val="CC0000"/>
                </a:solidFill>
              </a:rPr>
              <a:t> various recommendations for ARC as they transition f</a:t>
            </a:r>
            <a:r>
              <a:rPr i="1" lang="en" sz="2400">
                <a:solidFill>
                  <a:srgbClr val="CC0000"/>
                </a:solidFill>
              </a:rPr>
              <a:t>or the impending E-truck upscale in 2022</a:t>
            </a:r>
            <a:r>
              <a:rPr i="1" lang="en" sz="2400">
                <a:solidFill>
                  <a:srgbClr val="CC0000"/>
                </a:solidFill>
              </a:rPr>
              <a:t>.</a:t>
            </a:r>
            <a:endParaRPr i="1" sz="2400">
              <a:solidFill>
                <a:srgbClr val="CC0000"/>
              </a:solidFill>
            </a:endParaRPr>
          </a:p>
        </p:txBody>
      </p:sp>
      <p:pic>
        <p:nvPicPr>
          <p:cNvPr id="110" name="Google Shape;11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5275" y="2581050"/>
            <a:ext cx="2921000" cy="213197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1" name="Google Shape;111;p26"/>
          <p:cNvPicPr preferRelativeResize="0"/>
          <p:nvPr/>
        </p:nvPicPr>
        <p:blipFill rotWithShape="1">
          <a:blip r:embed="rId4">
            <a:alphaModFix/>
          </a:blip>
          <a:srcRect b="0" l="9853" r="0" t="0"/>
          <a:stretch/>
        </p:blipFill>
        <p:spPr>
          <a:xfrm>
            <a:off x="106050" y="2581050"/>
            <a:ext cx="2582238" cy="206497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2" name="Google Shape;112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85450" y="2749450"/>
            <a:ext cx="3072674" cy="172816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4"/>
          <p:cNvSpPr txBox="1"/>
          <p:nvPr>
            <p:ph type="title"/>
          </p:nvPr>
        </p:nvSpPr>
        <p:spPr>
          <a:xfrm>
            <a:off x="1557600" y="63025"/>
            <a:ext cx="60288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Tak!</a:t>
            </a:r>
            <a:endParaRPr sz="2000"/>
          </a:p>
        </p:txBody>
      </p:sp>
      <p:pic>
        <p:nvPicPr>
          <p:cNvPr id="257" name="Google Shape;257;p44"/>
          <p:cNvPicPr preferRelativeResize="0"/>
          <p:nvPr/>
        </p:nvPicPr>
        <p:blipFill rotWithShape="1">
          <a:blip r:embed="rId3">
            <a:alphaModFix/>
          </a:blip>
          <a:srcRect b="0" l="11205" r="0" t="0"/>
          <a:stretch/>
        </p:blipFill>
        <p:spPr>
          <a:xfrm>
            <a:off x="2029225" y="579950"/>
            <a:ext cx="5085549" cy="39836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58" name="Google Shape;258;p44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6508250" y="3893050"/>
            <a:ext cx="606525" cy="670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99350" y="1164725"/>
            <a:ext cx="170250" cy="11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44"/>
          <p:cNvPicPr preferRelativeResize="0"/>
          <p:nvPr/>
        </p:nvPicPr>
        <p:blipFill rotWithShape="1">
          <a:blip r:embed="rId6">
            <a:alphaModFix/>
          </a:blip>
          <a:srcRect b="-4" l="-5" r="47078" t="51383"/>
          <a:stretch/>
        </p:blipFill>
        <p:spPr>
          <a:xfrm rot="4689885">
            <a:off x="3263748" y="3223776"/>
            <a:ext cx="198929" cy="112497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7"/>
          <p:cNvSpPr txBox="1"/>
          <p:nvPr>
            <p:ph type="title"/>
          </p:nvPr>
        </p:nvSpPr>
        <p:spPr>
          <a:xfrm>
            <a:off x="1677350" y="99625"/>
            <a:ext cx="5749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Criteria and Deliverables</a:t>
            </a:r>
            <a:endParaRPr sz="2000"/>
          </a:p>
        </p:txBody>
      </p:sp>
      <p:sp>
        <p:nvSpPr>
          <p:cNvPr id="118" name="Google Shape;118;p27"/>
          <p:cNvSpPr txBox="1"/>
          <p:nvPr>
            <p:ph idx="1" type="body"/>
          </p:nvPr>
        </p:nvSpPr>
        <p:spPr>
          <a:xfrm>
            <a:off x="291800" y="9135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0000"/>
                </a:solidFill>
              </a:rPr>
              <a:t>Criteria For Fleet Optimization</a:t>
            </a:r>
            <a:endParaRPr b="1" sz="2000">
              <a:solidFill>
                <a:srgbClr val="000000"/>
              </a:solidFill>
            </a:endParaRPr>
          </a:p>
          <a:p>
            <a:pPr indent="-3556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Minimize investment cost 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Minimize number of trucks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Minimize geographic proximity of bins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0000"/>
                </a:solidFill>
              </a:rPr>
              <a:t>Deliverables</a:t>
            </a:r>
            <a:endParaRPr b="1" sz="2000">
              <a:solidFill>
                <a:srgbClr val="000000"/>
              </a:solidFill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 sz="2000">
                <a:solidFill>
                  <a:schemeClr val="dk1"/>
                </a:solidFill>
              </a:rPr>
              <a:t>A</a:t>
            </a:r>
            <a:r>
              <a:rPr lang="en" sz="2000">
                <a:solidFill>
                  <a:schemeClr val="dk1"/>
                </a:solidFill>
              </a:rPr>
              <a:t> set process, with standard work instructions, to optimize ARC’s waste collection fleet.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/>
          <p:nvPr>
            <p:ph type="title"/>
          </p:nvPr>
        </p:nvSpPr>
        <p:spPr>
          <a:xfrm>
            <a:off x="1677350" y="99625"/>
            <a:ext cx="5749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Methodology</a:t>
            </a:r>
            <a:endParaRPr sz="2000"/>
          </a:p>
        </p:txBody>
      </p:sp>
      <p:pic>
        <p:nvPicPr>
          <p:cNvPr descr="Image result for waste collection clipart red" id="124" name="Google Shape;124;p28"/>
          <p:cNvPicPr preferRelativeResize="0"/>
          <p:nvPr/>
        </p:nvPicPr>
        <p:blipFill rotWithShape="1">
          <a:blip r:embed="rId3">
            <a:alphaModFix/>
          </a:blip>
          <a:srcRect b="16902" l="25888" r="33761" t="0"/>
          <a:stretch/>
        </p:blipFill>
        <p:spPr>
          <a:xfrm>
            <a:off x="752050" y="1240750"/>
            <a:ext cx="1611600" cy="15915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Image result for magnifying glass clipart" id="125" name="Google Shape;125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126308">
            <a:off x="-958880" y="867069"/>
            <a:ext cx="4183763" cy="3409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15087" y="1156700"/>
            <a:ext cx="3713825" cy="249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22075" y="1497975"/>
            <a:ext cx="1866750" cy="2399701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8"/>
          <p:cNvSpPr txBox="1"/>
          <p:nvPr/>
        </p:nvSpPr>
        <p:spPr>
          <a:xfrm>
            <a:off x="752050" y="3897675"/>
            <a:ext cx="1786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CC0000"/>
                </a:solidFill>
              </a:rPr>
              <a:t>Objective 1:</a:t>
            </a:r>
            <a:endParaRPr b="1" sz="1800">
              <a:solidFill>
                <a:srgbClr val="CC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CC0000"/>
                </a:solidFill>
              </a:rPr>
              <a:t>Investigate</a:t>
            </a:r>
            <a:endParaRPr b="1" sz="1800">
              <a:solidFill>
                <a:srgbClr val="CC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CC0000"/>
                </a:solidFill>
              </a:rPr>
              <a:t>inefficiencies</a:t>
            </a:r>
            <a:endParaRPr b="1" sz="1800">
              <a:solidFill>
                <a:srgbClr val="CC0000"/>
              </a:solidFill>
            </a:endParaRPr>
          </a:p>
        </p:txBody>
      </p:sp>
      <p:sp>
        <p:nvSpPr>
          <p:cNvPr id="129" name="Google Shape;129;p28"/>
          <p:cNvSpPr txBox="1"/>
          <p:nvPr/>
        </p:nvSpPr>
        <p:spPr>
          <a:xfrm>
            <a:off x="3678900" y="3651900"/>
            <a:ext cx="1786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CC0000"/>
                </a:solidFill>
              </a:rPr>
              <a:t>Objective 2:</a:t>
            </a:r>
            <a:endParaRPr b="1" sz="1800">
              <a:solidFill>
                <a:srgbClr val="CC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CC0000"/>
                </a:solidFill>
              </a:rPr>
              <a:t>Develop processes</a:t>
            </a:r>
            <a:endParaRPr b="1" sz="1800">
              <a:solidFill>
                <a:srgbClr val="CC0000"/>
              </a:solidFill>
            </a:endParaRPr>
          </a:p>
        </p:txBody>
      </p:sp>
      <p:sp>
        <p:nvSpPr>
          <p:cNvPr id="130" name="Google Shape;130;p28"/>
          <p:cNvSpPr txBox="1"/>
          <p:nvPr/>
        </p:nvSpPr>
        <p:spPr>
          <a:xfrm>
            <a:off x="6428925" y="3897675"/>
            <a:ext cx="2162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CC0000"/>
                </a:solidFill>
              </a:rPr>
              <a:t>Objective 3:</a:t>
            </a:r>
            <a:endParaRPr b="1" sz="1800">
              <a:solidFill>
                <a:srgbClr val="CC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CC0000"/>
                </a:solidFill>
              </a:rPr>
              <a:t>Formulate recommendations</a:t>
            </a:r>
            <a:endParaRPr b="1" sz="180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9"/>
          <p:cNvSpPr txBox="1"/>
          <p:nvPr>
            <p:ph type="title"/>
          </p:nvPr>
        </p:nvSpPr>
        <p:spPr>
          <a:xfrm>
            <a:off x="1429350" y="120875"/>
            <a:ext cx="6285300" cy="96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/>
              <a:t>The waste collection industry is changing and adapting to represent a more sustainable model.</a:t>
            </a:r>
            <a:endParaRPr sz="2000"/>
          </a:p>
        </p:txBody>
      </p:sp>
      <p:pic>
        <p:nvPicPr>
          <p:cNvPr id="136" name="Google Shape;136;p29"/>
          <p:cNvPicPr preferRelativeResize="0"/>
          <p:nvPr/>
        </p:nvPicPr>
        <p:blipFill rotWithShape="1">
          <a:blip r:embed="rId3">
            <a:alphaModFix/>
          </a:blip>
          <a:srcRect b="0" l="0" r="1234" t="0"/>
          <a:stretch/>
        </p:blipFill>
        <p:spPr>
          <a:xfrm>
            <a:off x="238000" y="1232300"/>
            <a:ext cx="4663450" cy="3450425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7" name="Google Shape;137;p29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4075" y="1232300"/>
            <a:ext cx="4756875" cy="2941299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8" name="Google Shape;138;p29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90379" y="1508948"/>
            <a:ext cx="3937746" cy="243482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30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8200" y="781600"/>
            <a:ext cx="6459750" cy="398985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4" name="Google Shape;14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414418"/>
            <a:ext cx="9144001" cy="231466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0"/>
          <p:cNvSpPr txBox="1"/>
          <p:nvPr>
            <p:ph type="title"/>
          </p:nvPr>
        </p:nvSpPr>
        <p:spPr>
          <a:xfrm>
            <a:off x="1486200" y="75100"/>
            <a:ext cx="6171600" cy="70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Performance of E-trucks is similar to that of diesel and biogas trucks</a:t>
            </a:r>
            <a:endParaRPr sz="2000"/>
          </a:p>
        </p:txBody>
      </p:sp>
      <p:pic>
        <p:nvPicPr>
          <p:cNvPr id="146" name="Google Shape;146;p30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72975" y="905000"/>
            <a:ext cx="3598051" cy="3737680"/>
          </a:xfrm>
          <a:prstGeom prst="rect">
            <a:avLst/>
          </a:prstGeom>
          <a:noFill/>
          <a:ln cap="flat" cmpd="sng" w="2857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1">
            <a:hlinkClick r:id="rId3"/>
          </p:cNvPr>
          <p:cNvSpPr txBox="1"/>
          <p:nvPr>
            <p:ph type="title"/>
          </p:nvPr>
        </p:nvSpPr>
        <p:spPr>
          <a:xfrm>
            <a:off x="1728550" y="119075"/>
            <a:ext cx="60288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ARC can decrease their projected fleet size by optimizing collection capacity</a:t>
            </a:r>
            <a:endParaRPr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152" name="Google Shape;152;p31"/>
          <p:cNvPicPr preferRelativeResize="0"/>
          <p:nvPr/>
        </p:nvPicPr>
        <p:blipFill rotWithShape="1">
          <a:blip r:embed="rId4">
            <a:alphaModFix/>
          </a:blip>
          <a:srcRect b="0" l="0" r="63137" t="0"/>
          <a:stretch/>
        </p:blipFill>
        <p:spPr>
          <a:xfrm>
            <a:off x="376575" y="1181100"/>
            <a:ext cx="3209075" cy="278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31"/>
          <p:cNvPicPr preferRelativeResize="0"/>
          <p:nvPr/>
        </p:nvPicPr>
        <p:blipFill rotWithShape="1">
          <a:blip r:embed="rId4">
            <a:alphaModFix/>
          </a:blip>
          <a:srcRect b="0" l="35934" r="0" t="0"/>
          <a:stretch/>
        </p:blipFill>
        <p:spPr>
          <a:xfrm>
            <a:off x="3284625" y="1181100"/>
            <a:ext cx="5577349" cy="278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2"/>
          <p:cNvSpPr txBox="1"/>
          <p:nvPr>
            <p:ph type="title"/>
          </p:nvPr>
        </p:nvSpPr>
        <p:spPr>
          <a:xfrm>
            <a:off x="1469838" y="110475"/>
            <a:ext cx="62043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Cost of collection is dependent upon the number of bins collected per shift</a:t>
            </a:r>
            <a:r>
              <a:rPr lang="en" sz="2000"/>
              <a:t>.</a:t>
            </a:r>
            <a:endParaRPr sz="2000"/>
          </a:p>
        </p:txBody>
      </p:sp>
      <p:pic>
        <p:nvPicPr>
          <p:cNvPr id="159" name="Google Shape;15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6787" y="698663"/>
            <a:ext cx="3430425" cy="40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9185" y="964673"/>
            <a:ext cx="7005624" cy="374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3"/>
          <p:cNvSpPr txBox="1"/>
          <p:nvPr>
            <p:ph type="title"/>
          </p:nvPr>
        </p:nvSpPr>
        <p:spPr>
          <a:xfrm>
            <a:off x="1469838" y="110475"/>
            <a:ext cx="62043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Waste collection can be conducted with fewer trucks than currently utilized.</a:t>
            </a:r>
            <a:endParaRPr sz="2000"/>
          </a:p>
        </p:txBody>
      </p:sp>
      <p:pic>
        <p:nvPicPr>
          <p:cNvPr id="166" name="Google Shape;16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5063" y="964675"/>
            <a:ext cx="6393853" cy="389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