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Dosis Light"/>
      <p:regular r:id="rId30"/>
      <p:bold r:id="rId31"/>
    </p:embeddedFont>
    <p:embeddedFont>
      <p:font typeface="Dosis"/>
      <p:regular r:id="rId32"/>
      <p:bold r:id="rId33"/>
    </p:embeddedFont>
    <p:embeddedFont>
      <p:font typeface="Roboto"/>
      <p:regular r:id="rId34"/>
      <p:bold r:id="rId35"/>
      <p:italic r:id="rId36"/>
      <p:boldItalic r:id="rId37"/>
    </p:embeddedFont>
    <p:embeddedFont>
      <p:font typeface="Amatic SC"/>
      <p:regular r:id="rId38"/>
      <p:bold r:id="rId39"/>
    </p:embeddedFont>
    <p:embeddedFont>
      <p:font typeface="Pontano Sans"/>
      <p:regular r:id="rId40"/>
    </p:embeddedFont>
    <p:embeddedFont>
      <p:font typeface="Shadows Into Light"/>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E9F7D2E-8FC1-4099-8AD7-AB69F7A4D218}">
  <a:tblStyle styleId="{EE9F7D2E-8FC1-4099-8AD7-AB69F7A4D21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ontanoSans-regular.fntdata"/><Relationship Id="rId20" Type="http://schemas.openxmlformats.org/officeDocument/2006/relationships/slide" Target="slides/slide15.xml"/><Relationship Id="rId41" Type="http://schemas.openxmlformats.org/officeDocument/2006/relationships/font" Target="fonts/ShadowsIntoLight-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osisLight-bold.fntdata"/><Relationship Id="rId30" Type="http://schemas.openxmlformats.org/officeDocument/2006/relationships/font" Target="fonts/DosisLight-regular.fntdata"/><Relationship Id="rId11" Type="http://schemas.openxmlformats.org/officeDocument/2006/relationships/slide" Target="slides/slide6.xml"/><Relationship Id="rId33" Type="http://schemas.openxmlformats.org/officeDocument/2006/relationships/font" Target="fonts/Dosis-bold.fntdata"/><Relationship Id="rId10" Type="http://schemas.openxmlformats.org/officeDocument/2006/relationships/slide" Target="slides/slide5.xml"/><Relationship Id="rId32" Type="http://schemas.openxmlformats.org/officeDocument/2006/relationships/font" Target="fonts/Dosis-regular.fntdata"/><Relationship Id="rId13" Type="http://schemas.openxmlformats.org/officeDocument/2006/relationships/slide" Target="slides/slide8.xml"/><Relationship Id="rId35" Type="http://schemas.openxmlformats.org/officeDocument/2006/relationships/font" Target="fonts/Roboto-bold.fntdata"/><Relationship Id="rId12" Type="http://schemas.openxmlformats.org/officeDocument/2006/relationships/slide" Target="slides/slide7.xml"/><Relationship Id="rId34" Type="http://schemas.openxmlformats.org/officeDocument/2006/relationships/font" Target="fonts/Roboto-regular.fntdata"/><Relationship Id="rId15" Type="http://schemas.openxmlformats.org/officeDocument/2006/relationships/slide" Target="slides/slide10.xml"/><Relationship Id="rId37" Type="http://schemas.openxmlformats.org/officeDocument/2006/relationships/font" Target="fonts/Roboto-boldItalic.fntdata"/><Relationship Id="rId14" Type="http://schemas.openxmlformats.org/officeDocument/2006/relationships/slide" Target="slides/slide9.xml"/><Relationship Id="rId36" Type="http://schemas.openxmlformats.org/officeDocument/2006/relationships/font" Target="fonts/Roboto-italic.fntdata"/><Relationship Id="rId17" Type="http://schemas.openxmlformats.org/officeDocument/2006/relationships/slide" Target="slides/slide12.xml"/><Relationship Id="rId39" Type="http://schemas.openxmlformats.org/officeDocument/2006/relationships/font" Target="fonts/AmaticSC-bold.fntdata"/><Relationship Id="rId16" Type="http://schemas.openxmlformats.org/officeDocument/2006/relationships/slide" Target="slides/slide11.xml"/><Relationship Id="rId38" Type="http://schemas.openxmlformats.org/officeDocument/2006/relationships/font" Target="fonts/AmaticSC-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000">
                <a:solidFill>
                  <a:schemeClr val="dk1"/>
                </a:solidFill>
                <a:highlight>
                  <a:srgbClr val="FFFFFF"/>
                </a:highlight>
              </a:rPr>
              <a:t>Todos nuestros cálculos deben ser confirmados para la exactitud y los ajustes a cualquier cálculo deben ser hechos según sea necesario</a:t>
            </a:r>
            <a:endParaRPr b="1" sz="30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Kyle</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Hello, and welcome. Allow us to introduce ourselves: we are the team of students from WPI that has been working with Saul and Carolina for the past few months on a carbon neutrality project for the Museo de los Ninos. I'm Kyle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Hola y bienvenidos. Somos el equipo de estudiantes de WPI que ha estado trabajando con Sa</a:t>
            </a:r>
            <a:r>
              <a:rPr b="1" lang="en" sz="1200">
                <a:solidFill>
                  <a:srgbClr val="6A6A6A"/>
                </a:solidFill>
                <a:highlight>
                  <a:srgbClr val="FFFFFF"/>
                </a:highlight>
                <a:latin typeface="Times New Roman"/>
                <a:ea typeface="Times New Roman"/>
                <a:cs typeface="Times New Roman"/>
                <a:sym typeface="Times New Roman"/>
              </a:rPr>
              <a:t>ú</a:t>
            </a:r>
            <a:r>
              <a:rPr b="1" lang="en" sz="1200">
                <a:solidFill>
                  <a:schemeClr val="dk1"/>
                </a:solidFill>
                <a:latin typeface="Times New Roman"/>
                <a:ea typeface="Times New Roman"/>
                <a:cs typeface="Times New Roman"/>
                <a:sym typeface="Times New Roman"/>
              </a:rPr>
              <a:t>l y Carolina durante los últimos meses en un proyecto de huella de carbono para todo el Centro. Soy kyle</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Zach</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
                <a:highlight>
                  <a:srgbClr val="FFFFFF"/>
                </a:highlight>
                <a:latin typeface="Times New Roman"/>
                <a:ea typeface="Times New Roman"/>
                <a:cs typeface="Times New Roman"/>
                <a:sym typeface="Times New Roman"/>
              </a:rPr>
              <a:t>Para el consumo eléctrico del centro, recomendamos reducir estos emisiones por cambia todas las bombillas a LEDs y instalando paneles solares. El centro ya </a:t>
            </a:r>
            <a:r>
              <a:rPr b="1" lang="en">
                <a:highlight>
                  <a:srgbClr val="FFFFFF"/>
                </a:highlight>
                <a:latin typeface="Times New Roman"/>
                <a:ea typeface="Times New Roman"/>
                <a:cs typeface="Times New Roman"/>
                <a:sym typeface="Times New Roman"/>
              </a:rPr>
              <a:t>está</a:t>
            </a:r>
            <a:r>
              <a:rPr b="1" lang="en">
                <a:highlight>
                  <a:srgbClr val="FFFFFF"/>
                </a:highlight>
                <a:latin typeface="Times New Roman"/>
                <a:ea typeface="Times New Roman"/>
                <a:cs typeface="Times New Roman"/>
                <a:sym typeface="Times New Roman"/>
              </a:rPr>
              <a:t> </a:t>
            </a:r>
            <a:r>
              <a:rPr b="1" lang="en" sz="1200">
                <a:highlight>
                  <a:srgbClr val="FFFFFF"/>
                </a:highlight>
                <a:latin typeface="Times New Roman"/>
                <a:ea typeface="Times New Roman"/>
                <a:cs typeface="Times New Roman"/>
                <a:sym typeface="Times New Roman"/>
              </a:rPr>
              <a:t>proceso de transición a bombillas LED, pero queríamos calcular cómo afectará esto a las emisiones de carbono. Los paneles solares de generarán electricidad sin producir emisiones de carbono, y también generarán ahorros anuales.</a:t>
            </a:r>
            <a:endParaRPr b="1" sz="1200">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200">
                <a:highlight>
                  <a:srgbClr val="FFFFFF"/>
                </a:highlight>
                <a:latin typeface="Times New Roman"/>
                <a:ea typeface="Times New Roman"/>
                <a:cs typeface="Times New Roman"/>
                <a:sym typeface="Times New Roman"/>
              </a:rPr>
              <a:t>Como se puede ver, los paneles solares y el cambio de las bombillas reducirán las emisiones en alrededor de cinco toneladas de carbono, que puede no parecer mucho, sin embargo esto ahorrará dinero para el Museo en el largo plazo</a:t>
            </a:r>
            <a:endParaRPr b="1" sz="1200">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For the Museum’s Electrical Consumption, we recommend reducing these emissions are by switching to LED light bulbs and by installing Solar Panels.</a:t>
            </a:r>
            <a:endParaRPr/>
          </a:p>
          <a:p>
            <a:pPr indent="0" lvl="0" marL="0" rtl="0" algn="l">
              <a:spcBef>
                <a:spcPts val="0"/>
              </a:spcBef>
              <a:spcAft>
                <a:spcPts val="0"/>
              </a:spcAft>
              <a:buClr>
                <a:schemeClr val="dk1"/>
              </a:buClr>
              <a:buSzPts val="1100"/>
              <a:buFont typeface="Arial"/>
              <a:buNone/>
            </a:pPr>
            <a:r>
              <a:rPr lang="en"/>
              <a:t>The museum is already in the process of transitioning to LED light bulbs, but we wanted to calculate how this will </a:t>
            </a:r>
            <a:r>
              <a:rPr lang="en"/>
              <a:t>affect</a:t>
            </a:r>
            <a:r>
              <a:rPr lang="en"/>
              <a:t> the carbon emissions. </a:t>
            </a:r>
            <a:endParaRPr/>
          </a:p>
          <a:p>
            <a:pPr indent="0" lvl="0" marL="0" rtl="0" algn="l">
              <a:spcBef>
                <a:spcPts val="0"/>
              </a:spcBef>
              <a:spcAft>
                <a:spcPts val="0"/>
              </a:spcAft>
              <a:buClr>
                <a:schemeClr val="dk1"/>
              </a:buClr>
              <a:buSzPts val="1100"/>
              <a:buFont typeface="Arial"/>
              <a:buNone/>
            </a:pPr>
            <a:r>
              <a:rPr lang="en"/>
              <a:t>Solar Panels will generate electricity without producing carbon emissions, and will generate yearly savings as well.</a:t>
            </a:r>
            <a:endParaRPr/>
          </a:p>
          <a:p>
            <a:pPr indent="0" lvl="0" marL="0" rtl="0" algn="l">
              <a:spcBef>
                <a:spcPts val="0"/>
              </a:spcBef>
              <a:spcAft>
                <a:spcPts val="0"/>
              </a:spcAft>
              <a:buClr>
                <a:schemeClr val="dk1"/>
              </a:buClr>
              <a:buSzPts val="1100"/>
              <a:buFont typeface="Arial"/>
              <a:buNone/>
            </a:pPr>
            <a:r>
              <a:rPr lang="en"/>
              <a:t>As you can see, solar panels and carbon emissions will reduce the emissions by about 5 tons of carbon, which may not appear to be much, however this will save money for the museum long term</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t>
            </a:r>
            <a:endParaRPr/>
          </a:p>
          <a:p>
            <a:pPr indent="0" lvl="0" marL="0" rtl="0" algn="l">
              <a:spcBef>
                <a:spcPts val="0"/>
              </a:spcBef>
              <a:spcAft>
                <a:spcPts val="0"/>
              </a:spcAft>
              <a:buNone/>
            </a:pPr>
            <a:r>
              <a:rPr b="1" lang="en" sz="1350">
                <a:highlight>
                  <a:srgbClr val="FFFFFF"/>
                </a:highlight>
              </a:rPr>
              <a:t>Mirando más en el sentido de los paneles solares, creamos una calculadora para entender fácilmente los costos y ahorros de la instalación y mantenimiento de paneles solares que se vería como para el CCCC. También esto gráfico para mostrar una representación visual de lo que los costos estimados frente a ahorros anuales se vería como.</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sz="1350"/>
              <a:t>Si el Museo quiere generar su consumo eléctrico total, esto requeriría mil setenta y cinco paneles solares, que no es económicamente factible, y hay un límite en Costa Rica del quince por ciento en la cantidad de electricidad que puede generar. Así, mostramos hasta cien en este gráfico, que cubre alrededor del diez por ciento de su electricidad, ya que esto es más viable económicamente.</a:t>
            </a:r>
            <a:endParaRPr b="1" sz="1350"/>
          </a:p>
          <a:p>
            <a:pPr indent="0" lvl="0" marL="0" rtl="0" algn="l">
              <a:spcBef>
                <a:spcPts val="0"/>
              </a:spcBef>
              <a:spcAft>
                <a:spcPts val="0"/>
              </a:spcAft>
              <a:buNone/>
            </a:pPr>
            <a:r>
              <a:t/>
            </a:r>
            <a:endParaRPr/>
          </a:p>
          <a:p>
            <a:pPr indent="0" lvl="0" marL="0" rtl="0" algn="l">
              <a:spcBef>
                <a:spcPts val="0"/>
              </a:spcBef>
              <a:spcAft>
                <a:spcPts val="0"/>
              </a:spcAft>
              <a:buNone/>
            </a:pPr>
            <a:r>
              <a:rPr lang="en"/>
              <a:t>If the museum wants to generate its total electrical consumption, this would require 1,075 solar panels, which is not economically feasible, and there is a 15% limit on the amount of electricity you can generate. Thus, we showed up to 100 in this graphic, which would cover about 10% of their electricity, since this is more economically feasible.</a:t>
            </a:r>
            <a:endParaRPr/>
          </a:p>
          <a:p>
            <a:pPr indent="0" lvl="0" marL="0" rtl="0" algn="l">
              <a:spcBef>
                <a:spcPts val="0"/>
              </a:spcBef>
              <a:spcAft>
                <a:spcPts val="0"/>
              </a:spcAft>
              <a:buClr>
                <a:schemeClr val="dk1"/>
              </a:buClr>
              <a:buSzPts val="1100"/>
              <a:buFont typeface="Arial"/>
              <a:buNone/>
            </a:pPr>
            <a:r>
              <a:rPr lang="en">
                <a:solidFill>
                  <a:schemeClr val="dk1"/>
                </a:solidFill>
              </a:rPr>
              <a:t>Looking more indepthly at the solar panels, we created a calculator to easily understand more about the costs and savings of installing and maintaining solar panels would look like for the CCCC. There is also a graph displayed to show a visual representation of what the estimated costs vs. yearly savings would look like.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4cdd8e65c8_1_4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4cdd8e65c8_1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 </a:t>
            </a:r>
            <a:endParaRPr/>
          </a:p>
          <a:p>
            <a:pPr indent="0" lvl="0" marL="0" rtl="0" algn="l">
              <a:spcBef>
                <a:spcPts val="0"/>
              </a:spcBef>
              <a:spcAft>
                <a:spcPts val="0"/>
              </a:spcAft>
              <a:buNone/>
            </a:pPr>
            <a:r>
              <a:rPr lang="en"/>
              <a:t>When examining the employee’s commutes, the sources of emissions were car usage, bus usage, and motorcycles. These numbers were based off of 115 employees surveyed, so this does not necessarily reflect the entirety of the employees in the museum. We excluded employees that walked or biked because those actions do not contribute any type of carbon emissions.</a:t>
            </a:r>
            <a:endParaRPr/>
          </a:p>
          <a:p>
            <a:pPr indent="0" lvl="0" marL="0" rtl="0" algn="l">
              <a:spcBef>
                <a:spcPts val="0"/>
              </a:spcBef>
              <a:spcAft>
                <a:spcPts val="0"/>
              </a:spcAft>
              <a:buNone/>
            </a:pPr>
            <a:r>
              <a:rPr lang="en"/>
              <a:t>Looking at this graph, it is evident that cars and buses are the largest factors. For buses, this makes sense because a large amount of employees take the bus. However, the most problematic area is the cars, because even though fewer people drive their car, they contribute more emissions than those taking the bus.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a:t>
            </a:r>
            <a:r>
              <a:rPr b="1" lang="en"/>
              <a:t>uando examinando los viajes diariamente de empleados, los grandes contribuidores de emisiones estaban (coches, buses y </a:t>
            </a:r>
            <a:r>
              <a:rPr b="1" lang="en"/>
              <a:t>motocicletas</a:t>
            </a:r>
            <a:r>
              <a:rPr b="1" lang="en"/>
              <a:t>). Solo recibimos 115 respuestas pero multiplicamos por un factor de 1.75 a incluir todos los empleados, nosotros los </a:t>
            </a:r>
            <a:r>
              <a:rPr b="1" lang="en"/>
              <a:t>excluimos</a:t>
            </a:r>
            <a:r>
              <a:rPr b="1" lang="en"/>
              <a:t> los empleados que montan  </a:t>
            </a:r>
            <a:r>
              <a:rPr b="1" lang="en"/>
              <a:t>bicicletas</a:t>
            </a:r>
            <a:r>
              <a:rPr b="1" lang="en"/>
              <a:t> o </a:t>
            </a:r>
            <a:r>
              <a:rPr b="1" lang="en"/>
              <a:t>caminando</a:t>
            </a:r>
            <a:r>
              <a:rPr b="1" lang="en"/>
              <a:t> al centro (porque estos no añadan a la </a:t>
            </a:r>
            <a:r>
              <a:rPr b="1" lang="en"/>
              <a:t>emisiones</a:t>
            </a:r>
            <a:r>
              <a:rPr b="1" lang="en"/>
              <a:t>). Viendo al grafico, los coches y buses son los mejores contribuidores. Los coches son un problema grande porque </a:t>
            </a:r>
            <a:r>
              <a:rPr b="1" lang="en"/>
              <a:t>más</a:t>
            </a:r>
            <a:r>
              <a:rPr b="1" lang="en"/>
              <a:t> personas comparten los buses que sus coches entonces pudimos dividir por veinticinco personas cada bus.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cdd8e65c8_0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cdd8e65c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Anthony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believe that the museum can mitigate these effects by implementing a carpooling incentive program which will encourage those with personal vehicles to ride with one another and provide transportation for others in the museum as well. This graph shows that if the number of people per vehicle increased from 1 to 4, the emissions created from employee commute would drop by nearly 9 tons, or nearly 33%.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These reductions have the potential to be even greater because not all employees were surveyed about their commute, so this accounts only a portion of the employees.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Creemos que el Museo puede mitigar estos efectos mediante la implementación de un programa de incentivos para el viaje compartido que alentará a aquellos con vehículos personales a viajar entre sí y proporcionar transporte para otros en el Museo también. Este gráfico muestra que si el número de personas por vehículo aumentó de uno a cuatro, las emisiones creadas a partir de los viajes de los empleados caería por casi dieciseis toneladas, o casi treinta y tres por ciento.</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To implement the program, the museum will have to determine interest in the program, and look into incentives. Incentives could include designated parking, in addition to rewards such as discounts to local restaurants or stores, prizes worth a certain amount of money, and free merchandise. The museum can also ask employees what kind of incentives they would like to see, however in the end, it is up to the museum and how much money they are willing to invest..</a:t>
            </a:r>
            <a:endParaRPr>
              <a:solidFill>
                <a:schemeClr val="dk1"/>
              </a:solidFill>
            </a:endParaRPr>
          </a:p>
          <a:p>
            <a:pPr indent="0" lvl="0" marL="0" rtl="0" algn="l">
              <a:spcBef>
                <a:spcPts val="0"/>
              </a:spcBef>
              <a:spcAft>
                <a:spcPts val="0"/>
              </a:spcAft>
              <a:buNone/>
            </a:pPr>
            <a:r>
              <a:rPr b="1" lang="en">
                <a:solidFill>
                  <a:schemeClr val="dk1"/>
                </a:solidFill>
              </a:rPr>
              <a:t>Para implementar el programa, el museo tendrá que determinar el interés en el programa y buscar en los incentivos. Incentivos podrían incluir: estacionamiento designado, además de recompensas como descuentos a restaurantes o tiendas locales, premios que valen una cierta cantidad de dinero y mercancía gratis. El Museo también puede preguntar a los empleados qué tipo de incentivos les gustaría ver, sin embargo, al final, esto depende del Museo y la cantidad de dinero que están dispuestos a invertir.</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048afb169_1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048afb169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t>
            </a:r>
            <a:endParaRPr/>
          </a:p>
          <a:p>
            <a:pPr indent="0" lvl="0" marL="0" rtl="0" algn="l">
              <a:spcBef>
                <a:spcPts val="0"/>
              </a:spcBef>
              <a:spcAft>
                <a:spcPts val="0"/>
              </a:spcAft>
              <a:buNone/>
            </a:pPr>
            <a:r>
              <a:rPr lang="en">
                <a:solidFill>
                  <a:schemeClr val="dk1"/>
                </a:solidFill>
              </a:rPr>
              <a:t>The museum has a waste management in place that separates trash and recyclables into 4 categories. We looked into alternative ways that can help to either reduce waste or reduce emissions made from waste. We decided on two different categories: Switching to Plastic Alternatives and Going Paperless in the museum.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highlight>
                  <a:srgbClr val="FFFFFF"/>
                </a:highlight>
              </a:rPr>
              <a:t>Debido a que el Museo ya tiene una gestión de residuos en el lugar que separa la basura y reciclables en cuatro categorías, miramos en formas alternativas que pueden ayudar a reducir los desechos o reducir las emisiones hechas de residuos. Decidimos en dos categorías diferentes: cambiar a plástico alternativas y ir sin papel en el centro.</a:t>
            </a:r>
            <a:endParaRPr b="1"/>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We researched 3 different types of plastic alternatives: Plant starch, biodegradable, and compostable utensils were all more environmentally friendly solutions when compared to plastic.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b="1" lang="en"/>
              <a:t>Investigamos tres tipos diferentes de alternativas plásticas: el almidón vegetal, biodegradable, y los utensilios compostables todos son mejores </a:t>
            </a:r>
            <a:r>
              <a:rPr b="1" lang="en"/>
              <a:t>opciones</a:t>
            </a:r>
            <a:r>
              <a:rPr b="1" lang="en"/>
              <a:t> en </a:t>
            </a:r>
            <a:r>
              <a:rPr b="1" lang="en"/>
              <a:t>comparación</a:t>
            </a:r>
            <a:r>
              <a:rPr b="1" lang="en"/>
              <a:t> al </a:t>
            </a:r>
            <a:r>
              <a:rPr b="1" lang="en"/>
              <a:t>plástico</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
              <a:t>Otra recomendación es una transición hacia el ir sin papel, o cambiar los tipos de papeles a un papel reciclado. </a:t>
            </a:r>
            <a:r>
              <a:rPr b="1" lang="en">
                <a:highlight>
                  <a:srgbClr val="FFFFFF"/>
                </a:highlight>
              </a:rPr>
              <a:t>Esto a menudo toma la forma de reuniones en línea, utilizando bases de datos en línea para las notas, y la utilización de correo electrónico para enviar documentos digitales. Ir sin papel a menudo ha ayudado a las empresas a mejorar su organización y su productividad, así como reducir su huella de carbono.</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recommendation is a transition towards going paperless, or switching paper types to a recycled paper. This often takes the form of online meetings, using online databases for notes, and utilizing email to send digital documents. Going paperless has often helped companies improve their organization and their productivity, as well as reducing their carbon footprint.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5048afb169_1_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5048afb169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a:t>
            </a:r>
            <a:endParaRPr/>
          </a:p>
          <a:p>
            <a:pPr indent="0" lvl="0" marL="0" rtl="0" algn="l">
              <a:spcBef>
                <a:spcPts val="0"/>
              </a:spcBef>
              <a:spcAft>
                <a:spcPts val="0"/>
              </a:spcAft>
              <a:buNone/>
            </a:pPr>
            <a:r>
              <a:rPr b="1" lang="en"/>
              <a:t>El centro consumo trece punto 1 litros cada año. Sin saber que los datos exactamentes de los usados de agua, nos decididos la cosa </a:t>
            </a:r>
            <a:r>
              <a:rPr b="1" lang="en"/>
              <a:t>más</a:t>
            </a:r>
            <a:r>
              <a:rPr b="1" lang="en"/>
              <a:t> </a:t>
            </a:r>
            <a:r>
              <a:rPr b="1" lang="en"/>
              <a:t>fácil</a:t>
            </a:r>
            <a:r>
              <a:rPr b="1" lang="en"/>
              <a:t> fue reducir la cantidad de agua con inodoros eficientes. Solomente ficticio sesenta inodoros para todo el centro. Sesenta inodoros viejos solamente usado 7.2 milliones litros cada año. Encontramos los inodoros mejores en el mercado solamente usado cuatro punto ocho litros cada cisterna. Los inodoros viejos que </a:t>
            </a:r>
            <a:r>
              <a:rPr b="1" lang="en"/>
              <a:t>más</a:t>
            </a:r>
            <a:r>
              <a:rPr b="1" lang="en"/>
              <a:t> </a:t>
            </a:r>
            <a:r>
              <a:rPr b="1" lang="en"/>
              <a:t>común</a:t>
            </a:r>
            <a:r>
              <a:rPr b="1" lang="en"/>
              <a:t> ahora usado trece litros cada cisterna. Hay una </a:t>
            </a:r>
            <a:r>
              <a:rPr b="1" lang="en"/>
              <a:t>distribuidor</a:t>
            </a:r>
            <a:r>
              <a:rPr b="1" lang="en"/>
              <a:t> en San Jose se llama “Bella Vida” que vende un tipo de inodoro “Toto” y el precio es doscientos sesenta y ocho dolores ($268.00) o ciento sesenta mil ochocientos colones (160,800 colones). Si hay solo sesenta inodoros en el centro puede </a:t>
            </a:r>
            <a:r>
              <a:rPr b="1" lang="en"/>
              <a:t>guardar</a:t>
            </a:r>
            <a:r>
              <a:rPr b="1" lang="en"/>
              <a:t> </a:t>
            </a:r>
            <a:r>
              <a:rPr b="1" lang="en"/>
              <a:t>más</a:t>
            </a:r>
            <a:r>
              <a:rPr b="1" lang="en"/>
              <a:t> que 4.5 litros de agua cada año. (60 inodoros de TOTO solo utilizan 2.6 </a:t>
            </a:r>
            <a:r>
              <a:rPr b="1" lang="en"/>
              <a:t>millones</a:t>
            </a:r>
            <a:r>
              <a:rPr b="1" lang="en"/>
              <a:t> litros cada año)</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Without knowledge of the exact main causes of all the water usage, we decided the easiest thing to reduce water consumption was flush </a:t>
            </a:r>
            <a:r>
              <a:rPr lang="en"/>
              <a:t>efficient</a:t>
            </a:r>
            <a:r>
              <a:rPr lang="en"/>
              <a:t> </a:t>
            </a:r>
            <a:r>
              <a:rPr lang="en"/>
              <a:t>toilets</a:t>
            </a:r>
            <a:r>
              <a:rPr lang="en"/>
              <a:t>. Even though it is only about about 14%, it is a significant consumption of water which can easily be reduced.</a:t>
            </a:r>
            <a:endParaRPr/>
          </a:p>
          <a:p>
            <a:pPr indent="0" lvl="0" marL="0" rtl="0" algn="l">
              <a:spcBef>
                <a:spcPts val="0"/>
              </a:spcBef>
              <a:spcAft>
                <a:spcPts val="0"/>
              </a:spcAft>
              <a:buNone/>
            </a:pPr>
            <a:r>
              <a:rPr lang="en"/>
              <a:t>We found the most efficient toilet on the market is one that only uses 4.8 liters of water each flush, as opposed to the minimum of 13 liters per flush for the older models. We found a local </a:t>
            </a:r>
            <a:r>
              <a:rPr lang="en"/>
              <a:t>distributor</a:t>
            </a:r>
            <a:r>
              <a:rPr lang="en"/>
              <a:t> “Bella Vida” that sells a Toto brand toilet that uses the minimal 4.8 liters per flush at only $268 USD each.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 </a:t>
            </a:r>
            <a:endParaRPr/>
          </a:p>
          <a:p>
            <a:pPr indent="0" lvl="0" marL="0" rtl="0" algn="l">
              <a:spcBef>
                <a:spcPts val="0"/>
              </a:spcBef>
              <a:spcAft>
                <a:spcPts val="0"/>
              </a:spcAft>
              <a:buNone/>
            </a:pPr>
            <a:r>
              <a:rPr lang="en"/>
              <a:t>We also created a return on investment calculator for the toilets as well, this graph shows the big picture of the savings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Tenemos una calculadora para los inodoros </a:t>
            </a:r>
            <a:r>
              <a:rPr b="1" lang="en"/>
              <a:t>también</a:t>
            </a:r>
            <a:r>
              <a:rPr b="1" lang="en"/>
              <a:t>. Hemos usado 60 inodoros para este </a:t>
            </a:r>
            <a:r>
              <a:rPr b="1" lang="en"/>
              <a:t>cálculo</a:t>
            </a:r>
            <a:r>
              <a:rPr b="1" lang="en"/>
              <a:t> </a:t>
            </a:r>
            <a:r>
              <a:rPr b="1" lang="en"/>
              <a:t>también</a:t>
            </a:r>
            <a:r>
              <a:rPr b="1" lang="en"/>
              <a:t>. El dinero ahorra los es </a:t>
            </a:r>
            <a:r>
              <a:rPr b="1" lang="en"/>
              <a:t>más</a:t>
            </a:r>
            <a:r>
              <a:rPr b="1" lang="en"/>
              <a:t> que quinientos mil ($500,000 USD) o trescientos veinticinco millones (325,000,000+ colones) cada año. Este </a:t>
            </a:r>
            <a:r>
              <a:rPr b="1" lang="en"/>
              <a:t>gráfico</a:t>
            </a:r>
            <a:r>
              <a:rPr b="1" lang="en"/>
              <a:t> mostra la misma.</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4cdd8e65c8_1_4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cdd8e65c8_1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Kyle</a:t>
            </a:r>
            <a:endParaRPr/>
          </a:p>
          <a:p>
            <a:pPr indent="0" lvl="0" marL="0" rtl="0" algn="l">
              <a:spcBef>
                <a:spcPts val="0"/>
              </a:spcBef>
              <a:spcAft>
                <a:spcPts val="0"/>
              </a:spcAft>
              <a:buNone/>
            </a:pPr>
            <a:r>
              <a:rPr lang="en"/>
              <a:t>Instead of using Diesel for the Museum’s Diesel Plant and Vehicles, the museum can switch over to using Biodiesels</a:t>
            </a:r>
            <a:endParaRPr/>
          </a:p>
          <a:p>
            <a:pPr indent="0" lvl="0" marL="0" rtl="0" algn="l">
              <a:spcBef>
                <a:spcPts val="0"/>
              </a:spcBef>
              <a:spcAft>
                <a:spcPts val="0"/>
              </a:spcAft>
              <a:buNone/>
            </a:pPr>
            <a:r>
              <a:rPr lang="en"/>
              <a:t>Biodiesels have many advantages of regular regular - considered “carbon neutral”, meaning that it does not actually produce any emissions when used</a:t>
            </a:r>
            <a:endParaRPr/>
          </a:p>
          <a:p>
            <a:pPr indent="0" lvl="0" marL="0" rtl="0" algn="l">
              <a:spcBef>
                <a:spcPts val="0"/>
              </a:spcBef>
              <a:spcAft>
                <a:spcPts val="0"/>
              </a:spcAft>
              <a:buNone/>
            </a:pPr>
            <a:r>
              <a:rPr lang="en"/>
              <a:t>Emissions come simply from production, but the emissions are much lower than the emissions created from Diesel</a:t>
            </a:r>
            <a:endParaRPr/>
          </a:p>
          <a:p>
            <a:pPr indent="0" lvl="0" marL="0" rtl="0" algn="l">
              <a:spcBef>
                <a:spcPts val="0"/>
              </a:spcBef>
              <a:spcAft>
                <a:spcPts val="0"/>
              </a:spcAft>
              <a:buNone/>
            </a:pPr>
            <a:r>
              <a:rPr lang="en"/>
              <a:t>The issue with Biodiesel is that it will cost more than regular Diesel and may be harder to find here in Costa Rica because it will not be sold at regular gas stations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as you can see, it will reduce the emissions from the museum’s direct fuel consumption</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b="1" lang="en" sz="1200">
                <a:solidFill>
                  <a:schemeClr val="dk1"/>
                </a:solidFill>
                <a:latin typeface="Times New Roman"/>
                <a:ea typeface="Times New Roman"/>
                <a:cs typeface="Times New Roman"/>
                <a:sym typeface="Times New Roman"/>
              </a:rPr>
              <a:t>En lugar de utilizar diésel para la planta del centro y los vehículos diésel, el centro puede cambiar al uso de Biodiesels. Biodiesels tiene muchas ventajas sobre la regular, ya que se considera "neutro en carbono", lo que significa que en realidad no produce emisiones cuando se usa. Las emisiones provienen simplemente de la producción, pero las emisiones son mucho más bajas que las emisiones creadas por el diesel. El problema con el biodiesel es que costará más que el diesel normal y puede ser más difícil de encontrar aquí en Costa Rica porque no se venderá en estaciones de servicio regulares.</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Sin embargo, como puede ver, reducirá las emisiones del consumo directo de combustible del centro.</a:t>
            </a:r>
            <a:endParaRPr b="1"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4cdd8e65c8_0_9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4cdd8e65c8_0_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 </a:t>
            </a:r>
            <a:r>
              <a:rPr lang="en"/>
              <a:t>(first half)</a:t>
            </a:r>
            <a:endParaRPr/>
          </a:p>
          <a:p>
            <a:pPr indent="0" lvl="0" marL="0" rtl="0" algn="l">
              <a:spcBef>
                <a:spcPts val="0"/>
              </a:spcBef>
              <a:spcAft>
                <a:spcPts val="0"/>
              </a:spcAft>
              <a:buNone/>
            </a:pPr>
            <a:r>
              <a:rPr b="1" lang="en">
                <a:highlight>
                  <a:srgbClr val="FFFFFF"/>
                </a:highlight>
              </a:rPr>
              <a:t>Si el CCCC opta por asociarse con un grupo llamado "Reforest The Tropics", el grupo ofrece el plan como se muestra en la diapositiva. Trabajarán con la empresa para calcular sus emisiones y luego planear cómo compensar todas, o una parte de sus emisiones a través del patrocinio de un bosque. Esta asociación ofrece la oportunidad de ayudar a que la comunidad participe con iniciativas que permitan a los clientes o miembros de la comunidad donar dinero para patrocinar un bosque, o a través de otras formas como trayendo reciclables</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If the CCCC chooses to partner with a group called “Reforest the Tropics”, the group offers the plan as shown on the slide. They will work with the company to calculate their emissions and then plan on how to offset all, or a portion of their emissions through the sponsorship of a forest. This partnership offers to opportunity to help get the community involved with iniitatives allowing patrons or community members to donate money towards sponsoring a forest, or through other ways such as bringing in recyclables.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Anthony (Park Cleanup)</a:t>
            </a:r>
            <a:endParaRPr/>
          </a:p>
          <a:p>
            <a:pPr indent="0" lvl="0" marL="0" rtl="0" algn="l">
              <a:spcBef>
                <a:spcPts val="0"/>
              </a:spcBef>
              <a:spcAft>
                <a:spcPts val="0"/>
              </a:spcAft>
              <a:buNone/>
            </a:pPr>
            <a:r>
              <a:rPr lang="en"/>
              <a:t>As mentioned before, people from the community that were surveyed believed recycling and trash pick up were important areas. As such, if the museum wants to incorporate the community, it can sponsor park clean up days throughout San Jose during the year which help to promote environmental friendliness through good practice. In order to attract volunteers, the museum can have several incentives, such as:</a:t>
            </a:r>
            <a:endParaRPr/>
          </a:p>
          <a:p>
            <a:pPr indent="0" lvl="0" marL="0" rtl="0" algn="l">
              <a:spcBef>
                <a:spcPts val="0"/>
              </a:spcBef>
              <a:spcAft>
                <a:spcPts val="0"/>
              </a:spcAft>
              <a:buNone/>
            </a:pPr>
            <a:r>
              <a:rPr lang="en"/>
              <a:t>Merchandise from the museum</a:t>
            </a:r>
            <a:endParaRPr/>
          </a:p>
          <a:p>
            <a:pPr indent="0" lvl="0" marL="0" rtl="0" algn="l">
              <a:spcBef>
                <a:spcPts val="0"/>
              </a:spcBef>
              <a:spcAft>
                <a:spcPts val="0"/>
              </a:spcAft>
              <a:buNone/>
            </a:pPr>
            <a:r>
              <a:rPr lang="en"/>
              <a:t>Food (possibly provided by sponsoring restaurants or grocery stores)</a:t>
            </a:r>
            <a:endParaRPr/>
          </a:p>
          <a:p>
            <a:pPr indent="0" lvl="0" marL="0" rtl="0" algn="l">
              <a:spcBef>
                <a:spcPts val="0"/>
              </a:spcBef>
              <a:spcAft>
                <a:spcPts val="0"/>
              </a:spcAft>
              <a:buNone/>
            </a:pPr>
            <a:r>
              <a:rPr lang="en"/>
              <a:t>Reduction in admission fees to the museum</a:t>
            </a:r>
            <a:endParaRPr/>
          </a:p>
          <a:p>
            <a:pPr indent="0" lvl="0" marL="0" rtl="0" algn="l">
              <a:spcBef>
                <a:spcPts val="0"/>
              </a:spcBef>
              <a:spcAft>
                <a:spcPts val="0"/>
              </a:spcAft>
              <a:buNone/>
            </a:pPr>
            <a:r>
              <a:rPr lang="en"/>
              <a:t>The overall objective of this would be to incorporate the community in the Museum’s campaign and encourage environmental awareness.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Como se mencionó anteriormente, las personas de la comunidad que fueron encuestados creían que el reciclaje y recolección de basura eran áreas importantes. Como tal, si el Museo quiere incorporar a la comunidad, puede patrocinar los días de limpieza de los parques por todo San José durante el año que ayudan a promover la amabilidad ambiental a través de buenas prácticas. Para atraer voluntarios, el Museo puede tener varios incentivos, tales como:</a:t>
            </a:r>
            <a:endParaRPr b="1"/>
          </a:p>
          <a:p>
            <a:pPr indent="0" lvl="0" marL="0" rtl="0" algn="l">
              <a:spcBef>
                <a:spcPts val="0"/>
              </a:spcBef>
              <a:spcAft>
                <a:spcPts val="0"/>
              </a:spcAft>
              <a:buClr>
                <a:schemeClr val="dk1"/>
              </a:buClr>
              <a:buSzPts val="1100"/>
              <a:buFont typeface="Arial"/>
              <a:buNone/>
            </a:pPr>
            <a:r>
              <a:rPr b="1" lang="en"/>
              <a:t>Mercancía del Museo </a:t>
            </a:r>
            <a:endParaRPr b="1"/>
          </a:p>
          <a:p>
            <a:pPr indent="0" lvl="0" marL="0" rtl="0" algn="l">
              <a:spcBef>
                <a:spcPts val="0"/>
              </a:spcBef>
              <a:spcAft>
                <a:spcPts val="0"/>
              </a:spcAft>
              <a:buClr>
                <a:schemeClr val="dk1"/>
              </a:buClr>
              <a:buSzPts val="1100"/>
              <a:buFont typeface="Arial"/>
              <a:buNone/>
            </a:pPr>
            <a:r>
              <a:rPr b="1" lang="en"/>
              <a:t>comida (posiblemente proporcionados por el patrocinio de restaurantes o supermercados) </a:t>
            </a:r>
            <a:endParaRPr b="1"/>
          </a:p>
          <a:p>
            <a:pPr indent="0" lvl="0" marL="0" rtl="0" algn="l">
              <a:spcBef>
                <a:spcPts val="0"/>
              </a:spcBef>
              <a:spcAft>
                <a:spcPts val="0"/>
              </a:spcAft>
              <a:buClr>
                <a:schemeClr val="dk1"/>
              </a:buClr>
              <a:buSzPts val="1100"/>
              <a:buFont typeface="Arial"/>
              <a:buNone/>
            </a:pPr>
            <a:r>
              <a:rPr b="1" lang="en"/>
              <a:t>Y una </a:t>
            </a:r>
            <a:r>
              <a:rPr b="1" lang="en"/>
              <a:t>reducción </a:t>
            </a:r>
            <a:r>
              <a:rPr b="1" lang="en"/>
              <a:t>de las cuotas de admisión al Museo </a:t>
            </a:r>
            <a:endParaRPr b="1"/>
          </a:p>
          <a:p>
            <a:pPr indent="0" lvl="0" marL="0" rtl="0" algn="l">
              <a:spcBef>
                <a:spcPts val="0"/>
              </a:spcBef>
              <a:spcAft>
                <a:spcPts val="0"/>
              </a:spcAft>
              <a:buClr>
                <a:schemeClr val="dk1"/>
              </a:buClr>
              <a:buSzPts val="1100"/>
              <a:buFont typeface="Arial"/>
              <a:buNone/>
            </a:pPr>
            <a:r>
              <a:rPr b="1" lang="en"/>
              <a:t>El objetivo general de esto sería incorporar a la comunidad en la campaña del Museo y fomentar la conciencia medioambiental.</a:t>
            </a:r>
            <a:endParaRPr b="1"/>
          </a:p>
          <a:p>
            <a:pPr indent="0" lvl="0" marL="0" rtl="0" algn="l">
              <a:spcBef>
                <a:spcPts val="0"/>
              </a:spcBef>
              <a:spcAft>
                <a:spcPts val="0"/>
              </a:spcAft>
              <a:buNone/>
            </a:pPr>
            <a:r>
              <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4cdd8e65c8_1_4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4cdd8e65c8_1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FF"/>
                </a:highlight>
              </a:rPr>
              <a:t>Cuando hablamos de los objetivos originales de Saúl y Carolina, habíamos discutido haciendo algo con el río Torres. Pudimos reunirnos con un grupo llamado "Los Amigos del Rio Torres", cuyo objetivo es un día restaurar el río para llegar a un punto donde es posible de forma segura nadar en el río.</a:t>
            </a:r>
            <a:endParaRPr b="1">
              <a:highlight>
                <a:srgbClr val="FFFFFF"/>
              </a:highlight>
            </a:endParaRPr>
          </a:p>
          <a:p>
            <a:pPr indent="0" lvl="0" marL="0" rtl="0" algn="l">
              <a:spcBef>
                <a:spcPts val="0"/>
              </a:spcBef>
              <a:spcAft>
                <a:spcPts val="0"/>
              </a:spcAft>
              <a:buNone/>
            </a:pPr>
            <a:r>
              <a:t/>
            </a:r>
            <a:endParaRPr b="1">
              <a:highlight>
                <a:srgbClr val="FFFFFF"/>
              </a:highlight>
            </a:endParaRPr>
          </a:p>
          <a:p>
            <a:pPr indent="0" lvl="0" marL="0" rtl="0" algn="l">
              <a:spcBef>
                <a:spcPts val="0"/>
              </a:spcBef>
              <a:spcAft>
                <a:spcPts val="0"/>
              </a:spcAft>
              <a:buNone/>
            </a:pPr>
            <a:r>
              <a:rPr b="1" lang="en">
                <a:highlight>
                  <a:srgbClr val="FFFFFF"/>
                </a:highlight>
              </a:rPr>
              <a:t>Después</a:t>
            </a:r>
            <a:r>
              <a:rPr b="1" lang="en">
                <a:highlight>
                  <a:srgbClr val="FFFFFF"/>
                </a:highlight>
              </a:rPr>
              <a:t> de hablando con el grupo, </a:t>
            </a:r>
            <a:r>
              <a:rPr b="1" lang="en">
                <a:solidFill>
                  <a:schemeClr val="dk1"/>
                </a:solidFill>
                <a:highlight>
                  <a:srgbClr val="FFFFFF"/>
                </a:highlight>
              </a:rPr>
              <a:t>llegamos a la conclusión de que la mejora recomendación qu</a:t>
            </a:r>
            <a:r>
              <a:rPr b="1" lang="en">
                <a:highlight>
                  <a:srgbClr val="FFFFFF"/>
                </a:highlight>
              </a:rPr>
              <a:t>e podríamos presentar sería una pequeña exposición o mostrar dentro del museo. Promover la conciencia del propio río podría hacerse a través de la visualización de un mapa del río, así como algunos hechos interesantes en el río, o incluso una imagen o un diagrama que represente lo que el río podría parecer después de los esfuerzos para restaurarlo.</a:t>
            </a:r>
            <a:endParaRPr b="1">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discussing the original goals Saul and Carolina had, we had discussed doing something with the Rio Torres. We were able to meet with a group called “Los Amigos del Rio Torres”, whose goal is to one day restore the river to a point where it is possible to </a:t>
            </a:r>
            <a:r>
              <a:rPr lang="en"/>
              <a:t>safely</a:t>
            </a:r>
            <a:r>
              <a:rPr lang="en"/>
              <a:t> swim in the river.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talking with the group, we came to the conclusion that the best recommendation we could present would be a small exhibition or display within the museum. Promoting awareness of the river itself could be done through the display of a map of the river, as well as some interesting facts on the river, or even a picture or diagram portraying what the river could look like after efforts to restore it.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048afb169_1_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048afb169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Kyle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As I said, we have been working since October alongside Saul and Carolina in order to devise a plan moving forward to achieve a smaller carbon footprint. Through extensive research and calculations, we would like to show you the recommendations that we came up with.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Como yo dije, hemos estado trabajando desde octubre junto con Sa</a:t>
            </a:r>
            <a:r>
              <a:rPr b="1" lang="en" sz="1200">
                <a:solidFill>
                  <a:srgbClr val="6A6A6A"/>
                </a:solidFill>
                <a:highlight>
                  <a:srgbClr val="FFFFFF"/>
                </a:highlight>
                <a:latin typeface="Times New Roman"/>
                <a:ea typeface="Times New Roman"/>
                <a:cs typeface="Times New Roman"/>
                <a:sym typeface="Times New Roman"/>
              </a:rPr>
              <a:t>ú</a:t>
            </a:r>
            <a:r>
              <a:rPr b="1" lang="en" sz="1200">
                <a:solidFill>
                  <a:schemeClr val="dk1"/>
                </a:solidFill>
                <a:latin typeface="Times New Roman"/>
                <a:ea typeface="Times New Roman"/>
                <a:cs typeface="Times New Roman"/>
                <a:sym typeface="Times New Roman"/>
              </a:rPr>
              <a:t>l y Carolina para diseñar un plan para lograr una menor huella de carbono. A través de una extensa investigación y cálculos, nos gustaría mostrarle lo que descubrimos.</a:t>
            </a:r>
            <a:endParaRPr b="1">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4ce41453ee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4ce41453e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t>
            </a:r>
            <a:endParaRPr/>
          </a:p>
          <a:p>
            <a:pPr indent="0" lvl="0" marL="0" rtl="0" algn="l">
              <a:spcBef>
                <a:spcPts val="0"/>
              </a:spcBef>
              <a:spcAft>
                <a:spcPts val="0"/>
              </a:spcAft>
              <a:buNone/>
            </a:pPr>
            <a:r>
              <a:rPr b="1" lang="en"/>
              <a:t>Este es un mapa del </a:t>
            </a:r>
            <a:r>
              <a:rPr b="1" lang="en"/>
              <a:t>Río</a:t>
            </a:r>
            <a:r>
              <a:rPr b="1" lang="en"/>
              <a:t> Torres y algunos locaciones junto el paseo del </a:t>
            </a:r>
            <a:r>
              <a:rPr b="1" lang="en"/>
              <a:t>río</a:t>
            </a:r>
            <a:r>
              <a:rPr b="1" lang="en"/>
              <a:t> </a:t>
            </a:r>
            <a:r>
              <a:rPr b="1" lang="en"/>
              <a:t>están</a:t>
            </a:r>
            <a:r>
              <a:rPr b="1" lang="en"/>
              <a:t> localizando. </a:t>
            </a:r>
            <a:endParaRPr b="1"/>
          </a:p>
          <a:p>
            <a:pPr indent="0" lvl="0" marL="0" rtl="0" algn="l">
              <a:spcBef>
                <a:spcPts val="0"/>
              </a:spcBef>
              <a:spcAft>
                <a:spcPts val="0"/>
              </a:spcAft>
              <a:buNone/>
            </a:pPr>
            <a:r>
              <a:rPr lang="en"/>
              <a:t>This is a map of the Rio Torres, and where locations among the riverwalk are located.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Kyle</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This chart here is just a breakdown of all of our recommendations, and how the team categorized them based on how feasible they are in different categories. A full breakdown can be found in our final deliverables.</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Esta tabla es un desglose de todas nuestras recomendaciones y la forma en que el equipo las clasificó según la viabilidad de las diferentes categorías.  Creamos un sistema de puntos para clasificar cada una de nuestras recomendaciones. se otorgó un punto por una calificación de "bajo", dos puntos por una calificación de "medio" y tres puntos por una calificación de "alto". Las recomendaciones con la puntuación más alta están en la parte superior y las más bajas en la parte inferior. </a:t>
            </a:r>
            <a:r>
              <a:rPr b="1" lang="en" sz="1200">
                <a:solidFill>
                  <a:schemeClr val="dk1"/>
                </a:solidFill>
                <a:latin typeface="Times New Roman"/>
                <a:ea typeface="Times New Roman"/>
                <a:cs typeface="Times New Roman"/>
                <a:sym typeface="Times New Roman"/>
              </a:rPr>
              <a:t>Un desglose completo de cada categoría se puede encontrar en nuestros resultados finales.</a:t>
            </a:r>
            <a:endParaRPr b="1"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Anthony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end goal of everything we talked about is for the Museum to eventually achieve the Carbon Neutrality Certification. This process is accomplished through the Institute of Technical Regulations of Costa Rica (INTECO), who has developed their own neutrality certification.</a:t>
            </a:r>
            <a:endParaRPr/>
          </a:p>
          <a:p>
            <a:pPr indent="0" lvl="0" marL="0" rtl="0" algn="l">
              <a:spcBef>
                <a:spcPts val="0"/>
              </a:spcBef>
              <a:spcAft>
                <a:spcPts val="0"/>
              </a:spcAft>
              <a:buNone/>
            </a:pPr>
            <a:r>
              <a:rPr b="1" lang="en"/>
              <a:t>El objetivo final de todo lo que hablamos es que el Centro logre finalmente la certificación de neutralidad de carbono. Este proceso se logra a través del Instituto de reglamentos técnicos de Costa Rica (INTECO), que ha desarrollado su propia certificación de neutralidad.</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We developed a cheat sheet that details the certification process and provides guidelines for how the museum can achieve it, however here is a basic summary:</a:t>
            </a:r>
            <a:endParaRPr/>
          </a:p>
          <a:p>
            <a:pPr indent="0" lvl="0" marL="0" rtl="0" algn="l">
              <a:spcBef>
                <a:spcPts val="0"/>
              </a:spcBef>
              <a:spcAft>
                <a:spcPts val="0"/>
              </a:spcAft>
              <a:buNone/>
            </a:pPr>
            <a:r>
              <a:rPr b="1" lang="en"/>
              <a:t>Desarrollamos un documento que detalla el proceso de certificación y proporciona pautas para cómo el Centro puede lograrlo. Aquí es un resumen básico:</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The Museum must establish a systematic method to gather and document the museum’s data. This data must be kept up to date in order to perform carbon footprint calculations. This can be done with an Excel sheet that can be used with the calculator we developed to calculate the footprint.</a:t>
            </a:r>
            <a:endParaRPr/>
          </a:p>
          <a:p>
            <a:pPr indent="0" lvl="0" marL="0" rtl="0" algn="l">
              <a:spcBef>
                <a:spcPts val="0"/>
              </a:spcBef>
              <a:spcAft>
                <a:spcPts val="0"/>
              </a:spcAft>
              <a:buNone/>
            </a:pPr>
            <a:r>
              <a:rPr lang="en"/>
              <a:t>Establish strategies to reduce the GHG emissions, which can be chosen from our recommendations</a:t>
            </a:r>
            <a:endParaRPr/>
          </a:p>
          <a:p>
            <a:pPr indent="0" lvl="0" marL="0" rtl="0" algn="l">
              <a:spcBef>
                <a:spcPts val="0"/>
              </a:spcBef>
              <a:spcAft>
                <a:spcPts val="0"/>
              </a:spcAft>
              <a:buNone/>
            </a:pPr>
            <a:r>
              <a:rPr lang="en"/>
              <a:t>Need to calculate the carbon footprint every year in order to show that the museum is reducing its emissions</a:t>
            </a:r>
            <a:endParaRPr/>
          </a:p>
          <a:p>
            <a:pPr indent="0" lvl="0" marL="0" rtl="0" algn="l">
              <a:spcBef>
                <a:spcPts val="0"/>
              </a:spcBef>
              <a:spcAft>
                <a:spcPts val="0"/>
              </a:spcAft>
              <a:buNone/>
            </a:pPr>
            <a:r>
              <a:rPr lang="en"/>
              <a:t>Finally, contact INTECO in order to start the certification process</a:t>
            </a:r>
            <a:endParaRPr/>
          </a:p>
          <a:p>
            <a:pPr indent="0" lvl="0" marL="0" rtl="0" algn="l">
              <a:spcBef>
                <a:spcPts val="0"/>
              </a:spcBef>
              <a:spcAft>
                <a:spcPts val="0"/>
              </a:spcAft>
              <a:buNone/>
            </a:pPr>
            <a:r>
              <a:rPr b="1" lang="en"/>
              <a:t>Primero, el Museo debe establecer un método sistemático para recopilar y documentar los datos del Centro. Estos datos deben mantenerse actualizados para realizar cálculos de huella de carbono. Esto se puede hacer con una hoja de Excel que se puede utilizar con la calculadora que desarrollamos para calcular la huella.</a:t>
            </a:r>
            <a:endParaRPr b="1"/>
          </a:p>
          <a:p>
            <a:pPr indent="0" lvl="0" marL="0" rtl="0" algn="l">
              <a:spcBef>
                <a:spcPts val="0"/>
              </a:spcBef>
              <a:spcAft>
                <a:spcPts val="0"/>
              </a:spcAft>
              <a:buNone/>
            </a:pPr>
            <a:r>
              <a:rPr b="1" lang="en"/>
              <a:t>Además</a:t>
            </a:r>
            <a:r>
              <a:rPr b="1" lang="en"/>
              <a:t>, el museo debe establecer estrategias para reducir las emisiones de carbono, se pueden elegir de nuestras recomendaciones</a:t>
            </a:r>
            <a:endParaRPr b="1"/>
          </a:p>
          <a:p>
            <a:pPr indent="0" lvl="0" marL="0" rtl="0" algn="l">
              <a:spcBef>
                <a:spcPts val="0"/>
              </a:spcBef>
              <a:spcAft>
                <a:spcPts val="0"/>
              </a:spcAft>
              <a:buClr>
                <a:schemeClr val="dk1"/>
              </a:buClr>
              <a:buSzPts val="1100"/>
              <a:buFont typeface="Arial"/>
              <a:buNone/>
            </a:pPr>
            <a:r>
              <a:rPr b="1" lang="en"/>
              <a:t>El Museo necesita calcular la huella de carbono cada año para demostrar que el Centro está reduciendo sus emisiones </a:t>
            </a:r>
            <a:endParaRPr b="1"/>
          </a:p>
          <a:p>
            <a:pPr indent="0" lvl="0" marL="0" rtl="0" algn="l">
              <a:spcBef>
                <a:spcPts val="0"/>
              </a:spcBef>
              <a:spcAft>
                <a:spcPts val="0"/>
              </a:spcAft>
              <a:buClr>
                <a:schemeClr val="dk1"/>
              </a:buClr>
              <a:buSzPts val="1100"/>
              <a:buFont typeface="Arial"/>
              <a:buNone/>
            </a:pPr>
            <a:r>
              <a:rPr b="1" lang="en"/>
              <a:t>Por último, el museo debe contactar con INTECO para iniciar el proceso de certificación</a:t>
            </a:r>
            <a:endParaRPr b="1"/>
          </a:p>
          <a:p>
            <a:pPr indent="0" lvl="0" marL="0" rtl="0" algn="l">
              <a:spcBef>
                <a:spcPts val="0"/>
              </a:spcBef>
              <a:spcAft>
                <a:spcPts val="0"/>
              </a:spcAft>
              <a:buNone/>
            </a:pPr>
            <a:r>
              <a:t/>
            </a:r>
            <a:endParaRPr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David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Especialmente</a:t>
            </a:r>
            <a:r>
              <a:rPr lang="en"/>
              <a:t> gracias a Saul Carolina, alex and jim para todos sus ayudan con nuestro proyecto. Y gracias a todos que nos ayudan en el CCCC y Robert de el rio torres.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3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Gracias por escucharnos, alguien tiene unas preguntas?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cdd8e65c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cdd8e65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Zach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Nuestro proyecto con el centro consistir de tres </a:t>
            </a:r>
            <a:r>
              <a:rPr b="1" lang="en">
                <a:solidFill>
                  <a:schemeClr val="dk1"/>
                </a:solidFill>
              </a:rPr>
              <a:t>objetivos: Calcular su huella de carbono, desarrollar recomendaciones del centro para implementar reducir su huella de carbono y establecer una fundación para el centro puede trabajar en para lograr la certificación de huella de carbono.</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Our project with the museum consisted of 3 objectives: calculate their carbon footprint, develop recommendations for the museum to implement to reduce their carbon footprint, and establishing a foundation so that the museum can work towards achieving the carbon neutrality certification.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Pontano Sans"/>
                <a:ea typeface="Pontano Sans"/>
                <a:cs typeface="Pontano Sans"/>
                <a:sym typeface="Pontano Sans"/>
              </a:rPr>
              <a:t>David </a:t>
            </a:r>
            <a:endParaRPr sz="1400">
              <a:solidFill>
                <a:schemeClr val="dk1"/>
              </a:solidFill>
              <a:latin typeface="Pontano Sans"/>
              <a:ea typeface="Pontano Sans"/>
              <a:cs typeface="Pontano Sans"/>
              <a:sym typeface="Pontano Sans"/>
            </a:endParaRPr>
          </a:p>
          <a:p>
            <a:pPr indent="0" lvl="0" marL="0" rtl="0" algn="l">
              <a:spcBef>
                <a:spcPts val="0"/>
              </a:spcBef>
              <a:spcAft>
                <a:spcPts val="0"/>
              </a:spcAft>
              <a:buNone/>
            </a:pPr>
            <a:r>
              <a:rPr b="1" lang="en">
                <a:solidFill>
                  <a:schemeClr val="dk1"/>
                </a:solidFill>
                <a:latin typeface="Pontano Sans"/>
                <a:ea typeface="Pontano Sans"/>
                <a:cs typeface="Pontano Sans"/>
                <a:sym typeface="Pontano Sans"/>
              </a:rPr>
              <a:t>El país quiere eliminar todos sus huellas de carbono. Empiece con los emisiones y reduciendo estos. La huella es el la combinación de todos los emisiones después de añadir los factores de carbono. Para calculamos los emisiones usando datos de algunos recursos. Este foto es una descripción de todos los emisiones que añade a la huella de carbono.</a:t>
            </a:r>
            <a:endParaRPr b="1">
              <a:solidFill>
                <a:schemeClr val="dk1"/>
              </a:solidFill>
              <a:latin typeface="Pontano Sans"/>
              <a:ea typeface="Pontano Sans"/>
              <a:cs typeface="Pontano Sans"/>
              <a:sym typeface="Pontano Sans"/>
            </a:endParaRPr>
          </a:p>
          <a:p>
            <a:pPr indent="0" lvl="0" marL="0" rtl="0" algn="l">
              <a:spcBef>
                <a:spcPts val="0"/>
              </a:spcBef>
              <a:spcAft>
                <a:spcPts val="0"/>
              </a:spcAft>
              <a:buNone/>
            </a:pPr>
            <a:r>
              <a:t/>
            </a:r>
            <a:endParaRPr sz="1400">
              <a:solidFill>
                <a:schemeClr val="dk1"/>
              </a:solidFill>
              <a:latin typeface="Pontano Sans"/>
              <a:ea typeface="Pontano Sans"/>
              <a:cs typeface="Pontano Sans"/>
              <a:sym typeface="Pontano Sans"/>
            </a:endParaRPr>
          </a:p>
          <a:p>
            <a:pPr indent="0" lvl="0" marL="0" rtl="0" algn="l">
              <a:spcBef>
                <a:spcPts val="0"/>
              </a:spcBef>
              <a:spcAft>
                <a:spcPts val="0"/>
              </a:spcAft>
              <a:buNone/>
            </a:pPr>
            <a:r>
              <a:rPr lang="en" sz="1400">
                <a:solidFill>
                  <a:schemeClr val="dk1"/>
                </a:solidFill>
                <a:latin typeface="Pontano Sans"/>
                <a:ea typeface="Pontano Sans"/>
                <a:cs typeface="Pontano Sans"/>
                <a:sym typeface="Pontano Sans"/>
              </a:rPr>
              <a:t>The country wants to eliminate their carbon footprint. It begins with the emissions and reducing those. The footprint is a combination of all of the center’s emissions after adding in the CO2 factors. We calculated the emissions using the weights of the resource types. The photo shows a description of all of the emissions that add to the total carbon footprint </a:t>
            </a:r>
            <a:endParaRPr sz="1400">
              <a:solidFill>
                <a:schemeClr val="dk1"/>
              </a:solidFill>
              <a:latin typeface="Pontano Sans"/>
              <a:ea typeface="Pontano Sans"/>
              <a:cs typeface="Pontano Sans"/>
              <a:sym typeface="Pontano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048afb169_1_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048afb169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Anthony</a:t>
            </a:r>
            <a:endParaRPr/>
          </a:p>
          <a:p>
            <a:pPr indent="0" lvl="0" marL="0" rtl="0" algn="l">
              <a:spcBef>
                <a:spcPts val="0"/>
              </a:spcBef>
              <a:spcAft>
                <a:spcPts val="0"/>
              </a:spcAft>
              <a:buNone/>
            </a:pPr>
            <a:r>
              <a:rPr lang="en"/>
              <a:t>In addition to calculating the carbon footprint, we also surveyed the employees and clients of the museum. </a:t>
            </a:r>
            <a:endParaRPr/>
          </a:p>
          <a:p>
            <a:pPr indent="0" lvl="0" marL="0" rtl="0" algn="l">
              <a:spcBef>
                <a:spcPts val="0"/>
              </a:spcBef>
              <a:spcAft>
                <a:spcPts val="0"/>
              </a:spcAft>
              <a:buNone/>
            </a:pPr>
            <a:r>
              <a:rPr b="1" lang="en"/>
              <a:t>Además de calcular la huella de carbono, también entrevistamos a los empleados y clientes del Museo.</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The reason for the </a:t>
            </a:r>
            <a:r>
              <a:rPr lang="en"/>
              <a:t>questionnaire was to ensure that we knew how the employees about center’s project because they will be the most impacted by the change.</a:t>
            </a:r>
            <a:endParaRPr/>
          </a:p>
          <a:p>
            <a:pPr indent="0" lvl="0" marL="0" rtl="0" algn="l">
              <a:spcBef>
                <a:spcPts val="0"/>
              </a:spcBef>
              <a:spcAft>
                <a:spcPts val="0"/>
              </a:spcAft>
              <a:buNone/>
            </a:pPr>
            <a:r>
              <a:rPr b="1" lang="en"/>
              <a:t>El motivo del cuestionario era garantizar que sabíamos cómo se sentían los empleados sobre el proyecto del centro porque serían los más afectados por el cambio</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The public was asked because we wanted to determine public awareness on being environmentally friendly, and how they perceived the museum’s carbon neutrality project</a:t>
            </a:r>
            <a:endParaRPr/>
          </a:p>
          <a:p>
            <a:pPr indent="0" lvl="0" marL="0" rtl="0" algn="l">
              <a:spcBef>
                <a:spcPts val="0"/>
              </a:spcBef>
              <a:spcAft>
                <a:spcPts val="0"/>
              </a:spcAft>
              <a:buNone/>
            </a:pPr>
            <a:r>
              <a:rPr b="1" lang="en"/>
              <a:t>Se preguntó al público porque queríamos determinar la conciencia del público sobre el medio ambiente, y cómo percibieron el proyecto de neutralidad de carbono</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Both groups agreed that carbon neutrality would be very beneficial to the image of the museum, as they can be seen as environmental leaders. Recycling and waste reduction were topics mentioned many times by both groups, indicating that they viewed these as important to environmental friendliness. The responses from both groups influenced our recommendations, and also how the museum can incorporate the community. </a:t>
            </a:r>
            <a:endParaRPr/>
          </a:p>
          <a:p>
            <a:pPr indent="0" lvl="0" marL="0" rtl="0" algn="l">
              <a:spcBef>
                <a:spcPts val="0"/>
              </a:spcBef>
              <a:spcAft>
                <a:spcPts val="0"/>
              </a:spcAft>
              <a:buNone/>
            </a:pPr>
            <a:r>
              <a:rPr b="1" lang="en"/>
              <a:t>Ambos grupos acordaron que la neutralidad del carbono sería muy beneficiosa para la imagen del Museo, ya que pueden ser vistos como líderes medioambientales. El reciclaje y la reducción de desechos fueron temas mencionados muchas veces por ambos grupos, lo que indica que los consideraban importantes para el respeto del medio ambiente. Las respuestas de ambos grupos influyeron en nuestras recomendaciones, y también en cómo el Museo puede incorporar a la comunidad.</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Anthony</a:t>
            </a:r>
            <a:endParaRPr/>
          </a:p>
          <a:p>
            <a:pPr indent="0" lvl="0" marL="0" rtl="0" algn="l">
              <a:spcBef>
                <a:spcPts val="0"/>
              </a:spcBef>
              <a:spcAft>
                <a:spcPts val="0"/>
              </a:spcAft>
              <a:buNone/>
            </a:pPr>
            <a:r>
              <a:rPr lang="en"/>
              <a:t>After finishing our calculations, we determined that the Museum’s carbon footprint for 2018 was 135.31 tonnes CO2e. This was determined from the data provided by Carolina. The different carbon sources will be talked about later. </a:t>
            </a:r>
            <a:endParaRPr/>
          </a:p>
          <a:p>
            <a:pPr indent="0" lvl="0" marL="0" rtl="0" algn="l">
              <a:spcBef>
                <a:spcPts val="0"/>
              </a:spcBef>
              <a:spcAft>
                <a:spcPts val="0"/>
              </a:spcAft>
              <a:buNone/>
            </a:pPr>
            <a:r>
              <a:rPr b="1" lang="en"/>
              <a:t>Después de terminar nuestros cálculos, determinamos que la huella de carbono del Centro para el año dos mil dieciocho fue ciento </a:t>
            </a:r>
            <a:r>
              <a:rPr b="1" lang="en"/>
              <a:t>treinta y cinco</a:t>
            </a:r>
            <a:r>
              <a:rPr b="1" lang="en"/>
              <a:t> punto </a:t>
            </a:r>
            <a:r>
              <a:rPr b="1" lang="en"/>
              <a:t>treinta y uno</a:t>
            </a:r>
            <a:r>
              <a:rPr b="1" lang="en"/>
              <a:t> toneladas de carbono. Esto se determinó a partir de los datos proporcionados por Carolina. Las diferentes fuentes de carbono se hablarán más tarde.</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cdd8e65c8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cdd8e65c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Anthony</a:t>
            </a:r>
            <a:endParaRPr/>
          </a:p>
          <a:p>
            <a:pPr indent="0" lvl="0" marL="0" rtl="0" algn="l">
              <a:spcBef>
                <a:spcPts val="0"/>
              </a:spcBef>
              <a:spcAft>
                <a:spcPts val="0"/>
              </a:spcAft>
              <a:buNone/>
            </a:pPr>
            <a:r>
              <a:rPr lang="en"/>
              <a:t>We decided to compare the museum’s carbon footprint with others that were calculated in the past. In order to standardize the comparison, we created a graph that showed the carbon footprint in relation to size. The general trend is that larger museums have larger footprints, which makes sense because a larger area would lead to greater resource consumption. However, the CCCC does not follow its trend, as it has a relatively low carbon footprint despite being a slightly larger museum in comparison to other museums. Thus, this indicates that the museum is currently at a good level for its carbon footprint relative to others. </a:t>
            </a:r>
            <a:endParaRPr/>
          </a:p>
          <a:p>
            <a:pPr indent="0" lvl="0" marL="0" rtl="0" algn="l">
              <a:spcBef>
                <a:spcPts val="0"/>
              </a:spcBef>
              <a:spcAft>
                <a:spcPts val="0"/>
              </a:spcAft>
              <a:buNone/>
            </a:pPr>
            <a:r>
              <a:rPr b="1" lang="en"/>
              <a:t>Decidimos comparar la huella de carbono del Centro con otros museos que se calcularon en el pasado. Para estandarizar la comparación, creamos un gráfico que mostraba la huella de carbono en relación a tamaño. La tendencia general es que los museos más grandes tienen huellas más grandes, lo que tiene sentido porque un área más grande llevaría a un mayor consumo de recursos. Sin embargo, el Centro no sigue la tendencia, ya que tiene una huella relativamente baja a pesar de ser un museo un poco más grande. Por lo tanto, esto indica que el Museo está actualmente en un buen nivel para su huella de carbono en relación con otros.</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cdd8e65c8_1_3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cdd8e65c8_1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Kyle</a:t>
            </a:r>
            <a:endParaRPr/>
          </a:p>
          <a:p>
            <a:pPr indent="0" lvl="0" marL="0" rtl="0" algn="l">
              <a:spcBef>
                <a:spcPts val="0"/>
              </a:spcBef>
              <a:spcAft>
                <a:spcPts val="0"/>
              </a:spcAft>
              <a:buNone/>
            </a:pPr>
            <a:r>
              <a:rPr lang="en"/>
              <a:t>Here, we broke down the museum’s carbon footprint into the 5 emission sources we had data on: Waste, Fuel, Water, Electricity, and Employee Commutes.</a:t>
            </a:r>
            <a:endParaRPr/>
          </a:p>
          <a:p>
            <a:pPr indent="0" lvl="0" marL="0" rtl="0" algn="l">
              <a:spcBef>
                <a:spcPts val="0"/>
              </a:spcBef>
              <a:spcAft>
                <a:spcPts val="0"/>
              </a:spcAft>
              <a:buNone/>
            </a:pPr>
            <a:r>
              <a:rPr lang="en"/>
              <a:t>Waste was based on the museum’s trash, fuel was based on diesel used for the Museum’s Diesel Plant and the museum-controlled vehicles, Water and Electricity was based off of the museum’s water and electrical consumption, and employee commutes was based off of the commutes of 115 employees surveyed. </a:t>
            </a:r>
            <a:endParaRPr/>
          </a:p>
          <a:p>
            <a:pPr indent="0" lvl="0" marL="0" rtl="0" algn="l">
              <a:spcBef>
                <a:spcPts val="0"/>
              </a:spcBef>
              <a:spcAft>
                <a:spcPts val="0"/>
              </a:spcAft>
              <a:buNone/>
            </a:pPr>
            <a:r>
              <a:rPr lang="en"/>
              <a:t>As you can see, the Employee Commutes, Electricity, and Waste were the largest contributors to the museum’s carbon footprint, and we adjusted our focus accordingly.</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Aquí, desglosamos la huella de carbono del centro en las cinco fuentes de emisión de las que teníamos datos: residuos, combustible, agua, electricidad y viajes de los empleados. Los residuos se basaron en la basura del centro, el combustible se basó en el diésel utilizado para la planta de diesel del centro y los vehículos controlados por el centro, el agua y la electricidad se basaron en el consumo de agua y electricidad del centro y los desplazamientos de empleados en los viajes diarios de ciento quince empleados encuestados. Como puede ver, los viajes de empleados, Electricidad y Residuos contribuyeron más a la huella de carbono del centro, y ajustamos nuestro enfoque en consecuencia.</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Zach</a:t>
            </a:r>
            <a:endParaRPr/>
          </a:p>
          <a:p>
            <a:pPr indent="0" lvl="0" marL="0" rtl="0" algn="l">
              <a:spcBef>
                <a:spcPts val="0"/>
              </a:spcBef>
              <a:spcAft>
                <a:spcPts val="0"/>
              </a:spcAft>
              <a:buNone/>
            </a:pPr>
            <a:r>
              <a:t/>
            </a:r>
            <a:endParaRPr b="1"/>
          </a:p>
          <a:p>
            <a:pPr indent="0" lvl="0" marL="0" rtl="0" algn="l">
              <a:spcBef>
                <a:spcPts val="0"/>
              </a:spcBef>
              <a:spcAft>
                <a:spcPts val="0"/>
              </a:spcAft>
              <a:buNone/>
            </a:pPr>
            <a:r>
              <a:rPr lang="en"/>
              <a:t>Sin </a:t>
            </a:r>
            <a:r>
              <a:rPr lang="en"/>
              <a:t>más fuertes</a:t>
            </a:r>
            <a:r>
              <a:rPr lang="en"/>
              <a:t> investigaciones y datos nosotros creemos que las siguientes cosas </a:t>
            </a:r>
            <a:r>
              <a:rPr lang="en"/>
              <a:t>son</a:t>
            </a:r>
            <a:r>
              <a:rPr lang="en"/>
              <a:t> los mejores </a:t>
            </a:r>
            <a:r>
              <a:rPr lang="en"/>
              <a:t>contribuidores a cada sección. Porque de esto, escogemos siguientes recomendaciones también </a:t>
            </a:r>
            <a:endParaRPr/>
          </a:p>
          <a:p>
            <a:pPr indent="0" lvl="0" marL="0" rtl="0" algn="l">
              <a:spcBef>
                <a:spcPts val="0"/>
              </a:spcBef>
              <a:spcAft>
                <a:spcPts val="0"/>
              </a:spcAft>
              <a:buNone/>
            </a:pPr>
            <a:r>
              <a:t/>
            </a:r>
            <a:endParaRPr b="1"/>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Es IMPOSIBLE para cualquier organización reducir por completo sus emisiones de carbono a CERO. La neutralidad del carbono es una COMBINACIÓN de reducir las emisiones y las compensaciones usando eliminar los GEI’s desde el entorno. </a:t>
            </a:r>
            <a:endParaRPr b="1">
              <a:solidFill>
                <a:schemeClr val="dk1"/>
              </a:solidFill>
            </a:endParaRPr>
          </a:p>
          <a:p>
            <a:pPr indent="0" lvl="0" marL="0" rtl="0" algn="l">
              <a:spcBef>
                <a:spcPts val="0"/>
              </a:spcBef>
              <a:spcAft>
                <a:spcPts val="0"/>
              </a:spcAft>
              <a:buNone/>
            </a:pPr>
            <a:r>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93" cy="5143522"/>
          </a:xfrm>
          <a:custGeom>
            <a:rect b="b" l="l" r="r" t="t"/>
            <a:pathLst>
              <a:path extrusionOk="0" h="53026" w="94269">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0" y="4136135"/>
            <a:ext cx="1085915" cy="1007345"/>
          </a:xfrm>
          <a:custGeom>
            <a:rect b="b" l="l" r="r" t="t"/>
            <a:pathLst>
              <a:path extrusionOk="0" h="10385" w="11195">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0" y="0"/>
            <a:ext cx="1936023" cy="2500369"/>
          </a:xfrm>
          <a:custGeom>
            <a:rect b="b" l="l" r="r" t="t"/>
            <a:pathLst>
              <a:path extrusionOk="0" h="25777" w="19959">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221665" y="0"/>
            <a:ext cx="971649" cy="843027"/>
          </a:xfrm>
          <a:custGeom>
            <a:rect b="b" l="l" r="r" t="t"/>
            <a:pathLst>
              <a:path extrusionOk="0" h="8691" w="10017">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type="ctrTitle"/>
          </p:nvPr>
        </p:nvSpPr>
        <p:spPr>
          <a:xfrm>
            <a:off x="4918075" y="1991850"/>
            <a:ext cx="3957900" cy="1159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rgbClr val="9BCF63"/>
        </a:solidFill>
      </p:bgPr>
    </p:bg>
    <p:spTree>
      <p:nvGrpSpPr>
        <p:cNvPr id="90" name="Shape 90"/>
        <p:cNvGrpSpPr/>
        <p:nvPr/>
      </p:nvGrpSpPr>
      <p:grpSpPr>
        <a:xfrm>
          <a:off x="0" y="0"/>
          <a:ext cx="0" cy="0"/>
          <a:chOff x="0" y="0"/>
          <a:chExt cx="0" cy="0"/>
        </a:xfrm>
      </p:grpSpPr>
      <p:sp>
        <p:nvSpPr>
          <p:cNvPr id="91" name="Google Shape;91;p11"/>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leaves">
  <p:cSld name="BLANK_2">
    <p:bg>
      <p:bgPr>
        <a:solidFill>
          <a:srgbClr val="9BCF63"/>
        </a:solidFill>
      </p:bgPr>
    </p:bg>
    <p:spTree>
      <p:nvGrpSpPr>
        <p:cNvPr id="92" name="Shape 92"/>
        <p:cNvGrpSpPr/>
        <p:nvPr/>
      </p:nvGrpSpPr>
      <p:grpSpPr>
        <a:xfrm>
          <a:off x="0" y="0"/>
          <a:ext cx="0" cy="0"/>
          <a:chOff x="0" y="0"/>
          <a:chExt cx="0" cy="0"/>
        </a:xfrm>
      </p:grpSpPr>
      <p:sp>
        <p:nvSpPr>
          <p:cNvPr id="93" name="Google Shape;93;p12"/>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l">
              <a:spcBef>
                <a:spcPts val="0"/>
              </a:spcBef>
              <a:spcAft>
                <a:spcPts val="0"/>
              </a:spcAft>
              <a:buNone/>
            </a:pPr>
            <a:fld id="{00000000-1234-1234-1234-123412341234}" type="slidenum">
              <a:rPr lang="en"/>
              <a:t>‹#›</a:t>
            </a:fld>
            <a:endParaRPr/>
          </a:p>
        </p:txBody>
      </p:sp>
      <p:sp>
        <p:nvSpPr>
          <p:cNvPr id="94" name="Google Shape;94;p12"/>
          <p:cNvSpPr/>
          <p:nvPr/>
        </p:nvSpPr>
        <p:spPr>
          <a:xfrm rot="3560713">
            <a:off x="7919979" y="4139908"/>
            <a:ext cx="1129759" cy="685684"/>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2"/>
          <p:cNvSpPr/>
          <p:nvPr/>
        </p:nvSpPr>
        <p:spPr>
          <a:xfrm rot="1619439">
            <a:off x="7518911" y="3963338"/>
            <a:ext cx="440102" cy="65729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2"/>
          <p:cNvSpPr/>
          <p:nvPr/>
        </p:nvSpPr>
        <p:spPr>
          <a:xfrm rot="-5564790">
            <a:off x="1156803" y="211500"/>
            <a:ext cx="672035" cy="536827"/>
          </a:xfrm>
          <a:custGeom>
            <a:rect b="b" l="l" r="r" t="t"/>
            <a:pathLst>
              <a:path extrusionOk="0" h="10532" w="13184">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2"/>
          <p:cNvSpPr/>
          <p:nvPr/>
        </p:nvSpPr>
        <p:spPr>
          <a:xfrm rot="8585060">
            <a:off x="241104" y="264328"/>
            <a:ext cx="975659" cy="1597185"/>
          </a:xfrm>
          <a:custGeom>
            <a:rect b="b" l="l" r="r" t="t"/>
            <a:pathLst>
              <a:path extrusionOk="0" h="9557" w="5838">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1B148"/>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1">
    <p:bg>
      <p:bgPr>
        <a:solidFill>
          <a:srgbClr val="51B148"/>
        </a:solidFill>
      </p:bgPr>
    </p:bg>
    <p:spTree>
      <p:nvGrpSpPr>
        <p:cNvPr id="98" name="Shape 98"/>
        <p:cNvGrpSpPr/>
        <p:nvPr/>
      </p:nvGrpSpPr>
      <p:grpSpPr>
        <a:xfrm>
          <a:off x="0" y="0"/>
          <a:ext cx="0" cy="0"/>
          <a:chOff x="0" y="0"/>
          <a:chExt cx="0" cy="0"/>
        </a:xfrm>
      </p:grpSpPr>
      <p:sp>
        <p:nvSpPr>
          <p:cNvPr id="99" name="Google Shape;99;p13"/>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l">
              <a:spcBef>
                <a:spcPts val="0"/>
              </a:spcBef>
              <a:spcAft>
                <a:spcPts val="0"/>
              </a:spcAft>
              <a:buNone/>
            </a:pPr>
            <a:fld id="{00000000-1234-1234-1234-123412341234}" type="slidenum">
              <a:rPr lang="en"/>
              <a:t>‹#›</a:t>
            </a:fld>
            <a:endParaRPr/>
          </a:p>
        </p:txBody>
      </p:sp>
      <p:sp>
        <p:nvSpPr>
          <p:cNvPr id="100" name="Google Shape;100;p13"/>
          <p:cNvSpPr/>
          <p:nvPr/>
        </p:nvSpPr>
        <p:spPr>
          <a:xfrm rot="3560713">
            <a:off x="7919979" y="4139908"/>
            <a:ext cx="1129759" cy="685684"/>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rot="1619439">
            <a:off x="7518911" y="3963338"/>
            <a:ext cx="440102" cy="65729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rot="-5564790">
            <a:off x="1156803" y="211500"/>
            <a:ext cx="672035" cy="536827"/>
          </a:xfrm>
          <a:custGeom>
            <a:rect b="b" l="l" r="r" t="t"/>
            <a:pathLst>
              <a:path extrusionOk="0" h="10532" w="13184">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rot="8585060">
            <a:off x="241104" y="264328"/>
            <a:ext cx="975659" cy="1597185"/>
          </a:xfrm>
          <a:custGeom>
            <a:rect b="b" l="l" r="r" t="t"/>
            <a:pathLst>
              <a:path extrusionOk="0" h="9557" w="5838">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1D5885">
              <a:alpha val="52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5" name="Shape 15"/>
        <p:cNvGrpSpPr/>
        <p:nvPr/>
      </p:nvGrpSpPr>
      <p:grpSpPr>
        <a:xfrm>
          <a:off x="0" y="0"/>
          <a:ext cx="0" cy="0"/>
          <a:chOff x="0" y="0"/>
          <a:chExt cx="0" cy="0"/>
        </a:xfrm>
      </p:grpSpPr>
      <p:sp>
        <p:nvSpPr>
          <p:cNvPr id="16" name="Google Shape;16;p3"/>
          <p:cNvSpPr/>
          <p:nvPr/>
        </p:nvSpPr>
        <p:spPr>
          <a:xfrm>
            <a:off x="0" y="0"/>
            <a:ext cx="9143954" cy="5143389"/>
          </a:xfrm>
          <a:custGeom>
            <a:rect b="b" l="l" r="r" t="t"/>
            <a:pathLst>
              <a:path extrusionOk="0" h="53026" w="94270">
                <a:moveTo>
                  <a:pt x="49676" y="4677"/>
                </a:moveTo>
                <a:lnTo>
                  <a:pt x="49731" y="5469"/>
                </a:lnTo>
                <a:lnTo>
                  <a:pt x="49749" y="6408"/>
                </a:lnTo>
                <a:lnTo>
                  <a:pt x="49786" y="7660"/>
                </a:lnTo>
                <a:lnTo>
                  <a:pt x="49786" y="9169"/>
                </a:lnTo>
                <a:lnTo>
                  <a:pt x="49731" y="10900"/>
                </a:lnTo>
                <a:lnTo>
                  <a:pt x="49694" y="11858"/>
                </a:lnTo>
                <a:lnTo>
                  <a:pt x="49639" y="12833"/>
                </a:lnTo>
                <a:lnTo>
                  <a:pt x="49584" y="13846"/>
                </a:lnTo>
                <a:lnTo>
                  <a:pt x="49492" y="14895"/>
                </a:lnTo>
                <a:lnTo>
                  <a:pt x="49381" y="15982"/>
                </a:lnTo>
                <a:lnTo>
                  <a:pt x="49252" y="17086"/>
                </a:lnTo>
                <a:lnTo>
                  <a:pt x="49087" y="18191"/>
                </a:lnTo>
                <a:lnTo>
                  <a:pt x="48921" y="19314"/>
                </a:lnTo>
                <a:lnTo>
                  <a:pt x="48700" y="20456"/>
                </a:lnTo>
                <a:lnTo>
                  <a:pt x="48479" y="21597"/>
                </a:lnTo>
                <a:lnTo>
                  <a:pt x="48203" y="22720"/>
                </a:lnTo>
                <a:lnTo>
                  <a:pt x="47908" y="23844"/>
                </a:lnTo>
                <a:lnTo>
                  <a:pt x="47577" y="24948"/>
                </a:lnTo>
                <a:lnTo>
                  <a:pt x="47209" y="26053"/>
                </a:lnTo>
                <a:lnTo>
                  <a:pt x="47006" y="26587"/>
                </a:lnTo>
                <a:lnTo>
                  <a:pt x="46804" y="27121"/>
                </a:lnTo>
                <a:lnTo>
                  <a:pt x="46583" y="27636"/>
                </a:lnTo>
                <a:lnTo>
                  <a:pt x="46362" y="28152"/>
                </a:lnTo>
                <a:lnTo>
                  <a:pt x="46122" y="28667"/>
                </a:lnTo>
                <a:lnTo>
                  <a:pt x="45883" y="29165"/>
                </a:lnTo>
                <a:lnTo>
                  <a:pt x="45625" y="29643"/>
                </a:lnTo>
                <a:lnTo>
                  <a:pt x="45349" y="30122"/>
                </a:lnTo>
                <a:lnTo>
                  <a:pt x="45073" y="30601"/>
                </a:lnTo>
                <a:lnTo>
                  <a:pt x="44778" y="31061"/>
                </a:lnTo>
                <a:lnTo>
                  <a:pt x="44484" y="31503"/>
                </a:lnTo>
                <a:lnTo>
                  <a:pt x="44171" y="31926"/>
                </a:lnTo>
                <a:lnTo>
                  <a:pt x="43839" y="32350"/>
                </a:lnTo>
                <a:lnTo>
                  <a:pt x="43508" y="32736"/>
                </a:lnTo>
                <a:lnTo>
                  <a:pt x="43158" y="33123"/>
                </a:lnTo>
                <a:lnTo>
                  <a:pt x="42827" y="33491"/>
                </a:lnTo>
                <a:lnTo>
                  <a:pt x="42458" y="33841"/>
                </a:lnTo>
                <a:lnTo>
                  <a:pt x="42109" y="34154"/>
                </a:lnTo>
                <a:lnTo>
                  <a:pt x="41740" y="34467"/>
                </a:lnTo>
                <a:lnTo>
                  <a:pt x="41372" y="34780"/>
                </a:lnTo>
                <a:lnTo>
                  <a:pt x="41004" y="35056"/>
                </a:lnTo>
                <a:lnTo>
                  <a:pt x="40617" y="35314"/>
                </a:lnTo>
                <a:lnTo>
                  <a:pt x="40231" y="35572"/>
                </a:lnTo>
                <a:lnTo>
                  <a:pt x="39844" y="35811"/>
                </a:lnTo>
                <a:lnTo>
                  <a:pt x="39457" y="36032"/>
                </a:lnTo>
                <a:lnTo>
                  <a:pt x="39052" y="36253"/>
                </a:lnTo>
                <a:lnTo>
                  <a:pt x="38666" y="36437"/>
                </a:lnTo>
                <a:lnTo>
                  <a:pt x="38261" y="36621"/>
                </a:lnTo>
                <a:lnTo>
                  <a:pt x="37874" y="36805"/>
                </a:lnTo>
                <a:lnTo>
                  <a:pt x="37469" y="36953"/>
                </a:lnTo>
                <a:lnTo>
                  <a:pt x="36659" y="37247"/>
                </a:lnTo>
                <a:lnTo>
                  <a:pt x="35867" y="37487"/>
                </a:lnTo>
                <a:lnTo>
                  <a:pt x="35057" y="37689"/>
                </a:lnTo>
                <a:lnTo>
                  <a:pt x="34265" y="37836"/>
                </a:lnTo>
                <a:lnTo>
                  <a:pt x="33492" y="37965"/>
                </a:lnTo>
                <a:lnTo>
                  <a:pt x="32719" y="38057"/>
                </a:lnTo>
                <a:lnTo>
                  <a:pt x="31964" y="38131"/>
                </a:lnTo>
                <a:lnTo>
                  <a:pt x="31227" y="38168"/>
                </a:lnTo>
                <a:lnTo>
                  <a:pt x="30528" y="38186"/>
                </a:lnTo>
                <a:lnTo>
                  <a:pt x="29846" y="38168"/>
                </a:lnTo>
                <a:lnTo>
                  <a:pt x="29202" y="38149"/>
                </a:lnTo>
                <a:lnTo>
                  <a:pt x="28576" y="38113"/>
                </a:lnTo>
                <a:lnTo>
                  <a:pt x="27987" y="38057"/>
                </a:lnTo>
                <a:lnTo>
                  <a:pt x="27453" y="37984"/>
                </a:lnTo>
                <a:lnTo>
                  <a:pt x="26956" y="37928"/>
                </a:lnTo>
                <a:lnTo>
                  <a:pt x="26090" y="37781"/>
                </a:lnTo>
                <a:lnTo>
                  <a:pt x="25446" y="37652"/>
                </a:lnTo>
                <a:lnTo>
                  <a:pt x="25041" y="37560"/>
                </a:lnTo>
                <a:lnTo>
                  <a:pt x="24912" y="37523"/>
                </a:lnTo>
                <a:lnTo>
                  <a:pt x="24838" y="37395"/>
                </a:lnTo>
                <a:lnTo>
                  <a:pt x="24636" y="37026"/>
                </a:lnTo>
                <a:lnTo>
                  <a:pt x="24323" y="36456"/>
                </a:lnTo>
                <a:lnTo>
                  <a:pt x="23955" y="35664"/>
                </a:lnTo>
                <a:lnTo>
                  <a:pt x="23752" y="35204"/>
                </a:lnTo>
                <a:lnTo>
                  <a:pt x="23550" y="34706"/>
                </a:lnTo>
                <a:lnTo>
                  <a:pt x="23347" y="34154"/>
                </a:lnTo>
                <a:lnTo>
                  <a:pt x="23126" y="33565"/>
                </a:lnTo>
                <a:lnTo>
                  <a:pt x="22924" y="32957"/>
                </a:lnTo>
                <a:lnTo>
                  <a:pt x="22739" y="32294"/>
                </a:lnTo>
                <a:lnTo>
                  <a:pt x="22555" y="31613"/>
                </a:lnTo>
                <a:lnTo>
                  <a:pt x="22390" y="30895"/>
                </a:lnTo>
                <a:lnTo>
                  <a:pt x="22242" y="30159"/>
                </a:lnTo>
                <a:lnTo>
                  <a:pt x="22113" y="29385"/>
                </a:lnTo>
                <a:lnTo>
                  <a:pt x="22021" y="28612"/>
                </a:lnTo>
                <a:lnTo>
                  <a:pt x="21966" y="27802"/>
                </a:lnTo>
                <a:lnTo>
                  <a:pt x="21929" y="26974"/>
                </a:lnTo>
                <a:lnTo>
                  <a:pt x="21948" y="26145"/>
                </a:lnTo>
                <a:lnTo>
                  <a:pt x="22003" y="25298"/>
                </a:lnTo>
                <a:lnTo>
                  <a:pt x="22040" y="24856"/>
                </a:lnTo>
                <a:lnTo>
                  <a:pt x="22095" y="24433"/>
                </a:lnTo>
                <a:lnTo>
                  <a:pt x="22169" y="23991"/>
                </a:lnTo>
                <a:lnTo>
                  <a:pt x="22242" y="23567"/>
                </a:lnTo>
                <a:lnTo>
                  <a:pt x="22334" y="23125"/>
                </a:lnTo>
                <a:lnTo>
                  <a:pt x="22445" y="22684"/>
                </a:lnTo>
                <a:lnTo>
                  <a:pt x="22574" y="22260"/>
                </a:lnTo>
                <a:lnTo>
                  <a:pt x="22703" y="21818"/>
                </a:lnTo>
                <a:lnTo>
                  <a:pt x="22850" y="21376"/>
                </a:lnTo>
                <a:lnTo>
                  <a:pt x="23034" y="20935"/>
                </a:lnTo>
                <a:lnTo>
                  <a:pt x="23218" y="20493"/>
                </a:lnTo>
                <a:lnTo>
                  <a:pt x="23421" y="20069"/>
                </a:lnTo>
                <a:lnTo>
                  <a:pt x="23623" y="19627"/>
                </a:lnTo>
                <a:lnTo>
                  <a:pt x="23863" y="19185"/>
                </a:lnTo>
                <a:lnTo>
                  <a:pt x="24120" y="18762"/>
                </a:lnTo>
                <a:lnTo>
                  <a:pt x="24397" y="18320"/>
                </a:lnTo>
                <a:lnTo>
                  <a:pt x="24691" y="17897"/>
                </a:lnTo>
                <a:lnTo>
                  <a:pt x="24986" y="17473"/>
                </a:lnTo>
                <a:lnTo>
                  <a:pt x="25317" y="17050"/>
                </a:lnTo>
                <a:lnTo>
                  <a:pt x="25667" y="16645"/>
                </a:lnTo>
                <a:lnTo>
                  <a:pt x="26035" y="16240"/>
                </a:lnTo>
                <a:lnTo>
                  <a:pt x="26403" y="15834"/>
                </a:lnTo>
                <a:lnTo>
                  <a:pt x="26790" y="15448"/>
                </a:lnTo>
                <a:lnTo>
                  <a:pt x="27177" y="15061"/>
                </a:lnTo>
                <a:lnTo>
                  <a:pt x="27600" y="14693"/>
                </a:lnTo>
                <a:lnTo>
                  <a:pt x="28024" y="14325"/>
                </a:lnTo>
                <a:lnTo>
                  <a:pt x="28447" y="13956"/>
                </a:lnTo>
                <a:lnTo>
                  <a:pt x="28889" y="13607"/>
                </a:lnTo>
                <a:lnTo>
                  <a:pt x="29349" y="13257"/>
                </a:lnTo>
                <a:lnTo>
                  <a:pt x="29810" y="12925"/>
                </a:lnTo>
                <a:lnTo>
                  <a:pt x="30767" y="12263"/>
                </a:lnTo>
                <a:lnTo>
                  <a:pt x="31743" y="11637"/>
                </a:lnTo>
                <a:lnTo>
                  <a:pt x="32737" y="11047"/>
                </a:lnTo>
                <a:lnTo>
                  <a:pt x="33750" y="10477"/>
                </a:lnTo>
                <a:lnTo>
                  <a:pt x="34781" y="9943"/>
                </a:lnTo>
                <a:lnTo>
                  <a:pt x="35812" y="9446"/>
                </a:lnTo>
                <a:lnTo>
                  <a:pt x="36843" y="8949"/>
                </a:lnTo>
                <a:lnTo>
                  <a:pt x="37874" y="8507"/>
                </a:lnTo>
                <a:lnTo>
                  <a:pt x="38905" y="8065"/>
                </a:lnTo>
                <a:lnTo>
                  <a:pt x="39899" y="7678"/>
                </a:lnTo>
                <a:lnTo>
                  <a:pt x="40893" y="7291"/>
                </a:lnTo>
                <a:lnTo>
                  <a:pt x="41851" y="6960"/>
                </a:lnTo>
                <a:lnTo>
                  <a:pt x="42771" y="6629"/>
                </a:lnTo>
                <a:lnTo>
                  <a:pt x="43674" y="6334"/>
                </a:lnTo>
                <a:lnTo>
                  <a:pt x="45331" y="5819"/>
                </a:lnTo>
                <a:lnTo>
                  <a:pt x="46785" y="5395"/>
                </a:lnTo>
                <a:lnTo>
                  <a:pt x="47982" y="5082"/>
                </a:lnTo>
                <a:lnTo>
                  <a:pt x="48903" y="4861"/>
                </a:lnTo>
                <a:lnTo>
                  <a:pt x="49676" y="4677"/>
                </a:lnTo>
                <a:close/>
                <a:moveTo>
                  <a:pt x="1" y="0"/>
                </a:moveTo>
                <a:lnTo>
                  <a:pt x="1" y="53026"/>
                </a:lnTo>
                <a:lnTo>
                  <a:pt x="94269" y="53026"/>
                </a:lnTo>
                <a:lnTo>
                  <a:pt x="94269" y="0"/>
                </a:lnTo>
                <a:close/>
              </a:path>
            </a:pathLst>
          </a:custGeom>
          <a:solidFill>
            <a:srgbClr val="9BCF6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235802" y="2802078"/>
            <a:ext cx="1905613" cy="1255536"/>
          </a:xfrm>
          <a:custGeom>
            <a:rect b="b" l="l" r="r" t="t"/>
            <a:pathLst>
              <a:path extrusionOk="0" h="12944" w="19646">
                <a:moveTo>
                  <a:pt x="9261" y="0"/>
                </a:moveTo>
                <a:lnTo>
                  <a:pt x="8654" y="19"/>
                </a:lnTo>
                <a:lnTo>
                  <a:pt x="8065" y="37"/>
                </a:lnTo>
                <a:lnTo>
                  <a:pt x="7457" y="74"/>
                </a:lnTo>
                <a:lnTo>
                  <a:pt x="6868" y="129"/>
                </a:lnTo>
                <a:lnTo>
                  <a:pt x="6297" y="203"/>
                </a:lnTo>
                <a:lnTo>
                  <a:pt x="5174" y="350"/>
                </a:lnTo>
                <a:lnTo>
                  <a:pt x="4106" y="534"/>
                </a:lnTo>
                <a:lnTo>
                  <a:pt x="3130" y="737"/>
                </a:lnTo>
                <a:lnTo>
                  <a:pt x="2247" y="939"/>
                </a:lnTo>
                <a:lnTo>
                  <a:pt x="1492" y="1123"/>
                </a:lnTo>
                <a:lnTo>
                  <a:pt x="866" y="1289"/>
                </a:lnTo>
                <a:lnTo>
                  <a:pt x="405" y="1436"/>
                </a:lnTo>
                <a:lnTo>
                  <a:pt x="0" y="1547"/>
                </a:lnTo>
                <a:lnTo>
                  <a:pt x="203" y="1915"/>
                </a:lnTo>
                <a:lnTo>
                  <a:pt x="424" y="2357"/>
                </a:lnTo>
                <a:lnTo>
                  <a:pt x="737" y="2909"/>
                </a:lnTo>
                <a:lnTo>
                  <a:pt x="1142" y="3591"/>
                </a:lnTo>
                <a:lnTo>
                  <a:pt x="1602" y="4364"/>
                </a:lnTo>
                <a:lnTo>
                  <a:pt x="2155" y="5192"/>
                </a:lnTo>
                <a:lnTo>
                  <a:pt x="2762" y="6095"/>
                </a:lnTo>
                <a:lnTo>
                  <a:pt x="3425" y="6997"/>
                </a:lnTo>
                <a:lnTo>
                  <a:pt x="3793" y="7457"/>
                </a:lnTo>
                <a:lnTo>
                  <a:pt x="4161" y="7917"/>
                </a:lnTo>
                <a:lnTo>
                  <a:pt x="4548" y="8378"/>
                </a:lnTo>
                <a:lnTo>
                  <a:pt x="4953" y="8820"/>
                </a:lnTo>
                <a:lnTo>
                  <a:pt x="5358" y="9261"/>
                </a:lnTo>
                <a:lnTo>
                  <a:pt x="5800" y="9685"/>
                </a:lnTo>
                <a:lnTo>
                  <a:pt x="6223" y="10090"/>
                </a:lnTo>
                <a:lnTo>
                  <a:pt x="6684" y="10495"/>
                </a:lnTo>
                <a:lnTo>
                  <a:pt x="7144" y="10863"/>
                </a:lnTo>
                <a:lnTo>
                  <a:pt x="7604" y="11213"/>
                </a:lnTo>
                <a:lnTo>
                  <a:pt x="8083" y="11544"/>
                </a:lnTo>
                <a:lnTo>
                  <a:pt x="8580" y="11839"/>
                </a:lnTo>
                <a:lnTo>
                  <a:pt x="9077" y="12097"/>
                </a:lnTo>
                <a:lnTo>
                  <a:pt x="9574" y="12336"/>
                </a:lnTo>
                <a:lnTo>
                  <a:pt x="9979" y="12483"/>
                </a:lnTo>
                <a:lnTo>
                  <a:pt x="10385" y="12631"/>
                </a:lnTo>
                <a:lnTo>
                  <a:pt x="10790" y="12723"/>
                </a:lnTo>
                <a:lnTo>
                  <a:pt x="11195" y="12815"/>
                </a:lnTo>
                <a:lnTo>
                  <a:pt x="11581" y="12888"/>
                </a:lnTo>
                <a:lnTo>
                  <a:pt x="11986" y="12925"/>
                </a:lnTo>
                <a:lnTo>
                  <a:pt x="12355" y="12944"/>
                </a:lnTo>
                <a:lnTo>
                  <a:pt x="12741" y="12944"/>
                </a:lnTo>
                <a:lnTo>
                  <a:pt x="13109" y="12925"/>
                </a:lnTo>
                <a:lnTo>
                  <a:pt x="13478" y="12888"/>
                </a:lnTo>
                <a:lnTo>
                  <a:pt x="13846" y="12852"/>
                </a:lnTo>
                <a:lnTo>
                  <a:pt x="14196" y="12778"/>
                </a:lnTo>
                <a:lnTo>
                  <a:pt x="14527" y="12704"/>
                </a:lnTo>
                <a:lnTo>
                  <a:pt x="14877" y="12631"/>
                </a:lnTo>
                <a:lnTo>
                  <a:pt x="15208" y="12520"/>
                </a:lnTo>
                <a:lnTo>
                  <a:pt x="15521" y="12410"/>
                </a:lnTo>
                <a:lnTo>
                  <a:pt x="16129" y="12170"/>
                </a:lnTo>
                <a:lnTo>
                  <a:pt x="16718" y="11913"/>
                </a:lnTo>
                <a:lnTo>
                  <a:pt x="17252" y="11618"/>
                </a:lnTo>
                <a:lnTo>
                  <a:pt x="17731" y="11324"/>
                </a:lnTo>
                <a:lnTo>
                  <a:pt x="18173" y="11029"/>
                </a:lnTo>
                <a:lnTo>
                  <a:pt x="18559" y="10753"/>
                </a:lnTo>
                <a:lnTo>
                  <a:pt x="18891" y="10495"/>
                </a:lnTo>
                <a:lnTo>
                  <a:pt x="19167" y="10274"/>
                </a:lnTo>
                <a:lnTo>
                  <a:pt x="5929" y="4069"/>
                </a:lnTo>
                <a:lnTo>
                  <a:pt x="19646" y="9225"/>
                </a:lnTo>
                <a:lnTo>
                  <a:pt x="19646" y="9225"/>
                </a:lnTo>
                <a:lnTo>
                  <a:pt x="19609" y="8875"/>
                </a:lnTo>
                <a:lnTo>
                  <a:pt x="19572" y="8451"/>
                </a:lnTo>
                <a:lnTo>
                  <a:pt x="19498" y="7991"/>
                </a:lnTo>
                <a:lnTo>
                  <a:pt x="19406" y="7475"/>
                </a:lnTo>
                <a:lnTo>
                  <a:pt x="19277" y="6923"/>
                </a:lnTo>
                <a:lnTo>
                  <a:pt x="19112" y="6334"/>
                </a:lnTo>
                <a:lnTo>
                  <a:pt x="18909" y="5726"/>
                </a:lnTo>
                <a:lnTo>
                  <a:pt x="18651" y="5119"/>
                </a:lnTo>
                <a:lnTo>
                  <a:pt x="18504" y="4806"/>
                </a:lnTo>
                <a:lnTo>
                  <a:pt x="18338" y="4493"/>
                </a:lnTo>
                <a:lnTo>
                  <a:pt x="18173" y="4180"/>
                </a:lnTo>
                <a:lnTo>
                  <a:pt x="17989" y="3885"/>
                </a:lnTo>
                <a:lnTo>
                  <a:pt x="17786" y="3591"/>
                </a:lnTo>
                <a:lnTo>
                  <a:pt x="17565" y="3296"/>
                </a:lnTo>
                <a:lnTo>
                  <a:pt x="17326" y="3001"/>
                </a:lnTo>
                <a:lnTo>
                  <a:pt x="17086" y="2725"/>
                </a:lnTo>
                <a:lnTo>
                  <a:pt x="16810" y="2449"/>
                </a:lnTo>
                <a:lnTo>
                  <a:pt x="16534" y="2173"/>
                </a:lnTo>
                <a:lnTo>
                  <a:pt x="16221" y="1934"/>
                </a:lnTo>
                <a:lnTo>
                  <a:pt x="15890" y="1694"/>
                </a:lnTo>
                <a:lnTo>
                  <a:pt x="15558" y="1455"/>
                </a:lnTo>
                <a:lnTo>
                  <a:pt x="15190" y="1252"/>
                </a:lnTo>
                <a:lnTo>
                  <a:pt x="14803" y="1050"/>
                </a:lnTo>
                <a:lnTo>
                  <a:pt x="14398" y="866"/>
                </a:lnTo>
                <a:lnTo>
                  <a:pt x="13883" y="663"/>
                </a:lnTo>
                <a:lnTo>
                  <a:pt x="13349" y="497"/>
                </a:lnTo>
                <a:lnTo>
                  <a:pt x="12796" y="350"/>
                </a:lnTo>
                <a:lnTo>
                  <a:pt x="12226" y="240"/>
                </a:lnTo>
                <a:lnTo>
                  <a:pt x="11655" y="148"/>
                </a:lnTo>
                <a:lnTo>
                  <a:pt x="11066" y="74"/>
                </a:lnTo>
                <a:lnTo>
                  <a:pt x="10458" y="37"/>
                </a:lnTo>
                <a:lnTo>
                  <a:pt x="9869"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0" y="4136091"/>
            <a:ext cx="1085984" cy="1007319"/>
          </a:xfrm>
          <a:custGeom>
            <a:rect b="b" l="l" r="r" t="t"/>
            <a:pathLst>
              <a:path extrusionOk="0" h="10385" w="11196">
                <a:moveTo>
                  <a:pt x="3812" y="1"/>
                </a:moveTo>
                <a:lnTo>
                  <a:pt x="3518" y="19"/>
                </a:lnTo>
                <a:lnTo>
                  <a:pt x="2965" y="93"/>
                </a:lnTo>
                <a:lnTo>
                  <a:pt x="2431" y="203"/>
                </a:lnTo>
                <a:lnTo>
                  <a:pt x="1916" y="351"/>
                </a:lnTo>
                <a:lnTo>
                  <a:pt x="1400" y="535"/>
                </a:lnTo>
                <a:lnTo>
                  <a:pt x="922" y="756"/>
                </a:lnTo>
                <a:lnTo>
                  <a:pt x="443" y="995"/>
                </a:lnTo>
                <a:lnTo>
                  <a:pt x="1" y="1290"/>
                </a:lnTo>
                <a:lnTo>
                  <a:pt x="1" y="10385"/>
                </a:lnTo>
                <a:lnTo>
                  <a:pt x="10404" y="10385"/>
                </a:lnTo>
                <a:lnTo>
                  <a:pt x="10569" y="10017"/>
                </a:lnTo>
                <a:lnTo>
                  <a:pt x="10735" y="9630"/>
                </a:lnTo>
                <a:lnTo>
                  <a:pt x="10882" y="9225"/>
                </a:lnTo>
                <a:lnTo>
                  <a:pt x="10993" y="8820"/>
                </a:lnTo>
                <a:lnTo>
                  <a:pt x="11085" y="8397"/>
                </a:lnTo>
                <a:lnTo>
                  <a:pt x="11140" y="7973"/>
                </a:lnTo>
                <a:lnTo>
                  <a:pt x="11177" y="7550"/>
                </a:lnTo>
                <a:lnTo>
                  <a:pt x="11195" y="7108"/>
                </a:lnTo>
                <a:lnTo>
                  <a:pt x="11177" y="6740"/>
                </a:lnTo>
                <a:lnTo>
                  <a:pt x="11158" y="6390"/>
                </a:lnTo>
                <a:lnTo>
                  <a:pt x="11122" y="6021"/>
                </a:lnTo>
                <a:lnTo>
                  <a:pt x="11048" y="5672"/>
                </a:lnTo>
                <a:lnTo>
                  <a:pt x="10974" y="5340"/>
                </a:lnTo>
                <a:lnTo>
                  <a:pt x="10882" y="4990"/>
                </a:lnTo>
                <a:lnTo>
                  <a:pt x="10772" y="4659"/>
                </a:lnTo>
                <a:lnTo>
                  <a:pt x="10643" y="4346"/>
                </a:lnTo>
                <a:lnTo>
                  <a:pt x="10496" y="4033"/>
                </a:lnTo>
                <a:lnTo>
                  <a:pt x="10330" y="3720"/>
                </a:lnTo>
                <a:lnTo>
                  <a:pt x="10164" y="3425"/>
                </a:lnTo>
                <a:lnTo>
                  <a:pt x="9980" y="3131"/>
                </a:lnTo>
                <a:lnTo>
                  <a:pt x="9778" y="2855"/>
                </a:lnTo>
                <a:lnTo>
                  <a:pt x="9575" y="2578"/>
                </a:lnTo>
                <a:lnTo>
                  <a:pt x="9354" y="2321"/>
                </a:lnTo>
                <a:lnTo>
                  <a:pt x="9115" y="2081"/>
                </a:lnTo>
                <a:lnTo>
                  <a:pt x="8875" y="1842"/>
                </a:lnTo>
                <a:lnTo>
                  <a:pt x="8618" y="1621"/>
                </a:lnTo>
                <a:lnTo>
                  <a:pt x="8341" y="1419"/>
                </a:lnTo>
                <a:lnTo>
                  <a:pt x="8065" y="1216"/>
                </a:lnTo>
                <a:lnTo>
                  <a:pt x="7771" y="1032"/>
                </a:lnTo>
                <a:lnTo>
                  <a:pt x="7476" y="866"/>
                </a:lnTo>
                <a:lnTo>
                  <a:pt x="7163" y="700"/>
                </a:lnTo>
                <a:lnTo>
                  <a:pt x="6850" y="553"/>
                </a:lnTo>
                <a:lnTo>
                  <a:pt x="6537" y="424"/>
                </a:lnTo>
                <a:lnTo>
                  <a:pt x="6206" y="314"/>
                </a:lnTo>
                <a:lnTo>
                  <a:pt x="5856" y="222"/>
                </a:lnTo>
                <a:lnTo>
                  <a:pt x="5525" y="148"/>
                </a:lnTo>
                <a:lnTo>
                  <a:pt x="5175" y="74"/>
                </a:lnTo>
                <a:lnTo>
                  <a:pt x="4806" y="38"/>
                </a:lnTo>
                <a:lnTo>
                  <a:pt x="4457" y="19"/>
                </a:lnTo>
                <a:lnTo>
                  <a:pt x="4088" y="1"/>
                </a:lnTo>
                <a:close/>
              </a:path>
            </a:pathLst>
          </a:custGeom>
          <a:solidFill>
            <a:srgbClr val="1D5885">
              <a:alpha val="1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1B148"/>
              </a:solidFill>
            </a:endParaRPr>
          </a:p>
        </p:txBody>
      </p:sp>
      <p:sp>
        <p:nvSpPr>
          <p:cNvPr id="19" name="Google Shape;19;p3"/>
          <p:cNvSpPr/>
          <p:nvPr/>
        </p:nvSpPr>
        <p:spPr>
          <a:xfrm>
            <a:off x="0" y="0"/>
            <a:ext cx="1936070" cy="2500305"/>
          </a:xfrm>
          <a:custGeom>
            <a:rect b="b" l="l" r="r" t="t"/>
            <a:pathLst>
              <a:path extrusionOk="0" h="25777" w="19960">
                <a:moveTo>
                  <a:pt x="1" y="0"/>
                </a:moveTo>
                <a:lnTo>
                  <a:pt x="1" y="24727"/>
                </a:lnTo>
                <a:lnTo>
                  <a:pt x="627" y="24967"/>
                </a:lnTo>
                <a:lnTo>
                  <a:pt x="1290" y="25188"/>
                </a:lnTo>
                <a:lnTo>
                  <a:pt x="1953" y="25353"/>
                </a:lnTo>
                <a:lnTo>
                  <a:pt x="2615" y="25501"/>
                </a:lnTo>
                <a:lnTo>
                  <a:pt x="3297" y="25629"/>
                </a:lnTo>
                <a:lnTo>
                  <a:pt x="3996" y="25703"/>
                </a:lnTo>
                <a:lnTo>
                  <a:pt x="4696" y="25758"/>
                </a:lnTo>
                <a:lnTo>
                  <a:pt x="5414" y="25777"/>
                </a:lnTo>
                <a:lnTo>
                  <a:pt x="6169" y="25758"/>
                </a:lnTo>
                <a:lnTo>
                  <a:pt x="6905" y="25703"/>
                </a:lnTo>
                <a:lnTo>
                  <a:pt x="7623" y="25611"/>
                </a:lnTo>
                <a:lnTo>
                  <a:pt x="8341" y="25482"/>
                </a:lnTo>
                <a:lnTo>
                  <a:pt x="9041" y="25316"/>
                </a:lnTo>
                <a:lnTo>
                  <a:pt x="9741" y="25114"/>
                </a:lnTo>
                <a:lnTo>
                  <a:pt x="10422" y="24893"/>
                </a:lnTo>
                <a:lnTo>
                  <a:pt x="11085" y="24635"/>
                </a:lnTo>
                <a:lnTo>
                  <a:pt x="11711" y="24341"/>
                </a:lnTo>
                <a:lnTo>
                  <a:pt x="12355" y="24028"/>
                </a:lnTo>
                <a:lnTo>
                  <a:pt x="12963" y="23678"/>
                </a:lnTo>
                <a:lnTo>
                  <a:pt x="13552" y="23291"/>
                </a:lnTo>
                <a:lnTo>
                  <a:pt x="14123" y="22886"/>
                </a:lnTo>
                <a:lnTo>
                  <a:pt x="14675" y="22463"/>
                </a:lnTo>
                <a:lnTo>
                  <a:pt x="15191" y="22002"/>
                </a:lnTo>
                <a:lnTo>
                  <a:pt x="15706" y="21524"/>
                </a:lnTo>
                <a:lnTo>
                  <a:pt x="16185" y="21008"/>
                </a:lnTo>
                <a:lnTo>
                  <a:pt x="16645" y="20493"/>
                </a:lnTo>
                <a:lnTo>
                  <a:pt x="17069" y="19940"/>
                </a:lnTo>
                <a:lnTo>
                  <a:pt x="17474" y="19370"/>
                </a:lnTo>
                <a:lnTo>
                  <a:pt x="17860" y="18780"/>
                </a:lnTo>
                <a:lnTo>
                  <a:pt x="18210" y="18173"/>
                </a:lnTo>
                <a:lnTo>
                  <a:pt x="18523" y="17528"/>
                </a:lnTo>
                <a:lnTo>
                  <a:pt x="18818" y="16902"/>
                </a:lnTo>
                <a:lnTo>
                  <a:pt x="19076" y="16240"/>
                </a:lnTo>
                <a:lnTo>
                  <a:pt x="19296" y="15558"/>
                </a:lnTo>
                <a:lnTo>
                  <a:pt x="19499" y="14859"/>
                </a:lnTo>
                <a:lnTo>
                  <a:pt x="19665" y="14159"/>
                </a:lnTo>
                <a:lnTo>
                  <a:pt x="19794" y="13441"/>
                </a:lnTo>
                <a:lnTo>
                  <a:pt x="19886" y="12723"/>
                </a:lnTo>
                <a:lnTo>
                  <a:pt x="19941" y="11986"/>
                </a:lnTo>
                <a:lnTo>
                  <a:pt x="19959" y="11232"/>
                </a:lnTo>
                <a:lnTo>
                  <a:pt x="19959" y="10808"/>
                </a:lnTo>
                <a:lnTo>
                  <a:pt x="19941" y="10385"/>
                </a:lnTo>
                <a:lnTo>
                  <a:pt x="19904" y="9980"/>
                </a:lnTo>
                <a:lnTo>
                  <a:pt x="19867" y="9556"/>
                </a:lnTo>
                <a:lnTo>
                  <a:pt x="19812" y="9151"/>
                </a:lnTo>
                <a:lnTo>
                  <a:pt x="19738" y="8746"/>
                </a:lnTo>
                <a:lnTo>
                  <a:pt x="19665" y="8341"/>
                </a:lnTo>
                <a:lnTo>
                  <a:pt x="19591" y="7936"/>
                </a:lnTo>
                <a:lnTo>
                  <a:pt x="19481" y="7549"/>
                </a:lnTo>
                <a:lnTo>
                  <a:pt x="19389" y="7163"/>
                </a:lnTo>
                <a:lnTo>
                  <a:pt x="19260" y="6776"/>
                </a:lnTo>
                <a:lnTo>
                  <a:pt x="19131" y="6389"/>
                </a:lnTo>
                <a:lnTo>
                  <a:pt x="19002" y="6021"/>
                </a:lnTo>
                <a:lnTo>
                  <a:pt x="18855" y="5653"/>
                </a:lnTo>
                <a:lnTo>
                  <a:pt x="18523" y="4916"/>
                </a:lnTo>
                <a:lnTo>
                  <a:pt x="18155" y="4217"/>
                </a:lnTo>
                <a:lnTo>
                  <a:pt x="17750" y="3536"/>
                </a:lnTo>
                <a:lnTo>
                  <a:pt x="17326" y="2873"/>
                </a:lnTo>
                <a:lnTo>
                  <a:pt x="16848" y="2247"/>
                </a:lnTo>
                <a:lnTo>
                  <a:pt x="16351" y="1639"/>
                </a:lnTo>
                <a:lnTo>
                  <a:pt x="15817" y="1068"/>
                </a:lnTo>
                <a:lnTo>
                  <a:pt x="15246" y="516"/>
                </a:lnTo>
                <a:lnTo>
                  <a:pt x="14657" y="0"/>
                </a:lnTo>
                <a:close/>
              </a:path>
            </a:pathLst>
          </a:custGeom>
          <a:solidFill>
            <a:srgbClr val="1D5885">
              <a:alpha val="1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1B148"/>
              </a:solidFill>
            </a:endParaRPr>
          </a:p>
        </p:txBody>
      </p:sp>
      <p:sp>
        <p:nvSpPr>
          <p:cNvPr id="20" name="Google Shape;20;p3"/>
          <p:cNvSpPr/>
          <p:nvPr/>
        </p:nvSpPr>
        <p:spPr>
          <a:xfrm>
            <a:off x="2221739" y="0"/>
            <a:ext cx="971624" cy="843005"/>
          </a:xfrm>
          <a:custGeom>
            <a:rect b="b" l="l" r="r" t="t"/>
            <a:pathLst>
              <a:path extrusionOk="0" h="8691" w="10017">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1D5885">
              <a:alpha val="1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1B148"/>
              </a:solidFill>
            </a:endParaRPr>
          </a:p>
        </p:txBody>
      </p:sp>
      <p:sp>
        <p:nvSpPr>
          <p:cNvPr id="21" name="Google Shape;21;p3"/>
          <p:cNvSpPr/>
          <p:nvPr/>
        </p:nvSpPr>
        <p:spPr>
          <a:xfrm>
            <a:off x="1680587" y="3914645"/>
            <a:ext cx="1491337" cy="1228764"/>
          </a:xfrm>
          <a:custGeom>
            <a:rect b="b" l="l" r="r" t="t"/>
            <a:pathLst>
              <a:path extrusionOk="0" h="12668" w="15375">
                <a:moveTo>
                  <a:pt x="6500" y="1"/>
                </a:moveTo>
                <a:lnTo>
                  <a:pt x="6187" y="167"/>
                </a:lnTo>
                <a:lnTo>
                  <a:pt x="5837" y="406"/>
                </a:lnTo>
                <a:lnTo>
                  <a:pt x="5377" y="719"/>
                </a:lnTo>
                <a:lnTo>
                  <a:pt x="4843" y="1105"/>
                </a:lnTo>
                <a:lnTo>
                  <a:pt x="4254" y="1603"/>
                </a:lnTo>
                <a:lnTo>
                  <a:pt x="3941" y="1879"/>
                </a:lnTo>
                <a:lnTo>
                  <a:pt x="3609" y="2173"/>
                </a:lnTo>
                <a:lnTo>
                  <a:pt x="3296" y="2486"/>
                </a:lnTo>
                <a:lnTo>
                  <a:pt x="2965" y="2818"/>
                </a:lnTo>
                <a:lnTo>
                  <a:pt x="2652" y="3186"/>
                </a:lnTo>
                <a:lnTo>
                  <a:pt x="2339" y="3573"/>
                </a:lnTo>
                <a:lnTo>
                  <a:pt x="2026" y="3978"/>
                </a:lnTo>
                <a:lnTo>
                  <a:pt x="1731" y="4401"/>
                </a:lnTo>
                <a:lnTo>
                  <a:pt x="1455" y="4843"/>
                </a:lnTo>
                <a:lnTo>
                  <a:pt x="1179" y="5303"/>
                </a:lnTo>
                <a:lnTo>
                  <a:pt x="939" y="5782"/>
                </a:lnTo>
                <a:lnTo>
                  <a:pt x="718" y="6298"/>
                </a:lnTo>
                <a:lnTo>
                  <a:pt x="516" y="6813"/>
                </a:lnTo>
                <a:lnTo>
                  <a:pt x="350" y="7365"/>
                </a:lnTo>
                <a:lnTo>
                  <a:pt x="203" y="7936"/>
                </a:lnTo>
                <a:lnTo>
                  <a:pt x="92" y="8525"/>
                </a:lnTo>
                <a:lnTo>
                  <a:pt x="19" y="9133"/>
                </a:lnTo>
                <a:lnTo>
                  <a:pt x="0" y="9759"/>
                </a:lnTo>
                <a:lnTo>
                  <a:pt x="0" y="10403"/>
                </a:lnTo>
                <a:lnTo>
                  <a:pt x="19" y="10735"/>
                </a:lnTo>
                <a:lnTo>
                  <a:pt x="56" y="11066"/>
                </a:lnTo>
                <a:lnTo>
                  <a:pt x="111" y="11471"/>
                </a:lnTo>
                <a:lnTo>
                  <a:pt x="185" y="11858"/>
                </a:lnTo>
                <a:lnTo>
                  <a:pt x="258" y="12263"/>
                </a:lnTo>
                <a:lnTo>
                  <a:pt x="369" y="12668"/>
                </a:lnTo>
                <a:lnTo>
                  <a:pt x="15209" y="12668"/>
                </a:lnTo>
                <a:lnTo>
                  <a:pt x="15264" y="12245"/>
                </a:lnTo>
                <a:lnTo>
                  <a:pt x="15319" y="11821"/>
                </a:lnTo>
                <a:lnTo>
                  <a:pt x="15337" y="11398"/>
                </a:lnTo>
                <a:lnTo>
                  <a:pt x="15356" y="10974"/>
                </a:lnTo>
                <a:lnTo>
                  <a:pt x="15374" y="10551"/>
                </a:lnTo>
                <a:lnTo>
                  <a:pt x="15356" y="10127"/>
                </a:lnTo>
                <a:lnTo>
                  <a:pt x="15337" y="9722"/>
                </a:lnTo>
                <a:lnTo>
                  <a:pt x="15301" y="9317"/>
                </a:lnTo>
                <a:lnTo>
                  <a:pt x="15245" y="8986"/>
                </a:lnTo>
                <a:lnTo>
                  <a:pt x="15209" y="8654"/>
                </a:lnTo>
                <a:lnTo>
                  <a:pt x="15061" y="8028"/>
                </a:lnTo>
                <a:lnTo>
                  <a:pt x="14896" y="7421"/>
                </a:lnTo>
                <a:lnTo>
                  <a:pt x="14675" y="6850"/>
                </a:lnTo>
                <a:lnTo>
                  <a:pt x="14435" y="6298"/>
                </a:lnTo>
                <a:lnTo>
                  <a:pt x="14177" y="5782"/>
                </a:lnTo>
                <a:lnTo>
                  <a:pt x="13883" y="5285"/>
                </a:lnTo>
                <a:lnTo>
                  <a:pt x="13570" y="4825"/>
                </a:lnTo>
                <a:lnTo>
                  <a:pt x="13238" y="4383"/>
                </a:lnTo>
                <a:lnTo>
                  <a:pt x="12889" y="3959"/>
                </a:lnTo>
                <a:lnTo>
                  <a:pt x="12520" y="3573"/>
                </a:lnTo>
                <a:lnTo>
                  <a:pt x="12152" y="3204"/>
                </a:lnTo>
                <a:lnTo>
                  <a:pt x="11766" y="2855"/>
                </a:lnTo>
                <a:lnTo>
                  <a:pt x="11379" y="2523"/>
                </a:lnTo>
                <a:lnTo>
                  <a:pt x="10992" y="2229"/>
                </a:lnTo>
                <a:lnTo>
                  <a:pt x="10587" y="1952"/>
                </a:lnTo>
                <a:lnTo>
                  <a:pt x="10201" y="1695"/>
                </a:lnTo>
                <a:lnTo>
                  <a:pt x="9814" y="1455"/>
                </a:lnTo>
                <a:lnTo>
                  <a:pt x="9427" y="1234"/>
                </a:lnTo>
                <a:lnTo>
                  <a:pt x="9059" y="1050"/>
                </a:lnTo>
                <a:lnTo>
                  <a:pt x="8378" y="700"/>
                </a:lnTo>
                <a:lnTo>
                  <a:pt x="7770" y="443"/>
                </a:lnTo>
                <a:lnTo>
                  <a:pt x="7236" y="240"/>
                </a:lnTo>
                <a:lnTo>
                  <a:pt x="6850" y="93"/>
                </a:lnTo>
                <a:lnTo>
                  <a:pt x="6500" y="1"/>
                </a:lnTo>
                <a:close/>
              </a:path>
            </a:pathLst>
          </a:custGeom>
          <a:solidFill>
            <a:srgbClr val="B8F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txBox="1"/>
          <p:nvPr>
            <p:ph type="ctrTitle"/>
          </p:nvPr>
        </p:nvSpPr>
        <p:spPr>
          <a:xfrm>
            <a:off x="5349175" y="1964350"/>
            <a:ext cx="3108900" cy="1159800"/>
          </a:xfrm>
          <a:prstGeom prst="rect">
            <a:avLst/>
          </a:prstGeom>
        </p:spPr>
        <p:txBody>
          <a:bodyPr anchorCtr="0" anchor="b" bIns="91425" lIns="91425" spcFirstLastPara="1" rIns="91425" wrap="square" tIns="91425"/>
          <a:lstStyle>
            <a:lvl1pPr lvl="0" rtl="0">
              <a:spcBef>
                <a:spcPts val="0"/>
              </a:spcBef>
              <a:spcAft>
                <a:spcPts val="0"/>
              </a:spcAft>
              <a:buClr>
                <a:srgbClr val="FFFFFF"/>
              </a:buClr>
              <a:buSzPts val="4000"/>
              <a:buNone/>
              <a:defRPr sz="4000">
                <a:solidFill>
                  <a:srgbClr val="FFFFFF"/>
                </a:solidFill>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p:txBody>
      </p:sp>
      <p:sp>
        <p:nvSpPr>
          <p:cNvPr id="23" name="Google Shape;23;p3"/>
          <p:cNvSpPr txBox="1"/>
          <p:nvPr>
            <p:ph idx="1" type="subTitle"/>
          </p:nvPr>
        </p:nvSpPr>
        <p:spPr>
          <a:xfrm>
            <a:off x="5349175" y="3221054"/>
            <a:ext cx="3108900" cy="784800"/>
          </a:xfrm>
          <a:prstGeom prst="rect">
            <a:avLst/>
          </a:prstGeom>
        </p:spPr>
        <p:txBody>
          <a:bodyPr anchorCtr="0" anchor="t" bIns="91425" lIns="91425" spcFirstLastPara="1" rIns="91425" wrap="square" tIns="91425"/>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4" name="Shape 24"/>
        <p:cNvGrpSpPr/>
        <p:nvPr/>
      </p:nvGrpSpPr>
      <p:grpSpPr>
        <a:xfrm>
          <a:off x="0" y="0"/>
          <a:ext cx="0" cy="0"/>
          <a:chOff x="0" y="0"/>
          <a:chExt cx="0" cy="0"/>
        </a:xfrm>
      </p:grpSpPr>
      <p:sp>
        <p:nvSpPr>
          <p:cNvPr id="25" name="Google Shape;25;p4"/>
          <p:cNvSpPr/>
          <p:nvPr/>
        </p:nvSpPr>
        <p:spPr>
          <a:xfrm>
            <a:off x="0" y="0"/>
            <a:ext cx="9144093" cy="5143522"/>
          </a:xfrm>
          <a:custGeom>
            <a:rect b="b" l="l" r="r" t="t"/>
            <a:pathLst>
              <a:path extrusionOk="0" h="53026" w="94269">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1650244" y="3237827"/>
            <a:ext cx="930521" cy="1355672"/>
          </a:xfrm>
          <a:custGeom>
            <a:rect b="b" l="l" r="r" t="t"/>
            <a:pathLst>
              <a:path extrusionOk="0" h="13976" w="9593">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9BC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7602686" y="3512916"/>
            <a:ext cx="1278848" cy="1021604"/>
          </a:xfrm>
          <a:custGeom>
            <a:rect b="b" l="l" r="r" t="t"/>
            <a:pathLst>
              <a:path extrusionOk="0" h="10532" w="13184">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6991883" y="3961149"/>
            <a:ext cx="566286" cy="927029"/>
          </a:xfrm>
          <a:custGeom>
            <a:rect b="b" l="l" r="r" t="t"/>
            <a:pathLst>
              <a:path extrusionOk="0" h="9557" w="5838">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9BC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0" y="2514602"/>
            <a:ext cx="1378855" cy="1907408"/>
          </a:xfrm>
          <a:custGeom>
            <a:rect b="b" l="l" r="r" t="t"/>
            <a:pathLst>
              <a:path extrusionOk="0" h="19664" w="14215">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2114578" y="0"/>
            <a:ext cx="1107352" cy="964471"/>
          </a:xfrm>
          <a:custGeom>
            <a:rect b="b" l="l" r="r" t="t"/>
            <a:pathLst>
              <a:path extrusionOk="0" h="9943" w="11416">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7600940" y="421461"/>
            <a:ext cx="1543076" cy="2686124"/>
          </a:xfrm>
          <a:custGeom>
            <a:rect b="b" l="l" r="r" t="t"/>
            <a:pathLst>
              <a:path extrusionOk="0" h="27692" w="15908">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txBox="1"/>
          <p:nvPr>
            <p:ph idx="1" type="body"/>
          </p:nvPr>
        </p:nvSpPr>
        <p:spPr>
          <a:xfrm>
            <a:off x="3344575" y="1323600"/>
            <a:ext cx="3859200" cy="819900"/>
          </a:xfrm>
          <a:prstGeom prst="rect">
            <a:avLst/>
          </a:prstGeom>
        </p:spPr>
        <p:txBody>
          <a:bodyPr anchorCtr="0" anchor="t" bIns="91425" lIns="91425" spcFirstLastPara="1" rIns="91425" wrap="square" tIns="91425"/>
          <a:lstStyle>
            <a:lvl1pPr indent="-393700" lvl="0" marL="457200" rtl="0">
              <a:spcBef>
                <a:spcPts val="600"/>
              </a:spcBef>
              <a:spcAft>
                <a:spcPts val="0"/>
              </a:spcAft>
              <a:buClr>
                <a:srgbClr val="51B148"/>
              </a:buClr>
              <a:buSzPts val="2600"/>
              <a:buChar char="⊷"/>
              <a:defRPr i="1" sz="2600">
                <a:solidFill>
                  <a:srgbClr val="51B148"/>
                </a:solidFill>
              </a:defRPr>
            </a:lvl1pPr>
            <a:lvl2pPr indent="-393700" lvl="1" marL="914400" rtl="0">
              <a:spcBef>
                <a:spcPts val="0"/>
              </a:spcBef>
              <a:spcAft>
                <a:spcPts val="0"/>
              </a:spcAft>
              <a:buClr>
                <a:srgbClr val="51B148"/>
              </a:buClr>
              <a:buSzPts val="2600"/>
              <a:buChar char="⊶"/>
              <a:defRPr i="1" sz="2600">
                <a:solidFill>
                  <a:srgbClr val="51B148"/>
                </a:solidFill>
              </a:defRPr>
            </a:lvl2pPr>
            <a:lvl3pPr indent="-393700" lvl="2" marL="1371600" rtl="0">
              <a:spcBef>
                <a:spcPts val="0"/>
              </a:spcBef>
              <a:spcAft>
                <a:spcPts val="0"/>
              </a:spcAft>
              <a:buClr>
                <a:srgbClr val="51B148"/>
              </a:buClr>
              <a:buSzPts val="2600"/>
              <a:buChar char="⊸"/>
              <a:defRPr i="1" sz="2600">
                <a:solidFill>
                  <a:srgbClr val="51B148"/>
                </a:solidFill>
              </a:defRPr>
            </a:lvl3pPr>
            <a:lvl4pPr indent="-393700" lvl="3" marL="1828800" rtl="0">
              <a:spcBef>
                <a:spcPts val="0"/>
              </a:spcBef>
              <a:spcAft>
                <a:spcPts val="0"/>
              </a:spcAft>
              <a:buClr>
                <a:srgbClr val="51B148"/>
              </a:buClr>
              <a:buSzPts val="2600"/>
              <a:buChar char="●"/>
              <a:defRPr i="1" sz="2600">
                <a:solidFill>
                  <a:srgbClr val="51B148"/>
                </a:solidFill>
              </a:defRPr>
            </a:lvl4pPr>
            <a:lvl5pPr indent="-393700" lvl="4" marL="2286000" rtl="0">
              <a:spcBef>
                <a:spcPts val="0"/>
              </a:spcBef>
              <a:spcAft>
                <a:spcPts val="0"/>
              </a:spcAft>
              <a:buClr>
                <a:srgbClr val="51B148"/>
              </a:buClr>
              <a:buSzPts val="2600"/>
              <a:buChar char="○"/>
              <a:defRPr i="1" sz="2600">
                <a:solidFill>
                  <a:srgbClr val="51B148"/>
                </a:solidFill>
              </a:defRPr>
            </a:lvl5pPr>
            <a:lvl6pPr indent="-393700" lvl="5" marL="2743200" rtl="0">
              <a:spcBef>
                <a:spcPts val="0"/>
              </a:spcBef>
              <a:spcAft>
                <a:spcPts val="0"/>
              </a:spcAft>
              <a:buClr>
                <a:srgbClr val="51B148"/>
              </a:buClr>
              <a:buSzPts val="2600"/>
              <a:buChar char="■"/>
              <a:defRPr i="1" sz="2600">
                <a:solidFill>
                  <a:srgbClr val="51B148"/>
                </a:solidFill>
              </a:defRPr>
            </a:lvl6pPr>
            <a:lvl7pPr indent="-393700" lvl="6" marL="3200400" rtl="0">
              <a:spcBef>
                <a:spcPts val="0"/>
              </a:spcBef>
              <a:spcAft>
                <a:spcPts val="0"/>
              </a:spcAft>
              <a:buClr>
                <a:srgbClr val="51B148"/>
              </a:buClr>
              <a:buSzPts val="2600"/>
              <a:buChar char="●"/>
              <a:defRPr i="1" sz="2600">
                <a:solidFill>
                  <a:srgbClr val="51B148"/>
                </a:solidFill>
              </a:defRPr>
            </a:lvl7pPr>
            <a:lvl8pPr indent="-393700" lvl="7" marL="3657600" rtl="0">
              <a:spcBef>
                <a:spcPts val="0"/>
              </a:spcBef>
              <a:spcAft>
                <a:spcPts val="0"/>
              </a:spcAft>
              <a:buClr>
                <a:srgbClr val="51B148"/>
              </a:buClr>
              <a:buSzPts val="2600"/>
              <a:buChar char="○"/>
              <a:defRPr i="1" sz="2600">
                <a:solidFill>
                  <a:srgbClr val="51B148"/>
                </a:solidFill>
              </a:defRPr>
            </a:lvl8pPr>
            <a:lvl9pPr indent="-393700" lvl="8" marL="4114800">
              <a:spcBef>
                <a:spcPts val="0"/>
              </a:spcBef>
              <a:spcAft>
                <a:spcPts val="0"/>
              </a:spcAft>
              <a:buClr>
                <a:srgbClr val="51B148"/>
              </a:buClr>
              <a:buSzPts val="2600"/>
              <a:buChar char="■"/>
              <a:defRPr i="1" sz="2600">
                <a:solidFill>
                  <a:srgbClr val="51B148"/>
                </a:solidFill>
              </a:defRPr>
            </a:lvl9pPr>
          </a:lstStyle>
          <a:p/>
        </p:txBody>
      </p:sp>
      <p:sp>
        <p:nvSpPr>
          <p:cNvPr id="33" name="Google Shape;33;p4"/>
          <p:cNvSpPr txBox="1"/>
          <p:nvPr/>
        </p:nvSpPr>
        <p:spPr>
          <a:xfrm>
            <a:off x="1531725" y="1092169"/>
            <a:ext cx="1957200" cy="653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600">
                <a:solidFill>
                  <a:srgbClr val="484F56"/>
                </a:solidFill>
                <a:latin typeface="Dosis"/>
                <a:ea typeface="Dosis"/>
                <a:cs typeface="Dosis"/>
                <a:sym typeface="Dosis"/>
              </a:rPr>
              <a:t>“</a:t>
            </a:r>
            <a:endParaRPr sz="9600">
              <a:solidFill>
                <a:srgbClr val="484F56"/>
              </a:solidFill>
              <a:latin typeface="Dosis"/>
              <a:ea typeface="Dosis"/>
              <a:cs typeface="Dosis"/>
              <a:sym typeface="Dosis"/>
            </a:endParaRPr>
          </a:p>
        </p:txBody>
      </p:sp>
      <p:sp>
        <p:nvSpPr>
          <p:cNvPr id="34" name="Google Shape;34;p4"/>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5" name="Shape 35"/>
        <p:cNvGrpSpPr/>
        <p:nvPr/>
      </p:nvGrpSpPr>
      <p:grpSpPr>
        <a:xfrm>
          <a:off x="0" y="0"/>
          <a:ext cx="0" cy="0"/>
          <a:chOff x="0" y="0"/>
          <a:chExt cx="0" cy="0"/>
        </a:xfrm>
      </p:grpSpPr>
      <p:sp>
        <p:nvSpPr>
          <p:cNvPr id="36" name="Google Shape;36;p5"/>
          <p:cNvSpPr/>
          <p:nvPr/>
        </p:nvSpPr>
        <p:spPr>
          <a:xfrm>
            <a:off x="0" y="0"/>
            <a:ext cx="9144093" cy="5143522"/>
          </a:xfrm>
          <a:custGeom>
            <a:rect b="b" l="l" r="r" t="t"/>
            <a:pathLst>
              <a:path extrusionOk="0" h="53026" w="94269">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5"/>
          <p:cNvSpPr/>
          <p:nvPr/>
        </p:nvSpPr>
        <p:spPr>
          <a:xfrm>
            <a:off x="528548" y="1071451"/>
            <a:ext cx="1164582" cy="1832524"/>
          </a:xfrm>
          <a:custGeom>
            <a:rect b="b" l="l" r="r" t="t"/>
            <a:pathLst>
              <a:path extrusionOk="0" h="18892" w="12006">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rgbClr val="9BC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1192991" y="0"/>
            <a:ext cx="2343229" cy="1357321"/>
          </a:xfrm>
          <a:custGeom>
            <a:rect b="b" l="l" r="r" t="t"/>
            <a:pathLst>
              <a:path extrusionOk="0" h="13993" w="24157">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0" y="3350346"/>
            <a:ext cx="1257314" cy="1793142"/>
          </a:xfrm>
          <a:custGeom>
            <a:rect b="b" l="l" r="r" t="t"/>
            <a:pathLst>
              <a:path extrusionOk="0" h="18486" w="12962">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ph type="title"/>
          </p:nvPr>
        </p:nvSpPr>
        <p:spPr>
          <a:xfrm>
            <a:off x="4320075" y="893225"/>
            <a:ext cx="4366800" cy="6909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 name="Google Shape;41;p5"/>
          <p:cNvSpPr txBox="1"/>
          <p:nvPr>
            <p:ph idx="1" type="body"/>
          </p:nvPr>
        </p:nvSpPr>
        <p:spPr>
          <a:xfrm>
            <a:off x="4320075" y="1694175"/>
            <a:ext cx="4366800" cy="3055800"/>
          </a:xfrm>
          <a:prstGeom prst="rect">
            <a:avLst/>
          </a:prstGeom>
        </p:spPr>
        <p:txBody>
          <a:bodyPr anchorCtr="0" anchor="t" bIns="91425" lIns="91425" spcFirstLastPara="1" rIns="91425" wrap="square" tIns="91425"/>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42" name="Google Shape;42;p5"/>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p:cSld name="TITLE_AND_BODY_1">
    <p:spTree>
      <p:nvGrpSpPr>
        <p:cNvPr id="43" name="Shape 43"/>
        <p:cNvGrpSpPr/>
        <p:nvPr/>
      </p:nvGrpSpPr>
      <p:grpSpPr>
        <a:xfrm>
          <a:off x="0" y="0"/>
          <a:ext cx="0" cy="0"/>
          <a:chOff x="0" y="0"/>
          <a:chExt cx="0" cy="0"/>
        </a:xfrm>
      </p:grpSpPr>
      <p:sp>
        <p:nvSpPr>
          <p:cNvPr id="44" name="Google Shape;44;p6"/>
          <p:cNvSpPr/>
          <p:nvPr/>
        </p:nvSpPr>
        <p:spPr>
          <a:xfrm>
            <a:off x="0" y="0"/>
            <a:ext cx="9144093" cy="5143522"/>
          </a:xfrm>
          <a:custGeom>
            <a:rect b="b" l="l" r="r" t="t"/>
            <a:pathLst>
              <a:path extrusionOk="0" h="53026" w="94269">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p:nvPr/>
        </p:nvSpPr>
        <p:spPr>
          <a:xfrm>
            <a:off x="0" y="4136135"/>
            <a:ext cx="1085915" cy="1007345"/>
          </a:xfrm>
          <a:custGeom>
            <a:rect b="b" l="l" r="r" t="t"/>
            <a:pathLst>
              <a:path extrusionOk="0" h="10385" w="11195">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p:nvPr/>
        </p:nvSpPr>
        <p:spPr>
          <a:xfrm>
            <a:off x="0" y="0"/>
            <a:ext cx="1936023" cy="2500369"/>
          </a:xfrm>
          <a:custGeom>
            <a:rect b="b" l="l" r="r" t="t"/>
            <a:pathLst>
              <a:path extrusionOk="0" h="25777" w="19959">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p:nvPr/>
        </p:nvSpPr>
        <p:spPr>
          <a:xfrm>
            <a:off x="2221665" y="0"/>
            <a:ext cx="971649" cy="843027"/>
          </a:xfrm>
          <a:custGeom>
            <a:rect b="b" l="l" r="r" t="t"/>
            <a:pathLst>
              <a:path extrusionOk="0" h="8691" w="10017">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txBox="1"/>
          <p:nvPr>
            <p:ph type="title"/>
          </p:nvPr>
        </p:nvSpPr>
        <p:spPr>
          <a:xfrm>
            <a:off x="5242000" y="1198025"/>
            <a:ext cx="3444900" cy="6909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9" name="Google Shape;49;p6"/>
          <p:cNvSpPr txBox="1"/>
          <p:nvPr>
            <p:ph idx="1" type="body"/>
          </p:nvPr>
        </p:nvSpPr>
        <p:spPr>
          <a:xfrm>
            <a:off x="5242000" y="1998975"/>
            <a:ext cx="3444900" cy="2100600"/>
          </a:xfrm>
          <a:prstGeom prst="rect">
            <a:avLst/>
          </a:prstGeom>
        </p:spPr>
        <p:txBody>
          <a:bodyPr anchorCtr="0" anchor="t" bIns="91425" lIns="91425" spcFirstLastPara="1" rIns="91425" wrap="square" tIns="91425"/>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50" name="Google Shape;50;p6"/>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51" name="Shape 51"/>
        <p:cNvGrpSpPr/>
        <p:nvPr/>
      </p:nvGrpSpPr>
      <p:grpSpPr>
        <a:xfrm>
          <a:off x="0" y="0"/>
          <a:ext cx="0" cy="0"/>
          <a:chOff x="0" y="0"/>
          <a:chExt cx="0" cy="0"/>
        </a:xfrm>
      </p:grpSpPr>
      <p:sp>
        <p:nvSpPr>
          <p:cNvPr id="52" name="Google Shape;52;p7"/>
          <p:cNvSpPr/>
          <p:nvPr/>
        </p:nvSpPr>
        <p:spPr>
          <a:xfrm>
            <a:off x="0" y="0"/>
            <a:ext cx="9143954" cy="5143389"/>
          </a:xfrm>
          <a:custGeom>
            <a:rect b="b" l="l" r="r" t="t"/>
            <a:pathLst>
              <a:path extrusionOk="0" h="53026" w="9427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7"/>
          <p:cNvSpPr/>
          <p:nvPr/>
        </p:nvSpPr>
        <p:spPr>
          <a:xfrm>
            <a:off x="2007373" y="2801981"/>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
          <p:cNvSpPr/>
          <p:nvPr/>
        </p:nvSpPr>
        <p:spPr>
          <a:xfrm rot="758744">
            <a:off x="1198314" y="3395329"/>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p:nvPr/>
        </p:nvSpPr>
        <p:spPr>
          <a:xfrm>
            <a:off x="1993115" y="0"/>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p:nvPr/>
        </p:nvSpPr>
        <p:spPr>
          <a:xfrm>
            <a:off x="1793105" y="4243274"/>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txBox="1"/>
          <p:nvPr>
            <p:ph type="title"/>
          </p:nvPr>
        </p:nvSpPr>
        <p:spPr>
          <a:xfrm>
            <a:off x="3822000" y="893225"/>
            <a:ext cx="4864800" cy="6909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9" name="Google Shape;59;p7"/>
          <p:cNvSpPr txBox="1"/>
          <p:nvPr>
            <p:ph idx="1" type="body"/>
          </p:nvPr>
        </p:nvSpPr>
        <p:spPr>
          <a:xfrm>
            <a:off x="3822000" y="1725900"/>
            <a:ext cx="2361300" cy="3024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60" name="Google Shape;60;p7"/>
          <p:cNvSpPr txBox="1"/>
          <p:nvPr>
            <p:ph idx="2" type="body"/>
          </p:nvPr>
        </p:nvSpPr>
        <p:spPr>
          <a:xfrm>
            <a:off x="6325498" y="1725900"/>
            <a:ext cx="2361300" cy="3024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61" name="Google Shape;61;p7"/>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62" name="Shape 62"/>
        <p:cNvGrpSpPr/>
        <p:nvPr/>
      </p:nvGrpSpPr>
      <p:grpSpPr>
        <a:xfrm>
          <a:off x="0" y="0"/>
          <a:ext cx="0" cy="0"/>
          <a:chOff x="0" y="0"/>
          <a:chExt cx="0" cy="0"/>
        </a:xfrm>
      </p:grpSpPr>
      <p:sp>
        <p:nvSpPr>
          <p:cNvPr id="63" name="Google Shape;63;p8"/>
          <p:cNvSpPr/>
          <p:nvPr/>
        </p:nvSpPr>
        <p:spPr>
          <a:xfrm>
            <a:off x="0" y="0"/>
            <a:ext cx="9143954" cy="5143389"/>
          </a:xfrm>
          <a:custGeom>
            <a:rect b="b" l="l" r="r" t="t"/>
            <a:pathLst>
              <a:path extrusionOk="0" h="53026" w="9427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p:nvPr/>
        </p:nvSpPr>
        <p:spPr>
          <a:xfrm>
            <a:off x="2007373" y="2801981"/>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8"/>
          <p:cNvSpPr/>
          <p:nvPr/>
        </p:nvSpPr>
        <p:spPr>
          <a:xfrm rot="758744">
            <a:off x="1198314" y="3395329"/>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p:nvPr/>
        </p:nvSpPr>
        <p:spPr>
          <a:xfrm>
            <a:off x="1993115" y="0"/>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8"/>
          <p:cNvSpPr/>
          <p:nvPr/>
        </p:nvSpPr>
        <p:spPr>
          <a:xfrm>
            <a:off x="1793105" y="4243274"/>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txBox="1"/>
          <p:nvPr>
            <p:ph type="title"/>
          </p:nvPr>
        </p:nvSpPr>
        <p:spPr>
          <a:xfrm>
            <a:off x="3822000" y="893225"/>
            <a:ext cx="4864800" cy="6909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0" name="Google Shape;70;p8"/>
          <p:cNvSpPr txBox="1"/>
          <p:nvPr>
            <p:ph idx="1" type="body"/>
          </p:nvPr>
        </p:nvSpPr>
        <p:spPr>
          <a:xfrm>
            <a:off x="3822000" y="1777175"/>
            <a:ext cx="1547400" cy="29964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71" name="Google Shape;71;p8"/>
          <p:cNvSpPr txBox="1"/>
          <p:nvPr>
            <p:ph idx="2" type="body"/>
          </p:nvPr>
        </p:nvSpPr>
        <p:spPr>
          <a:xfrm>
            <a:off x="5448638" y="1777175"/>
            <a:ext cx="1547400" cy="29964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72" name="Google Shape;72;p8"/>
          <p:cNvSpPr txBox="1"/>
          <p:nvPr>
            <p:ph idx="3" type="body"/>
          </p:nvPr>
        </p:nvSpPr>
        <p:spPr>
          <a:xfrm>
            <a:off x="7075276" y="1777175"/>
            <a:ext cx="1547400" cy="29964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73" name="Google Shape;73;p8"/>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4" name="Shape 74"/>
        <p:cNvGrpSpPr/>
        <p:nvPr/>
      </p:nvGrpSpPr>
      <p:grpSpPr>
        <a:xfrm>
          <a:off x="0" y="0"/>
          <a:ext cx="0" cy="0"/>
          <a:chOff x="0" y="0"/>
          <a:chExt cx="0" cy="0"/>
        </a:xfrm>
      </p:grpSpPr>
      <p:sp>
        <p:nvSpPr>
          <p:cNvPr id="75" name="Google Shape;75;p9"/>
          <p:cNvSpPr/>
          <p:nvPr/>
        </p:nvSpPr>
        <p:spPr>
          <a:xfrm>
            <a:off x="0" y="0"/>
            <a:ext cx="9143954" cy="5143389"/>
          </a:xfrm>
          <a:custGeom>
            <a:rect b="b" l="l" r="r" t="t"/>
            <a:pathLst>
              <a:path extrusionOk="0" h="53026" w="9427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9"/>
          <p:cNvSpPr/>
          <p:nvPr/>
        </p:nvSpPr>
        <p:spPr>
          <a:xfrm>
            <a:off x="2007373" y="2801981"/>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9"/>
          <p:cNvSpPr/>
          <p:nvPr/>
        </p:nvSpPr>
        <p:spPr>
          <a:xfrm rot="758744">
            <a:off x="1198314" y="3395329"/>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9"/>
          <p:cNvSpPr/>
          <p:nvPr/>
        </p:nvSpPr>
        <p:spPr>
          <a:xfrm>
            <a:off x="1993115" y="0"/>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9"/>
          <p:cNvSpPr/>
          <p:nvPr/>
        </p:nvSpPr>
        <p:spPr>
          <a:xfrm>
            <a:off x="1793105" y="4243274"/>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9"/>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9"/>
          <p:cNvSpPr txBox="1"/>
          <p:nvPr>
            <p:ph type="title"/>
          </p:nvPr>
        </p:nvSpPr>
        <p:spPr>
          <a:xfrm>
            <a:off x="4320075" y="893225"/>
            <a:ext cx="4366800" cy="6909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82" name="Google Shape;82;p9"/>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3" name="Shape 83"/>
        <p:cNvGrpSpPr/>
        <p:nvPr/>
      </p:nvGrpSpPr>
      <p:grpSpPr>
        <a:xfrm>
          <a:off x="0" y="0"/>
          <a:ext cx="0" cy="0"/>
          <a:chOff x="0" y="0"/>
          <a:chExt cx="0" cy="0"/>
        </a:xfrm>
      </p:grpSpPr>
      <p:sp>
        <p:nvSpPr>
          <p:cNvPr id="84" name="Google Shape;84;p10"/>
          <p:cNvSpPr/>
          <p:nvPr/>
        </p:nvSpPr>
        <p:spPr>
          <a:xfrm>
            <a:off x="0" y="0"/>
            <a:ext cx="9144093" cy="5143522"/>
          </a:xfrm>
          <a:custGeom>
            <a:rect b="b" l="l" r="r" t="t"/>
            <a:pathLst>
              <a:path extrusionOk="0" h="53026" w="94269">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0"/>
          <p:cNvSpPr/>
          <p:nvPr/>
        </p:nvSpPr>
        <p:spPr>
          <a:xfrm>
            <a:off x="1650244" y="3237827"/>
            <a:ext cx="930521" cy="1355672"/>
          </a:xfrm>
          <a:custGeom>
            <a:rect b="b" l="l" r="r" t="t"/>
            <a:pathLst>
              <a:path extrusionOk="0" h="13976" w="9593">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9BC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0"/>
          <p:cNvSpPr/>
          <p:nvPr/>
        </p:nvSpPr>
        <p:spPr>
          <a:xfrm>
            <a:off x="0" y="2514602"/>
            <a:ext cx="1378855" cy="1907408"/>
          </a:xfrm>
          <a:custGeom>
            <a:rect b="b" l="l" r="r" t="t"/>
            <a:pathLst>
              <a:path extrusionOk="0" h="19664" w="14215">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0"/>
          <p:cNvSpPr/>
          <p:nvPr/>
        </p:nvSpPr>
        <p:spPr>
          <a:xfrm>
            <a:off x="2114578" y="0"/>
            <a:ext cx="1107352" cy="964471"/>
          </a:xfrm>
          <a:custGeom>
            <a:rect b="b" l="l" r="r" t="t"/>
            <a:pathLst>
              <a:path extrusionOk="0" h="9943" w="11416">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0"/>
          <p:cNvSpPr txBox="1"/>
          <p:nvPr>
            <p:ph idx="1" type="body"/>
          </p:nvPr>
        </p:nvSpPr>
        <p:spPr>
          <a:xfrm>
            <a:off x="3221925" y="4330100"/>
            <a:ext cx="5464800" cy="519600"/>
          </a:xfrm>
          <a:prstGeom prst="rect">
            <a:avLst/>
          </a:prstGeom>
        </p:spPr>
        <p:txBody>
          <a:bodyPr anchorCtr="0" anchor="t" bIns="91425" lIns="91425" spcFirstLastPara="1" rIns="91425" wrap="square" tIns="91425"/>
          <a:lstStyle>
            <a:lvl1pPr indent="-228600" lvl="0" marL="457200" algn="r">
              <a:spcBef>
                <a:spcPts val="360"/>
              </a:spcBef>
              <a:spcAft>
                <a:spcPts val="0"/>
              </a:spcAft>
              <a:buSzPts val="1800"/>
              <a:buNone/>
              <a:defRPr sz="1800"/>
            </a:lvl1pPr>
          </a:lstStyle>
          <a:p/>
        </p:txBody>
      </p:sp>
      <p:sp>
        <p:nvSpPr>
          <p:cNvPr id="89" name="Google Shape;89;p10"/>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320075" y="893225"/>
            <a:ext cx="4366800" cy="6909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1pPr>
            <a:lvl2pPr lvl="1">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2pPr>
            <a:lvl3pPr lvl="2">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3pPr>
            <a:lvl4pPr lvl="3">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4pPr>
            <a:lvl5pPr lvl="4">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5pPr>
            <a:lvl6pPr lvl="5">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6pPr>
            <a:lvl7pPr lvl="6">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7pPr>
            <a:lvl8pPr lvl="7">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8pPr>
            <a:lvl9pPr lvl="8">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9pPr>
          </a:lstStyle>
          <a:p/>
        </p:txBody>
      </p:sp>
      <p:sp>
        <p:nvSpPr>
          <p:cNvPr id="7" name="Google Shape;7;p1"/>
          <p:cNvSpPr txBox="1"/>
          <p:nvPr>
            <p:ph idx="1" type="body"/>
          </p:nvPr>
        </p:nvSpPr>
        <p:spPr>
          <a:xfrm>
            <a:off x="4320075" y="1694182"/>
            <a:ext cx="4366800" cy="3001500"/>
          </a:xfrm>
          <a:prstGeom prst="rect">
            <a:avLst/>
          </a:prstGeom>
          <a:noFill/>
          <a:ln>
            <a:noFill/>
          </a:ln>
        </p:spPr>
        <p:txBody>
          <a:bodyPr anchorCtr="0" anchor="t" bIns="91425" lIns="91425" spcFirstLastPara="1" rIns="91425" wrap="square" tIns="91425"/>
          <a:lstStyle>
            <a:lvl1pPr indent="-381000" lvl="0" marL="457200">
              <a:spcBef>
                <a:spcPts val="60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1pPr>
            <a:lvl2pPr indent="-381000" lvl="1" marL="9144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2pPr>
            <a:lvl3pPr indent="-381000" lvl="2" marL="13716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3pPr>
            <a:lvl4pPr indent="-381000" lvl="3" marL="18288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4pPr>
            <a:lvl5pPr indent="-381000" lvl="4" marL="2286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5pPr>
            <a:lvl6pPr indent="-381000" lvl="5" marL="27432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6pPr>
            <a:lvl7pPr indent="-381000" lvl="6" marL="32004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7pPr>
            <a:lvl8pPr indent="-381000" lvl="7" marL="36576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8pPr>
            <a:lvl9pPr indent="-381000" lvl="8" marL="41148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9pPr>
          </a:lstStyle>
          <a:p/>
        </p:txBody>
      </p:sp>
      <p:sp>
        <p:nvSpPr>
          <p:cNvPr id="8" name="Google Shape;8;p1"/>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lvl="0">
              <a:buNone/>
              <a:defRPr sz="1300">
                <a:solidFill>
                  <a:srgbClr val="51B148"/>
                </a:solidFill>
                <a:latin typeface="Dosis Light"/>
                <a:ea typeface="Dosis Light"/>
                <a:cs typeface="Dosis Light"/>
                <a:sym typeface="Dosis Light"/>
              </a:defRPr>
            </a:lvl1pPr>
            <a:lvl2pPr lvl="1">
              <a:buNone/>
              <a:defRPr sz="1300">
                <a:solidFill>
                  <a:srgbClr val="51B148"/>
                </a:solidFill>
                <a:latin typeface="Dosis Light"/>
                <a:ea typeface="Dosis Light"/>
                <a:cs typeface="Dosis Light"/>
                <a:sym typeface="Dosis Light"/>
              </a:defRPr>
            </a:lvl2pPr>
            <a:lvl3pPr lvl="2">
              <a:buNone/>
              <a:defRPr sz="1300">
                <a:solidFill>
                  <a:srgbClr val="51B148"/>
                </a:solidFill>
                <a:latin typeface="Dosis Light"/>
                <a:ea typeface="Dosis Light"/>
                <a:cs typeface="Dosis Light"/>
                <a:sym typeface="Dosis Light"/>
              </a:defRPr>
            </a:lvl3pPr>
            <a:lvl4pPr lvl="3">
              <a:buNone/>
              <a:defRPr sz="1300">
                <a:solidFill>
                  <a:srgbClr val="51B148"/>
                </a:solidFill>
                <a:latin typeface="Dosis Light"/>
                <a:ea typeface="Dosis Light"/>
                <a:cs typeface="Dosis Light"/>
                <a:sym typeface="Dosis Light"/>
              </a:defRPr>
            </a:lvl4pPr>
            <a:lvl5pPr lvl="4">
              <a:buNone/>
              <a:defRPr sz="1300">
                <a:solidFill>
                  <a:srgbClr val="51B148"/>
                </a:solidFill>
                <a:latin typeface="Dosis Light"/>
                <a:ea typeface="Dosis Light"/>
                <a:cs typeface="Dosis Light"/>
                <a:sym typeface="Dosis Light"/>
              </a:defRPr>
            </a:lvl5pPr>
            <a:lvl6pPr lvl="5">
              <a:buNone/>
              <a:defRPr sz="1300">
                <a:solidFill>
                  <a:srgbClr val="51B148"/>
                </a:solidFill>
                <a:latin typeface="Dosis Light"/>
                <a:ea typeface="Dosis Light"/>
                <a:cs typeface="Dosis Light"/>
                <a:sym typeface="Dosis Light"/>
              </a:defRPr>
            </a:lvl6pPr>
            <a:lvl7pPr lvl="6">
              <a:buNone/>
              <a:defRPr sz="1300">
                <a:solidFill>
                  <a:srgbClr val="51B148"/>
                </a:solidFill>
                <a:latin typeface="Dosis Light"/>
                <a:ea typeface="Dosis Light"/>
                <a:cs typeface="Dosis Light"/>
                <a:sym typeface="Dosis Light"/>
              </a:defRPr>
            </a:lvl7pPr>
            <a:lvl8pPr lvl="7">
              <a:buNone/>
              <a:defRPr sz="1300">
                <a:solidFill>
                  <a:srgbClr val="51B148"/>
                </a:solidFill>
                <a:latin typeface="Dosis Light"/>
                <a:ea typeface="Dosis Light"/>
                <a:cs typeface="Dosis Light"/>
                <a:sym typeface="Dosis Light"/>
              </a:defRPr>
            </a:lvl8pPr>
            <a:lvl9pPr lvl="8">
              <a:buNone/>
              <a:defRPr sz="1300">
                <a:solidFill>
                  <a:srgbClr val="51B148"/>
                </a:solidFill>
                <a:latin typeface="Dosis Light"/>
                <a:ea typeface="Dosis Light"/>
                <a:cs typeface="Dosis Light"/>
                <a:sym typeface="Dosis Light"/>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mc:Choice Requires="p14">
      <p:transition spd="med" p14:dur="600">
        <p:fade/>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6.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hyperlink" Target="https://docs.google.com/spreadsheets/d/1XOOPW_OWNJmarPgx2uRXkxfz6P_fpVKItM6EJIrtH24/view#gid=1210010506" TargetMode="External"/><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5.jp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8.jpg"/><Relationship Id="rId4" Type="http://schemas.openxmlformats.org/officeDocument/2006/relationships/hyperlink" Target="https://docs.google.com/spreadsheets/d/1XOOPW_OWNJmarPgx2uRXkxfz6P_fpVKItM6EJIrtH24/view#gid=1504148950" TargetMode="External"/><Relationship Id="rId5"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7.jp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3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hyperlink" Target="https://docs.google.com/spreadsheets/d/1HiZrOml8cdPLzcrlxudDw96hamZH2Avd7QzlyyTyGrE/edit#gid=0" TargetMode="External"/><Relationship Id="rId5" Type="http://schemas.openxmlformats.org/officeDocument/2006/relationships/image" Target="../media/image10.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14"/>
          <p:cNvSpPr txBox="1"/>
          <p:nvPr>
            <p:ph type="ctrTitle"/>
          </p:nvPr>
        </p:nvSpPr>
        <p:spPr>
          <a:xfrm>
            <a:off x="4918075" y="1180350"/>
            <a:ext cx="3957900" cy="293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000">
                <a:solidFill>
                  <a:srgbClr val="9BCF63"/>
                </a:solidFill>
                <a:latin typeface="Shadows Into Light"/>
                <a:ea typeface="Shadows Into Light"/>
                <a:cs typeface="Shadows Into Light"/>
                <a:sym typeface="Shadows Into Light"/>
              </a:rPr>
              <a:t>C.C.C.C</a:t>
            </a:r>
            <a:endParaRPr sz="3000">
              <a:solidFill>
                <a:srgbClr val="9BCF63"/>
              </a:solidFill>
              <a:latin typeface="Shadows Into Light"/>
              <a:ea typeface="Shadows Into Light"/>
              <a:cs typeface="Shadows Into Light"/>
              <a:sym typeface="Shadows Into Light"/>
            </a:endParaRPr>
          </a:p>
          <a:p>
            <a:pPr indent="0" lvl="0" marL="0" rtl="0" algn="ctr">
              <a:spcBef>
                <a:spcPts val="0"/>
              </a:spcBef>
              <a:spcAft>
                <a:spcPts val="0"/>
              </a:spcAft>
              <a:buNone/>
            </a:pPr>
            <a:r>
              <a:rPr lang="en" sz="2400">
                <a:solidFill>
                  <a:srgbClr val="9BCF63"/>
                </a:solidFill>
                <a:latin typeface="Shadows Into Light"/>
                <a:ea typeface="Shadows Into Light"/>
                <a:cs typeface="Shadows Into Light"/>
                <a:sym typeface="Shadows Into Light"/>
              </a:rPr>
              <a:t>Un Estudio de Huella de Carbono</a:t>
            </a:r>
            <a:endParaRPr sz="2400">
              <a:solidFill>
                <a:srgbClr val="9BCF63"/>
              </a:solidFill>
              <a:latin typeface="Shadows Into Light"/>
              <a:ea typeface="Shadows Into Light"/>
              <a:cs typeface="Shadows Into Light"/>
              <a:sym typeface="Shadows Into Light"/>
            </a:endParaRPr>
          </a:p>
          <a:p>
            <a:pPr indent="0" lvl="0" marL="0" rtl="0" algn="ctr">
              <a:spcBef>
                <a:spcPts val="0"/>
              </a:spcBef>
              <a:spcAft>
                <a:spcPts val="0"/>
              </a:spcAft>
              <a:buNone/>
            </a:pPr>
            <a:r>
              <a:t/>
            </a:r>
            <a:endParaRPr sz="2400">
              <a:solidFill>
                <a:srgbClr val="484F56"/>
              </a:solidFill>
              <a:latin typeface="Shadows Into Light"/>
              <a:ea typeface="Shadows Into Light"/>
              <a:cs typeface="Shadows Into Light"/>
              <a:sym typeface="Shadows Into Light"/>
            </a:endParaRPr>
          </a:p>
          <a:p>
            <a:pPr indent="0" lvl="0" marL="0" rtl="0" algn="ctr">
              <a:spcBef>
                <a:spcPts val="0"/>
              </a:spcBef>
              <a:spcAft>
                <a:spcPts val="0"/>
              </a:spcAft>
              <a:buNone/>
            </a:pPr>
            <a:r>
              <a:t/>
            </a:r>
            <a:endParaRPr sz="2400">
              <a:solidFill>
                <a:srgbClr val="484F56"/>
              </a:solidFill>
              <a:latin typeface="Shadows Into Light"/>
              <a:ea typeface="Shadows Into Light"/>
              <a:cs typeface="Shadows Into Light"/>
              <a:sym typeface="Shadows Into Light"/>
            </a:endParaRPr>
          </a:p>
          <a:p>
            <a:pPr indent="0" lvl="0" marL="0" rtl="0" algn="r">
              <a:lnSpc>
                <a:spcPct val="115000"/>
              </a:lnSpc>
              <a:spcBef>
                <a:spcPts val="0"/>
              </a:spcBef>
              <a:spcAft>
                <a:spcPts val="0"/>
              </a:spcAft>
              <a:buNone/>
            </a:pPr>
            <a:r>
              <a:rPr lang="en" sz="1800">
                <a:solidFill>
                  <a:srgbClr val="484F56"/>
                </a:solidFill>
                <a:latin typeface="Amatic SC"/>
                <a:ea typeface="Amatic SC"/>
                <a:cs typeface="Amatic SC"/>
                <a:sym typeface="Amatic SC"/>
              </a:rPr>
              <a:t>David Barber, Anthony Heng, Zachary Huamán, Kyle Wood</a:t>
            </a:r>
            <a:endParaRPr sz="1800">
              <a:solidFill>
                <a:srgbClr val="484F56"/>
              </a:solidFill>
              <a:latin typeface="Amatic SC"/>
              <a:ea typeface="Amatic SC"/>
              <a:cs typeface="Amatic SC"/>
              <a:sym typeface="Amatic SC"/>
            </a:endParaRPr>
          </a:p>
          <a:p>
            <a:pPr indent="0" lvl="0" marL="0" rtl="0" algn="ctr">
              <a:spcBef>
                <a:spcPts val="0"/>
              </a:spcBef>
              <a:spcAft>
                <a:spcPts val="0"/>
              </a:spcAft>
              <a:buClr>
                <a:schemeClr val="dk1"/>
              </a:buClr>
              <a:buSzPts val="1100"/>
              <a:buFont typeface="Arial"/>
              <a:buNone/>
            </a:pPr>
            <a:r>
              <a:t/>
            </a:r>
            <a:endParaRPr sz="2400">
              <a:solidFill>
                <a:srgbClr val="484F56"/>
              </a:solidFill>
              <a:latin typeface="Shadows Into Light"/>
              <a:ea typeface="Shadows Into Light"/>
              <a:cs typeface="Shadows Into Light"/>
              <a:sym typeface="Shadows Into Light"/>
            </a:endParaRPr>
          </a:p>
          <a:p>
            <a:pPr indent="0" lvl="0" marL="0" rtl="0" algn="ctr">
              <a:spcBef>
                <a:spcPts val="0"/>
              </a:spcBef>
              <a:spcAft>
                <a:spcPts val="0"/>
              </a:spcAft>
              <a:buNone/>
            </a:pPr>
            <a:r>
              <a:t/>
            </a:r>
            <a:endParaRPr sz="2400">
              <a:solidFill>
                <a:srgbClr val="484F56"/>
              </a:solidFill>
              <a:latin typeface="Shadows Into Light"/>
              <a:ea typeface="Shadows Into Light"/>
              <a:cs typeface="Shadows Into Light"/>
              <a:sym typeface="Shadows Into Light"/>
            </a:endParaRPr>
          </a:p>
        </p:txBody>
      </p:sp>
      <p:pic>
        <p:nvPicPr>
          <p:cNvPr id="109" name="Google Shape;109;p14"/>
          <p:cNvPicPr preferRelativeResize="0"/>
          <p:nvPr/>
        </p:nvPicPr>
        <p:blipFill>
          <a:blip r:embed="rId4">
            <a:alphaModFix/>
          </a:blip>
          <a:stretch>
            <a:fillRect/>
          </a:stretch>
        </p:blipFill>
        <p:spPr>
          <a:xfrm>
            <a:off x="4918075" y="3627525"/>
            <a:ext cx="1439274" cy="1112099"/>
          </a:xfrm>
          <a:prstGeom prst="rect">
            <a:avLst/>
          </a:prstGeom>
          <a:noFill/>
          <a:ln>
            <a:noFill/>
          </a:ln>
        </p:spPr>
      </p:pic>
      <p:pic>
        <p:nvPicPr>
          <p:cNvPr id="110" name="Google Shape;110;p14"/>
          <p:cNvPicPr preferRelativeResize="0"/>
          <p:nvPr/>
        </p:nvPicPr>
        <p:blipFill>
          <a:blip r:embed="rId5">
            <a:alphaModFix/>
          </a:blip>
          <a:stretch>
            <a:fillRect/>
          </a:stretch>
        </p:blipFill>
        <p:spPr>
          <a:xfrm>
            <a:off x="6836300" y="3774000"/>
            <a:ext cx="1952625" cy="819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p23"/>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08" name="Google Shape;208;p23"/>
          <p:cNvSpPr txBox="1"/>
          <p:nvPr>
            <p:ph type="title"/>
          </p:nvPr>
        </p:nvSpPr>
        <p:spPr>
          <a:xfrm>
            <a:off x="3822000" y="207425"/>
            <a:ext cx="48648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Shadows Into Light"/>
                <a:ea typeface="Shadows Into Light"/>
                <a:cs typeface="Shadows Into Light"/>
                <a:sym typeface="Shadows Into Light"/>
              </a:rPr>
              <a:t>Nuestras Respuestas</a:t>
            </a:r>
            <a:endParaRPr>
              <a:latin typeface="Shadows Into Light"/>
              <a:ea typeface="Shadows Into Light"/>
              <a:cs typeface="Shadows Into Light"/>
              <a:sym typeface="Shadows Into Light"/>
            </a:endParaRPr>
          </a:p>
        </p:txBody>
      </p:sp>
      <p:sp>
        <p:nvSpPr>
          <p:cNvPr id="209" name="Google Shape;209;p23"/>
          <p:cNvSpPr txBox="1"/>
          <p:nvPr>
            <p:ph idx="1" type="body"/>
          </p:nvPr>
        </p:nvSpPr>
        <p:spPr>
          <a:xfrm>
            <a:off x="4347425" y="1383975"/>
            <a:ext cx="2412300" cy="3658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800">
                <a:latin typeface="Amatic SC"/>
                <a:ea typeface="Amatic SC"/>
                <a:cs typeface="Amatic SC"/>
                <a:sym typeface="Amatic SC"/>
              </a:rPr>
              <a:t>Luces - LEDs</a:t>
            </a:r>
            <a:endParaRPr b="1" sz="1800">
              <a:latin typeface="Amatic SC"/>
              <a:ea typeface="Amatic SC"/>
              <a:cs typeface="Amatic SC"/>
              <a:sym typeface="Amatic SC"/>
            </a:endParaRPr>
          </a:p>
        </p:txBody>
      </p:sp>
      <p:sp>
        <p:nvSpPr>
          <p:cNvPr id="210" name="Google Shape;210;p23"/>
          <p:cNvSpPr txBox="1"/>
          <p:nvPr>
            <p:ph idx="3" type="body"/>
          </p:nvPr>
        </p:nvSpPr>
        <p:spPr>
          <a:xfrm>
            <a:off x="7031475" y="1383975"/>
            <a:ext cx="2412300" cy="3658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800">
                <a:latin typeface="Amatic SC"/>
                <a:ea typeface="Amatic SC"/>
                <a:cs typeface="Amatic SC"/>
                <a:sym typeface="Amatic SC"/>
              </a:rPr>
              <a:t>Paneles de solar</a:t>
            </a:r>
            <a:endParaRPr b="1" sz="1800">
              <a:latin typeface="Amatic SC"/>
              <a:ea typeface="Amatic SC"/>
              <a:cs typeface="Amatic SC"/>
              <a:sym typeface="Amatic SC"/>
            </a:endParaRPr>
          </a:p>
        </p:txBody>
      </p:sp>
      <p:sp>
        <p:nvSpPr>
          <p:cNvPr id="211" name="Google Shape;211;p23"/>
          <p:cNvSpPr txBox="1"/>
          <p:nvPr>
            <p:ph idx="1" type="body"/>
          </p:nvPr>
        </p:nvSpPr>
        <p:spPr>
          <a:xfrm>
            <a:off x="4827900" y="781875"/>
            <a:ext cx="2691000" cy="6021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400">
                <a:latin typeface="Amatic SC"/>
                <a:ea typeface="Amatic SC"/>
                <a:cs typeface="Amatic SC"/>
                <a:sym typeface="Amatic SC"/>
              </a:rPr>
              <a:t>Consumo de Electricidad</a:t>
            </a:r>
            <a:endParaRPr b="1" sz="2400">
              <a:latin typeface="Amatic SC"/>
              <a:ea typeface="Amatic SC"/>
              <a:cs typeface="Amatic SC"/>
              <a:sym typeface="Amatic SC"/>
            </a:endParaRPr>
          </a:p>
        </p:txBody>
      </p:sp>
      <p:pic>
        <p:nvPicPr>
          <p:cNvPr id="212" name="Google Shape;212;p23" title="Chart"/>
          <p:cNvPicPr preferRelativeResize="0"/>
          <p:nvPr/>
        </p:nvPicPr>
        <p:blipFill>
          <a:blip r:embed="rId4">
            <a:alphaModFix/>
          </a:blip>
          <a:stretch>
            <a:fillRect/>
          </a:stretch>
        </p:blipFill>
        <p:spPr>
          <a:xfrm>
            <a:off x="3652600" y="1849525"/>
            <a:ext cx="5041600" cy="3118679"/>
          </a:xfrm>
          <a:prstGeom prst="rect">
            <a:avLst/>
          </a:prstGeom>
          <a:noFill/>
          <a:ln>
            <a:noFill/>
          </a:ln>
        </p:spPr>
      </p:pic>
      <p:grpSp>
        <p:nvGrpSpPr>
          <p:cNvPr id="213" name="Google Shape;213;p23"/>
          <p:cNvGrpSpPr/>
          <p:nvPr/>
        </p:nvGrpSpPr>
        <p:grpSpPr>
          <a:xfrm>
            <a:off x="6759725" y="1508418"/>
            <a:ext cx="340246" cy="331358"/>
            <a:chOff x="5926225" y="921350"/>
            <a:chExt cx="517800" cy="504350"/>
          </a:xfrm>
        </p:grpSpPr>
        <p:sp>
          <p:nvSpPr>
            <p:cNvPr id="214" name="Google Shape;214;p23"/>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23"/>
          <p:cNvGrpSpPr/>
          <p:nvPr/>
        </p:nvGrpSpPr>
        <p:grpSpPr>
          <a:xfrm>
            <a:off x="4194731" y="1529420"/>
            <a:ext cx="177504" cy="289365"/>
            <a:chOff x="6730350" y="2315900"/>
            <a:chExt cx="257700" cy="420100"/>
          </a:xfrm>
        </p:grpSpPr>
        <p:sp>
          <p:nvSpPr>
            <p:cNvPr id="217" name="Google Shape;217;p2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p24"/>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27" name="Google Shape;227;p24"/>
          <p:cNvSpPr txBox="1"/>
          <p:nvPr>
            <p:ph type="title"/>
          </p:nvPr>
        </p:nvSpPr>
        <p:spPr>
          <a:xfrm>
            <a:off x="4397863" y="256675"/>
            <a:ext cx="41634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400">
                <a:latin typeface="Shadows Into Light"/>
                <a:ea typeface="Shadows Into Light"/>
                <a:cs typeface="Shadows Into Light"/>
                <a:sym typeface="Shadows Into Light"/>
              </a:rPr>
              <a:t>Período de Retorno de la Inversión para Paneles Solar</a:t>
            </a:r>
            <a:endParaRPr b="1" sz="2400">
              <a:latin typeface="Shadows Into Light"/>
              <a:ea typeface="Shadows Into Light"/>
              <a:cs typeface="Shadows Into Light"/>
              <a:sym typeface="Shadows Into Light"/>
            </a:endParaRPr>
          </a:p>
        </p:txBody>
      </p:sp>
      <p:sp>
        <p:nvSpPr>
          <p:cNvPr id="228" name="Google Shape;228;p24"/>
          <p:cNvSpPr txBox="1"/>
          <p:nvPr/>
        </p:nvSpPr>
        <p:spPr>
          <a:xfrm>
            <a:off x="3930325" y="747175"/>
            <a:ext cx="5098500" cy="65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uFill>
                  <a:noFill/>
                </a:uFill>
                <a:latin typeface="Amatic SC"/>
                <a:ea typeface="Amatic SC"/>
                <a:cs typeface="Amatic SC"/>
                <a:sym typeface="Amatic SC"/>
                <a:hlinkClick r:id="rId4"/>
              </a:rPr>
              <a:t>Calculadora de Paneles Solar</a:t>
            </a:r>
            <a:endParaRPr b="1" sz="1800">
              <a:latin typeface="Amatic SC"/>
              <a:ea typeface="Amatic SC"/>
              <a:cs typeface="Amatic SC"/>
              <a:sym typeface="Amatic SC"/>
            </a:endParaRPr>
          </a:p>
        </p:txBody>
      </p:sp>
      <p:pic>
        <p:nvPicPr>
          <p:cNvPr id="229" name="Google Shape;229;p24" title="Chart"/>
          <p:cNvPicPr preferRelativeResize="0"/>
          <p:nvPr/>
        </p:nvPicPr>
        <p:blipFill>
          <a:blip r:embed="rId5">
            <a:alphaModFix/>
          </a:blip>
          <a:stretch>
            <a:fillRect/>
          </a:stretch>
        </p:blipFill>
        <p:spPr>
          <a:xfrm>
            <a:off x="2884725" y="1204225"/>
            <a:ext cx="6070876" cy="3755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25"/>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solidFill>
                  <a:srgbClr val="51B148"/>
                </a:solidFill>
              </a:rPr>
              <a:t>‹#›</a:t>
            </a:fld>
            <a:endParaRPr>
              <a:solidFill>
                <a:srgbClr val="51B148"/>
              </a:solidFill>
            </a:endParaRPr>
          </a:p>
        </p:txBody>
      </p:sp>
      <p:sp>
        <p:nvSpPr>
          <p:cNvPr id="235" name="Google Shape;235;p25"/>
          <p:cNvSpPr txBox="1"/>
          <p:nvPr>
            <p:ph idx="4294967295" type="title"/>
          </p:nvPr>
        </p:nvSpPr>
        <p:spPr>
          <a:xfrm>
            <a:off x="3789950" y="227975"/>
            <a:ext cx="4864800" cy="69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Shadows Into Light"/>
                <a:ea typeface="Shadows Into Light"/>
                <a:cs typeface="Shadows Into Light"/>
                <a:sym typeface="Shadows Into Light"/>
              </a:rPr>
              <a:t>Nuestras Respuestas Continuo</a:t>
            </a:r>
            <a:endParaRPr/>
          </a:p>
        </p:txBody>
      </p:sp>
      <p:sp>
        <p:nvSpPr>
          <p:cNvPr id="236" name="Google Shape;236;p25"/>
          <p:cNvSpPr txBox="1"/>
          <p:nvPr/>
        </p:nvSpPr>
        <p:spPr>
          <a:xfrm>
            <a:off x="4018550" y="918875"/>
            <a:ext cx="3930600" cy="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Amatic SC"/>
                <a:ea typeface="Amatic SC"/>
                <a:cs typeface="Amatic SC"/>
                <a:sym typeface="Amatic SC"/>
              </a:rPr>
              <a:t>Empleados viaja diariamente al trabajo</a:t>
            </a:r>
            <a:endParaRPr b="1" sz="2400">
              <a:latin typeface="Amatic SC"/>
              <a:ea typeface="Amatic SC"/>
              <a:cs typeface="Amatic SC"/>
              <a:sym typeface="Amatic SC"/>
            </a:endParaRPr>
          </a:p>
        </p:txBody>
      </p:sp>
      <p:pic>
        <p:nvPicPr>
          <p:cNvPr id="237" name="Google Shape;237;p25" title="Chart"/>
          <p:cNvPicPr preferRelativeResize="0"/>
          <p:nvPr/>
        </p:nvPicPr>
        <p:blipFill>
          <a:blip r:embed="rId4">
            <a:alphaModFix/>
          </a:blip>
          <a:stretch>
            <a:fillRect/>
          </a:stretch>
        </p:blipFill>
        <p:spPr>
          <a:xfrm>
            <a:off x="3115026" y="1543125"/>
            <a:ext cx="5183949" cy="3206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6"/>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243" name="Google Shape;243;p26"/>
          <p:cNvSpPr txBox="1"/>
          <p:nvPr>
            <p:ph idx="4294967295" type="title"/>
          </p:nvPr>
        </p:nvSpPr>
        <p:spPr>
          <a:xfrm>
            <a:off x="3789950" y="227975"/>
            <a:ext cx="4864800" cy="69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Shadows Into Light"/>
                <a:ea typeface="Shadows Into Light"/>
                <a:cs typeface="Shadows Into Light"/>
                <a:sym typeface="Shadows Into Light"/>
              </a:rPr>
              <a:t>Nuestras Respuestas Continuo</a:t>
            </a:r>
            <a:endParaRPr/>
          </a:p>
        </p:txBody>
      </p:sp>
      <p:sp>
        <p:nvSpPr>
          <p:cNvPr id="244" name="Google Shape;244;p26"/>
          <p:cNvSpPr txBox="1"/>
          <p:nvPr/>
        </p:nvSpPr>
        <p:spPr>
          <a:xfrm>
            <a:off x="4018550" y="918875"/>
            <a:ext cx="3930600" cy="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Amatic SC"/>
                <a:ea typeface="Amatic SC"/>
                <a:cs typeface="Amatic SC"/>
                <a:sym typeface="Amatic SC"/>
              </a:rPr>
              <a:t>incentivos para el viaje compartido</a:t>
            </a:r>
            <a:endParaRPr b="1" sz="2400">
              <a:latin typeface="Amatic SC"/>
              <a:ea typeface="Amatic SC"/>
              <a:cs typeface="Amatic SC"/>
              <a:sym typeface="Amatic SC"/>
            </a:endParaRPr>
          </a:p>
        </p:txBody>
      </p:sp>
      <p:pic>
        <p:nvPicPr>
          <p:cNvPr id="245" name="Google Shape;245;p26" title="Chart"/>
          <p:cNvPicPr preferRelativeResize="0"/>
          <p:nvPr/>
        </p:nvPicPr>
        <p:blipFill>
          <a:blip r:embed="rId3">
            <a:alphaModFix/>
          </a:blip>
          <a:stretch>
            <a:fillRect/>
          </a:stretch>
        </p:blipFill>
        <p:spPr>
          <a:xfrm>
            <a:off x="3091425" y="1435575"/>
            <a:ext cx="5784851" cy="3570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7"/>
          <p:cNvSpPr txBox="1"/>
          <p:nvPr>
            <p:ph type="title"/>
          </p:nvPr>
        </p:nvSpPr>
        <p:spPr>
          <a:xfrm>
            <a:off x="3789950" y="355850"/>
            <a:ext cx="4864800" cy="69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Shadows Into Light"/>
                <a:ea typeface="Shadows Into Light"/>
                <a:cs typeface="Shadows Into Light"/>
                <a:sym typeface="Shadows Into Light"/>
              </a:rPr>
              <a:t>Nuestras Respuestas Continuo</a:t>
            </a:r>
            <a:endParaRPr/>
          </a:p>
        </p:txBody>
      </p:sp>
      <p:sp>
        <p:nvSpPr>
          <p:cNvPr id="251" name="Google Shape;251;p27"/>
          <p:cNvSpPr txBox="1"/>
          <p:nvPr>
            <p:ph idx="2" type="body"/>
          </p:nvPr>
        </p:nvSpPr>
        <p:spPr>
          <a:xfrm>
            <a:off x="3859275" y="1546625"/>
            <a:ext cx="1747800" cy="33192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Amatic SC"/>
                <a:ea typeface="Amatic SC"/>
                <a:cs typeface="Amatic SC"/>
                <a:sym typeface="Amatic SC"/>
              </a:rPr>
              <a:t>Plasticos Alternativos</a:t>
            </a:r>
            <a:endParaRPr sz="1800">
              <a:solidFill>
                <a:srgbClr val="000000"/>
              </a:solidFill>
              <a:latin typeface="Amatic SC"/>
              <a:ea typeface="Amatic SC"/>
              <a:cs typeface="Amatic SC"/>
              <a:sym typeface="Amatic SC"/>
            </a:endParaRPr>
          </a:p>
          <a:p>
            <a:pPr indent="0" lvl="0" marL="0" rtl="0" algn="l">
              <a:spcBef>
                <a:spcPts val="0"/>
              </a:spcBef>
              <a:spcAft>
                <a:spcPts val="0"/>
              </a:spcAft>
              <a:buClr>
                <a:srgbClr val="000000"/>
              </a:buClr>
              <a:buSzPts val="1100"/>
              <a:buFont typeface="Arial"/>
              <a:buNone/>
            </a:pPr>
            <a:r>
              <a:t/>
            </a:r>
            <a:endParaRPr sz="1800">
              <a:solidFill>
                <a:srgbClr val="000000"/>
              </a:solidFill>
              <a:latin typeface="Amatic SC"/>
              <a:ea typeface="Amatic SC"/>
              <a:cs typeface="Amatic SC"/>
              <a:sym typeface="Amatic SC"/>
            </a:endParaRPr>
          </a:p>
          <a:p>
            <a:pPr indent="-342900" lvl="0" marL="457200" rtl="0" algn="l">
              <a:spcBef>
                <a:spcPts val="0"/>
              </a:spcBef>
              <a:spcAft>
                <a:spcPts val="0"/>
              </a:spcAft>
              <a:buClr>
                <a:srgbClr val="FFFFFF"/>
              </a:buClr>
              <a:buSzPts val="1800"/>
              <a:buFont typeface="Amatic SC"/>
              <a:buChar char="⊷"/>
            </a:pPr>
            <a:r>
              <a:rPr lang="en" sz="1600">
                <a:solidFill>
                  <a:srgbClr val="000000"/>
                </a:solidFill>
                <a:latin typeface="Amatic SC"/>
                <a:ea typeface="Amatic SC"/>
                <a:cs typeface="Amatic SC"/>
                <a:sym typeface="Amatic SC"/>
              </a:rPr>
              <a:t>Planta de almidon</a:t>
            </a:r>
            <a:endParaRPr sz="1600">
              <a:solidFill>
                <a:srgbClr val="000000"/>
              </a:solidFill>
              <a:latin typeface="Amatic SC"/>
              <a:ea typeface="Amatic SC"/>
              <a:cs typeface="Amatic SC"/>
              <a:sym typeface="Amatic SC"/>
            </a:endParaRPr>
          </a:p>
          <a:p>
            <a:pPr indent="0" lvl="0" marL="457200" rtl="0" algn="l">
              <a:spcBef>
                <a:spcPts val="0"/>
              </a:spcBef>
              <a:spcAft>
                <a:spcPts val="0"/>
              </a:spcAft>
              <a:buNone/>
            </a:pPr>
            <a:r>
              <a:t/>
            </a:r>
            <a:endParaRPr sz="1600">
              <a:solidFill>
                <a:srgbClr val="000000"/>
              </a:solidFill>
              <a:latin typeface="Amatic SC"/>
              <a:ea typeface="Amatic SC"/>
              <a:cs typeface="Amatic SC"/>
              <a:sym typeface="Amatic SC"/>
            </a:endParaRPr>
          </a:p>
          <a:p>
            <a:pPr indent="0" lvl="0" marL="457200" rtl="0" algn="l">
              <a:spcBef>
                <a:spcPts val="0"/>
              </a:spcBef>
              <a:spcAft>
                <a:spcPts val="0"/>
              </a:spcAft>
              <a:buNone/>
            </a:pPr>
            <a:r>
              <a:t/>
            </a:r>
            <a:endParaRPr sz="1600">
              <a:solidFill>
                <a:srgbClr val="000000"/>
              </a:solidFill>
              <a:latin typeface="Amatic SC"/>
              <a:ea typeface="Amatic SC"/>
              <a:cs typeface="Amatic SC"/>
              <a:sym typeface="Amatic SC"/>
            </a:endParaRPr>
          </a:p>
          <a:p>
            <a:pPr indent="-342900" lvl="0" marL="457200" rtl="0" algn="l">
              <a:spcBef>
                <a:spcPts val="0"/>
              </a:spcBef>
              <a:spcAft>
                <a:spcPts val="0"/>
              </a:spcAft>
              <a:buClr>
                <a:srgbClr val="FFFFFF"/>
              </a:buClr>
              <a:buSzPts val="1800"/>
              <a:buFont typeface="Amatic SC"/>
              <a:buChar char="⊷"/>
            </a:pPr>
            <a:r>
              <a:rPr lang="en" sz="1800">
                <a:solidFill>
                  <a:srgbClr val="000000"/>
                </a:solidFill>
                <a:latin typeface="Amatic SC"/>
                <a:ea typeface="Amatic SC"/>
                <a:cs typeface="Amatic SC"/>
                <a:sym typeface="Amatic SC"/>
              </a:rPr>
              <a:t>Biodegradable</a:t>
            </a:r>
            <a:endParaRPr sz="1800">
              <a:solidFill>
                <a:srgbClr val="000000"/>
              </a:solidFill>
              <a:latin typeface="Amatic SC"/>
              <a:ea typeface="Amatic SC"/>
              <a:cs typeface="Amatic SC"/>
              <a:sym typeface="Amatic SC"/>
            </a:endParaRPr>
          </a:p>
          <a:p>
            <a:pPr indent="0" lvl="0" marL="457200" rtl="0" algn="l">
              <a:spcBef>
                <a:spcPts val="0"/>
              </a:spcBef>
              <a:spcAft>
                <a:spcPts val="0"/>
              </a:spcAft>
              <a:buNone/>
            </a:pPr>
            <a:r>
              <a:t/>
            </a:r>
            <a:endParaRPr sz="1800">
              <a:solidFill>
                <a:srgbClr val="000000"/>
              </a:solidFill>
              <a:latin typeface="Amatic SC"/>
              <a:ea typeface="Amatic SC"/>
              <a:cs typeface="Amatic SC"/>
              <a:sym typeface="Amatic SC"/>
            </a:endParaRPr>
          </a:p>
          <a:p>
            <a:pPr indent="0" lvl="0" marL="457200" rtl="0" algn="l">
              <a:spcBef>
                <a:spcPts val="0"/>
              </a:spcBef>
              <a:spcAft>
                <a:spcPts val="0"/>
              </a:spcAft>
              <a:buNone/>
            </a:pPr>
            <a:r>
              <a:t/>
            </a:r>
            <a:endParaRPr sz="1800">
              <a:solidFill>
                <a:srgbClr val="000000"/>
              </a:solidFill>
              <a:latin typeface="Amatic SC"/>
              <a:ea typeface="Amatic SC"/>
              <a:cs typeface="Amatic SC"/>
              <a:sym typeface="Amatic SC"/>
            </a:endParaRPr>
          </a:p>
          <a:p>
            <a:pPr indent="-342900" lvl="0" marL="457200" rtl="0" algn="l">
              <a:spcBef>
                <a:spcPts val="0"/>
              </a:spcBef>
              <a:spcAft>
                <a:spcPts val="0"/>
              </a:spcAft>
              <a:buClr>
                <a:srgbClr val="FFFFFF"/>
              </a:buClr>
              <a:buSzPts val="1800"/>
              <a:buFont typeface="Amatic SC"/>
              <a:buChar char="⊷"/>
            </a:pPr>
            <a:r>
              <a:rPr lang="en" sz="1800">
                <a:solidFill>
                  <a:srgbClr val="000000"/>
                </a:solidFill>
                <a:latin typeface="Amatic SC"/>
                <a:ea typeface="Amatic SC"/>
                <a:cs typeface="Amatic SC"/>
                <a:sym typeface="Amatic SC"/>
              </a:rPr>
              <a:t>Compostable</a:t>
            </a:r>
            <a:br>
              <a:rPr lang="en" sz="1800">
                <a:solidFill>
                  <a:srgbClr val="000000"/>
                </a:solidFill>
                <a:latin typeface="Amatic SC"/>
                <a:ea typeface="Amatic SC"/>
                <a:cs typeface="Amatic SC"/>
                <a:sym typeface="Amatic SC"/>
              </a:rPr>
            </a:br>
            <a:endParaRPr sz="1800">
              <a:solidFill>
                <a:srgbClr val="000000"/>
              </a:solidFill>
              <a:latin typeface="Amatic SC"/>
              <a:ea typeface="Amatic SC"/>
              <a:cs typeface="Amatic SC"/>
              <a:sym typeface="Amatic SC"/>
            </a:endParaRPr>
          </a:p>
          <a:p>
            <a:pPr indent="0" lvl="0" marL="0" rtl="0" algn="l">
              <a:spcBef>
                <a:spcPts val="600"/>
              </a:spcBef>
              <a:spcAft>
                <a:spcPts val="0"/>
              </a:spcAft>
              <a:buNone/>
            </a:pPr>
            <a:r>
              <a:t/>
            </a:r>
            <a:endParaRPr/>
          </a:p>
        </p:txBody>
      </p:sp>
      <p:sp>
        <p:nvSpPr>
          <p:cNvPr id="252" name="Google Shape;252;p27"/>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253" name="Google Shape;253;p27"/>
          <p:cNvSpPr txBox="1"/>
          <p:nvPr/>
        </p:nvSpPr>
        <p:spPr>
          <a:xfrm>
            <a:off x="4423825" y="898325"/>
            <a:ext cx="3000000" cy="5559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b="1" lang="en" sz="2400">
                <a:solidFill>
                  <a:srgbClr val="484F56"/>
                </a:solidFill>
                <a:latin typeface="Amatic SC"/>
                <a:ea typeface="Amatic SC"/>
                <a:cs typeface="Amatic SC"/>
                <a:sym typeface="Amatic SC"/>
              </a:rPr>
              <a:t>Residuos</a:t>
            </a:r>
            <a:endParaRPr b="1" sz="2400">
              <a:solidFill>
                <a:srgbClr val="484F56"/>
              </a:solidFill>
              <a:latin typeface="Amatic SC"/>
              <a:ea typeface="Amatic SC"/>
              <a:cs typeface="Amatic SC"/>
              <a:sym typeface="Amatic SC"/>
            </a:endParaRPr>
          </a:p>
        </p:txBody>
      </p:sp>
      <p:sp>
        <p:nvSpPr>
          <p:cNvPr id="254" name="Google Shape;254;p27"/>
          <p:cNvSpPr txBox="1"/>
          <p:nvPr>
            <p:ph idx="2" type="body"/>
          </p:nvPr>
        </p:nvSpPr>
        <p:spPr>
          <a:xfrm>
            <a:off x="6662700" y="1492175"/>
            <a:ext cx="2405100" cy="3203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latin typeface="Amatic SC"/>
                <a:ea typeface="Amatic SC"/>
                <a:cs typeface="Amatic SC"/>
                <a:sym typeface="Amatic SC"/>
              </a:rPr>
              <a:t>Sin Papeles</a:t>
            </a:r>
            <a:br>
              <a:rPr lang="en" sz="1800">
                <a:latin typeface="Amatic SC"/>
                <a:ea typeface="Amatic SC"/>
                <a:cs typeface="Amatic SC"/>
                <a:sym typeface="Amatic SC"/>
              </a:rPr>
            </a:br>
            <a:endParaRPr sz="1800">
              <a:latin typeface="Amatic SC"/>
              <a:ea typeface="Amatic SC"/>
              <a:cs typeface="Amatic SC"/>
              <a:sym typeface="Amatic SC"/>
            </a:endParaRPr>
          </a:p>
        </p:txBody>
      </p:sp>
      <p:grpSp>
        <p:nvGrpSpPr>
          <p:cNvPr id="255" name="Google Shape;255;p27"/>
          <p:cNvGrpSpPr/>
          <p:nvPr/>
        </p:nvGrpSpPr>
        <p:grpSpPr>
          <a:xfrm>
            <a:off x="4029812" y="2137545"/>
            <a:ext cx="269526" cy="425712"/>
            <a:chOff x="1979475" y="4289300"/>
            <a:chExt cx="322400" cy="509225"/>
          </a:xfrm>
        </p:grpSpPr>
        <p:sp>
          <p:nvSpPr>
            <p:cNvPr id="256" name="Google Shape;256;p27"/>
            <p:cNvSpPr/>
            <p:nvPr/>
          </p:nvSpPr>
          <p:spPr>
            <a:xfrm>
              <a:off x="2187075" y="4509100"/>
              <a:ext cx="114800" cy="114800"/>
            </a:xfrm>
            <a:custGeom>
              <a:rect b="b" l="l" r="r" t="t"/>
              <a:pathLst>
                <a:path extrusionOk="0" h="4592" w="4592">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
            <p:cNvSpPr/>
            <p:nvPr/>
          </p:nvSpPr>
          <p:spPr>
            <a:xfrm>
              <a:off x="1979475" y="4542675"/>
              <a:ext cx="156925" cy="156950"/>
            </a:xfrm>
            <a:custGeom>
              <a:rect b="b" l="l" r="r" t="t"/>
              <a:pathLst>
                <a:path extrusionOk="0" h="6278" w="6277">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
            <p:cNvSpPr/>
            <p:nvPr/>
          </p:nvSpPr>
          <p:spPr>
            <a:xfrm>
              <a:off x="2041125" y="4289300"/>
              <a:ext cx="240000" cy="509225"/>
            </a:xfrm>
            <a:custGeom>
              <a:rect b="b" l="l" r="r" t="t"/>
              <a:pathLst>
                <a:path extrusionOk="0" h="20369" w="960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27"/>
          <p:cNvGrpSpPr/>
          <p:nvPr/>
        </p:nvGrpSpPr>
        <p:grpSpPr>
          <a:xfrm>
            <a:off x="4005571" y="3654046"/>
            <a:ext cx="318014" cy="414510"/>
            <a:chOff x="2624850" y="4296000"/>
            <a:chExt cx="380400" cy="495825"/>
          </a:xfrm>
        </p:grpSpPr>
        <p:sp>
          <p:nvSpPr>
            <p:cNvPr id="260" name="Google Shape;260;p27"/>
            <p:cNvSpPr/>
            <p:nvPr/>
          </p:nvSpPr>
          <p:spPr>
            <a:xfrm>
              <a:off x="2845875" y="4296000"/>
              <a:ext cx="126425" cy="125800"/>
            </a:xfrm>
            <a:custGeom>
              <a:rect b="b" l="l" r="r" t="t"/>
              <a:pathLst>
                <a:path extrusionOk="0" h="5032" w="5057">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7"/>
            <p:cNvSpPr/>
            <p:nvPr/>
          </p:nvSpPr>
          <p:spPr>
            <a:xfrm>
              <a:off x="2635850" y="4316150"/>
              <a:ext cx="369400" cy="475675"/>
            </a:xfrm>
            <a:custGeom>
              <a:rect b="b" l="l" r="r" t="t"/>
              <a:pathLst>
                <a:path extrusionOk="0" h="19027" w="14776">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7"/>
            <p:cNvSpPr/>
            <p:nvPr/>
          </p:nvSpPr>
          <p:spPr>
            <a:xfrm>
              <a:off x="2624850" y="4357675"/>
              <a:ext cx="171600" cy="171600"/>
            </a:xfrm>
            <a:custGeom>
              <a:rect b="b" l="l" r="r" t="t"/>
              <a:pathLst>
                <a:path extrusionOk="0" h="6864" w="6864">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27"/>
          <p:cNvGrpSpPr/>
          <p:nvPr/>
        </p:nvGrpSpPr>
        <p:grpSpPr>
          <a:xfrm>
            <a:off x="3647687" y="1644564"/>
            <a:ext cx="271028" cy="278517"/>
            <a:chOff x="2605300" y="5003050"/>
            <a:chExt cx="418900" cy="430475"/>
          </a:xfrm>
        </p:grpSpPr>
        <p:sp>
          <p:nvSpPr>
            <p:cNvPr id="264" name="Google Shape;264;p27"/>
            <p:cNvSpPr/>
            <p:nvPr/>
          </p:nvSpPr>
          <p:spPr>
            <a:xfrm>
              <a:off x="2820225" y="5222250"/>
              <a:ext cx="202750" cy="211275"/>
            </a:xfrm>
            <a:custGeom>
              <a:rect b="b" l="l" r="r" t="t"/>
              <a:pathLst>
                <a:path extrusionOk="0" h="8451" w="811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7"/>
            <p:cNvSpPr/>
            <p:nvPr/>
          </p:nvSpPr>
          <p:spPr>
            <a:xfrm>
              <a:off x="2606525" y="5003050"/>
              <a:ext cx="203975" cy="208225"/>
            </a:xfrm>
            <a:custGeom>
              <a:rect b="b" l="l" r="r" t="t"/>
              <a:pathLst>
                <a:path extrusionOk="0" h="8329" w="8159">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7"/>
            <p:cNvSpPr/>
            <p:nvPr/>
          </p:nvSpPr>
          <p:spPr>
            <a:xfrm>
              <a:off x="2605300" y="5008550"/>
              <a:ext cx="418900" cy="418875"/>
            </a:xfrm>
            <a:custGeom>
              <a:rect b="b" l="l" r="r" t="t"/>
              <a:pathLst>
                <a:path extrusionOk="0" h="16755" w="16756">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27"/>
          <p:cNvSpPr/>
          <p:nvPr/>
        </p:nvSpPr>
        <p:spPr>
          <a:xfrm>
            <a:off x="3968555" y="2912644"/>
            <a:ext cx="392042" cy="392021"/>
          </a:xfrm>
          <a:custGeom>
            <a:rect b="b" l="l" r="r" t="t"/>
            <a:pathLst>
              <a:path extrusionOk="0" h="18757" w="18758">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27"/>
          <p:cNvGrpSpPr/>
          <p:nvPr/>
        </p:nvGrpSpPr>
        <p:grpSpPr>
          <a:xfrm>
            <a:off x="6311125" y="1564841"/>
            <a:ext cx="367547" cy="437980"/>
            <a:chOff x="1246775" y="910975"/>
            <a:chExt cx="439650" cy="523900"/>
          </a:xfrm>
        </p:grpSpPr>
        <p:sp>
          <p:nvSpPr>
            <p:cNvPr id="269" name="Google Shape;269;p27"/>
            <p:cNvSpPr/>
            <p:nvPr/>
          </p:nvSpPr>
          <p:spPr>
            <a:xfrm>
              <a:off x="1246775" y="970800"/>
              <a:ext cx="378575" cy="464075"/>
            </a:xfrm>
            <a:custGeom>
              <a:rect b="b" l="l" r="r" t="t"/>
              <a:pathLst>
                <a:path extrusionOk="0" h="18563" w="15143">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7"/>
            <p:cNvSpPr/>
            <p:nvPr/>
          </p:nvSpPr>
          <p:spPr>
            <a:xfrm>
              <a:off x="1307825" y="910975"/>
              <a:ext cx="378600" cy="464050"/>
            </a:xfrm>
            <a:custGeom>
              <a:rect b="b" l="l" r="r" t="t"/>
              <a:pathLst>
                <a:path extrusionOk="0" h="18562" w="15144">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7"/>
            <p:cNvSpPr/>
            <p:nvPr/>
          </p:nvSpPr>
          <p:spPr>
            <a:xfrm>
              <a:off x="1602125" y="910975"/>
              <a:ext cx="84300" cy="84275"/>
            </a:xfrm>
            <a:custGeom>
              <a:rect b="b" l="l" r="r" t="t"/>
              <a:pathLst>
                <a:path extrusionOk="0" h="3371" w="3372">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27"/>
          <p:cNvSpPr/>
          <p:nvPr/>
        </p:nvSpPr>
        <p:spPr>
          <a:xfrm rot="-1759495">
            <a:off x="6480797" y="2370001"/>
            <a:ext cx="471032" cy="816072"/>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 name="Google Shape;273;p27"/>
          <p:cNvGrpSpPr/>
          <p:nvPr/>
        </p:nvGrpSpPr>
        <p:grpSpPr>
          <a:xfrm rot="2307452">
            <a:off x="7949988" y="2444958"/>
            <a:ext cx="685939" cy="666160"/>
            <a:chOff x="2583325" y="2972875"/>
            <a:chExt cx="462850" cy="445750"/>
          </a:xfrm>
        </p:grpSpPr>
        <p:sp>
          <p:nvSpPr>
            <p:cNvPr id="274" name="Google Shape;274;p27"/>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7"/>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76" name="Google Shape;276;p27"/>
          <p:cNvPicPr preferRelativeResize="0"/>
          <p:nvPr/>
        </p:nvPicPr>
        <p:blipFill>
          <a:blip r:embed="rId3">
            <a:alphaModFix/>
          </a:blip>
          <a:stretch>
            <a:fillRect/>
          </a:stretch>
        </p:blipFill>
        <p:spPr>
          <a:xfrm>
            <a:off x="7082400" y="3469281"/>
            <a:ext cx="810375" cy="7840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28"/>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82" name="Google Shape;282;p28"/>
          <p:cNvSpPr txBox="1"/>
          <p:nvPr>
            <p:ph type="title"/>
          </p:nvPr>
        </p:nvSpPr>
        <p:spPr>
          <a:xfrm>
            <a:off x="4159300" y="207425"/>
            <a:ext cx="43980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Shadows Into Light"/>
                <a:ea typeface="Shadows Into Light"/>
                <a:cs typeface="Shadows Into Light"/>
                <a:sym typeface="Shadows Into Light"/>
              </a:rPr>
              <a:t>Nuestras Respuestas Continuo</a:t>
            </a:r>
            <a:endParaRPr sz="3000">
              <a:latin typeface="Shadows Into Light"/>
              <a:ea typeface="Shadows Into Light"/>
              <a:cs typeface="Shadows Into Light"/>
              <a:sym typeface="Shadows Into Light"/>
            </a:endParaRPr>
          </a:p>
        </p:txBody>
      </p:sp>
      <p:sp>
        <p:nvSpPr>
          <p:cNvPr id="283" name="Google Shape;283;p28"/>
          <p:cNvSpPr txBox="1"/>
          <p:nvPr>
            <p:ph idx="1" type="body"/>
          </p:nvPr>
        </p:nvSpPr>
        <p:spPr>
          <a:xfrm>
            <a:off x="4159300" y="1349050"/>
            <a:ext cx="4398000" cy="3400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latin typeface="Amatic SC"/>
                <a:ea typeface="Amatic SC"/>
                <a:cs typeface="Amatic SC"/>
                <a:sym typeface="Amatic SC"/>
              </a:rPr>
              <a:t>El Centro consumo 13,073,000 Litros cada año</a:t>
            </a:r>
            <a:endParaRPr sz="1800">
              <a:latin typeface="Amatic SC"/>
              <a:ea typeface="Amatic SC"/>
              <a:cs typeface="Amatic SC"/>
              <a:sym typeface="Amatic SC"/>
            </a:endParaRPr>
          </a:p>
          <a:p>
            <a:pPr indent="0" lvl="0" marL="0" rtl="0" algn="ctr">
              <a:spcBef>
                <a:spcPts val="600"/>
              </a:spcBef>
              <a:spcAft>
                <a:spcPts val="0"/>
              </a:spcAft>
              <a:buNone/>
            </a:pPr>
            <a:r>
              <a:rPr lang="en" sz="1800">
                <a:latin typeface="Amatic SC"/>
                <a:ea typeface="Amatic SC"/>
                <a:cs typeface="Amatic SC"/>
                <a:sym typeface="Amatic SC"/>
              </a:rPr>
              <a:t>Pero 60 Inodores solo utilizan 7,200,000 litros</a:t>
            </a:r>
            <a:endParaRPr sz="1800">
              <a:latin typeface="Amatic SC"/>
              <a:ea typeface="Amatic SC"/>
              <a:cs typeface="Amatic SC"/>
              <a:sym typeface="Amatic SC"/>
            </a:endParaRPr>
          </a:p>
        </p:txBody>
      </p:sp>
      <p:sp>
        <p:nvSpPr>
          <p:cNvPr id="284" name="Google Shape;284;p28"/>
          <p:cNvSpPr txBox="1"/>
          <p:nvPr/>
        </p:nvSpPr>
        <p:spPr>
          <a:xfrm>
            <a:off x="4858300" y="805375"/>
            <a:ext cx="3000000" cy="6909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b="1" lang="en" sz="2400">
                <a:solidFill>
                  <a:srgbClr val="484F56"/>
                </a:solidFill>
                <a:latin typeface="Amatic SC"/>
                <a:ea typeface="Amatic SC"/>
                <a:cs typeface="Amatic SC"/>
                <a:sym typeface="Amatic SC"/>
              </a:rPr>
              <a:t>Consumo de </a:t>
            </a:r>
            <a:r>
              <a:rPr b="1" lang="en" sz="2400">
                <a:solidFill>
                  <a:srgbClr val="484F56"/>
                </a:solidFill>
                <a:latin typeface="Amatic SC"/>
                <a:ea typeface="Amatic SC"/>
                <a:cs typeface="Amatic SC"/>
                <a:sym typeface="Amatic SC"/>
              </a:rPr>
              <a:t>Agua</a:t>
            </a:r>
            <a:endParaRPr b="1" sz="2400">
              <a:solidFill>
                <a:srgbClr val="484F56"/>
              </a:solidFill>
              <a:latin typeface="Amatic SC"/>
              <a:ea typeface="Amatic SC"/>
              <a:cs typeface="Amatic SC"/>
              <a:sym typeface="Amatic SC"/>
            </a:endParaRPr>
          </a:p>
        </p:txBody>
      </p:sp>
      <p:pic>
        <p:nvPicPr>
          <p:cNvPr id="285" name="Google Shape;285;p28" title="Chart"/>
          <p:cNvPicPr preferRelativeResize="0"/>
          <p:nvPr/>
        </p:nvPicPr>
        <p:blipFill>
          <a:blip r:embed="rId4">
            <a:alphaModFix/>
          </a:blip>
          <a:stretch>
            <a:fillRect/>
          </a:stretch>
        </p:blipFill>
        <p:spPr>
          <a:xfrm>
            <a:off x="3986325" y="2125871"/>
            <a:ext cx="4743951" cy="292695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9" name="Shape 289"/>
        <p:cNvGrpSpPr/>
        <p:nvPr/>
      </p:nvGrpSpPr>
      <p:grpSpPr>
        <a:xfrm>
          <a:off x="0" y="0"/>
          <a:ext cx="0" cy="0"/>
          <a:chOff x="0" y="0"/>
          <a:chExt cx="0" cy="0"/>
        </a:xfrm>
      </p:grpSpPr>
      <p:sp>
        <p:nvSpPr>
          <p:cNvPr id="290" name="Google Shape;290;p29"/>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291" name="Google Shape;291;p29"/>
          <p:cNvSpPr txBox="1"/>
          <p:nvPr>
            <p:ph type="title"/>
          </p:nvPr>
        </p:nvSpPr>
        <p:spPr>
          <a:xfrm>
            <a:off x="4320075" y="359825"/>
            <a:ext cx="43668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400">
                <a:latin typeface="Shadows Into Light"/>
                <a:ea typeface="Shadows Into Light"/>
                <a:cs typeface="Shadows Into Light"/>
                <a:sym typeface="Shadows Into Light"/>
              </a:rPr>
              <a:t>Período de Retorno de la Inversión para Inodoros</a:t>
            </a:r>
            <a:endParaRPr b="1" sz="2400">
              <a:latin typeface="Shadows Into Light"/>
              <a:ea typeface="Shadows Into Light"/>
              <a:cs typeface="Shadows Into Light"/>
              <a:sym typeface="Shadows Into Light"/>
            </a:endParaRPr>
          </a:p>
        </p:txBody>
      </p:sp>
      <p:sp>
        <p:nvSpPr>
          <p:cNvPr id="292" name="Google Shape;292;p29"/>
          <p:cNvSpPr txBox="1"/>
          <p:nvPr/>
        </p:nvSpPr>
        <p:spPr>
          <a:xfrm>
            <a:off x="4201200" y="762525"/>
            <a:ext cx="4942800" cy="65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uFill>
                  <a:noFill/>
                </a:uFill>
                <a:latin typeface="Amatic SC"/>
                <a:ea typeface="Amatic SC"/>
                <a:cs typeface="Amatic SC"/>
                <a:sym typeface="Amatic SC"/>
                <a:hlinkClick r:id="rId4"/>
              </a:rPr>
              <a:t>Calculadora de </a:t>
            </a:r>
            <a:r>
              <a:rPr b="1" lang="en" sz="1800">
                <a:latin typeface="Amatic SC"/>
                <a:ea typeface="Amatic SC"/>
                <a:cs typeface="Amatic SC"/>
                <a:sym typeface="Amatic SC"/>
              </a:rPr>
              <a:t>inodoros</a:t>
            </a:r>
            <a:endParaRPr b="1" sz="1800">
              <a:latin typeface="Amatic SC"/>
              <a:ea typeface="Amatic SC"/>
              <a:cs typeface="Amatic SC"/>
              <a:sym typeface="Amatic SC"/>
            </a:endParaRPr>
          </a:p>
        </p:txBody>
      </p:sp>
      <p:sp>
        <p:nvSpPr>
          <p:cNvPr id="293" name="Google Shape;293;p29"/>
          <p:cNvSpPr txBox="1"/>
          <p:nvPr/>
        </p:nvSpPr>
        <p:spPr>
          <a:xfrm>
            <a:off x="3997050" y="1927675"/>
            <a:ext cx="4689900" cy="282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ntano Sans"/>
              <a:ea typeface="Pontano Sans"/>
              <a:cs typeface="Pontano Sans"/>
              <a:sym typeface="Pontano Sans"/>
            </a:endParaRPr>
          </a:p>
        </p:txBody>
      </p:sp>
      <p:pic>
        <p:nvPicPr>
          <p:cNvPr id="294" name="Google Shape;294;p29" title="Chart"/>
          <p:cNvPicPr preferRelativeResize="0"/>
          <p:nvPr/>
        </p:nvPicPr>
        <p:blipFill>
          <a:blip r:embed="rId5">
            <a:alphaModFix/>
          </a:blip>
          <a:stretch>
            <a:fillRect/>
          </a:stretch>
        </p:blipFill>
        <p:spPr>
          <a:xfrm>
            <a:off x="2922575" y="1204225"/>
            <a:ext cx="5990976" cy="3705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8" name="Shape 298"/>
        <p:cNvGrpSpPr/>
        <p:nvPr/>
      </p:nvGrpSpPr>
      <p:grpSpPr>
        <a:xfrm>
          <a:off x="0" y="0"/>
          <a:ext cx="0" cy="0"/>
          <a:chOff x="0" y="0"/>
          <a:chExt cx="0" cy="0"/>
        </a:xfrm>
      </p:grpSpPr>
      <p:sp>
        <p:nvSpPr>
          <p:cNvPr id="299" name="Google Shape;299;p30"/>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00" name="Google Shape;300;p30"/>
          <p:cNvSpPr txBox="1"/>
          <p:nvPr>
            <p:ph type="title"/>
          </p:nvPr>
        </p:nvSpPr>
        <p:spPr>
          <a:xfrm>
            <a:off x="3822000" y="207425"/>
            <a:ext cx="4864800" cy="69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Shadows Into Light"/>
                <a:ea typeface="Shadows Into Light"/>
                <a:cs typeface="Shadows Into Light"/>
                <a:sym typeface="Shadows Into Light"/>
              </a:rPr>
              <a:t>Nuestras Respuestas Continuo</a:t>
            </a:r>
            <a:endParaRPr sz="3000">
              <a:latin typeface="Shadows Into Light"/>
              <a:ea typeface="Shadows Into Light"/>
              <a:cs typeface="Shadows Into Light"/>
              <a:sym typeface="Shadows Into Light"/>
            </a:endParaRPr>
          </a:p>
        </p:txBody>
      </p:sp>
      <p:sp>
        <p:nvSpPr>
          <p:cNvPr id="301" name="Google Shape;301;p30"/>
          <p:cNvSpPr txBox="1"/>
          <p:nvPr/>
        </p:nvSpPr>
        <p:spPr>
          <a:xfrm>
            <a:off x="4598275" y="766725"/>
            <a:ext cx="3000000" cy="6909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b="1" lang="en" sz="2400">
                <a:solidFill>
                  <a:srgbClr val="484F56"/>
                </a:solidFill>
                <a:latin typeface="Amatic SC"/>
                <a:ea typeface="Amatic SC"/>
                <a:cs typeface="Amatic SC"/>
                <a:sym typeface="Amatic SC"/>
              </a:rPr>
              <a:t>Combustibles</a:t>
            </a:r>
            <a:endParaRPr b="1" sz="2400">
              <a:solidFill>
                <a:srgbClr val="484F56"/>
              </a:solidFill>
              <a:latin typeface="Amatic SC"/>
              <a:ea typeface="Amatic SC"/>
              <a:cs typeface="Amatic SC"/>
              <a:sym typeface="Amatic SC"/>
            </a:endParaRPr>
          </a:p>
        </p:txBody>
      </p:sp>
      <p:sp>
        <p:nvSpPr>
          <p:cNvPr id="302" name="Google Shape;302;p30"/>
          <p:cNvSpPr txBox="1"/>
          <p:nvPr/>
        </p:nvSpPr>
        <p:spPr>
          <a:xfrm>
            <a:off x="4712425" y="1251575"/>
            <a:ext cx="2771700" cy="10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Amatic SC"/>
                <a:ea typeface="Amatic SC"/>
                <a:cs typeface="Amatic SC"/>
                <a:sym typeface="Amatic SC"/>
              </a:rPr>
              <a:t>Usa biodiesel</a:t>
            </a:r>
            <a:endParaRPr b="1" sz="1800">
              <a:latin typeface="Amatic SC"/>
              <a:ea typeface="Amatic SC"/>
              <a:cs typeface="Amatic SC"/>
              <a:sym typeface="Amatic SC"/>
            </a:endParaRPr>
          </a:p>
          <a:p>
            <a:pPr indent="-330200" lvl="0" marL="457200" rtl="0" algn="l">
              <a:spcBef>
                <a:spcPts val="1000"/>
              </a:spcBef>
              <a:spcAft>
                <a:spcPts val="0"/>
              </a:spcAft>
              <a:buClr>
                <a:srgbClr val="FFFFFF"/>
              </a:buClr>
              <a:buSzPts val="1600"/>
              <a:buFont typeface="Amatic SC"/>
              <a:buChar char="●"/>
            </a:pPr>
            <a:r>
              <a:rPr b="1" lang="en" sz="1800">
                <a:latin typeface="Amatic SC"/>
                <a:ea typeface="Amatic SC"/>
                <a:cs typeface="Amatic SC"/>
                <a:sym typeface="Amatic SC"/>
              </a:rPr>
              <a:t>Cuesta más que el diésel</a:t>
            </a:r>
            <a:endParaRPr b="1" sz="1800">
              <a:latin typeface="Amatic SC"/>
              <a:ea typeface="Amatic SC"/>
              <a:cs typeface="Amatic SC"/>
              <a:sym typeface="Amatic SC"/>
            </a:endParaRPr>
          </a:p>
          <a:p>
            <a:pPr indent="-330200" lvl="0" marL="457200" rtl="0" algn="l">
              <a:spcBef>
                <a:spcPts val="0"/>
              </a:spcBef>
              <a:spcAft>
                <a:spcPts val="0"/>
              </a:spcAft>
              <a:buClr>
                <a:srgbClr val="FFFFFF"/>
              </a:buClr>
              <a:buSzPts val="1600"/>
              <a:buFont typeface="Amatic SC"/>
              <a:buChar char="●"/>
            </a:pPr>
            <a:r>
              <a:rPr b="1" lang="en" sz="1800">
                <a:latin typeface="Amatic SC"/>
                <a:ea typeface="Amatic SC"/>
                <a:cs typeface="Amatic SC"/>
                <a:sym typeface="Amatic SC"/>
              </a:rPr>
              <a:t>puede ser más difícil obtener</a:t>
            </a:r>
            <a:endParaRPr b="1" sz="1800">
              <a:latin typeface="Amatic SC"/>
              <a:ea typeface="Amatic SC"/>
              <a:cs typeface="Amatic SC"/>
              <a:sym typeface="Amatic SC"/>
            </a:endParaRPr>
          </a:p>
        </p:txBody>
      </p:sp>
      <p:pic>
        <p:nvPicPr>
          <p:cNvPr id="303" name="Google Shape;303;p30" title="Chart"/>
          <p:cNvPicPr preferRelativeResize="0"/>
          <p:nvPr/>
        </p:nvPicPr>
        <p:blipFill>
          <a:blip r:embed="rId4">
            <a:alphaModFix/>
          </a:blip>
          <a:stretch>
            <a:fillRect/>
          </a:stretch>
        </p:blipFill>
        <p:spPr>
          <a:xfrm>
            <a:off x="4093312" y="2457100"/>
            <a:ext cx="4009925" cy="2480502"/>
          </a:xfrm>
          <a:prstGeom prst="rect">
            <a:avLst/>
          </a:prstGeom>
          <a:noFill/>
          <a:ln>
            <a:noFill/>
          </a:ln>
        </p:spPr>
      </p:pic>
      <p:sp>
        <p:nvSpPr>
          <p:cNvPr id="304" name="Google Shape;304;p30"/>
          <p:cNvSpPr/>
          <p:nvPr/>
        </p:nvSpPr>
        <p:spPr>
          <a:xfrm>
            <a:off x="4963546" y="2076559"/>
            <a:ext cx="211621" cy="184937"/>
          </a:xfrm>
          <a:custGeom>
            <a:rect b="b" l="l" r="r" t="t"/>
            <a:pathLst>
              <a:path extrusionOk="0" h="14215" w="16266">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5" name="Google Shape;305;p30"/>
          <p:cNvGrpSpPr/>
          <p:nvPr/>
        </p:nvGrpSpPr>
        <p:grpSpPr>
          <a:xfrm>
            <a:off x="4963561" y="1784136"/>
            <a:ext cx="211619" cy="200581"/>
            <a:chOff x="5300400" y="3670175"/>
            <a:chExt cx="421300" cy="399325"/>
          </a:xfrm>
        </p:grpSpPr>
        <p:sp>
          <p:nvSpPr>
            <p:cNvPr id="306" name="Google Shape;306;p30"/>
            <p:cNvSpPr/>
            <p:nvPr/>
          </p:nvSpPr>
          <p:spPr>
            <a:xfrm>
              <a:off x="5300400" y="3708025"/>
              <a:ext cx="421300" cy="267450"/>
            </a:xfrm>
            <a:custGeom>
              <a:rect b="b" l="l" r="r" t="t"/>
              <a:pathLst>
                <a:path extrusionOk="0" h="10698" w="16852">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0"/>
            <p:cNvSpPr/>
            <p:nvPr/>
          </p:nvSpPr>
          <p:spPr>
            <a:xfrm>
              <a:off x="5498825" y="3670175"/>
              <a:ext cx="24450" cy="25650"/>
            </a:xfrm>
            <a:custGeom>
              <a:rect b="b" l="l" r="r" t="t"/>
              <a:pathLst>
                <a:path extrusionOk="0" h="1026" w="978">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0"/>
            <p:cNvSpPr/>
            <p:nvPr/>
          </p:nvSpPr>
          <p:spPr>
            <a:xfrm>
              <a:off x="5366325" y="3987675"/>
              <a:ext cx="61100" cy="81825"/>
            </a:xfrm>
            <a:custGeom>
              <a:rect b="b" l="l" r="r" t="t"/>
              <a:pathLst>
                <a:path extrusionOk="0" h="3273" w="2444">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0"/>
            <p:cNvSpPr/>
            <p:nvPr/>
          </p:nvSpPr>
          <p:spPr>
            <a:xfrm>
              <a:off x="5594700" y="3987675"/>
              <a:ext cx="61075" cy="81825"/>
            </a:xfrm>
            <a:custGeom>
              <a:rect b="b" l="l" r="r" t="t"/>
              <a:pathLst>
                <a:path extrusionOk="0" h="3273" w="2443">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0"/>
            <p:cNvSpPr/>
            <p:nvPr/>
          </p:nvSpPr>
          <p:spPr>
            <a:xfrm>
              <a:off x="5324825" y="3732450"/>
              <a:ext cx="372475" cy="218600"/>
            </a:xfrm>
            <a:custGeom>
              <a:rect b="b" l="l" r="r" t="t"/>
              <a:pathLst>
                <a:path extrusionOk="0" h="8744" w="14899">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31"/>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316" name="Google Shape;316;p31"/>
          <p:cNvSpPr txBox="1"/>
          <p:nvPr>
            <p:ph type="title"/>
          </p:nvPr>
        </p:nvSpPr>
        <p:spPr>
          <a:xfrm>
            <a:off x="3822000" y="893225"/>
            <a:ext cx="48648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Shadows Into Light"/>
                <a:ea typeface="Shadows Into Light"/>
                <a:cs typeface="Shadows Into Light"/>
                <a:sym typeface="Shadows Into Light"/>
              </a:rPr>
              <a:t>Nuestras Respuestas Continuo</a:t>
            </a:r>
            <a:endParaRPr sz="3000">
              <a:latin typeface="Shadows Into Light"/>
              <a:ea typeface="Shadows Into Light"/>
              <a:cs typeface="Shadows Into Light"/>
              <a:sym typeface="Shadows Into Light"/>
            </a:endParaRPr>
          </a:p>
          <a:p>
            <a:pPr indent="0" lvl="0" marL="0" rtl="0" algn="l">
              <a:spcBef>
                <a:spcPts val="0"/>
              </a:spcBef>
              <a:spcAft>
                <a:spcPts val="0"/>
              </a:spcAft>
              <a:buNone/>
            </a:pPr>
            <a:r>
              <a:t/>
            </a:r>
            <a:endParaRPr/>
          </a:p>
        </p:txBody>
      </p:sp>
      <p:sp>
        <p:nvSpPr>
          <p:cNvPr id="317" name="Google Shape;317;p31"/>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318" name="Google Shape;318;p31"/>
          <p:cNvSpPr txBox="1"/>
          <p:nvPr>
            <p:ph idx="1" type="body"/>
          </p:nvPr>
        </p:nvSpPr>
        <p:spPr>
          <a:xfrm>
            <a:off x="4902150" y="1086300"/>
            <a:ext cx="2704500" cy="594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800">
                <a:latin typeface="Amatic SC"/>
                <a:ea typeface="Amatic SC"/>
                <a:cs typeface="Amatic SC"/>
                <a:sym typeface="Amatic SC"/>
              </a:rPr>
              <a:t>Incentivos de Bosques y Comunidades</a:t>
            </a:r>
            <a:br>
              <a:rPr b="1" lang="en" sz="1800">
                <a:latin typeface="Amatic SC"/>
                <a:ea typeface="Amatic SC"/>
                <a:cs typeface="Amatic SC"/>
                <a:sym typeface="Amatic SC"/>
              </a:rPr>
            </a:br>
            <a:endParaRPr b="1" sz="1800">
              <a:latin typeface="Amatic SC"/>
              <a:ea typeface="Amatic SC"/>
              <a:cs typeface="Amatic SC"/>
              <a:sym typeface="Amatic SC"/>
            </a:endParaRPr>
          </a:p>
        </p:txBody>
      </p:sp>
      <p:pic>
        <p:nvPicPr>
          <p:cNvPr id="319" name="Google Shape;319;p31"/>
          <p:cNvPicPr preferRelativeResize="0"/>
          <p:nvPr/>
        </p:nvPicPr>
        <p:blipFill rotWithShape="1">
          <a:blip r:embed="rId3">
            <a:alphaModFix/>
          </a:blip>
          <a:srcRect b="0" l="0" r="0" t="25356"/>
          <a:stretch/>
        </p:blipFill>
        <p:spPr>
          <a:xfrm>
            <a:off x="3498575" y="1799625"/>
            <a:ext cx="5590400" cy="1397600"/>
          </a:xfrm>
          <a:prstGeom prst="rect">
            <a:avLst/>
          </a:prstGeom>
          <a:noFill/>
          <a:ln>
            <a:noFill/>
          </a:ln>
        </p:spPr>
      </p:pic>
      <p:sp>
        <p:nvSpPr>
          <p:cNvPr id="320" name="Google Shape;320;p31"/>
          <p:cNvSpPr txBox="1"/>
          <p:nvPr>
            <p:ph idx="1" type="body"/>
          </p:nvPr>
        </p:nvSpPr>
        <p:spPr>
          <a:xfrm>
            <a:off x="4119900" y="3376300"/>
            <a:ext cx="4041300" cy="3140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latin typeface="Amatic SC"/>
                <a:ea typeface="Amatic SC"/>
                <a:cs typeface="Amatic SC"/>
                <a:sym typeface="Amatic SC"/>
              </a:rPr>
              <a:t>participación de la comunidad mediante la limpieza de los parques</a:t>
            </a:r>
            <a:br>
              <a:rPr b="1" lang="en">
                <a:latin typeface="Amatic SC"/>
                <a:ea typeface="Amatic SC"/>
                <a:cs typeface="Amatic SC"/>
                <a:sym typeface="Amatic SC"/>
              </a:rPr>
            </a:br>
            <a:endParaRPr b="1" sz="1800">
              <a:latin typeface="Amatic SC"/>
              <a:ea typeface="Amatic SC"/>
              <a:cs typeface="Amatic SC"/>
              <a:sym typeface="Amatic SC"/>
            </a:endParaRPr>
          </a:p>
        </p:txBody>
      </p:sp>
      <p:grpSp>
        <p:nvGrpSpPr>
          <p:cNvPr id="321" name="Google Shape;321;p31"/>
          <p:cNvGrpSpPr/>
          <p:nvPr/>
        </p:nvGrpSpPr>
        <p:grpSpPr>
          <a:xfrm>
            <a:off x="7911703" y="4292792"/>
            <a:ext cx="170502" cy="425733"/>
            <a:chOff x="3386850" y="2264625"/>
            <a:chExt cx="203950" cy="509250"/>
          </a:xfrm>
        </p:grpSpPr>
        <p:sp>
          <p:nvSpPr>
            <p:cNvPr id="322" name="Google Shape;322;p31"/>
            <p:cNvSpPr/>
            <p:nvPr/>
          </p:nvSpPr>
          <p:spPr>
            <a:xfrm>
              <a:off x="3386850" y="2370850"/>
              <a:ext cx="203950" cy="403025"/>
            </a:xfrm>
            <a:custGeom>
              <a:rect b="b" l="l" r="r" t="t"/>
              <a:pathLst>
                <a:path extrusionOk="0" h="16121" w="8158">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1"/>
            <p:cNvSpPr/>
            <p:nvPr/>
          </p:nvSpPr>
          <p:spPr>
            <a:xfrm>
              <a:off x="3446075" y="2264625"/>
              <a:ext cx="85500" cy="94050"/>
            </a:xfrm>
            <a:custGeom>
              <a:rect b="b" l="l" r="r" t="t"/>
              <a:pathLst>
                <a:path extrusionOk="0" h="3762" w="342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 name="Google Shape;324;p31"/>
          <p:cNvGrpSpPr/>
          <p:nvPr/>
        </p:nvGrpSpPr>
        <p:grpSpPr>
          <a:xfrm>
            <a:off x="4372928" y="4294819"/>
            <a:ext cx="145004" cy="421657"/>
            <a:chOff x="4076175" y="2267050"/>
            <a:chExt cx="173450" cy="504375"/>
          </a:xfrm>
        </p:grpSpPr>
        <p:sp>
          <p:nvSpPr>
            <p:cNvPr id="325" name="Google Shape;325;p31"/>
            <p:cNvSpPr/>
            <p:nvPr/>
          </p:nvSpPr>
          <p:spPr>
            <a:xfrm>
              <a:off x="4122600" y="2267050"/>
              <a:ext cx="80600" cy="91625"/>
            </a:xfrm>
            <a:custGeom>
              <a:rect b="b" l="l" r="r" t="t"/>
              <a:pathLst>
                <a:path extrusionOk="0" h="3665" w="3224">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1"/>
            <p:cNvSpPr/>
            <p:nvPr/>
          </p:nvSpPr>
          <p:spPr>
            <a:xfrm>
              <a:off x="4076175" y="2370250"/>
              <a:ext cx="173450" cy="401175"/>
            </a:xfrm>
            <a:custGeom>
              <a:rect b="b" l="l" r="r" t="t"/>
              <a:pathLst>
                <a:path extrusionOk="0" h="16047" w="6938">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 name="Google Shape;327;p31"/>
          <p:cNvGrpSpPr/>
          <p:nvPr/>
        </p:nvGrpSpPr>
        <p:grpSpPr>
          <a:xfrm>
            <a:off x="6080050" y="4292795"/>
            <a:ext cx="269526" cy="425712"/>
            <a:chOff x="1979475" y="4289300"/>
            <a:chExt cx="322400" cy="509225"/>
          </a:xfrm>
        </p:grpSpPr>
        <p:sp>
          <p:nvSpPr>
            <p:cNvPr id="328" name="Google Shape;328;p31"/>
            <p:cNvSpPr/>
            <p:nvPr/>
          </p:nvSpPr>
          <p:spPr>
            <a:xfrm>
              <a:off x="2187075" y="4509100"/>
              <a:ext cx="114800" cy="114800"/>
            </a:xfrm>
            <a:custGeom>
              <a:rect b="b" l="l" r="r" t="t"/>
              <a:pathLst>
                <a:path extrusionOk="0" h="4592" w="4592">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1"/>
            <p:cNvSpPr/>
            <p:nvPr/>
          </p:nvSpPr>
          <p:spPr>
            <a:xfrm>
              <a:off x="1979475" y="4542675"/>
              <a:ext cx="156925" cy="156950"/>
            </a:xfrm>
            <a:custGeom>
              <a:rect b="b" l="l" r="r" t="t"/>
              <a:pathLst>
                <a:path extrusionOk="0" h="6278" w="6277">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1"/>
            <p:cNvSpPr/>
            <p:nvPr/>
          </p:nvSpPr>
          <p:spPr>
            <a:xfrm>
              <a:off x="2041125" y="4289300"/>
              <a:ext cx="240000" cy="509225"/>
            </a:xfrm>
            <a:custGeom>
              <a:rect b="b" l="l" r="r" t="t"/>
              <a:pathLst>
                <a:path extrusionOk="0" h="20369" w="960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1" name="Google Shape;331;p31"/>
          <p:cNvSpPr/>
          <p:nvPr/>
        </p:nvSpPr>
        <p:spPr>
          <a:xfrm>
            <a:off x="6897875" y="4368331"/>
            <a:ext cx="465527" cy="274647"/>
          </a:xfrm>
          <a:custGeom>
            <a:rect b="b" l="l" r="r" t="t"/>
            <a:pathLst>
              <a:path extrusionOk="0" h="13141" w="22274">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1"/>
          <p:cNvSpPr/>
          <p:nvPr/>
        </p:nvSpPr>
        <p:spPr>
          <a:xfrm>
            <a:off x="5100418" y="4395899"/>
            <a:ext cx="397142" cy="219513"/>
          </a:xfrm>
          <a:custGeom>
            <a:rect b="b" l="l" r="r" t="t"/>
            <a:pathLst>
              <a:path extrusionOk="0" h="10503" w="19002">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36" name="Shape 336"/>
        <p:cNvGrpSpPr/>
        <p:nvPr/>
      </p:nvGrpSpPr>
      <p:grpSpPr>
        <a:xfrm>
          <a:off x="0" y="0"/>
          <a:ext cx="0" cy="0"/>
          <a:chOff x="0" y="0"/>
          <a:chExt cx="0" cy="0"/>
        </a:xfrm>
      </p:grpSpPr>
      <p:sp>
        <p:nvSpPr>
          <p:cNvPr id="337" name="Google Shape;337;p32"/>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338" name="Google Shape;338;p32"/>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39" name="Google Shape;339;p32"/>
          <p:cNvSpPr txBox="1"/>
          <p:nvPr>
            <p:ph type="title"/>
          </p:nvPr>
        </p:nvSpPr>
        <p:spPr>
          <a:xfrm>
            <a:off x="3822000" y="749025"/>
            <a:ext cx="48648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Shadows Into Light"/>
                <a:ea typeface="Shadows Into Light"/>
                <a:cs typeface="Shadows Into Light"/>
                <a:sym typeface="Shadows Into Light"/>
              </a:rPr>
              <a:t>Nuestras Respuestas Continuo</a:t>
            </a:r>
            <a:endParaRPr sz="3000">
              <a:latin typeface="Shadows Into Light"/>
              <a:ea typeface="Shadows Into Light"/>
              <a:cs typeface="Shadows Into Light"/>
              <a:sym typeface="Shadows Into Light"/>
            </a:endParaRPr>
          </a:p>
          <a:p>
            <a:pPr indent="0" lvl="0" marL="0" rtl="0" algn="l">
              <a:spcBef>
                <a:spcPts val="0"/>
              </a:spcBef>
              <a:spcAft>
                <a:spcPts val="0"/>
              </a:spcAft>
              <a:buNone/>
            </a:pPr>
            <a:r>
              <a:t/>
            </a:r>
            <a:endParaRPr/>
          </a:p>
        </p:txBody>
      </p:sp>
      <p:sp>
        <p:nvSpPr>
          <p:cNvPr id="340" name="Google Shape;340;p32"/>
          <p:cNvSpPr txBox="1"/>
          <p:nvPr>
            <p:ph idx="1" type="body"/>
          </p:nvPr>
        </p:nvSpPr>
        <p:spPr>
          <a:xfrm>
            <a:off x="4902150" y="825975"/>
            <a:ext cx="2704500" cy="537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400">
                <a:latin typeface="Amatic SC"/>
                <a:ea typeface="Amatic SC"/>
                <a:cs typeface="Amatic SC"/>
                <a:sym typeface="Amatic SC"/>
              </a:rPr>
              <a:t>Conciencia Del Río Torres </a:t>
            </a:r>
            <a:endParaRPr b="1" sz="2400">
              <a:latin typeface="Amatic SC"/>
              <a:ea typeface="Amatic SC"/>
              <a:cs typeface="Amatic SC"/>
              <a:sym typeface="Amatic SC"/>
            </a:endParaRPr>
          </a:p>
        </p:txBody>
      </p:sp>
      <p:sp>
        <p:nvSpPr>
          <p:cNvPr id="341" name="Google Shape;341;p32"/>
          <p:cNvSpPr txBox="1"/>
          <p:nvPr>
            <p:ph idx="1" type="body"/>
          </p:nvPr>
        </p:nvSpPr>
        <p:spPr>
          <a:xfrm>
            <a:off x="4208100" y="1261500"/>
            <a:ext cx="4478700" cy="26205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Clr>
                <a:srgbClr val="FFFFFF"/>
              </a:buClr>
              <a:buSzPts val="2000"/>
              <a:buFont typeface="Amatic SC"/>
              <a:buChar char="⊷"/>
            </a:pPr>
            <a:r>
              <a:rPr b="1" lang="en" sz="2000">
                <a:latin typeface="Amatic SC"/>
                <a:ea typeface="Amatic SC"/>
                <a:cs typeface="Amatic SC"/>
                <a:sym typeface="Amatic SC"/>
              </a:rPr>
              <a:t>Los Amigos del Río Torres </a:t>
            </a:r>
            <a:endParaRPr b="1" sz="2000">
              <a:latin typeface="Amatic SC"/>
              <a:ea typeface="Amatic SC"/>
              <a:cs typeface="Amatic SC"/>
              <a:sym typeface="Amatic SC"/>
            </a:endParaRPr>
          </a:p>
          <a:p>
            <a:pPr indent="-355600" lvl="1" marL="914400" rtl="0" algn="l">
              <a:spcBef>
                <a:spcPts val="0"/>
              </a:spcBef>
              <a:spcAft>
                <a:spcPts val="0"/>
              </a:spcAft>
              <a:buClr>
                <a:srgbClr val="FFFFFF"/>
              </a:buClr>
              <a:buSzPts val="2000"/>
              <a:buFont typeface="Amatic SC"/>
              <a:buChar char="⊶"/>
            </a:pPr>
            <a:r>
              <a:rPr b="1" lang="en" sz="2000">
                <a:latin typeface="Amatic SC"/>
                <a:ea typeface="Amatic SC"/>
                <a:cs typeface="Amatic SC"/>
                <a:sym typeface="Amatic SC"/>
              </a:rPr>
              <a:t>Restauración del Río</a:t>
            </a:r>
            <a:endParaRPr b="1" sz="2000">
              <a:latin typeface="Amatic SC"/>
              <a:ea typeface="Amatic SC"/>
              <a:cs typeface="Amatic SC"/>
              <a:sym typeface="Amatic SC"/>
            </a:endParaRPr>
          </a:p>
          <a:p>
            <a:pPr indent="-355600" lvl="0" marL="457200" rtl="0" algn="l">
              <a:spcBef>
                <a:spcPts val="0"/>
              </a:spcBef>
              <a:spcAft>
                <a:spcPts val="0"/>
              </a:spcAft>
              <a:buClr>
                <a:srgbClr val="FFFFFF"/>
              </a:buClr>
              <a:buSzPts val="2000"/>
              <a:buFont typeface="Amatic SC"/>
              <a:buChar char="⊷"/>
            </a:pPr>
            <a:r>
              <a:rPr b="1" lang="en" sz="2000">
                <a:latin typeface="Amatic SC"/>
                <a:ea typeface="Amatic SC"/>
                <a:cs typeface="Amatic SC"/>
                <a:sym typeface="Amatic SC"/>
              </a:rPr>
              <a:t>¿Cómo se puede involucrar el Museo?</a:t>
            </a:r>
            <a:endParaRPr b="1" sz="2000">
              <a:latin typeface="Amatic SC"/>
              <a:ea typeface="Amatic SC"/>
              <a:cs typeface="Amatic SC"/>
              <a:sym typeface="Amatic SC"/>
            </a:endParaRPr>
          </a:p>
          <a:p>
            <a:pPr indent="-355600" lvl="1" marL="914400" rtl="0" algn="l">
              <a:spcBef>
                <a:spcPts val="0"/>
              </a:spcBef>
              <a:spcAft>
                <a:spcPts val="0"/>
              </a:spcAft>
              <a:buClr>
                <a:srgbClr val="FFFFFF"/>
              </a:buClr>
              <a:buSzPts val="2000"/>
              <a:buFont typeface="Amatic SC"/>
              <a:buChar char="⊶"/>
            </a:pPr>
            <a:r>
              <a:rPr b="1" lang="en" sz="2000">
                <a:latin typeface="Amatic SC"/>
                <a:ea typeface="Amatic SC"/>
                <a:cs typeface="Amatic SC"/>
                <a:sym typeface="Amatic SC"/>
              </a:rPr>
              <a:t>crear una exposición para sensibilizar</a:t>
            </a:r>
            <a:endParaRPr b="1" sz="2000">
              <a:latin typeface="Amatic SC"/>
              <a:ea typeface="Amatic SC"/>
              <a:cs typeface="Amatic SC"/>
              <a:sym typeface="Amatic SC"/>
            </a:endParaRPr>
          </a:p>
        </p:txBody>
      </p:sp>
      <p:grpSp>
        <p:nvGrpSpPr>
          <p:cNvPr id="342" name="Google Shape;342;p32"/>
          <p:cNvGrpSpPr/>
          <p:nvPr/>
        </p:nvGrpSpPr>
        <p:grpSpPr>
          <a:xfrm>
            <a:off x="3739307" y="3659300"/>
            <a:ext cx="5321867" cy="670500"/>
            <a:chOff x="1961425" y="2473842"/>
            <a:chExt cx="6036600" cy="670500"/>
          </a:xfrm>
        </p:grpSpPr>
        <p:sp>
          <p:nvSpPr>
            <p:cNvPr id="343" name="Google Shape;343;p32"/>
            <p:cNvSpPr/>
            <p:nvPr/>
          </p:nvSpPr>
          <p:spPr>
            <a:xfrm rot="-5400000">
              <a:off x="4644475" y="-209208"/>
              <a:ext cx="670500" cy="6036600"/>
            </a:xfrm>
            <a:prstGeom prst="roundRect">
              <a:avLst>
                <a:gd fmla="val 50000" name="adj"/>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2"/>
            <p:cNvSpPr txBox="1"/>
            <p:nvPr/>
          </p:nvSpPr>
          <p:spPr>
            <a:xfrm>
              <a:off x="5209886" y="2473842"/>
              <a:ext cx="2600700" cy="6570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Amatic SC"/>
                <a:buChar char="●"/>
              </a:pPr>
              <a:r>
                <a:rPr b="1" lang="en" sz="1200">
                  <a:solidFill>
                    <a:schemeClr val="lt1"/>
                  </a:solidFill>
                  <a:latin typeface="Amatic SC"/>
                  <a:ea typeface="Amatic SC"/>
                  <a:cs typeface="Amatic SC"/>
                  <a:sym typeface="Amatic SC"/>
                </a:rPr>
                <a:t>Monumentos históricos o culturales</a:t>
              </a:r>
              <a:endParaRPr b="1" sz="1200">
                <a:solidFill>
                  <a:schemeClr val="lt1"/>
                </a:solidFill>
                <a:latin typeface="Amatic SC"/>
                <a:ea typeface="Amatic SC"/>
                <a:cs typeface="Amatic SC"/>
                <a:sym typeface="Amatic SC"/>
              </a:endParaRPr>
            </a:p>
            <a:p>
              <a:pPr indent="-304800" lvl="0" marL="457200" rtl="0" algn="l">
                <a:lnSpc>
                  <a:spcPct val="115000"/>
                </a:lnSpc>
                <a:spcBef>
                  <a:spcPts val="0"/>
                </a:spcBef>
                <a:spcAft>
                  <a:spcPts val="0"/>
                </a:spcAft>
                <a:buClr>
                  <a:schemeClr val="lt1"/>
                </a:buClr>
                <a:buSzPts val="1200"/>
                <a:buFont typeface="Amatic SC"/>
                <a:buChar char="●"/>
              </a:pPr>
              <a:r>
                <a:rPr b="1" lang="en" sz="1200">
                  <a:solidFill>
                    <a:schemeClr val="lt1"/>
                  </a:solidFill>
                  <a:latin typeface="Amatic SC"/>
                  <a:ea typeface="Amatic SC"/>
                  <a:cs typeface="Amatic SC"/>
                  <a:sym typeface="Amatic SC"/>
                </a:rPr>
                <a:t>Grabaciones de voz</a:t>
              </a:r>
              <a:endParaRPr b="1" sz="1200">
                <a:solidFill>
                  <a:schemeClr val="lt1"/>
                </a:solidFill>
                <a:latin typeface="Amatic SC"/>
                <a:ea typeface="Amatic SC"/>
                <a:cs typeface="Amatic SC"/>
                <a:sym typeface="Amatic SC"/>
              </a:endParaRPr>
            </a:p>
            <a:p>
              <a:pPr indent="-304800" lvl="0" marL="457200" rtl="0" algn="l">
                <a:lnSpc>
                  <a:spcPct val="115000"/>
                </a:lnSpc>
                <a:spcBef>
                  <a:spcPts val="0"/>
                </a:spcBef>
                <a:spcAft>
                  <a:spcPts val="0"/>
                </a:spcAft>
                <a:buClr>
                  <a:schemeClr val="lt1"/>
                </a:buClr>
                <a:buSzPts val="1200"/>
                <a:buFont typeface="Amatic SC"/>
                <a:buChar char="●"/>
              </a:pPr>
              <a:r>
                <a:rPr b="1" lang="en" sz="1200">
                  <a:solidFill>
                    <a:schemeClr val="lt1"/>
                  </a:solidFill>
                  <a:latin typeface="Amatic SC"/>
                  <a:ea typeface="Amatic SC"/>
                  <a:cs typeface="Amatic SC"/>
                  <a:sym typeface="Amatic SC"/>
                </a:rPr>
                <a:t>exhibición de fotografía</a:t>
              </a:r>
              <a:endParaRPr b="1" sz="800">
                <a:solidFill>
                  <a:srgbClr val="FFFFFF"/>
                </a:solidFill>
                <a:latin typeface="Roboto"/>
                <a:ea typeface="Roboto"/>
                <a:cs typeface="Roboto"/>
                <a:sym typeface="Roboto"/>
              </a:endParaRPr>
            </a:p>
          </p:txBody>
        </p:sp>
        <p:sp>
          <p:nvSpPr>
            <p:cNvPr id="345" name="Google Shape;345;p32"/>
            <p:cNvSpPr txBox="1"/>
            <p:nvPr/>
          </p:nvSpPr>
          <p:spPr>
            <a:xfrm>
              <a:off x="2189213" y="2473842"/>
              <a:ext cx="2893500" cy="657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lt1"/>
                  </a:solidFill>
                  <a:latin typeface="Amatic SC"/>
                  <a:ea typeface="Amatic SC"/>
                  <a:cs typeface="Amatic SC"/>
                  <a:sym typeface="Amatic SC"/>
                </a:rPr>
                <a:t>crear un mapa "divertido" del río</a:t>
              </a:r>
              <a:endParaRPr b="1" sz="800">
                <a:solidFill>
                  <a:srgbClr val="FFFFFF"/>
                </a:solidFill>
                <a:latin typeface="Roboto"/>
                <a:ea typeface="Roboto"/>
                <a:cs typeface="Roboto"/>
                <a:sym typeface="Roboto"/>
              </a:endParaRPr>
            </a:p>
          </p:txBody>
        </p:sp>
        <p:cxnSp>
          <p:nvCxnSpPr>
            <p:cNvPr id="346" name="Google Shape;346;p32"/>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347" name="Google Shape;347;p32"/>
          <p:cNvGrpSpPr/>
          <p:nvPr/>
        </p:nvGrpSpPr>
        <p:grpSpPr>
          <a:xfrm>
            <a:off x="3739307" y="2978025"/>
            <a:ext cx="5321867" cy="670500"/>
            <a:chOff x="1961425" y="2473842"/>
            <a:chExt cx="6036600" cy="670500"/>
          </a:xfrm>
        </p:grpSpPr>
        <p:sp>
          <p:nvSpPr>
            <p:cNvPr id="348" name="Google Shape;348;p32"/>
            <p:cNvSpPr/>
            <p:nvPr/>
          </p:nvSpPr>
          <p:spPr>
            <a:xfrm rot="-5400000">
              <a:off x="4644475" y="-209208"/>
              <a:ext cx="670500" cy="6036600"/>
            </a:xfrm>
            <a:prstGeom prst="roundRect">
              <a:avLst>
                <a:gd fmla="val 50000" name="adj"/>
              </a:avLst>
            </a:prstGeom>
            <a:solidFill>
              <a:srgbClr val="0B7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2"/>
            <p:cNvSpPr txBox="1"/>
            <p:nvPr/>
          </p:nvSpPr>
          <p:spPr>
            <a:xfrm>
              <a:off x="5209886" y="2473842"/>
              <a:ext cx="2478000" cy="6570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Amatic SC"/>
                <a:buChar char="●"/>
              </a:pPr>
              <a:r>
                <a:rPr b="1" lang="en" sz="1200">
                  <a:solidFill>
                    <a:srgbClr val="FFFFFF"/>
                  </a:solidFill>
                  <a:latin typeface="Amatic SC"/>
                  <a:ea typeface="Amatic SC"/>
                  <a:cs typeface="Amatic SC"/>
                  <a:sym typeface="Amatic SC"/>
                </a:rPr>
                <a:t>Las Elevaciones</a:t>
              </a:r>
              <a:endParaRPr b="1" sz="1200">
                <a:solidFill>
                  <a:srgbClr val="FFFFFF"/>
                </a:solidFill>
                <a:latin typeface="Amatic SC"/>
                <a:ea typeface="Amatic SC"/>
                <a:cs typeface="Amatic SC"/>
                <a:sym typeface="Amatic SC"/>
              </a:endParaRPr>
            </a:p>
            <a:p>
              <a:pPr indent="-304800" lvl="0" marL="457200" rtl="0" algn="l">
                <a:lnSpc>
                  <a:spcPct val="115000"/>
                </a:lnSpc>
                <a:spcBef>
                  <a:spcPts val="0"/>
                </a:spcBef>
                <a:spcAft>
                  <a:spcPts val="0"/>
                </a:spcAft>
                <a:buClr>
                  <a:srgbClr val="FFFFFF"/>
                </a:buClr>
                <a:buSzPts val="1200"/>
                <a:buFont typeface="Amatic SC"/>
                <a:buChar char="●"/>
              </a:pPr>
              <a:r>
                <a:rPr b="1" lang="en" sz="1200">
                  <a:solidFill>
                    <a:srgbClr val="FFFFFF"/>
                  </a:solidFill>
                  <a:latin typeface="Amatic SC"/>
                  <a:ea typeface="Amatic SC"/>
                  <a:cs typeface="Amatic SC"/>
                  <a:sym typeface="Amatic SC"/>
                </a:rPr>
                <a:t>Fronteras Políticas</a:t>
              </a:r>
              <a:endParaRPr b="1" sz="1200">
                <a:solidFill>
                  <a:srgbClr val="FFFFFF"/>
                </a:solidFill>
                <a:latin typeface="Amatic SC"/>
                <a:ea typeface="Amatic SC"/>
                <a:cs typeface="Amatic SC"/>
                <a:sym typeface="Amatic SC"/>
              </a:endParaRPr>
            </a:p>
            <a:p>
              <a:pPr indent="-304800" lvl="0" marL="457200" rtl="0" algn="l">
                <a:lnSpc>
                  <a:spcPct val="115000"/>
                </a:lnSpc>
                <a:spcBef>
                  <a:spcPts val="0"/>
                </a:spcBef>
                <a:spcAft>
                  <a:spcPts val="0"/>
                </a:spcAft>
                <a:buClr>
                  <a:srgbClr val="FFFFFF"/>
                </a:buClr>
                <a:buSzPts val="1200"/>
                <a:buFont typeface="Amatic SC"/>
                <a:buChar char="●"/>
              </a:pPr>
              <a:r>
                <a:rPr b="1" lang="en" sz="1200">
                  <a:solidFill>
                    <a:srgbClr val="FFFFFF"/>
                  </a:solidFill>
                  <a:latin typeface="Amatic SC"/>
                  <a:ea typeface="Amatic SC"/>
                  <a:cs typeface="Amatic SC"/>
                  <a:sym typeface="Amatic SC"/>
                </a:rPr>
                <a:t>Uso de La Tierra</a:t>
              </a:r>
              <a:endParaRPr b="1" sz="1200">
                <a:solidFill>
                  <a:srgbClr val="FFFFFF"/>
                </a:solidFill>
                <a:latin typeface="Amatic SC"/>
                <a:ea typeface="Amatic SC"/>
                <a:cs typeface="Amatic SC"/>
                <a:sym typeface="Amatic SC"/>
              </a:endParaRPr>
            </a:p>
          </p:txBody>
        </p:sp>
        <p:sp>
          <p:nvSpPr>
            <p:cNvPr id="350" name="Google Shape;350;p32"/>
            <p:cNvSpPr txBox="1"/>
            <p:nvPr/>
          </p:nvSpPr>
          <p:spPr>
            <a:xfrm>
              <a:off x="2189214" y="2473842"/>
              <a:ext cx="2893200" cy="657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Amatic SC"/>
                  <a:ea typeface="Amatic SC"/>
                  <a:cs typeface="Amatic SC"/>
                  <a:sym typeface="Amatic SC"/>
                </a:rPr>
                <a:t>Crear un mapa detallado del río</a:t>
              </a:r>
              <a:endParaRPr b="1" sz="1800">
                <a:solidFill>
                  <a:srgbClr val="FFFFFF"/>
                </a:solidFill>
                <a:latin typeface="Amatic SC"/>
                <a:ea typeface="Amatic SC"/>
                <a:cs typeface="Amatic SC"/>
                <a:sym typeface="Amatic SC"/>
              </a:endParaRPr>
            </a:p>
          </p:txBody>
        </p:sp>
        <p:cxnSp>
          <p:nvCxnSpPr>
            <p:cNvPr id="351" name="Google Shape;351;p32"/>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sp>
        <p:nvSpPr>
          <p:cNvPr id="352" name="Google Shape;352;p32"/>
          <p:cNvSpPr/>
          <p:nvPr/>
        </p:nvSpPr>
        <p:spPr>
          <a:xfrm>
            <a:off x="4441575" y="1439926"/>
            <a:ext cx="260847" cy="275007"/>
          </a:xfrm>
          <a:custGeom>
            <a:rect b="b" l="l" r="r" t="t"/>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3" name="Google Shape;353;p32"/>
          <p:cNvGrpSpPr/>
          <p:nvPr/>
        </p:nvGrpSpPr>
        <p:grpSpPr>
          <a:xfrm>
            <a:off x="4902150" y="1736673"/>
            <a:ext cx="195858" cy="309354"/>
            <a:chOff x="1979475" y="4289300"/>
            <a:chExt cx="322400" cy="509225"/>
          </a:xfrm>
        </p:grpSpPr>
        <p:sp>
          <p:nvSpPr>
            <p:cNvPr id="354" name="Google Shape;354;p32"/>
            <p:cNvSpPr/>
            <p:nvPr/>
          </p:nvSpPr>
          <p:spPr>
            <a:xfrm>
              <a:off x="2187075" y="4509100"/>
              <a:ext cx="114800" cy="114800"/>
            </a:xfrm>
            <a:custGeom>
              <a:rect b="b" l="l" r="r" t="t"/>
              <a:pathLst>
                <a:path extrusionOk="0" h="4592" w="4592">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2"/>
            <p:cNvSpPr/>
            <p:nvPr/>
          </p:nvSpPr>
          <p:spPr>
            <a:xfrm>
              <a:off x="1979475" y="4542675"/>
              <a:ext cx="156925" cy="156950"/>
            </a:xfrm>
            <a:custGeom>
              <a:rect b="b" l="l" r="r" t="t"/>
              <a:pathLst>
                <a:path extrusionOk="0" h="6278" w="6277">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2"/>
            <p:cNvSpPr/>
            <p:nvPr/>
          </p:nvSpPr>
          <p:spPr>
            <a:xfrm>
              <a:off x="2041125" y="4289300"/>
              <a:ext cx="240000" cy="509225"/>
            </a:xfrm>
            <a:custGeom>
              <a:rect b="b" l="l" r="r" t="t"/>
              <a:pathLst>
                <a:path extrusionOk="0" h="20369" w="960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 name="Google Shape;357;p32"/>
          <p:cNvGrpSpPr/>
          <p:nvPr/>
        </p:nvGrpSpPr>
        <p:grpSpPr>
          <a:xfrm>
            <a:off x="4431608" y="2090329"/>
            <a:ext cx="280790" cy="237304"/>
            <a:chOff x="3918650" y="293075"/>
            <a:chExt cx="488500" cy="412775"/>
          </a:xfrm>
        </p:grpSpPr>
        <p:sp>
          <p:nvSpPr>
            <p:cNvPr id="358" name="Google Shape;358;p32"/>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2"/>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2"/>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 name="Google Shape;361;p32"/>
          <p:cNvGrpSpPr/>
          <p:nvPr/>
        </p:nvGrpSpPr>
        <p:grpSpPr>
          <a:xfrm>
            <a:off x="4882700" y="2342784"/>
            <a:ext cx="234732" cy="277572"/>
            <a:chOff x="4636075" y="261925"/>
            <a:chExt cx="401800" cy="475050"/>
          </a:xfrm>
        </p:grpSpPr>
        <p:sp>
          <p:nvSpPr>
            <p:cNvPr id="362" name="Google Shape;362;p32"/>
            <p:cNvSpPr/>
            <p:nvPr/>
          </p:nvSpPr>
          <p:spPr>
            <a:xfrm>
              <a:off x="4665400" y="326650"/>
              <a:ext cx="372475" cy="97100"/>
            </a:xfrm>
            <a:custGeom>
              <a:rect b="b" l="l" r="r" t="t"/>
              <a:pathLst>
                <a:path extrusionOk="0" h="3884" w="14899">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2"/>
            <p:cNvSpPr/>
            <p:nvPr/>
          </p:nvSpPr>
          <p:spPr>
            <a:xfrm>
              <a:off x="4636075" y="438375"/>
              <a:ext cx="372475" cy="97125"/>
            </a:xfrm>
            <a:custGeom>
              <a:rect b="b" l="l" r="r" t="t"/>
              <a:pathLst>
                <a:path extrusionOk="0" h="3885" w="14899">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2"/>
            <p:cNvSpPr/>
            <p:nvPr/>
          </p:nvSpPr>
          <p:spPr>
            <a:xfrm>
              <a:off x="4814975" y="261925"/>
              <a:ext cx="44000" cy="50100"/>
            </a:xfrm>
            <a:custGeom>
              <a:rect b="b" l="l" r="r" t="t"/>
              <a:pathLst>
                <a:path extrusionOk="0" h="2004" w="176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2"/>
            <p:cNvSpPr/>
            <p:nvPr/>
          </p:nvSpPr>
          <p:spPr>
            <a:xfrm>
              <a:off x="4814975" y="550125"/>
              <a:ext cx="44000" cy="186850"/>
            </a:xfrm>
            <a:custGeom>
              <a:rect b="b" l="l" r="r" t="t"/>
              <a:pathLst>
                <a:path extrusionOk="0" h="7474" w="1760">
                  <a:moveTo>
                    <a:pt x="1" y="0"/>
                  </a:moveTo>
                  <a:lnTo>
                    <a:pt x="1" y="7474"/>
                  </a:lnTo>
                  <a:lnTo>
                    <a:pt x="1759" y="7474"/>
                  </a:lnTo>
                  <a:lnTo>
                    <a:pt x="1759"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5"/>
          <p:cNvSpPr txBox="1"/>
          <p:nvPr>
            <p:ph type="ctrTitle"/>
          </p:nvPr>
        </p:nvSpPr>
        <p:spPr>
          <a:xfrm>
            <a:off x="5349175" y="1964350"/>
            <a:ext cx="3569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Shadows Into Light"/>
                <a:ea typeface="Shadows Into Light"/>
                <a:cs typeface="Shadows Into Light"/>
                <a:sym typeface="Shadows Into Light"/>
              </a:rPr>
              <a:t>Nuestro Proyecto</a:t>
            </a:r>
            <a:endParaRPr>
              <a:latin typeface="Shadows Into Light"/>
              <a:ea typeface="Shadows Into Light"/>
              <a:cs typeface="Shadows Into Light"/>
              <a:sym typeface="Shadows In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33"/>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fld id="{00000000-1234-1234-1234-123412341234}" type="slidenum">
              <a:rPr lang="en">
                <a:solidFill>
                  <a:srgbClr val="FFFFFF"/>
                </a:solidFill>
              </a:rPr>
              <a:t>‹#›</a:t>
            </a:fld>
            <a:endParaRPr>
              <a:solidFill>
                <a:srgbClr val="FFFFFF"/>
              </a:solidFill>
            </a:endParaRPr>
          </a:p>
        </p:txBody>
      </p:sp>
      <p:pic>
        <p:nvPicPr>
          <p:cNvPr id="371" name="Google Shape;371;p33"/>
          <p:cNvPicPr preferRelativeResize="0"/>
          <p:nvPr/>
        </p:nvPicPr>
        <p:blipFill>
          <a:blip r:embed="rId3">
            <a:alphaModFix/>
          </a:blip>
          <a:stretch>
            <a:fillRect/>
          </a:stretch>
        </p:blipFill>
        <p:spPr>
          <a:xfrm>
            <a:off x="1788712" y="421225"/>
            <a:ext cx="5566576" cy="4301050"/>
          </a:xfrm>
          <a:prstGeom prst="rect">
            <a:avLst/>
          </a:prstGeom>
          <a:noFill/>
          <a:ln>
            <a:noFill/>
          </a:ln>
        </p:spPr>
      </p:pic>
      <p:pic>
        <p:nvPicPr>
          <p:cNvPr id="372" name="Google Shape;372;p33"/>
          <p:cNvPicPr preferRelativeResize="0"/>
          <p:nvPr/>
        </p:nvPicPr>
        <p:blipFill>
          <a:blip r:embed="rId4">
            <a:alphaModFix/>
          </a:blip>
          <a:stretch>
            <a:fillRect/>
          </a:stretch>
        </p:blipFill>
        <p:spPr>
          <a:xfrm>
            <a:off x="1504176" y="0"/>
            <a:ext cx="6135648"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76" name="Shape 376"/>
        <p:cNvGrpSpPr/>
        <p:nvPr/>
      </p:nvGrpSpPr>
      <p:grpSpPr>
        <a:xfrm>
          <a:off x="0" y="0"/>
          <a:ext cx="0" cy="0"/>
          <a:chOff x="0" y="0"/>
          <a:chExt cx="0" cy="0"/>
        </a:xfrm>
      </p:grpSpPr>
      <p:sp>
        <p:nvSpPr>
          <p:cNvPr id="377" name="Google Shape;377;p34"/>
          <p:cNvSpPr/>
          <p:nvPr/>
        </p:nvSpPr>
        <p:spPr>
          <a:xfrm>
            <a:off x="2067100" y="0"/>
            <a:ext cx="1853700" cy="144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4"/>
          <p:cNvSpPr txBox="1"/>
          <p:nvPr>
            <p:ph idx="12" type="sldNum"/>
          </p:nvPr>
        </p:nvSpPr>
        <p:spPr>
          <a:xfrm>
            <a:off x="9" y="4618026"/>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79" name="Google Shape;379;p34"/>
          <p:cNvSpPr/>
          <p:nvPr/>
        </p:nvSpPr>
        <p:spPr>
          <a:xfrm>
            <a:off x="1601275" y="0"/>
            <a:ext cx="834600" cy="92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80" name="Google Shape;380;p34"/>
          <p:cNvGraphicFramePr/>
          <p:nvPr/>
        </p:nvGraphicFramePr>
        <p:xfrm>
          <a:off x="3464225" y="60410"/>
          <a:ext cx="3000000" cy="3000000"/>
        </p:xfrm>
        <a:graphic>
          <a:graphicData uri="http://schemas.openxmlformats.org/drawingml/2006/table">
            <a:tbl>
              <a:tblPr>
                <a:noFill/>
                <a:tableStyleId>{EE9F7D2E-8FC1-4099-8AD7-AB69F7A4D218}</a:tableStyleId>
              </a:tblPr>
              <a:tblGrid>
                <a:gridCol w="919950"/>
                <a:gridCol w="919950"/>
                <a:gridCol w="919950"/>
                <a:gridCol w="919950"/>
                <a:gridCol w="919950"/>
                <a:gridCol w="919950"/>
              </a:tblGrid>
              <a:tr h="478925">
                <a:tc>
                  <a:txBody>
                    <a:bodyPr>
                      <a:noAutofit/>
                    </a:bodyPr>
                    <a:lstStyle/>
                    <a:p>
                      <a:pPr indent="0" lvl="0" marL="0" rtl="0" algn="ctr">
                        <a:lnSpc>
                          <a:spcPct val="115000"/>
                        </a:lnSpc>
                        <a:spcBef>
                          <a:spcPts val="0"/>
                        </a:spcBef>
                        <a:spcAft>
                          <a:spcPts val="0"/>
                        </a:spcAft>
                        <a:buNone/>
                      </a:pPr>
                      <a:r>
                        <a:rPr b="1" lang="en" sz="800">
                          <a:latin typeface="Times New Roman"/>
                          <a:ea typeface="Times New Roman"/>
                          <a:cs typeface="Times New Roman"/>
                          <a:sym typeface="Times New Roman"/>
                        </a:rPr>
                        <a:t>Opción</a:t>
                      </a:r>
                      <a:endParaRPr b="1" sz="800">
                        <a:latin typeface="Times New Roman"/>
                        <a:ea typeface="Times New Roman"/>
                        <a:cs typeface="Times New Roman"/>
                        <a:sym typeface="Times New Roman"/>
                      </a:endParaRPr>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Times New Roman"/>
                          <a:ea typeface="Times New Roman"/>
                          <a:cs typeface="Times New Roman"/>
                          <a:sym typeface="Times New Roman"/>
                        </a:rPr>
                        <a:t>Impacto en la Meta del Programa</a:t>
                      </a:r>
                      <a:endParaRPr b="1" sz="800">
                        <a:latin typeface="Times New Roman"/>
                        <a:ea typeface="Times New Roman"/>
                        <a:cs typeface="Times New Roman"/>
                        <a:sym typeface="Times New Roman"/>
                      </a:endParaRPr>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Times New Roman"/>
                          <a:ea typeface="Times New Roman"/>
                          <a:cs typeface="Times New Roman"/>
                          <a:sym typeface="Times New Roman"/>
                        </a:rPr>
                        <a:t>Viabilidad Técnica</a:t>
                      </a:r>
                      <a:endParaRPr b="1" sz="800">
                        <a:latin typeface="Times New Roman"/>
                        <a:ea typeface="Times New Roman"/>
                        <a:cs typeface="Times New Roman"/>
                        <a:sym typeface="Times New Roman"/>
                      </a:endParaRPr>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Times New Roman"/>
                          <a:ea typeface="Times New Roman"/>
                          <a:cs typeface="Times New Roman"/>
                          <a:sym typeface="Times New Roman"/>
                        </a:rPr>
                        <a:t>Viabilidad Económica</a:t>
                      </a:r>
                      <a:endParaRPr b="1" sz="800">
                        <a:latin typeface="Times New Roman"/>
                        <a:ea typeface="Times New Roman"/>
                        <a:cs typeface="Times New Roman"/>
                        <a:sym typeface="Times New Roman"/>
                      </a:endParaRPr>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Times New Roman"/>
                          <a:ea typeface="Times New Roman"/>
                          <a:cs typeface="Times New Roman"/>
                          <a:sym typeface="Times New Roman"/>
                        </a:rPr>
                        <a:t>Sostenibilidad</a:t>
                      </a:r>
                      <a:endParaRPr b="1" sz="800">
                        <a:latin typeface="Times New Roman"/>
                        <a:ea typeface="Times New Roman"/>
                        <a:cs typeface="Times New Roman"/>
                        <a:sym typeface="Times New Roman"/>
                      </a:endParaRPr>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en" sz="800">
                          <a:latin typeface="Times New Roman"/>
                          <a:ea typeface="Times New Roman"/>
                          <a:cs typeface="Times New Roman"/>
                          <a:sym typeface="Times New Roman"/>
                        </a:rPr>
                        <a:t>Factibilidad de la Cultura Organizacional</a:t>
                      </a:r>
                      <a:endParaRPr b="1" sz="800">
                        <a:latin typeface="Times New Roman"/>
                        <a:ea typeface="Times New Roman"/>
                        <a:cs typeface="Times New Roman"/>
                        <a:sym typeface="Times New Roman"/>
                      </a:endParaRPr>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1175">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Iluminación Mejorada - LEDs</a:t>
                      </a:r>
                      <a:endParaRPr sz="800">
                        <a:latin typeface="Times New Roman"/>
                        <a:ea typeface="Times New Roman"/>
                        <a:cs typeface="Times New Roman"/>
                        <a:sym typeface="Times New Roman"/>
                      </a:endParaRPr>
                    </a:p>
                  </a:txBody>
                  <a:tcPr marT="19050" marB="19050" marR="28575" marL="28575" anchor="ctr">
                    <a:lnT cap="flat" cmpd="sng" w="9525">
                      <a:solidFill>
                        <a:srgbClr val="000000"/>
                      </a:solidFill>
                      <a:prstDash val="solid"/>
                      <a:round/>
                      <a:headEnd len="sm" w="sm" type="none"/>
                      <a:tailEnd len="sm" w="sm" type="none"/>
                    </a:lnT>
                  </a:tcP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Reducirá el consumo de energía</a:t>
                      </a:r>
                      <a:endParaRPr sz="800">
                        <a:latin typeface="Times New Roman"/>
                        <a:ea typeface="Times New Roman"/>
                        <a:cs typeface="Times New Roman"/>
                        <a:sym typeface="Times New Roman"/>
                      </a:endParaRPr>
                    </a:p>
                  </a:txBody>
                  <a:tcPr marT="19050" marB="19050" marR="28575" marL="28575" anchor="ctr">
                    <a:lnT cap="flat" cmpd="sng" w="9525">
                      <a:solidFill>
                        <a:srgbClr val="000000"/>
                      </a:solidFill>
                      <a:prstDash val="solid"/>
                      <a:round/>
                      <a:headEnd len="sm" w="sm" type="none"/>
                      <a:tailEnd len="sm" w="sm" type="none"/>
                    </a:lnT>
                  </a:tcP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lnT cap="flat" cmpd="sng" w="9525">
                      <a:solidFill>
                        <a:srgbClr val="000000"/>
                      </a:solidFill>
                      <a:prstDash val="solid"/>
                      <a:round/>
                      <a:headEnd len="sm" w="sm" type="none"/>
                      <a:tailEnd len="sm" w="sm" type="none"/>
                    </a:lnT>
                  </a:tcP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lnT cap="flat" cmpd="sng" w="9525">
                      <a:solidFill>
                        <a:srgbClr val="000000"/>
                      </a:solidFill>
                      <a:prstDash val="solid"/>
                      <a:round/>
                      <a:headEnd len="sm" w="sm" type="none"/>
                      <a:tailEnd len="sm" w="sm" type="none"/>
                    </a:lnT>
                  </a:tcP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Alta</a:t>
                      </a:r>
                      <a:endParaRPr sz="800">
                        <a:latin typeface="Times New Roman"/>
                        <a:ea typeface="Times New Roman"/>
                        <a:cs typeface="Times New Roman"/>
                        <a:sym typeface="Times New Roman"/>
                      </a:endParaRPr>
                    </a:p>
                  </a:txBody>
                  <a:tcPr marT="19050" marB="19050" marR="28575" marL="28575" anchor="ctr">
                    <a:lnT cap="flat" cmpd="sng" w="9525">
                      <a:solidFill>
                        <a:srgbClr val="000000"/>
                      </a:solidFill>
                      <a:prstDash val="solid"/>
                      <a:round/>
                      <a:headEnd len="sm" w="sm" type="none"/>
                      <a:tailEnd len="sm" w="sm" type="none"/>
                    </a:lnT>
                  </a:tcP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Alta</a:t>
                      </a:r>
                      <a:endParaRPr sz="800">
                        <a:latin typeface="Times New Roman"/>
                        <a:ea typeface="Times New Roman"/>
                        <a:cs typeface="Times New Roman"/>
                        <a:sym typeface="Times New Roman"/>
                      </a:endParaRPr>
                    </a:p>
                  </a:txBody>
                  <a:tcPr marT="19050" marB="19050" marR="28575" marL="28575" anchor="ctr">
                    <a:lnT cap="flat" cmpd="sng" w="9525">
                      <a:solidFill>
                        <a:srgbClr val="000000"/>
                      </a:solidFill>
                      <a:prstDash val="solid"/>
                      <a:round/>
                      <a:headEnd len="sm" w="sm" type="none"/>
                      <a:tailEnd len="sm" w="sm" type="none"/>
                    </a:lnT>
                  </a:tcPr>
                </a:tc>
              </a:tr>
              <a:tr h="478925">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Patrocinar una Iniciativa Forestal</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Ayudará a absorber las emisiones de carbono</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Alta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Alta</a:t>
                      </a:r>
                      <a:endParaRPr sz="800">
                        <a:latin typeface="Times New Roman"/>
                        <a:ea typeface="Times New Roman"/>
                        <a:cs typeface="Times New Roman"/>
                        <a:sym typeface="Times New Roman"/>
                      </a:endParaRPr>
                    </a:p>
                  </a:txBody>
                  <a:tcPr marT="19050" marB="19050" marR="28575" marL="28575" anchor="ctr"/>
                </a:tc>
              </a:tr>
              <a:tr h="540300">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Sin Papel</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Reducirá los residuos generados por el uso del papel.</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 a Alta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Alta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tc>
              </a:tr>
              <a:tr h="478925">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Alternativas de Plastico</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Reducirá las emisiones generadas por los residuos.</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Alta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Baja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Alta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tc>
              </a:tr>
              <a:tr h="478925">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Paneles Solares</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Reducirá las emisiones eléctricas de carbono</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Baja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Alta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Alta</a:t>
                      </a:r>
                      <a:endParaRPr sz="800">
                        <a:latin typeface="Times New Roman"/>
                        <a:ea typeface="Times New Roman"/>
                        <a:cs typeface="Times New Roman"/>
                        <a:sym typeface="Times New Roman"/>
                      </a:endParaRPr>
                    </a:p>
                  </a:txBody>
                  <a:tcPr marT="19050" marB="19050" marR="28575" marL="28575" anchor="ctr"/>
                </a:tc>
              </a:tr>
              <a:tr h="331175">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Inodoros de Agua Eficiente</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Reducirá el consumo de agua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Baja a Mediana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Alta</a:t>
                      </a:r>
                      <a:endParaRPr sz="800">
                        <a:latin typeface="Times New Roman"/>
                        <a:ea typeface="Times New Roman"/>
                        <a:cs typeface="Times New Roman"/>
                        <a:sym typeface="Times New Roman"/>
                      </a:endParaRPr>
                    </a:p>
                  </a:txBody>
                  <a:tcPr marT="19050" marB="19050" marR="28575" marL="28575" anchor="ctr"/>
                </a:tc>
              </a:tr>
              <a:tr h="923000">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Incentivos para Viajes Compartidos</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Reducirá el impacto de los desplazamientos diarios de los empleados</a:t>
                      </a:r>
                      <a:endParaRPr sz="8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 </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tc>
              </a:tr>
              <a:tr h="756400">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Biodiesel</a:t>
                      </a:r>
                      <a:endParaRPr sz="800">
                        <a:latin typeface="Times New Roman"/>
                        <a:ea typeface="Times New Roman"/>
                        <a:cs typeface="Times New Roman"/>
                        <a:sym typeface="Times New Roman"/>
                      </a:endParaRPr>
                    </a:p>
                  </a:txBody>
                  <a:tcPr marT="19050" marB="19050" marR="28575" marL="28575" anchor="ctr">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Reducirá el impacto del consumo de combustible</a:t>
                      </a:r>
                      <a:endParaRPr sz="800">
                        <a:latin typeface="Times New Roman"/>
                        <a:ea typeface="Times New Roman"/>
                        <a:cs typeface="Times New Roman"/>
                        <a:sym typeface="Times New Roman"/>
                      </a:endParaRPr>
                    </a:p>
                  </a:txBody>
                  <a:tcPr marT="19050" marB="19050" marR="28575" marL="28575" anchor="ctr">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Baja</a:t>
                      </a:r>
                      <a:endParaRPr sz="800">
                        <a:latin typeface="Times New Roman"/>
                        <a:ea typeface="Times New Roman"/>
                        <a:cs typeface="Times New Roman"/>
                        <a:sym typeface="Times New Roman"/>
                      </a:endParaRPr>
                    </a:p>
                  </a:txBody>
                  <a:tcPr marT="19050" marB="19050" marR="28575" marL="28575" anchor="ctr">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Mediana</a:t>
                      </a:r>
                      <a:endParaRPr sz="800">
                        <a:latin typeface="Times New Roman"/>
                        <a:ea typeface="Times New Roman"/>
                        <a:cs typeface="Times New Roman"/>
                        <a:sym typeface="Times New Roman"/>
                      </a:endParaRPr>
                    </a:p>
                  </a:txBody>
                  <a:tcPr marT="19050" marB="19050" marR="28575" marL="28575" anchor="ctr">
                    <a:lnB cap="flat" cmpd="sng" w="9525">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en" sz="800">
                          <a:latin typeface="Times New Roman"/>
                          <a:ea typeface="Times New Roman"/>
                          <a:cs typeface="Times New Roman"/>
                          <a:sym typeface="Times New Roman"/>
                        </a:rPr>
                        <a:t>Alta</a:t>
                      </a:r>
                      <a:endParaRPr sz="800">
                        <a:latin typeface="Times New Roman"/>
                        <a:ea typeface="Times New Roman"/>
                        <a:cs typeface="Times New Roman"/>
                        <a:sym typeface="Times New Roman"/>
                      </a:endParaRPr>
                    </a:p>
                  </a:txBody>
                  <a:tcPr marT="19050" marB="19050" marR="28575" marL="28575" anchor="ctr">
                    <a:lnB cap="flat" cmpd="sng" w="9525">
                      <a:solidFill>
                        <a:srgbClr val="000000"/>
                      </a:solidFill>
                      <a:prstDash val="solid"/>
                      <a:round/>
                      <a:headEnd len="sm" w="sm" type="none"/>
                      <a:tailEnd len="sm" w="sm" type="none"/>
                    </a:lnB>
                  </a:tcPr>
                </a:tc>
              </a:tr>
              <a:tr h="251450">
                <a:tc>
                  <a:txBody>
                    <a:bodyPr>
                      <a:noAutofit/>
                    </a:bodyPr>
                    <a:lstStyle/>
                    <a:p>
                      <a:pPr indent="0" lvl="0" marL="0" rtl="0" algn="l">
                        <a:spcBef>
                          <a:spcPts val="0"/>
                        </a:spcBef>
                        <a:spcAft>
                          <a:spcPts val="0"/>
                        </a:spcAft>
                        <a:buNone/>
                      </a:pPr>
                      <a:r>
                        <a:t/>
                      </a:r>
                      <a:endParaRPr/>
                    </a:p>
                  </a:txBody>
                  <a:tcPr marT="19050" marB="19050" marR="28575" marL="28575" anchor="ctr">
                    <a:lnT cap="flat" cmpd="sng" w="9525">
                      <a:solidFill>
                        <a:srgbClr val="000000"/>
                      </a:solidFill>
                      <a:prstDash val="solid"/>
                      <a:round/>
                      <a:headEnd len="sm" w="sm" type="none"/>
                      <a:tailEnd len="sm" w="sm" type="none"/>
                    </a:lnT>
                  </a:tcPr>
                </a:tc>
                <a:tc>
                  <a:txBody>
                    <a:bodyPr>
                      <a:noAutofit/>
                    </a:bodyPr>
                    <a:lstStyle/>
                    <a:p>
                      <a:pPr indent="0" lvl="0" marL="0" rtl="0" algn="l">
                        <a:spcBef>
                          <a:spcPts val="0"/>
                        </a:spcBef>
                        <a:spcAft>
                          <a:spcPts val="0"/>
                        </a:spcAft>
                        <a:buNone/>
                      </a:pPr>
                      <a:r>
                        <a:t/>
                      </a:r>
                      <a:endParaRPr/>
                    </a:p>
                  </a:txBody>
                  <a:tcPr marT="19050" marB="19050" marR="28575" marL="28575" anchor="ctr">
                    <a:lnT cap="flat" cmpd="sng" w="9525">
                      <a:solidFill>
                        <a:srgbClr val="000000"/>
                      </a:solidFill>
                      <a:prstDash val="solid"/>
                      <a:round/>
                      <a:headEnd len="sm" w="sm" type="none"/>
                      <a:tailEnd len="sm" w="sm" type="none"/>
                    </a:lnT>
                  </a:tcPr>
                </a:tc>
                <a:tc>
                  <a:txBody>
                    <a:bodyPr>
                      <a:noAutofit/>
                    </a:bodyPr>
                    <a:lstStyle/>
                    <a:p>
                      <a:pPr indent="0" lvl="0" marL="0" rtl="0" algn="l">
                        <a:spcBef>
                          <a:spcPts val="0"/>
                        </a:spcBef>
                        <a:spcAft>
                          <a:spcPts val="0"/>
                        </a:spcAft>
                        <a:buNone/>
                      </a:pPr>
                      <a:r>
                        <a:t/>
                      </a:r>
                      <a:endParaRPr/>
                    </a:p>
                  </a:txBody>
                  <a:tcPr marT="19050" marB="19050" marR="28575" marL="28575" anchor="ctr">
                    <a:lnT cap="flat" cmpd="sng" w="9525">
                      <a:solidFill>
                        <a:srgbClr val="000000"/>
                      </a:solidFill>
                      <a:prstDash val="solid"/>
                      <a:round/>
                      <a:headEnd len="sm" w="sm" type="none"/>
                      <a:tailEnd len="sm" w="sm" type="none"/>
                    </a:lnT>
                  </a:tcPr>
                </a:tc>
                <a:tc>
                  <a:txBody>
                    <a:bodyPr>
                      <a:noAutofit/>
                    </a:bodyPr>
                    <a:lstStyle/>
                    <a:p>
                      <a:pPr indent="0" lvl="0" marL="0" rtl="0" algn="l">
                        <a:spcBef>
                          <a:spcPts val="0"/>
                        </a:spcBef>
                        <a:spcAft>
                          <a:spcPts val="0"/>
                        </a:spcAft>
                        <a:buNone/>
                      </a:pPr>
                      <a:r>
                        <a:t/>
                      </a:r>
                      <a:endParaRPr/>
                    </a:p>
                  </a:txBody>
                  <a:tcPr marT="19050" marB="19050" marR="28575" marL="28575" anchor="ctr">
                    <a:lnT cap="flat" cmpd="sng" w="9525">
                      <a:solidFill>
                        <a:srgbClr val="000000"/>
                      </a:solidFill>
                      <a:prstDash val="solid"/>
                      <a:round/>
                      <a:headEnd len="sm" w="sm" type="none"/>
                      <a:tailEnd len="sm" w="sm" type="none"/>
                    </a:lnT>
                  </a:tcPr>
                </a:tc>
                <a:tc>
                  <a:txBody>
                    <a:bodyPr>
                      <a:noAutofit/>
                    </a:bodyPr>
                    <a:lstStyle/>
                    <a:p>
                      <a:pPr indent="0" lvl="0" marL="0" rtl="0" algn="l">
                        <a:spcBef>
                          <a:spcPts val="0"/>
                        </a:spcBef>
                        <a:spcAft>
                          <a:spcPts val="0"/>
                        </a:spcAft>
                        <a:buNone/>
                      </a:pPr>
                      <a:r>
                        <a:t/>
                      </a:r>
                      <a:endParaRPr/>
                    </a:p>
                  </a:txBody>
                  <a:tcPr marT="19050" marB="19050" marR="28575" marL="28575" anchor="ctr">
                    <a:lnT cap="flat" cmpd="sng" w="9525">
                      <a:solidFill>
                        <a:srgbClr val="000000"/>
                      </a:solidFill>
                      <a:prstDash val="solid"/>
                      <a:round/>
                      <a:headEnd len="sm" w="sm" type="none"/>
                      <a:tailEnd len="sm" w="sm" type="none"/>
                    </a:lnT>
                  </a:tcPr>
                </a:tc>
                <a:tc>
                  <a:txBody>
                    <a:bodyPr>
                      <a:noAutofit/>
                    </a:bodyPr>
                    <a:lstStyle/>
                    <a:p>
                      <a:pPr indent="0" lvl="0" marL="0" rtl="0" algn="l">
                        <a:spcBef>
                          <a:spcPts val="0"/>
                        </a:spcBef>
                        <a:spcAft>
                          <a:spcPts val="0"/>
                        </a:spcAft>
                        <a:buNone/>
                      </a:pPr>
                      <a:r>
                        <a:t/>
                      </a:r>
                      <a:endParaRPr/>
                    </a:p>
                  </a:txBody>
                  <a:tcPr marT="19050" marB="19050" marR="28575" marL="28575" anchor="ctr">
                    <a:lnT cap="flat" cmpd="sng" w="9525">
                      <a:solidFill>
                        <a:srgbClr val="000000"/>
                      </a:solidFill>
                      <a:prstDash val="solid"/>
                      <a:round/>
                      <a:headEnd len="sm" w="sm" type="none"/>
                      <a:tailEnd len="sm" w="sm" type="none"/>
                    </a:lnT>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1B148"/>
        </a:solidFill>
      </p:bgPr>
    </p:bg>
    <p:spTree>
      <p:nvGrpSpPr>
        <p:cNvPr id="384" name="Shape 384"/>
        <p:cNvGrpSpPr/>
        <p:nvPr/>
      </p:nvGrpSpPr>
      <p:grpSpPr>
        <a:xfrm>
          <a:off x="0" y="0"/>
          <a:ext cx="0" cy="0"/>
          <a:chOff x="0" y="0"/>
          <a:chExt cx="0" cy="0"/>
        </a:xfrm>
      </p:grpSpPr>
      <p:sp>
        <p:nvSpPr>
          <p:cNvPr id="385" name="Google Shape;385;p35"/>
          <p:cNvSpPr txBox="1"/>
          <p:nvPr>
            <p:ph idx="4294967295" type="ctrTitle"/>
          </p:nvPr>
        </p:nvSpPr>
        <p:spPr>
          <a:xfrm>
            <a:off x="4174500" y="418200"/>
            <a:ext cx="4824300" cy="1173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B8F567"/>
                </a:solidFill>
                <a:latin typeface="Shadows Into Light"/>
                <a:ea typeface="Shadows Into Light"/>
                <a:cs typeface="Shadows Into Light"/>
                <a:sym typeface="Shadows Into Light"/>
              </a:rPr>
              <a:t>INTECO y La Certificación de Carbono Neutralidad</a:t>
            </a:r>
            <a:endParaRPr>
              <a:solidFill>
                <a:srgbClr val="B8F567"/>
              </a:solidFill>
              <a:latin typeface="Shadows Into Light"/>
              <a:ea typeface="Shadows Into Light"/>
              <a:cs typeface="Shadows Into Light"/>
              <a:sym typeface="Shadows Into Light"/>
            </a:endParaRPr>
          </a:p>
        </p:txBody>
      </p:sp>
      <p:sp>
        <p:nvSpPr>
          <p:cNvPr id="386" name="Google Shape;386;p35"/>
          <p:cNvSpPr txBox="1"/>
          <p:nvPr>
            <p:ph idx="4294967295" type="subTitle"/>
          </p:nvPr>
        </p:nvSpPr>
        <p:spPr>
          <a:xfrm>
            <a:off x="3404625" y="1435850"/>
            <a:ext cx="5408400" cy="7848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Clr>
                <a:srgbClr val="51B148"/>
              </a:buClr>
              <a:buSzPts val="1800"/>
              <a:buFont typeface="Amatic SC"/>
              <a:buChar char="⊷"/>
            </a:pPr>
            <a:r>
              <a:rPr lang="en" sz="1800">
                <a:solidFill>
                  <a:srgbClr val="FFFFFF"/>
                </a:solidFill>
                <a:latin typeface="Amatic SC"/>
                <a:ea typeface="Amatic SC"/>
                <a:cs typeface="Amatic SC"/>
                <a:sym typeface="Amatic SC"/>
              </a:rPr>
              <a:t>El Instituto de Normas Técnicas de Costa Rica (INTECO)</a:t>
            </a:r>
            <a:endParaRPr sz="1800">
              <a:solidFill>
                <a:srgbClr val="FFFFFF"/>
              </a:solidFill>
              <a:latin typeface="Amatic SC"/>
              <a:ea typeface="Amatic SC"/>
              <a:cs typeface="Amatic SC"/>
              <a:sym typeface="Amatic SC"/>
            </a:endParaRPr>
          </a:p>
          <a:p>
            <a:pPr indent="-342900" lvl="1" marL="914400" rtl="0" algn="l">
              <a:spcBef>
                <a:spcPts val="0"/>
              </a:spcBef>
              <a:spcAft>
                <a:spcPts val="0"/>
              </a:spcAft>
              <a:buClr>
                <a:srgbClr val="51B148"/>
              </a:buClr>
              <a:buSzPts val="1800"/>
              <a:buFont typeface="Amatic SC"/>
              <a:buChar char="⊶"/>
            </a:pPr>
            <a:r>
              <a:rPr lang="en" sz="1800">
                <a:solidFill>
                  <a:srgbClr val="FFFFFF"/>
                </a:solidFill>
                <a:latin typeface="Amatic SC"/>
                <a:ea typeface="Amatic SC"/>
                <a:cs typeface="Amatic SC"/>
                <a:sym typeface="Amatic SC"/>
              </a:rPr>
              <a:t>la certificación de neutralidad de carbono</a:t>
            </a:r>
            <a:endParaRPr sz="1800">
              <a:solidFill>
                <a:srgbClr val="FFFFFF"/>
              </a:solidFill>
              <a:latin typeface="Amatic SC"/>
              <a:ea typeface="Amatic SC"/>
              <a:cs typeface="Amatic SC"/>
              <a:sym typeface="Amatic SC"/>
            </a:endParaRPr>
          </a:p>
          <a:p>
            <a:pPr indent="0" lvl="0" marL="0" rtl="0" algn="l">
              <a:spcBef>
                <a:spcPts val="600"/>
              </a:spcBef>
              <a:spcAft>
                <a:spcPts val="0"/>
              </a:spcAft>
              <a:buNone/>
            </a:pPr>
            <a:r>
              <a:t/>
            </a:r>
            <a:endParaRPr sz="1800">
              <a:solidFill>
                <a:srgbClr val="FFFFFF"/>
              </a:solidFill>
              <a:latin typeface="Amatic SC"/>
              <a:ea typeface="Amatic SC"/>
              <a:cs typeface="Amatic SC"/>
              <a:sym typeface="Amatic SC"/>
            </a:endParaRPr>
          </a:p>
          <a:p>
            <a:pPr indent="0" lvl="0" marL="0" rtl="0" algn="l">
              <a:spcBef>
                <a:spcPts val="600"/>
              </a:spcBef>
              <a:spcAft>
                <a:spcPts val="0"/>
              </a:spcAft>
              <a:buNone/>
            </a:pPr>
            <a:r>
              <a:t/>
            </a:r>
            <a:endParaRPr sz="1800">
              <a:solidFill>
                <a:srgbClr val="FFFFFF"/>
              </a:solidFill>
              <a:latin typeface="Amatic SC"/>
              <a:ea typeface="Amatic SC"/>
              <a:cs typeface="Amatic SC"/>
              <a:sym typeface="Amatic SC"/>
            </a:endParaRPr>
          </a:p>
        </p:txBody>
      </p:sp>
      <p:sp>
        <p:nvSpPr>
          <p:cNvPr id="387" name="Google Shape;387;p35"/>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pSp>
        <p:nvGrpSpPr>
          <p:cNvPr id="388" name="Google Shape;388;p35"/>
          <p:cNvGrpSpPr/>
          <p:nvPr/>
        </p:nvGrpSpPr>
        <p:grpSpPr>
          <a:xfrm>
            <a:off x="463496" y="418193"/>
            <a:ext cx="1417581" cy="1380759"/>
            <a:chOff x="5926225" y="921350"/>
            <a:chExt cx="517800" cy="504350"/>
          </a:xfrm>
        </p:grpSpPr>
        <p:sp>
          <p:nvSpPr>
            <p:cNvPr id="389" name="Google Shape;389;p35"/>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5"/>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 name="Google Shape;391;p35"/>
          <p:cNvSpPr/>
          <p:nvPr/>
        </p:nvSpPr>
        <p:spPr>
          <a:xfrm>
            <a:off x="2027271" y="916449"/>
            <a:ext cx="1417580" cy="800768"/>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2" name="Google Shape;392;p35"/>
          <p:cNvGrpSpPr/>
          <p:nvPr/>
        </p:nvGrpSpPr>
        <p:grpSpPr>
          <a:xfrm>
            <a:off x="1092774" y="3189172"/>
            <a:ext cx="1128571" cy="1471014"/>
            <a:chOff x="2624850" y="4296000"/>
            <a:chExt cx="380400" cy="495825"/>
          </a:xfrm>
        </p:grpSpPr>
        <p:sp>
          <p:nvSpPr>
            <p:cNvPr id="393" name="Google Shape;393;p35"/>
            <p:cNvSpPr/>
            <p:nvPr/>
          </p:nvSpPr>
          <p:spPr>
            <a:xfrm>
              <a:off x="2845875" y="4296000"/>
              <a:ext cx="126425" cy="125800"/>
            </a:xfrm>
            <a:custGeom>
              <a:rect b="b" l="l" r="r" t="t"/>
              <a:pathLst>
                <a:path extrusionOk="0" h="5032" w="5057">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B8F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5"/>
            <p:cNvSpPr/>
            <p:nvPr/>
          </p:nvSpPr>
          <p:spPr>
            <a:xfrm>
              <a:off x="2635850" y="4316150"/>
              <a:ext cx="369400" cy="475675"/>
            </a:xfrm>
            <a:custGeom>
              <a:rect b="b" l="l" r="r" t="t"/>
              <a:pathLst>
                <a:path extrusionOk="0" h="19027" w="14776">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B8F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5"/>
            <p:cNvSpPr/>
            <p:nvPr/>
          </p:nvSpPr>
          <p:spPr>
            <a:xfrm>
              <a:off x="2624850" y="4357675"/>
              <a:ext cx="171600" cy="171600"/>
            </a:xfrm>
            <a:custGeom>
              <a:rect b="b" l="l" r="r" t="t"/>
              <a:pathLst>
                <a:path extrusionOk="0" h="6864" w="6864">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B8F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6" name="Google Shape;396;p35"/>
          <p:cNvSpPr/>
          <p:nvPr/>
        </p:nvSpPr>
        <p:spPr>
          <a:xfrm>
            <a:off x="463501" y="2250780"/>
            <a:ext cx="1775404" cy="981322"/>
          </a:xfrm>
          <a:custGeom>
            <a:rect b="b" l="l" r="r" t="t"/>
            <a:pathLst>
              <a:path extrusionOk="0" h="10503" w="19002">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5"/>
          <p:cNvSpPr/>
          <p:nvPr/>
        </p:nvSpPr>
        <p:spPr>
          <a:xfrm>
            <a:off x="3404615" y="595000"/>
            <a:ext cx="696695" cy="393592"/>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8" name="Google Shape;398;p35"/>
          <p:cNvGrpSpPr/>
          <p:nvPr/>
        </p:nvGrpSpPr>
        <p:grpSpPr>
          <a:xfrm>
            <a:off x="3444826" y="2314575"/>
            <a:ext cx="5553906" cy="460020"/>
            <a:chOff x="2789785" y="438789"/>
            <a:chExt cx="5221800" cy="731700"/>
          </a:xfrm>
        </p:grpSpPr>
        <p:sp>
          <p:nvSpPr>
            <p:cNvPr id="399" name="Google Shape;399;p35"/>
            <p:cNvSpPr/>
            <p:nvPr/>
          </p:nvSpPr>
          <p:spPr>
            <a:xfrm>
              <a:off x="2789785" y="438789"/>
              <a:ext cx="5221800" cy="731700"/>
            </a:xfrm>
            <a:prstGeom prst="rect">
              <a:avLst/>
            </a:prstGeom>
            <a:solidFill>
              <a:srgbClr val="08563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600"/>
            </a:p>
          </p:txBody>
        </p:sp>
        <p:sp>
          <p:nvSpPr>
            <p:cNvPr id="400" name="Google Shape;400;p35"/>
            <p:cNvSpPr txBox="1"/>
            <p:nvPr/>
          </p:nvSpPr>
          <p:spPr>
            <a:xfrm>
              <a:off x="2914389" y="523065"/>
              <a:ext cx="4765800" cy="575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600">
                  <a:solidFill>
                    <a:srgbClr val="FFFFFF"/>
                  </a:solidFill>
                  <a:latin typeface="Amatic SC"/>
                  <a:ea typeface="Amatic SC"/>
                  <a:cs typeface="Amatic SC"/>
                  <a:sym typeface="Amatic SC"/>
                </a:rPr>
                <a:t>Establecer un método sistemático para recopilar y documentar los datos del Museo</a:t>
              </a:r>
              <a:endParaRPr sz="1600">
                <a:solidFill>
                  <a:srgbClr val="FFFFFF"/>
                </a:solidFill>
                <a:latin typeface="Amatic SC"/>
                <a:ea typeface="Amatic SC"/>
                <a:cs typeface="Amatic SC"/>
                <a:sym typeface="Amatic SC"/>
              </a:endParaRPr>
            </a:p>
          </p:txBody>
        </p:sp>
      </p:grpSp>
      <p:grpSp>
        <p:nvGrpSpPr>
          <p:cNvPr id="401" name="Google Shape;401;p35"/>
          <p:cNvGrpSpPr/>
          <p:nvPr/>
        </p:nvGrpSpPr>
        <p:grpSpPr>
          <a:xfrm>
            <a:off x="3444828" y="2870573"/>
            <a:ext cx="5169415" cy="460020"/>
            <a:chOff x="2789787" y="1323150"/>
            <a:chExt cx="4860300" cy="731700"/>
          </a:xfrm>
        </p:grpSpPr>
        <p:sp>
          <p:nvSpPr>
            <p:cNvPr id="402" name="Google Shape;402;p35"/>
            <p:cNvSpPr/>
            <p:nvPr/>
          </p:nvSpPr>
          <p:spPr>
            <a:xfrm>
              <a:off x="2789787" y="1323150"/>
              <a:ext cx="4860300" cy="731700"/>
            </a:xfrm>
            <a:prstGeom prst="rect">
              <a:avLst/>
            </a:prstGeom>
            <a:solidFill>
              <a:srgbClr val="0B714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600"/>
            </a:p>
          </p:txBody>
        </p:sp>
        <p:sp>
          <p:nvSpPr>
            <p:cNvPr id="403" name="Google Shape;403;p35"/>
            <p:cNvSpPr txBox="1"/>
            <p:nvPr/>
          </p:nvSpPr>
          <p:spPr>
            <a:xfrm>
              <a:off x="2914387" y="1529721"/>
              <a:ext cx="43731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600">
                  <a:solidFill>
                    <a:srgbClr val="FFFFFF"/>
                  </a:solidFill>
                  <a:latin typeface="Amatic SC"/>
                  <a:ea typeface="Amatic SC"/>
                  <a:cs typeface="Amatic SC"/>
                  <a:sym typeface="Amatic SC"/>
                </a:rPr>
                <a:t>Realizar un cálculo del inventario de carbono</a:t>
              </a:r>
              <a:endParaRPr sz="1600">
                <a:solidFill>
                  <a:srgbClr val="FFFFFF"/>
                </a:solidFill>
                <a:latin typeface="Amatic SC"/>
                <a:ea typeface="Amatic SC"/>
                <a:cs typeface="Amatic SC"/>
                <a:sym typeface="Amatic SC"/>
              </a:endParaRPr>
            </a:p>
          </p:txBody>
        </p:sp>
      </p:grpSp>
      <p:grpSp>
        <p:nvGrpSpPr>
          <p:cNvPr id="404" name="Google Shape;404;p35"/>
          <p:cNvGrpSpPr/>
          <p:nvPr/>
        </p:nvGrpSpPr>
        <p:grpSpPr>
          <a:xfrm>
            <a:off x="3444828" y="3424520"/>
            <a:ext cx="4783647" cy="460020"/>
            <a:chOff x="2789787" y="2204250"/>
            <a:chExt cx="4497600" cy="731700"/>
          </a:xfrm>
        </p:grpSpPr>
        <p:sp>
          <p:nvSpPr>
            <p:cNvPr id="405" name="Google Shape;405;p35"/>
            <p:cNvSpPr/>
            <p:nvPr/>
          </p:nvSpPr>
          <p:spPr>
            <a:xfrm>
              <a:off x="2789787" y="2204250"/>
              <a:ext cx="4497600" cy="731700"/>
            </a:xfrm>
            <a:prstGeom prst="rect">
              <a:avLst/>
            </a:prstGeom>
            <a:solidFill>
              <a:srgbClr val="0B774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600"/>
            </a:p>
          </p:txBody>
        </p:sp>
        <p:sp>
          <p:nvSpPr>
            <p:cNvPr id="406" name="Google Shape;406;p35"/>
            <p:cNvSpPr txBox="1"/>
            <p:nvPr/>
          </p:nvSpPr>
          <p:spPr>
            <a:xfrm>
              <a:off x="2914388" y="2410805"/>
              <a:ext cx="38499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600">
                  <a:solidFill>
                    <a:srgbClr val="FFFFFF"/>
                  </a:solidFill>
                  <a:latin typeface="Amatic SC"/>
                  <a:ea typeface="Amatic SC"/>
                  <a:cs typeface="Amatic SC"/>
                  <a:sym typeface="Amatic SC"/>
                </a:rPr>
                <a:t>Establecer estrategias para reducir las emisiones de carbono</a:t>
              </a:r>
              <a:endParaRPr sz="1600">
                <a:solidFill>
                  <a:srgbClr val="FFFFFF"/>
                </a:solidFill>
                <a:latin typeface="Amatic SC"/>
                <a:ea typeface="Amatic SC"/>
                <a:cs typeface="Amatic SC"/>
                <a:sym typeface="Amatic SC"/>
              </a:endParaRPr>
            </a:p>
          </p:txBody>
        </p:sp>
      </p:grpSp>
      <p:grpSp>
        <p:nvGrpSpPr>
          <p:cNvPr id="407" name="Google Shape;407;p35"/>
          <p:cNvGrpSpPr/>
          <p:nvPr/>
        </p:nvGrpSpPr>
        <p:grpSpPr>
          <a:xfrm>
            <a:off x="3444828" y="3980527"/>
            <a:ext cx="4399156" cy="460020"/>
            <a:chOff x="2789787" y="3088625"/>
            <a:chExt cx="4136100" cy="731700"/>
          </a:xfrm>
        </p:grpSpPr>
        <p:sp>
          <p:nvSpPr>
            <p:cNvPr id="408" name="Google Shape;408;p35"/>
            <p:cNvSpPr/>
            <p:nvPr/>
          </p:nvSpPr>
          <p:spPr>
            <a:xfrm>
              <a:off x="2789787" y="3088625"/>
              <a:ext cx="4136100" cy="731700"/>
            </a:xfrm>
            <a:prstGeom prst="rect">
              <a:avLst/>
            </a:prstGeom>
            <a:solidFill>
              <a:srgbClr val="0C8148"/>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600"/>
            </a:p>
          </p:txBody>
        </p:sp>
        <p:sp>
          <p:nvSpPr>
            <p:cNvPr id="409" name="Google Shape;409;p35"/>
            <p:cNvSpPr txBox="1"/>
            <p:nvPr/>
          </p:nvSpPr>
          <p:spPr>
            <a:xfrm>
              <a:off x="2914388" y="3295179"/>
              <a:ext cx="38499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600">
                  <a:solidFill>
                    <a:srgbClr val="FFFFFF"/>
                  </a:solidFill>
                  <a:latin typeface="Amatic SC"/>
                  <a:ea typeface="Amatic SC"/>
                  <a:cs typeface="Amatic SC"/>
                  <a:sym typeface="Amatic SC"/>
                </a:rPr>
                <a:t>Realizar cálculos anuales de carbono</a:t>
              </a:r>
              <a:endParaRPr sz="1600">
                <a:solidFill>
                  <a:srgbClr val="FFFFFF"/>
                </a:solidFill>
                <a:latin typeface="Amatic SC"/>
                <a:ea typeface="Amatic SC"/>
                <a:cs typeface="Amatic SC"/>
                <a:sym typeface="Amatic SC"/>
              </a:endParaRPr>
            </a:p>
          </p:txBody>
        </p:sp>
      </p:grpSp>
      <p:grpSp>
        <p:nvGrpSpPr>
          <p:cNvPr id="410" name="Google Shape;410;p35"/>
          <p:cNvGrpSpPr/>
          <p:nvPr/>
        </p:nvGrpSpPr>
        <p:grpSpPr>
          <a:xfrm>
            <a:off x="3444828" y="4536533"/>
            <a:ext cx="4016260" cy="460020"/>
            <a:chOff x="2789787" y="3973000"/>
            <a:chExt cx="3776100" cy="731700"/>
          </a:xfrm>
        </p:grpSpPr>
        <p:sp>
          <p:nvSpPr>
            <p:cNvPr id="411" name="Google Shape;411;p35"/>
            <p:cNvSpPr/>
            <p:nvPr/>
          </p:nvSpPr>
          <p:spPr>
            <a:xfrm>
              <a:off x="2789787" y="3973000"/>
              <a:ext cx="3776100" cy="731700"/>
            </a:xfrm>
            <a:prstGeom prst="rect">
              <a:avLst/>
            </a:prstGeom>
            <a:solidFill>
              <a:srgbClr val="0E945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1600"/>
            </a:p>
          </p:txBody>
        </p:sp>
        <p:sp>
          <p:nvSpPr>
            <p:cNvPr id="412" name="Google Shape;412;p35"/>
            <p:cNvSpPr txBox="1"/>
            <p:nvPr/>
          </p:nvSpPr>
          <p:spPr>
            <a:xfrm>
              <a:off x="2902988" y="4179560"/>
              <a:ext cx="34977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600">
                  <a:solidFill>
                    <a:srgbClr val="FFFFFF"/>
                  </a:solidFill>
                  <a:latin typeface="Amatic SC"/>
                  <a:ea typeface="Amatic SC"/>
                  <a:cs typeface="Amatic SC"/>
                  <a:sym typeface="Amatic SC"/>
                </a:rPr>
                <a:t>Contactar INTECO</a:t>
              </a:r>
              <a:endParaRPr sz="1600">
                <a:solidFill>
                  <a:srgbClr val="FFFFFF"/>
                </a:solidFill>
                <a:latin typeface="Amatic SC"/>
                <a:ea typeface="Amatic SC"/>
                <a:cs typeface="Amatic SC"/>
                <a:sym typeface="Amatic SC"/>
              </a:endParaRPr>
            </a:p>
          </p:txBody>
        </p:sp>
      </p:grpSp>
      <p:grpSp>
        <p:nvGrpSpPr>
          <p:cNvPr id="413" name="Google Shape;413;p35"/>
          <p:cNvGrpSpPr/>
          <p:nvPr/>
        </p:nvGrpSpPr>
        <p:grpSpPr>
          <a:xfrm>
            <a:off x="3606617" y="1591492"/>
            <a:ext cx="292685" cy="245275"/>
            <a:chOff x="2599825" y="3689700"/>
            <a:chExt cx="429850" cy="360275"/>
          </a:xfrm>
        </p:grpSpPr>
        <p:sp>
          <p:nvSpPr>
            <p:cNvPr id="414" name="Google Shape;414;p35"/>
            <p:cNvSpPr/>
            <p:nvPr/>
          </p:nvSpPr>
          <p:spPr>
            <a:xfrm>
              <a:off x="2599825" y="3689700"/>
              <a:ext cx="429850" cy="169150"/>
            </a:xfrm>
            <a:custGeom>
              <a:rect b="b" l="l" r="r" t="t"/>
              <a:pathLst>
                <a:path extrusionOk="0" h="6766" w="17194">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415" name="Google Shape;415;p35"/>
            <p:cNvSpPr/>
            <p:nvPr/>
          </p:nvSpPr>
          <p:spPr>
            <a:xfrm>
              <a:off x="2599825" y="3861275"/>
              <a:ext cx="429850" cy="188700"/>
            </a:xfrm>
            <a:custGeom>
              <a:rect b="b" l="l" r="r" t="t"/>
              <a:pathLst>
                <a:path extrusionOk="0" h="7548" w="17194">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416" name="Google Shape;416;p35"/>
          <p:cNvGrpSpPr/>
          <p:nvPr/>
        </p:nvGrpSpPr>
        <p:grpSpPr>
          <a:xfrm>
            <a:off x="4174507" y="1890960"/>
            <a:ext cx="197428" cy="238951"/>
            <a:chOff x="584925" y="922575"/>
            <a:chExt cx="415200" cy="502525"/>
          </a:xfrm>
        </p:grpSpPr>
        <p:sp>
          <p:nvSpPr>
            <p:cNvPr id="417" name="Google Shape;417;p35"/>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5"/>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5"/>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36"/>
          <p:cNvSpPr txBox="1"/>
          <p:nvPr>
            <p:ph idx="4294967295" type="ctrTitle"/>
          </p:nvPr>
        </p:nvSpPr>
        <p:spPr>
          <a:xfrm>
            <a:off x="762000" y="282150"/>
            <a:ext cx="4029000" cy="862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solidFill>
                  <a:srgbClr val="51B148"/>
                </a:solidFill>
                <a:latin typeface="Shadows Into Light"/>
                <a:ea typeface="Shadows Into Light"/>
                <a:cs typeface="Shadows Into Light"/>
                <a:sym typeface="Shadows Into Light"/>
              </a:rPr>
              <a:t>Reconocimientos</a:t>
            </a:r>
            <a:endParaRPr sz="4800">
              <a:solidFill>
                <a:srgbClr val="51B148"/>
              </a:solidFill>
              <a:latin typeface="Shadows Into Light"/>
              <a:ea typeface="Shadows Into Light"/>
              <a:cs typeface="Shadows Into Light"/>
              <a:sym typeface="Shadows Into Light"/>
            </a:endParaRPr>
          </a:p>
        </p:txBody>
      </p:sp>
      <p:sp>
        <p:nvSpPr>
          <p:cNvPr id="425" name="Google Shape;425;p36"/>
          <p:cNvSpPr txBox="1"/>
          <p:nvPr>
            <p:ph idx="4294967295" type="subTitle"/>
          </p:nvPr>
        </p:nvSpPr>
        <p:spPr>
          <a:xfrm>
            <a:off x="624900" y="1345800"/>
            <a:ext cx="4390500" cy="2451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solidFill>
                  <a:srgbClr val="FFFFFF"/>
                </a:solidFill>
                <a:latin typeface="Amatic SC"/>
                <a:ea typeface="Amatic SC"/>
                <a:cs typeface="Amatic SC"/>
                <a:sym typeface="Amatic SC"/>
              </a:rPr>
              <a:t>Saúl martinez pereira (Asistente de </a:t>
            </a:r>
            <a:r>
              <a:rPr lang="en">
                <a:solidFill>
                  <a:srgbClr val="FFFFFF"/>
                </a:solidFill>
                <a:latin typeface="Amatic SC"/>
                <a:ea typeface="Amatic SC"/>
                <a:cs typeface="Amatic SC"/>
                <a:sym typeface="Amatic SC"/>
              </a:rPr>
              <a:t>Dirección</a:t>
            </a:r>
            <a:r>
              <a:rPr lang="en">
                <a:solidFill>
                  <a:srgbClr val="FFFFFF"/>
                </a:solidFill>
                <a:latin typeface="Amatic SC"/>
                <a:ea typeface="Amatic SC"/>
                <a:cs typeface="Amatic SC"/>
                <a:sym typeface="Amatic SC"/>
              </a:rPr>
              <a:t> Ejecutiva), Carolina mora (environmental manager) y el Centro Costarricense de cultura y Ciencia</a:t>
            </a:r>
            <a:endParaRPr>
              <a:solidFill>
                <a:srgbClr val="FFFFFF"/>
              </a:solidFill>
              <a:latin typeface="Amatic SC"/>
              <a:ea typeface="Amatic SC"/>
              <a:cs typeface="Amatic SC"/>
              <a:sym typeface="Amatic SC"/>
            </a:endParaRPr>
          </a:p>
          <a:p>
            <a:pPr indent="0" lvl="0" marL="0" rtl="0" algn="ctr">
              <a:spcBef>
                <a:spcPts val="600"/>
              </a:spcBef>
              <a:spcAft>
                <a:spcPts val="0"/>
              </a:spcAft>
              <a:buNone/>
            </a:pPr>
            <a:r>
              <a:rPr lang="en">
                <a:solidFill>
                  <a:srgbClr val="FFFFFF"/>
                </a:solidFill>
                <a:latin typeface="Amatic SC"/>
                <a:ea typeface="Amatic SC"/>
                <a:cs typeface="Amatic SC"/>
                <a:sym typeface="Amatic SC"/>
              </a:rPr>
              <a:t>Professor Jefferson Alex Sphar (Ciencia Social y Estudios de </a:t>
            </a:r>
            <a:r>
              <a:rPr lang="en">
                <a:solidFill>
                  <a:srgbClr val="FFFFFF"/>
                </a:solidFill>
                <a:latin typeface="Amatic SC"/>
                <a:ea typeface="Amatic SC"/>
                <a:cs typeface="Amatic SC"/>
                <a:sym typeface="Amatic SC"/>
              </a:rPr>
              <a:t>políticas</a:t>
            </a:r>
            <a:r>
              <a:rPr lang="en">
                <a:solidFill>
                  <a:srgbClr val="FFFFFF"/>
                </a:solidFill>
                <a:latin typeface="Amatic SC"/>
                <a:ea typeface="Amatic SC"/>
                <a:cs typeface="Amatic SC"/>
                <a:sym typeface="Amatic SC"/>
              </a:rPr>
              <a:t>)</a:t>
            </a:r>
            <a:endParaRPr>
              <a:solidFill>
                <a:srgbClr val="FFFFFF"/>
              </a:solidFill>
              <a:latin typeface="Amatic SC"/>
              <a:ea typeface="Amatic SC"/>
              <a:cs typeface="Amatic SC"/>
              <a:sym typeface="Amatic SC"/>
            </a:endParaRPr>
          </a:p>
          <a:p>
            <a:pPr indent="0" lvl="0" marL="0" rtl="0" algn="ctr">
              <a:spcBef>
                <a:spcPts val="600"/>
              </a:spcBef>
              <a:spcAft>
                <a:spcPts val="0"/>
              </a:spcAft>
              <a:buNone/>
            </a:pPr>
            <a:r>
              <a:rPr lang="en">
                <a:solidFill>
                  <a:srgbClr val="FFFFFF"/>
                </a:solidFill>
                <a:latin typeface="Amatic SC"/>
                <a:ea typeface="Amatic SC"/>
                <a:cs typeface="Amatic SC"/>
                <a:sym typeface="Amatic SC"/>
              </a:rPr>
              <a:t>Professor James Chiarelli (Estudios </a:t>
            </a:r>
            <a:r>
              <a:rPr lang="en">
                <a:solidFill>
                  <a:srgbClr val="FFFFFF"/>
                </a:solidFill>
                <a:latin typeface="Amatic SC"/>
                <a:ea typeface="Amatic SC"/>
                <a:cs typeface="Amatic SC"/>
                <a:sym typeface="Amatic SC"/>
              </a:rPr>
              <a:t>interdisciplinarios</a:t>
            </a:r>
            <a:r>
              <a:rPr lang="en">
                <a:solidFill>
                  <a:srgbClr val="FFFFFF"/>
                </a:solidFill>
                <a:latin typeface="Amatic SC"/>
                <a:ea typeface="Amatic SC"/>
                <a:cs typeface="Amatic SC"/>
                <a:sym typeface="Amatic SC"/>
              </a:rPr>
              <a:t> y globales)</a:t>
            </a:r>
            <a:endParaRPr>
              <a:solidFill>
                <a:srgbClr val="FFFFFF"/>
              </a:solidFill>
              <a:latin typeface="Amatic SC"/>
              <a:ea typeface="Amatic SC"/>
              <a:cs typeface="Amatic SC"/>
              <a:sym typeface="Amatic SC"/>
            </a:endParaRPr>
          </a:p>
          <a:p>
            <a:pPr indent="0" lvl="0" marL="0" rtl="0" algn="ctr">
              <a:spcBef>
                <a:spcPts val="600"/>
              </a:spcBef>
              <a:spcAft>
                <a:spcPts val="0"/>
              </a:spcAft>
              <a:buNone/>
            </a:pPr>
            <a:r>
              <a:rPr lang="en">
                <a:solidFill>
                  <a:srgbClr val="FFFFFF"/>
                </a:solidFill>
                <a:latin typeface="Amatic SC"/>
                <a:ea typeface="Amatic SC"/>
                <a:cs typeface="Amatic SC"/>
                <a:sym typeface="Amatic SC"/>
              </a:rPr>
              <a:t>Los Amigos de Rio Torres</a:t>
            </a:r>
            <a:endParaRPr>
              <a:solidFill>
                <a:srgbClr val="FFFFFF"/>
              </a:solidFill>
              <a:latin typeface="Amatic SC"/>
              <a:ea typeface="Amatic SC"/>
              <a:cs typeface="Amatic SC"/>
              <a:sym typeface="Amatic SC"/>
            </a:endParaRPr>
          </a:p>
          <a:p>
            <a:pPr indent="0" lvl="0" marL="0" rtl="0" algn="ctr">
              <a:spcBef>
                <a:spcPts val="600"/>
              </a:spcBef>
              <a:spcAft>
                <a:spcPts val="0"/>
              </a:spcAft>
              <a:buNone/>
            </a:pPr>
            <a:r>
              <a:t/>
            </a:r>
            <a:endParaRPr>
              <a:solidFill>
                <a:srgbClr val="FFFFFF"/>
              </a:solidFill>
              <a:latin typeface="Amatic SC"/>
              <a:ea typeface="Amatic SC"/>
              <a:cs typeface="Amatic SC"/>
              <a:sym typeface="Amatic SC"/>
            </a:endParaRPr>
          </a:p>
          <a:p>
            <a:pPr indent="0" lvl="0" marL="0" rtl="0" algn="l">
              <a:spcBef>
                <a:spcPts val="600"/>
              </a:spcBef>
              <a:spcAft>
                <a:spcPts val="0"/>
              </a:spcAft>
              <a:buNone/>
            </a:pPr>
            <a:r>
              <a:t/>
            </a:r>
            <a:endParaRPr>
              <a:solidFill>
                <a:srgbClr val="FFFFFF"/>
              </a:solidFill>
              <a:latin typeface="Amatic SC"/>
              <a:ea typeface="Amatic SC"/>
              <a:cs typeface="Amatic SC"/>
              <a:sym typeface="Amatic SC"/>
            </a:endParaRPr>
          </a:p>
        </p:txBody>
      </p:sp>
      <p:pic>
        <p:nvPicPr>
          <p:cNvPr descr="photo-1434030216411-0b793f4b4173.jpg" id="426" name="Google Shape;426;p36"/>
          <p:cNvPicPr preferRelativeResize="0"/>
          <p:nvPr/>
        </p:nvPicPr>
        <p:blipFill>
          <a:blip r:embed="rId3">
            <a:alphaModFix/>
          </a:blip>
          <a:stretch>
            <a:fillRect/>
          </a:stretch>
        </p:blipFill>
        <p:spPr>
          <a:xfrm rot="-1782894">
            <a:off x="5405999" y="774329"/>
            <a:ext cx="2702928" cy="2702928"/>
          </a:xfrm>
          <a:prstGeom prst="round2DiagRect">
            <a:avLst>
              <a:gd fmla="val 50000" name="adj1"/>
              <a:gd fmla="val 0" name="adj2"/>
            </a:avLst>
          </a:prstGeom>
          <a:noFill/>
          <a:ln>
            <a:noFill/>
          </a:ln>
        </p:spPr>
      </p:pic>
      <p:sp>
        <p:nvSpPr>
          <p:cNvPr id="427" name="Google Shape;427;p36"/>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28" name="Google Shape;428;p36"/>
          <p:cNvSpPr/>
          <p:nvPr/>
        </p:nvSpPr>
        <p:spPr>
          <a:xfrm rot="1553879">
            <a:off x="6337783" y="3906779"/>
            <a:ext cx="1651751" cy="1002497"/>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6"/>
          <p:cNvSpPr/>
          <p:nvPr/>
        </p:nvSpPr>
        <p:spPr>
          <a:xfrm rot="-7428817">
            <a:off x="7606849" y="3029768"/>
            <a:ext cx="640974" cy="998333"/>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37"/>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35" name="Google Shape;435;p37"/>
          <p:cNvSpPr txBox="1"/>
          <p:nvPr>
            <p:ph idx="4294967295" type="ctrTitle"/>
          </p:nvPr>
        </p:nvSpPr>
        <p:spPr>
          <a:xfrm>
            <a:off x="685800" y="1430950"/>
            <a:ext cx="4390500" cy="862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9600">
                <a:solidFill>
                  <a:srgbClr val="51B148"/>
                </a:solidFill>
                <a:latin typeface="Shadows Into Light"/>
                <a:ea typeface="Shadows Into Light"/>
                <a:cs typeface="Shadows Into Light"/>
                <a:sym typeface="Shadows Into Light"/>
              </a:rPr>
              <a:t>¡Listo!</a:t>
            </a:r>
            <a:endParaRPr sz="9600">
              <a:solidFill>
                <a:srgbClr val="51B148"/>
              </a:solidFill>
              <a:latin typeface="Shadows Into Light"/>
              <a:ea typeface="Shadows Into Light"/>
              <a:cs typeface="Shadows Into Light"/>
              <a:sym typeface="Shadows Into Light"/>
            </a:endParaRPr>
          </a:p>
        </p:txBody>
      </p:sp>
      <p:sp>
        <p:nvSpPr>
          <p:cNvPr id="436" name="Google Shape;436;p37"/>
          <p:cNvSpPr txBox="1"/>
          <p:nvPr>
            <p:ph idx="4294967295" type="subTitle"/>
          </p:nvPr>
        </p:nvSpPr>
        <p:spPr>
          <a:xfrm>
            <a:off x="685800" y="2018282"/>
            <a:ext cx="4390500" cy="2343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FFFFFF"/>
                </a:solidFill>
                <a:latin typeface="Amatic SC"/>
                <a:ea typeface="Amatic SC"/>
                <a:cs typeface="Amatic SC"/>
                <a:sym typeface="Amatic SC"/>
              </a:rPr>
              <a:t>Gracias para los últimos dos meses</a:t>
            </a:r>
            <a:br>
              <a:rPr lang="en">
                <a:solidFill>
                  <a:srgbClr val="FFFFFF"/>
                </a:solidFill>
              </a:rPr>
            </a:br>
            <a:endParaRPr>
              <a:solidFill>
                <a:srgbClr val="FFFFFF"/>
              </a:solidFill>
            </a:endParaRPr>
          </a:p>
        </p:txBody>
      </p:sp>
      <p:sp>
        <p:nvSpPr>
          <p:cNvPr id="437" name="Google Shape;437;p37"/>
          <p:cNvSpPr txBox="1"/>
          <p:nvPr>
            <p:ph idx="4294967295" type="ctrTitle"/>
          </p:nvPr>
        </p:nvSpPr>
        <p:spPr>
          <a:xfrm>
            <a:off x="685800" y="2950875"/>
            <a:ext cx="4390500" cy="862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solidFill>
                  <a:srgbClr val="51B148"/>
                </a:solidFill>
                <a:latin typeface="Shadows Into Light"/>
                <a:ea typeface="Shadows Into Light"/>
                <a:cs typeface="Shadows Into Light"/>
                <a:sym typeface="Shadows Into Light"/>
              </a:rPr>
              <a:t>¿Preguntas?</a:t>
            </a:r>
            <a:endParaRPr sz="4800">
              <a:solidFill>
                <a:srgbClr val="51B148"/>
              </a:solidFill>
              <a:latin typeface="Shadows Into Light"/>
              <a:ea typeface="Shadows Into Light"/>
              <a:cs typeface="Shadows Into Light"/>
              <a:sym typeface="Shadows In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16"/>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21" name="Google Shape;121;p16"/>
          <p:cNvSpPr txBox="1"/>
          <p:nvPr>
            <p:ph type="title"/>
          </p:nvPr>
        </p:nvSpPr>
        <p:spPr>
          <a:xfrm>
            <a:off x="3684975" y="893225"/>
            <a:ext cx="50019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Shadows Into Light"/>
                <a:ea typeface="Shadows Into Light"/>
                <a:cs typeface="Shadows Into Light"/>
                <a:sym typeface="Shadows Into Light"/>
              </a:rPr>
              <a:t>Los Objetivos</a:t>
            </a:r>
            <a:endParaRPr b="1">
              <a:latin typeface="Shadows Into Light"/>
              <a:ea typeface="Shadows Into Light"/>
              <a:cs typeface="Shadows Into Light"/>
              <a:sym typeface="Shadows Into Light"/>
            </a:endParaRPr>
          </a:p>
        </p:txBody>
      </p:sp>
      <p:sp>
        <p:nvSpPr>
          <p:cNvPr id="122" name="Google Shape;122;p16"/>
          <p:cNvSpPr txBox="1"/>
          <p:nvPr/>
        </p:nvSpPr>
        <p:spPr>
          <a:xfrm>
            <a:off x="3684975" y="1673550"/>
            <a:ext cx="5001900" cy="2978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Amatic SC"/>
              <a:buAutoNum type="arabicPeriod"/>
            </a:pPr>
            <a:r>
              <a:rPr lang="en" sz="2400">
                <a:latin typeface="Amatic SC"/>
                <a:ea typeface="Amatic SC"/>
                <a:cs typeface="Amatic SC"/>
                <a:sym typeface="Amatic SC"/>
              </a:rPr>
              <a:t>Calcular la Huella de Carbono del museo</a:t>
            </a:r>
            <a:endParaRPr sz="2400">
              <a:latin typeface="Amatic SC"/>
              <a:ea typeface="Amatic SC"/>
              <a:cs typeface="Amatic SC"/>
              <a:sym typeface="Amatic SC"/>
            </a:endParaRPr>
          </a:p>
          <a:p>
            <a:pPr indent="-381000" lvl="0" marL="457200" rtl="0" algn="l">
              <a:spcBef>
                <a:spcPts val="0"/>
              </a:spcBef>
              <a:spcAft>
                <a:spcPts val="0"/>
              </a:spcAft>
              <a:buSzPts val="2400"/>
              <a:buFont typeface="Amatic SC"/>
              <a:buAutoNum type="arabicPeriod"/>
            </a:pPr>
            <a:r>
              <a:rPr lang="en" sz="2400">
                <a:latin typeface="Amatic SC"/>
                <a:ea typeface="Amatic SC"/>
                <a:cs typeface="Amatic SC"/>
                <a:sym typeface="Amatic SC"/>
              </a:rPr>
              <a:t>Desarrollar recomendaciones para implementar en el Museo que reducirá su huella de carbono</a:t>
            </a:r>
            <a:endParaRPr sz="2400">
              <a:latin typeface="Amatic SC"/>
              <a:ea typeface="Amatic SC"/>
              <a:cs typeface="Amatic SC"/>
              <a:sym typeface="Amatic SC"/>
            </a:endParaRPr>
          </a:p>
          <a:p>
            <a:pPr indent="-381000" lvl="0" marL="457200" rtl="0" algn="l">
              <a:spcBef>
                <a:spcPts val="0"/>
              </a:spcBef>
              <a:spcAft>
                <a:spcPts val="0"/>
              </a:spcAft>
              <a:buSzPts val="2400"/>
              <a:buFont typeface="Amatic SC"/>
              <a:buAutoNum type="arabicPeriod"/>
            </a:pPr>
            <a:r>
              <a:rPr lang="en" sz="2400">
                <a:latin typeface="Amatic SC"/>
                <a:ea typeface="Amatic SC"/>
                <a:cs typeface="Amatic SC"/>
                <a:sym typeface="Amatic SC"/>
              </a:rPr>
              <a:t>Establecer una base para que el Museo logre la certificación de neutralidad de carbono</a:t>
            </a:r>
            <a:endParaRPr sz="2400">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17"/>
          <p:cNvSpPr txBox="1"/>
          <p:nvPr>
            <p:ph idx="1" type="body"/>
          </p:nvPr>
        </p:nvSpPr>
        <p:spPr>
          <a:xfrm>
            <a:off x="3342875" y="217000"/>
            <a:ext cx="4398600" cy="8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0" lang="en" sz="3000">
                <a:solidFill>
                  <a:srgbClr val="9BCF63"/>
                </a:solidFill>
                <a:latin typeface="Shadows Into Light"/>
                <a:ea typeface="Shadows Into Light"/>
                <a:cs typeface="Shadows Into Light"/>
                <a:sym typeface="Shadows Into Light"/>
              </a:rPr>
              <a:t>Carbono Neutralidad (Que es?)</a:t>
            </a:r>
            <a:endParaRPr i="0" sz="3000">
              <a:solidFill>
                <a:srgbClr val="9BCF63"/>
              </a:solidFill>
              <a:latin typeface="Shadows Into Light"/>
              <a:ea typeface="Shadows Into Light"/>
              <a:cs typeface="Shadows Into Light"/>
              <a:sym typeface="Shadows Into Light"/>
            </a:endParaRPr>
          </a:p>
          <a:p>
            <a:pPr indent="0" lvl="0" marL="0" rtl="0" algn="l">
              <a:spcBef>
                <a:spcPts val="600"/>
              </a:spcBef>
              <a:spcAft>
                <a:spcPts val="0"/>
              </a:spcAft>
              <a:buNone/>
            </a:pPr>
            <a:r>
              <a:t/>
            </a:r>
            <a:endParaRPr sz="3000">
              <a:latin typeface="Shadows Into Light"/>
              <a:ea typeface="Shadows Into Light"/>
              <a:cs typeface="Shadows Into Light"/>
              <a:sym typeface="Shadows Into Light"/>
            </a:endParaRPr>
          </a:p>
        </p:txBody>
      </p:sp>
      <p:sp>
        <p:nvSpPr>
          <p:cNvPr id="128" name="Google Shape;128;p17"/>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29" name="Google Shape;129;p17"/>
          <p:cNvSpPr/>
          <p:nvPr/>
        </p:nvSpPr>
        <p:spPr>
          <a:xfrm>
            <a:off x="2919075" y="1354475"/>
            <a:ext cx="486900" cy="39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nvSpPr>
        <p:spPr>
          <a:xfrm>
            <a:off x="2764825" y="1003975"/>
            <a:ext cx="4976700" cy="35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ontano Sans"/>
              <a:ea typeface="Pontano Sans"/>
              <a:cs typeface="Pontano Sans"/>
              <a:sym typeface="Pontano Sans"/>
            </a:endParaRPr>
          </a:p>
        </p:txBody>
      </p:sp>
      <p:pic>
        <p:nvPicPr>
          <p:cNvPr id="131" name="Google Shape;131;p17"/>
          <p:cNvPicPr preferRelativeResize="0"/>
          <p:nvPr/>
        </p:nvPicPr>
        <p:blipFill rotWithShape="1">
          <a:blip r:embed="rId4">
            <a:alphaModFix/>
          </a:blip>
          <a:srcRect b="15828" l="24281" r="25798" t="29060"/>
          <a:stretch/>
        </p:blipFill>
        <p:spPr>
          <a:xfrm>
            <a:off x="2711096" y="810900"/>
            <a:ext cx="5662166" cy="3521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8"/>
          <p:cNvSpPr/>
          <p:nvPr/>
        </p:nvSpPr>
        <p:spPr>
          <a:xfrm>
            <a:off x="3027875" y="1416900"/>
            <a:ext cx="368700" cy="28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txBox="1"/>
          <p:nvPr>
            <p:ph idx="1" type="body"/>
          </p:nvPr>
        </p:nvSpPr>
        <p:spPr>
          <a:xfrm>
            <a:off x="3753150" y="313925"/>
            <a:ext cx="2691600" cy="819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0" lang="en" sz="3000">
                <a:latin typeface="Shadows Into Light"/>
                <a:ea typeface="Shadows Into Light"/>
                <a:cs typeface="Shadows Into Light"/>
                <a:sym typeface="Shadows Into Light"/>
              </a:rPr>
              <a:t>Los Cuestionarios</a:t>
            </a:r>
            <a:endParaRPr i="0" sz="3000">
              <a:latin typeface="Shadows Into Light"/>
              <a:ea typeface="Shadows Into Light"/>
              <a:cs typeface="Shadows Into Light"/>
              <a:sym typeface="Shadows Into Light"/>
            </a:endParaRPr>
          </a:p>
        </p:txBody>
      </p:sp>
      <p:sp>
        <p:nvSpPr>
          <p:cNvPr id="138" name="Google Shape;138;p18"/>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139" name="Google Shape;139;p18"/>
          <p:cNvSpPr txBox="1"/>
          <p:nvPr/>
        </p:nvSpPr>
        <p:spPr>
          <a:xfrm>
            <a:off x="2854150" y="1514825"/>
            <a:ext cx="2440200" cy="28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Amatic SC"/>
                <a:ea typeface="Amatic SC"/>
                <a:cs typeface="Amatic SC"/>
                <a:sym typeface="Amatic SC"/>
              </a:rPr>
              <a:t>De los empleados</a:t>
            </a:r>
            <a:endParaRPr b="1" sz="2400">
              <a:latin typeface="Amatic SC"/>
              <a:ea typeface="Amatic SC"/>
              <a:cs typeface="Amatic SC"/>
              <a:sym typeface="Amatic SC"/>
            </a:endParaRPr>
          </a:p>
          <a:p>
            <a:pPr indent="0" lvl="0" marL="0" rtl="0" algn="ctr">
              <a:spcBef>
                <a:spcPts val="0"/>
              </a:spcBef>
              <a:spcAft>
                <a:spcPts val="0"/>
              </a:spcAft>
              <a:buNone/>
            </a:pPr>
            <a:r>
              <a:t/>
            </a:r>
            <a:endParaRPr b="1" sz="2400">
              <a:latin typeface="Amatic SC"/>
              <a:ea typeface="Amatic SC"/>
              <a:cs typeface="Amatic SC"/>
              <a:sym typeface="Amatic SC"/>
            </a:endParaRPr>
          </a:p>
          <a:p>
            <a:pPr indent="0" lvl="0" marL="0" rtl="0" algn="ctr">
              <a:spcBef>
                <a:spcPts val="0"/>
              </a:spcBef>
              <a:spcAft>
                <a:spcPts val="0"/>
              </a:spcAft>
              <a:buNone/>
            </a:pPr>
            <a:r>
              <a:t/>
            </a:r>
            <a:endParaRPr b="1" sz="1800">
              <a:latin typeface="Amatic SC"/>
              <a:ea typeface="Amatic SC"/>
              <a:cs typeface="Amatic SC"/>
              <a:sym typeface="Amatic SC"/>
            </a:endParaRPr>
          </a:p>
          <a:p>
            <a:pPr indent="0" lvl="0" marL="0" rtl="0" algn="ctr">
              <a:spcBef>
                <a:spcPts val="0"/>
              </a:spcBef>
              <a:spcAft>
                <a:spcPts val="0"/>
              </a:spcAft>
              <a:buNone/>
            </a:pPr>
            <a:r>
              <a:rPr b="1" lang="en" sz="1800">
                <a:latin typeface="Amatic SC"/>
                <a:ea typeface="Amatic SC"/>
                <a:cs typeface="Amatic SC"/>
                <a:sym typeface="Amatic SC"/>
              </a:rPr>
              <a:t>36 </a:t>
            </a:r>
            <a:r>
              <a:rPr b="1" lang="en" sz="1800">
                <a:latin typeface="Amatic SC"/>
                <a:ea typeface="Amatic SC"/>
                <a:cs typeface="Amatic SC"/>
                <a:sym typeface="Amatic SC"/>
              </a:rPr>
              <a:t>respuestas</a:t>
            </a:r>
            <a:endParaRPr b="1" sz="1800">
              <a:latin typeface="Amatic SC"/>
              <a:ea typeface="Amatic SC"/>
              <a:cs typeface="Amatic SC"/>
              <a:sym typeface="Amatic SC"/>
            </a:endParaRPr>
          </a:p>
        </p:txBody>
      </p:sp>
      <p:sp>
        <p:nvSpPr>
          <p:cNvPr id="140" name="Google Shape;140;p18"/>
          <p:cNvSpPr txBox="1"/>
          <p:nvPr/>
        </p:nvSpPr>
        <p:spPr>
          <a:xfrm>
            <a:off x="5294350" y="1514825"/>
            <a:ext cx="1724700" cy="265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Amatic SC"/>
                <a:ea typeface="Amatic SC"/>
                <a:cs typeface="Amatic SC"/>
                <a:sym typeface="Amatic SC"/>
              </a:rPr>
              <a:t>De los clientes</a:t>
            </a:r>
            <a:endParaRPr b="1" sz="2400">
              <a:latin typeface="Amatic SC"/>
              <a:ea typeface="Amatic SC"/>
              <a:cs typeface="Amatic SC"/>
              <a:sym typeface="Amatic SC"/>
            </a:endParaRPr>
          </a:p>
          <a:p>
            <a:pPr indent="0" lvl="0" marL="0" rtl="0" algn="ctr">
              <a:spcBef>
                <a:spcPts val="0"/>
              </a:spcBef>
              <a:spcAft>
                <a:spcPts val="0"/>
              </a:spcAft>
              <a:buNone/>
            </a:pPr>
            <a:r>
              <a:rPr b="1" lang="en" sz="2400">
                <a:latin typeface="Amatic SC"/>
                <a:ea typeface="Amatic SC"/>
                <a:cs typeface="Amatic SC"/>
                <a:sym typeface="Amatic SC"/>
              </a:rPr>
              <a:t> </a:t>
            </a:r>
            <a:endParaRPr b="1" sz="2400">
              <a:latin typeface="Amatic SC"/>
              <a:ea typeface="Amatic SC"/>
              <a:cs typeface="Amatic SC"/>
              <a:sym typeface="Amatic SC"/>
            </a:endParaRPr>
          </a:p>
          <a:p>
            <a:pPr indent="0" lvl="0" marL="0" rtl="0" algn="ctr">
              <a:spcBef>
                <a:spcPts val="0"/>
              </a:spcBef>
              <a:spcAft>
                <a:spcPts val="0"/>
              </a:spcAft>
              <a:buNone/>
            </a:pPr>
            <a:r>
              <a:t/>
            </a:r>
            <a:endParaRPr b="1" sz="1800">
              <a:latin typeface="Amatic SC"/>
              <a:ea typeface="Amatic SC"/>
              <a:cs typeface="Amatic SC"/>
              <a:sym typeface="Amatic SC"/>
            </a:endParaRPr>
          </a:p>
          <a:p>
            <a:pPr indent="0" lvl="0" marL="0" rtl="0" algn="ctr">
              <a:spcBef>
                <a:spcPts val="0"/>
              </a:spcBef>
              <a:spcAft>
                <a:spcPts val="0"/>
              </a:spcAft>
              <a:buNone/>
            </a:pPr>
            <a:r>
              <a:rPr b="1" lang="en" sz="1800">
                <a:latin typeface="Amatic SC"/>
                <a:ea typeface="Amatic SC"/>
                <a:cs typeface="Amatic SC"/>
                <a:sym typeface="Amatic SC"/>
              </a:rPr>
              <a:t>14 </a:t>
            </a:r>
            <a:r>
              <a:rPr b="1" lang="en" sz="1800">
                <a:latin typeface="Amatic SC"/>
                <a:ea typeface="Amatic SC"/>
                <a:cs typeface="Amatic SC"/>
                <a:sym typeface="Amatic SC"/>
              </a:rPr>
              <a:t>respuestas</a:t>
            </a:r>
            <a:endParaRPr b="1" sz="1800">
              <a:latin typeface="Amatic SC"/>
              <a:ea typeface="Amatic SC"/>
              <a:cs typeface="Amatic SC"/>
              <a:sym typeface="Amatic SC"/>
            </a:endParaRPr>
          </a:p>
        </p:txBody>
      </p:sp>
      <p:grpSp>
        <p:nvGrpSpPr>
          <p:cNvPr id="141" name="Google Shape;141;p18"/>
          <p:cNvGrpSpPr/>
          <p:nvPr/>
        </p:nvGrpSpPr>
        <p:grpSpPr>
          <a:xfrm>
            <a:off x="5294351" y="1624915"/>
            <a:ext cx="139863" cy="317513"/>
            <a:chOff x="4753325" y="2329350"/>
            <a:chExt cx="167300" cy="379800"/>
          </a:xfrm>
        </p:grpSpPr>
        <p:sp>
          <p:nvSpPr>
            <p:cNvPr id="142" name="Google Shape;142;p18"/>
            <p:cNvSpPr/>
            <p:nvPr/>
          </p:nvSpPr>
          <p:spPr>
            <a:xfrm>
              <a:off x="4753325" y="2424600"/>
              <a:ext cx="167300" cy="284550"/>
            </a:xfrm>
            <a:custGeom>
              <a:rect b="b" l="l" r="r" t="t"/>
              <a:pathLst>
                <a:path extrusionOk="0" h="11382" w="6692">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p:nvPr/>
          </p:nvSpPr>
          <p:spPr>
            <a:xfrm>
              <a:off x="4798500" y="2329350"/>
              <a:ext cx="76950" cy="84275"/>
            </a:xfrm>
            <a:custGeom>
              <a:rect b="b" l="l" r="r" t="t"/>
              <a:pathLst>
                <a:path extrusionOk="0" h="3371" w="3078">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18"/>
          <p:cNvGrpSpPr/>
          <p:nvPr/>
        </p:nvGrpSpPr>
        <p:grpSpPr>
          <a:xfrm>
            <a:off x="2897450" y="1633080"/>
            <a:ext cx="359355" cy="301190"/>
            <a:chOff x="2599825" y="3689700"/>
            <a:chExt cx="429850" cy="360275"/>
          </a:xfrm>
        </p:grpSpPr>
        <p:sp>
          <p:nvSpPr>
            <p:cNvPr id="145" name="Google Shape;145;p18"/>
            <p:cNvSpPr/>
            <p:nvPr/>
          </p:nvSpPr>
          <p:spPr>
            <a:xfrm>
              <a:off x="2599825" y="3689700"/>
              <a:ext cx="429850" cy="169150"/>
            </a:xfrm>
            <a:custGeom>
              <a:rect b="b" l="l" r="r" t="t"/>
              <a:pathLst>
                <a:path extrusionOk="0" h="6766" w="17194">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8"/>
            <p:cNvSpPr/>
            <p:nvPr/>
          </p:nvSpPr>
          <p:spPr>
            <a:xfrm>
              <a:off x="2599825" y="3861275"/>
              <a:ext cx="429850" cy="188700"/>
            </a:xfrm>
            <a:custGeom>
              <a:rect b="b" l="l" r="r" t="t"/>
              <a:pathLst>
                <a:path extrusionOk="0" h="7548" w="17194">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51B1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9"/>
          <p:cNvSpPr txBox="1"/>
          <p:nvPr>
            <p:ph idx="4294967295" type="ctrTitle"/>
          </p:nvPr>
        </p:nvSpPr>
        <p:spPr>
          <a:xfrm>
            <a:off x="685800" y="1964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solidFill>
                  <a:srgbClr val="FFFFFF"/>
                </a:solidFill>
                <a:latin typeface="Shadows Into Light"/>
                <a:ea typeface="Shadows Into Light"/>
                <a:cs typeface="Shadows Into Light"/>
                <a:sym typeface="Shadows Into Light"/>
              </a:rPr>
              <a:t>135.31 tCO2e</a:t>
            </a:r>
            <a:endParaRPr sz="9600">
              <a:solidFill>
                <a:srgbClr val="FFFFFF"/>
              </a:solidFill>
              <a:latin typeface="Shadows Into Light"/>
              <a:ea typeface="Shadows Into Light"/>
              <a:cs typeface="Shadows Into Light"/>
              <a:sym typeface="Shadows Into Light"/>
            </a:endParaRPr>
          </a:p>
        </p:txBody>
      </p:sp>
      <p:sp>
        <p:nvSpPr>
          <p:cNvPr id="152" name="Google Shape;152;p19"/>
          <p:cNvSpPr txBox="1"/>
          <p:nvPr>
            <p:ph idx="4294967295"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3000">
                <a:solidFill>
                  <a:srgbClr val="B8F567"/>
                </a:solidFill>
                <a:latin typeface="Amatic SC"/>
                <a:ea typeface="Amatic SC"/>
                <a:cs typeface="Amatic SC"/>
                <a:sym typeface="Amatic SC"/>
              </a:rPr>
              <a:t>La Total Huella de Carbono</a:t>
            </a:r>
            <a:endParaRPr sz="3000">
              <a:solidFill>
                <a:srgbClr val="B8F567"/>
              </a:solidFill>
              <a:latin typeface="Amatic SC"/>
              <a:ea typeface="Amatic SC"/>
              <a:cs typeface="Amatic SC"/>
              <a:sym typeface="Amatic SC"/>
            </a:endParaRPr>
          </a:p>
        </p:txBody>
      </p:sp>
      <p:sp>
        <p:nvSpPr>
          <p:cNvPr id="153" name="Google Shape;153;p19"/>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0"/>
          <p:cNvSpPr txBox="1"/>
          <p:nvPr/>
        </p:nvSpPr>
        <p:spPr>
          <a:xfrm rot="-5400577">
            <a:off x="303874" y="2340424"/>
            <a:ext cx="1786500" cy="3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FFFFFF"/>
                </a:highlight>
                <a:latin typeface="Pontano Sans"/>
                <a:ea typeface="Pontano Sans"/>
                <a:cs typeface="Pontano Sans"/>
                <a:sym typeface="Pontano Sans"/>
              </a:rPr>
              <a:t>FFFFFFFFFFFFFFF</a:t>
            </a:r>
            <a:endParaRPr>
              <a:solidFill>
                <a:srgbClr val="FFFFFF"/>
              </a:solidFill>
              <a:highlight>
                <a:srgbClr val="FFFFFF"/>
              </a:highlight>
              <a:latin typeface="Pontano Sans"/>
              <a:ea typeface="Pontano Sans"/>
              <a:cs typeface="Pontano Sans"/>
              <a:sym typeface="Pontano Sans"/>
            </a:endParaRPr>
          </a:p>
        </p:txBody>
      </p:sp>
      <p:sp>
        <p:nvSpPr>
          <p:cNvPr id="159" name="Google Shape;159;p20"/>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pic>
        <p:nvPicPr>
          <p:cNvPr id="160" name="Google Shape;160;p20"/>
          <p:cNvPicPr preferRelativeResize="0"/>
          <p:nvPr/>
        </p:nvPicPr>
        <p:blipFill>
          <a:blip r:embed="rId3">
            <a:alphaModFix/>
          </a:blip>
          <a:stretch>
            <a:fillRect/>
          </a:stretch>
        </p:blipFill>
        <p:spPr>
          <a:xfrm>
            <a:off x="1008813" y="699175"/>
            <a:ext cx="7126376" cy="3745175"/>
          </a:xfrm>
          <a:prstGeom prst="rect">
            <a:avLst/>
          </a:prstGeom>
          <a:noFill/>
          <a:ln>
            <a:noFill/>
          </a:ln>
          <a:effectLst>
            <a:outerShdw blurRad="271463" rotWithShape="0" algn="bl" dir="2760000" dist="142875">
              <a:srgbClr val="000000">
                <a:alpha val="58000"/>
              </a:srgbClr>
            </a:outerShdw>
          </a:effectLst>
        </p:spPr>
      </p:pic>
      <p:sp>
        <p:nvSpPr>
          <p:cNvPr id="161" name="Google Shape;161;p20"/>
          <p:cNvSpPr txBox="1"/>
          <p:nvPr/>
        </p:nvSpPr>
        <p:spPr>
          <a:xfrm>
            <a:off x="1114600" y="6775"/>
            <a:ext cx="7020600" cy="61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Shadows Into Light"/>
                <a:ea typeface="Shadows Into Light"/>
                <a:cs typeface="Shadows Into Light"/>
                <a:sym typeface="Shadows Into Light"/>
              </a:rPr>
              <a:t>Comparación con otros museos</a:t>
            </a:r>
            <a:endParaRPr sz="3600">
              <a:solidFill>
                <a:srgbClr val="FFFFFF"/>
              </a:solidFill>
              <a:latin typeface="Shadows Into Light"/>
              <a:ea typeface="Shadows Into Light"/>
              <a:cs typeface="Shadows Into Light"/>
              <a:sym typeface="Shadows Into Light"/>
            </a:endParaRPr>
          </a:p>
        </p:txBody>
      </p:sp>
      <p:sp>
        <p:nvSpPr>
          <p:cNvPr id="162" name="Google Shape;162;p20"/>
          <p:cNvSpPr txBox="1"/>
          <p:nvPr/>
        </p:nvSpPr>
        <p:spPr>
          <a:xfrm>
            <a:off x="3165088" y="699175"/>
            <a:ext cx="29196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FFFFFF"/>
                </a:highlight>
                <a:latin typeface="Pontano Sans"/>
                <a:ea typeface="Pontano Sans"/>
                <a:cs typeface="Pontano Sans"/>
                <a:sym typeface="Pontano Sans"/>
              </a:rPr>
              <a:t>FFFFFFFFFFFFFFFFFFFFFFFFFFF</a:t>
            </a:r>
            <a:endParaRPr>
              <a:solidFill>
                <a:srgbClr val="FFFFFF"/>
              </a:solidFill>
              <a:highlight>
                <a:srgbClr val="FFFFFF"/>
              </a:highlight>
              <a:latin typeface="Pontano Sans"/>
              <a:ea typeface="Pontano Sans"/>
              <a:cs typeface="Pontano Sans"/>
              <a:sym typeface="Pontano Sans"/>
            </a:endParaRPr>
          </a:p>
        </p:txBody>
      </p:sp>
      <p:sp>
        <p:nvSpPr>
          <p:cNvPr id="163" name="Google Shape;163;p20"/>
          <p:cNvSpPr txBox="1"/>
          <p:nvPr/>
        </p:nvSpPr>
        <p:spPr>
          <a:xfrm>
            <a:off x="2601950" y="807775"/>
            <a:ext cx="3791400" cy="1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ontano Sans"/>
              <a:ea typeface="Pontano Sans"/>
              <a:cs typeface="Pontano Sans"/>
              <a:sym typeface="Pontano Sans"/>
            </a:endParaRPr>
          </a:p>
        </p:txBody>
      </p:sp>
      <p:sp>
        <p:nvSpPr>
          <p:cNvPr id="164" name="Google Shape;164;p20"/>
          <p:cNvSpPr txBox="1"/>
          <p:nvPr/>
        </p:nvSpPr>
        <p:spPr>
          <a:xfrm>
            <a:off x="2488700" y="699175"/>
            <a:ext cx="4017900" cy="2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Pontano Sans"/>
                <a:ea typeface="Pontano Sans"/>
                <a:cs typeface="Pontano Sans"/>
                <a:sym typeface="Pontano Sans"/>
              </a:rPr>
              <a:t>Área</a:t>
            </a:r>
            <a:r>
              <a:rPr lang="en" sz="1500">
                <a:latin typeface="Pontano Sans"/>
                <a:ea typeface="Pontano Sans"/>
                <a:cs typeface="Pontano Sans"/>
                <a:sym typeface="Pontano Sans"/>
              </a:rPr>
              <a:t> vs. Huella de Carbono </a:t>
            </a:r>
            <a:r>
              <a:rPr lang="en" sz="1500">
                <a:latin typeface="Pontano Sans"/>
                <a:ea typeface="Pontano Sans"/>
                <a:cs typeface="Pontano Sans"/>
                <a:sym typeface="Pontano Sans"/>
              </a:rPr>
              <a:t>Emitido</a:t>
            </a:r>
            <a:r>
              <a:rPr lang="en" sz="1500">
                <a:latin typeface="Pontano Sans"/>
                <a:ea typeface="Pontano Sans"/>
                <a:cs typeface="Pontano Sans"/>
                <a:sym typeface="Pontano Sans"/>
              </a:rPr>
              <a:t> </a:t>
            </a:r>
            <a:endParaRPr sz="1500">
              <a:latin typeface="Pontano Sans"/>
              <a:ea typeface="Pontano Sans"/>
              <a:cs typeface="Pontano Sans"/>
              <a:sym typeface="Pontano Sans"/>
            </a:endParaRPr>
          </a:p>
        </p:txBody>
      </p:sp>
      <p:sp>
        <p:nvSpPr>
          <p:cNvPr id="165" name="Google Shape;165;p20"/>
          <p:cNvSpPr txBox="1"/>
          <p:nvPr/>
        </p:nvSpPr>
        <p:spPr>
          <a:xfrm>
            <a:off x="3293750" y="4061775"/>
            <a:ext cx="1570800" cy="2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FFFFFF"/>
                </a:highlight>
                <a:latin typeface="Pontano Sans"/>
                <a:ea typeface="Pontano Sans"/>
                <a:cs typeface="Pontano Sans"/>
                <a:sym typeface="Pontano Sans"/>
              </a:rPr>
              <a:t>FFFFFFFFFFFF</a:t>
            </a:r>
            <a:endParaRPr>
              <a:solidFill>
                <a:srgbClr val="FFFFFF"/>
              </a:solidFill>
              <a:highlight>
                <a:srgbClr val="FFFFFF"/>
              </a:highlight>
              <a:latin typeface="Pontano Sans"/>
              <a:ea typeface="Pontano Sans"/>
              <a:cs typeface="Pontano Sans"/>
              <a:sym typeface="Pontano Sans"/>
            </a:endParaRPr>
          </a:p>
        </p:txBody>
      </p:sp>
      <p:sp>
        <p:nvSpPr>
          <p:cNvPr id="166" name="Google Shape;166;p20"/>
          <p:cNvSpPr txBox="1"/>
          <p:nvPr/>
        </p:nvSpPr>
        <p:spPr>
          <a:xfrm>
            <a:off x="3303575" y="4156325"/>
            <a:ext cx="1659000" cy="1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ontano Sans"/>
              <a:ea typeface="Pontano Sans"/>
              <a:cs typeface="Pontano Sans"/>
              <a:sym typeface="Pontano Sans"/>
            </a:endParaRPr>
          </a:p>
        </p:txBody>
      </p:sp>
      <p:sp>
        <p:nvSpPr>
          <p:cNvPr id="167" name="Google Shape;167;p20"/>
          <p:cNvSpPr txBox="1"/>
          <p:nvPr/>
        </p:nvSpPr>
        <p:spPr>
          <a:xfrm>
            <a:off x="3058175" y="4061775"/>
            <a:ext cx="2149800" cy="1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Pontano Sans"/>
                <a:ea typeface="Pontano Sans"/>
                <a:cs typeface="Pontano Sans"/>
                <a:sym typeface="Pontano Sans"/>
              </a:rPr>
              <a:t>Área en Metro Cuadrado</a:t>
            </a:r>
            <a:endParaRPr sz="1200">
              <a:latin typeface="Pontano Sans"/>
              <a:ea typeface="Pontano Sans"/>
              <a:cs typeface="Pontano Sans"/>
              <a:sym typeface="Pontano Sans"/>
            </a:endParaRPr>
          </a:p>
        </p:txBody>
      </p:sp>
      <p:sp>
        <p:nvSpPr>
          <p:cNvPr id="168" name="Google Shape;168;p20"/>
          <p:cNvSpPr txBox="1"/>
          <p:nvPr/>
        </p:nvSpPr>
        <p:spPr>
          <a:xfrm>
            <a:off x="1044875" y="1786500"/>
            <a:ext cx="374100" cy="19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FFFFFF"/>
                </a:highlight>
                <a:latin typeface="Pontano Sans"/>
                <a:ea typeface="Pontano Sans"/>
                <a:cs typeface="Pontano Sans"/>
                <a:sym typeface="Pontano Sans"/>
              </a:rPr>
              <a:t>FFFFFFFFFFFFFFF</a:t>
            </a:r>
            <a:endParaRPr>
              <a:solidFill>
                <a:srgbClr val="FFFFFF"/>
              </a:solidFill>
              <a:highlight>
                <a:srgbClr val="FFFFFF"/>
              </a:highlight>
              <a:latin typeface="Pontano Sans"/>
              <a:ea typeface="Pontano Sans"/>
              <a:cs typeface="Pontano Sans"/>
              <a:sym typeface="Pontano Sans"/>
            </a:endParaRPr>
          </a:p>
        </p:txBody>
      </p:sp>
      <p:sp>
        <p:nvSpPr>
          <p:cNvPr id="169" name="Google Shape;169;p20"/>
          <p:cNvSpPr txBox="1"/>
          <p:nvPr/>
        </p:nvSpPr>
        <p:spPr>
          <a:xfrm rot="-5400000">
            <a:off x="-10525" y="2296338"/>
            <a:ext cx="2287200" cy="1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Pontano Sans"/>
                <a:ea typeface="Pontano Sans"/>
                <a:cs typeface="Pontano Sans"/>
                <a:sym typeface="Pontano Sans"/>
              </a:rPr>
              <a:t>Huella de Carbono (tCO2)</a:t>
            </a:r>
            <a:endParaRPr sz="1200">
              <a:latin typeface="Pontano Sans"/>
              <a:ea typeface="Pontano Sans"/>
              <a:cs typeface="Pontano Sans"/>
              <a:sym typeface="Pontan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21"/>
          <p:cNvSpPr txBox="1"/>
          <p:nvPr>
            <p:ph idx="12" type="sldNum"/>
          </p:nvPr>
        </p:nvSpPr>
        <p:spPr>
          <a:xfrm>
            <a:off x="76209" y="474985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75" name="Google Shape;175;p21"/>
          <p:cNvSpPr txBox="1"/>
          <p:nvPr>
            <p:ph idx="4294967295" type="body"/>
          </p:nvPr>
        </p:nvSpPr>
        <p:spPr>
          <a:xfrm>
            <a:off x="3995650" y="178100"/>
            <a:ext cx="4625700" cy="645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3000">
                <a:solidFill>
                  <a:srgbClr val="9BCF63"/>
                </a:solidFill>
                <a:latin typeface="Shadows Into Light"/>
                <a:ea typeface="Shadows Into Light"/>
                <a:cs typeface="Shadows Into Light"/>
                <a:sym typeface="Shadows Into Light"/>
              </a:rPr>
              <a:t>La Huella de Carbono del CCCC</a:t>
            </a:r>
            <a:br>
              <a:rPr lang="en" sz="3000">
                <a:solidFill>
                  <a:srgbClr val="9BCF63"/>
                </a:solidFill>
                <a:latin typeface="Shadows Into Light"/>
                <a:ea typeface="Shadows Into Light"/>
                <a:cs typeface="Shadows Into Light"/>
                <a:sym typeface="Shadows Into Light"/>
              </a:rPr>
            </a:br>
            <a:endParaRPr sz="3000">
              <a:solidFill>
                <a:srgbClr val="9BCF63"/>
              </a:solidFill>
              <a:latin typeface="Shadows Into Light"/>
              <a:ea typeface="Shadows Into Light"/>
              <a:cs typeface="Shadows Into Light"/>
              <a:sym typeface="Shadows Into Light"/>
            </a:endParaRPr>
          </a:p>
        </p:txBody>
      </p:sp>
      <p:sp>
        <p:nvSpPr>
          <p:cNvPr id="176" name="Google Shape;176;p21"/>
          <p:cNvSpPr txBox="1"/>
          <p:nvPr/>
        </p:nvSpPr>
        <p:spPr>
          <a:xfrm>
            <a:off x="5211838" y="2473025"/>
            <a:ext cx="21933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uFill>
                  <a:noFill/>
                </a:uFill>
                <a:latin typeface="Amatic SC"/>
                <a:ea typeface="Amatic SC"/>
                <a:cs typeface="Amatic SC"/>
                <a:sym typeface="Amatic SC"/>
                <a:hlinkClick r:id="rId4"/>
              </a:rPr>
              <a:t>Calculadora de emisiones de carbono</a:t>
            </a:r>
            <a:endParaRPr>
              <a:latin typeface="Amatic SC"/>
              <a:ea typeface="Amatic SC"/>
              <a:cs typeface="Amatic SC"/>
              <a:sym typeface="Amatic SC"/>
            </a:endParaRPr>
          </a:p>
        </p:txBody>
      </p:sp>
      <p:pic>
        <p:nvPicPr>
          <p:cNvPr id="177" name="Google Shape;177;p21"/>
          <p:cNvPicPr preferRelativeResize="0"/>
          <p:nvPr/>
        </p:nvPicPr>
        <p:blipFill rotWithShape="1">
          <a:blip r:embed="rId5">
            <a:alphaModFix/>
          </a:blip>
          <a:srcRect b="10203" l="13860" r="35938" t="28405"/>
          <a:stretch/>
        </p:blipFill>
        <p:spPr>
          <a:xfrm>
            <a:off x="4626625" y="2768550"/>
            <a:ext cx="3476899" cy="2391736"/>
          </a:xfrm>
          <a:prstGeom prst="rect">
            <a:avLst/>
          </a:prstGeom>
          <a:noFill/>
          <a:ln>
            <a:noFill/>
          </a:ln>
        </p:spPr>
      </p:pic>
      <p:pic>
        <p:nvPicPr>
          <p:cNvPr id="178" name="Google Shape;178;p21"/>
          <p:cNvPicPr preferRelativeResize="0"/>
          <p:nvPr/>
        </p:nvPicPr>
        <p:blipFill rotWithShape="1">
          <a:blip r:embed="rId6">
            <a:alphaModFix/>
          </a:blip>
          <a:srcRect b="23007" l="23106" r="42354" t="39119"/>
          <a:stretch/>
        </p:blipFill>
        <p:spPr>
          <a:xfrm>
            <a:off x="4754000" y="729100"/>
            <a:ext cx="3010800" cy="18570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2" name="Shape 182"/>
        <p:cNvGrpSpPr/>
        <p:nvPr/>
      </p:nvGrpSpPr>
      <p:grpSpPr>
        <a:xfrm>
          <a:off x="0" y="0"/>
          <a:ext cx="0" cy="0"/>
          <a:chOff x="0" y="0"/>
          <a:chExt cx="0" cy="0"/>
        </a:xfrm>
      </p:grpSpPr>
      <p:sp>
        <p:nvSpPr>
          <p:cNvPr id="183" name="Google Shape;183;p22"/>
          <p:cNvSpPr txBox="1"/>
          <p:nvPr>
            <p:ph type="ctrTitle"/>
          </p:nvPr>
        </p:nvSpPr>
        <p:spPr>
          <a:xfrm>
            <a:off x="4461825" y="384150"/>
            <a:ext cx="4718100" cy="59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Shadows Into Light"/>
                <a:ea typeface="Shadows Into Light"/>
                <a:cs typeface="Shadows Into Light"/>
                <a:sym typeface="Shadows Into Light"/>
              </a:rPr>
              <a:t>Las Mejores Colaboradores</a:t>
            </a:r>
            <a:endParaRPr sz="3000">
              <a:latin typeface="Shadows Into Light"/>
              <a:ea typeface="Shadows Into Light"/>
              <a:cs typeface="Shadows Into Light"/>
              <a:sym typeface="Shadows Into Light"/>
            </a:endParaRPr>
          </a:p>
        </p:txBody>
      </p:sp>
      <p:sp>
        <p:nvSpPr>
          <p:cNvPr id="184" name="Google Shape;184;p22"/>
          <p:cNvSpPr txBox="1"/>
          <p:nvPr/>
        </p:nvSpPr>
        <p:spPr>
          <a:xfrm>
            <a:off x="5140325" y="995550"/>
            <a:ext cx="4034700" cy="38388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Clr>
                <a:schemeClr val="lt1"/>
              </a:buClr>
              <a:buSzPts val="2600"/>
              <a:buFont typeface="Amatic SC"/>
              <a:buChar char="●"/>
            </a:pPr>
            <a:r>
              <a:rPr lang="en" sz="2600">
                <a:solidFill>
                  <a:schemeClr val="lt1"/>
                </a:solidFill>
                <a:latin typeface="Amatic SC"/>
                <a:ea typeface="Amatic SC"/>
                <a:cs typeface="Amatic SC"/>
                <a:sym typeface="Amatic SC"/>
              </a:rPr>
              <a:t>Electricidad</a:t>
            </a:r>
            <a:endParaRPr sz="2600">
              <a:solidFill>
                <a:schemeClr val="lt1"/>
              </a:solidFill>
              <a:latin typeface="Amatic SC"/>
              <a:ea typeface="Amatic SC"/>
              <a:cs typeface="Amatic SC"/>
              <a:sym typeface="Amatic SC"/>
            </a:endParaRPr>
          </a:p>
          <a:p>
            <a:pPr indent="-393700" lvl="0" marL="457200" rtl="0" algn="l">
              <a:spcBef>
                <a:spcPts val="0"/>
              </a:spcBef>
              <a:spcAft>
                <a:spcPts val="0"/>
              </a:spcAft>
              <a:buClr>
                <a:srgbClr val="9BCF63"/>
              </a:buClr>
              <a:buSzPts val="2600"/>
              <a:buFont typeface="Amatic SC"/>
              <a:buChar char="●"/>
            </a:pPr>
            <a:r>
              <a:rPr lang="en" sz="2600">
                <a:solidFill>
                  <a:schemeClr val="lt1"/>
                </a:solidFill>
                <a:latin typeface="Amatic SC"/>
                <a:ea typeface="Amatic SC"/>
                <a:cs typeface="Amatic SC"/>
                <a:sym typeface="Amatic SC"/>
              </a:rPr>
              <a:t>Empleados Viaja Diariamente al trabajo</a:t>
            </a:r>
            <a:endParaRPr sz="2600">
              <a:solidFill>
                <a:schemeClr val="lt1"/>
              </a:solidFill>
              <a:latin typeface="Amatic SC"/>
              <a:ea typeface="Amatic SC"/>
              <a:cs typeface="Amatic SC"/>
              <a:sym typeface="Amatic SC"/>
            </a:endParaRPr>
          </a:p>
          <a:p>
            <a:pPr indent="-393700" lvl="0" marL="457200" rtl="0" algn="l">
              <a:spcBef>
                <a:spcPts val="0"/>
              </a:spcBef>
              <a:spcAft>
                <a:spcPts val="0"/>
              </a:spcAft>
              <a:buClr>
                <a:srgbClr val="9BCF63"/>
              </a:buClr>
              <a:buSzPts val="2600"/>
              <a:buFont typeface="Amatic SC"/>
              <a:buChar char="●"/>
            </a:pPr>
            <a:r>
              <a:rPr lang="en" sz="2600">
                <a:solidFill>
                  <a:schemeClr val="lt1"/>
                </a:solidFill>
                <a:latin typeface="Amatic SC"/>
                <a:ea typeface="Amatic SC"/>
                <a:cs typeface="Amatic SC"/>
                <a:sym typeface="Amatic SC"/>
              </a:rPr>
              <a:t>Residuos</a:t>
            </a:r>
            <a:endParaRPr sz="2600">
              <a:solidFill>
                <a:schemeClr val="lt1"/>
              </a:solidFill>
              <a:latin typeface="Amatic SC"/>
              <a:ea typeface="Amatic SC"/>
              <a:cs typeface="Amatic SC"/>
              <a:sym typeface="Amatic SC"/>
            </a:endParaRPr>
          </a:p>
          <a:p>
            <a:pPr indent="-393700" lvl="0" marL="457200" rtl="0" algn="l">
              <a:spcBef>
                <a:spcPts val="0"/>
              </a:spcBef>
              <a:spcAft>
                <a:spcPts val="0"/>
              </a:spcAft>
              <a:buClr>
                <a:schemeClr val="lt1"/>
              </a:buClr>
              <a:buSzPts val="2600"/>
              <a:buFont typeface="Amatic SC"/>
              <a:buChar char="●"/>
            </a:pPr>
            <a:r>
              <a:rPr lang="en" sz="2600">
                <a:solidFill>
                  <a:schemeClr val="lt1"/>
                </a:solidFill>
                <a:latin typeface="Amatic SC"/>
                <a:ea typeface="Amatic SC"/>
                <a:cs typeface="Amatic SC"/>
                <a:sym typeface="Amatic SC"/>
              </a:rPr>
              <a:t>Agua</a:t>
            </a:r>
            <a:endParaRPr sz="2600">
              <a:solidFill>
                <a:schemeClr val="lt1"/>
              </a:solidFill>
              <a:latin typeface="Amatic SC"/>
              <a:ea typeface="Amatic SC"/>
              <a:cs typeface="Amatic SC"/>
              <a:sym typeface="Amatic SC"/>
            </a:endParaRPr>
          </a:p>
          <a:p>
            <a:pPr indent="-393700" lvl="0" marL="457200" rtl="0" algn="l">
              <a:spcBef>
                <a:spcPts val="0"/>
              </a:spcBef>
              <a:spcAft>
                <a:spcPts val="0"/>
              </a:spcAft>
              <a:buClr>
                <a:schemeClr val="lt1"/>
              </a:buClr>
              <a:buSzPts val="2600"/>
              <a:buFont typeface="Amatic SC"/>
              <a:buChar char="●"/>
            </a:pPr>
            <a:r>
              <a:rPr lang="en" sz="2600">
                <a:solidFill>
                  <a:schemeClr val="lt1"/>
                </a:solidFill>
                <a:latin typeface="Amatic SC"/>
                <a:ea typeface="Amatic SC"/>
                <a:cs typeface="Amatic SC"/>
                <a:sym typeface="Amatic SC"/>
              </a:rPr>
              <a:t>Combustibles</a:t>
            </a:r>
            <a:endParaRPr sz="2600">
              <a:solidFill>
                <a:schemeClr val="lt1"/>
              </a:solidFill>
              <a:latin typeface="Amatic SC"/>
              <a:ea typeface="Amatic SC"/>
              <a:cs typeface="Amatic SC"/>
              <a:sym typeface="Amatic SC"/>
            </a:endParaRPr>
          </a:p>
        </p:txBody>
      </p:sp>
      <p:grpSp>
        <p:nvGrpSpPr>
          <p:cNvPr id="185" name="Google Shape;185;p22"/>
          <p:cNvGrpSpPr/>
          <p:nvPr/>
        </p:nvGrpSpPr>
        <p:grpSpPr>
          <a:xfrm>
            <a:off x="5172677" y="1125163"/>
            <a:ext cx="386589" cy="376548"/>
            <a:chOff x="5926225" y="921350"/>
            <a:chExt cx="517800" cy="504350"/>
          </a:xfrm>
        </p:grpSpPr>
        <p:sp>
          <p:nvSpPr>
            <p:cNvPr id="186" name="Google Shape;186;p22"/>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2"/>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22"/>
          <p:cNvGrpSpPr/>
          <p:nvPr/>
        </p:nvGrpSpPr>
        <p:grpSpPr>
          <a:xfrm>
            <a:off x="5169461" y="1558310"/>
            <a:ext cx="393045" cy="332833"/>
            <a:chOff x="5275975" y="4344850"/>
            <a:chExt cx="470150" cy="398125"/>
          </a:xfrm>
        </p:grpSpPr>
        <p:sp>
          <p:nvSpPr>
            <p:cNvPr id="189" name="Google Shape;189;p22"/>
            <p:cNvSpPr/>
            <p:nvPr/>
          </p:nvSpPr>
          <p:spPr>
            <a:xfrm>
              <a:off x="5661250" y="4690450"/>
              <a:ext cx="65950" cy="52525"/>
            </a:xfrm>
            <a:custGeom>
              <a:rect b="b" l="l" r="r" t="t"/>
              <a:pathLst>
                <a:path extrusionOk="0" h="2101" w="2638">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2"/>
            <p:cNvSpPr/>
            <p:nvPr/>
          </p:nvSpPr>
          <p:spPr>
            <a:xfrm>
              <a:off x="5294900" y="4690450"/>
              <a:ext cx="65950" cy="52525"/>
            </a:xfrm>
            <a:custGeom>
              <a:rect b="b" l="l" r="r" t="t"/>
              <a:pathLst>
                <a:path extrusionOk="0" h="2101" w="2638">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2"/>
            <p:cNvSpPr/>
            <p:nvPr/>
          </p:nvSpPr>
          <p:spPr>
            <a:xfrm>
              <a:off x="5275975" y="4344850"/>
              <a:ext cx="470150" cy="334025"/>
            </a:xfrm>
            <a:custGeom>
              <a:rect b="b" l="l" r="r" t="t"/>
              <a:pathLst>
                <a:path extrusionOk="0" h="13361" w="18806">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22"/>
          <p:cNvGrpSpPr/>
          <p:nvPr/>
        </p:nvGrpSpPr>
        <p:grpSpPr>
          <a:xfrm>
            <a:off x="5233761" y="2312937"/>
            <a:ext cx="264427" cy="375719"/>
            <a:chOff x="6701050" y="2978375"/>
            <a:chExt cx="316300" cy="449425"/>
          </a:xfrm>
        </p:grpSpPr>
        <p:sp>
          <p:nvSpPr>
            <p:cNvPr id="193" name="Google Shape;193;p22"/>
            <p:cNvSpPr/>
            <p:nvPr/>
          </p:nvSpPr>
          <p:spPr>
            <a:xfrm>
              <a:off x="6701050" y="2978375"/>
              <a:ext cx="316300" cy="78175"/>
            </a:xfrm>
            <a:custGeom>
              <a:rect b="b" l="l" r="r" t="t"/>
              <a:pathLst>
                <a:path extrusionOk="0" h="3127" w="12652">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2"/>
            <p:cNvSpPr/>
            <p:nvPr/>
          </p:nvSpPr>
          <p:spPr>
            <a:xfrm>
              <a:off x="6713875" y="3068750"/>
              <a:ext cx="290650" cy="359050"/>
            </a:xfrm>
            <a:custGeom>
              <a:rect b="b" l="l" r="r" t="t"/>
              <a:pathLst>
                <a:path extrusionOk="0" h="14362" w="11626">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 name="Google Shape;195;p22"/>
          <p:cNvSpPr/>
          <p:nvPr/>
        </p:nvSpPr>
        <p:spPr>
          <a:xfrm>
            <a:off x="5165356" y="2801614"/>
            <a:ext cx="401238" cy="226660"/>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 name="Google Shape;196;p22"/>
          <p:cNvGrpSpPr/>
          <p:nvPr/>
        </p:nvGrpSpPr>
        <p:grpSpPr>
          <a:xfrm>
            <a:off x="5140343" y="3110423"/>
            <a:ext cx="451252" cy="432860"/>
            <a:chOff x="5241175" y="4959100"/>
            <a:chExt cx="539775" cy="517775"/>
          </a:xfrm>
        </p:grpSpPr>
        <p:sp>
          <p:nvSpPr>
            <p:cNvPr id="197" name="Google Shape;197;p22"/>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2"/>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2"/>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2"/>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2"/>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2"/>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ola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