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oboto Slab"/>
      <p:regular r:id="rId28"/>
      <p:bold r:id="rId29"/>
    </p:embeddedFont>
    <p:embeddedFont>
      <p:font typeface="Roboto"/>
      <p:regular r:id="rId30"/>
      <p:bold r:id="rId31"/>
      <p:italic r:id="rId32"/>
      <p:boldItalic r:id="rId33"/>
    </p:embeddedFont>
    <p:embeddedFont>
      <p:font typeface="Permanent Marker"/>
      <p:regular r:id="rId34"/>
    </p:embeddedFont>
    <p:embeddedFont>
      <p:font typeface="Average"/>
      <p:regular r:id="rId35"/>
    </p:embeddedFont>
    <p:embeddedFont>
      <p:font typeface="Chivo"/>
      <p:regular r:id="rId36"/>
      <p:bold r:id="rId37"/>
      <p:italic r:id="rId38"/>
      <p:boldItalic r:id="rId39"/>
    </p:embeddedFont>
    <p:embeddedFont>
      <p:font typeface="Roboto Mon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DC4B973-E558-417E-A4DE-ABAE8499C806}">
  <a:tblStyle styleId="{FDC4B973-E558-417E-A4DE-ABAE8499C80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Mono-regular.fntdata"/><Relationship Id="rId20" Type="http://schemas.openxmlformats.org/officeDocument/2006/relationships/slide" Target="slides/slide15.xml"/><Relationship Id="rId42" Type="http://schemas.openxmlformats.org/officeDocument/2006/relationships/font" Target="fonts/RobotoMono-italic.fntdata"/><Relationship Id="rId41" Type="http://schemas.openxmlformats.org/officeDocument/2006/relationships/font" Target="fonts/RobotoMono-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RobotoMono-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Slab-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Slab-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Average-regular.fntdata"/><Relationship Id="rId12" Type="http://schemas.openxmlformats.org/officeDocument/2006/relationships/slide" Target="slides/slide7.xml"/><Relationship Id="rId34" Type="http://schemas.openxmlformats.org/officeDocument/2006/relationships/font" Target="fonts/PermanentMarker-regular.fntdata"/><Relationship Id="rId15" Type="http://schemas.openxmlformats.org/officeDocument/2006/relationships/slide" Target="slides/slide10.xml"/><Relationship Id="rId37" Type="http://schemas.openxmlformats.org/officeDocument/2006/relationships/font" Target="fonts/Chivo-bold.fntdata"/><Relationship Id="rId14" Type="http://schemas.openxmlformats.org/officeDocument/2006/relationships/slide" Target="slides/slide9.xml"/><Relationship Id="rId36" Type="http://schemas.openxmlformats.org/officeDocument/2006/relationships/font" Target="fonts/Chivo-regular.fntdata"/><Relationship Id="rId17" Type="http://schemas.openxmlformats.org/officeDocument/2006/relationships/slide" Target="slides/slide12.xml"/><Relationship Id="rId39" Type="http://schemas.openxmlformats.org/officeDocument/2006/relationships/font" Target="fonts/Chivo-boldItalic.fntdata"/><Relationship Id="rId16" Type="http://schemas.openxmlformats.org/officeDocument/2006/relationships/slide" Target="slides/slide11.xml"/><Relationship Id="rId38" Type="http://schemas.openxmlformats.org/officeDocument/2006/relationships/font" Target="fonts/Chiv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Perhaps the most important question I have is “Who is the audience for this proposal?”  If it really is a “proposal” what are you proposing?   To put it another way, what are you asking someone to do? </a:t>
            </a:r>
            <a:endParaRPr/>
          </a:p>
          <a:p>
            <a:pPr indent="0" lvl="0" marL="0" rtl="0" algn="l">
              <a:spcBef>
                <a:spcPts val="0"/>
              </a:spcBef>
              <a:spcAft>
                <a:spcPts val="0"/>
              </a:spcAft>
              <a:buClr>
                <a:schemeClr val="dk1"/>
              </a:buClr>
              <a:buSzPts val="1100"/>
              <a:buFont typeface="Arial"/>
              <a:buNone/>
            </a:pPr>
            <a:r>
              <a:rPr lang="en"/>
              <a:t> </a:t>
            </a:r>
            <a:endParaRPr/>
          </a:p>
          <a:p>
            <a:pPr indent="0" lvl="0" marL="0" rtl="0" algn="l">
              <a:spcBef>
                <a:spcPts val="0"/>
              </a:spcBef>
              <a:spcAft>
                <a:spcPts val="0"/>
              </a:spcAft>
              <a:buClr>
                <a:schemeClr val="dk1"/>
              </a:buClr>
              <a:buSzPts val="1100"/>
              <a:buFont typeface="Arial"/>
              <a:buNone/>
            </a:pPr>
            <a:r>
              <a:rPr lang="en"/>
              <a:t>If you are thinking of this presentation as guidelines for a group planning to run a similar workshop next year, then you need some more concrete details such as</a:t>
            </a:r>
            <a:endParaRPr/>
          </a:p>
          <a:p>
            <a:pPr indent="0" lvl="0" marL="0" rtl="0" algn="l">
              <a:spcBef>
                <a:spcPts val="0"/>
              </a:spcBef>
              <a:spcAft>
                <a:spcPts val="0"/>
              </a:spcAft>
              <a:buClr>
                <a:schemeClr val="dk1"/>
              </a:buClr>
              <a:buSzPts val="1100"/>
              <a:buFont typeface="Arial"/>
              <a:buNone/>
            </a:pPr>
            <a:r>
              <a:rPr lang="en"/>
              <a:t>(1) materials created for this year’s workshop (like the description for the WinterSession brochure and any handouts or instructions)</a:t>
            </a:r>
            <a:endParaRPr/>
          </a:p>
          <a:p>
            <a:pPr indent="0" lvl="0" marL="0" rtl="0" algn="l">
              <a:spcBef>
                <a:spcPts val="0"/>
              </a:spcBef>
              <a:spcAft>
                <a:spcPts val="0"/>
              </a:spcAft>
              <a:buClr>
                <a:schemeClr val="dk1"/>
              </a:buClr>
              <a:buSzPts val="1100"/>
              <a:buFont typeface="Arial"/>
              <a:buNone/>
            </a:pPr>
            <a:r>
              <a:rPr lang="en"/>
              <a:t>(2) a calendar describing the work done leading up to the workshop (when does stuff need to happen?)</a:t>
            </a:r>
            <a:endParaRPr/>
          </a:p>
          <a:p>
            <a:pPr indent="0" lvl="0" marL="0" rtl="0" algn="l">
              <a:spcBef>
                <a:spcPts val="0"/>
              </a:spcBef>
              <a:spcAft>
                <a:spcPts val="0"/>
              </a:spcAft>
              <a:buClr>
                <a:schemeClr val="dk1"/>
              </a:buClr>
              <a:buSzPts val="1100"/>
              <a:buFont typeface="Arial"/>
              <a:buNone/>
            </a:pPr>
            <a:r>
              <a:rPr lang="en"/>
              <a:t>(3) mistakes you think you made.</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5447fc69ee_0_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5447fc69ee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You need some more “practical details.”  Give the date.  Give the schedule and location.  How many people signed up?  How many people showed up?</a:t>
            </a:r>
            <a:endParaRPr/>
          </a:p>
          <a:p>
            <a:pPr indent="0" lvl="0" marL="0" rtl="0" algn="l">
              <a:lnSpc>
                <a:spcPct val="115000"/>
              </a:lnSpc>
              <a:spcBef>
                <a:spcPts val="0"/>
              </a:spcBef>
              <a:spcAft>
                <a:spcPts val="0"/>
              </a:spcAft>
              <a:buNone/>
            </a:pPr>
            <a:r>
              <a:rPr lang="en"/>
              <a:t>How was the workshop advertised?  How was it described in the WinterSession advertising?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t>You just put the focus on CBL… but didn’t do anything earlier to explain why you would do that….</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5447fc69ee_0_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5447fc69ee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You need some more “practical details.”  Give the date.  Give the schedule and location.  How many people signed up?  How many people showed up?</a:t>
            </a:r>
            <a:endParaRPr/>
          </a:p>
          <a:p>
            <a:pPr indent="0" lvl="0" marL="0" rtl="0" algn="l">
              <a:lnSpc>
                <a:spcPct val="115000"/>
              </a:lnSpc>
              <a:spcBef>
                <a:spcPts val="0"/>
              </a:spcBef>
              <a:spcAft>
                <a:spcPts val="0"/>
              </a:spcAft>
              <a:buNone/>
            </a:pPr>
            <a:r>
              <a:rPr lang="en"/>
              <a:t>How was the workshop advertised?  How was it described in the WinterSession advertising?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t>You just put the focus on CBL… but didn’t do anything earlier to explain why you would do that….</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52aa0091b4_0_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52aa0091b4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You need some more “practical details.”  Give the date.  Give the schedule and location.  How many people signed up?  How many people showed up?</a:t>
            </a:r>
            <a:endParaRPr/>
          </a:p>
          <a:p>
            <a:pPr indent="0" lvl="0" marL="0" rtl="0" algn="l">
              <a:lnSpc>
                <a:spcPct val="115000"/>
              </a:lnSpc>
              <a:spcBef>
                <a:spcPts val="0"/>
              </a:spcBef>
              <a:spcAft>
                <a:spcPts val="0"/>
              </a:spcAft>
              <a:buNone/>
            </a:pPr>
            <a:r>
              <a:rPr lang="en"/>
              <a:t>How was the workshop advertised?  How was it described in the WinterSession advertising?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t>You just put the focus on CBL… but didn’t do anything earlier to explain why you would do that….</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5447fc69ee_0_1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5447fc69ee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You need some more “practical details.”  Give the date.  Give the schedule and location.  How many people signed up?  How many people showed up?</a:t>
            </a:r>
            <a:endParaRPr/>
          </a:p>
          <a:p>
            <a:pPr indent="0" lvl="0" marL="0" rtl="0" algn="l">
              <a:lnSpc>
                <a:spcPct val="115000"/>
              </a:lnSpc>
              <a:spcBef>
                <a:spcPts val="0"/>
              </a:spcBef>
              <a:spcAft>
                <a:spcPts val="0"/>
              </a:spcAft>
              <a:buNone/>
            </a:pPr>
            <a:r>
              <a:rPr lang="en"/>
              <a:t>How was the workshop advertised?  How was it described in the WinterSession advertising?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t>You just put the focus on CBL… but didn’t do anything earlier to explain why you would do that….</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52aa0091b4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52aa0091b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The chart label (Scale of Satisfaction) is incorrect.  I think this is “Number of responses”  … in other words, you only got 5 responses to the survey?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52aa0091b4_0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52aa0091b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Did only five people fill out the survey?  You need to present that data.	</a:t>
            </a:r>
            <a:endParaRPr/>
          </a:p>
          <a:p>
            <a:pPr indent="0" lvl="0" marL="0" rtl="0" algn="l">
              <a:lnSpc>
                <a:spcPct val="115000"/>
              </a:lnSpc>
              <a:spcBef>
                <a:spcPts val="0"/>
              </a:spcBef>
              <a:spcAft>
                <a:spcPts val="0"/>
              </a:spcAft>
              <a:buClr>
                <a:schemeClr val="dk1"/>
              </a:buClr>
              <a:buSzPts val="1100"/>
              <a:buFont typeface="Arial"/>
              <a:buNone/>
            </a:pPr>
            <a:r>
              <a:rPr lang="en"/>
              <a:t>If you had 6 people at the workshop and got data from 5, that is pretty good.  If you had 20 people at the workshop, then making any claims about the implications of responses from these 5 people is shaky.</a:t>
            </a:r>
            <a:endParaRPr/>
          </a:p>
          <a:p>
            <a:pPr indent="0" lvl="0" marL="0" rtl="0" algn="l">
              <a:lnSpc>
                <a:spcPct val="115000"/>
              </a:lnSpc>
              <a:spcBef>
                <a:spcPts val="0"/>
              </a:spcBef>
              <a:spcAft>
                <a:spcPts val="0"/>
              </a:spcAft>
              <a:buClr>
                <a:schemeClr val="dk1"/>
              </a:buClr>
              <a:buSzPts val="1100"/>
              <a:buFont typeface="Arial"/>
              <a:buNone/>
            </a:pPr>
            <a:r>
              <a:rPr lang="en"/>
              <a:t>I have no idea whether your first bullet means that they attendee liked the style of the workshop and did not like talking about the future of higher education OR liked working on the future of higher education but would want to focus on something different from CBL.  Can you clarify this?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52aa0091b4_0_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52aa0091b4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You did a bunch of research early in the project on significant challenges facing higher education (cost, equity and access, mistrust of universities and experts).  You seem to be listing your personal favorite ideas of interesting future work.  If not, then where did you get the future topics?</a:t>
            </a:r>
            <a:endParaRPr/>
          </a:p>
          <a:p>
            <a:pPr indent="0" lvl="0" marL="0" rtl="0" algn="l">
              <a:lnSpc>
                <a:spcPct val="115000"/>
              </a:lnSpc>
              <a:spcBef>
                <a:spcPts val="0"/>
              </a:spcBef>
              <a:spcAft>
                <a:spcPts val="0"/>
              </a:spcAft>
              <a:buClr>
                <a:schemeClr val="dk1"/>
              </a:buClr>
              <a:buSzPts val="1100"/>
              <a:buFont typeface="Arial"/>
              <a:buNone/>
            </a:pPr>
            <a:r>
              <a:rPr lang="en"/>
              <a:t>Are you making the assumption that there is still only one workshop and it is in WinterSession?</a:t>
            </a:r>
            <a:endParaRPr/>
          </a:p>
          <a:p>
            <a:pPr indent="0" lvl="0" marL="0" rtl="0" algn="l">
              <a:lnSpc>
                <a:spcPct val="115000"/>
              </a:lnSpc>
              <a:spcBef>
                <a:spcPts val="0"/>
              </a:spcBef>
              <a:spcAft>
                <a:spcPts val="0"/>
              </a:spcAft>
              <a:buClr>
                <a:schemeClr val="dk1"/>
              </a:buClr>
              <a:buSzPts val="1100"/>
              <a:buFont typeface="Arial"/>
              <a:buNone/>
            </a:pPr>
            <a:r>
              <a:rPr lang="en"/>
              <a:t>Can you describe in a few bullets what an Unconference is?  This goes back to an earlier question about the audience for this presentation.  If it is for Curtis, no need to explain.  But you need to sell this to people who are not Curtis.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52aa0091b4_0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52aa0091b4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How are you going to “Ensure a diverse board of attendees”?</a:t>
            </a:r>
            <a:endParaRPr/>
          </a:p>
          <a:p>
            <a:pPr indent="0" lvl="0" marL="0" rtl="0" algn="l">
              <a:lnSpc>
                <a:spcPct val="115000"/>
              </a:lnSpc>
              <a:spcBef>
                <a:spcPts val="0"/>
              </a:spcBef>
              <a:spcAft>
                <a:spcPts val="0"/>
              </a:spcAft>
              <a:buClr>
                <a:schemeClr val="dk1"/>
              </a:buClr>
              <a:buSzPts val="1100"/>
              <a:buFont typeface="Arial"/>
              <a:buNone/>
            </a:pPr>
            <a:r>
              <a:rPr lang="en"/>
              <a:t>Who are the facilitators?   This list would seem to guarantee that no one would want that job!  (See next slide comments also…)</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52aa0091b4_0_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52aa0091b4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This seems like a pretty trivial list of stuff you might add.	(paper or online?  Who cares?) </a:t>
            </a:r>
            <a:endParaRPr/>
          </a:p>
          <a:p>
            <a:pPr indent="0" lvl="0" marL="0" rtl="0" algn="l">
              <a:lnSpc>
                <a:spcPct val="115000"/>
              </a:lnSpc>
              <a:spcBef>
                <a:spcPts val="0"/>
              </a:spcBef>
              <a:spcAft>
                <a:spcPts val="0"/>
              </a:spcAft>
              <a:buClr>
                <a:schemeClr val="dk1"/>
              </a:buClr>
              <a:buSzPts val="1100"/>
              <a:buFont typeface="Arial"/>
              <a:buNone/>
            </a:pPr>
            <a:r>
              <a:rPr lang="en"/>
              <a:t>You have two interesting points hidden here: </a:t>
            </a:r>
            <a:endParaRPr/>
          </a:p>
          <a:p>
            <a:pPr indent="0" lvl="0" marL="0" rtl="0" algn="l">
              <a:lnSpc>
                <a:spcPct val="115000"/>
              </a:lnSpc>
              <a:spcBef>
                <a:spcPts val="0"/>
              </a:spcBef>
              <a:spcAft>
                <a:spcPts val="0"/>
              </a:spcAft>
              <a:buClr>
                <a:schemeClr val="dk1"/>
              </a:buClr>
              <a:buSzPts val="1100"/>
              <a:buFont typeface="Arial"/>
              <a:buNone/>
            </a:pPr>
            <a:r>
              <a:rPr lang="en"/>
              <a:t>Where to “well-prepared facilitators” come from?  Should WPI actively try to promote and spread this skill among students and faculty? </a:t>
            </a:r>
            <a:endParaRPr/>
          </a:p>
          <a:p>
            <a:pPr indent="0" lvl="0" marL="0" rtl="0" algn="l">
              <a:lnSpc>
                <a:spcPct val="115000"/>
              </a:lnSpc>
              <a:spcBef>
                <a:spcPts val="0"/>
              </a:spcBef>
              <a:spcAft>
                <a:spcPts val="0"/>
              </a:spcAft>
              <a:buClr>
                <a:schemeClr val="dk1"/>
              </a:buClr>
              <a:buSzPts val="1100"/>
              <a:buFont typeface="Arial"/>
              <a:buNone/>
            </a:pPr>
            <a:r>
              <a:rPr lang="en"/>
              <a:t>What kind of video presentation?  Are you arguing that one of the goals of each Future of Higher Ed workshop should be the creation of a brief video about some idea for the future of WPI?</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5447fc69ee_0_1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5447fc69ee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4c029dcba_0_1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4c029dcba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5460da7d2b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5460da7d2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54c029dcba_0_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54c029dcba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a:t>
            </a:r>
            <a:r>
              <a:rPr lang="en"/>
              <a:t>materials created for this year’s workshop (like the description for the WinterSession brochure and any handouts or instructions)</a:t>
            </a:r>
            <a:endParaRPr/>
          </a:p>
          <a:p>
            <a:pPr indent="0" lvl="0" marL="0" rtl="0" algn="l">
              <a:spcBef>
                <a:spcPts val="0"/>
              </a:spcBef>
              <a:spcAft>
                <a:spcPts val="0"/>
              </a:spcAft>
              <a:buClr>
                <a:schemeClr val="dk1"/>
              </a:buClr>
              <a:buSzPts val="1100"/>
              <a:buFont typeface="Arial"/>
              <a:buNone/>
            </a:pPr>
            <a:r>
              <a:rPr lang="en"/>
              <a:t>(2) a calendar describing the work done leading up to the workshop (when does stuff need to happen?)</a:t>
            </a:r>
            <a:endParaRPr/>
          </a:p>
          <a:p>
            <a:pPr indent="0" lvl="0" marL="0" rtl="0" algn="l">
              <a:spcBef>
                <a:spcPts val="0"/>
              </a:spcBef>
              <a:spcAft>
                <a:spcPts val="0"/>
              </a:spcAft>
              <a:buClr>
                <a:schemeClr val="dk1"/>
              </a:buClr>
              <a:buSzPts val="1100"/>
              <a:buFont typeface="Arial"/>
              <a:buNone/>
            </a:pPr>
            <a:r>
              <a:rPr lang="en"/>
              <a:t>(3) mistakes you think you made.</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54c029dcba_0_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54c029dcb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5460da7d2b_0_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460da7d2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52aa0091b4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52aa0091b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Your stated objective seems to be to imagine futures for WPI and higher education.  The focus on stakeholders makes an assumption that different people bring different perspectives on current needs and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What is the real objective?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(1)</a:t>
            </a:r>
            <a:r>
              <a:rPr lang="en">
                <a:solidFill>
                  <a:schemeClr val="dk1"/>
                </a:solidFill>
              </a:rPr>
              <a:t>Imagine possible futures for higher education and for WPI.</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(2)</a:t>
            </a:r>
            <a:r>
              <a:rPr lang="en">
                <a:solidFill>
                  <a:schemeClr val="dk1"/>
                </a:solidFill>
              </a:rPr>
              <a:t>Design programs that will either adapt to this changing future or ANTICIPATE change and help create a future for higher education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You could add alumni to a stakeholders in your future plan.  They have strong opinions (valuable opinions) about what worked well in their education at WPI.)</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5447fc69ee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447fc69e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54c029dcba_0_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54c029dcba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You need some more “practical details.”  Give the date.  Give the schedule and location.  How many people signed up?  How many people showed up?</a:t>
            </a:r>
            <a:endParaRPr/>
          </a:p>
          <a:p>
            <a:pPr indent="0" lvl="0" marL="0" rtl="0" algn="l">
              <a:lnSpc>
                <a:spcPct val="115000"/>
              </a:lnSpc>
              <a:spcBef>
                <a:spcPts val="0"/>
              </a:spcBef>
              <a:spcAft>
                <a:spcPts val="0"/>
              </a:spcAft>
              <a:buClr>
                <a:schemeClr val="dk1"/>
              </a:buClr>
              <a:buSzPts val="1100"/>
              <a:buFont typeface="Arial"/>
              <a:buNone/>
            </a:pPr>
            <a:r>
              <a:rPr lang="en"/>
              <a:t>How was the workshop advertised?  How was it described in the WinterSession advertising?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2aa0091b4_0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2aa0091b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Percentages mean nothing hear without the total number of participants.   How many people participated? </a:t>
            </a:r>
            <a:endParaRPr>
              <a:solidFill>
                <a:schemeClr val="dk1"/>
              </a:solidFill>
            </a:endParaRPr>
          </a:p>
          <a:p>
            <a:pPr indent="0" lvl="0" marL="0" rtl="0" algn="l">
              <a:lnSpc>
                <a:spcPct val="115000"/>
              </a:lnSpc>
              <a:spcBef>
                <a:spcPts val="0"/>
              </a:spcBef>
              <a:spcAft>
                <a:spcPts val="0"/>
              </a:spcAft>
              <a:buNone/>
            </a:pPr>
            <a:r>
              <a:rPr lang="en">
                <a:solidFill>
                  <a:schemeClr val="dk1"/>
                </a:solidFill>
              </a:rPr>
              <a:t>“Identity Ratio“ seems to be more about “Stakeholder Representation”</a:t>
            </a:r>
            <a:endParaRPr>
              <a:solidFill>
                <a:schemeClr val="dk1"/>
              </a:solidFill>
            </a:endParaRPr>
          </a:p>
          <a:p>
            <a:pPr indent="0" lvl="0" marL="0" rtl="0" algn="l">
              <a:lnSpc>
                <a:spcPct val="115000"/>
              </a:lnSpc>
              <a:spcBef>
                <a:spcPts val="0"/>
              </a:spcBef>
              <a:spcAft>
                <a:spcPts val="0"/>
              </a:spcAft>
              <a:buNone/>
            </a:pPr>
            <a:r>
              <a:rPr lang="en">
                <a:solidFill>
                  <a:schemeClr val="dk1"/>
                </a:solidFill>
              </a:rPr>
              <a:t>Why is gender important?  Did you have different activities by gender?  Did you analyze gender difference in the responses?  (I don’t see why you reported it…)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5447fc69ee_0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5447fc69e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You need some more “practical details.”  Give the date.  Give the schedule and location.  How many people signed up?  How many people showed up?</a:t>
            </a:r>
            <a:endParaRPr/>
          </a:p>
          <a:p>
            <a:pPr indent="0" lvl="0" marL="0" rtl="0" algn="l">
              <a:lnSpc>
                <a:spcPct val="115000"/>
              </a:lnSpc>
              <a:spcBef>
                <a:spcPts val="0"/>
              </a:spcBef>
              <a:spcAft>
                <a:spcPts val="0"/>
              </a:spcAft>
              <a:buNone/>
            </a:pPr>
            <a:r>
              <a:rPr lang="en"/>
              <a:t>How was the workshop advertised?  How was it described in the WinterSession advertising?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t>You just put the focus on CBL… but didn’t do anything earlier to explain why you would do that….</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5447fc69ee_0_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5447fc69e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You need some more “practical details.”  Give the date.  Give the schedule and location.  How many people signed up?  How many people showed up?</a:t>
            </a:r>
            <a:endParaRPr/>
          </a:p>
          <a:p>
            <a:pPr indent="0" lvl="0" marL="0" rtl="0" algn="l">
              <a:lnSpc>
                <a:spcPct val="115000"/>
              </a:lnSpc>
              <a:spcBef>
                <a:spcPts val="0"/>
              </a:spcBef>
              <a:spcAft>
                <a:spcPts val="0"/>
              </a:spcAft>
              <a:buNone/>
            </a:pPr>
            <a:r>
              <a:rPr lang="en"/>
              <a:t>How was the workshop advertised?  How was it described in the WinterSession advertising?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t>You just put the focus on CBL… but didn’t do anything earlier to explain why you would do that….</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120" y="-200"/>
            <a:ext cx="9143821" cy="5142886"/>
            <a:chOff x="2973586" y="5250656"/>
            <a:chExt cx="2856819" cy="1606800"/>
          </a:xfrm>
        </p:grpSpPr>
        <p:sp>
          <p:nvSpPr>
            <p:cNvPr id="11" name="Google Shape;11;p2"/>
            <p:cNvSpPr/>
            <p:nvPr/>
          </p:nvSpPr>
          <p:spPr>
            <a:xfrm>
              <a:off x="2973586" y="6221960"/>
              <a:ext cx="2856819" cy="635496"/>
            </a:xfrm>
            <a:custGeom>
              <a:rect b="b" l="l" r="r" t="t"/>
              <a:pathLst>
                <a:path extrusionOk="0" h="635496" w="2856819">
                  <a:moveTo>
                    <a:pt x="0" y="636040"/>
                  </a:moveTo>
                  <a:lnTo>
                    <a:pt x="2856819" y="636040"/>
                  </a:lnTo>
                  <a:lnTo>
                    <a:pt x="2856819" y="0"/>
                  </a:lnTo>
                  <a:lnTo>
                    <a:pt x="0" y="503857"/>
                  </a:lnTo>
                  <a:lnTo>
                    <a:pt x="0" y="63604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 name="Google Shape;12;p2"/>
            <p:cNvSpPr/>
            <p:nvPr/>
          </p:nvSpPr>
          <p:spPr>
            <a:xfrm>
              <a:off x="2973586" y="6067738"/>
              <a:ext cx="642784" cy="385464"/>
            </a:xfrm>
            <a:custGeom>
              <a:rect b="b" l="l" r="r" t="t"/>
              <a:pathLst>
                <a:path extrusionOk="0" h="385464" w="642784">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 name="Google Shape;13;p2"/>
            <p:cNvSpPr/>
            <p:nvPr/>
          </p:nvSpPr>
          <p:spPr>
            <a:xfrm>
              <a:off x="3378302" y="5250656"/>
              <a:ext cx="1781048" cy="314027"/>
            </a:xfrm>
            <a:custGeom>
              <a:rect b="b" l="l" r="r" t="t"/>
              <a:pathLst>
                <a:path extrusionOk="0" h="314027" w="1781048">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2"/>
            <p:cNvSpPr/>
            <p:nvPr/>
          </p:nvSpPr>
          <p:spPr>
            <a:xfrm>
              <a:off x="4790344" y="5404894"/>
              <a:ext cx="1040060" cy="455414"/>
            </a:xfrm>
            <a:custGeom>
              <a:rect b="b" l="l" r="r" t="t"/>
              <a:pathLst>
                <a:path extrusionOk="0" h="455414" w="104006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2"/>
            <p:cNvSpPr/>
            <p:nvPr/>
          </p:nvSpPr>
          <p:spPr>
            <a:xfrm>
              <a:off x="2973586" y="6263466"/>
              <a:ext cx="1077258" cy="461367"/>
            </a:xfrm>
            <a:custGeom>
              <a:rect b="b" l="l" r="r" t="t"/>
              <a:pathLst>
                <a:path extrusionOk="0" h="461367" w="1077258">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2"/>
            <p:cNvSpPr/>
            <p:nvPr/>
          </p:nvSpPr>
          <p:spPr>
            <a:xfrm>
              <a:off x="5531332" y="5949605"/>
              <a:ext cx="299073" cy="324445"/>
            </a:xfrm>
            <a:custGeom>
              <a:rect b="b" l="l" r="r" t="t"/>
              <a:pathLst>
                <a:path extrusionOk="0" h="324445" w="299073">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3613394" y="5425142"/>
              <a:ext cx="557972" cy="370582"/>
            </a:xfrm>
            <a:custGeom>
              <a:rect b="b" l="l" r="r" t="t"/>
              <a:pathLst>
                <a:path extrusionOk="0" h="370582" w="557972">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2"/>
            <p:cNvSpPr/>
            <p:nvPr/>
          </p:nvSpPr>
          <p:spPr>
            <a:xfrm>
              <a:off x="5636975" y="5677250"/>
              <a:ext cx="193430" cy="305097"/>
            </a:xfrm>
            <a:custGeom>
              <a:rect b="b" l="l" r="r" t="t"/>
              <a:pathLst>
                <a:path extrusionOk="0" h="305097" w="19343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9" name="Google Shape;19;p2"/>
          <p:cNvSpPr txBox="1"/>
          <p:nvPr>
            <p:ph type="ctrTitle"/>
          </p:nvPr>
        </p:nvSpPr>
        <p:spPr>
          <a:xfrm>
            <a:off x="457200" y="799275"/>
            <a:ext cx="5486400" cy="3182100"/>
          </a:xfrm>
          <a:prstGeom prst="rect">
            <a:avLst/>
          </a:prstGeom>
        </p:spPr>
        <p:txBody>
          <a:bodyPr anchorCtr="0" anchor="t" bIns="0" lIns="0" spcFirstLastPara="1" rIns="0" wrap="square" tIns="0"/>
          <a:lstStyle>
            <a:lvl1pPr lvl="0">
              <a:spcBef>
                <a:spcPts val="0"/>
              </a:spcBef>
              <a:spcAft>
                <a:spcPts val="0"/>
              </a:spcAft>
              <a:buSzPts val="5800"/>
              <a:buNone/>
              <a:defRPr sz="5800"/>
            </a:lvl1pPr>
            <a:lvl2pPr lvl="1">
              <a:spcBef>
                <a:spcPts val="0"/>
              </a:spcBef>
              <a:spcAft>
                <a:spcPts val="0"/>
              </a:spcAft>
              <a:buSzPts val="5800"/>
              <a:buNone/>
              <a:defRPr sz="5800"/>
            </a:lvl2pPr>
            <a:lvl3pPr lvl="2">
              <a:spcBef>
                <a:spcPts val="0"/>
              </a:spcBef>
              <a:spcAft>
                <a:spcPts val="0"/>
              </a:spcAft>
              <a:buSzPts val="5800"/>
              <a:buNone/>
              <a:defRPr sz="5800"/>
            </a:lvl3pPr>
            <a:lvl4pPr lvl="3">
              <a:spcBef>
                <a:spcPts val="0"/>
              </a:spcBef>
              <a:spcAft>
                <a:spcPts val="0"/>
              </a:spcAft>
              <a:buSzPts val="5800"/>
              <a:buNone/>
              <a:defRPr sz="5800"/>
            </a:lvl4pPr>
            <a:lvl5pPr lvl="4">
              <a:spcBef>
                <a:spcPts val="0"/>
              </a:spcBef>
              <a:spcAft>
                <a:spcPts val="0"/>
              </a:spcAft>
              <a:buSzPts val="5800"/>
              <a:buNone/>
              <a:defRPr sz="5800"/>
            </a:lvl5pPr>
            <a:lvl6pPr lvl="5">
              <a:spcBef>
                <a:spcPts val="0"/>
              </a:spcBef>
              <a:spcAft>
                <a:spcPts val="0"/>
              </a:spcAft>
              <a:buSzPts val="5800"/>
              <a:buNone/>
              <a:defRPr sz="5800"/>
            </a:lvl6pPr>
            <a:lvl7pPr lvl="6">
              <a:spcBef>
                <a:spcPts val="0"/>
              </a:spcBef>
              <a:spcAft>
                <a:spcPts val="0"/>
              </a:spcAft>
              <a:buSzPts val="5800"/>
              <a:buNone/>
              <a:defRPr sz="5800"/>
            </a:lvl7pPr>
            <a:lvl8pPr lvl="7">
              <a:spcBef>
                <a:spcPts val="0"/>
              </a:spcBef>
              <a:spcAft>
                <a:spcPts val="0"/>
              </a:spcAft>
              <a:buSzPts val="5800"/>
              <a:buNone/>
              <a:defRPr sz="5800"/>
            </a:lvl8pPr>
            <a:lvl9pPr lvl="8">
              <a:spcBef>
                <a:spcPts val="0"/>
              </a:spcBef>
              <a:spcAft>
                <a:spcPts val="0"/>
              </a:spcAft>
              <a:buSzPts val="5800"/>
              <a:buNone/>
              <a:defRPr sz="5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5" name="Shape 115"/>
        <p:cNvGrpSpPr/>
        <p:nvPr/>
      </p:nvGrpSpPr>
      <p:grpSpPr>
        <a:xfrm>
          <a:off x="0" y="0"/>
          <a:ext cx="0" cy="0"/>
          <a:chOff x="0" y="0"/>
          <a:chExt cx="0" cy="0"/>
        </a:xfrm>
      </p:grpSpPr>
      <p:grpSp>
        <p:nvGrpSpPr>
          <p:cNvPr id="116" name="Google Shape;116;p11"/>
          <p:cNvGrpSpPr/>
          <p:nvPr/>
        </p:nvGrpSpPr>
        <p:grpSpPr>
          <a:xfrm>
            <a:off x="-120" y="0"/>
            <a:ext cx="9143821" cy="5144623"/>
            <a:chOff x="2973586" y="0"/>
            <a:chExt cx="2856819" cy="1607343"/>
          </a:xfrm>
        </p:grpSpPr>
        <p:sp>
          <p:nvSpPr>
            <p:cNvPr id="117" name="Google Shape;117;p11"/>
            <p:cNvSpPr/>
            <p:nvPr/>
          </p:nvSpPr>
          <p:spPr>
            <a:xfrm>
              <a:off x="2973586" y="0"/>
              <a:ext cx="2856819" cy="1607343"/>
            </a:xfrm>
            <a:custGeom>
              <a:rect b="b" l="l" r="r" t="t"/>
              <a:pathLst>
                <a:path extrusionOk="0" h="1607343" w="2856819">
                  <a:moveTo>
                    <a:pt x="0" y="1607344"/>
                  </a:moveTo>
                  <a:lnTo>
                    <a:pt x="2856819" y="1607344"/>
                  </a:lnTo>
                  <a:lnTo>
                    <a:pt x="2856819" y="0"/>
                  </a:lnTo>
                  <a:lnTo>
                    <a:pt x="2854505" y="0"/>
                  </a:lnTo>
                  <a:lnTo>
                    <a:pt x="0" y="503447"/>
                  </a:lnTo>
                  <a:lnTo>
                    <a:pt x="0" y="16073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11"/>
            <p:cNvSpPr/>
            <p:nvPr/>
          </p:nvSpPr>
          <p:spPr>
            <a:xfrm>
              <a:off x="2973586" y="278850"/>
              <a:ext cx="319904" cy="223242"/>
            </a:xfrm>
            <a:custGeom>
              <a:rect b="b" l="l" r="r" t="t"/>
              <a:pathLst>
                <a:path extrusionOk="0" h="223242" w="319904">
                  <a:moveTo>
                    <a:pt x="0" y="56421"/>
                  </a:moveTo>
                  <a:lnTo>
                    <a:pt x="0" y="224597"/>
                  </a:lnTo>
                  <a:lnTo>
                    <a:pt x="319904" y="168176"/>
                  </a:lnTo>
                  <a:lnTo>
                    <a:pt x="319904" y="0"/>
                  </a:lnTo>
                  <a:lnTo>
                    <a:pt x="0" y="56421"/>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11"/>
            <p:cNvSpPr/>
            <p:nvPr/>
          </p:nvSpPr>
          <p:spPr>
            <a:xfrm>
              <a:off x="4446633" y="0"/>
              <a:ext cx="1380795" cy="242589"/>
            </a:xfrm>
            <a:custGeom>
              <a:rect b="b" l="l" r="r" t="t"/>
              <a:pathLst>
                <a:path extrusionOk="0" h="242589" w="1380795">
                  <a:moveTo>
                    <a:pt x="427914" y="0"/>
                  </a:moveTo>
                  <a:lnTo>
                    <a:pt x="0" y="75471"/>
                  </a:lnTo>
                  <a:lnTo>
                    <a:pt x="0" y="243647"/>
                  </a:lnTo>
                  <a:lnTo>
                    <a:pt x="1381458" y="0"/>
                  </a:lnTo>
                  <a:lnTo>
                    <a:pt x="427914" y="0"/>
                  </a:lnTo>
                  <a:close/>
                </a:path>
              </a:pathLst>
            </a:custGeom>
            <a:gradFill>
              <a:gsLst>
                <a:gs pos="0">
                  <a:srgbClr val="FFFFFF">
                    <a:alpha val="4705"/>
                  </a:srgbClr>
                </a:gs>
                <a:gs pos="100000">
                  <a:srgbClr val="FFFFFF">
                    <a:alpha val="11764"/>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11"/>
            <p:cNvSpPr/>
            <p:nvPr/>
          </p:nvSpPr>
          <p:spPr>
            <a:xfrm>
              <a:off x="2973586" y="131406"/>
              <a:ext cx="202358" cy="202406"/>
            </a:xfrm>
            <a:custGeom>
              <a:rect b="b" l="l" r="r" t="t"/>
              <a:pathLst>
                <a:path extrusionOk="0" h="202406" w="202358">
                  <a:moveTo>
                    <a:pt x="0" y="35689"/>
                  </a:moveTo>
                  <a:lnTo>
                    <a:pt x="0" y="203865"/>
                  </a:lnTo>
                  <a:lnTo>
                    <a:pt x="202358" y="168176"/>
                  </a:lnTo>
                  <a:lnTo>
                    <a:pt x="202358" y="0"/>
                  </a:lnTo>
                  <a:lnTo>
                    <a:pt x="0" y="35689"/>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11"/>
            <p:cNvSpPr/>
            <p:nvPr/>
          </p:nvSpPr>
          <p:spPr>
            <a:xfrm>
              <a:off x="3669936" y="0"/>
              <a:ext cx="1203732" cy="211335"/>
            </a:xfrm>
            <a:custGeom>
              <a:rect b="b" l="l" r="r" t="t"/>
              <a:pathLst>
                <a:path extrusionOk="0" h="211335" w="1203732">
                  <a:moveTo>
                    <a:pt x="251070" y="0"/>
                  </a:moveTo>
                  <a:lnTo>
                    <a:pt x="0" y="44281"/>
                  </a:lnTo>
                  <a:lnTo>
                    <a:pt x="0" y="212457"/>
                  </a:lnTo>
                  <a:lnTo>
                    <a:pt x="1204612" y="0"/>
                  </a:lnTo>
                  <a:lnTo>
                    <a:pt x="251070"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2" name="Google Shape;122;p11"/>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background">
  <p:cSld name="BLANK_1">
    <p:spTree>
      <p:nvGrpSpPr>
        <p:cNvPr id="123" name="Shape 123"/>
        <p:cNvGrpSpPr/>
        <p:nvPr/>
      </p:nvGrpSpPr>
      <p:grpSpPr>
        <a:xfrm>
          <a:off x="0" y="0"/>
          <a:ext cx="0" cy="0"/>
          <a:chOff x="0" y="0"/>
          <a:chExt cx="0" cy="0"/>
        </a:xfrm>
      </p:grpSpPr>
      <p:grpSp>
        <p:nvGrpSpPr>
          <p:cNvPr id="124" name="Google Shape;124;p12"/>
          <p:cNvGrpSpPr/>
          <p:nvPr/>
        </p:nvGrpSpPr>
        <p:grpSpPr>
          <a:xfrm>
            <a:off x="-238" y="-200"/>
            <a:ext cx="9143821" cy="5143302"/>
            <a:chOff x="6316957" y="5250656"/>
            <a:chExt cx="2856819" cy="1606930"/>
          </a:xfrm>
        </p:grpSpPr>
        <p:sp>
          <p:nvSpPr>
            <p:cNvPr id="125" name="Google Shape;125;p12"/>
            <p:cNvSpPr/>
            <p:nvPr/>
          </p:nvSpPr>
          <p:spPr>
            <a:xfrm>
              <a:off x="6316957" y="6351571"/>
              <a:ext cx="2856819" cy="506015"/>
            </a:xfrm>
            <a:custGeom>
              <a:rect b="b" l="l" r="r" t="t"/>
              <a:pathLst>
                <a:path extrusionOk="0" h="506015" w="2856819">
                  <a:moveTo>
                    <a:pt x="0" y="506429"/>
                  </a:moveTo>
                  <a:lnTo>
                    <a:pt x="2856819" y="506429"/>
                  </a:lnTo>
                  <a:lnTo>
                    <a:pt x="2856819" y="0"/>
                  </a:lnTo>
                  <a:lnTo>
                    <a:pt x="0" y="503856"/>
                  </a:lnTo>
                  <a:lnTo>
                    <a:pt x="0" y="50642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12"/>
            <p:cNvSpPr/>
            <p:nvPr/>
          </p:nvSpPr>
          <p:spPr>
            <a:xfrm>
              <a:off x="7306428" y="5250656"/>
              <a:ext cx="1434361" cy="253007"/>
            </a:xfrm>
            <a:custGeom>
              <a:rect b="b" l="l" r="r" t="t"/>
              <a:pathLst>
                <a:path extrusionOk="0" h="253007" w="1434361">
                  <a:moveTo>
                    <a:pt x="481099" y="0"/>
                  </a:moveTo>
                  <a:lnTo>
                    <a:pt x="0" y="84851"/>
                  </a:lnTo>
                  <a:lnTo>
                    <a:pt x="0" y="253027"/>
                  </a:lnTo>
                  <a:lnTo>
                    <a:pt x="1434642" y="0"/>
                  </a:lnTo>
                  <a:lnTo>
                    <a:pt x="481099"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12"/>
            <p:cNvSpPr/>
            <p:nvPr/>
          </p:nvSpPr>
          <p:spPr>
            <a:xfrm>
              <a:off x="6316957" y="6512738"/>
              <a:ext cx="989471" cy="342304"/>
            </a:xfrm>
            <a:custGeom>
              <a:rect b="b" l="l" r="r" t="t"/>
              <a:pathLst>
                <a:path extrusionOk="0" h="342304" w="989471">
                  <a:moveTo>
                    <a:pt x="0" y="174513"/>
                  </a:moveTo>
                  <a:lnTo>
                    <a:pt x="0" y="342688"/>
                  </a:lnTo>
                  <a:lnTo>
                    <a:pt x="989471" y="168176"/>
                  </a:lnTo>
                  <a:lnTo>
                    <a:pt x="989471" y="0"/>
                  </a:lnTo>
                  <a:lnTo>
                    <a:pt x="0" y="174513"/>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12"/>
            <p:cNvSpPr/>
            <p:nvPr/>
          </p:nvSpPr>
          <p:spPr>
            <a:xfrm>
              <a:off x="8885118" y="6183395"/>
              <a:ext cx="288657" cy="218777"/>
            </a:xfrm>
            <a:custGeom>
              <a:rect b="b" l="l" r="r" t="t"/>
              <a:pathLst>
                <a:path extrusionOk="0" h="218777" w="288657">
                  <a:moveTo>
                    <a:pt x="288658" y="0"/>
                  </a:moveTo>
                  <a:lnTo>
                    <a:pt x="0" y="50911"/>
                  </a:lnTo>
                  <a:lnTo>
                    <a:pt x="0" y="219087"/>
                  </a:lnTo>
                  <a:lnTo>
                    <a:pt x="288658" y="168176"/>
                  </a:lnTo>
                  <a:lnTo>
                    <a:pt x="288658"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12"/>
            <p:cNvSpPr/>
            <p:nvPr/>
          </p:nvSpPr>
          <p:spPr>
            <a:xfrm>
              <a:off x="6316957" y="6431950"/>
              <a:ext cx="493991" cy="254496"/>
            </a:xfrm>
            <a:custGeom>
              <a:rect b="b" l="l" r="r" t="t"/>
              <a:pathLst>
                <a:path extrusionOk="0" h="254496" w="493991">
                  <a:moveTo>
                    <a:pt x="0" y="87125"/>
                  </a:moveTo>
                  <a:lnTo>
                    <a:pt x="0" y="255301"/>
                  </a:lnTo>
                  <a:lnTo>
                    <a:pt x="493992" y="168176"/>
                  </a:lnTo>
                  <a:lnTo>
                    <a:pt x="493992" y="0"/>
                  </a:lnTo>
                  <a:lnTo>
                    <a:pt x="0" y="87125"/>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12"/>
            <p:cNvSpPr/>
            <p:nvPr/>
          </p:nvSpPr>
          <p:spPr>
            <a:xfrm>
              <a:off x="9029447" y="6015219"/>
              <a:ext cx="144328" cy="193476"/>
            </a:xfrm>
            <a:custGeom>
              <a:rect b="b" l="l" r="r" t="t"/>
              <a:pathLst>
                <a:path extrusionOk="0" h="193476" w="144328">
                  <a:moveTo>
                    <a:pt x="144329" y="0"/>
                  </a:moveTo>
                  <a:lnTo>
                    <a:pt x="0" y="25456"/>
                  </a:lnTo>
                  <a:lnTo>
                    <a:pt x="0" y="193632"/>
                  </a:lnTo>
                  <a:lnTo>
                    <a:pt x="144329" y="168176"/>
                  </a:lnTo>
                  <a:lnTo>
                    <a:pt x="144329"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12"/>
            <p:cNvSpPr/>
            <p:nvPr/>
          </p:nvSpPr>
          <p:spPr>
            <a:xfrm>
              <a:off x="8224479" y="5847043"/>
              <a:ext cx="949297" cy="334863"/>
            </a:xfrm>
            <a:custGeom>
              <a:rect b="b" l="l" r="r" t="t"/>
              <a:pathLst>
                <a:path extrusionOk="0" h="334863" w="949297">
                  <a:moveTo>
                    <a:pt x="949297" y="0"/>
                  </a:moveTo>
                  <a:lnTo>
                    <a:pt x="0" y="167427"/>
                  </a:lnTo>
                  <a:lnTo>
                    <a:pt x="0" y="335603"/>
                  </a:lnTo>
                  <a:lnTo>
                    <a:pt x="949297" y="168176"/>
                  </a:lnTo>
                  <a:lnTo>
                    <a:pt x="949297" y="0"/>
                  </a:lnTo>
                  <a:close/>
                </a:path>
              </a:pathLst>
            </a:custGeom>
            <a:gradFill>
              <a:gsLst>
                <a:gs pos="0">
                  <a:srgbClr val="FFFFFF">
                    <a:alpha val="4705"/>
                  </a:srgbClr>
                </a:gs>
                <a:gs pos="100000">
                  <a:srgbClr val="FFFFFF">
                    <a:alpha val="11764"/>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12"/>
            <p:cNvSpPr/>
            <p:nvPr/>
          </p:nvSpPr>
          <p:spPr>
            <a:xfrm>
              <a:off x="6677035" y="5840035"/>
              <a:ext cx="629392" cy="278308"/>
            </a:xfrm>
            <a:custGeom>
              <a:rect b="b" l="l" r="r" t="t"/>
              <a:pathLst>
                <a:path extrusionOk="0" h="278308" w="629392">
                  <a:moveTo>
                    <a:pt x="0" y="111005"/>
                  </a:moveTo>
                  <a:lnTo>
                    <a:pt x="0" y="279181"/>
                  </a:lnTo>
                  <a:lnTo>
                    <a:pt x="629393" y="168176"/>
                  </a:lnTo>
                  <a:lnTo>
                    <a:pt x="629393" y="0"/>
                  </a:lnTo>
                  <a:lnTo>
                    <a:pt x="0" y="111005"/>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12"/>
            <p:cNvSpPr/>
            <p:nvPr/>
          </p:nvSpPr>
          <p:spPr>
            <a:xfrm>
              <a:off x="6316957" y="5716734"/>
              <a:ext cx="735035" cy="297656"/>
            </a:xfrm>
            <a:custGeom>
              <a:rect b="b" l="l" r="r" t="t"/>
              <a:pathLst>
                <a:path extrusionOk="0" h="297656" w="735035">
                  <a:moveTo>
                    <a:pt x="0" y="129638"/>
                  </a:moveTo>
                  <a:lnTo>
                    <a:pt x="0" y="297814"/>
                  </a:lnTo>
                  <a:lnTo>
                    <a:pt x="735036" y="168176"/>
                  </a:lnTo>
                  <a:lnTo>
                    <a:pt x="735036" y="0"/>
                  </a:lnTo>
                  <a:lnTo>
                    <a:pt x="0" y="129638"/>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12"/>
            <p:cNvSpPr/>
            <p:nvPr/>
          </p:nvSpPr>
          <p:spPr>
            <a:xfrm>
              <a:off x="8703591" y="5342516"/>
              <a:ext cx="470184" cy="250031"/>
            </a:xfrm>
            <a:custGeom>
              <a:rect b="b" l="l" r="r" t="t"/>
              <a:pathLst>
                <a:path extrusionOk="0" h="250031" w="470184">
                  <a:moveTo>
                    <a:pt x="470185" y="0"/>
                  </a:moveTo>
                  <a:lnTo>
                    <a:pt x="0" y="82927"/>
                  </a:lnTo>
                  <a:lnTo>
                    <a:pt x="0" y="251103"/>
                  </a:lnTo>
                  <a:lnTo>
                    <a:pt x="470185" y="168176"/>
                  </a:lnTo>
                  <a:lnTo>
                    <a:pt x="470185" y="0"/>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5" name="Google Shape;135;p12"/>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20" name="Shape 20"/>
        <p:cNvGrpSpPr/>
        <p:nvPr/>
      </p:nvGrpSpPr>
      <p:grpSpPr>
        <a:xfrm>
          <a:off x="0" y="0"/>
          <a:ext cx="0" cy="0"/>
          <a:chOff x="0" y="0"/>
          <a:chExt cx="0" cy="0"/>
        </a:xfrm>
      </p:grpSpPr>
      <p:grpSp>
        <p:nvGrpSpPr>
          <p:cNvPr id="21" name="Google Shape;21;p3"/>
          <p:cNvGrpSpPr/>
          <p:nvPr/>
        </p:nvGrpSpPr>
        <p:grpSpPr>
          <a:xfrm>
            <a:off x="-120" y="-200"/>
            <a:ext cx="9143821" cy="5142886"/>
            <a:chOff x="2973586" y="5250656"/>
            <a:chExt cx="2856819" cy="1606800"/>
          </a:xfrm>
        </p:grpSpPr>
        <p:sp>
          <p:nvSpPr>
            <p:cNvPr id="22" name="Google Shape;22;p3"/>
            <p:cNvSpPr/>
            <p:nvPr/>
          </p:nvSpPr>
          <p:spPr>
            <a:xfrm>
              <a:off x="2973586" y="6221960"/>
              <a:ext cx="2856819" cy="635496"/>
            </a:xfrm>
            <a:custGeom>
              <a:rect b="b" l="l" r="r" t="t"/>
              <a:pathLst>
                <a:path extrusionOk="0" h="635496" w="2856819">
                  <a:moveTo>
                    <a:pt x="0" y="636040"/>
                  </a:moveTo>
                  <a:lnTo>
                    <a:pt x="2856819" y="636040"/>
                  </a:lnTo>
                  <a:lnTo>
                    <a:pt x="2856819" y="0"/>
                  </a:lnTo>
                  <a:lnTo>
                    <a:pt x="0" y="503857"/>
                  </a:lnTo>
                  <a:lnTo>
                    <a:pt x="0" y="63604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 name="Google Shape;23;p3"/>
            <p:cNvSpPr/>
            <p:nvPr/>
          </p:nvSpPr>
          <p:spPr>
            <a:xfrm>
              <a:off x="2973586" y="6067738"/>
              <a:ext cx="642784" cy="385464"/>
            </a:xfrm>
            <a:custGeom>
              <a:rect b="b" l="l" r="r" t="t"/>
              <a:pathLst>
                <a:path extrusionOk="0" h="385464" w="642784">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3"/>
            <p:cNvSpPr/>
            <p:nvPr/>
          </p:nvSpPr>
          <p:spPr>
            <a:xfrm>
              <a:off x="3378302" y="5250656"/>
              <a:ext cx="1781048" cy="314027"/>
            </a:xfrm>
            <a:custGeom>
              <a:rect b="b" l="l" r="r" t="t"/>
              <a:pathLst>
                <a:path extrusionOk="0" h="314027" w="1781048">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3"/>
            <p:cNvSpPr/>
            <p:nvPr/>
          </p:nvSpPr>
          <p:spPr>
            <a:xfrm>
              <a:off x="4790344" y="5404894"/>
              <a:ext cx="1040060" cy="455414"/>
            </a:xfrm>
            <a:custGeom>
              <a:rect b="b" l="l" r="r" t="t"/>
              <a:pathLst>
                <a:path extrusionOk="0" h="455414" w="104006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3"/>
            <p:cNvSpPr/>
            <p:nvPr/>
          </p:nvSpPr>
          <p:spPr>
            <a:xfrm>
              <a:off x="2973586" y="6263466"/>
              <a:ext cx="1077258" cy="461367"/>
            </a:xfrm>
            <a:custGeom>
              <a:rect b="b" l="l" r="r" t="t"/>
              <a:pathLst>
                <a:path extrusionOk="0" h="461367" w="1077258">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3"/>
            <p:cNvSpPr/>
            <p:nvPr/>
          </p:nvSpPr>
          <p:spPr>
            <a:xfrm>
              <a:off x="5531332" y="5949605"/>
              <a:ext cx="299073" cy="324445"/>
            </a:xfrm>
            <a:custGeom>
              <a:rect b="b" l="l" r="r" t="t"/>
              <a:pathLst>
                <a:path extrusionOk="0" h="324445" w="299073">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3"/>
            <p:cNvSpPr/>
            <p:nvPr/>
          </p:nvSpPr>
          <p:spPr>
            <a:xfrm>
              <a:off x="3613394" y="5425142"/>
              <a:ext cx="557972" cy="370582"/>
            </a:xfrm>
            <a:custGeom>
              <a:rect b="b" l="l" r="r" t="t"/>
              <a:pathLst>
                <a:path extrusionOk="0" h="370582" w="557972">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3"/>
            <p:cNvSpPr/>
            <p:nvPr/>
          </p:nvSpPr>
          <p:spPr>
            <a:xfrm>
              <a:off x="5636975" y="5677250"/>
              <a:ext cx="193430" cy="305097"/>
            </a:xfrm>
            <a:custGeom>
              <a:rect b="b" l="l" r="r" t="t"/>
              <a:pathLst>
                <a:path extrusionOk="0" h="305097" w="19343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0" name="Google Shape;30;p3"/>
          <p:cNvSpPr txBox="1"/>
          <p:nvPr>
            <p:ph type="ctrTitle"/>
          </p:nvPr>
        </p:nvSpPr>
        <p:spPr>
          <a:xfrm>
            <a:off x="457200" y="1430950"/>
            <a:ext cx="5486400" cy="1159800"/>
          </a:xfrm>
          <a:prstGeom prst="rect">
            <a:avLst/>
          </a:prstGeom>
        </p:spPr>
        <p:txBody>
          <a:bodyPr anchorCtr="0" anchor="ctr" bIns="0" lIns="0" spcFirstLastPara="1" rIns="0" wrap="square" tIns="0"/>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p:txBody>
      </p:sp>
      <p:sp>
        <p:nvSpPr>
          <p:cNvPr id="31" name="Google Shape;31;p3"/>
          <p:cNvSpPr txBox="1"/>
          <p:nvPr>
            <p:ph idx="1" type="subTitle"/>
          </p:nvPr>
        </p:nvSpPr>
        <p:spPr>
          <a:xfrm>
            <a:off x="457200" y="2763852"/>
            <a:ext cx="5486400" cy="784800"/>
          </a:xfrm>
          <a:prstGeom prst="rect">
            <a:avLst/>
          </a:prstGeom>
        </p:spPr>
        <p:txBody>
          <a:bodyPr anchorCtr="0" anchor="t" bIns="0" lIns="0" spcFirstLastPara="1" rIns="0" wrap="square" tIns="0"/>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32" name="Shape 32"/>
        <p:cNvGrpSpPr/>
        <p:nvPr/>
      </p:nvGrpSpPr>
      <p:grpSpPr>
        <a:xfrm>
          <a:off x="0" y="0"/>
          <a:ext cx="0" cy="0"/>
          <a:chOff x="0" y="0"/>
          <a:chExt cx="0" cy="0"/>
        </a:xfrm>
      </p:grpSpPr>
      <p:grpSp>
        <p:nvGrpSpPr>
          <p:cNvPr id="33" name="Google Shape;33;p4"/>
          <p:cNvGrpSpPr/>
          <p:nvPr/>
        </p:nvGrpSpPr>
        <p:grpSpPr>
          <a:xfrm>
            <a:off x="-238" y="-200"/>
            <a:ext cx="9143821" cy="5143302"/>
            <a:chOff x="6316957" y="5250656"/>
            <a:chExt cx="2856819" cy="1606930"/>
          </a:xfrm>
        </p:grpSpPr>
        <p:sp>
          <p:nvSpPr>
            <p:cNvPr id="34" name="Google Shape;34;p4"/>
            <p:cNvSpPr/>
            <p:nvPr/>
          </p:nvSpPr>
          <p:spPr>
            <a:xfrm>
              <a:off x="6316957" y="6351571"/>
              <a:ext cx="2856819" cy="506015"/>
            </a:xfrm>
            <a:custGeom>
              <a:rect b="b" l="l" r="r" t="t"/>
              <a:pathLst>
                <a:path extrusionOk="0" h="506015" w="2856819">
                  <a:moveTo>
                    <a:pt x="0" y="506429"/>
                  </a:moveTo>
                  <a:lnTo>
                    <a:pt x="2856819" y="506429"/>
                  </a:lnTo>
                  <a:lnTo>
                    <a:pt x="2856819" y="0"/>
                  </a:lnTo>
                  <a:lnTo>
                    <a:pt x="0" y="503856"/>
                  </a:lnTo>
                  <a:lnTo>
                    <a:pt x="0" y="50642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4"/>
            <p:cNvSpPr/>
            <p:nvPr/>
          </p:nvSpPr>
          <p:spPr>
            <a:xfrm>
              <a:off x="7306428" y="5250656"/>
              <a:ext cx="1434361" cy="253007"/>
            </a:xfrm>
            <a:custGeom>
              <a:rect b="b" l="l" r="r" t="t"/>
              <a:pathLst>
                <a:path extrusionOk="0" h="253007" w="1434361">
                  <a:moveTo>
                    <a:pt x="481099" y="0"/>
                  </a:moveTo>
                  <a:lnTo>
                    <a:pt x="0" y="84851"/>
                  </a:lnTo>
                  <a:lnTo>
                    <a:pt x="0" y="253027"/>
                  </a:lnTo>
                  <a:lnTo>
                    <a:pt x="1434642" y="0"/>
                  </a:lnTo>
                  <a:lnTo>
                    <a:pt x="481099"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4"/>
            <p:cNvSpPr/>
            <p:nvPr/>
          </p:nvSpPr>
          <p:spPr>
            <a:xfrm>
              <a:off x="6316957" y="6512738"/>
              <a:ext cx="989471" cy="342304"/>
            </a:xfrm>
            <a:custGeom>
              <a:rect b="b" l="l" r="r" t="t"/>
              <a:pathLst>
                <a:path extrusionOk="0" h="342304" w="989471">
                  <a:moveTo>
                    <a:pt x="0" y="174513"/>
                  </a:moveTo>
                  <a:lnTo>
                    <a:pt x="0" y="342688"/>
                  </a:lnTo>
                  <a:lnTo>
                    <a:pt x="989471" y="168176"/>
                  </a:lnTo>
                  <a:lnTo>
                    <a:pt x="989471" y="0"/>
                  </a:lnTo>
                  <a:lnTo>
                    <a:pt x="0" y="174513"/>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4"/>
            <p:cNvSpPr/>
            <p:nvPr/>
          </p:nvSpPr>
          <p:spPr>
            <a:xfrm>
              <a:off x="8885118" y="6183395"/>
              <a:ext cx="288657" cy="218777"/>
            </a:xfrm>
            <a:custGeom>
              <a:rect b="b" l="l" r="r" t="t"/>
              <a:pathLst>
                <a:path extrusionOk="0" h="218777" w="288657">
                  <a:moveTo>
                    <a:pt x="288658" y="0"/>
                  </a:moveTo>
                  <a:lnTo>
                    <a:pt x="0" y="50911"/>
                  </a:lnTo>
                  <a:lnTo>
                    <a:pt x="0" y="219087"/>
                  </a:lnTo>
                  <a:lnTo>
                    <a:pt x="288658" y="168176"/>
                  </a:lnTo>
                  <a:lnTo>
                    <a:pt x="288658"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4"/>
            <p:cNvSpPr/>
            <p:nvPr/>
          </p:nvSpPr>
          <p:spPr>
            <a:xfrm>
              <a:off x="6316957" y="6431950"/>
              <a:ext cx="493991" cy="254496"/>
            </a:xfrm>
            <a:custGeom>
              <a:rect b="b" l="l" r="r" t="t"/>
              <a:pathLst>
                <a:path extrusionOk="0" h="254496" w="493991">
                  <a:moveTo>
                    <a:pt x="0" y="87125"/>
                  </a:moveTo>
                  <a:lnTo>
                    <a:pt x="0" y="255301"/>
                  </a:lnTo>
                  <a:lnTo>
                    <a:pt x="493992" y="168176"/>
                  </a:lnTo>
                  <a:lnTo>
                    <a:pt x="493992" y="0"/>
                  </a:lnTo>
                  <a:lnTo>
                    <a:pt x="0" y="87125"/>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4"/>
            <p:cNvSpPr/>
            <p:nvPr/>
          </p:nvSpPr>
          <p:spPr>
            <a:xfrm>
              <a:off x="9029447" y="6015219"/>
              <a:ext cx="144328" cy="193476"/>
            </a:xfrm>
            <a:custGeom>
              <a:rect b="b" l="l" r="r" t="t"/>
              <a:pathLst>
                <a:path extrusionOk="0" h="193476" w="144328">
                  <a:moveTo>
                    <a:pt x="144329" y="0"/>
                  </a:moveTo>
                  <a:lnTo>
                    <a:pt x="0" y="25456"/>
                  </a:lnTo>
                  <a:lnTo>
                    <a:pt x="0" y="193632"/>
                  </a:lnTo>
                  <a:lnTo>
                    <a:pt x="144329" y="168176"/>
                  </a:lnTo>
                  <a:lnTo>
                    <a:pt x="144329"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4"/>
            <p:cNvSpPr/>
            <p:nvPr/>
          </p:nvSpPr>
          <p:spPr>
            <a:xfrm>
              <a:off x="8224479" y="5847043"/>
              <a:ext cx="949297" cy="334863"/>
            </a:xfrm>
            <a:custGeom>
              <a:rect b="b" l="l" r="r" t="t"/>
              <a:pathLst>
                <a:path extrusionOk="0" h="334863" w="949297">
                  <a:moveTo>
                    <a:pt x="949297" y="0"/>
                  </a:moveTo>
                  <a:lnTo>
                    <a:pt x="0" y="167427"/>
                  </a:lnTo>
                  <a:lnTo>
                    <a:pt x="0" y="335603"/>
                  </a:lnTo>
                  <a:lnTo>
                    <a:pt x="949297" y="168176"/>
                  </a:lnTo>
                  <a:lnTo>
                    <a:pt x="949297" y="0"/>
                  </a:lnTo>
                  <a:close/>
                </a:path>
              </a:pathLst>
            </a:custGeom>
            <a:gradFill>
              <a:gsLst>
                <a:gs pos="0">
                  <a:srgbClr val="FFFFFF">
                    <a:alpha val="4705"/>
                  </a:srgbClr>
                </a:gs>
                <a:gs pos="100000">
                  <a:srgbClr val="FFFFFF">
                    <a:alpha val="11764"/>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4"/>
            <p:cNvSpPr/>
            <p:nvPr/>
          </p:nvSpPr>
          <p:spPr>
            <a:xfrm>
              <a:off x="6677035" y="5840035"/>
              <a:ext cx="629392" cy="278308"/>
            </a:xfrm>
            <a:custGeom>
              <a:rect b="b" l="l" r="r" t="t"/>
              <a:pathLst>
                <a:path extrusionOk="0" h="278308" w="629392">
                  <a:moveTo>
                    <a:pt x="0" y="111005"/>
                  </a:moveTo>
                  <a:lnTo>
                    <a:pt x="0" y="279181"/>
                  </a:lnTo>
                  <a:lnTo>
                    <a:pt x="629393" y="168176"/>
                  </a:lnTo>
                  <a:lnTo>
                    <a:pt x="629393" y="0"/>
                  </a:lnTo>
                  <a:lnTo>
                    <a:pt x="0" y="111005"/>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4"/>
            <p:cNvSpPr/>
            <p:nvPr/>
          </p:nvSpPr>
          <p:spPr>
            <a:xfrm>
              <a:off x="6316957" y="5716734"/>
              <a:ext cx="735035" cy="297656"/>
            </a:xfrm>
            <a:custGeom>
              <a:rect b="b" l="l" r="r" t="t"/>
              <a:pathLst>
                <a:path extrusionOk="0" h="297656" w="735035">
                  <a:moveTo>
                    <a:pt x="0" y="129638"/>
                  </a:moveTo>
                  <a:lnTo>
                    <a:pt x="0" y="297814"/>
                  </a:lnTo>
                  <a:lnTo>
                    <a:pt x="735036" y="168176"/>
                  </a:lnTo>
                  <a:lnTo>
                    <a:pt x="735036" y="0"/>
                  </a:lnTo>
                  <a:lnTo>
                    <a:pt x="0" y="129638"/>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4"/>
            <p:cNvSpPr/>
            <p:nvPr/>
          </p:nvSpPr>
          <p:spPr>
            <a:xfrm>
              <a:off x="8703591" y="5342516"/>
              <a:ext cx="470184" cy="250031"/>
            </a:xfrm>
            <a:custGeom>
              <a:rect b="b" l="l" r="r" t="t"/>
              <a:pathLst>
                <a:path extrusionOk="0" h="250031" w="470184">
                  <a:moveTo>
                    <a:pt x="470185" y="0"/>
                  </a:moveTo>
                  <a:lnTo>
                    <a:pt x="0" y="82927"/>
                  </a:lnTo>
                  <a:lnTo>
                    <a:pt x="0" y="251103"/>
                  </a:lnTo>
                  <a:lnTo>
                    <a:pt x="470185" y="168176"/>
                  </a:lnTo>
                  <a:lnTo>
                    <a:pt x="470185" y="0"/>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4" name="Google Shape;44;p4"/>
          <p:cNvSpPr txBox="1"/>
          <p:nvPr>
            <p:ph idx="1" type="body"/>
          </p:nvPr>
        </p:nvSpPr>
        <p:spPr>
          <a:xfrm>
            <a:off x="1006900" y="677700"/>
            <a:ext cx="4936800" cy="3409800"/>
          </a:xfrm>
          <a:prstGeom prst="rect">
            <a:avLst/>
          </a:prstGeom>
        </p:spPr>
        <p:txBody>
          <a:bodyPr anchorCtr="0" anchor="t" bIns="0" lIns="0" spcFirstLastPara="1" rIns="0" wrap="square" tIns="0"/>
          <a:lstStyle>
            <a:lvl1pPr indent="-419100" lvl="0" marL="457200" rtl="0">
              <a:spcBef>
                <a:spcPts val="600"/>
              </a:spcBef>
              <a:spcAft>
                <a:spcPts val="0"/>
              </a:spcAft>
              <a:buClr>
                <a:srgbClr val="FFFFFF"/>
              </a:buClr>
              <a:buSzPts val="3000"/>
              <a:buChar char="▰"/>
              <a:defRPr sz="3000">
                <a:solidFill>
                  <a:srgbClr val="FFFFFF"/>
                </a:solidFill>
              </a:defRPr>
            </a:lvl1pPr>
            <a:lvl2pPr indent="-419100" lvl="1" marL="914400" rtl="0">
              <a:spcBef>
                <a:spcPts val="0"/>
              </a:spcBef>
              <a:spcAft>
                <a:spcPts val="0"/>
              </a:spcAft>
              <a:buClr>
                <a:srgbClr val="FFFFFF"/>
              </a:buClr>
              <a:buSzPts val="3000"/>
              <a:buChar char="▰"/>
              <a:defRPr sz="3000">
                <a:solidFill>
                  <a:srgbClr val="FFFFFF"/>
                </a:solidFill>
              </a:defRPr>
            </a:lvl2pPr>
            <a:lvl3pPr indent="-419100" lvl="2" marL="1371600" rtl="0">
              <a:spcBef>
                <a:spcPts val="0"/>
              </a:spcBef>
              <a:spcAft>
                <a:spcPts val="0"/>
              </a:spcAft>
              <a:buClr>
                <a:srgbClr val="FFFFFF"/>
              </a:buClr>
              <a:buSzPts val="3000"/>
              <a:buChar char="▰"/>
              <a:defRPr sz="3000">
                <a:solidFill>
                  <a:srgbClr val="FFFFFF"/>
                </a:solidFill>
              </a:defRPr>
            </a:lvl3pPr>
            <a:lvl4pPr indent="-419100" lvl="3" marL="1828800" rtl="0">
              <a:spcBef>
                <a:spcPts val="0"/>
              </a:spcBef>
              <a:spcAft>
                <a:spcPts val="0"/>
              </a:spcAft>
              <a:buClr>
                <a:srgbClr val="FFFFFF"/>
              </a:buClr>
              <a:buSzPts val="3000"/>
              <a:buChar char="▰"/>
              <a:defRPr sz="3000">
                <a:solidFill>
                  <a:srgbClr val="FFFFFF"/>
                </a:solidFill>
              </a:defRPr>
            </a:lvl4pPr>
            <a:lvl5pPr indent="-419100" lvl="4" marL="2286000" rtl="0">
              <a:spcBef>
                <a:spcPts val="0"/>
              </a:spcBef>
              <a:spcAft>
                <a:spcPts val="0"/>
              </a:spcAft>
              <a:buClr>
                <a:srgbClr val="FFFFFF"/>
              </a:buClr>
              <a:buSzPts val="3000"/>
              <a:buChar char="▰"/>
              <a:defRPr sz="3000">
                <a:solidFill>
                  <a:srgbClr val="FFFFFF"/>
                </a:solidFill>
              </a:defRPr>
            </a:lvl5pPr>
            <a:lvl6pPr indent="-419100" lvl="5" marL="2743200" rtl="0">
              <a:spcBef>
                <a:spcPts val="0"/>
              </a:spcBef>
              <a:spcAft>
                <a:spcPts val="0"/>
              </a:spcAft>
              <a:buClr>
                <a:srgbClr val="FFFFFF"/>
              </a:buClr>
              <a:buSzPts val="3000"/>
              <a:buChar char="▰"/>
              <a:defRPr sz="3000">
                <a:solidFill>
                  <a:srgbClr val="FFFFFF"/>
                </a:solidFill>
              </a:defRPr>
            </a:lvl6pPr>
            <a:lvl7pPr indent="-419100" lvl="6" marL="3200400" rtl="0">
              <a:spcBef>
                <a:spcPts val="0"/>
              </a:spcBef>
              <a:spcAft>
                <a:spcPts val="0"/>
              </a:spcAft>
              <a:buClr>
                <a:srgbClr val="FFFFFF"/>
              </a:buClr>
              <a:buSzPts val="3000"/>
              <a:buChar char="▰"/>
              <a:defRPr sz="3000">
                <a:solidFill>
                  <a:srgbClr val="FFFFFF"/>
                </a:solidFill>
              </a:defRPr>
            </a:lvl7pPr>
            <a:lvl8pPr indent="-419100" lvl="7" marL="3657600" rtl="0">
              <a:spcBef>
                <a:spcPts val="0"/>
              </a:spcBef>
              <a:spcAft>
                <a:spcPts val="0"/>
              </a:spcAft>
              <a:buClr>
                <a:srgbClr val="FFFFFF"/>
              </a:buClr>
              <a:buSzPts val="3000"/>
              <a:buChar char="▰"/>
              <a:defRPr sz="3000">
                <a:solidFill>
                  <a:srgbClr val="FFFFFF"/>
                </a:solidFill>
              </a:defRPr>
            </a:lvl8pPr>
            <a:lvl9pPr indent="-419100" lvl="8" marL="4114800">
              <a:spcBef>
                <a:spcPts val="0"/>
              </a:spcBef>
              <a:spcAft>
                <a:spcPts val="0"/>
              </a:spcAft>
              <a:buClr>
                <a:srgbClr val="FFFFFF"/>
              </a:buClr>
              <a:buSzPts val="3000"/>
              <a:buChar char="▰"/>
              <a:defRPr sz="3000">
                <a:solidFill>
                  <a:srgbClr val="FFFFFF"/>
                </a:solidFill>
              </a:defRPr>
            </a:lvl9pPr>
          </a:lstStyle>
          <a:p/>
        </p:txBody>
      </p:sp>
      <p:sp>
        <p:nvSpPr>
          <p:cNvPr id="45" name="Google Shape;45;p4"/>
          <p:cNvSpPr txBox="1"/>
          <p:nvPr/>
        </p:nvSpPr>
        <p:spPr>
          <a:xfrm>
            <a:off x="239550" y="339696"/>
            <a:ext cx="777000" cy="653700"/>
          </a:xfrm>
          <a:prstGeom prst="rect">
            <a:avLst/>
          </a:prstGeom>
          <a:noFill/>
          <a:ln>
            <a:noFill/>
          </a:ln>
          <a:effectLst>
            <a:outerShdw blurRad="28575" rotWithShape="0" algn="bl" dir="5400000" dist="9525">
              <a:srgbClr val="00001A">
                <a:alpha val="15000"/>
              </a:srgbClr>
            </a:outerShdw>
          </a:effectLst>
        </p:spPr>
        <p:txBody>
          <a:bodyPr anchorCtr="0" anchor="t" bIns="0" lIns="0" spcFirstLastPara="1" rIns="0" wrap="square" tIns="0">
            <a:noAutofit/>
          </a:bodyPr>
          <a:lstStyle/>
          <a:p>
            <a:pPr indent="0" lvl="0" marL="0" rtl="0" algn="ctr">
              <a:spcBef>
                <a:spcPts val="0"/>
              </a:spcBef>
              <a:spcAft>
                <a:spcPts val="0"/>
              </a:spcAft>
              <a:buNone/>
            </a:pPr>
            <a:r>
              <a:rPr lang="en" sz="10000">
                <a:solidFill>
                  <a:srgbClr val="FFFFFF"/>
                </a:solidFill>
                <a:latin typeface="Chivo"/>
                <a:ea typeface="Chivo"/>
                <a:cs typeface="Chivo"/>
                <a:sym typeface="Chivo"/>
              </a:rPr>
              <a:t>“</a:t>
            </a:r>
            <a:endParaRPr sz="10000">
              <a:solidFill>
                <a:srgbClr val="FFFFFF"/>
              </a:solidFill>
              <a:latin typeface="Chivo"/>
              <a:ea typeface="Chivo"/>
              <a:cs typeface="Chivo"/>
              <a:sym typeface="Chivo"/>
            </a:endParaRPr>
          </a:p>
        </p:txBody>
      </p:sp>
      <p:sp>
        <p:nvSpPr>
          <p:cNvPr id="46" name="Google Shape;46;p4"/>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47" name="Shape 47"/>
        <p:cNvGrpSpPr/>
        <p:nvPr/>
      </p:nvGrpSpPr>
      <p:grpSpPr>
        <a:xfrm>
          <a:off x="0" y="0"/>
          <a:ext cx="0" cy="0"/>
          <a:chOff x="0" y="0"/>
          <a:chExt cx="0" cy="0"/>
        </a:xfrm>
      </p:grpSpPr>
      <p:grpSp>
        <p:nvGrpSpPr>
          <p:cNvPr id="48" name="Google Shape;48;p5"/>
          <p:cNvGrpSpPr/>
          <p:nvPr/>
        </p:nvGrpSpPr>
        <p:grpSpPr>
          <a:xfrm>
            <a:off x="-120" y="-106"/>
            <a:ext cx="9143821" cy="5143317"/>
            <a:chOff x="2973586" y="2777133"/>
            <a:chExt cx="2856819" cy="1606935"/>
          </a:xfrm>
        </p:grpSpPr>
        <p:sp>
          <p:nvSpPr>
            <p:cNvPr id="49" name="Google Shape;49;p5"/>
            <p:cNvSpPr/>
            <p:nvPr/>
          </p:nvSpPr>
          <p:spPr>
            <a:xfrm>
              <a:off x="2973586" y="2944901"/>
              <a:ext cx="2856819" cy="1439167"/>
            </a:xfrm>
            <a:custGeom>
              <a:rect b="b" l="l" r="r" t="t"/>
              <a:pathLst>
                <a:path extrusionOk="0" h="1439167" w="2856819">
                  <a:moveTo>
                    <a:pt x="0" y="1439576"/>
                  </a:moveTo>
                  <a:lnTo>
                    <a:pt x="2856819" y="1439576"/>
                  </a:lnTo>
                  <a:lnTo>
                    <a:pt x="2856819" y="0"/>
                  </a:lnTo>
                  <a:lnTo>
                    <a:pt x="0" y="503855"/>
                  </a:lnTo>
                  <a:lnTo>
                    <a:pt x="0" y="143957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 name="Google Shape;50;p5"/>
            <p:cNvSpPr/>
            <p:nvPr/>
          </p:nvSpPr>
          <p:spPr>
            <a:xfrm>
              <a:off x="3669936" y="2777133"/>
              <a:ext cx="1203732" cy="211335"/>
            </a:xfrm>
            <a:custGeom>
              <a:rect b="b" l="l" r="r" t="t"/>
              <a:pathLst>
                <a:path extrusionOk="0" h="211335" w="1203732">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 name="Google Shape;51;p5"/>
            <p:cNvSpPr/>
            <p:nvPr/>
          </p:nvSpPr>
          <p:spPr>
            <a:xfrm>
              <a:off x="2973586" y="2900141"/>
              <a:ext cx="249971" cy="211335"/>
            </a:xfrm>
            <a:custGeom>
              <a:rect b="b" l="l" r="r" t="t"/>
              <a:pathLst>
                <a:path extrusionOk="0" h="211335" w="249971">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5"/>
            <p:cNvSpPr/>
            <p:nvPr/>
          </p:nvSpPr>
          <p:spPr>
            <a:xfrm>
              <a:off x="2973586" y="3176135"/>
              <a:ext cx="592194" cy="272355"/>
            </a:xfrm>
            <a:custGeom>
              <a:rect b="b" l="l" r="r" t="t"/>
              <a:pathLst>
                <a:path extrusionOk="0" h="272355" w="592194">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5"/>
            <p:cNvSpPr/>
            <p:nvPr/>
          </p:nvSpPr>
          <p:spPr>
            <a:xfrm>
              <a:off x="5446520" y="2777133"/>
              <a:ext cx="383885" cy="235148"/>
            </a:xfrm>
            <a:custGeom>
              <a:rect b="b" l="l" r="r" t="t"/>
              <a:pathLst>
                <a:path extrusionOk="0" h="235148" w="383885">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 name="Google Shape;54;p5"/>
            <p:cNvSpPr/>
            <p:nvPr/>
          </p:nvSpPr>
          <p:spPr>
            <a:xfrm>
              <a:off x="2973586" y="2964659"/>
              <a:ext cx="837702" cy="315515"/>
            </a:xfrm>
            <a:custGeom>
              <a:rect b="b" l="l" r="r" t="t"/>
              <a:pathLst>
                <a:path extrusionOk="0" h="315515" w="837702">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5" name="Google Shape;55;p5"/>
          <p:cNvSpPr txBox="1"/>
          <p:nvPr>
            <p:ph type="title"/>
          </p:nvPr>
        </p:nvSpPr>
        <p:spPr>
          <a:xfrm>
            <a:off x="457200" y="-100"/>
            <a:ext cx="5486400" cy="1814400"/>
          </a:xfrm>
          <a:prstGeom prst="rect">
            <a:avLst/>
          </a:prstGeom>
        </p:spPr>
        <p:txBody>
          <a:bodyPr anchorCtr="0" anchor="ctr" bIns="0" lIns="0" spcFirstLastPara="1" rIns="0" wrap="square" tIns="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56" name="Google Shape;56;p5"/>
          <p:cNvSpPr txBox="1"/>
          <p:nvPr>
            <p:ph idx="1" type="body"/>
          </p:nvPr>
        </p:nvSpPr>
        <p:spPr>
          <a:xfrm>
            <a:off x="3200400" y="1909300"/>
            <a:ext cx="5486400" cy="2764800"/>
          </a:xfrm>
          <a:prstGeom prst="rect">
            <a:avLst/>
          </a:prstGeom>
        </p:spPr>
        <p:txBody>
          <a:bodyPr anchorCtr="0" anchor="t" bIns="0" lIns="0" spcFirstLastPara="1" rIns="0" wrap="square" tIns="0"/>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57" name="Google Shape;57;p5"/>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image">
  <p:cSld name="TITLE_AND_BODY_1">
    <p:spTree>
      <p:nvGrpSpPr>
        <p:cNvPr id="58" name="Shape 58"/>
        <p:cNvGrpSpPr/>
        <p:nvPr/>
      </p:nvGrpSpPr>
      <p:grpSpPr>
        <a:xfrm>
          <a:off x="0" y="0"/>
          <a:ext cx="0" cy="0"/>
          <a:chOff x="0" y="0"/>
          <a:chExt cx="0" cy="0"/>
        </a:xfrm>
      </p:grpSpPr>
      <p:grpSp>
        <p:nvGrpSpPr>
          <p:cNvPr id="59" name="Google Shape;59;p6"/>
          <p:cNvGrpSpPr/>
          <p:nvPr/>
        </p:nvGrpSpPr>
        <p:grpSpPr>
          <a:xfrm>
            <a:off x="-239" y="-106"/>
            <a:ext cx="9143821" cy="5143317"/>
            <a:chOff x="6361595" y="2777133"/>
            <a:chExt cx="2856819" cy="1606935"/>
          </a:xfrm>
        </p:grpSpPr>
        <p:sp>
          <p:nvSpPr>
            <p:cNvPr id="60" name="Google Shape;60;p6"/>
            <p:cNvSpPr/>
            <p:nvPr/>
          </p:nvSpPr>
          <p:spPr>
            <a:xfrm>
              <a:off x="6361595" y="3328877"/>
              <a:ext cx="2856819" cy="1055191"/>
            </a:xfrm>
            <a:custGeom>
              <a:rect b="b" l="l" r="r" t="t"/>
              <a:pathLst>
                <a:path extrusionOk="0" h="1055191" w="2856819">
                  <a:moveTo>
                    <a:pt x="0" y="1055599"/>
                  </a:moveTo>
                  <a:lnTo>
                    <a:pt x="2856819" y="1055599"/>
                  </a:lnTo>
                  <a:lnTo>
                    <a:pt x="2856819" y="0"/>
                  </a:lnTo>
                  <a:lnTo>
                    <a:pt x="0" y="503854"/>
                  </a:lnTo>
                  <a:lnTo>
                    <a:pt x="0" y="105559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6"/>
            <p:cNvSpPr/>
            <p:nvPr/>
          </p:nvSpPr>
          <p:spPr>
            <a:xfrm>
              <a:off x="6361595" y="3581367"/>
              <a:ext cx="471672" cy="250031"/>
            </a:xfrm>
            <a:custGeom>
              <a:rect b="b" l="l" r="r" t="t"/>
              <a:pathLst>
                <a:path extrusionOk="0" h="250031" w="471672">
                  <a:moveTo>
                    <a:pt x="0" y="83189"/>
                  </a:moveTo>
                  <a:lnTo>
                    <a:pt x="0" y="251365"/>
                  </a:lnTo>
                  <a:lnTo>
                    <a:pt x="471673" y="168176"/>
                  </a:lnTo>
                  <a:lnTo>
                    <a:pt x="471673" y="0"/>
                  </a:lnTo>
                  <a:lnTo>
                    <a:pt x="0" y="83189"/>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6"/>
            <p:cNvSpPr/>
            <p:nvPr/>
          </p:nvSpPr>
          <p:spPr>
            <a:xfrm>
              <a:off x="8188769" y="3160702"/>
              <a:ext cx="1029645" cy="349746"/>
            </a:xfrm>
            <a:custGeom>
              <a:rect b="b" l="l" r="r" t="t"/>
              <a:pathLst>
                <a:path extrusionOk="0" h="349746" w="1029645">
                  <a:moveTo>
                    <a:pt x="1029645" y="0"/>
                  </a:moveTo>
                  <a:lnTo>
                    <a:pt x="0" y="181597"/>
                  </a:lnTo>
                  <a:lnTo>
                    <a:pt x="0" y="349773"/>
                  </a:lnTo>
                  <a:lnTo>
                    <a:pt x="1029645" y="168176"/>
                  </a:lnTo>
                  <a:lnTo>
                    <a:pt x="1029645"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6"/>
            <p:cNvSpPr/>
            <p:nvPr/>
          </p:nvSpPr>
          <p:spPr>
            <a:xfrm>
              <a:off x="6361595" y="3343125"/>
              <a:ext cx="868949" cy="319980"/>
            </a:xfrm>
            <a:custGeom>
              <a:rect b="b" l="l" r="r" t="t"/>
              <a:pathLst>
                <a:path extrusionOk="0" h="319980" w="868949">
                  <a:moveTo>
                    <a:pt x="0" y="153256"/>
                  </a:moveTo>
                  <a:lnTo>
                    <a:pt x="0" y="321431"/>
                  </a:lnTo>
                  <a:lnTo>
                    <a:pt x="868949" y="168176"/>
                  </a:lnTo>
                  <a:lnTo>
                    <a:pt x="868949" y="0"/>
                  </a:lnTo>
                  <a:lnTo>
                    <a:pt x="0" y="153256"/>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6"/>
            <p:cNvSpPr/>
            <p:nvPr/>
          </p:nvSpPr>
          <p:spPr>
            <a:xfrm>
              <a:off x="6361595" y="3286479"/>
              <a:ext cx="236580" cy="209847"/>
            </a:xfrm>
            <a:custGeom>
              <a:rect b="b" l="l" r="r" t="t"/>
              <a:pathLst>
                <a:path extrusionOk="0" h="209847" w="236580">
                  <a:moveTo>
                    <a:pt x="0" y="41725"/>
                  </a:moveTo>
                  <a:lnTo>
                    <a:pt x="0" y="209901"/>
                  </a:lnTo>
                  <a:lnTo>
                    <a:pt x="236580" y="168176"/>
                  </a:lnTo>
                  <a:lnTo>
                    <a:pt x="236580" y="0"/>
                  </a:lnTo>
                  <a:lnTo>
                    <a:pt x="0" y="41725"/>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6"/>
            <p:cNvSpPr/>
            <p:nvPr/>
          </p:nvSpPr>
          <p:spPr>
            <a:xfrm>
              <a:off x="8331610" y="2824350"/>
              <a:ext cx="886804" cy="324445"/>
            </a:xfrm>
            <a:custGeom>
              <a:rect b="b" l="l" r="r" t="t"/>
              <a:pathLst>
                <a:path extrusionOk="0" h="324445" w="886804">
                  <a:moveTo>
                    <a:pt x="886804" y="0"/>
                  </a:moveTo>
                  <a:lnTo>
                    <a:pt x="0" y="156405"/>
                  </a:lnTo>
                  <a:lnTo>
                    <a:pt x="0" y="324581"/>
                  </a:lnTo>
                  <a:lnTo>
                    <a:pt x="886804" y="168176"/>
                  </a:lnTo>
                  <a:lnTo>
                    <a:pt x="886804" y="0"/>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6"/>
            <p:cNvSpPr/>
            <p:nvPr/>
          </p:nvSpPr>
          <p:spPr>
            <a:xfrm>
              <a:off x="6868978" y="2954026"/>
              <a:ext cx="660639" cy="284261"/>
            </a:xfrm>
            <a:custGeom>
              <a:rect b="b" l="l" r="r" t="t"/>
              <a:pathLst>
                <a:path extrusionOk="0" h="284261" w="660639">
                  <a:moveTo>
                    <a:pt x="0" y="116516"/>
                  </a:moveTo>
                  <a:lnTo>
                    <a:pt x="0" y="284692"/>
                  </a:lnTo>
                  <a:lnTo>
                    <a:pt x="660639" y="168176"/>
                  </a:lnTo>
                  <a:lnTo>
                    <a:pt x="660639" y="0"/>
                  </a:lnTo>
                  <a:lnTo>
                    <a:pt x="0" y="116516"/>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6"/>
            <p:cNvSpPr/>
            <p:nvPr/>
          </p:nvSpPr>
          <p:spPr>
            <a:xfrm>
              <a:off x="7093655" y="2777133"/>
              <a:ext cx="1438825" cy="253007"/>
            </a:xfrm>
            <a:custGeom>
              <a:rect b="b" l="l" r="r" t="t"/>
              <a:pathLst>
                <a:path extrusionOk="0" h="253007" w="1438825">
                  <a:moveTo>
                    <a:pt x="485388" y="0"/>
                  </a:moveTo>
                  <a:lnTo>
                    <a:pt x="0" y="85607"/>
                  </a:lnTo>
                  <a:lnTo>
                    <a:pt x="0" y="253783"/>
                  </a:lnTo>
                  <a:lnTo>
                    <a:pt x="1438932" y="0"/>
                  </a:lnTo>
                  <a:lnTo>
                    <a:pt x="485388" y="0"/>
                  </a:lnTo>
                  <a:close/>
                </a:path>
              </a:pathLst>
            </a:custGeom>
            <a:gradFill>
              <a:gsLst>
                <a:gs pos="0">
                  <a:srgbClr val="FFFFFF">
                    <a:alpha val="4705"/>
                  </a:srgbClr>
                </a:gs>
                <a:gs pos="100000">
                  <a:srgbClr val="FFFFFF">
                    <a:alpha val="11764"/>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8" name="Google Shape;68;p6"/>
          <p:cNvSpPr txBox="1"/>
          <p:nvPr>
            <p:ph type="title"/>
          </p:nvPr>
        </p:nvSpPr>
        <p:spPr>
          <a:xfrm>
            <a:off x="457200" y="2394450"/>
            <a:ext cx="4114800" cy="420600"/>
          </a:xfrm>
          <a:prstGeom prst="rect">
            <a:avLst/>
          </a:prstGeom>
          <a:effectLst>
            <a:outerShdw blurRad="28575" rotWithShape="0" algn="bl" dir="5400000" dist="9525">
              <a:srgbClr val="00001A">
                <a:alpha val="15000"/>
              </a:srgbClr>
            </a:outerShdw>
          </a:effectLst>
        </p:spPr>
        <p:txBody>
          <a:bodyPr anchorCtr="0" anchor="b" bIns="0" lIns="0" spcFirstLastPara="1" rIns="0" wrap="square" tIns="0"/>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69" name="Google Shape;69;p6"/>
          <p:cNvSpPr txBox="1"/>
          <p:nvPr>
            <p:ph idx="1" type="body"/>
          </p:nvPr>
        </p:nvSpPr>
        <p:spPr>
          <a:xfrm>
            <a:off x="3200400" y="2800175"/>
            <a:ext cx="5486400" cy="2118900"/>
          </a:xfrm>
          <a:prstGeom prst="rect">
            <a:avLst/>
          </a:prstGeom>
        </p:spPr>
        <p:txBody>
          <a:bodyPr anchorCtr="0" anchor="ctr" bIns="0" lIns="0" spcFirstLastPara="1" rIns="0" wrap="square" tIns="0"/>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70" name="Google Shape;70;p6"/>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71" name="Shape 71"/>
        <p:cNvGrpSpPr/>
        <p:nvPr/>
      </p:nvGrpSpPr>
      <p:grpSpPr>
        <a:xfrm>
          <a:off x="0" y="0"/>
          <a:ext cx="0" cy="0"/>
          <a:chOff x="0" y="0"/>
          <a:chExt cx="0" cy="0"/>
        </a:xfrm>
      </p:grpSpPr>
      <p:grpSp>
        <p:nvGrpSpPr>
          <p:cNvPr id="72" name="Google Shape;72;p7"/>
          <p:cNvGrpSpPr/>
          <p:nvPr/>
        </p:nvGrpSpPr>
        <p:grpSpPr>
          <a:xfrm>
            <a:off x="-120" y="-106"/>
            <a:ext cx="9143821" cy="5143317"/>
            <a:chOff x="2973586" y="2777133"/>
            <a:chExt cx="2856819" cy="1606935"/>
          </a:xfrm>
        </p:grpSpPr>
        <p:sp>
          <p:nvSpPr>
            <p:cNvPr id="73" name="Google Shape;73;p7"/>
            <p:cNvSpPr/>
            <p:nvPr/>
          </p:nvSpPr>
          <p:spPr>
            <a:xfrm>
              <a:off x="2973586" y="2944901"/>
              <a:ext cx="2856819" cy="1439167"/>
            </a:xfrm>
            <a:custGeom>
              <a:rect b="b" l="l" r="r" t="t"/>
              <a:pathLst>
                <a:path extrusionOk="0" h="1439167" w="2856819">
                  <a:moveTo>
                    <a:pt x="0" y="1439576"/>
                  </a:moveTo>
                  <a:lnTo>
                    <a:pt x="2856819" y="1439576"/>
                  </a:lnTo>
                  <a:lnTo>
                    <a:pt x="2856819" y="0"/>
                  </a:lnTo>
                  <a:lnTo>
                    <a:pt x="0" y="503855"/>
                  </a:lnTo>
                  <a:lnTo>
                    <a:pt x="0" y="143957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7"/>
            <p:cNvSpPr/>
            <p:nvPr/>
          </p:nvSpPr>
          <p:spPr>
            <a:xfrm>
              <a:off x="3669936" y="2777133"/>
              <a:ext cx="1203732" cy="211335"/>
            </a:xfrm>
            <a:custGeom>
              <a:rect b="b" l="l" r="r" t="t"/>
              <a:pathLst>
                <a:path extrusionOk="0" h="211335" w="1203732">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7"/>
            <p:cNvSpPr/>
            <p:nvPr/>
          </p:nvSpPr>
          <p:spPr>
            <a:xfrm>
              <a:off x="2973586" y="2900141"/>
              <a:ext cx="249971" cy="211335"/>
            </a:xfrm>
            <a:custGeom>
              <a:rect b="b" l="l" r="r" t="t"/>
              <a:pathLst>
                <a:path extrusionOk="0" h="211335" w="249971">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7"/>
            <p:cNvSpPr/>
            <p:nvPr/>
          </p:nvSpPr>
          <p:spPr>
            <a:xfrm>
              <a:off x="2973586" y="3176135"/>
              <a:ext cx="592194" cy="272355"/>
            </a:xfrm>
            <a:custGeom>
              <a:rect b="b" l="l" r="r" t="t"/>
              <a:pathLst>
                <a:path extrusionOk="0" h="272355" w="592194">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7"/>
            <p:cNvSpPr/>
            <p:nvPr/>
          </p:nvSpPr>
          <p:spPr>
            <a:xfrm>
              <a:off x="5446520" y="2777133"/>
              <a:ext cx="383885" cy="235148"/>
            </a:xfrm>
            <a:custGeom>
              <a:rect b="b" l="l" r="r" t="t"/>
              <a:pathLst>
                <a:path extrusionOk="0" h="235148" w="383885">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7"/>
            <p:cNvSpPr/>
            <p:nvPr/>
          </p:nvSpPr>
          <p:spPr>
            <a:xfrm>
              <a:off x="2973586" y="2964659"/>
              <a:ext cx="837702" cy="315515"/>
            </a:xfrm>
            <a:custGeom>
              <a:rect b="b" l="l" r="r" t="t"/>
              <a:pathLst>
                <a:path extrusionOk="0" h="315515" w="837702">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9" name="Google Shape;79;p7"/>
          <p:cNvSpPr txBox="1"/>
          <p:nvPr>
            <p:ph type="title"/>
          </p:nvPr>
        </p:nvSpPr>
        <p:spPr>
          <a:xfrm>
            <a:off x="457200" y="-100"/>
            <a:ext cx="5486400" cy="1814400"/>
          </a:xfrm>
          <a:prstGeom prst="rect">
            <a:avLst/>
          </a:prstGeom>
        </p:spPr>
        <p:txBody>
          <a:bodyPr anchorCtr="0" anchor="ctr" bIns="0" lIns="0" spcFirstLastPara="1" rIns="0" wrap="square" tIns="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80" name="Google Shape;80;p7"/>
          <p:cNvSpPr txBox="1"/>
          <p:nvPr>
            <p:ph idx="1" type="body"/>
          </p:nvPr>
        </p:nvSpPr>
        <p:spPr>
          <a:xfrm>
            <a:off x="3200375" y="1909300"/>
            <a:ext cx="2493600" cy="3016500"/>
          </a:xfrm>
          <a:prstGeom prst="rect">
            <a:avLst/>
          </a:prstGeom>
        </p:spPr>
        <p:txBody>
          <a:bodyPr anchorCtr="0" anchor="t" bIns="0" lIns="0" spcFirstLastPara="1" rIns="0" wrap="square" tIns="0"/>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81" name="Google Shape;81;p7"/>
          <p:cNvSpPr txBox="1"/>
          <p:nvPr>
            <p:ph idx="2" type="body"/>
          </p:nvPr>
        </p:nvSpPr>
        <p:spPr>
          <a:xfrm>
            <a:off x="6193205" y="1909300"/>
            <a:ext cx="2493600" cy="3016500"/>
          </a:xfrm>
          <a:prstGeom prst="rect">
            <a:avLst/>
          </a:prstGeom>
        </p:spPr>
        <p:txBody>
          <a:bodyPr anchorCtr="0" anchor="t" bIns="0" lIns="0" spcFirstLastPara="1" rIns="0" wrap="square" tIns="0"/>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82" name="Google Shape;82;p7"/>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83" name="Shape 83"/>
        <p:cNvGrpSpPr/>
        <p:nvPr/>
      </p:nvGrpSpPr>
      <p:grpSpPr>
        <a:xfrm>
          <a:off x="0" y="0"/>
          <a:ext cx="0" cy="0"/>
          <a:chOff x="0" y="0"/>
          <a:chExt cx="0" cy="0"/>
        </a:xfrm>
      </p:grpSpPr>
      <p:grpSp>
        <p:nvGrpSpPr>
          <p:cNvPr id="84" name="Google Shape;84;p8"/>
          <p:cNvGrpSpPr/>
          <p:nvPr/>
        </p:nvGrpSpPr>
        <p:grpSpPr>
          <a:xfrm>
            <a:off x="-120" y="-106"/>
            <a:ext cx="9143821" cy="5143317"/>
            <a:chOff x="2973586" y="2777133"/>
            <a:chExt cx="2856819" cy="1606935"/>
          </a:xfrm>
        </p:grpSpPr>
        <p:sp>
          <p:nvSpPr>
            <p:cNvPr id="85" name="Google Shape;85;p8"/>
            <p:cNvSpPr/>
            <p:nvPr/>
          </p:nvSpPr>
          <p:spPr>
            <a:xfrm>
              <a:off x="2973586" y="2944901"/>
              <a:ext cx="2856819" cy="1439167"/>
            </a:xfrm>
            <a:custGeom>
              <a:rect b="b" l="l" r="r" t="t"/>
              <a:pathLst>
                <a:path extrusionOk="0" h="1439167" w="2856819">
                  <a:moveTo>
                    <a:pt x="0" y="1439576"/>
                  </a:moveTo>
                  <a:lnTo>
                    <a:pt x="2856819" y="1439576"/>
                  </a:lnTo>
                  <a:lnTo>
                    <a:pt x="2856819" y="0"/>
                  </a:lnTo>
                  <a:lnTo>
                    <a:pt x="0" y="503855"/>
                  </a:lnTo>
                  <a:lnTo>
                    <a:pt x="0" y="143957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8"/>
            <p:cNvSpPr/>
            <p:nvPr/>
          </p:nvSpPr>
          <p:spPr>
            <a:xfrm>
              <a:off x="3669936" y="2777133"/>
              <a:ext cx="1203732" cy="211335"/>
            </a:xfrm>
            <a:custGeom>
              <a:rect b="b" l="l" r="r" t="t"/>
              <a:pathLst>
                <a:path extrusionOk="0" h="211335" w="1203732">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rect b="b" l="l" r="r" t="t"/>
              <a:pathLst>
                <a:path extrusionOk="0" h="211335" w="249971">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8"/>
            <p:cNvSpPr/>
            <p:nvPr/>
          </p:nvSpPr>
          <p:spPr>
            <a:xfrm>
              <a:off x="2973586" y="3176135"/>
              <a:ext cx="592194" cy="272355"/>
            </a:xfrm>
            <a:custGeom>
              <a:rect b="b" l="l" r="r" t="t"/>
              <a:pathLst>
                <a:path extrusionOk="0" h="272355" w="592194">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rect b="b" l="l" r="r" t="t"/>
              <a:pathLst>
                <a:path extrusionOk="0" h="235148" w="383885">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rect b="b" l="l" r="r" t="t"/>
              <a:pathLst>
                <a:path extrusionOk="0" h="315515" w="837702">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1" name="Google Shape;91;p8"/>
          <p:cNvSpPr txBox="1"/>
          <p:nvPr>
            <p:ph type="title"/>
          </p:nvPr>
        </p:nvSpPr>
        <p:spPr>
          <a:xfrm>
            <a:off x="457200" y="-100"/>
            <a:ext cx="5486400" cy="1814400"/>
          </a:xfrm>
          <a:prstGeom prst="rect">
            <a:avLst/>
          </a:prstGeom>
        </p:spPr>
        <p:txBody>
          <a:bodyPr anchorCtr="0" anchor="ctr" bIns="0" lIns="0" spcFirstLastPara="1" rIns="0" wrap="square" tIns="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92" name="Google Shape;92;p8"/>
          <p:cNvSpPr txBox="1"/>
          <p:nvPr>
            <p:ph idx="1" type="body"/>
          </p:nvPr>
        </p:nvSpPr>
        <p:spPr>
          <a:xfrm>
            <a:off x="457200" y="2383150"/>
            <a:ext cx="2563500" cy="2219700"/>
          </a:xfrm>
          <a:prstGeom prst="rect">
            <a:avLst/>
          </a:prstGeom>
        </p:spPr>
        <p:txBody>
          <a:bodyPr anchorCtr="0" anchor="t" bIns="0" lIns="0" spcFirstLastPara="1" rIns="0" wrap="square" tIns="0"/>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93" name="Google Shape;93;p8"/>
          <p:cNvSpPr txBox="1"/>
          <p:nvPr>
            <p:ph idx="2" type="body"/>
          </p:nvPr>
        </p:nvSpPr>
        <p:spPr>
          <a:xfrm>
            <a:off x="3290238" y="2383150"/>
            <a:ext cx="2563500" cy="2219700"/>
          </a:xfrm>
          <a:prstGeom prst="rect">
            <a:avLst/>
          </a:prstGeom>
        </p:spPr>
        <p:txBody>
          <a:bodyPr anchorCtr="0" anchor="t" bIns="0" lIns="0" spcFirstLastPara="1" rIns="0" wrap="square" tIns="0"/>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94" name="Google Shape;94;p8"/>
          <p:cNvSpPr txBox="1"/>
          <p:nvPr>
            <p:ph idx="3" type="body"/>
          </p:nvPr>
        </p:nvSpPr>
        <p:spPr>
          <a:xfrm>
            <a:off x="6123300" y="2383150"/>
            <a:ext cx="2563500" cy="2219700"/>
          </a:xfrm>
          <a:prstGeom prst="rect">
            <a:avLst/>
          </a:prstGeom>
        </p:spPr>
        <p:txBody>
          <a:bodyPr anchorCtr="0" anchor="t" bIns="0" lIns="0" spcFirstLastPara="1" rIns="0" wrap="square" tIns="0"/>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95" name="Google Shape;95;p8"/>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6" name="Shape 96"/>
        <p:cNvGrpSpPr/>
        <p:nvPr/>
      </p:nvGrpSpPr>
      <p:grpSpPr>
        <a:xfrm>
          <a:off x="0" y="0"/>
          <a:ext cx="0" cy="0"/>
          <a:chOff x="0" y="0"/>
          <a:chExt cx="0" cy="0"/>
        </a:xfrm>
      </p:grpSpPr>
      <p:grpSp>
        <p:nvGrpSpPr>
          <p:cNvPr id="97" name="Google Shape;97;p9"/>
          <p:cNvGrpSpPr/>
          <p:nvPr/>
        </p:nvGrpSpPr>
        <p:grpSpPr>
          <a:xfrm>
            <a:off x="-120" y="-106"/>
            <a:ext cx="9143821" cy="5143317"/>
            <a:chOff x="2973586" y="2777133"/>
            <a:chExt cx="2856819" cy="1606935"/>
          </a:xfrm>
        </p:grpSpPr>
        <p:sp>
          <p:nvSpPr>
            <p:cNvPr id="98" name="Google Shape;98;p9"/>
            <p:cNvSpPr/>
            <p:nvPr/>
          </p:nvSpPr>
          <p:spPr>
            <a:xfrm>
              <a:off x="2973586" y="2944901"/>
              <a:ext cx="2856819" cy="1439167"/>
            </a:xfrm>
            <a:custGeom>
              <a:rect b="b" l="l" r="r" t="t"/>
              <a:pathLst>
                <a:path extrusionOk="0" h="1439167" w="2856819">
                  <a:moveTo>
                    <a:pt x="0" y="1439576"/>
                  </a:moveTo>
                  <a:lnTo>
                    <a:pt x="2856819" y="1439576"/>
                  </a:lnTo>
                  <a:lnTo>
                    <a:pt x="2856819" y="0"/>
                  </a:lnTo>
                  <a:lnTo>
                    <a:pt x="0" y="503855"/>
                  </a:lnTo>
                  <a:lnTo>
                    <a:pt x="0" y="143957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9"/>
            <p:cNvSpPr/>
            <p:nvPr/>
          </p:nvSpPr>
          <p:spPr>
            <a:xfrm>
              <a:off x="3669936" y="2777133"/>
              <a:ext cx="1203732" cy="211335"/>
            </a:xfrm>
            <a:custGeom>
              <a:rect b="b" l="l" r="r" t="t"/>
              <a:pathLst>
                <a:path extrusionOk="0" h="211335" w="1203732">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9"/>
            <p:cNvSpPr/>
            <p:nvPr/>
          </p:nvSpPr>
          <p:spPr>
            <a:xfrm>
              <a:off x="2973586" y="2900141"/>
              <a:ext cx="249971" cy="211335"/>
            </a:xfrm>
            <a:custGeom>
              <a:rect b="b" l="l" r="r" t="t"/>
              <a:pathLst>
                <a:path extrusionOk="0" h="211335" w="249971">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9"/>
            <p:cNvSpPr/>
            <p:nvPr/>
          </p:nvSpPr>
          <p:spPr>
            <a:xfrm>
              <a:off x="2973586" y="3176135"/>
              <a:ext cx="592194" cy="272355"/>
            </a:xfrm>
            <a:custGeom>
              <a:rect b="b" l="l" r="r" t="t"/>
              <a:pathLst>
                <a:path extrusionOk="0" h="272355" w="592194">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 name="Google Shape;102;p9"/>
            <p:cNvSpPr/>
            <p:nvPr/>
          </p:nvSpPr>
          <p:spPr>
            <a:xfrm>
              <a:off x="5446520" y="2777133"/>
              <a:ext cx="383885" cy="235148"/>
            </a:xfrm>
            <a:custGeom>
              <a:rect b="b" l="l" r="r" t="t"/>
              <a:pathLst>
                <a:path extrusionOk="0" h="235148" w="383885">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 name="Google Shape;103;p9"/>
            <p:cNvSpPr/>
            <p:nvPr/>
          </p:nvSpPr>
          <p:spPr>
            <a:xfrm>
              <a:off x="2973586" y="2964659"/>
              <a:ext cx="837702" cy="315515"/>
            </a:xfrm>
            <a:custGeom>
              <a:rect b="b" l="l" r="r" t="t"/>
              <a:pathLst>
                <a:path extrusionOk="0" h="315515" w="837702">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4" name="Google Shape;104;p9"/>
          <p:cNvSpPr txBox="1"/>
          <p:nvPr>
            <p:ph type="title"/>
          </p:nvPr>
        </p:nvSpPr>
        <p:spPr>
          <a:xfrm>
            <a:off x="457200" y="-100"/>
            <a:ext cx="5486400" cy="1814400"/>
          </a:xfrm>
          <a:prstGeom prst="rect">
            <a:avLst/>
          </a:prstGeom>
        </p:spPr>
        <p:txBody>
          <a:bodyPr anchorCtr="0" anchor="ctr" bIns="0" lIns="0" spcFirstLastPara="1" rIns="0" wrap="square" tIns="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105" name="Google Shape;105;p9"/>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6" name="Shape 106"/>
        <p:cNvGrpSpPr/>
        <p:nvPr/>
      </p:nvGrpSpPr>
      <p:grpSpPr>
        <a:xfrm>
          <a:off x="0" y="0"/>
          <a:ext cx="0" cy="0"/>
          <a:chOff x="0" y="0"/>
          <a:chExt cx="0" cy="0"/>
        </a:xfrm>
      </p:grpSpPr>
      <p:grpSp>
        <p:nvGrpSpPr>
          <p:cNvPr id="107" name="Google Shape;107;p10"/>
          <p:cNvGrpSpPr/>
          <p:nvPr/>
        </p:nvGrpSpPr>
        <p:grpSpPr>
          <a:xfrm>
            <a:off x="-120" y="0"/>
            <a:ext cx="9143821" cy="5144623"/>
            <a:chOff x="2973586" y="0"/>
            <a:chExt cx="2856819" cy="1607343"/>
          </a:xfrm>
        </p:grpSpPr>
        <p:sp>
          <p:nvSpPr>
            <p:cNvPr id="108" name="Google Shape;108;p10"/>
            <p:cNvSpPr/>
            <p:nvPr/>
          </p:nvSpPr>
          <p:spPr>
            <a:xfrm>
              <a:off x="2973586" y="0"/>
              <a:ext cx="2856819" cy="1607343"/>
            </a:xfrm>
            <a:custGeom>
              <a:rect b="b" l="l" r="r" t="t"/>
              <a:pathLst>
                <a:path extrusionOk="0" h="1607343" w="2856819">
                  <a:moveTo>
                    <a:pt x="0" y="1607344"/>
                  </a:moveTo>
                  <a:lnTo>
                    <a:pt x="2856819" y="1607344"/>
                  </a:lnTo>
                  <a:lnTo>
                    <a:pt x="2856819" y="0"/>
                  </a:lnTo>
                  <a:lnTo>
                    <a:pt x="2854505" y="0"/>
                  </a:lnTo>
                  <a:lnTo>
                    <a:pt x="0" y="503447"/>
                  </a:lnTo>
                  <a:lnTo>
                    <a:pt x="0" y="16073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10"/>
            <p:cNvSpPr/>
            <p:nvPr/>
          </p:nvSpPr>
          <p:spPr>
            <a:xfrm>
              <a:off x="2973586" y="278850"/>
              <a:ext cx="319904" cy="223242"/>
            </a:xfrm>
            <a:custGeom>
              <a:rect b="b" l="l" r="r" t="t"/>
              <a:pathLst>
                <a:path extrusionOk="0" h="223242" w="319904">
                  <a:moveTo>
                    <a:pt x="0" y="56421"/>
                  </a:moveTo>
                  <a:lnTo>
                    <a:pt x="0" y="224597"/>
                  </a:lnTo>
                  <a:lnTo>
                    <a:pt x="319904" y="168176"/>
                  </a:lnTo>
                  <a:lnTo>
                    <a:pt x="319904" y="0"/>
                  </a:lnTo>
                  <a:lnTo>
                    <a:pt x="0" y="56421"/>
                  </a:lnTo>
                  <a:close/>
                </a:path>
              </a:pathLst>
            </a:custGeom>
            <a:gradFill>
              <a:gsLst>
                <a:gs pos="0">
                  <a:srgbClr val="00001A">
                    <a:alpha val="1960"/>
                  </a:srgbClr>
                </a:gs>
                <a:gs pos="100000">
                  <a:srgbClr val="00001A">
                    <a:alpha val="7843"/>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10"/>
            <p:cNvSpPr/>
            <p:nvPr/>
          </p:nvSpPr>
          <p:spPr>
            <a:xfrm>
              <a:off x="4446633" y="0"/>
              <a:ext cx="1380795" cy="242589"/>
            </a:xfrm>
            <a:custGeom>
              <a:rect b="b" l="l" r="r" t="t"/>
              <a:pathLst>
                <a:path extrusionOk="0" h="242589" w="1380795">
                  <a:moveTo>
                    <a:pt x="427914" y="0"/>
                  </a:moveTo>
                  <a:lnTo>
                    <a:pt x="0" y="75471"/>
                  </a:lnTo>
                  <a:lnTo>
                    <a:pt x="0" y="243647"/>
                  </a:lnTo>
                  <a:lnTo>
                    <a:pt x="1381458" y="0"/>
                  </a:lnTo>
                  <a:lnTo>
                    <a:pt x="427914" y="0"/>
                  </a:lnTo>
                  <a:close/>
                </a:path>
              </a:pathLst>
            </a:custGeom>
            <a:gradFill>
              <a:gsLst>
                <a:gs pos="0">
                  <a:srgbClr val="FFFFFF">
                    <a:alpha val="4705"/>
                  </a:srgbClr>
                </a:gs>
                <a:gs pos="100000">
                  <a:srgbClr val="FFFFFF">
                    <a:alpha val="11764"/>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10"/>
            <p:cNvSpPr/>
            <p:nvPr/>
          </p:nvSpPr>
          <p:spPr>
            <a:xfrm>
              <a:off x="2973586" y="131406"/>
              <a:ext cx="202358" cy="202406"/>
            </a:xfrm>
            <a:custGeom>
              <a:rect b="b" l="l" r="r" t="t"/>
              <a:pathLst>
                <a:path extrusionOk="0" h="202406" w="202358">
                  <a:moveTo>
                    <a:pt x="0" y="35689"/>
                  </a:moveTo>
                  <a:lnTo>
                    <a:pt x="0" y="203865"/>
                  </a:lnTo>
                  <a:lnTo>
                    <a:pt x="202358" y="168176"/>
                  </a:lnTo>
                  <a:lnTo>
                    <a:pt x="202358" y="0"/>
                  </a:lnTo>
                  <a:lnTo>
                    <a:pt x="0" y="35689"/>
                  </a:lnTo>
                  <a:close/>
                </a:path>
              </a:pathLst>
            </a:custGeom>
            <a:gradFill>
              <a:gsLst>
                <a:gs pos="0">
                  <a:srgbClr val="FFFFFF">
                    <a:alpha val="11764"/>
                  </a:srgbClr>
                </a:gs>
                <a:gs pos="100000">
                  <a:srgbClr val="FFFFFF">
                    <a:alpha val="4705"/>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10"/>
            <p:cNvSpPr/>
            <p:nvPr/>
          </p:nvSpPr>
          <p:spPr>
            <a:xfrm>
              <a:off x="3669936" y="0"/>
              <a:ext cx="1203732" cy="211335"/>
            </a:xfrm>
            <a:custGeom>
              <a:rect b="b" l="l" r="r" t="t"/>
              <a:pathLst>
                <a:path extrusionOk="0" h="211335" w="1203732">
                  <a:moveTo>
                    <a:pt x="251070" y="0"/>
                  </a:moveTo>
                  <a:lnTo>
                    <a:pt x="0" y="44281"/>
                  </a:lnTo>
                  <a:lnTo>
                    <a:pt x="0" y="212457"/>
                  </a:lnTo>
                  <a:lnTo>
                    <a:pt x="1204612" y="0"/>
                  </a:lnTo>
                  <a:lnTo>
                    <a:pt x="251070" y="0"/>
                  </a:lnTo>
                  <a:close/>
                </a:path>
              </a:pathLst>
            </a:custGeom>
            <a:gradFill>
              <a:gsLst>
                <a:gs pos="0">
                  <a:srgbClr val="00001A">
                    <a:alpha val="7843"/>
                  </a:srgbClr>
                </a:gs>
                <a:gs pos="100000">
                  <a:srgbClr val="00001A">
                    <a:alpha val="1960"/>
                  </a:srgbClr>
                </a:gs>
              </a:gsLst>
              <a:lin ang="59988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3" name="Google Shape;113;p10"/>
          <p:cNvSpPr txBox="1"/>
          <p:nvPr>
            <p:ph idx="1" type="body"/>
          </p:nvPr>
        </p:nvSpPr>
        <p:spPr>
          <a:xfrm>
            <a:off x="457200" y="1844275"/>
            <a:ext cx="2190000" cy="2709300"/>
          </a:xfrm>
          <a:prstGeom prst="rect">
            <a:avLst/>
          </a:prstGeom>
        </p:spPr>
        <p:txBody>
          <a:bodyPr anchorCtr="0" anchor="t" bIns="0" lIns="0" spcFirstLastPara="1" rIns="0" wrap="square" tIns="0"/>
          <a:lstStyle>
            <a:lvl1pPr indent="-228600" lvl="0" marL="457200">
              <a:spcBef>
                <a:spcPts val="360"/>
              </a:spcBef>
              <a:spcAft>
                <a:spcPts val="0"/>
              </a:spcAft>
              <a:buSzPts val="1600"/>
              <a:buNone/>
              <a:defRPr sz="1600"/>
            </a:lvl1pPr>
          </a:lstStyle>
          <a:p/>
        </p:txBody>
      </p:sp>
      <p:sp>
        <p:nvSpPr>
          <p:cNvPr id="114" name="Google Shape;114;p10"/>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gradFill>
          <a:gsLst>
            <a:gs pos="0">
              <a:srgbClr val="2CA388"/>
            </a:gs>
            <a:gs pos="100000">
              <a:srgbClr val="A6D683"/>
            </a:gs>
          </a:gsLst>
          <a:lin ang="0"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100"/>
            <a:ext cx="5486400" cy="1814400"/>
          </a:xfrm>
          <a:prstGeom prst="rect">
            <a:avLst/>
          </a:prstGeom>
          <a:noFill/>
          <a:ln>
            <a:noFill/>
          </a:ln>
          <a:effectLst>
            <a:outerShdw blurRad="28575" rotWithShape="0" algn="bl" dir="5400000" dist="9525">
              <a:srgbClr val="00001A">
                <a:alpha val="15000"/>
              </a:srgbClr>
            </a:outerShdw>
          </a:effectLst>
        </p:spPr>
        <p:txBody>
          <a:bodyPr anchorCtr="0" anchor="ctr" bIns="0" lIns="0" spcFirstLastPara="1" rIns="0" wrap="square" tIns="0"/>
          <a:lstStyle>
            <a:lvl1pPr lvl="0">
              <a:spcBef>
                <a:spcPts val="0"/>
              </a:spcBef>
              <a:spcAft>
                <a:spcPts val="0"/>
              </a:spcAft>
              <a:buClr>
                <a:srgbClr val="FFFFFF"/>
              </a:buClr>
              <a:buSzPts val="3200"/>
              <a:buFont typeface="Roboto Slab"/>
              <a:buNone/>
              <a:defRPr b="1" sz="3200">
                <a:solidFill>
                  <a:srgbClr val="FFFFFF"/>
                </a:solidFill>
                <a:latin typeface="Roboto Slab"/>
                <a:ea typeface="Roboto Slab"/>
                <a:cs typeface="Roboto Slab"/>
                <a:sym typeface="Roboto Slab"/>
              </a:defRPr>
            </a:lvl1pPr>
            <a:lvl2pPr lvl="1">
              <a:spcBef>
                <a:spcPts val="0"/>
              </a:spcBef>
              <a:spcAft>
                <a:spcPts val="0"/>
              </a:spcAft>
              <a:buClr>
                <a:srgbClr val="FFFFFF"/>
              </a:buClr>
              <a:buSzPts val="3200"/>
              <a:buFont typeface="Roboto Slab"/>
              <a:buNone/>
              <a:defRPr b="1" sz="3200">
                <a:solidFill>
                  <a:srgbClr val="FFFFFF"/>
                </a:solidFill>
                <a:latin typeface="Roboto Slab"/>
                <a:ea typeface="Roboto Slab"/>
                <a:cs typeface="Roboto Slab"/>
                <a:sym typeface="Roboto Slab"/>
              </a:defRPr>
            </a:lvl2pPr>
            <a:lvl3pPr lvl="2">
              <a:spcBef>
                <a:spcPts val="0"/>
              </a:spcBef>
              <a:spcAft>
                <a:spcPts val="0"/>
              </a:spcAft>
              <a:buClr>
                <a:srgbClr val="FFFFFF"/>
              </a:buClr>
              <a:buSzPts val="3200"/>
              <a:buFont typeface="Roboto Slab"/>
              <a:buNone/>
              <a:defRPr b="1" sz="3200">
                <a:solidFill>
                  <a:srgbClr val="FFFFFF"/>
                </a:solidFill>
                <a:latin typeface="Roboto Slab"/>
                <a:ea typeface="Roboto Slab"/>
                <a:cs typeface="Roboto Slab"/>
                <a:sym typeface="Roboto Slab"/>
              </a:defRPr>
            </a:lvl3pPr>
            <a:lvl4pPr lvl="3">
              <a:spcBef>
                <a:spcPts val="0"/>
              </a:spcBef>
              <a:spcAft>
                <a:spcPts val="0"/>
              </a:spcAft>
              <a:buClr>
                <a:srgbClr val="FFFFFF"/>
              </a:buClr>
              <a:buSzPts val="3200"/>
              <a:buFont typeface="Roboto Slab"/>
              <a:buNone/>
              <a:defRPr b="1" sz="3200">
                <a:solidFill>
                  <a:srgbClr val="FFFFFF"/>
                </a:solidFill>
                <a:latin typeface="Roboto Slab"/>
                <a:ea typeface="Roboto Slab"/>
                <a:cs typeface="Roboto Slab"/>
                <a:sym typeface="Roboto Slab"/>
              </a:defRPr>
            </a:lvl4pPr>
            <a:lvl5pPr lvl="4">
              <a:spcBef>
                <a:spcPts val="0"/>
              </a:spcBef>
              <a:spcAft>
                <a:spcPts val="0"/>
              </a:spcAft>
              <a:buClr>
                <a:srgbClr val="FFFFFF"/>
              </a:buClr>
              <a:buSzPts val="3200"/>
              <a:buFont typeface="Roboto Slab"/>
              <a:buNone/>
              <a:defRPr b="1" sz="3200">
                <a:solidFill>
                  <a:srgbClr val="FFFFFF"/>
                </a:solidFill>
                <a:latin typeface="Roboto Slab"/>
                <a:ea typeface="Roboto Slab"/>
                <a:cs typeface="Roboto Slab"/>
                <a:sym typeface="Roboto Slab"/>
              </a:defRPr>
            </a:lvl5pPr>
            <a:lvl6pPr lvl="5">
              <a:spcBef>
                <a:spcPts val="0"/>
              </a:spcBef>
              <a:spcAft>
                <a:spcPts val="0"/>
              </a:spcAft>
              <a:buClr>
                <a:srgbClr val="FFFFFF"/>
              </a:buClr>
              <a:buSzPts val="3200"/>
              <a:buFont typeface="Roboto Slab"/>
              <a:buNone/>
              <a:defRPr b="1" sz="3200">
                <a:solidFill>
                  <a:srgbClr val="FFFFFF"/>
                </a:solidFill>
                <a:latin typeface="Roboto Slab"/>
                <a:ea typeface="Roboto Slab"/>
                <a:cs typeface="Roboto Slab"/>
                <a:sym typeface="Roboto Slab"/>
              </a:defRPr>
            </a:lvl6pPr>
            <a:lvl7pPr lvl="6">
              <a:spcBef>
                <a:spcPts val="0"/>
              </a:spcBef>
              <a:spcAft>
                <a:spcPts val="0"/>
              </a:spcAft>
              <a:buClr>
                <a:srgbClr val="FFFFFF"/>
              </a:buClr>
              <a:buSzPts val="3200"/>
              <a:buFont typeface="Roboto Slab"/>
              <a:buNone/>
              <a:defRPr b="1" sz="3200">
                <a:solidFill>
                  <a:srgbClr val="FFFFFF"/>
                </a:solidFill>
                <a:latin typeface="Roboto Slab"/>
                <a:ea typeface="Roboto Slab"/>
                <a:cs typeface="Roboto Slab"/>
                <a:sym typeface="Roboto Slab"/>
              </a:defRPr>
            </a:lvl7pPr>
            <a:lvl8pPr lvl="7">
              <a:spcBef>
                <a:spcPts val="0"/>
              </a:spcBef>
              <a:spcAft>
                <a:spcPts val="0"/>
              </a:spcAft>
              <a:buClr>
                <a:srgbClr val="FFFFFF"/>
              </a:buClr>
              <a:buSzPts val="3200"/>
              <a:buFont typeface="Roboto Slab"/>
              <a:buNone/>
              <a:defRPr b="1" sz="3200">
                <a:solidFill>
                  <a:srgbClr val="FFFFFF"/>
                </a:solidFill>
                <a:latin typeface="Roboto Slab"/>
                <a:ea typeface="Roboto Slab"/>
                <a:cs typeface="Roboto Slab"/>
                <a:sym typeface="Roboto Slab"/>
              </a:defRPr>
            </a:lvl8pPr>
            <a:lvl9pPr lvl="8">
              <a:spcBef>
                <a:spcPts val="0"/>
              </a:spcBef>
              <a:spcAft>
                <a:spcPts val="0"/>
              </a:spcAft>
              <a:buClr>
                <a:srgbClr val="FFFFFF"/>
              </a:buClr>
              <a:buSzPts val="3200"/>
              <a:buFont typeface="Roboto Slab"/>
              <a:buNone/>
              <a:defRPr b="1" sz="3200">
                <a:solidFill>
                  <a:srgbClr val="FFFFFF"/>
                </a:solidFill>
                <a:latin typeface="Roboto Slab"/>
                <a:ea typeface="Roboto Slab"/>
                <a:cs typeface="Roboto Slab"/>
                <a:sym typeface="Roboto Slab"/>
              </a:defRPr>
            </a:lvl9pPr>
          </a:lstStyle>
          <a:p/>
        </p:txBody>
      </p:sp>
      <p:sp>
        <p:nvSpPr>
          <p:cNvPr id="7" name="Google Shape;7;p1"/>
          <p:cNvSpPr txBox="1"/>
          <p:nvPr>
            <p:ph idx="1" type="body"/>
          </p:nvPr>
        </p:nvSpPr>
        <p:spPr>
          <a:xfrm>
            <a:off x="3200400" y="1909300"/>
            <a:ext cx="5486400" cy="2764800"/>
          </a:xfrm>
          <a:prstGeom prst="rect">
            <a:avLst/>
          </a:prstGeom>
          <a:noFill/>
          <a:ln>
            <a:noFill/>
          </a:ln>
        </p:spPr>
        <p:txBody>
          <a:bodyPr anchorCtr="0" anchor="t" bIns="0" lIns="0" spcFirstLastPara="1" rIns="0" wrap="square" tIns="0"/>
          <a:lstStyle>
            <a:lvl1pPr indent="-381000" lvl="0" marL="457200">
              <a:lnSpc>
                <a:spcPct val="115000"/>
              </a:lnSpc>
              <a:spcBef>
                <a:spcPts val="600"/>
              </a:spcBef>
              <a:spcAft>
                <a:spcPts val="0"/>
              </a:spcAft>
              <a:buClr>
                <a:srgbClr val="A6D683"/>
              </a:buClr>
              <a:buSzPts val="2400"/>
              <a:buFont typeface="Chivo"/>
              <a:buChar char="▰"/>
              <a:defRPr sz="2400">
                <a:solidFill>
                  <a:srgbClr val="00001A"/>
                </a:solidFill>
                <a:latin typeface="Chivo"/>
                <a:ea typeface="Chivo"/>
                <a:cs typeface="Chivo"/>
                <a:sym typeface="Chivo"/>
              </a:defRPr>
            </a:lvl1pPr>
            <a:lvl2pPr indent="-381000" lvl="1" marL="9144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2pPr>
            <a:lvl3pPr indent="-381000" lvl="2" marL="13716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3pPr>
            <a:lvl4pPr indent="-381000" lvl="3" marL="18288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4pPr>
            <a:lvl5pPr indent="-381000" lvl="4" marL="2286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5pPr>
            <a:lvl6pPr indent="-381000" lvl="5" marL="27432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6pPr>
            <a:lvl7pPr indent="-381000" lvl="6" marL="32004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7pPr>
            <a:lvl8pPr indent="-381000" lvl="7" marL="36576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8pPr>
            <a:lvl9pPr indent="-381000" lvl="8" marL="41148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9pPr>
          </a:lstStyle>
          <a:p/>
        </p:txBody>
      </p:sp>
      <p:sp>
        <p:nvSpPr>
          <p:cNvPr id="8" name="Google Shape;8;p1"/>
          <p:cNvSpPr txBox="1"/>
          <p:nvPr>
            <p:ph idx="12" type="sldNum"/>
          </p:nvPr>
        </p:nvSpPr>
        <p:spPr>
          <a:xfrm>
            <a:off x="259225" y="4674100"/>
            <a:ext cx="481500" cy="245100"/>
          </a:xfrm>
          <a:prstGeom prst="rect">
            <a:avLst/>
          </a:prstGeom>
          <a:noFill/>
          <a:ln>
            <a:noFill/>
          </a:ln>
        </p:spPr>
        <p:txBody>
          <a:bodyPr anchorCtr="0" anchor="b" bIns="0" lIns="0" spcFirstLastPara="1" rIns="0" wrap="square" tIns="0">
            <a:noAutofit/>
          </a:bodyPr>
          <a:lstStyle>
            <a:lvl1pPr lvl="0">
              <a:buNone/>
              <a:defRPr sz="1200">
                <a:solidFill>
                  <a:srgbClr val="9EB3C2"/>
                </a:solidFill>
                <a:latin typeface="Chivo"/>
                <a:ea typeface="Chivo"/>
                <a:cs typeface="Chivo"/>
                <a:sym typeface="Chivo"/>
              </a:defRPr>
            </a:lvl1pPr>
            <a:lvl2pPr lvl="1">
              <a:buNone/>
              <a:defRPr sz="1200">
                <a:solidFill>
                  <a:srgbClr val="9EB3C2"/>
                </a:solidFill>
                <a:latin typeface="Chivo"/>
                <a:ea typeface="Chivo"/>
                <a:cs typeface="Chivo"/>
                <a:sym typeface="Chivo"/>
              </a:defRPr>
            </a:lvl2pPr>
            <a:lvl3pPr lvl="2">
              <a:buNone/>
              <a:defRPr sz="1200">
                <a:solidFill>
                  <a:srgbClr val="9EB3C2"/>
                </a:solidFill>
                <a:latin typeface="Chivo"/>
                <a:ea typeface="Chivo"/>
                <a:cs typeface="Chivo"/>
                <a:sym typeface="Chivo"/>
              </a:defRPr>
            </a:lvl3pPr>
            <a:lvl4pPr lvl="3">
              <a:buNone/>
              <a:defRPr sz="1200">
                <a:solidFill>
                  <a:srgbClr val="9EB3C2"/>
                </a:solidFill>
                <a:latin typeface="Chivo"/>
                <a:ea typeface="Chivo"/>
                <a:cs typeface="Chivo"/>
                <a:sym typeface="Chivo"/>
              </a:defRPr>
            </a:lvl4pPr>
            <a:lvl5pPr lvl="4">
              <a:buNone/>
              <a:defRPr sz="1200">
                <a:solidFill>
                  <a:srgbClr val="9EB3C2"/>
                </a:solidFill>
                <a:latin typeface="Chivo"/>
                <a:ea typeface="Chivo"/>
                <a:cs typeface="Chivo"/>
                <a:sym typeface="Chivo"/>
              </a:defRPr>
            </a:lvl5pPr>
            <a:lvl6pPr lvl="5">
              <a:buNone/>
              <a:defRPr sz="1200">
                <a:solidFill>
                  <a:srgbClr val="9EB3C2"/>
                </a:solidFill>
                <a:latin typeface="Chivo"/>
                <a:ea typeface="Chivo"/>
                <a:cs typeface="Chivo"/>
                <a:sym typeface="Chivo"/>
              </a:defRPr>
            </a:lvl6pPr>
            <a:lvl7pPr lvl="6">
              <a:buNone/>
              <a:defRPr sz="1200">
                <a:solidFill>
                  <a:srgbClr val="9EB3C2"/>
                </a:solidFill>
                <a:latin typeface="Chivo"/>
                <a:ea typeface="Chivo"/>
                <a:cs typeface="Chivo"/>
                <a:sym typeface="Chivo"/>
              </a:defRPr>
            </a:lvl7pPr>
            <a:lvl8pPr lvl="7">
              <a:buNone/>
              <a:defRPr sz="1200">
                <a:solidFill>
                  <a:srgbClr val="9EB3C2"/>
                </a:solidFill>
                <a:latin typeface="Chivo"/>
                <a:ea typeface="Chivo"/>
                <a:cs typeface="Chivo"/>
                <a:sym typeface="Chivo"/>
              </a:defRPr>
            </a:lvl8pPr>
            <a:lvl9pPr lvl="8">
              <a:buNone/>
              <a:defRPr sz="1200">
                <a:solidFill>
                  <a:srgbClr val="9EB3C2"/>
                </a:solidFill>
                <a:latin typeface="Chivo"/>
                <a:ea typeface="Chivo"/>
                <a:cs typeface="Chivo"/>
                <a:sym typeface="Chivo"/>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hyperlink" Target="https://www.wpi.edu/academics/undergraduate/wintersession" TargetMode="External"/><Relationship Id="rId4" Type="http://schemas.openxmlformats.org/officeDocument/2006/relationships/hyperlink" Target="https://www.wpi.edu/academics/undergraduate/wintersession" TargetMode="External"/><Relationship Id="rId5" Type="http://schemas.openxmlformats.org/officeDocument/2006/relationships/hyperlink" Target="https://docs.google.com/presentation/d/1D0z9TaRnmYCZkisNYCoNG3L5iF9TVonl32ARDXyazzw/edit?usp=sharing" TargetMode="External"/><Relationship Id="rId6" Type="http://schemas.openxmlformats.org/officeDocument/2006/relationships/hyperlink" Target="https://drive.google.com/file/d/1hWyONdiKibsyUkZqckvw8hRfwHorgLNS/view?usp=sharing" TargetMode="External"/><Relationship Id="rId7" Type="http://schemas.openxmlformats.org/officeDocument/2006/relationships/hyperlink" Target="https://drive.google.com/file/d/1lKZ6Q_583Yv7YypgB7fIj_Gz3gCm8x8C/view?usp=shar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3"/>
          <p:cNvSpPr txBox="1"/>
          <p:nvPr>
            <p:ph type="ctrTitle"/>
          </p:nvPr>
        </p:nvSpPr>
        <p:spPr>
          <a:xfrm>
            <a:off x="457200" y="799275"/>
            <a:ext cx="8310900" cy="3182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Back to the Future</a:t>
            </a:r>
            <a:endParaRPr/>
          </a:p>
          <a:p>
            <a:pPr indent="0" lvl="0" marL="0" rtl="0" algn="l">
              <a:spcBef>
                <a:spcPts val="0"/>
              </a:spcBef>
              <a:spcAft>
                <a:spcPts val="0"/>
              </a:spcAft>
              <a:buNone/>
            </a:pPr>
            <a:r>
              <a:t/>
            </a:r>
            <a:endParaRPr/>
          </a:p>
          <a:p>
            <a:pPr indent="0" lvl="0" marL="1885950" rtl="0" algn="l">
              <a:spcBef>
                <a:spcPts val="0"/>
              </a:spcBef>
              <a:spcAft>
                <a:spcPts val="0"/>
              </a:spcAft>
              <a:buNone/>
            </a:pPr>
            <a:r>
              <a:rPr lang="en" sz="2400"/>
              <a:t>-- a guideline for annual WPI </a:t>
            </a:r>
            <a:endParaRPr sz="2400"/>
          </a:p>
          <a:p>
            <a:pPr indent="0" lvl="0" marL="1885950" rtl="0" algn="l">
              <a:spcBef>
                <a:spcPts val="0"/>
              </a:spcBef>
              <a:spcAft>
                <a:spcPts val="0"/>
              </a:spcAft>
              <a:buNone/>
            </a:pPr>
            <a:r>
              <a:rPr lang="en" sz="2400"/>
              <a:t>Future of Higher Education workshop</a:t>
            </a:r>
            <a:endParaRPr sz="2400"/>
          </a:p>
        </p:txBody>
      </p:sp>
      <p:pic>
        <p:nvPicPr>
          <p:cNvPr id="141" name="Google Shape;141;p13"/>
          <p:cNvPicPr preferRelativeResize="0"/>
          <p:nvPr/>
        </p:nvPicPr>
        <p:blipFill>
          <a:blip r:embed="rId3">
            <a:alphaModFix/>
          </a:blip>
          <a:stretch>
            <a:fillRect/>
          </a:stretch>
        </p:blipFill>
        <p:spPr>
          <a:xfrm>
            <a:off x="6823550" y="438800"/>
            <a:ext cx="2320450" cy="2320450"/>
          </a:xfrm>
          <a:prstGeom prst="rect">
            <a:avLst/>
          </a:prstGeom>
          <a:noFill/>
          <a:ln>
            <a:noFill/>
          </a:ln>
        </p:spPr>
      </p:pic>
      <p:sp>
        <p:nvSpPr>
          <p:cNvPr id="142" name="Google Shape;142;p13"/>
          <p:cNvSpPr txBox="1"/>
          <p:nvPr/>
        </p:nvSpPr>
        <p:spPr>
          <a:xfrm>
            <a:off x="5315725" y="3857625"/>
            <a:ext cx="3452400" cy="9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hivo"/>
                <a:ea typeface="Chivo"/>
                <a:cs typeface="Chivo"/>
                <a:sym typeface="Chivo"/>
              </a:rPr>
              <a:t>By Cynthia Teng, Anqi Shen</a:t>
            </a:r>
            <a:endParaRPr sz="1800">
              <a:latin typeface="Chivo"/>
              <a:ea typeface="Chivo"/>
              <a:cs typeface="Chivo"/>
              <a:sym typeface="Chiv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22"/>
          <p:cNvSpPr txBox="1"/>
          <p:nvPr>
            <p:ph type="title"/>
          </p:nvPr>
        </p:nvSpPr>
        <p:spPr>
          <a:xfrm>
            <a:off x="167375" y="-275525"/>
            <a:ext cx="74928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Workshop Activity: Poster Making</a:t>
            </a:r>
            <a:endParaRPr/>
          </a:p>
        </p:txBody>
      </p:sp>
      <p:sp>
        <p:nvSpPr>
          <p:cNvPr id="232" name="Google Shape;232;p22"/>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grpSp>
        <p:nvGrpSpPr>
          <p:cNvPr id="233" name="Google Shape;233;p22"/>
          <p:cNvGrpSpPr/>
          <p:nvPr/>
        </p:nvGrpSpPr>
        <p:grpSpPr>
          <a:xfrm>
            <a:off x="6868125" y="230066"/>
            <a:ext cx="367547" cy="437980"/>
            <a:chOff x="1246775" y="910975"/>
            <a:chExt cx="439650" cy="523900"/>
          </a:xfrm>
        </p:grpSpPr>
        <p:sp>
          <p:nvSpPr>
            <p:cNvPr id="234" name="Google Shape;234;p22"/>
            <p:cNvSpPr/>
            <p:nvPr/>
          </p:nvSpPr>
          <p:spPr>
            <a:xfrm>
              <a:off x="1246775" y="970800"/>
              <a:ext cx="378575" cy="464075"/>
            </a:xfrm>
            <a:custGeom>
              <a:rect b="b" l="l" r="r" t="t"/>
              <a:pathLst>
                <a:path extrusionOk="0" h="18563" w="15143">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235" name="Google Shape;235;p22"/>
            <p:cNvSpPr/>
            <p:nvPr/>
          </p:nvSpPr>
          <p:spPr>
            <a:xfrm>
              <a:off x="1307825" y="910975"/>
              <a:ext cx="378600" cy="464050"/>
            </a:xfrm>
            <a:custGeom>
              <a:rect b="b" l="l" r="r" t="t"/>
              <a:pathLst>
                <a:path extrusionOk="0" h="18562" w="15144">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236" name="Google Shape;236;p22"/>
            <p:cNvSpPr/>
            <p:nvPr/>
          </p:nvSpPr>
          <p:spPr>
            <a:xfrm>
              <a:off x="1602125" y="910975"/>
              <a:ext cx="84300" cy="84275"/>
            </a:xfrm>
            <a:custGeom>
              <a:rect b="b" l="l" r="r" t="t"/>
              <a:pathLst>
                <a:path extrusionOk="0" h="3371" w="3372">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grpSp>
      <p:graphicFrame>
        <p:nvGraphicFramePr>
          <p:cNvPr id="237" name="Google Shape;237;p22"/>
          <p:cNvGraphicFramePr/>
          <p:nvPr/>
        </p:nvGraphicFramePr>
        <p:xfrm>
          <a:off x="452063" y="1188363"/>
          <a:ext cx="3000000" cy="3000000"/>
        </p:xfrm>
        <a:graphic>
          <a:graphicData uri="http://schemas.openxmlformats.org/drawingml/2006/table">
            <a:tbl>
              <a:tblPr>
                <a:noFill/>
                <a:tableStyleId>{FDC4B973-E558-417E-A4DE-ABAE8499C806}</a:tableStyleId>
              </a:tblPr>
              <a:tblGrid>
                <a:gridCol w="1539900"/>
                <a:gridCol w="6699975"/>
              </a:tblGrid>
              <a:tr h="468700">
                <a:tc>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Activity Type</a:t>
                      </a:r>
                      <a:endParaRPr b="1">
                        <a:latin typeface="Calibri"/>
                        <a:ea typeface="Calibri"/>
                        <a:cs typeface="Calibri"/>
                        <a:sym typeface="Calibri"/>
                      </a:endParaRPr>
                    </a:p>
                  </a:txBody>
                  <a:tcPr marT="91425" marB="0" marR="182875" marL="182875">
                    <a:solidFill>
                      <a:srgbClr val="FFFFFF"/>
                    </a:solidFill>
                  </a:tcPr>
                </a:tc>
                <a:tc>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Group discussion; brainstorm</a:t>
                      </a:r>
                      <a:endParaRPr b="1">
                        <a:latin typeface="Calibri"/>
                        <a:ea typeface="Calibri"/>
                        <a:cs typeface="Calibri"/>
                        <a:sym typeface="Calibri"/>
                      </a:endParaRPr>
                    </a:p>
                  </a:txBody>
                  <a:tcPr marT="91425" marB="0" marR="182875" marL="182875">
                    <a:solidFill>
                      <a:srgbClr val="FFFFFF"/>
                    </a:solidFill>
                  </a:tcPr>
                </a:tc>
              </a:tr>
              <a:tr h="466100">
                <a:tc>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Goal</a:t>
                      </a:r>
                      <a:endParaRPr b="1">
                        <a:latin typeface="Calibri"/>
                        <a:ea typeface="Calibri"/>
                        <a:cs typeface="Calibri"/>
                        <a:sym typeface="Calibri"/>
                      </a:endParaRPr>
                    </a:p>
                  </a:txBody>
                  <a:tcPr marT="91425" marB="0" marR="182875" marL="182875">
                    <a:solidFill>
                      <a:srgbClr val="FFFFFF"/>
                    </a:solidFill>
                  </a:tcPr>
                </a:tc>
                <a:tc>
                  <a:txBody>
                    <a:bodyPr>
                      <a:noAutofit/>
                    </a:bodyPr>
                    <a:lstStyle/>
                    <a:p>
                      <a:pPr indent="0" lvl="0" marL="0" rtl="0" algn="l">
                        <a:lnSpc>
                          <a:spcPct val="115000"/>
                        </a:lnSpc>
                        <a:spcBef>
                          <a:spcPts val="600"/>
                        </a:spcBef>
                        <a:spcAft>
                          <a:spcPts val="0"/>
                        </a:spcAft>
                        <a:buNone/>
                      </a:pPr>
                      <a:r>
                        <a:rPr b="1" lang="en">
                          <a:solidFill>
                            <a:srgbClr val="00001A"/>
                          </a:solidFill>
                          <a:latin typeface="Calibri"/>
                          <a:ea typeface="Calibri"/>
                          <a:cs typeface="Calibri"/>
                          <a:sym typeface="Calibri"/>
                        </a:rPr>
                        <a:t>To start attendees to think of what would happen for higher education in the future, specifically with the influence of community-based projects</a:t>
                      </a:r>
                      <a:endParaRPr b="1">
                        <a:latin typeface="Calibri"/>
                        <a:ea typeface="Calibri"/>
                        <a:cs typeface="Calibri"/>
                        <a:sym typeface="Calibri"/>
                      </a:endParaRPr>
                    </a:p>
                  </a:txBody>
                  <a:tcPr marT="91425" marB="0" marR="182875" marL="182875">
                    <a:solidFill>
                      <a:srgbClr val="FFFFFF"/>
                    </a:solidFill>
                  </a:tcPr>
                </a:tc>
              </a:tr>
              <a:tr h="421800">
                <a:tc>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Duration </a:t>
                      </a:r>
                      <a:endParaRPr b="1">
                        <a:latin typeface="Calibri"/>
                        <a:ea typeface="Calibri"/>
                        <a:cs typeface="Calibri"/>
                        <a:sym typeface="Calibri"/>
                      </a:endParaRPr>
                    </a:p>
                  </a:txBody>
                  <a:tcPr marT="91425" marB="0" marR="182875" marL="182875">
                    <a:solidFill>
                      <a:srgbClr val="FFFFFF"/>
                    </a:solidFill>
                  </a:tcPr>
                </a:tc>
                <a:tc>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25 min</a:t>
                      </a:r>
                      <a:endParaRPr b="1">
                        <a:latin typeface="Calibri"/>
                        <a:ea typeface="Calibri"/>
                        <a:cs typeface="Calibri"/>
                        <a:sym typeface="Calibri"/>
                      </a:endParaRPr>
                    </a:p>
                  </a:txBody>
                  <a:tcPr marT="91425" marB="0" marR="182875" marL="182875">
                    <a:solidFill>
                      <a:srgbClr val="FFFFFF"/>
                    </a:solidFill>
                  </a:tcPr>
                </a:tc>
              </a:tr>
              <a:tr h="2093875">
                <a:tc>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Steps</a:t>
                      </a:r>
                      <a:endParaRPr b="1">
                        <a:latin typeface="Calibri"/>
                        <a:ea typeface="Calibri"/>
                        <a:cs typeface="Calibri"/>
                        <a:sym typeface="Calibri"/>
                      </a:endParaRPr>
                    </a:p>
                  </a:txBody>
                  <a:tcPr marT="91425" marB="0" marR="182875" marL="182875">
                    <a:solidFill>
                      <a:srgbClr val="FFFFFF"/>
                    </a:solidFill>
                  </a:tcPr>
                </a:tc>
                <a:tc>
                  <a:txBody>
                    <a:bodyPr>
                      <a:noAutofit/>
                    </a:bodyPr>
                    <a:lstStyle/>
                    <a:p>
                      <a:pPr indent="-228600" lvl="0" marL="171450" rtl="0" algn="l">
                        <a:lnSpc>
                          <a:spcPct val="100000"/>
                        </a:lnSpc>
                        <a:spcBef>
                          <a:spcPts val="600"/>
                        </a:spcBef>
                        <a:spcAft>
                          <a:spcPts val="0"/>
                        </a:spcAft>
                        <a:buClr>
                          <a:srgbClr val="00001A"/>
                        </a:buClr>
                        <a:buSzPts val="1800"/>
                        <a:buFont typeface="Calibri"/>
                        <a:buChar char="▰"/>
                      </a:pPr>
                      <a:r>
                        <a:rPr b="1" lang="en">
                          <a:solidFill>
                            <a:srgbClr val="00001A"/>
                          </a:solidFill>
                          <a:latin typeface="Calibri"/>
                          <a:ea typeface="Calibri"/>
                          <a:cs typeface="Calibri"/>
                          <a:sym typeface="Calibri"/>
                        </a:rPr>
                        <a:t>Assign attendees into groups of four </a:t>
                      </a:r>
                      <a:endParaRPr b="1">
                        <a:solidFill>
                          <a:srgbClr val="00001A"/>
                        </a:solidFill>
                        <a:latin typeface="Calibri"/>
                        <a:ea typeface="Calibri"/>
                        <a:cs typeface="Calibri"/>
                        <a:sym typeface="Calibri"/>
                      </a:endParaRPr>
                    </a:p>
                    <a:p>
                      <a:pPr indent="-228600" lvl="0" marL="171450" rtl="0" algn="l">
                        <a:lnSpc>
                          <a:spcPct val="100000"/>
                        </a:lnSpc>
                        <a:spcBef>
                          <a:spcPts val="0"/>
                        </a:spcBef>
                        <a:spcAft>
                          <a:spcPts val="0"/>
                        </a:spcAft>
                        <a:buClr>
                          <a:srgbClr val="00001A"/>
                        </a:buClr>
                        <a:buSzPts val="1800"/>
                        <a:buFont typeface="Calibri"/>
                        <a:buChar char="▰"/>
                      </a:pPr>
                      <a:r>
                        <a:rPr b="1" lang="en">
                          <a:solidFill>
                            <a:srgbClr val="00001A"/>
                          </a:solidFill>
                          <a:latin typeface="Calibri"/>
                          <a:ea typeface="Calibri"/>
                          <a:cs typeface="Calibri"/>
                          <a:sym typeface="Calibri"/>
                        </a:rPr>
                        <a:t>Proposed topic: “In the year 2050, community-based projects will replace/change ___”</a:t>
                      </a:r>
                      <a:endParaRPr b="1">
                        <a:solidFill>
                          <a:srgbClr val="00001A"/>
                        </a:solidFill>
                        <a:latin typeface="Calibri"/>
                        <a:ea typeface="Calibri"/>
                        <a:cs typeface="Calibri"/>
                        <a:sym typeface="Calibri"/>
                      </a:endParaRPr>
                    </a:p>
                    <a:p>
                      <a:pPr indent="-342900" lvl="1" marL="914400" rtl="0" algn="l">
                        <a:lnSpc>
                          <a:spcPct val="100000"/>
                        </a:lnSpc>
                        <a:spcBef>
                          <a:spcPts val="0"/>
                        </a:spcBef>
                        <a:spcAft>
                          <a:spcPts val="0"/>
                        </a:spcAft>
                        <a:buClr>
                          <a:srgbClr val="00001A"/>
                        </a:buClr>
                        <a:buSzPts val="1800"/>
                        <a:buFont typeface="Calibri"/>
                        <a:buChar char="▰"/>
                      </a:pPr>
                      <a:r>
                        <a:rPr b="1" lang="en">
                          <a:solidFill>
                            <a:srgbClr val="00001A"/>
                          </a:solidFill>
                          <a:latin typeface="Calibri"/>
                          <a:ea typeface="Calibri"/>
                          <a:cs typeface="Calibri"/>
                          <a:sym typeface="Calibri"/>
                        </a:rPr>
                        <a:t>Subtopic options: ‘nothing’, ‘project-based learning’, ‘traditional classroom’, ‘faculty’, and ‘four-year residential college’</a:t>
                      </a:r>
                      <a:endParaRPr b="1">
                        <a:solidFill>
                          <a:srgbClr val="00001A"/>
                        </a:solidFill>
                        <a:latin typeface="Calibri"/>
                        <a:ea typeface="Calibri"/>
                        <a:cs typeface="Calibri"/>
                        <a:sym typeface="Calibri"/>
                      </a:endParaRPr>
                    </a:p>
                    <a:p>
                      <a:pPr indent="-228600" lvl="0" marL="171450" rtl="0" algn="l">
                        <a:lnSpc>
                          <a:spcPct val="100000"/>
                        </a:lnSpc>
                        <a:spcBef>
                          <a:spcPts val="0"/>
                        </a:spcBef>
                        <a:spcAft>
                          <a:spcPts val="0"/>
                        </a:spcAft>
                        <a:buClr>
                          <a:srgbClr val="00001A"/>
                        </a:buClr>
                        <a:buSzPts val="1800"/>
                        <a:buFont typeface="Calibri"/>
                        <a:buChar char="▰"/>
                      </a:pPr>
                      <a:r>
                        <a:rPr b="1" lang="en">
                          <a:solidFill>
                            <a:srgbClr val="00001A"/>
                          </a:solidFill>
                          <a:latin typeface="Calibri"/>
                          <a:ea typeface="Calibri"/>
                          <a:cs typeface="Calibri"/>
                          <a:sym typeface="Calibri"/>
                        </a:rPr>
                        <a:t>Have teams fill out the blank and brainstorm follow-up questions: ‘what would it be like?, and ‘how to get there?’</a:t>
                      </a:r>
                      <a:endParaRPr b="1">
                        <a:solidFill>
                          <a:srgbClr val="00001A"/>
                        </a:solidFill>
                        <a:latin typeface="Calibri"/>
                        <a:ea typeface="Calibri"/>
                        <a:cs typeface="Calibri"/>
                        <a:sym typeface="Calibri"/>
                      </a:endParaRPr>
                    </a:p>
                    <a:p>
                      <a:pPr indent="-228600" lvl="0" marL="171450" rtl="0" algn="l">
                        <a:lnSpc>
                          <a:spcPct val="100000"/>
                        </a:lnSpc>
                        <a:spcBef>
                          <a:spcPts val="0"/>
                        </a:spcBef>
                        <a:spcAft>
                          <a:spcPts val="0"/>
                        </a:spcAft>
                        <a:buClr>
                          <a:srgbClr val="00001A"/>
                        </a:buClr>
                        <a:buSzPts val="1800"/>
                        <a:buFont typeface="Calibri"/>
                        <a:buChar char="▰"/>
                      </a:pPr>
                      <a:r>
                        <a:rPr b="1" lang="en">
                          <a:solidFill>
                            <a:srgbClr val="00001A"/>
                          </a:solidFill>
                          <a:latin typeface="Calibri"/>
                          <a:ea typeface="Calibri"/>
                          <a:cs typeface="Calibri"/>
                          <a:sym typeface="Calibri"/>
                        </a:rPr>
                        <a:t>Each group will present for 2 min</a:t>
                      </a:r>
                      <a:endParaRPr b="1">
                        <a:solidFill>
                          <a:srgbClr val="00001A"/>
                        </a:solidFill>
                        <a:latin typeface="Calibri"/>
                        <a:ea typeface="Calibri"/>
                        <a:cs typeface="Calibri"/>
                        <a:sym typeface="Calibri"/>
                      </a:endParaRPr>
                    </a:p>
                  </a:txBody>
                  <a:tcPr marT="91425" marB="0" marR="182875" marL="182875">
                    <a:solidFill>
                      <a:srgbClr val="FFFFFF"/>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23"/>
          <p:cNvSpPr txBox="1"/>
          <p:nvPr>
            <p:ph type="title"/>
          </p:nvPr>
        </p:nvSpPr>
        <p:spPr>
          <a:xfrm>
            <a:off x="314825" y="-347800"/>
            <a:ext cx="71712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Workshop Activity: Poster Making</a:t>
            </a:r>
            <a:endParaRPr/>
          </a:p>
        </p:txBody>
      </p:sp>
      <p:sp>
        <p:nvSpPr>
          <p:cNvPr id="243" name="Google Shape;243;p23"/>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grpSp>
        <p:nvGrpSpPr>
          <p:cNvPr id="244" name="Google Shape;244;p23"/>
          <p:cNvGrpSpPr/>
          <p:nvPr/>
        </p:nvGrpSpPr>
        <p:grpSpPr>
          <a:xfrm>
            <a:off x="7118475" y="208916"/>
            <a:ext cx="367547" cy="437980"/>
            <a:chOff x="1246775" y="910975"/>
            <a:chExt cx="439650" cy="523900"/>
          </a:xfrm>
        </p:grpSpPr>
        <p:sp>
          <p:nvSpPr>
            <p:cNvPr id="245" name="Google Shape;245;p23"/>
            <p:cNvSpPr/>
            <p:nvPr/>
          </p:nvSpPr>
          <p:spPr>
            <a:xfrm>
              <a:off x="1246775" y="970800"/>
              <a:ext cx="378575" cy="464075"/>
            </a:xfrm>
            <a:custGeom>
              <a:rect b="b" l="l" r="r" t="t"/>
              <a:pathLst>
                <a:path extrusionOk="0" h="18563" w="15143">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246" name="Google Shape;246;p23"/>
            <p:cNvSpPr/>
            <p:nvPr/>
          </p:nvSpPr>
          <p:spPr>
            <a:xfrm>
              <a:off x="1307825" y="910975"/>
              <a:ext cx="378600" cy="464050"/>
            </a:xfrm>
            <a:custGeom>
              <a:rect b="b" l="l" r="r" t="t"/>
              <a:pathLst>
                <a:path extrusionOk="0" h="18562" w="15144">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247" name="Google Shape;247;p23"/>
            <p:cNvSpPr/>
            <p:nvPr/>
          </p:nvSpPr>
          <p:spPr>
            <a:xfrm>
              <a:off x="1602125" y="910975"/>
              <a:ext cx="84300" cy="84275"/>
            </a:xfrm>
            <a:custGeom>
              <a:rect b="b" l="l" r="r" t="t"/>
              <a:pathLst>
                <a:path extrusionOk="0" h="3371" w="3372">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grpSp>
      <p:graphicFrame>
        <p:nvGraphicFramePr>
          <p:cNvPr id="248" name="Google Shape;248;p23"/>
          <p:cNvGraphicFramePr/>
          <p:nvPr/>
        </p:nvGraphicFramePr>
        <p:xfrm>
          <a:off x="452050" y="1699425"/>
          <a:ext cx="3000000" cy="3000000"/>
        </p:xfrm>
        <a:graphic>
          <a:graphicData uri="http://schemas.openxmlformats.org/drawingml/2006/table">
            <a:tbl>
              <a:tblPr>
                <a:noFill/>
                <a:tableStyleId>{FDC4B973-E558-417E-A4DE-ABAE8499C806}</a:tableStyleId>
              </a:tblPr>
              <a:tblGrid>
                <a:gridCol w="1838275"/>
                <a:gridCol w="6401600"/>
              </a:tblGrid>
              <a:tr h="909875">
                <a:tc>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Observations</a:t>
                      </a:r>
                      <a:r>
                        <a:rPr b="1" lang="en">
                          <a:latin typeface="Calibri"/>
                          <a:ea typeface="Calibri"/>
                          <a:cs typeface="Calibri"/>
                          <a:sym typeface="Calibri"/>
                        </a:rPr>
                        <a:t> </a:t>
                      </a:r>
                      <a:endParaRPr b="1">
                        <a:latin typeface="Calibri"/>
                        <a:ea typeface="Calibri"/>
                        <a:cs typeface="Calibri"/>
                        <a:sym typeface="Calibri"/>
                      </a:endParaRPr>
                    </a:p>
                  </a:txBody>
                  <a:tcPr marT="91425" marB="0" marR="182875" marL="182875">
                    <a:solidFill>
                      <a:srgbClr val="FFFFFF"/>
                    </a:solidFill>
                  </a:tcPr>
                </a:tc>
                <a:tc>
                  <a:txBody>
                    <a:bodyPr>
                      <a:noAutofit/>
                    </a:bodyPr>
                    <a:lstStyle/>
                    <a:p>
                      <a:pPr indent="-200025" lvl="0" marL="171450" rtl="0" algn="l">
                        <a:lnSpc>
                          <a:spcPct val="100000"/>
                        </a:lnSpc>
                        <a:spcBef>
                          <a:spcPts val="600"/>
                        </a:spcBef>
                        <a:spcAft>
                          <a:spcPts val="0"/>
                        </a:spcAft>
                        <a:buClr>
                          <a:srgbClr val="00001A"/>
                        </a:buClr>
                        <a:buSzPts val="1350"/>
                        <a:buFont typeface="Calibri"/>
                        <a:buChar char="▰"/>
                      </a:pPr>
                      <a:r>
                        <a:rPr b="1" lang="en" sz="1350">
                          <a:solidFill>
                            <a:srgbClr val="00001A"/>
                          </a:solidFill>
                          <a:latin typeface="Calibri"/>
                          <a:ea typeface="Calibri"/>
                          <a:cs typeface="Calibri"/>
                          <a:sym typeface="Calibri"/>
                        </a:rPr>
                        <a:t>With a total of 6 attendees, we divided them into two groups of 3</a:t>
                      </a:r>
                      <a:endParaRPr b="1" sz="1350">
                        <a:solidFill>
                          <a:srgbClr val="00001A"/>
                        </a:solidFill>
                        <a:latin typeface="Calibri"/>
                        <a:ea typeface="Calibri"/>
                        <a:cs typeface="Calibri"/>
                        <a:sym typeface="Calibri"/>
                      </a:endParaRPr>
                    </a:p>
                    <a:p>
                      <a:pPr indent="-371475" lvl="1" marL="628650" rtl="0" algn="l">
                        <a:lnSpc>
                          <a:spcPct val="100000"/>
                        </a:lnSpc>
                        <a:spcBef>
                          <a:spcPts val="0"/>
                        </a:spcBef>
                        <a:spcAft>
                          <a:spcPts val="0"/>
                        </a:spcAft>
                        <a:buClr>
                          <a:srgbClr val="00001A"/>
                        </a:buClr>
                        <a:buSzPts val="1350"/>
                        <a:buFont typeface="Calibri"/>
                        <a:buChar char="▰"/>
                      </a:pPr>
                      <a:r>
                        <a:rPr b="1" lang="en" sz="1350">
                          <a:solidFill>
                            <a:srgbClr val="00001A"/>
                          </a:solidFill>
                          <a:latin typeface="Calibri"/>
                          <a:ea typeface="Calibri"/>
                          <a:cs typeface="Calibri"/>
                          <a:sym typeface="Calibri"/>
                        </a:rPr>
                        <a:t>Everyone were able to contribute to the </a:t>
                      </a:r>
                      <a:r>
                        <a:rPr b="1" lang="en" sz="1350">
                          <a:solidFill>
                            <a:srgbClr val="00001A"/>
                          </a:solidFill>
                          <a:latin typeface="Calibri"/>
                          <a:ea typeface="Calibri"/>
                          <a:cs typeface="Calibri"/>
                          <a:sym typeface="Calibri"/>
                        </a:rPr>
                        <a:t>discussion</a:t>
                      </a:r>
                      <a:endParaRPr b="1" sz="1350">
                        <a:solidFill>
                          <a:srgbClr val="00001A"/>
                        </a:solidFill>
                        <a:latin typeface="Calibri"/>
                        <a:ea typeface="Calibri"/>
                        <a:cs typeface="Calibri"/>
                        <a:sym typeface="Calibri"/>
                      </a:endParaRPr>
                    </a:p>
                    <a:p>
                      <a:pPr indent="-200025" lvl="0" marL="171450" rtl="0" algn="l">
                        <a:lnSpc>
                          <a:spcPct val="100000"/>
                        </a:lnSpc>
                        <a:spcBef>
                          <a:spcPts val="0"/>
                        </a:spcBef>
                        <a:spcAft>
                          <a:spcPts val="0"/>
                        </a:spcAft>
                        <a:buClr>
                          <a:srgbClr val="00001A"/>
                        </a:buClr>
                        <a:buSzPts val="1350"/>
                        <a:buFont typeface="Calibri"/>
                        <a:buChar char="▰"/>
                      </a:pPr>
                      <a:r>
                        <a:rPr b="1" lang="en" sz="1350">
                          <a:solidFill>
                            <a:srgbClr val="00001A"/>
                          </a:solidFill>
                          <a:latin typeface="Calibri"/>
                          <a:ea typeface="Calibri"/>
                          <a:cs typeface="Calibri"/>
                          <a:sym typeface="Calibri"/>
                        </a:rPr>
                        <a:t>Facilitators sometimes need to help initiate/lead the conversation </a:t>
                      </a:r>
                      <a:endParaRPr b="1" sz="1350">
                        <a:solidFill>
                          <a:srgbClr val="00001A"/>
                        </a:solidFill>
                        <a:latin typeface="Calibri"/>
                        <a:ea typeface="Calibri"/>
                        <a:cs typeface="Calibri"/>
                        <a:sym typeface="Calibri"/>
                      </a:endParaRPr>
                    </a:p>
                    <a:p>
                      <a:pPr indent="-200025" lvl="0" marL="171450" rtl="0" algn="l">
                        <a:lnSpc>
                          <a:spcPct val="100000"/>
                        </a:lnSpc>
                        <a:spcBef>
                          <a:spcPts val="0"/>
                        </a:spcBef>
                        <a:spcAft>
                          <a:spcPts val="0"/>
                        </a:spcAft>
                        <a:buClr>
                          <a:srgbClr val="00001A"/>
                        </a:buClr>
                        <a:buSzPts val="1350"/>
                        <a:buFont typeface="Calibri"/>
                        <a:buChar char="▰"/>
                      </a:pPr>
                      <a:r>
                        <a:rPr b="1" lang="en" sz="1350">
                          <a:solidFill>
                            <a:srgbClr val="00001A"/>
                          </a:solidFill>
                          <a:latin typeface="Calibri"/>
                          <a:ea typeface="Calibri"/>
                          <a:cs typeface="Calibri"/>
                          <a:sym typeface="Calibri"/>
                        </a:rPr>
                        <a:t>Some attendees were not very comfortable with presenting to a strange crowd</a:t>
                      </a:r>
                      <a:endParaRPr b="1" sz="1350">
                        <a:solidFill>
                          <a:srgbClr val="00001A"/>
                        </a:solidFill>
                        <a:latin typeface="Calibri"/>
                        <a:ea typeface="Calibri"/>
                        <a:cs typeface="Calibri"/>
                        <a:sym typeface="Calibri"/>
                      </a:endParaRPr>
                    </a:p>
                  </a:txBody>
                  <a:tcPr marT="91425" marB="0" marR="182875" marL="182875">
                    <a:solidFill>
                      <a:srgbClr val="FFFFFF"/>
                    </a:solidFill>
                  </a:tcPr>
                </a:tc>
              </a:tr>
              <a:tr h="1968850">
                <a:tc>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Recommendations </a:t>
                      </a:r>
                      <a:endParaRPr b="1">
                        <a:latin typeface="Calibri"/>
                        <a:ea typeface="Calibri"/>
                        <a:cs typeface="Calibri"/>
                        <a:sym typeface="Calibri"/>
                      </a:endParaRPr>
                    </a:p>
                  </a:txBody>
                  <a:tcPr marT="91425" marB="0" marR="182875" marL="182875">
                    <a:solidFill>
                      <a:srgbClr val="FFFFFF"/>
                    </a:solidFill>
                  </a:tcPr>
                </a:tc>
                <a:tc>
                  <a:txBody>
                    <a:bodyPr>
                      <a:noAutofit/>
                    </a:bodyPr>
                    <a:lstStyle/>
                    <a:p>
                      <a:pPr indent="-200025" lvl="0" marL="171450" rtl="0" algn="l">
                        <a:lnSpc>
                          <a:spcPct val="100000"/>
                        </a:lnSpc>
                        <a:spcBef>
                          <a:spcPts val="600"/>
                        </a:spcBef>
                        <a:spcAft>
                          <a:spcPts val="0"/>
                        </a:spcAft>
                        <a:buClr>
                          <a:srgbClr val="00001A"/>
                        </a:buClr>
                        <a:buSzPts val="1350"/>
                        <a:buFont typeface="Calibri"/>
                        <a:buChar char="▰"/>
                      </a:pPr>
                      <a:r>
                        <a:rPr b="1" lang="en" sz="1350">
                          <a:solidFill>
                            <a:srgbClr val="00001A"/>
                          </a:solidFill>
                          <a:latin typeface="Calibri"/>
                          <a:ea typeface="Calibri"/>
                          <a:cs typeface="Calibri"/>
                          <a:sym typeface="Calibri"/>
                        </a:rPr>
                        <a:t>The </a:t>
                      </a:r>
                      <a:r>
                        <a:rPr b="1" lang="en" sz="1350">
                          <a:solidFill>
                            <a:srgbClr val="00001A"/>
                          </a:solidFill>
                          <a:latin typeface="Calibri"/>
                          <a:ea typeface="Calibri"/>
                          <a:cs typeface="Calibri"/>
                          <a:sym typeface="Calibri"/>
                        </a:rPr>
                        <a:t>activity</a:t>
                      </a:r>
                      <a:r>
                        <a:rPr b="1" lang="en" sz="1350">
                          <a:solidFill>
                            <a:srgbClr val="00001A"/>
                          </a:solidFill>
                          <a:latin typeface="Calibri"/>
                          <a:ea typeface="Calibri"/>
                          <a:cs typeface="Calibri"/>
                          <a:sym typeface="Calibri"/>
                        </a:rPr>
                        <a:t> works for smaller groups of 3-4 people </a:t>
                      </a:r>
                      <a:endParaRPr b="1" sz="1350">
                        <a:solidFill>
                          <a:srgbClr val="00001A"/>
                        </a:solidFill>
                        <a:latin typeface="Calibri"/>
                        <a:ea typeface="Calibri"/>
                        <a:cs typeface="Calibri"/>
                        <a:sym typeface="Calibri"/>
                      </a:endParaRPr>
                    </a:p>
                    <a:p>
                      <a:pPr indent="-200025" lvl="0" marL="171450" rtl="0" algn="l">
                        <a:lnSpc>
                          <a:spcPct val="100000"/>
                        </a:lnSpc>
                        <a:spcBef>
                          <a:spcPts val="0"/>
                        </a:spcBef>
                        <a:spcAft>
                          <a:spcPts val="0"/>
                        </a:spcAft>
                        <a:buClr>
                          <a:srgbClr val="00001A"/>
                        </a:buClr>
                        <a:buSzPts val="1350"/>
                        <a:buFont typeface="Calibri"/>
                        <a:buChar char="▰"/>
                      </a:pPr>
                      <a:r>
                        <a:rPr b="1" lang="en" sz="1350">
                          <a:solidFill>
                            <a:srgbClr val="00001A"/>
                          </a:solidFill>
                          <a:latin typeface="Calibri"/>
                          <a:ea typeface="Calibri"/>
                          <a:cs typeface="Calibri"/>
                          <a:sym typeface="Calibri"/>
                        </a:rPr>
                        <a:t>Facilitators should </a:t>
                      </a:r>
                      <a:endParaRPr b="1" sz="1350">
                        <a:solidFill>
                          <a:srgbClr val="00001A"/>
                        </a:solidFill>
                        <a:latin typeface="Calibri"/>
                        <a:ea typeface="Calibri"/>
                        <a:cs typeface="Calibri"/>
                        <a:sym typeface="Calibri"/>
                      </a:endParaRPr>
                    </a:p>
                    <a:p>
                      <a:pPr indent="-314325" lvl="1" marL="628650" rtl="0" algn="l">
                        <a:lnSpc>
                          <a:spcPct val="100000"/>
                        </a:lnSpc>
                        <a:spcBef>
                          <a:spcPts val="0"/>
                        </a:spcBef>
                        <a:spcAft>
                          <a:spcPts val="0"/>
                        </a:spcAft>
                        <a:buClr>
                          <a:srgbClr val="00001A"/>
                        </a:buClr>
                        <a:buSzPts val="1350"/>
                        <a:buFont typeface="Calibri"/>
                        <a:buChar char="▰"/>
                      </a:pPr>
                      <a:r>
                        <a:rPr b="1" lang="en" sz="1350">
                          <a:solidFill>
                            <a:srgbClr val="00001A"/>
                          </a:solidFill>
                          <a:latin typeface="Calibri"/>
                          <a:ea typeface="Calibri"/>
                          <a:cs typeface="Calibri"/>
                          <a:sym typeface="Calibri"/>
                        </a:rPr>
                        <a:t>Understand the objectives of the workshop as well as certain background knowledge of the topic (thorough literature review or methodology) to be able to initiate conversations</a:t>
                      </a:r>
                      <a:endParaRPr b="1" sz="1350">
                        <a:solidFill>
                          <a:srgbClr val="00001A"/>
                        </a:solidFill>
                        <a:latin typeface="Calibri"/>
                        <a:ea typeface="Calibri"/>
                        <a:cs typeface="Calibri"/>
                        <a:sym typeface="Calibri"/>
                      </a:endParaRPr>
                    </a:p>
                    <a:p>
                      <a:pPr indent="-314325" lvl="1" marL="628650" rtl="0" algn="l">
                        <a:lnSpc>
                          <a:spcPct val="100000"/>
                        </a:lnSpc>
                        <a:spcBef>
                          <a:spcPts val="0"/>
                        </a:spcBef>
                        <a:spcAft>
                          <a:spcPts val="0"/>
                        </a:spcAft>
                        <a:buClr>
                          <a:srgbClr val="00001A"/>
                        </a:buClr>
                        <a:buSzPts val="1350"/>
                        <a:buFont typeface="Calibri"/>
                        <a:buChar char="▰"/>
                      </a:pPr>
                      <a:r>
                        <a:rPr b="1" lang="en" sz="1350">
                          <a:solidFill>
                            <a:srgbClr val="00001A"/>
                          </a:solidFill>
                          <a:latin typeface="Calibri"/>
                          <a:ea typeface="Calibri"/>
                          <a:cs typeface="Calibri"/>
                          <a:sym typeface="Calibri"/>
                        </a:rPr>
                        <a:t>Take notes during discussion </a:t>
                      </a:r>
                      <a:endParaRPr b="1" sz="1350">
                        <a:solidFill>
                          <a:srgbClr val="00001A"/>
                        </a:solidFill>
                        <a:latin typeface="Calibri"/>
                        <a:ea typeface="Calibri"/>
                        <a:cs typeface="Calibri"/>
                        <a:sym typeface="Calibri"/>
                      </a:endParaRPr>
                    </a:p>
                    <a:p>
                      <a:pPr indent="-314325" lvl="1" marL="628650" marR="0" rtl="0" algn="l">
                        <a:lnSpc>
                          <a:spcPct val="100000"/>
                        </a:lnSpc>
                        <a:spcBef>
                          <a:spcPts val="0"/>
                        </a:spcBef>
                        <a:spcAft>
                          <a:spcPts val="0"/>
                        </a:spcAft>
                        <a:buClr>
                          <a:srgbClr val="00001A"/>
                        </a:buClr>
                        <a:buSzPts val="1350"/>
                        <a:buFont typeface="Calibri"/>
                        <a:buChar char="▰"/>
                      </a:pPr>
                      <a:r>
                        <a:rPr b="1" lang="en" sz="1350">
                          <a:solidFill>
                            <a:srgbClr val="00001A"/>
                          </a:solidFill>
                          <a:latin typeface="Calibri"/>
                          <a:ea typeface="Calibri"/>
                          <a:cs typeface="Calibri"/>
                          <a:sym typeface="Calibri"/>
                        </a:rPr>
                        <a:t>Be prepared with facilitating skills (see following slides)</a:t>
                      </a:r>
                      <a:endParaRPr b="1" sz="1350">
                        <a:solidFill>
                          <a:srgbClr val="FF0000"/>
                        </a:solidFill>
                        <a:latin typeface="Calibri"/>
                        <a:ea typeface="Calibri"/>
                        <a:cs typeface="Calibri"/>
                        <a:sym typeface="Calibri"/>
                      </a:endParaRPr>
                    </a:p>
                  </a:txBody>
                  <a:tcPr marT="91425" marB="0" marR="182875" marL="182875">
                    <a:solidFill>
                      <a:srgbClr val="FFFFFF"/>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24"/>
          <p:cNvSpPr txBox="1"/>
          <p:nvPr>
            <p:ph type="title"/>
          </p:nvPr>
        </p:nvSpPr>
        <p:spPr>
          <a:xfrm>
            <a:off x="457200" y="-194375"/>
            <a:ext cx="63837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Workshop Activity: Role Play</a:t>
            </a:r>
            <a:endParaRPr/>
          </a:p>
        </p:txBody>
      </p:sp>
      <p:sp>
        <p:nvSpPr>
          <p:cNvPr id="254" name="Google Shape;254;p24"/>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grpSp>
        <p:nvGrpSpPr>
          <p:cNvPr id="255" name="Google Shape;255;p24"/>
          <p:cNvGrpSpPr/>
          <p:nvPr/>
        </p:nvGrpSpPr>
        <p:grpSpPr>
          <a:xfrm>
            <a:off x="6585061" y="264196"/>
            <a:ext cx="255835" cy="529111"/>
            <a:chOff x="3386850" y="2264625"/>
            <a:chExt cx="203950" cy="509250"/>
          </a:xfrm>
        </p:grpSpPr>
        <p:sp>
          <p:nvSpPr>
            <p:cNvPr id="256" name="Google Shape;256;p24"/>
            <p:cNvSpPr/>
            <p:nvPr/>
          </p:nvSpPr>
          <p:spPr>
            <a:xfrm>
              <a:off x="3386850" y="2370850"/>
              <a:ext cx="203950" cy="403025"/>
            </a:xfrm>
            <a:custGeom>
              <a:rect b="b" l="l" r="r" t="t"/>
              <a:pathLst>
                <a:path extrusionOk="0" h="16121" w="8158">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257" name="Google Shape;257;p24"/>
            <p:cNvSpPr/>
            <p:nvPr/>
          </p:nvSpPr>
          <p:spPr>
            <a:xfrm>
              <a:off x="3446075" y="2264625"/>
              <a:ext cx="85500" cy="94050"/>
            </a:xfrm>
            <a:custGeom>
              <a:rect b="b" l="l" r="r" t="t"/>
              <a:pathLst>
                <a:path extrusionOk="0" h="3762" w="342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grpSp>
      <p:graphicFrame>
        <p:nvGraphicFramePr>
          <p:cNvPr id="258" name="Google Shape;258;p24"/>
          <p:cNvGraphicFramePr/>
          <p:nvPr/>
        </p:nvGraphicFramePr>
        <p:xfrm>
          <a:off x="740725" y="1222188"/>
          <a:ext cx="3000000" cy="3000000"/>
        </p:xfrm>
        <a:graphic>
          <a:graphicData uri="http://schemas.openxmlformats.org/drawingml/2006/table">
            <a:tbl>
              <a:tblPr>
                <a:noFill/>
                <a:tableStyleId>{FDC4B973-E558-417E-A4DE-ABAE8499C806}</a:tableStyleId>
              </a:tblPr>
              <a:tblGrid>
                <a:gridCol w="1665550"/>
                <a:gridCol w="6102925"/>
              </a:tblGrid>
              <a:tr h="418275">
                <a:tc>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Activity Type</a:t>
                      </a:r>
                      <a:endParaRPr b="1">
                        <a:latin typeface="Calibri"/>
                        <a:ea typeface="Calibri"/>
                        <a:cs typeface="Calibri"/>
                        <a:sym typeface="Calibri"/>
                      </a:endParaRPr>
                    </a:p>
                  </a:txBody>
                  <a:tcPr marT="91425" marB="0" marR="182875" marL="182875">
                    <a:solidFill>
                      <a:srgbClr val="FFFFFF"/>
                    </a:solidFill>
                  </a:tcPr>
                </a:tc>
                <a:tc>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Group discussion; role play</a:t>
                      </a:r>
                      <a:endParaRPr b="1">
                        <a:latin typeface="Calibri"/>
                        <a:ea typeface="Calibri"/>
                        <a:cs typeface="Calibri"/>
                        <a:sym typeface="Calibri"/>
                      </a:endParaRPr>
                    </a:p>
                  </a:txBody>
                  <a:tcPr marT="91425" marB="0" marR="182875" marL="182875">
                    <a:solidFill>
                      <a:srgbClr val="FFFFFF"/>
                    </a:solidFill>
                  </a:tcPr>
                </a:tc>
              </a:tr>
              <a:tr h="360350">
                <a:tc>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Goal</a:t>
                      </a:r>
                      <a:endParaRPr b="1">
                        <a:latin typeface="Calibri"/>
                        <a:ea typeface="Calibri"/>
                        <a:cs typeface="Calibri"/>
                        <a:sym typeface="Calibri"/>
                      </a:endParaRPr>
                    </a:p>
                  </a:txBody>
                  <a:tcPr marT="91425" marB="0" marR="182875" marL="182875">
                    <a:solidFill>
                      <a:srgbClr val="FFFFFF"/>
                    </a:solidFill>
                  </a:tcPr>
                </a:tc>
                <a:tc>
                  <a:txBody>
                    <a:bodyPr>
                      <a:noAutofit/>
                    </a:bodyPr>
                    <a:lstStyle/>
                    <a:p>
                      <a:pPr indent="0" lvl="0" marL="0" rtl="0" algn="l">
                        <a:lnSpc>
                          <a:spcPct val="115000"/>
                        </a:lnSpc>
                        <a:spcBef>
                          <a:spcPts val="600"/>
                        </a:spcBef>
                        <a:spcAft>
                          <a:spcPts val="0"/>
                        </a:spcAft>
                        <a:buNone/>
                      </a:pPr>
                      <a:r>
                        <a:rPr b="1" lang="en">
                          <a:solidFill>
                            <a:srgbClr val="00001A"/>
                          </a:solidFill>
                          <a:latin typeface="Calibri"/>
                          <a:ea typeface="Calibri"/>
                          <a:cs typeface="Calibri"/>
                          <a:sym typeface="Calibri"/>
                        </a:rPr>
                        <a:t>To have attendees think of higher </a:t>
                      </a:r>
                      <a:r>
                        <a:rPr b="1" lang="en">
                          <a:solidFill>
                            <a:srgbClr val="00001A"/>
                          </a:solidFill>
                          <a:latin typeface="Calibri"/>
                          <a:ea typeface="Calibri"/>
                          <a:cs typeface="Calibri"/>
                          <a:sym typeface="Calibri"/>
                        </a:rPr>
                        <a:t>education</a:t>
                      </a:r>
                      <a:r>
                        <a:rPr b="1" lang="en">
                          <a:solidFill>
                            <a:srgbClr val="00001A"/>
                          </a:solidFill>
                          <a:latin typeface="Calibri"/>
                          <a:ea typeface="Calibri"/>
                          <a:cs typeface="Calibri"/>
                          <a:sym typeface="Calibri"/>
                        </a:rPr>
                        <a:t> from other </a:t>
                      </a:r>
                      <a:r>
                        <a:rPr b="1" lang="en">
                          <a:solidFill>
                            <a:srgbClr val="00001A"/>
                          </a:solidFill>
                          <a:latin typeface="Calibri"/>
                          <a:ea typeface="Calibri"/>
                          <a:cs typeface="Calibri"/>
                          <a:sym typeface="Calibri"/>
                        </a:rPr>
                        <a:t>stakeholders</a:t>
                      </a:r>
                      <a:r>
                        <a:rPr b="1" lang="en">
                          <a:solidFill>
                            <a:srgbClr val="00001A"/>
                          </a:solidFill>
                          <a:latin typeface="Calibri"/>
                          <a:ea typeface="Calibri"/>
                          <a:cs typeface="Calibri"/>
                          <a:sym typeface="Calibri"/>
                        </a:rPr>
                        <a:t>’ </a:t>
                      </a:r>
                      <a:r>
                        <a:rPr b="1" lang="en">
                          <a:solidFill>
                            <a:srgbClr val="00001A"/>
                          </a:solidFill>
                          <a:latin typeface="Calibri"/>
                          <a:ea typeface="Calibri"/>
                          <a:cs typeface="Calibri"/>
                          <a:sym typeface="Calibri"/>
                        </a:rPr>
                        <a:t>perspectives, in order to develop empathy </a:t>
                      </a:r>
                      <a:endParaRPr b="1">
                        <a:latin typeface="Calibri"/>
                        <a:ea typeface="Calibri"/>
                        <a:cs typeface="Calibri"/>
                        <a:sym typeface="Calibri"/>
                      </a:endParaRPr>
                    </a:p>
                  </a:txBody>
                  <a:tcPr marT="91425" marB="0" marR="182875" marL="182875">
                    <a:solidFill>
                      <a:srgbClr val="FFFFFF"/>
                    </a:solidFill>
                  </a:tcPr>
                </a:tc>
              </a:tr>
              <a:tr h="409875">
                <a:tc>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Duration </a:t>
                      </a:r>
                      <a:endParaRPr b="1">
                        <a:latin typeface="Calibri"/>
                        <a:ea typeface="Calibri"/>
                        <a:cs typeface="Calibri"/>
                        <a:sym typeface="Calibri"/>
                      </a:endParaRPr>
                    </a:p>
                  </a:txBody>
                  <a:tcPr marT="91425" marB="0" marR="182875" marL="182875">
                    <a:solidFill>
                      <a:srgbClr val="FFFFFF"/>
                    </a:solidFill>
                  </a:tcPr>
                </a:tc>
                <a:tc>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20 min each segment - 40 min in total</a:t>
                      </a:r>
                      <a:endParaRPr b="1">
                        <a:latin typeface="Calibri"/>
                        <a:ea typeface="Calibri"/>
                        <a:cs typeface="Calibri"/>
                        <a:sym typeface="Calibri"/>
                      </a:endParaRPr>
                    </a:p>
                  </a:txBody>
                  <a:tcPr marT="91425" marB="0" marR="182875" marL="182875">
                    <a:solidFill>
                      <a:srgbClr val="FFFFFF"/>
                    </a:solidFill>
                  </a:tcPr>
                </a:tc>
              </a:tr>
              <a:tr h="2259925">
                <a:tc>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Steps</a:t>
                      </a:r>
                      <a:endParaRPr b="1">
                        <a:latin typeface="Calibri"/>
                        <a:ea typeface="Calibri"/>
                        <a:cs typeface="Calibri"/>
                        <a:sym typeface="Calibri"/>
                      </a:endParaRPr>
                    </a:p>
                  </a:txBody>
                  <a:tcPr marT="91425" marB="0" marR="182875" marL="182875">
                    <a:solidFill>
                      <a:srgbClr val="FFFFFF"/>
                    </a:solidFill>
                  </a:tcPr>
                </a:tc>
                <a:tc>
                  <a:txBody>
                    <a:bodyPr>
                      <a:noAutofit/>
                    </a:bodyPr>
                    <a:lstStyle/>
                    <a:p>
                      <a:pPr indent="-228600" lvl="0" marL="171450" rtl="0" algn="l">
                        <a:lnSpc>
                          <a:spcPct val="115000"/>
                        </a:lnSpc>
                        <a:spcBef>
                          <a:spcPts val="600"/>
                        </a:spcBef>
                        <a:spcAft>
                          <a:spcPts val="0"/>
                        </a:spcAft>
                        <a:buClr>
                          <a:srgbClr val="00001A"/>
                        </a:buClr>
                        <a:buSzPts val="1800"/>
                        <a:buFont typeface="Calibri"/>
                        <a:buChar char="▰"/>
                      </a:pPr>
                      <a:r>
                        <a:rPr b="1" lang="en">
                          <a:solidFill>
                            <a:srgbClr val="00001A"/>
                          </a:solidFill>
                          <a:latin typeface="Calibri"/>
                          <a:ea typeface="Calibri"/>
                          <a:cs typeface="Calibri"/>
                          <a:sym typeface="Calibri"/>
                        </a:rPr>
                        <a:t>Assign roles/characters from different stakeholder groups to each attendee</a:t>
                      </a:r>
                      <a:endParaRPr b="1">
                        <a:solidFill>
                          <a:srgbClr val="00001A"/>
                        </a:solidFill>
                        <a:latin typeface="Calibri"/>
                        <a:ea typeface="Calibri"/>
                        <a:cs typeface="Calibri"/>
                        <a:sym typeface="Calibri"/>
                      </a:endParaRPr>
                    </a:p>
                    <a:p>
                      <a:pPr indent="-228600" lvl="0" marL="171450" rtl="0" algn="l">
                        <a:lnSpc>
                          <a:spcPct val="115000"/>
                        </a:lnSpc>
                        <a:spcBef>
                          <a:spcPts val="0"/>
                        </a:spcBef>
                        <a:spcAft>
                          <a:spcPts val="0"/>
                        </a:spcAft>
                        <a:buClr>
                          <a:srgbClr val="00001A"/>
                        </a:buClr>
                        <a:buSzPts val="1800"/>
                        <a:buFont typeface="Calibri"/>
                        <a:buChar char="▰"/>
                      </a:pPr>
                      <a:r>
                        <a:rPr b="1" lang="en">
                          <a:solidFill>
                            <a:srgbClr val="00001A"/>
                          </a:solidFill>
                          <a:latin typeface="Calibri"/>
                          <a:ea typeface="Calibri"/>
                          <a:cs typeface="Calibri"/>
                          <a:sym typeface="Calibri"/>
                        </a:rPr>
                        <a:t>Half of the groups will be acting and discuss each poster </a:t>
                      </a:r>
                      <a:r>
                        <a:rPr b="1" lang="en">
                          <a:solidFill>
                            <a:srgbClr val="00001A"/>
                          </a:solidFill>
                          <a:latin typeface="Calibri"/>
                          <a:ea typeface="Calibri"/>
                          <a:cs typeface="Calibri"/>
                          <a:sym typeface="Calibri"/>
                        </a:rPr>
                        <a:t>based on the characters’ needs and concerns </a:t>
                      </a:r>
                      <a:r>
                        <a:rPr b="1" lang="en">
                          <a:solidFill>
                            <a:srgbClr val="00001A"/>
                          </a:solidFill>
                          <a:latin typeface="Calibri"/>
                          <a:ea typeface="Calibri"/>
                          <a:cs typeface="Calibri"/>
                          <a:sym typeface="Calibri"/>
                        </a:rPr>
                        <a:t>, while the other half stay with the poster to answer questions</a:t>
                      </a:r>
                      <a:endParaRPr b="1">
                        <a:solidFill>
                          <a:srgbClr val="00001A"/>
                        </a:solidFill>
                        <a:latin typeface="Calibri"/>
                        <a:ea typeface="Calibri"/>
                        <a:cs typeface="Calibri"/>
                        <a:sym typeface="Calibri"/>
                      </a:endParaRPr>
                    </a:p>
                    <a:p>
                      <a:pPr indent="-342900" lvl="1" marL="914400" rtl="0" algn="l">
                        <a:lnSpc>
                          <a:spcPct val="115000"/>
                        </a:lnSpc>
                        <a:spcBef>
                          <a:spcPts val="0"/>
                        </a:spcBef>
                        <a:spcAft>
                          <a:spcPts val="0"/>
                        </a:spcAft>
                        <a:buClr>
                          <a:srgbClr val="00001A"/>
                        </a:buClr>
                        <a:buSzPts val="1800"/>
                        <a:buFont typeface="Calibri"/>
                        <a:buChar char="▰"/>
                      </a:pPr>
                      <a:r>
                        <a:rPr b="1" lang="en">
                          <a:solidFill>
                            <a:srgbClr val="00001A"/>
                          </a:solidFill>
                          <a:latin typeface="Calibri"/>
                          <a:ea typeface="Calibri"/>
                          <a:cs typeface="Calibri"/>
                          <a:sym typeface="Calibri"/>
                        </a:rPr>
                        <a:t>Comments &amp; concerns will be added onto the poster with sticky notes</a:t>
                      </a:r>
                      <a:endParaRPr b="1">
                        <a:solidFill>
                          <a:srgbClr val="00001A"/>
                        </a:solidFill>
                        <a:latin typeface="Calibri"/>
                        <a:ea typeface="Calibri"/>
                        <a:cs typeface="Calibri"/>
                        <a:sym typeface="Calibri"/>
                      </a:endParaRPr>
                    </a:p>
                    <a:p>
                      <a:pPr indent="-228600" lvl="0" marL="171450" rtl="0" algn="l">
                        <a:lnSpc>
                          <a:spcPct val="115000"/>
                        </a:lnSpc>
                        <a:spcBef>
                          <a:spcPts val="0"/>
                        </a:spcBef>
                        <a:spcAft>
                          <a:spcPts val="0"/>
                        </a:spcAft>
                        <a:buClr>
                          <a:srgbClr val="00001A"/>
                        </a:buClr>
                        <a:buSzPts val="1800"/>
                        <a:buFont typeface="Calibri"/>
                        <a:buChar char="▰"/>
                      </a:pPr>
                      <a:r>
                        <a:rPr b="1" lang="en">
                          <a:solidFill>
                            <a:srgbClr val="00001A"/>
                          </a:solidFill>
                          <a:latin typeface="Calibri"/>
                          <a:ea typeface="Calibri"/>
                          <a:cs typeface="Calibri"/>
                          <a:sym typeface="Calibri"/>
                        </a:rPr>
                        <a:t>Switch after 20 min</a:t>
                      </a:r>
                      <a:endParaRPr b="1">
                        <a:solidFill>
                          <a:srgbClr val="00001A"/>
                        </a:solidFill>
                        <a:latin typeface="Calibri"/>
                        <a:ea typeface="Calibri"/>
                        <a:cs typeface="Calibri"/>
                        <a:sym typeface="Calibri"/>
                      </a:endParaRPr>
                    </a:p>
                  </a:txBody>
                  <a:tcPr marT="91425" marB="0" marR="182875" marL="182875">
                    <a:solidFill>
                      <a:srgbClr val="FFFFFF"/>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25"/>
          <p:cNvSpPr txBox="1"/>
          <p:nvPr>
            <p:ph type="title"/>
          </p:nvPr>
        </p:nvSpPr>
        <p:spPr>
          <a:xfrm>
            <a:off x="457200" y="-194375"/>
            <a:ext cx="63837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Workshop Activity: Role Play</a:t>
            </a:r>
            <a:endParaRPr/>
          </a:p>
        </p:txBody>
      </p:sp>
      <p:sp>
        <p:nvSpPr>
          <p:cNvPr id="264" name="Google Shape;264;p25"/>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grpSp>
        <p:nvGrpSpPr>
          <p:cNvPr id="265" name="Google Shape;265;p25"/>
          <p:cNvGrpSpPr/>
          <p:nvPr/>
        </p:nvGrpSpPr>
        <p:grpSpPr>
          <a:xfrm>
            <a:off x="6585061" y="264196"/>
            <a:ext cx="255835" cy="529111"/>
            <a:chOff x="3386850" y="2264625"/>
            <a:chExt cx="203950" cy="509250"/>
          </a:xfrm>
        </p:grpSpPr>
        <p:sp>
          <p:nvSpPr>
            <p:cNvPr id="266" name="Google Shape;266;p25"/>
            <p:cNvSpPr/>
            <p:nvPr/>
          </p:nvSpPr>
          <p:spPr>
            <a:xfrm>
              <a:off x="3386850" y="2370850"/>
              <a:ext cx="203950" cy="403025"/>
            </a:xfrm>
            <a:custGeom>
              <a:rect b="b" l="l" r="r" t="t"/>
              <a:pathLst>
                <a:path extrusionOk="0" h="16121" w="8158">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267" name="Google Shape;267;p25"/>
            <p:cNvSpPr/>
            <p:nvPr/>
          </p:nvSpPr>
          <p:spPr>
            <a:xfrm>
              <a:off x="3446075" y="2264625"/>
              <a:ext cx="85500" cy="94050"/>
            </a:xfrm>
            <a:custGeom>
              <a:rect b="b" l="l" r="r" t="t"/>
              <a:pathLst>
                <a:path extrusionOk="0" h="3762" w="342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grpSp>
      <p:graphicFrame>
        <p:nvGraphicFramePr>
          <p:cNvPr id="268" name="Google Shape;268;p25"/>
          <p:cNvGraphicFramePr/>
          <p:nvPr/>
        </p:nvGraphicFramePr>
        <p:xfrm>
          <a:off x="740725" y="1126388"/>
          <a:ext cx="3000000" cy="3000000"/>
        </p:xfrm>
        <a:graphic>
          <a:graphicData uri="http://schemas.openxmlformats.org/drawingml/2006/table">
            <a:tbl>
              <a:tblPr>
                <a:noFill/>
                <a:tableStyleId>{FDC4B973-E558-417E-A4DE-ABAE8499C806}</a:tableStyleId>
              </a:tblPr>
              <a:tblGrid>
                <a:gridCol w="1946475"/>
                <a:gridCol w="6255725"/>
              </a:tblGrid>
              <a:tr h="2325475">
                <a:tc>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Observations </a:t>
                      </a:r>
                      <a:endParaRPr b="1">
                        <a:latin typeface="Calibri"/>
                        <a:ea typeface="Calibri"/>
                        <a:cs typeface="Calibri"/>
                        <a:sym typeface="Calibri"/>
                      </a:endParaRPr>
                    </a:p>
                  </a:txBody>
                  <a:tcPr marT="91425" marB="0" marR="182875" marL="182875">
                    <a:solidFill>
                      <a:srgbClr val="FFFFFF"/>
                    </a:solidFill>
                  </a:tcPr>
                </a:tc>
                <a:tc>
                  <a:txBody>
                    <a:bodyPr>
                      <a:noAutofit/>
                    </a:bodyPr>
                    <a:lstStyle/>
                    <a:p>
                      <a:pPr indent="-228600" lvl="0" marL="171450" rtl="0" algn="l">
                        <a:lnSpc>
                          <a:spcPct val="100000"/>
                        </a:lnSpc>
                        <a:spcBef>
                          <a:spcPts val="600"/>
                        </a:spcBef>
                        <a:spcAft>
                          <a:spcPts val="0"/>
                        </a:spcAft>
                        <a:buClr>
                          <a:srgbClr val="00001A"/>
                        </a:buClr>
                        <a:buSzPts val="1800"/>
                        <a:buFont typeface="Calibri"/>
                        <a:buChar char="▰"/>
                      </a:pPr>
                      <a:r>
                        <a:rPr b="1" lang="en">
                          <a:solidFill>
                            <a:schemeClr val="dk1"/>
                          </a:solidFill>
                          <a:latin typeface="Calibri"/>
                          <a:ea typeface="Calibri"/>
                          <a:cs typeface="Calibri"/>
                          <a:sym typeface="Calibri"/>
                        </a:rPr>
                        <a:t>People prefer having the discussion/role play within a larger group </a:t>
                      </a:r>
                      <a:endParaRPr b="1">
                        <a:solidFill>
                          <a:schemeClr val="dk1"/>
                        </a:solidFill>
                        <a:latin typeface="Calibri"/>
                        <a:ea typeface="Calibri"/>
                        <a:cs typeface="Calibri"/>
                        <a:sym typeface="Calibri"/>
                      </a:endParaRPr>
                    </a:p>
                    <a:p>
                      <a:pPr indent="-342900" lvl="1" marL="685800" rtl="0" algn="l">
                        <a:lnSpc>
                          <a:spcPct val="100000"/>
                        </a:lnSpc>
                        <a:spcBef>
                          <a:spcPts val="0"/>
                        </a:spcBef>
                        <a:spcAft>
                          <a:spcPts val="0"/>
                        </a:spcAft>
                        <a:buClr>
                          <a:schemeClr val="dk1"/>
                        </a:buClr>
                        <a:buSzPts val="1800"/>
                        <a:buFont typeface="Calibri"/>
                        <a:buChar char="▰"/>
                      </a:pPr>
                      <a:r>
                        <a:rPr b="1" lang="en">
                          <a:solidFill>
                            <a:schemeClr val="dk1"/>
                          </a:solidFill>
                          <a:latin typeface="Calibri"/>
                          <a:ea typeface="Calibri"/>
                          <a:cs typeface="Calibri"/>
                          <a:sym typeface="Calibri"/>
                        </a:rPr>
                        <a:t>Both groups were interacting with each other at the same time</a:t>
                      </a:r>
                      <a:endParaRPr b="1">
                        <a:solidFill>
                          <a:schemeClr val="dk1"/>
                        </a:solidFill>
                        <a:latin typeface="Calibri"/>
                        <a:ea typeface="Calibri"/>
                        <a:cs typeface="Calibri"/>
                        <a:sym typeface="Calibri"/>
                      </a:endParaRPr>
                    </a:p>
                    <a:p>
                      <a:pPr indent="-342900" lvl="1" marL="685800" rtl="0" algn="l">
                        <a:lnSpc>
                          <a:spcPct val="100000"/>
                        </a:lnSpc>
                        <a:spcBef>
                          <a:spcPts val="0"/>
                        </a:spcBef>
                        <a:spcAft>
                          <a:spcPts val="0"/>
                        </a:spcAft>
                        <a:buClr>
                          <a:schemeClr val="dk1"/>
                        </a:buClr>
                        <a:buSzPts val="1800"/>
                        <a:buFont typeface="Calibri"/>
                        <a:buChar char="▰"/>
                      </a:pPr>
                      <a:r>
                        <a:rPr b="1" lang="en">
                          <a:solidFill>
                            <a:schemeClr val="dk1"/>
                          </a:solidFill>
                          <a:latin typeface="Calibri"/>
                          <a:ea typeface="Calibri"/>
                          <a:cs typeface="Calibri"/>
                          <a:sym typeface="Calibri"/>
                        </a:rPr>
                        <a:t>Allows more comments from different perspectives and ideas to develop from each other</a:t>
                      </a:r>
                      <a:endParaRPr b="1">
                        <a:solidFill>
                          <a:schemeClr val="dk1"/>
                        </a:solidFill>
                        <a:latin typeface="Calibri"/>
                        <a:ea typeface="Calibri"/>
                        <a:cs typeface="Calibri"/>
                        <a:sym typeface="Calibri"/>
                      </a:endParaRPr>
                    </a:p>
                    <a:p>
                      <a:pPr indent="-228600" lvl="0" marL="171450" rtl="0" algn="l">
                        <a:lnSpc>
                          <a:spcPct val="100000"/>
                        </a:lnSpc>
                        <a:spcBef>
                          <a:spcPts val="0"/>
                        </a:spcBef>
                        <a:spcAft>
                          <a:spcPts val="0"/>
                        </a:spcAft>
                        <a:buClr>
                          <a:srgbClr val="00001A"/>
                        </a:buClr>
                        <a:buSzPts val="1800"/>
                        <a:buFont typeface="Calibri"/>
                        <a:buChar char="▰"/>
                      </a:pPr>
                      <a:r>
                        <a:rPr b="1" lang="en">
                          <a:latin typeface="Calibri"/>
                          <a:ea typeface="Calibri"/>
                          <a:cs typeface="Calibri"/>
                          <a:sym typeface="Calibri"/>
                        </a:rPr>
                        <a:t>The room was not large enough (too many chairs) for people to walk around </a:t>
                      </a:r>
                      <a:endParaRPr b="1">
                        <a:latin typeface="Calibri"/>
                        <a:ea typeface="Calibri"/>
                        <a:cs typeface="Calibri"/>
                        <a:sym typeface="Calibri"/>
                      </a:endParaRPr>
                    </a:p>
                    <a:p>
                      <a:pPr indent="-228600" lvl="0" marL="171450" rtl="0" algn="l">
                        <a:lnSpc>
                          <a:spcPct val="100000"/>
                        </a:lnSpc>
                        <a:spcBef>
                          <a:spcPts val="0"/>
                        </a:spcBef>
                        <a:spcAft>
                          <a:spcPts val="0"/>
                        </a:spcAft>
                        <a:buClr>
                          <a:srgbClr val="00001A"/>
                        </a:buClr>
                        <a:buSzPts val="1800"/>
                        <a:buFont typeface="Calibri"/>
                        <a:buChar char="▰"/>
                      </a:pPr>
                      <a:r>
                        <a:rPr b="1" lang="en">
                          <a:latin typeface="Calibri"/>
                          <a:ea typeface="Calibri"/>
                          <a:cs typeface="Calibri"/>
                          <a:sym typeface="Calibri"/>
                        </a:rPr>
                        <a:t>People tend to focus on the character/stakeholder’s current needs rather than future needs</a:t>
                      </a:r>
                      <a:endParaRPr b="1">
                        <a:latin typeface="Calibri"/>
                        <a:ea typeface="Calibri"/>
                        <a:cs typeface="Calibri"/>
                        <a:sym typeface="Calibri"/>
                      </a:endParaRPr>
                    </a:p>
                  </a:txBody>
                  <a:tcPr marT="91425" marB="0" marR="182875" marL="182875">
                    <a:solidFill>
                      <a:srgbClr val="FFFFFF"/>
                    </a:solidFill>
                  </a:tcPr>
                </a:tc>
              </a:tr>
              <a:tr h="1106150">
                <a:tc>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Recommendations </a:t>
                      </a:r>
                      <a:endParaRPr b="1">
                        <a:latin typeface="Calibri"/>
                        <a:ea typeface="Calibri"/>
                        <a:cs typeface="Calibri"/>
                        <a:sym typeface="Calibri"/>
                      </a:endParaRPr>
                    </a:p>
                  </a:txBody>
                  <a:tcPr marT="91425" marB="0" marR="182875" marL="182875">
                    <a:solidFill>
                      <a:srgbClr val="FFFFFF"/>
                    </a:solidFill>
                  </a:tcPr>
                </a:tc>
                <a:tc>
                  <a:txBody>
                    <a:bodyPr>
                      <a:noAutofit/>
                    </a:bodyPr>
                    <a:lstStyle/>
                    <a:p>
                      <a:pPr indent="-228600" lvl="0" marL="171450" rtl="0" algn="l">
                        <a:spcBef>
                          <a:spcPts val="600"/>
                        </a:spcBef>
                        <a:spcAft>
                          <a:spcPts val="0"/>
                        </a:spcAft>
                        <a:buClr>
                          <a:srgbClr val="00001A"/>
                        </a:buClr>
                        <a:buSzPts val="1800"/>
                        <a:buFont typeface="Calibri"/>
                        <a:buChar char="▰"/>
                      </a:pPr>
                      <a:r>
                        <a:rPr b="1" lang="en">
                          <a:solidFill>
                            <a:schemeClr val="dk1"/>
                          </a:solidFill>
                          <a:latin typeface="Calibri"/>
                          <a:ea typeface="Calibri"/>
                          <a:cs typeface="Calibri"/>
                          <a:sym typeface="Calibri"/>
                        </a:rPr>
                        <a:t>Stress the importance of empathy before the section; set up ground rules of judgment free</a:t>
                      </a:r>
                      <a:endParaRPr b="1">
                        <a:latin typeface="Calibri"/>
                        <a:ea typeface="Calibri"/>
                        <a:cs typeface="Calibri"/>
                        <a:sym typeface="Calibri"/>
                      </a:endParaRPr>
                    </a:p>
                    <a:p>
                      <a:pPr indent="-228600" lvl="0" marL="171450" rtl="0" algn="l">
                        <a:spcBef>
                          <a:spcPts val="0"/>
                        </a:spcBef>
                        <a:spcAft>
                          <a:spcPts val="0"/>
                        </a:spcAft>
                        <a:buClr>
                          <a:srgbClr val="00001A"/>
                        </a:buClr>
                        <a:buSzPts val="1800"/>
                        <a:buFont typeface="Calibri"/>
                        <a:buChar char="▰"/>
                      </a:pPr>
                      <a:r>
                        <a:rPr b="1" lang="en">
                          <a:latin typeface="Calibri"/>
                          <a:ea typeface="Calibri"/>
                          <a:cs typeface="Calibri"/>
                          <a:sym typeface="Calibri"/>
                        </a:rPr>
                        <a:t>Have the role play for only one whole section (40 min) when everyone could listen &amp; participate</a:t>
                      </a:r>
                      <a:endParaRPr b="1">
                        <a:latin typeface="Calibri"/>
                        <a:ea typeface="Calibri"/>
                        <a:cs typeface="Calibri"/>
                        <a:sym typeface="Calibri"/>
                      </a:endParaRPr>
                    </a:p>
                    <a:p>
                      <a:pPr indent="-228600" lvl="0" marL="171450" rtl="0" algn="l">
                        <a:spcBef>
                          <a:spcPts val="0"/>
                        </a:spcBef>
                        <a:spcAft>
                          <a:spcPts val="0"/>
                        </a:spcAft>
                        <a:buClr>
                          <a:srgbClr val="00001A"/>
                        </a:buClr>
                        <a:buSzPts val="1800"/>
                        <a:buFont typeface="Calibri"/>
                        <a:buChar char="▰"/>
                      </a:pPr>
                      <a:r>
                        <a:rPr b="1" lang="en">
                          <a:latin typeface="Calibri"/>
                          <a:ea typeface="Calibri"/>
                          <a:cs typeface="Calibri"/>
                          <a:sym typeface="Calibri"/>
                        </a:rPr>
                        <a:t>Give attendees certain scenarios to play improv with their characters </a:t>
                      </a:r>
                      <a:endParaRPr b="1">
                        <a:latin typeface="Calibri"/>
                        <a:ea typeface="Calibri"/>
                        <a:cs typeface="Calibri"/>
                        <a:sym typeface="Calibri"/>
                      </a:endParaRPr>
                    </a:p>
                    <a:p>
                      <a:pPr indent="-342900" lvl="1" marL="914400" rtl="0" algn="l">
                        <a:spcBef>
                          <a:spcPts val="0"/>
                        </a:spcBef>
                        <a:spcAft>
                          <a:spcPts val="0"/>
                        </a:spcAft>
                        <a:buClr>
                          <a:srgbClr val="9EB3C2"/>
                        </a:buClr>
                        <a:buSzPts val="1800"/>
                        <a:buFont typeface="Calibri"/>
                        <a:buChar char="▰"/>
                      </a:pPr>
                      <a:r>
                        <a:rPr b="1" lang="en">
                          <a:latin typeface="Calibri"/>
                          <a:ea typeface="Calibri"/>
                          <a:cs typeface="Calibri"/>
                          <a:sym typeface="Calibri"/>
                        </a:rPr>
                        <a:t>In year of 2050, everyone will study online instead of on campus</a:t>
                      </a:r>
                      <a:endParaRPr b="1">
                        <a:latin typeface="Calibri"/>
                        <a:ea typeface="Calibri"/>
                        <a:cs typeface="Calibri"/>
                        <a:sym typeface="Calibri"/>
                      </a:endParaRPr>
                    </a:p>
                  </a:txBody>
                  <a:tcPr marT="91425" marB="0" marR="182875" marL="182875">
                    <a:solidFill>
                      <a:srgbClr val="FFFFFF"/>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26"/>
          <p:cNvSpPr txBox="1"/>
          <p:nvPr>
            <p:ph type="title"/>
          </p:nvPr>
        </p:nvSpPr>
        <p:spPr>
          <a:xfrm>
            <a:off x="457200" y="-10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Feedback Analysis</a:t>
            </a:r>
            <a:endParaRPr/>
          </a:p>
        </p:txBody>
      </p:sp>
      <p:sp>
        <p:nvSpPr>
          <p:cNvPr id="274" name="Google Shape;274;p26"/>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pic>
        <p:nvPicPr>
          <p:cNvPr id="275" name="Google Shape;275;p26" title="Chart"/>
          <p:cNvPicPr preferRelativeResize="0"/>
          <p:nvPr/>
        </p:nvPicPr>
        <p:blipFill>
          <a:blip r:embed="rId3">
            <a:alphaModFix/>
          </a:blip>
          <a:stretch>
            <a:fillRect/>
          </a:stretch>
        </p:blipFill>
        <p:spPr>
          <a:xfrm>
            <a:off x="3895150" y="1569200"/>
            <a:ext cx="5022626" cy="3104901"/>
          </a:xfrm>
          <a:prstGeom prst="rect">
            <a:avLst/>
          </a:prstGeom>
          <a:noFill/>
          <a:ln>
            <a:noFill/>
          </a:ln>
        </p:spPr>
      </p:pic>
      <p:sp>
        <p:nvSpPr>
          <p:cNvPr id="276" name="Google Shape;276;p26"/>
          <p:cNvSpPr txBox="1"/>
          <p:nvPr/>
        </p:nvSpPr>
        <p:spPr>
          <a:xfrm>
            <a:off x="740725" y="2185300"/>
            <a:ext cx="2640600" cy="248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Roboto Mono"/>
                <a:ea typeface="Roboto Mono"/>
                <a:cs typeface="Roboto Mono"/>
                <a:sym typeface="Roboto Mono"/>
              </a:rPr>
              <a:t>After the workshop, attendees were asked to rate each section of the workshop on a </a:t>
            </a:r>
            <a:r>
              <a:rPr lang="en">
                <a:latin typeface="Roboto Mono"/>
                <a:ea typeface="Roboto Mono"/>
                <a:cs typeface="Roboto Mono"/>
                <a:sym typeface="Roboto Mono"/>
              </a:rPr>
              <a:t>scale</a:t>
            </a:r>
            <a:r>
              <a:rPr lang="en">
                <a:latin typeface="Roboto Mono"/>
                <a:ea typeface="Roboto Mono"/>
                <a:cs typeface="Roboto Mono"/>
                <a:sym typeface="Roboto Mono"/>
              </a:rPr>
              <a:t> of 1-5.</a:t>
            </a:r>
            <a:endParaRPr>
              <a:latin typeface="Roboto Mono"/>
              <a:ea typeface="Roboto Mono"/>
              <a:cs typeface="Roboto Mono"/>
              <a:sym typeface="Roboto Mono"/>
            </a:endParaRPr>
          </a:p>
          <a:p>
            <a:pPr indent="0" lvl="0" marL="457200" rtl="0" algn="l">
              <a:lnSpc>
                <a:spcPct val="115000"/>
              </a:lnSpc>
              <a:spcBef>
                <a:spcPts val="0"/>
              </a:spcBef>
              <a:spcAft>
                <a:spcPts val="0"/>
              </a:spcAft>
              <a:buNone/>
            </a:pPr>
            <a:r>
              <a:t/>
            </a:r>
            <a:endParaRPr sz="1100">
              <a:latin typeface="Roboto Mono"/>
              <a:ea typeface="Roboto Mono"/>
              <a:cs typeface="Roboto Mono"/>
              <a:sym typeface="Roboto Mono"/>
            </a:endParaRPr>
          </a:p>
          <a:p>
            <a:pPr indent="-298450" lvl="0" marL="457200" rtl="0" algn="l">
              <a:lnSpc>
                <a:spcPct val="115000"/>
              </a:lnSpc>
              <a:spcBef>
                <a:spcPts val="0"/>
              </a:spcBef>
              <a:spcAft>
                <a:spcPts val="0"/>
              </a:spcAft>
              <a:buSzPts val="1100"/>
              <a:buFont typeface="Roboto Mono"/>
              <a:buChar char="●"/>
            </a:pPr>
            <a:r>
              <a:rPr lang="en" sz="1100">
                <a:latin typeface="Roboto Mono"/>
                <a:ea typeface="Roboto Mono"/>
                <a:cs typeface="Roboto Mono"/>
                <a:sym typeface="Roboto Mono"/>
              </a:rPr>
              <a:t>1 being not satisfied at all</a:t>
            </a:r>
            <a:endParaRPr sz="1100">
              <a:latin typeface="Roboto Mono"/>
              <a:ea typeface="Roboto Mono"/>
              <a:cs typeface="Roboto Mono"/>
              <a:sym typeface="Roboto Mono"/>
            </a:endParaRPr>
          </a:p>
          <a:p>
            <a:pPr indent="-298450" lvl="0" marL="457200" rtl="0" algn="l">
              <a:lnSpc>
                <a:spcPct val="115000"/>
              </a:lnSpc>
              <a:spcBef>
                <a:spcPts val="0"/>
              </a:spcBef>
              <a:spcAft>
                <a:spcPts val="0"/>
              </a:spcAft>
              <a:buSzPts val="1100"/>
              <a:buFont typeface="Roboto Mono"/>
              <a:buChar char="●"/>
            </a:pPr>
            <a:r>
              <a:rPr lang="en" sz="1100">
                <a:latin typeface="Roboto Mono"/>
                <a:ea typeface="Roboto Mono"/>
                <a:cs typeface="Roboto Mono"/>
                <a:sym typeface="Roboto Mono"/>
              </a:rPr>
              <a:t>5 being very satisfied</a:t>
            </a:r>
            <a:endParaRPr sz="1100">
              <a:latin typeface="Roboto Mono"/>
              <a:ea typeface="Roboto Mono"/>
              <a:cs typeface="Roboto Mono"/>
              <a:sym typeface="Roboto Mono"/>
            </a:endParaRPr>
          </a:p>
          <a:p>
            <a:pPr indent="0" lvl="0" marL="457200" rtl="0" algn="l">
              <a:lnSpc>
                <a:spcPct val="115000"/>
              </a:lnSpc>
              <a:spcBef>
                <a:spcPts val="0"/>
              </a:spcBef>
              <a:spcAft>
                <a:spcPts val="0"/>
              </a:spcAft>
              <a:buNone/>
            </a:pPr>
            <a:r>
              <a:t/>
            </a:r>
            <a:endParaRPr sz="1100">
              <a:latin typeface="Roboto Mono"/>
              <a:ea typeface="Roboto Mono"/>
              <a:cs typeface="Roboto Mono"/>
              <a:sym typeface="Roboto Mono"/>
            </a:endParaRPr>
          </a:p>
          <a:p>
            <a:pPr indent="0" lvl="0" marL="0" rtl="0" algn="l">
              <a:lnSpc>
                <a:spcPct val="115000"/>
              </a:lnSpc>
              <a:spcBef>
                <a:spcPts val="0"/>
              </a:spcBef>
              <a:spcAft>
                <a:spcPts val="0"/>
              </a:spcAft>
              <a:buNone/>
            </a:pPr>
            <a:r>
              <a:t/>
            </a:r>
            <a:endParaRPr sz="1100">
              <a:latin typeface="Roboto Mono"/>
              <a:ea typeface="Roboto Mono"/>
              <a:cs typeface="Roboto Mono"/>
              <a:sym typeface="Roboto Mono"/>
            </a:endParaRPr>
          </a:p>
        </p:txBody>
      </p:sp>
      <p:sp>
        <p:nvSpPr>
          <p:cNvPr id="277" name="Google Shape;277;p26"/>
          <p:cNvSpPr txBox="1"/>
          <p:nvPr/>
        </p:nvSpPr>
        <p:spPr>
          <a:xfrm>
            <a:off x="5339575" y="4723150"/>
            <a:ext cx="4317900" cy="14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Roboto Mono"/>
                <a:ea typeface="Roboto Mono"/>
                <a:cs typeface="Roboto Mono"/>
                <a:sym typeface="Roboto Mono"/>
              </a:rPr>
              <a:t>5 attendees filled out the survey</a:t>
            </a:r>
            <a:endParaRPr sz="1100">
              <a:latin typeface="Chivo"/>
              <a:ea typeface="Chivo"/>
              <a:cs typeface="Chivo"/>
              <a:sym typeface="Chiv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27"/>
          <p:cNvSpPr txBox="1"/>
          <p:nvPr>
            <p:ph type="title"/>
          </p:nvPr>
        </p:nvSpPr>
        <p:spPr>
          <a:xfrm>
            <a:off x="457200" y="-100"/>
            <a:ext cx="6654000" cy="18144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1100"/>
              <a:buFont typeface="Arial"/>
              <a:buNone/>
            </a:pPr>
            <a:r>
              <a:rPr lang="en">
                <a:solidFill>
                  <a:schemeClr val="lt1"/>
                </a:solidFill>
              </a:rPr>
              <a:t>Feedback Analysis </a:t>
            </a:r>
            <a:r>
              <a:rPr lang="en" sz="1800">
                <a:solidFill>
                  <a:schemeClr val="lt1"/>
                </a:solidFill>
              </a:rPr>
              <a:t>continued</a:t>
            </a:r>
            <a:endParaRPr sz="1800"/>
          </a:p>
        </p:txBody>
      </p:sp>
      <p:sp>
        <p:nvSpPr>
          <p:cNvPr id="283" name="Google Shape;283;p27"/>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sp>
        <p:nvSpPr>
          <p:cNvPr id="284" name="Google Shape;284;p27"/>
          <p:cNvSpPr txBox="1"/>
          <p:nvPr/>
        </p:nvSpPr>
        <p:spPr>
          <a:xfrm>
            <a:off x="1151700" y="2010400"/>
            <a:ext cx="7187100" cy="2663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b="1">
              <a:latin typeface="Roboto Mono"/>
              <a:ea typeface="Roboto Mono"/>
              <a:cs typeface="Roboto Mono"/>
              <a:sym typeface="Roboto Mono"/>
            </a:endParaRPr>
          </a:p>
          <a:p>
            <a:pPr indent="0" lvl="0" marL="0" rtl="0" algn="l">
              <a:lnSpc>
                <a:spcPct val="150000"/>
              </a:lnSpc>
              <a:spcBef>
                <a:spcPts val="0"/>
              </a:spcBef>
              <a:spcAft>
                <a:spcPts val="0"/>
              </a:spcAft>
              <a:buNone/>
            </a:pPr>
            <a:r>
              <a:t/>
            </a:r>
            <a:endParaRPr b="1">
              <a:latin typeface="Roboto Mono"/>
              <a:ea typeface="Roboto Mono"/>
              <a:cs typeface="Roboto Mono"/>
              <a:sym typeface="Roboto Mono"/>
            </a:endParaRPr>
          </a:p>
          <a:p>
            <a:pPr indent="0" lvl="0" marL="0" rtl="0" algn="l">
              <a:lnSpc>
                <a:spcPct val="150000"/>
              </a:lnSpc>
              <a:spcBef>
                <a:spcPts val="0"/>
              </a:spcBef>
              <a:spcAft>
                <a:spcPts val="0"/>
              </a:spcAft>
              <a:buNone/>
            </a:pPr>
            <a:r>
              <a:t/>
            </a:r>
            <a:endParaRPr b="1">
              <a:latin typeface="Roboto Mono"/>
              <a:ea typeface="Roboto Mono"/>
              <a:cs typeface="Roboto Mono"/>
              <a:sym typeface="Roboto Mono"/>
            </a:endParaRPr>
          </a:p>
          <a:p>
            <a:pPr indent="-317500" lvl="0" marL="457200" rtl="0" algn="l">
              <a:lnSpc>
                <a:spcPct val="150000"/>
              </a:lnSpc>
              <a:spcBef>
                <a:spcPts val="0"/>
              </a:spcBef>
              <a:spcAft>
                <a:spcPts val="0"/>
              </a:spcAft>
              <a:buSzPts val="1400"/>
              <a:buFont typeface="Roboto Mono"/>
              <a:buChar char="●"/>
            </a:pPr>
            <a:r>
              <a:rPr b="1" lang="en">
                <a:latin typeface="Roboto Mono"/>
                <a:ea typeface="Roboto Mono"/>
                <a:cs typeface="Roboto Mono"/>
                <a:sym typeface="Roboto Mono"/>
              </a:rPr>
              <a:t>All </a:t>
            </a:r>
            <a:r>
              <a:rPr lang="en">
                <a:latin typeface="Roboto Mono"/>
                <a:ea typeface="Roboto Mono"/>
                <a:cs typeface="Roboto Mono"/>
                <a:sym typeface="Roboto Mono"/>
              </a:rPr>
              <a:t>participants of the workshop thought the program was very engaging, and they would like to attend similar workshops in this program</a:t>
            </a:r>
            <a:endParaRPr>
              <a:latin typeface="Roboto Mono"/>
              <a:ea typeface="Roboto Mono"/>
              <a:cs typeface="Roboto Mono"/>
              <a:sym typeface="Roboto Mono"/>
            </a:endParaRPr>
          </a:p>
          <a:p>
            <a:pPr indent="-317500" lvl="0" marL="457200" rtl="0" algn="l">
              <a:lnSpc>
                <a:spcPct val="150000"/>
              </a:lnSpc>
              <a:spcBef>
                <a:spcPts val="0"/>
              </a:spcBef>
              <a:spcAft>
                <a:spcPts val="0"/>
              </a:spcAft>
              <a:buSzPts val="1400"/>
              <a:buFont typeface="Roboto Mono"/>
              <a:buChar char="●"/>
            </a:pPr>
            <a:r>
              <a:rPr b="1" lang="en">
                <a:latin typeface="Roboto Mono"/>
                <a:ea typeface="Roboto Mono"/>
                <a:cs typeface="Roboto Mono"/>
                <a:sym typeface="Roboto Mono"/>
              </a:rPr>
              <a:t>3 out of 5</a:t>
            </a:r>
            <a:r>
              <a:rPr lang="en">
                <a:latin typeface="Roboto Mono"/>
                <a:ea typeface="Roboto Mono"/>
                <a:cs typeface="Roboto Mono"/>
                <a:sym typeface="Roboto Mono"/>
              </a:rPr>
              <a:t> attendees think the workshop was exceeding their expectations</a:t>
            </a:r>
            <a:endParaRPr>
              <a:latin typeface="Roboto Mono"/>
              <a:ea typeface="Roboto Mono"/>
              <a:cs typeface="Roboto Mono"/>
              <a:sym typeface="Roboto Mono"/>
            </a:endParaRPr>
          </a:p>
          <a:p>
            <a:pPr indent="-317500" lvl="0" marL="457200" rtl="0" algn="l">
              <a:lnSpc>
                <a:spcPct val="150000"/>
              </a:lnSpc>
              <a:spcBef>
                <a:spcPts val="0"/>
              </a:spcBef>
              <a:spcAft>
                <a:spcPts val="0"/>
              </a:spcAft>
              <a:buSzPts val="1400"/>
              <a:buFont typeface="Roboto Mono"/>
              <a:buChar char="●"/>
            </a:pPr>
            <a:r>
              <a:rPr lang="en">
                <a:latin typeface="Roboto Mono"/>
                <a:ea typeface="Roboto Mono"/>
                <a:cs typeface="Roboto Mono"/>
                <a:sym typeface="Roboto Mono"/>
              </a:rPr>
              <a:t>Participants think the content was “useful”</a:t>
            </a:r>
            <a:endParaRPr>
              <a:latin typeface="Roboto Mono"/>
              <a:ea typeface="Roboto Mono"/>
              <a:cs typeface="Roboto Mono"/>
              <a:sym typeface="Roboto Mono"/>
            </a:endParaRPr>
          </a:p>
        </p:txBody>
      </p:sp>
      <p:grpSp>
        <p:nvGrpSpPr>
          <p:cNvPr id="285" name="Google Shape;285;p27"/>
          <p:cNvGrpSpPr/>
          <p:nvPr/>
        </p:nvGrpSpPr>
        <p:grpSpPr>
          <a:xfrm>
            <a:off x="5223751" y="687700"/>
            <a:ext cx="3115044" cy="2585628"/>
            <a:chOff x="5223751" y="687700"/>
            <a:chExt cx="3115044" cy="2585628"/>
          </a:xfrm>
        </p:grpSpPr>
        <p:sp>
          <p:nvSpPr>
            <p:cNvPr id="286" name="Google Shape;286;p27"/>
            <p:cNvSpPr/>
            <p:nvPr/>
          </p:nvSpPr>
          <p:spPr>
            <a:xfrm rot="960041">
              <a:off x="5436017" y="1021361"/>
              <a:ext cx="2690511" cy="1918307"/>
            </a:xfrm>
            <a:prstGeom prst="cloud">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7"/>
            <p:cNvSpPr/>
            <p:nvPr/>
          </p:nvSpPr>
          <p:spPr>
            <a:xfrm rot="243401">
              <a:off x="5685859" y="1246295"/>
              <a:ext cx="2370539" cy="1479110"/>
            </a:xfrm>
            <a:prstGeom prst="flowChartMagneticTape">
              <a:avLst/>
            </a:prstGeom>
            <a:solidFill>
              <a:srgbClr val="D9D9D9"/>
            </a:solid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b="1" lang="en">
                  <a:solidFill>
                    <a:schemeClr val="dk1"/>
                  </a:solidFill>
                  <a:latin typeface="Average"/>
                  <a:ea typeface="Average"/>
                  <a:cs typeface="Average"/>
                  <a:sym typeface="Average"/>
                </a:rPr>
                <a:t>Interactive,</a:t>
              </a:r>
              <a:endParaRPr b="1">
                <a:solidFill>
                  <a:schemeClr val="dk1"/>
                </a:solidFill>
                <a:latin typeface="Average"/>
                <a:ea typeface="Average"/>
                <a:cs typeface="Average"/>
                <a:sym typeface="Average"/>
              </a:endParaRPr>
            </a:p>
            <a:p>
              <a:pPr indent="0" lvl="0" marL="0" rtl="0" algn="ctr">
                <a:lnSpc>
                  <a:spcPct val="150000"/>
                </a:lnSpc>
                <a:spcBef>
                  <a:spcPts val="0"/>
                </a:spcBef>
                <a:spcAft>
                  <a:spcPts val="0"/>
                </a:spcAft>
                <a:buNone/>
              </a:pPr>
              <a:r>
                <a:rPr b="1" lang="en">
                  <a:solidFill>
                    <a:schemeClr val="dk1"/>
                  </a:solidFill>
                  <a:latin typeface="Average"/>
                  <a:ea typeface="Average"/>
                  <a:cs typeface="Average"/>
                  <a:sym typeface="Average"/>
                </a:rPr>
                <a:t>Engaging,</a:t>
              </a:r>
              <a:endParaRPr b="1">
                <a:solidFill>
                  <a:schemeClr val="dk1"/>
                </a:solidFill>
                <a:latin typeface="Average"/>
                <a:ea typeface="Average"/>
                <a:cs typeface="Average"/>
                <a:sym typeface="Average"/>
              </a:endParaRPr>
            </a:p>
            <a:p>
              <a:pPr indent="0" lvl="0" marL="0" rtl="0" algn="ctr">
                <a:lnSpc>
                  <a:spcPct val="150000"/>
                </a:lnSpc>
                <a:spcBef>
                  <a:spcPts val="0"/>
                </a:spcBef>
                <a:spcAft>
                  <a:spcPts val="0"/>
                </a:spcAft>
                <a:buNone/>
              </a:pPr>
              <a:r>
                <a:rPr b="1" lang="en">
                  <a:solidFill>
                    <a:schemeClr val="dk1"/>
                  </a:solidFill>
                  <a:latin typeface="Average"/>
                  <a:ea typeface="Average"/>
                  <a:cs typeface="Average"/>
                  <a:sym typeface="Average"/>
                </a:rPr>
                <a:t>and Useful !</a:t>
              </a:r>
              <a:endParaRPr>
                <a:latin typeface="Average"/>
                <a:ea typeface="Average"/>
                <a:cs typeface="Average"/>
                <a:sym typeface="Average"/>
              </a:endParaRPr>
            </a:p>
          </p:txBody>
        </p:sp>
      </p:grpSp>
      <p:sp>
        <p:nvSpPr>
          <p:cNvPr id="288" name="Google Shape;288;p27"/>
          <p:cNvSpPr/>
          <p:nvPr/>
        </p:nvSpPr>
        <p:spPr>
          <a:xfrm>
            <a:off x="8189526" y="2325459"/>
            <a:ext cx="596807" cy="655762"/>
          </a:xfrm>
          <a:custGeom>
            <a:rect b="b" l="l" r="r" t="t"/>
            <a:pathLst>
              <a:path extrusionOk="0" h="16120" w="1529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28"/>
          <p:cNvSpPr txBox="1"/>
          <p:nvPr>
            <p:ph type="title"/>
          </p:nvPr>
        </p:nvSpPr>
        <p:spPr>
          <a:xfrm>
            <a:off x="457200" y="-10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Recommendations</a:t>
            </a:r>
            <a:endParaRPr/>
          </a:p>
        </p:txBody>
      </p:sp>
      <p:sp>
        <p:nvSpPr>
          <p:cNvPr id="294" name="Google Shape;294;p28"/>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sp>
        <p:nvSpPr>
          <p:cNvPr id="295" name="Google Shape;295;p28"/>
          <p:cNvSpPr txBox="1"/>
          <p:nvPr/>
        </p:nvSpPr>
        <p:spPr>
          <a:xfrm>
            <a:off x="1862250" y="1814300"/>
            <a:ext cx="6710400" cy="3000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chemeClr val="dk1"/>
                </a:solidFill>
                <a:latin typeface="Roboto Mono"/>
                <a:ea typeface="Roboto Mono"/>
                <a:cs typeface="Roboto Mono"/>
                <a:sym typeface="Roboto Mono"/>
              </a:rPr>
              <a:t>Future </a:t>
            </a:r>
            <a:r>
              <a:rPr b="1" lang="en" sz="1200">
                <a:solidFill>
                  <a:schemeClr val="dk1"/>
                </a:solidFill>
                <a:latin typeface="Roboto Mono"/>
                <a:ea typeface="Roboto Mono"/>
                <a:cs typeface="Roboto Mono"/>
                <a:sym typeface="Roboto Mono"/>
              </a:rPr>
              <a:t>Topics</a:t>
            </a:r>
            <a:endParaRPr b="1" sz="1200">
              <a:solidFill>
                <a:schemeClr val="dk1"/>
              </a:solidFill>
              <a:latin typeface="Roboto Mono"/>
              <a:ea typeface="Roboto Mono"/>
              <a:cs typeface="Roboto Mono"/>
              <a:sym typeface="Roboto Mono"/>
            </a:endParaRPr>
          </a:p>
          <a:p>
            <a:pPr indent="-304800" lvl="1" marL="914400" rtl="0" algn="l">
              <a:lnSpc>
                <a:spcPct val="150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Grading criteria for PBL and CBL</a:t>
            </a:r>
            <a:endParaRPr sz="1200">
              <a:solidFill>
                <a:schemeClr val="dk1"/>
              </a:solidFill>
              <a:latin typeface="Roboto Mono"/>
              <a:ea typeface="Roboto Mono"/>
              <a:cs typeface="Roboto Mono"/>
              <a:sym typeface="Roboto Mono"/>
            </a:endParaRPr>
          </a:p>
          <a:p>
            <a:pPr indent="-304800" lvl="1" marL="914400" rtl="0" algn="l">
              <a:lnSpc>
                <a:spcPct val="150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Role of faculty/ mentorship</a:t>
            </a:r>
            <a:endParaRPr sz="1200">
              <a:solidFill>
                <a:schemeClr val="dk1"/>
              </a:solidFill>
              <a:latin typeface="Roboto Mono"/>
              <a:ea typeface="Roboto Mono"/>
              <a:cs typeface="Roboto Mono"/>
              <a:sym typeface="Roboto Mono"/>
            </a:endParaRPr>
          </a:p>
          <a:p>
            <a:pPr indent="-304800" lvl="1" marL="914400" rtl="0" algn="l">
              <a:lnSpc>
                <a:spcPct val="150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Online education</a:t>
            </a:r>
            <a:endParaRPr sz="1200">
              <a:solidFill>
                <a:schemeClr val="dk1"/>
              </a:solidFill>
              <a:latin typeface="Roboto Mono"/>
              <a:ea typeface="Roboto Mono"/>
              <a:cs typeface="Roboto Mono"/>
              <a:sym typeface="Roboto Mono"/>
            </a:endParaRPr>
          </a:p>
          <a:p>
            <a:pPr indent="0" lvl="0" marL="0" rtl="0" algn="l">
              <a:lnSpc>
                <a:spcPct val="150000"/>
              </a:lnSpc>
              <a:spcBef>
                <a:spcPts val="0"/>
              </a:spcBef>
              <a:spcAft>
                <a:spcPts val="0"/>
              </a:spcAft>
              <a:buNone/>
            </a:pPr>
            <a:r>
              <a:rPr b="1" lang="en" sz="1200">
                <a:solidFill>
                  <a:schemeClr val="dk1"/>
                </a:solidFill>
                <a:latin typeface="Roboto Mono"/>
                <a:ea typeface="Roboto Mono"/>
                <a:cs typeface="Roboto Mono"/>
                <a:sym typeface="Roboto Mono"/>
              </a:rPr>
              <a:t>Forms of Discussion</a:t>
            </a:r>
            <a:endParaRPr b="1" sz="1200">
              <a:solidFill>
                <a:schemeClr val="dk1"/>
              </a:solidFill>
              <a:latin typeface="Roboto Mono"/>
              <a:ea typeface="Roboto Mono"/>
              <a:cs typeface="Roboto Mono"/>
              <a:sym typeface="Roboto Mono"/>
            </a:endParaRPr>
          </a:p>
          <a:p>
            <a:pPr indent="-304800" lvl="1" marL="914400" rtl="0" algn="l">
              <a:lnSpc>
                <a:spcPct val="150000"/>
              </a:lnSpc>
              <a:spcBef>
                <a:spcPts val="0"/>
              </a:spcBef>
              <a:spcAft>
                <a:spcPts val="0"/>
              </a:spcAft>
              <a:buClr>
                <a:schemeClr val="dk1"/>
              </a:buClr>
              <a:buSzPts val="1200"/>
              <a:buFont typeface="Roboto Mono"/>
              <a:buChar char="○"/>
            </a:pPr>
            <a:r>
              <a:rPr b="1" lang="en" sz="1200">
                <a:solidFill>
                  <a:schemeClr val="dk1"/>
                </a:solidFill>
                <a:latin typeface="Roboto Mono"/>
                <a:ea typeface="Roboto Mono"/>
                <a:cs typeface="Roboto Mono"/>
                <a:sym typeface="Roboto Mono"/>
              </a:rPr>
              <a:t>Workshop</a:t>
            </a:r>
            <a:endParaRPr b="1" sz="1200">
              <a:solidFill>
                <a:schemeClr val="dk1"/>
              </a:solidFill>
              <a:latin typeface="Roboto Mono"/>
              <a:ea typeface="Roboto Mono"/>
              <a:cs typeface="Roboto Mono"/>
              <a:sym typeface="Roboto Mono"/>
            </a:endParaRPr>
          </a:p>
          <a:p>
            <a:pPr indent="-304800" lvl="1" marL="914400" rtl="0" algn="l">
              <a:lnSpc>
                <a:spcPct val="150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Conference</a:t>
            </a:r>
            <a:endParaRPr sz="1200">
              <a:solidFill>
                <a:schemeClr val="dk1"/>
              </a:solidFill>
              <a:latin typeface="Roboto Mono"/>
              <a:ea typeface="Roboto Mono"/>
              <a:cs typeface="Roboto Mono"/>
              <a:sym typeface="Roboto Mono"/>
            </a:endParaRPr>
          </a:p>
          <a:p>
            <a:pPr indent="-304800" lvl="1" marL="914400" rtl="0" algn="l">
              <a:lnSpc>
                <a:spcPct val="150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Unconference</a:t>
            </a:r>
            <a:endParaRPr sz="1200">
              <a:solidFill>
                <a:schemeClr val="dk1"/>
              </a:solidFill>
              <a:latin typeface="Roboto Mono"/>
              <a:ea typeface="Roboto Mono"/>
              <a:cs typeface="Roboto Mono"/>
              <a:sym typeface="Roboto Mono"/>
            </a:endParaRPr>
          </a:p>
          <a:p>
            <a:pPr indent="-304800" lvl="2" marL="1371600" rtl="0" algn="l">
              <a:lnSpc>
                <a:spcPct val="150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Loosely structured conference emphasizing the exchange of information and ideas among participants, rather than following a conventionally structured program of events</a:t>
            </a:r>
            <a:endParaRPr sz="1200">
              <a:solidFill>
                <a:schemeClr val="dk1"/>
              </a:solidFill>
              <a:latin typeface="Roboto Mono"/>
              <a:ea typeface="Roboto Mono"/>
              <a:cs typeface="Roboto Mono"/>
              <a:sym typeface="Roboto Mono"/>
            </a:endParaRPr>
          </a:p>
          <a:p>
            <a:pPr indent="0" lvl="0" marL="0" rtl="0" algn="l">
              <a:lnSpc>
                <a:spcPct val="150000"/>
              </a:lnSpc>
              <a:spcBef>
                <a:spcPts val="0"/>
              </a:spcBef>
              <a:spcAft>
                <a:spcPts val="0"/>
              </a:spcAft>
              <a:buNone/>
            </a:pPr>
            <a:r>
              <a:t/>
            </a:r>
            <a:endParaRPr sz="1200">
              <a:solidFill>
                <a:schemeClr val="dk1"/>
              </a:solidFill>
              <a:latin typeface="Roboto Mono"/>
              <a:ea typeface="Roboto Mono"/>
              <a:cs typeface="Roboto Mono"/>
              <a:sym typeface="Roboto Mono"/>
            </a:endParaRPr>
          </a:p>
          <a:p>
            <a:pPr indent="0" lvl="0" marL="0" rtl="0" algn="l">
              <a:lnSpc>
                <a:spcPct val="150000"/>
              </a:lnSpc>
              <a:spcBef>
                <a:spcPts val="0"/>
              </a:spcBef>
              <a:spcAft>
                <a:spcPts val="0"/>
              </a:spcAft>
              <a:buNone/>
            </a:pPr>
            <a:r>
              <a:t/>
            </a:r>
            <a:endParaRPr b="1" sz="1200">
              <a:solidFill>
                <a:schemeClr val="dk1"/>
              </a:solidFill>
              <a:latin typeface="Roboto Mono"/>
              <a:ea typeface="Roboto Mono"/>
              <a:cs typeface="Roboto Mono"/>
              <a:sym typeface="Roboto Mono"/>
            </a:endParaRPr>
          </a:p>
          <a:p>
            <a:pPr indent="0" lvl="0" marL="0" rtl="0" algn="l">
              <a:lnSpc>
                <a:spcPct val="150000"/>
              </a:lnSpc>
              <a:spcBef>
                <a:spcPts val="0"/>
              </a:spcBef>
              <a:spcAft>
                <a:spcPts val="0"/>
              </a:spcAft>
              <a:buNone/>
            </a:pPr>
            <a:r>
              <a:t/>
            </a:r>
            <a:endParaRPr b="1" sz="1200">
              <a:solidFill>
                <a:schemeClr val="dk1"/>
              </a:solidFill>
              <a:latin typeface="Roboto Mono"/>
              <a:ea typeface="Roboto Mono"/>
              <a:cs typeface="Roboto Mono"/>
              <a:sym typeface="Roboto Mono"/>
            </a:endParaRPr>
          </a:p>
          <a:p>
            <a:pPr indent="0" lvl="0" marL="0" rtl="0" algn="l">
              <a:lnSpc>
                <a:spcPct val="150000"/>
              </a:lnSpc>
              <a:spcBef>
                <a:spcPts val="0"/>
              </a:spcBef>
              <a:spcAft>
                <a:spcPts val="0"/>
              </a:spcAft>
              <a:buNone/>
            </a:pPr>
            <a:r>
              <a:t/>
            </a:r>
            <a:endParaRPr b="1" sz="1200">
              <a:solidFill>
                <a:schemeClr val="dk1"/>
              </a:solidFill>
              <a:latin typeface="Roboto Mono"/>
              <a:ea typeface="Roboto Mono"/>
              <a:cs typeface="Roboto Mono"/>
              <a:sym typeface="Roboto Mono"/>
            </a:endParaRPr>
          </a:p>
          <a:p>
            <a:pPr indent="0" lvl="0" marL="0" marR="0" rtl="0" algn="l">
              <a:lnSpc>
                <a:spcPct val="150000"/>
              </a:lnSpc>
              <a:spcBef>
                <a:spcPts val="0"/>
              </a:spcBef>
              <a:spcAft>
                <a:spcPts val="0"/>
              </a:spcAft>
              <a:buNone/>
            </a:pPr>
            <a:r>
              <a:t/>
            </a:r>
            <a:endParaRPr b="1" sz="1200">
              <a:solidFill>
                <a:schemeClr val="dk1"/>
              </a:solidFill>
              <a:latin typeface="Roboto Mono"/>
              <a:ea typeface="Roboto Mono"/>
              <a:cs typeface="Roboto Mono"/>
              <a:sym typeface="Roboto Mono"/>
            </a:endParaRPr>
          </a:p>
        </p:txBody>
      </p:sp>
      <p:grpSp>
        <p:nvGrpSpPr>
          <p:cNvPr id="296" name="Google Shape;296;p28"/>
          <p:cNvGrpSpPr/>
          <p:nvPr/>
        </p:nvGrpSpPr>
        <p:grpSpPr>
          <a:xfrm>
            <a:off x="5418259" y="401796"/>
            <a:ext cx="525340" cy="466798"/>
            <a:chOff x="1922075" y="1629000"/>
            <a:chExt cx="437200" cy="437200"/>
          </a:xfrm>
        </p:grpSpPr>
        <p:sp>
          <p:nvSpPr>
            <p:cNvPr id="297" name="Google Shape;297;p28"/>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298" name="Google Shape;298;p28"/>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29"/>
          <p:cNvSpPr txBox="1"/>
          <p:nvPr>
            <p:ph type="title"/>
          </p:nvPr>
        </p:nvSpPr>
        <p:spPr>
          <a:xfrm>
            <a:off x="457200" y="-100"/>
            <a:ext cx="66930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Recommendations </a:t>
            </a:r>
            <a:r>
              <a:rPr lang="en" sz="1800"/>
              <a:t>continued</a:t>
            </a:r>
            <a:endParaRPr sz="1800"/>
          </a:p>
        </p:txBody>
      </p:sp>
      <p:sp>
        <p:nvSpPr>
          <p:cNvPr id="304" name="Google Shape;304;p29"/>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sp>
        <p:nvSpPr>
          <p:cNvPr id="305" name="Google Shape;305;p29"/>
          <p:cNvSpPr txBox="1"/>
          <p:nvPr/>
        </p:nvSpPr>
        <p:spPr>
          <a:xfrm>
            <a:off x="1386100" y="1661950"/>
            <a:ext cx="7649700" cy="29595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chemeClr val="dk1"/>
                </a:solidFill>
                <a:latin typeface="Roboto Mono"/>
                <a:ea typeface="Roboto Mono"/>
                <a:cs typeface="Roboto Mono"/>
                <a:sym typeface="Roboto Mono"/>
              </a:rPr>
              <a:t>Recruitment </a:t>
            </a:r>
            <a:endParaRPr b="1" sz="1200">
              <a:solidFill>
                <a:schemeClr val="dk1"/>
              </a:solidFill>
              <a:latin typeface="Roboto Mono"/>
              <a:ea typeface="Roboto Mono"/>
              <a:cs typeface="Roboto Mono"/>
              <a:sym typeface="Roboto Mono"/>
            </a:endParaRPr>
          </a:p>
          <a:p>
            <a:pPr indent="-304800" lvl="0" marL="457200" marR="0" rtl="0" algn="l">
              <a:lnSpc>
                <a:spcPct val="115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Facilitator:</a:t>
            </a:r>
            <a:endParaRPr sz="1200">
              <a:solidFill>
                <a:schemeClr val="dk1"/>
              </a:solidFill>
              <a:latin typeface="Roboto Mono"/>
              <a:ea typeface="Roboto Mono"/>
              <a:cs typeface="Roboto Mono"/>
              <a:sym typeface="Roboto Mono"/>
            </a:endParaRPr>
          </a:p>
          <a:p>
            <a:pPr indent="-304800" lvl="1" marL="914400" marR="0" rtl="0" algn="l">
              <a:lnSpc>
                <a:spcPct val="115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Students who are interested in making an impact on WPI campus</a:t>
            </a:r>
            <a:endParaRPr sz="1200">
              <a:solidFill>
                <a:schemeClr val="dk1"/>
              </a:solidFill>
              <a:latin typeface="Roboto Mono"/>
              <a:ea typeface="Roboto Mono"/>
              <a:cs typeface="Roboto Mono"/>
              <a:sym typeface="Roboto Mono"/>
            </a:endParaRPr>
          </a:p>
          <a:p>
            <a:pPr indent="-304800" lvl="1" marL="914400" marR="0" rtl="0" algn="l">
              <a:lnSpc>
                <a:spcPct val="115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Facilitation skills training</a:t>
            </a:r>
            <a:endParaRPr sz="1200">
              <a:solidFill>
                <a:schemeClr val="dk1"/>
              </a:solidFill>
              <a:latin typeface="Roboto Mono"/>
              <a:ea typeface="Roboto Mono"/>
              <a:cs typeface="Roboto Mono"/>
              <a:sym typeface="Roboto Mono"/>
            </a:endParaRPr>
          </a:p>
          <a:p>
            <a:pPr indent="-304800" lvl="2" marL="1371600" marR="0" rtl="0" algn="l">
              <a:lnSpc>
                <a:spcPct val="115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Goat Tank program (pitch/storytelling)</a:t>
            </a:r>
            <a:endParaRPr sz="1200">
              <a:solidFill>
                <a:schemeClr val="dk1"/>
              </a:solidFill>
              <a:latin typeface="Roboto Mono"/>
              <a:ea typeface="Roboto Mono"/>
              <a:cs typeface="Roboto Mono"/>
              <a:sym typeface="Roboto Mono"/>
            </a:endParaRPr>
          </a:p>
          <a:p>
            <a:pPr indent="-304800" lvl="2" marL="1371600" marR="0" rtl="0" algn="l">
              <a:lnSpc>
                <a:spcPct val="115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ACTIVATE program (conduct/design workshops)</a:t>
            </a:r>
            <a:endParaRPr sz="1200">
              <a:solidFill>
                <a:schemeClr val="dk1"/>
              </a:solidFill>
              <a:latin typeface="Roboto Mono"/>
              <a:ea typeface="Roboto Mono"/>
              <a:cs typeface="Roboto Mono"/>
              <a:sym typeface="Roboto Mono"/>
            </a:endParaRPr>
          </a:p>
          <a:p>
            <a:pPr indent="-304800" lvl="2" marL="1371600" marR="0" rtl="0" algn="l">
              <a:lnSpc>
                <a:spcPct val="115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Attend other conferences on higher education</a:t>
            </a:r>
            <a:endParaRPr sz="1200">
              <a:solidFill>
                <a:schemeClr val="dk1"/>
              </a:solidFill>
              <a:latin typeface="Roboto Mono"/>
              <a:ea typeface="Roboto Mono"/>
              <a:cs typeface="Roboto Mono"/>
              <a:sym typeface="Roboto Mono"/>
            </a:endParaRPr>
          </a:p>
          <a:p>
            <a:pPr indent="-304800" lvl="0" marL="457200" marR="0" rtl="0" algn="l">
              <a:lnSpc>
                <a:spcPct val="115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Mentor:</a:t>
            </a:r>
            <a:endParaRPr sz="1200">
              <a:solidFill>
                <a:schemeClr val="dk1"/>
              </a:solidFill>
              <a:latin typeface="Roboto Mono"/>
              <a:ea typeface="Roboto Mono"/>
              <a:cs typeface="Roboto Mono"/>
              <a:sym typeface="Roboto Mono"/>
            </a:endParaRPr>
          </a:p>
          <a:p>
            <a:pPr indent="-304800" lvl="1" marL="914400" rtl="0" algn="l">
              <a:lnSpc>
                <a:spcPct val="115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A consistent faculty advisor</a:t>
            </a:r>
            <a:endParaRPr sz="1200">
              <a:solidFill>
                <a:schemeClr val="dk1"/>
              </a:solidFill>
              <a:latin typeface="Roboto Mono"/>
              <a:ea typeface="Roboto Mono"/>
              <a:cs typeface="Roboto Mono"/>
              <a:sym typeface="Roboto Mono"/>
            </a:endParaRPr>
          </a:p>
          <a:p>
            <a:pPr indent="-304800" lvl="2" marL="1371600" rtl="0" algn="l">
              <a:lnSpc>
                <a:spcPct val="115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Avoid overlapped topics each year</a:t>
            </a:r>
            <a:endParaRPr sz="1200">
              <a:solidFill>
                <a:schemeClr val="dk1"/>
              </a:solidFill>
              <a:latin typeface="Roboto Mono"/>
              <a:ea typeface="Roboto Mono"/>
              <a:cs typeface="Roboto Mono"/>
              <a:sym typeface="Roboto Mono"/>
            </a:endParaRPr>
          </a:p>
          <a:p>
            <a:pPr indent="-304800" lvl="0" marL="457200" rtl="0" algn="l">
              <a:lnSpc>
                <a:spcPct val="115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Attendees:</a:t>
            </a:r>
            <a:endParaRPr sz="1200">
              <a:solidFill>
                <a:schemeClr val="dk1"/>
              </a:solidFill>
              <a:latin typeface="Roboto Mono"/>
              <a:ea typeface="Roboto Mono"/>
              <a:cs typeface="Roboto Mono"/>
              <a:sym typeface="Roboto Mono"/>
            </a:endParaRPr>
          </a:p>
          <a:p>
            <a:pPr indent="-304800" lvl="1" marL="914400" rtl="0" algn="l">
              <a:lnSpc>
                <a:spcPct val="115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Use Winter Session platform for recruiting, PR, and funding </a:t>
            </a:r>
            <a:endParaRPr sz="1200">
              <a:solidFill>
                <a:schemeClr val="dk1"/>
              </a:solidFill>
              <a:latin typeface="Roboto Mono"/>
              <a:ea typeface="Roboto Mono"/>
              <a:cs typeface="Roboto Mono"/>
              <a:sym typeface="Roboto Mono"/>
            </a:endParaRPr>
          </a:p>
          <a:p>
            <a:pPr indent="-304800" lvl="2" marL="1371600" rtl="0" algn="l">
              <a:lnSpc>
                <a:spcPct val="115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Pro: Save time &amp; energy; attendees will be more motivated since they express willingness to learn outside of school</a:t>
            </a:r>
            <a:endParaRPr sz="1200">
              <a:solidFill>
                <a:schemeClr val="dk1"/>
              </a:solidFill>
              <a:latin typeface="Roboto Mono"/>
              <a:ea typeface="Roboto Mono"/>
              <a:cs typeface="Roboto Mono"/>
              <a:sym typeface="Roboto Mono"/>
            </a:endParaRPr>
          </a:p>
          <a:p>
            <a:pPr indent="-304800" lvl="2" marL="1371600" rtl="0" algn="l">
              <a:lnSpc>
                <a:spcPct val="115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Con: Time usually not available for faculty &amp; community members </a:t>
            </a:r>
            <a:endParaRPr sz="12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sz="1200">
              <a:solidFill>
                <a:schemeClr val="dk1"/>
              </a:solidFill>
              <a:latin typeface="Roboto Mono"/>
              <a:ea typeface="Roboto Mono"/>
              <a:cs typeface="Roboto Mono"/>
              <a:sym typeface="Roboto Mono"/>
            </a:endParaRPr>
          </a:p>
          <a:p>
            <a:pPr indent="0" lvl="0" marL="914400" rtl="0" algn="l">
              <a:lnSpc>
                <a:spcPct val="115000"/>
              </a:lnSpc>
              <a:spcBef>
                <a:spcPts val="0"/>
              </a:spcBef>
              <a:spcAft>
                <a:spcPts val="0"/>
              </a:spcAft>
              <a:buNone/>
            </a:pPr>
            <a:r>
              <a:t/>
            </a:r>
            <a:endParaRPr b="1" sz="1200">
              <a:solidFill>
                <a:schemeClr val="dk1"/>
              </a:solidFill>
              <a:latin typeface="Roboto Mono"/>
              <a:ea typeface="Roboto Mono"/>
              <a:cs typeface="Roboto Mono"/>
              <a:sym typeface="Roboto Mono"/>
            </a:endParaRPr>
          </a:p>
          <a:p>
            <a:pPr indent="0" lvl="0" marL="0" rtl="0" algn="l">
              <a:lnSpc>
                <a:spcPct val="115000"/>
              </a:lnSpc>
              <a:spcBef>
                <a:spcPts val="0"/>
              </a:spcBef>
              <a:spcAft>
                <a:spcPts val="0"/>
              </a:spcAft>
              <a:buNone/>
            </a:pPr>
            <a:r>
              <a:t/>
            </a:r>
            <a:endParaRPr b="1" sz="1200">
              <a:latin typeface="Roboto Mono"/>
              <a:ea typeface="Roboto Mono"/>
              <a:cs typeface="Roboto Mono"/>
              <a:sym typeface="Roboto Mono"/>
            </a:endParaRPr>
          </a:p>
          <a:p>
            <a:pPr indent="0" lvl="0" marL="0" rtl="0" algn="l">
              <a:lnSpc>
                <a:spcPct val="115000"/>
              </a:lnSpc>
              <a:spcBef>
                <a:spcPts val="0"/>
              </a:spcBef>
              <a:spcAft>
                <a:spcPts val="0"/>
              </a:spcAft>
              <a:buNone/>
            </a:pPr>
            <a:r>
              <a:t/>
            </a:r>
            <a:endParaRPr b="1" sz="1200">
              <a:latin typeface="Roboto Mono"/>
              <a:ea typeface="Roboto Mono"/>
              <a:cs typeface="Roboto Mono"/>
              <a:sym typeface="Roboto Mono"/>
            </a:endParaRPr>
          </a:p>
          <a:p>
            <a:pPr indent="0" lvl="0" marL="0" rtl="0" algn="l">
              <a:lnSpc>
                <a:spcPct val="115000"/>
              </a:lnSpc>
              <a:spcBef>
                <a:spcPts val="0"/>
              </a:spcBef>
              <a:spcAft>
                <a:spcPts val="0"/>
              </a:spcAft>
              <a:buNone/>
            </a:pPr>
            <a:r>
              <a:t/>
            </a:r>
            <a:endParaRPr sz="1200">
              <a:latin typeface="Roboto Mono"/>
              <a:ea typeface="Roboto Mono"/>
              <a:cs typeface="Roboto Mono"/>
              <a:sym typeface="Roboto Mono"/>
            </a:endParaRPr>
          </a:p>
        </p:txBody>
      </p:sp>
      <p:grpSp>
        <p:nvGrpSpPr>
          <p:cNvPr id="306" name="Google Shape;306;p29"/>
          <p:cNvGrpSpPr/>
          <p:nvPr/>
        </p:nvGrpSpPr>
        <p:grpSpPr>
          <a:xfrm>
            <a:off x="5594530" y="384292"/>
            <a:ext cx="605239" cy="448384"/>
            <a:chOff x="5255200" y="3006475"/>
            <a:chExt cx="511700" cy="378575"/>
          </a:xfrm>
        </p:grpSpPr>
        <p:sp>
          <p:nvSpPr>
            <p:cNvPr id="307" name="Google Shape;307;p29"/>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08" name="Google Shape;308;p29"/>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30"/>
          <p:cNvSpPr txBox="1"/>
          <p:nvPr>
            <p:ph type="title"/>
          </p:nvPr>
        </p:nvSpPr>
        <p:spPr>
          <a:xfrm>
            <a:off x="457200" y="-100"/>
            <a:ext cx="71313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Recommendations </a:t>
            </a:r>
            <a:r>
              <a:rPr lang="en" sz="1800"/>
              <a:t>continued</a:t>
            </a:r>
            <a:endParaRPr sz="1800"/>
          </a:p>
        </p:txBody>
      </p:sp>
      <p:sp>
        <p:nvSpPr>
          <p:cNvPr id="314" name="Google Shape;314;p30"/>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315" name="Google Shape;315;p30"/>
          <p:cNvSpPr txBox="1"/>
          <p:nvPr/>
        </p:nvSpPr>
        <p:spPr>
          <a:xfrm>
            <a:off x="1812600" y="1919200"/>
            <a:ext cx="4420500" cy="3000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chemeClr val="dk1"/>
                </a:solidFill>
                <a:latin typeface="Roboto Mono"/>
                <a:ea typeface="Roboto Mono"/>
                <a:cs typeface="Roboto Mono"/>
                <a:sym typeface="Roboto Mono"/>
              </a:rPr>
              <a:t>Deliverables </a:t>
            </a:r>
            <a:endParaRPr b="1" sz="1200">
              <a:solidFill>
                <a:schemeClr val="dk1"/>
              </a:solidFill>
              <a:latin typeface="Roboto Mono"/>
              <a:ea typeface="Roboto Mono"/>
              <a:cs typeface="Roboto Mono"/>
              <a:sym typeface="Roboto Mono"/>
            </a:endParaRPr>
          </a:p>
          <a:p>
            <a:pPr indent="-304800" lvl="0" marL="457200" rtl="0" algn="l">
              <a:lnSpc>
                <a:spcPct val="150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Predictions for the future </a:t>
            </a:r>
            <a:endParaRPr sz="1200">
              <a:solidFill>
                <a:schemeClr val="dk1"/>
              </a:solidFill>
              <a:latin typeface="Roboto Mono"/>
              <a:ea typeface="Roboto Mono"/>
              <a:cs typeface="Roboto Mono"/>
              <a:sym typeface="Roboto Mono"/>
            </a:endParaRPr>
          </a:p>
          <a:p>
            <a:pPr indent="-304800" lvl="1" marL="914400" rtl="0" algn="l">
              <a:lnSpc>
                <a:spcPct val="150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Report </a:t>
            </a:r>
            <a:endParaRPr sz="1200">
              <a:solidFill>
                <a:schemeClr val="dk1"/>
              </a:solidFill>
              <a:latin typeface="Roboto Mono"/>
              <a:ea typeface="Roboto Mono"/>
              <a:cs typeface="Roboto Mono"/>
              <a:sym typeface="Roboto Mono"/>
            </a:endParaRPr>
          </a:p>
          <a:p>
            <a:pPr indent="-304800" lvl="1" marL="914400" rtl="0" algn="l">
              <a:lnSpc>
                <a:spcPct val="150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Presentation/poster</a:t>
            </a:r>
            <a:endParaRPr sz="1200">
              <a:solidFill>
                <a:schemeClr val="dk1"/>
              </a:solidFill>
              <a:latin typeface="Roboto Mono"/>
              <a:ea typeface="Roboto Mono"/>
              <a:cs typeface="Roboto Mono"/>
              <a:sym typeface="Roboto Mono"/>
            </a:endParaRPr>
          </a:p>
          <a:p>
            <a:pPr indent="-304800" lvl="1" marL="914400" rtl="0" algn="l">
              <a:lnSpc>
                <a:spcPct val="150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Video</a:t>
            </a:r>
            <a:r>
              <a:rPr lang="en" sz="1200">
                <a:solidFill>
                  <a:schemeClr val="dk1"/>
                </a:solidFill>
                <a:latin typeface="Roboto Mono"/>
                <a:ea typeface="Roboto Mono"/>
                <a:cs typeface="Roboto Mono"/>
                <a:sym typeface="Roboto Mono"/>
              </a:rPr>
              <a:t> library</a:t>
            </a:r>
            <a:endParaRPr sz="1200">
              <a:solidFill>
                <a:schemeClr val="dk1"/>
              </a:solidFill>
              <a:latin typeface="Roboto Mono"/>
              <a:ea typeface="Roboto Mono"/>
              <a:cs typeface="Roboto Mono"/>
              <a:sym typeface="Roboto Mono"/>
            </a:endParaRPr>
          </a:p>
          <a:p>
            <a:pPr indent="-304800" lvl="2" marL="1371600" rtl="0" algn="l">
              <a:lnSpc>
                <a:spcPct val="150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TedTalk</a:t>
            </a:r>
            <a:endParaRPr sz="1200">
              <a:solidFill>
                <a:schemeClr val="dk1"/>
              </a:solidFill>
              <a:latin typeface="Roboto Mono"/>
              <a:ea typeface="Roboto Mono"/>
              <a:cs typeface="Roboto Mono"/>
              <a:sym typeface="Roboto Mono"/>
            </a:endParaRPr>
          </a:p>
          <a:p>
            <a:pPr indent="-304800" lvl="0" marL="457200" rtl="0" algn="l">
              <a:lnSpc>
                <a:spcPct val="150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Assessment on the activities</a:t>
            </a:r>
            <a:endParaRPr sz="1200">
              <a:solidFill>
                <a:schemeClr val="dk1"/>
              </a:solidFill>
              <a:latin typeface="Roboto Mono"/>
              <a:ea typeface="Roboto Mono"/>
              <a:cs typeface="Roboto Mono"/>
              <a:sym typeface="Roboto Mono"/>
            </a:endParaRPr>
          </a:p>
          <a:p>
            <a:pPr indent="-304800" lvl="1" marL="914400" rtl="0" algn="l">
              <a:lnSpc>
                <a:spcPct val="150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Recipe book</a:t>
            </a:r>
            <a:endParaRPr sz="1200">
              <a:solidFill>
                <a:schemeClr val="dk1"/>
              </a:solidFill>
              <a:latin typeface="Roboto Mono"/>
              <a:ea typeface="Roboto Mono"/>
              <a:cs typeface="Roboto Mono"/>
              <a:sym typeface="Roboto Mono"/>
            </a:endParaRPr>
          </a:p>
          <a:p>
            <a:pPr indent="-304800" lvl="1" marL="914400" rtl="0" algn="l">
              <a:lnSpc>
                <a:spcPct val="150000"/>
              </a:lnSpc>
              <a:spcBef>
                <a:spcPts val="0"/>
              </a:spcBef>
              <a:spcAft>
                <a:spcPts val="0"/>
              </a:spcAft>
              <a:buClr>
                <a:schemeClr val="dk1"/>
              </a:buClr>
              <a:buSzPts val="1200"/>
              <a:buFont typeface="Roboto Mono"/>
              <a:buChar char="○"/>
            </a:pPr>
            <a:r>
              <a:rPr lang="en" sz="1200">
                <a:solidFill>
                  <a:schemeClr val="dk1"/>
                </a:solidFill>
                <a:latin typeface="Roboto Mono"/>
                <a:ea typeface="Roboto Mono"/>
                <a:cs typeface="Roboto Mono"/>
                <a:sym typeface="Roboto Mono"/>
              </a:rPr>
              <a:t>“Train the trainer”</a:t>
            </a:r>
            <a:endParaRPr sz="1200">
              <a:solidFill>
                <a:schemeClr val="dk1"/>
              </a:solidFill>
              <a:latin typeface="Roboto Mono"/>
              <a:ea typeface="Roboto Mono"/>
              <a:cs typeface="Roboto Mono"/>
              <a:sym typeface="Roboto Mono"/>
            </a:endParaRPr>
          </a:p>
        </p:txBody>
      </p:sp>
      <p:grpSp>
        <p:nvGrpSpPr>
          <p:cNvPr id="316" name="Google Shape;316;p30"/>
          <p:cNvGrpSpPr/>
          <p:nvPr/>
        </p:nvGrpSpPr>
        <p:grpSpPr>
          <a:xfrm>
            <a:off x="5570453" y="272602"/>
            <a:ext cx="702635" cy="606253"/>
            <a:chOff x="3936375" y="3703750"/>
            <a:chExt cx="453050" cy="332175"/>
          </a:xfrm>
        </p:grpSpPr>
        <p:sp>
          <p:nvSpPr>
            <p:cNvPr id="317" name="Google Shape;317;p30"/>
            <p:cNvSpPr/>
            <p:nvPr/>
          </p:nvSpPr>
          <p:spPr>
            <a:xfrm>
              <a:off x="3936375" y="3703750"/>
              <a:ext cx="453050" cy="332175"/>
            </a:xfrm>
            <a:custGeom>
              <a:rect b="b" l="l" r="r" t="t"/>
              <a:pathLst>
                <a:path extrusionOk="0" h="13287" w="18122">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18" name="Google Shape;318;p30"/>
            <p:cNvSpPr/>
            <p:nvPr/>
          </p:nvSpPr>
          <p:spPr>
            <a:xfrm>
              <a:off x="3988875" y="3864325"/>
              <a:ext cx="77575" cy="133125"/>
            </a:xfrm>
            <a:custGeom>
              <a:rect b="b" l="l" r="r" t="t"/>
              <a:pathLst>
                <a:path extrusionOk="0" h="5325" w="3103">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19" name="Google Shape;319;p30"/>
            <p:cNvSpPr/>
            <p:nvPr/>
          </p:nvSpPr>
          <p:spPr>
            <a:xfrm>
              <a:off x="4259350" y="3864325"/>
              <a:ext cx="77575" cy="133125"/>
            </a:xfrm>
            <a:custGeom>
              <a:rect b="b" l="l" r="r" t="t"/>
              <a:pathLst>
                <a:path extrusionOk="0" h="5325" w="3103">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20" name="Google Shape;320;p30"/>
            <p:cNvSpPr/>
            <p:nvPr/>
          </p:nvSpPr>
          <p:spPr>
            <a:xfrm>
              <a:off x="4078625" y="3717800"/>
              <a:ext cx="77575" cy="279650"/>
            </a:xfrm>
            <a:custGeom>
              <a:rect b="b" l="l" r="r" t="t"/>
              <a:pathLst>
                <a:path extrusionOk="0" h="11186" w="3103">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21" name="Google Shape;321;p30"/>
            <p:cNvSpPr/>
            <p:nvPr/>
          </p:nvSpPr>
          <p:spPr>
            <a:xfrm>
              <a:off x="4168375" y="3788625"/>
              <a:ext cx="78175" cy="208825"/>
            </a:xfrm>
            <a:custGeom>
              <a:rect b="b" l="l" r="r" t="t"/>
              <a:pathLst>
                <a:path extrusionOk="0" h="8353" w="3127">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31"/>
          <p:cNvSpPr txBox="1"/>
          <p:nvPr>
            <p:ph type="title"/>
          </p:nvPr>
        </p:nvSpPr>
        <p:spPr>
          <a:xfrm>
            <a:off x="457200" y="-10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Recommended Timeline #1</a:t>
            </a:r>
            <a:endParaRPr/>
          </a:p>
        </p:txBody>
      </p:sp>
      <p:sp>
        <p:nvSpPr>
          <p:cNvPr id="327" name="Google Shape;327;p31"/>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grpSp>
        <p:nvGrpSpPr>
          <p:cNvPr id="328" name="Google Shape;328;p31"/>
          <p:cNvGrpSpPr/>
          <p:nvPr/>
        </p:nvGrpSpPr>
        <p:grpSpPr>
          <a:xfrm>
            <a:off x="4513725" y="2193760"/>
            <a:ext cx="2491025" cy="2117615"/>
            <a:chOff x="4526675" y="2186633"/>
            <a:chExt cx="2491025" cy="2117615"/>
          </a:xfrm>
        </p:grpSpPr>
        <p:sp>
          <p:nvSpPr>
            <p:cNvPr id="329" name="Google Shape;329;p31"/>
            <p:cNvSpPr/>
            <p:nvPr/>
          </p:nvSpPr>
          <p:spPr>
            <a:xfrm>
              <a:off x="4849302" y="3079475"/>
              <a:ext cx="19584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0" name="Google Shape;330;p31"/>
            <p:cNvGrpSpPr/>
            <p:nvPr/>
          </p:nvGrpSpPr>
          <p:grpSpPr>
            <a:xfrm>
              <a:off x="4526675" y="2186633"/>
              <a:ext cx="2491025" cy="2117615"/>
              <a:chOff x="4526675" y="2186633"/>
              <a:chExt cx="2491025" cy="2117615"/>
            </a:xfrm>
          </p:grpSpPr>
          <p:grpSp>
            <p:nvGrpSpPr>
              <p:cNvPr id="331" name="Google Shape;331;p31"/>
              <p:cNvGrpSpPr/>
              <p:nvPr/>
            </p:nvGrpSpPr>
            <p:grpSpPr>
              <a:xfrm>
                <a:off x="4808316" y="2800065"/>
                <a:ext cx="92400" cy="411825"/>
                <a:chOff x="845575" y="2563700"/>
                <a:chExt cx="92400" cy="411825"/>
              </a:xfrm>
            </p:grpSpPr>
            <p:cxnSp>
              <p:nvCxnSpPr>
                <p:cNvPr id="332" name="Google Shape;332;p31"/>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333" name="Google Shape;333;p31"/>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4" name="Google Shape;334;p31"/>
              <p:cNvSpPr txBox="1"/>
              <p:nvPr/>
            </p:nvSpPr>
            <p:spPr>
              <a:xfrm>
                <a:off x="4526675" y="3215249"/>
                <a:ext cx="1100400" cy="108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rgbClr val="999999"/>
                    </a:solidFill>
                    <a:latin typeface="Roboto"/>
                    <a:ea typeface="Roboto"/>
                    <a:cs typeface="Roboto"/>
                    <a:sym typeface="Roboto"/>
                  </a:rPr>
                  <a:t>Before C term: January</a:t>
                </a:r>
                <a:endParaRPr b="1" sz="1200">
                  <a:solidFill>
                    <a:srgbClr val="999999"/>
                  </a:solidFill>
                  <a:latin typeface="Roboto"/>
                  <a:ea typeface="Roboto"/>
                  <a:cs typeface="Roboto"/>
                  <a:sym typeface="Roboto"/>
                </a:endParaRPr>
              </a:p>
            </p:txBody>
          </p:sp>
          <p:sp>
            <p:nvSpPr>
              <p:cNvPr id="335" name="Google Shape;335;p31"/>
              <p:cNvSpPr txBox="1"/>
              <p:nvPr/>
            </p:nvSpPr>
            <p:spPr>
              <a:xfrm>
                <a:off x="4639300" y="2186633"/>
                <a:ext cx="2378400" cy="7560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Roboto"/>
                  <a:buChar char="➢"/>
                </a:pPr>
                <a:r>
                  <a:rPr b="1" lang="en" sz="1200">
                    <a:solidFill>
                      <a:schemeClr val="dk1"/>
                    </a:solidFill>
                    <a:latin typeface="Roboto"/>
                    <a:ea typeface="Roboto"/>
                    <a:cs typeface="Roboto"/>
                    <a:sym typeface="Roboto"/>
                  </a:rPr>
                  <a:t>Conduct workshop </a:t>
                </a:r>
                <a:endParaRPr b="1" sz="1200">
                  <a:solidFill>
                    <a:schemeClr val="dk1"/>
                  </a:solidFill>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b="1" lang="en" sz="1200">
                    <a:solidFill>
                      <a:schemeClr val="dk1"/>
                    </a:solidFill>
                    <a:latin typeface="Roboto"/>
                    <a:ea typeface="Roboto"/>
                    <a:cs typeface="Roboto"/>
                    <a:sym typeface="Roboto"/>
                  </a:rPr>
                  <a:t>Collect data</a:t>
                </a:r>
                <a:endParaRPr b="1" sz="1200">
                  <a:latin typeface="Roboto"/>
                  <a:ea typeface="Roboto"/>
                  <a:cs typeface="Roboto"/>
                  <a:sym typeface="Roboto"/>
                </a:endParaRPr>
              </a:p>
            </p:txBody>
          </p:sp>
        </p:grpSp>
      </p:grpSp>
      <p:grpSp>
        <p:nvGrpSpPr>
          <p:cNvPr id="336" name="Google Shape;336;p31"/>
          <p:cNvGrpSpPr/>
          <p:nvPr/>
        </p:nvGrpSpPr>
        <p:grpSpPr>
          <a:xfrm>
            <a:off x="6422846" y="2529275"/>
            <a:ext cx="2721154" cy="1916101"/>
            <a:chOff x="6435796" y="2522149"/>
            <a:chExt cx="2721154" cy="1916101"/>
          </a:xfrm>
        </p:grpSpPr>
        <p:sp>
          <p:nvSpPr>
            <p:cNvPr id="337" name="Google Shape;337;p31"/>
            <p:cNvSpPr/>
            <p:nvPr/>
          </p:nvSpPr>
          <p:spPr>
            <a:xfrm>
              <a:off x="6807650" y="3079475"/>
              <a:ext cx="23493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8" name="Google Shape;338;p31"/>
            <p:cNvGrpSpPr/>
            <p:nvPr/>
          </p:nvGrpSpPr>
          <p:grpSpPr>
            <a:xfrm>
              <a:off x="6435796" y="2522149"/>
              <a:ext cx="2494577" cy="1916101"/>
              <a:chOff x="6435796" y="2522149"/>
              <a:chExt cx="2494577" cy="1916101"/>
            </a:xfrm>
          </p:grpSpPr>
          <p:grpSp>
            <p:nvGrpSpPr>
              <p:cNvPr id="339" name="Google Shape;339;p31"/>
              <p:cNvGrpSpPr/>
              <p:nvPr/>
            </p:nvGrpSpPr>
            <p:grpSpPr>
              <a:xfrm rot="10800000">
                <a:off x="6760035" y="3079467"/>
                <a:ext cx="92400" cy="411825"/>
                <a:chOff x="2070100" y="2563700"/>
                <a:chExt cx="92400" cy="411825"/>
              </a:xfrm>
            </p:grpSpPr>
            <p:cxnSp>
              <p:nvCxnSpPr>
                <p:cNvPr id="340" name="Google Shape;340;p31"/>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341" name="Google Shape;341;p31"/>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2" name="Google Shape;342;p31"/>
              <p:cNvSpPr txBox="1"/>
              <p:nvPr/>
            </p:nvSpPr>
            <p:spPr>
              <a:xfrm>
                <a:off x="6435796" y="2522149"/>
                <a:ext cx="1085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rgbClr val="999999"/>
                    </a:solidFill>
                    <a:latin typeface="Roboto"/>
                    <a:ea typeface="Roboto"/>
                    <a:cs typeface="Roboto"/>
                    <a:sym typeface="Roboto"/>
                  </a:rPr>
                  <a:t>End of C term</a:t>
                </a:r>
                <a:endParaRPr b="1" sz="1200">
                  <a:solidFill>
                    <a:srgbClr val="999999"/>
                  </a:solidFill>
                  <a:latin typeface="Roboto"/>
                  <a:ea typeface="Roboto"/>
                  <a:cs typeface="Roboto"/>
                  <a:sym typeface="Roboto"/>
                </a:endParaRPr>
              </a:p>
            </p:txBody>
          </p:sp>
          <p:sp>
            <p:nvSpPr>
              <p:cNvPr id="343" name="Google Shape;343;p31"/>
              <p:cNvSpPr txBox="1"/>
              <p:nvPr/>
            </p:nvSpPr>
            <p:spPr>
              <a:xfrm>
                <a:off x="6676773" y="3494450"/>
                <a:ext cx="2253600" cy="9438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SzPts val="1200"/>
                  <a:buFont typeface="Roboto"/>
                  <a:buChar char="➢"/>
                </a:pPr>
                <a:r>
                  <a:rPr b="1" lang="en" sz="1200">
                    <a:latin typeface="Roboto"/>
                    <a:ea typeface="Roboto"/>
                    <a:cs typeface="Roboto"/>
                    <a:sym typeface="Roboto"/>
                  </a:rPr>
                  <a:t>Analyze</a:t>
                </a:r>
                <a:r>
                  <a:rPr b="1" lang="en" sz="1200">
                    <a:latin typeface="Roboto"/>
                    <a:ea typeface="Roboto"/>
                    <a:cs typeface="Roboto"/>
                    <a:sym typeface="Roboto"/>
                  </a:rPr>
                  <a:t>/</a:t>
                </a:r>
                <a:r>
                  <a:rPr b="1" lang="en" sz="1200">
                    <a:latin typeface="Roboto"/>
                    <a:ea typeface="Roboto"/>
                    <a:cs typeface="Roboto"/>
                    <a:sym typeface="Roboto"/>
                  </a:rPr>
                  <a:t>evaluate</a:t>
                </a:r>
                <a:r>
                  <a:rPr b="1" lang="en" sz="1200">
                    <a:latin typeface="Roboto"/>
                    <a:ea typeface="Roboto"/>
                    <a:cs typeface="Roboto"/>
                    <a:sym typeface="Roboto"/>
                  </a:rPr>
                  <a:t> results</a:t>
                </a:r>
                <a:endParaRPr b="1" sz="1200">
                  <a:latin typeface="Roboto"/>
                  <a:ea typeface="Roboto"/>
                  <a:cs typeface="Roboto"/>
                  <a:sym typeface="Roboto"/>
                </a:endParaRPr>
              </a:p>
              <a:p>
                <a:pPr indent="-304800" lvl="0" marL="457200" marR="0" rtl="0" algn="l">
                  <a:lnSpc>
                    <a:spcPct val="115000"/>
                  </a:lnSpc>
                  <a:spcBef>
                    <a:spcPts val="0"/>
                  </a:spcBef>
                  <a:spcAft>
                    <a:spcPts val="0"/>
                  </a:spcAft>
                  <a:buSzPts val="1200"/>
                  <a:buFont typeface="Roboto"/>
                  <a:buChar char="➢"/>
                </a:pPr>
                <a:r>
                  <a:rPr b="1" lang="en" sz="1200">
                    <a:latin typeface="Roboto"/>
                    <a:ea typeface="Roboto"/>
                    <a:cs typeface="Roboto"/>
                    <a:sym typeface="Roboto"/>
                  </a:rPr>
                  <a:t>Present </a:t>
                </a:r>
                <a:endParaRPr b="1" sz="1200">
                  <a:latin typeface="Roboto"/>
                  <a:ea typeface="Roboto"/>
                  <a:cs typeface="Roboto"/>
                  <a:sym typeface="Roboto"/>
                </a:endParaRPr>
              </a:p>
              <a:p>
                <a:pPr indent="0" lvl="0" marL="0" marR="0" rtl="0" algn="l">
                  <a:lnSpc>
                    <a:spcPct val="115000"/>
                  </a:lnSpc>
                  <a:spcBef>
                    <a:spcPts val="0"/>
                  </a:spcBef>
                  <a:spcAft>
                    <a:spcPts val="0"/>
                  </a:spcAft>
                  <a:buNone/>
                </a:pPr>
                <a:r>
                  <a:t/>
                </a:r>
                <a:endParaRPr b="1" sz="1200">
                  <a:latin typeface="Roboto"/>
                  <a:ea typeface="Roboto"/>
                  <a:cs typeface="Roboto"/>
                  <a:sym typeface="Roboto"/>
                </a:endParaRPr>
              </a:p>
            </p:txBody>
          </p:sp>
        </p:grpSp>
      </p:grpSp>
      <p:grpSp>
        <p:nvGrpSpPr>
          <p:cNvPr id="344" name="Google Shape;344;p31"/>
          <p:cNvGrpSpPr/>
          <p:nvPr/>
        </p:nvGrpSpPr>
        <p:grpSpPr>
          <a:xfrm>
            <a:off x="483041" y="1814300"/>
            <a:ext cx="2966498" cy="1779489"/>
            <a:chOff x="495991" y="1807174"/>
            <a:chExt cx="2966498" cy="1779489"/>
          </a:xfrm>
        </p:grpSpPr>
        <p:sp>
          <p:nvSpPr>
            <p:cNvPr id="345" name="Google Shape;345;p31"/>
            <p:cNvSpPr/>
            <p:nvPr/>
          </p:nvSpPr>
          <p:spPr>
            <a:xfrm>
              <a:off x="932600" y="3079475"/>
              <a:ext cx="19584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6" name="Google Shape;346;p31"/>
            <p:cNvGrpSpPr/>
            <p:nvPr/>
          </p:nvGrpSpPr>
          <p:grpSpPr>
            <a:xfrm>
              <a:off x="495991" y="1807174"/>
              <a:ext cx="2966498" cy="1779489"/>
              <a:chOff x="495991" y="1807174"/>
              <a:chExt cx="2966498" cy="1779489"/>
            </a:xfrm>
          </p:grpSpPr>
          <p:sp>
            <p:nvSpPr>
              <p:cNvPr id="347" name="Google Shape;347;p31"/>
              <p:cNvSpPr txBox="1"/>
              <p:nvPr/>
            </p:nvSpPr>
            <p:spPr>
              <a:xfrm>
                <a:off x="495991" y="3215263"/>
                <a:ext cx="871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rgbClr val="666666"/>
                    </a:solidFill>
                    <a:latin typeface="Roboto"/>
                    <a:ea typeface="Roboto"/>
                    <a:cs typeface="Roboto"/>
                    <a:sym typeface="Roboto"/>
                  </a:rPr>
                  <a:t>A/B term</a:t>
                </a:r>
                <a:endParaRPr b="1" sz="1200">
                  <a:solidFill>
                    <a:srgbClr val="666666"/>
                  </a:solidFill>
                  <a:latin typeface="Roboto"/>
                  <a:ea typeface="Roboto"/>
                  <a:cs typeface="Roboto"/>
                  <a:sym typeface="Roboto"/>
                </a:endParaRPr>
              </a:p>
            </p:txBody>
          </p:sp>
          <p:grpSp>
            <p:nvGrpSpPr>
              <p:cNvPr id="348" name="Google Shape;348;p31"/>
              <p:cNvGrpSpPr/>
              <p:nvPr/>
            </p:nvGrpSpPr>
            <p:grpSpPr>
              <a:xfrm>
                <a:off x="881025" y="2800065"/>
                <a:ext cx="92400" cy="411825"/>
                <a:chOff x="845575" y="2563700"/>
                <a:chExt cx="92400" cy="411825"/>
              </a:xfrm>
            </p:grpSpPr>
            <p:cxnSp>
              <p:nvCxnSpPr>
                <p:cNvPr id="349" name="Google Shape;349;p31"/>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350" name="Google Shape;350;p31"/>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1" name="Google Shape;351;p31"/>
              <p:cNvSpPr txBox="1"/>
              <p:nvPr/>
            </p:nvSpPr>
            <p:spPr>
              <a:xfrm>
                <a:off x="651489" y="1807174"/>
                <a:ext cx="2811000" cy="8592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Roboto"/>
                  <a:buChar char="➢"/>
                </a:pPr>
                <a:r>
                  <a:rPr b="1" lang="en" sz="1200">
                    <a:latin typeface="Roboto"/>
                    <a:ea typeface="Roboto"/>
                    <a:cs typeface="Roboto"/>
                    <a:sym typeface="Roboto"/>
                  </a:rPr>
                  <a:t>Decide the topic, forms of discussion, facilitators, and form of final deliverable</a:t>
                </a:r>
                <a:endParaRPr b="1"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b="1" lang="en" sz="1200">
                    <a:latin typeface="Roboto"/>
                    <a:ea typeface="Roboto"/>
                    <a:cs typeface="Roboto"/>
                    <a:sym typeface="Roboto"/>
                  </a:rPr>
                  <a:t>Start gather information </a:t>
                </a:r>
                <a:endParaRPr b="1" sz="1200">
                  <a:latin typeface="Roboto"/>
                  <a:ea typeface="Roboto"/>
                  <a:cs typeface="Roboto"/>
                  <a:sym typeface="Roboto"/>
                </a:endParaRPr>
              </a:p>
              <a:p>
                <a:pPr indent="0" lvl="0" marL="0" rtl="0" algn="l">
                  <a:spcBef>
                    <a:spcPts val="1600"/>
                  </a:spcBef>
                  <a:spcAft>
                    <a:spcPts val="1600"/>
                  </a:spcAft>
                  <a:buNone/>
                </a:pPr>
                <a:r>
                  <a:t/>
                </a:r>
                <a:endParaRPr b="1" sz="1200">
                  <a:latin typeface="Roboto"/>
                  <a:ea typeface="Roboto"/>
                  <a:cs typeface="Roboto"/>
                  <a:sym typeface="Roboto"/>
                </a:endParaRPr>
              </a:p>
            </p:txBody>
          </p:sp>
        </p:grpSp>
      </p:grpSp>
      <p:grpSp>
        <p:nvGrpSpPr>
          <p:cNvPr id="352" name="Google Shape;352;p31"/>
          <p:cNvGrpSpPr/>
          <p:nvPr/>
        </p:nvGrpSpPr>
        <p:grpSpPr>
          <a:xfrm>
            <a:off x="2512653" y="2709725"/>
            <a:ext cx="2508247" cy="1732500"/>
            <a:chOff x="2525603" y="2702599"/>
            <a:chExt cx="2508247" cy="1732500"/>
          </a:xfrm>
        </p:grpSpPr>
        <p:sp>
          <p:nvSpPr>
            <p:cNvPr id="353" name="Google Shape;353;p31"/>
            <p:cNvSpPr/>
            <p:nvPr/>
          </p:nvSpPr>
          <p:spPr>
            <a:xfrm>
              <a:off x="2890952" y="3079475"/>
              <a:ext cx="19584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4" name="Google Shape;354;p31"/>
            <p:cNvGrpSpPr/>
            <p:nvPr/>
          </p:nvGrpSpPr>
          <p:grpSpPr>
            <a:xfrm>
              <a:off x="2525603" y="2702599"/>
              <a:ext cx="2508247" cy="1732500"/>
              <a:chOff x="2525603" y="2702599"/>
              <a:chExt cx="2508247" cy="1732500"/>
            </a:xfrm>
          </p:grpSpPr>
          <p:sp>
            <p:nvSpPr>
              <p:cNvPr id="355" name="Google Shape;355;p31"/>
              <p:cNvSpPr txBox="1"/>
              <p:nvPr/>
            </p:nvSpPr>
            <p:spPr>
              <a:xfrm>
                <a:off x="2525603" y="2702599"/>
                <a:ext cx="12675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rgbClr val="666666"/>
                    </a:solidFill>
                    <a:latin typeface="Roboto"/>
                    <a:ea typeface="Roboto"/>
                    <a:cs typeface="Roboto"/>
                    <a:sym typeface="Roboto"/>
                  </a:rPr>
                  <a:t>Mid-B term</a:t>
                </a:r>
                <a:endParaRPr b="1" sz="1200">
                  <a:solidFill>
                    <a:srgbClr val="666666"/>
                  </a:solidFill>
                  <a:latin typeface="Roboto"/>
                  <a:ea typeface="Roboto"/>
                  <a:cs typeface="Roboto"/>
                  <a:sym typeface="Roboto"/>
                </a:endParaRPr>
              </a:p>
            </p:txBody>
          </p:sp>
          <p:grpSp>
            <p:nvGrpSpPr>
              <p:cNvPr id="356" name="Google Shape;356;p31"/>
              <p:cNvGrpSpPr/>
              <p:nvPr/>
            </p:nvGrpSpPr>
            <p:grpSpPr>
              <a:xfrm rot="10800000">
                <a:off x="2849073" y="3079467"/>
                <a:ext cx="92400" cy="411825"/>
                <a:chOff x="2070100" y="2563700"/>
                <a:chExt cx="92400" cy="411825"/>
              </a:xfrm>
            </p:grpSpPr>
            <p:cxnSp>
              <p:nvCxnSpPr>
                <p:cNvPr id="357" name="Google Shape;357;p31"/>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358" name="Google Shape;358;p31"/>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9" name="Google Shape;359;p31"/>
              <p:cNvSpPr txBox="1"/>
              <p:nvPr/>
            </p:nvSpPr>
            <p:spPr>
              <a:xfrm>
                <a:off x="2706450" y="3491299"/>
                <a:ext cx="2327400" cy="943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Roboto"/>
                  <a:buChar char="➢"/>
                </a:pPr>
                <a:r>
                  <a:rPr b="1" lang="en" sz="1200">
                    <a:solidFill>
                      <a:schemeClr val="dk1"/>
                    </a:solidFill>
                    <a:latin typeface="Roboto"/>
                    <a:ea typeface="Roboto"/>
                    <a:cs typeface="Roboto"/>
                    <a:sym typeface="Roboto"/>
                  </a:rPr>
                  <a:t>Modify/finaliza the activities</a:t>
                </a:r>
                <a:endParaRPr b="1"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b="1" lang="en" sz="1200">
                    <a:latin typeface="Roboto"/>
                    <a:ea typeface="Roboto"/>
                    <a:cs typeface="Roboto"/>
                    <a:sym typeface="Roboto"/>
                  </a:rPr>
                  <a:t>Sign up for Winter Session</a:t>
                </a:r>
                <a:endParaRPr b="1"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b="1" lang="en" sz="1200">
                    <a:solidFill>
                      <a:schemeClr val="dk1"/>
                    </a:solidFill>
                    <a:latin typeface="Roboto"/>
                    <a:ea typeface="Roboto"/>
                    <a:cs typeface="Roboto"/>
                    <a:sym typeface="Roboto"/>
                  </a:rPr>
                  <a:t>Prepare materials</a:t>
                </a:r>
                <a:endParaRPr b="1" sz="1200">
                  <a:latin typeface="Roboto"/>
                  <a:ea typeface="Roboto"/>
                  <a:cs typeface="Roboto"/>
                  <a:sym typeface="Roboto"/>
                </a:endParaRPr>
              </a:p>
            </p:txBody>
          </p:sp>
        </p:grpSp>
      </p:grpSp>
      <p:grpSp>
        <p:nvGrpSpPr>
          <p:cNvPr id="360" name="Google Shape;360;p31"/>
          <p:cNvGrpSpPr/>
          <p:nvPr/>
        </p:nvGrpSpPr>
        <p:grpSpPr>
          <a:xfrm>
            <a:off x="6167168" y="333099"/>
            <a:ext cx="547999" cy="463394"/>
            <a:chOff x="5983625" y="301625"/>
            <a:chExt cx="403000" cy="395050"/>
          </a:xfrm>
        </p:grpSpPr>
        <p:sp>
          <p:nvSpPr>
            <p:cNvPr id="361" name="Google Shape;361;p31"/>
            <p:cNvSpPr/>
            <p:nvPr/>
          </p:nvSpPr>
          <p:spPr>
            <a:xfrm>
              <a:off x="5983625" y="319925"/>
              <a:ext cx="403000" cy="67200"/>
            </a:xfrm>
            <a:custGeom>
              <a:rect b="b" l="l" r="r" t="t"/>
              <a:pathLst>
                <a:path extrusionOk="0" h="2688" w="1612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62" name="Google Shape;362;p31"/>
            <p:cNvSpPr/>
            <p:nvPr/>
          </p:nvSpPr>
          <p:spPr>
            <a:xfrm>
              <a:off x="5983625" y="664900"/>
              <a:ext cx="403000" cy="31775"/>
            </a:xfrm>
            <a:custGeom>
              <a:rect b="b" l="l" r="r" t="t"/>
              <a:pathLst>
                <a:path extrusionOk="0" h="1271" w="1612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63" name="Google Shape;363;p31"/>
            <p:cNvSpPr/>
            <p:nvPr/>
          </p:nvSpPr>
          <p:spPr>
            <a:xfrm>
              <a:off x="6041025" y="301625"/>
              <a:ext cx="29325" cy="63500"/>
            </a:xfrm>
            <a:custGeom>
              <a:rect b="b" l="l" r="r" t="t"/>
              <a:pathLst>
                <a:path extrusionOk="0" h="2540" w="1173">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64" name="Google Shape;364;p31"/>
            <p:cNvSpPr/>
            <p:nvPr/>
          </p:nvSpPr>
          <p:spPr>
            <a:xfrm>
              <a:off x="6297450" y="301625"/>
              <a:ext cx="29350" cy="63500"/>
            </a:xfrm>
            <a:custGeom>
              <a:rect b="b" l="l" r="r" t="t"/>
              <a:pathLst>
                <a:path extrusionOk="0" h="2540" w="1174">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65" name="Google Shape;365;p31"/>
            <p:cNvSpPr/>
            <p:nvPr/>
          </p:nvSpPr>
          <p:spPr>
            <a:xfrm>
              <a:off x="6097200" y="509200"/>
              <a:ext cx="50700" cy="53775"/>
            </a:xfrm>
            <a:custGeom>
              <a:rect b="b" l="l" r="r" t="t"/>
              <a:pathLst>
                <a:path extrusionOk="0" h="2151" w="2028">
                  <a:moveTo>
                    <a:pt x="0" y="1"/>
                  </a:moveTo>
                  <a:lnTo>
                    <a:pt x="0" y="2150"/>
                  </a:lnTo>
                  <a:lnTo>
                    <a:pt x="2027" y="2150"/>
                  </a:lnTo>
                  <a:lnTo>
                    <a:pt x="2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66" name="Google Shape;366;p31"/>
            <p:cNvSpPr/>
            <p:nvPr/>
          </p:nvSpPr>
          <p:spPr>
            <a:xfrm>
              <a:off x="6097200" y="448150"/>
              <a:ext cx="50700" cy="48875"/>
            </a:xfrm>
            <a:custGeom>
              <a:rect b="b" l="l" r="r" t="t"/>
              <a:pathLst>
                <a:path extrusionOk="0" h="1955" w="2028">
                  <a:moveTo>
                    <a:pt x="0" y="1"/>
                  </a:moveTo>
                  <a:lnTo>
                    <a:pt x="0" y="1954"/>
                  </a:lnTo>
                  <a:lnTo>
                    <a:pt x="2027" y="1954"/>
                  </a:lnTo>
                  <a:lnTo>
                    <a:pt x="2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67" name="Google Shape;367;p31"/>
            <p:cNvSpPr/>
            <p:nvPr/>
          </p:nvSpPr>
          <p:spPr>
            <a:xfrm>
              <a:off x="6097200" y="575150"/>
              <a:ext cx="50700" cy="48875"/>
            </a:xfrm>
            <a:custGeom>
              <a:rect b="b" l="l" r="r" t="t"/>
              <a:pathLst>
                <a:path extrusionOk="0" h="1955" w="2028">
                  <a:moveTo>
                    <a:pt x="0" y="1"/>
                  </a:moveTo>
                  <a:lnTo>
                    <a:pt x="0" y="1954"/>
                  </a:lnTo>
                  <a:lnTo>
                    <a:pt x="2027" y="1954"/>
                  </a:lnTo>
                  <a:lnTo>
                    <a:pt x="2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68" name="Google Shape;368;p31"/>
            <p:cNvSpPr/>
            <p:nvPr/>
          </p:nvSpPr>
          <p:spPr>
            <a:xfrm>
              <a:off x="6160075" y="575150"/>
              <a:ext cx="50100" cy="48875"/>
            </a:xfrm>
            <a:custGeom>
              <a:rect b="b" l="l" r="r" t="t"/>
              <a:pathLst>
                <a:path extrusionOk="0" h="1955" w="2004">
                  <a:moveTo>
                    <a:pt x="1" y="1"/>
                  </a:moveTo>
                  <a:lnTo>
                    <a:pt x="1" y="1954"/>
                  </a:lnTo>
                  <a:lnTo>
                    <a:pt x="2003" y="1954"/>
                  </a:lnTo>
                  <a:lnTo>
                    <a:pt x="200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69" name="Google Shape;369;p31"/>
            <p:cNvSpPr/>
            <p:nvPr/>
          </p:nvSpPr>
          <p:spPr>
            <a:xfrm>
              <a:off x="6034300" y="509200"/>
              <a:ext cx="50700" cy="53775"/>
            </a:xfrm>
            <a:custGeom>
              <a:rect b="b" l="l" r="r" t="t"/>
              <a:pathLst>
                <a:path extrusionOk="0" h="2151" w="2028">
                  <a:moveTo>
                    <a:pt x="1" y="1"/>
                  </a:moveTo>
                  <a:lnTo>
                    <a:pt x="1" y="2150"/>
                  </a:lnTo>
                  <a:lnTo>
                    <a:pt x="2028" y="2150"/>
                  </a:lnTo>
                  <a:lnTo>
                    <a:pt x="202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70" name="Google Shape;370;p31"/>
            <p:cNvSpPr/>
            <p:nvPr/>
          </p:nvSpPr>
          <p:spPr>
            <a:xfrm>
              <a:off x="6034300" y="575150"/>
              <a:ext cx="50700" cy="48875"/>
            </a:xfrm>
            <a:custGeom>
              <a:rect b="b" l="l" r="r" t="t"/>
              <a:pathLst>
                <a:path extrusionOk="0" h="1955" w="2028">
                  <a:moveTo>
                    <a:pt x="1" y="1"/>
                  </a:moveTo>
                  <a:lnTo>
                    <a:pt x="1" y="1954"/>
                  </a:lnTo>
                  <a:lnTo>
                    <a:pt x="2028" y="1954"/>
                  </a:lnTo>
                  <a:lnTo>
                    <a:pt x="202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71" name="Google Shape;371;p31"/>
            <p:cNvSpPr/>
            <p:nvPr/>
          </p:nvSpPr>
          <p:spPr>
            <a:xfrm>
              <a:off x="6034300" y="448150"/>
              <a:ext cx="50700" cy="48875"/>
            </a:xfrm>
            <a:custGeom>
              <a:rect b="b" l="l" r="r" t="t"/>
              <a:pathLst>
                <a:path extrusionOk="0" h="1955" w="2028">
                  <a:moveTo>
                    <a:pt x="1" y="1"/>
                  </a:moveTo>
                  <a:lnTo>
                    <a:pt x="1" y="1954"/>
                  </a:lnTo>
                  <a:lnTo>
                    <a:pt x="2028" y="1954"/>
                  </a:lnTo>
                  <a:lnTo>
                    <a:pt x="202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72" name="Google Shape;372;p31"/>
            <p:cNvSpPr/>
            <p:nvPr/>
          </p:nvSpPr>
          <p:spPr>
            <a:xfrm>
              <a:off x="6160075" y="509200"/>
              <a:ext cx="50100" cy="53775"/>
            </a:xfrm>
            <a:custGeom>
              <a:rect b="b" l="l" r="r" t="t"/>
              <a:pathLst>
                <a:path extrusionOk="0" h="2151" w="2004">
                  <a:moveTo>
                    <a:pt x="1" y="1"/>
                  </a:moveTo>
                  <a:lnTo>
                    <a:pt x="1" y="2150"/>
                  </a:lnTo>
                  <a:lnTo>
                    <a:pt x="2003" y="2150"/>
                  </a:lnTo>
                  <a:lnTo>
                    <a:pt x="200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73" name="Google Shape;373;p31"/>
            <p:cNvSpPr/>
            <p:nvPr/>
          </p:nvSpPr>
          <p:spPr>
            <a:xfrm>
              <a:off x="5983625" y="399300"/>
              <a:ext cx="403000" cy="272950"/>
            </a:xfrm>
            <a:custGeom>
              <a:rect b="b" l="l" r="r" t="t"/>
              <a:pathLst>
                <a:path extrusionOk="0" h="10918" w="1612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74" name="Google Shape;374;p31"/>
            <p:cNvSpPr/>
            <p:nvPr/>
          </p:nvSpPr>
          <p:spPr>
            <a:xfrm>
              <a:off x="6285250" y="575150"/>
              <a:ext cx="50700" cy="48875"/>
            </a:xfrm>
            <a:custGeom>
              <a:rect b="b" l="l" r="r" t="t"/>
              <a:pathLst>
                <a:path extrusionOk="0" h="1955" w="2028">
                  <a:moveTo>
                    <a:pt x="0" y="1"/>
                  </a:moveTo>
                  <a:lnTo>
                    <a:pt x="0" y="1954"/>
                  </a:lnTo>
                  <a:lnTo>
                    <a:pt x="2028" y="1954"/>
                  </a:lnTo>
                  <a:lnTo>
                    <a:pt x="202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75" name="Google Shape;375;p31"/>
            <p:cNvSpPr/>
            <p:nvPr/>
          </p:nvSpPr>
          <p:spPr>
            <a:xfrm>
              <a:off x="6285250" y="509200"/>
              <a:ext cx="50700" cy="53775"/>
            </a:xfrm>
            <a:custGeom>
              <a:rect b="b" l="l" r="r" t="t"/>
              <a:pathLst>
                <a:path extrusionOk="0" h="2151" w="2028">
                  <a:moveTo>
                    <a:pt x="0" y="1"/>
                  </a:moveTo>
                  <a:lnTo>
                    <a:pt x="0" y="2150"/>
                  </a:lnTo>
                  <a:lnTo>
                    <a:pt x="2028" y="2150"/>
                  </a:lnTo>
                  <a:lnTo>
                    <a:pt x="202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76" name="Google Shape;376;p31"/>
            <p:cNvSpPr/>
            <p:nvPr/>
          </p:nvSpPr>
          <p:spPr>
            <a:xfrm>
              <a:off x="6285250" y="448150"/>
              <a:ext cx="50700" cy="48875"/>
            </a:xfrm>
            <a:custGeom>
              <a:rect b="b" l="l" r="r" t="t"/>
              <a:pathLst>
                <a:path extrusionOk="0" h="1955" w="2028">
                  <a:moveTo>
                    <a:pt x="0" y="1"/>
                  </a:moveTo>
                  <a:lnTo>
                    <a:pt x="0" y="1954"/>
                  </a:lnTo>
                  <a:lnTo>
                    <a:pt x="2028" y="1954"/>
                  </a:lnTo>
                  <a:lnTo>
                    <a:pt x="202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77" name="Google Shape;377;p31"/>
            <p:cNvSpPr/>
            <p:nvPr/>
          </p:nvSpPr>
          <p:spPr>
            <a:xfrm>
              <a:off x="6222350" y="575150"/>
              <a:ext cx="50700" cy="48875"/>
            </a:xfrm>
            <a:custGeom>
              <a:rect b="b" l="l" r="r" t="t"/>
              <a:pathLst>
                <a:path extrusionOk="0" h="1955" w="2028">
                  <a:moveTo>
                    <a:pt x="1" y="1"/>
                  </a:moveTo>
                  <a:lnTo>
                    <a:pt x="1" y="1954"/>
                  </a:lnTo>
                  <a:lnTo>
                    <a:pt x="2028" y="1954"/>
                  </a:lnTo>
                  <a:lnTo>
                    <a:pt x="202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78" name="Google Shape;378;p31"/>
            <p:cNvSpPr/>
            <p:nvPr/>
          </p:nvSpPr>
          <p:spPr>
            <a:xfrm>
              <a:off x="6160075" y="448150"/>
              <a:ext cx="50100" cy="48875"/>
            </a:xfrm>
            <a:custGeom>
              <a:rect b="b" l="l" r="r" t="t"/>
              <a:pathLst>
                <a:path extrusionOk="0" h="1955" w="2004">
                  <a:moveTo>
                    <a:pt x="1" y="1"/>
                  </a:moveTo>
                  <a:lnTo>
                    <a:pt x="1" y="1954"/>
                  </a:lnTo>
                  <a:lnTo>
                    <a:pt x="2003" y="1954"/>
                  </a:lnTo>
                  <a:lnTo>
                    <a:pt x="200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79" name="Google Shape;379;p31"/>
            <p:cNvSpPr/>
            <p:nvPr/>
          </p:nvSpPr>
          <p:spPr>
            <a:xfrm>
              <a:off x="6222350" y="509200"/>
              <a:ext cx="50700" cy="53775"/>
            </a:xfrm>
            <a:custGeom>
              <a:rect b="b" l="l" r="r" t="t"/>
              <a:pathLst>
                <a:path extrusionOk="0" h="2151" w="2028">
                  <a:moveTo>
                    <a:pt x="1" y="1"/>
                  </a:moveTo>
                  <a:lnTo>
                    <a:pt x="1" y="2150"/>
                  </a:lnTo>
                  <a:lnTo>
                    <a:pt x="2028" y="2150"/>
                  </a:lnTo>
                  <a:lnTo>
                    <a:pt x="202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380" name="Google Shape;380;p31"/>
            <p:cNvSpPr/>
            <p:nvPr/>
          </p:nvSpPr>
          <p:spPr>
            <a:xfrm>
              <a:off x="6222350" y="448150"/>
              <a:ext cx="50700" cy="48875"/>
            </a:xfrm>
            <a:custGeom>
              <a:rect b="b" l="l" r="r" t="t"/>
              <a:pathLst>
                <a:path extrusionOk="0" h="1955" w="2028">
                  <a:moveTo>
                    <a:pt x="1" y="1"/>
                  </a:moveTo>
                  <a:lnTo>
                    <a:pt x="1" y="1954"/>
                  </a:lnTo>
                  <a:lnTo>
                    <a:pt x="2028" y="1954"/>
                  </a:lnTo>
                  <a:lnTo>
                    <a:pt x="202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grpSp>
      <p:sp>
        <p:nvSpPr>
          <p:cNvPr id="381" name="Google Shape;381;p31"/>
          <p:cNvSpPr txBox="1"/>
          <p:nvPr/>
        </p:nvSpPr>
        <p:spPr>
          <a:xfrm>
            <a:off x="4753150" y="1446600"/>
            <a:ext cx="3788700" cy="5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66666"/>
                </a:solidFill>
                <a:latin typeface="Roboto Slab"/>
                <a:ea typeface="Roboto Slab"/>
                <a:cs typeface="Roboto Slab"/>
                <a:sym typeface="Roboto Slab"/>
              </a:rPr>
              <a:t>If work with </a:t>
            </a:r>
            <a:r>
              <a:rPr b="1" lang="en" sz="1800">
                <a:solidFill>
                  <a:srgbClr val="666666"/>
                </a:solidFill>
                <a:latin typeface="Roboto Slab"/>
                <a:ea typeface="Roboto Slab"/>
                <a:cs typeface="Roboto Slab"/>
                <a:sym typeface="Roboto Slab"/>
              </a:rPr>
              <a:t>Winter Session </a:t>
            </a:r>
            <a:r>
              <a:rPr b="1" lang="en">
                <a:solidFill>
                  <a:srgbClr val="666666"/>
                </a:solidFill>
                <a:latin typeface="Roboto Slab"/>
                <a:ea typeface="Roboto Slab"/>
                <a:cs typeface="Roboto Slab"/>
                <a:sym typeface="Roboto Slab"/>
              </a:rPr>
              <a:t>...</a:t>
            </a:r>
            <a:endParaRPr b="1">
              <a:solidFill>
                <a:srgbClr val="666666"/>
              </a:solidFill>
              <a:latin typeface="Roboto Slab"/>
              <a:ea typeface="Roboto Slab"/>
              <a:cs typeface="Roboto Slab"/>
              <a:sym typeface="Roboto Slab"/>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4"/>
          <p:cNvSpPr txBox="1"/>
          <p:nvPr>
            <p:ph type="title"/>
          </p:nvPr>
        </p:nvSpPr>
        <p:spPr>
          <a:xfrm>
            <a:off x="457200" y="-10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What is it</a:t>
            </a:r>
            <a:endParaRPr/>
          </a:p>
        </p:txBody>
      </p:sp>
      <p:sp>
        <p:nvSpPr>
          <p:cNvPr id="148" name="Google Shape;148;p14"/>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pic>
        <p:nvPicPr>
          <p:cNvPr id="149" name="Google Shape;149;p14"/>
          <p:cNvPicPr preferRelativeResize="0"/>
          <p:nvPr/>
        </p:nvPicPr>
        <p:blipFill>
          <a:blip r:embed="rId3">
            <a:alphaModFix/>
          </a:blip>
          <a:stretch>
            <a:fillRect/>
          </a:stretch>
        </p:blipFill>
        <p:spPr>
          <a:xfrm>
            <a:off x="4956600" y="2271450"/>
            <a:ext cx="3804600" cy="2530700"/>
          </a:xfrm>
          <a:prstGeom prst="rect">
            <a:avLst/>
          </a:prstGeom>
          <a:noFill/>
          <a:ln>
            <a:noFill/>
          </a:ln>
        </p:spPr>
      </p:pic>
      <p:sp>
        <p:nvSpPr>
          <p:cNvPr id="150" name="Google Shape;150;p14"/>
          <p:cNvSpPr txBox="1"/>
          <p:nvPr>
            <p:ph idx="4294967295" type="body"/>
          </p:nvPr>
        </p:nvSpPr>
        <p:spPr>
          <a:xfrm>
            <a:off x="-632150" y="2037350"/>
            <a:ext cx="5486400" cy="2764800"/>
          </a:xfrm>
          <a:prstGeom prst="rect">
            <a:avLst/>
          </a:prstGeom>
        </p:spPr>
        <p:txBody>
          <a:bodyPr anchorCtr="0" anchor="t" bIns="0" lIns="0" spcFirstLastPara="1" rIns="0" wrap="square" tIns="0">
            <a:noAutofit/>
          </a:bodyPr>
          <a:lstStyle/>
          <a:p>
            <a:pPr indent="0" lvl="0" marL="1200150" rtl="0" algn="l">
              <a:lnSpc>
                <a:spcPct val="150000"/>
              </a:lnSpc>
              <a:spcBef>
                <a:spcPts val="600"/>
              </a:spcBef>
              <a:spcAft>
                <a:spcPts val="0"/>
              </a:spcAft>
              <a:buNone/>
            </a:pPr>
            <a:r>
              <a:rPr lang="en" sz="1800"/>
              <a:t>A student-lead program that gathers main stakeholders of higher education together to </a:t>
            </a:r>
            <a:r>
              <a:rPr lang="en" sz="1800"/>
              <a:t>brainstorm &amp; imagine the future of higher education at WPI. </a:t>
            </a:r>
            <a:endParaRPr sz="1800"/>
          </a:p>
          <a:p>
            <a:pPr indent="-228600" lvl="0" marL="1543050" rtl="0" algn="l">
              <a:lnSpc>
                <a:spcPct val="150000"/>
              </a:lnSpc>
              <a:spcBef>
                <a:spcPts val="600"/>
              </a:spcBef>
              <a:spcAft>
                <a:spcPts val="0"/>
              </a:spcAft>
              <a:buSzPts val="1800"/>
              <a:buChar char="▰"/>
            </a:pPr>
            <a:r>
              <a:rPr lang="en" sz="1800"/>
              <a:t>Different topics each year</a:t>
            </a:r>
            <a:endParaRPr sz="1800"/>
          </a:p>
          <a:p>
            <a:pPr indent="-228600" lvl="0" marL="1543050" rtl="0" algn="l">
              <a:lnSpc>
                <a:spcPct val="150000"/>
              </a:lnSpc>
              <a:spcBef>
                <a:spcPts val="0"/>
              </a:spcBef>
              <a:spcAft>
                <a:spcPts val="0"/>
              </a:spcAft>
              <a:buSzPts val="1800"/>
              <a:buChar char="▰"/>
            </a:pPr>
            <a:r>
              <a:rPr lang="en" sz="1800"/>
              <a:t>In the form of an active workshop</a:t>
            </a:r>
            <a:endParaRPr sz="1800"/>
          </a:p>
          <a:p>
            <a:pPr indent="0" lvl="0" marL="0" rtl="0" algn="l">
              <a:lnSpc>
                <a:spcPct val="150000"/>
              </a:lnSpc>
              <a:spcBef>
                <a:spcPts val="600"/>
              </a:spcBef>
              <a:spcAft>
                <a:spcPts val="0"/>
              </a:spcAft>
              <a:buNone/>
            </a:pPr>
            <a:r>
              <a:t/>
            </a:r>
            <a:endParaRPr sz="1800"/>
          </a:p>
          <a:p>
            <a:pPr indent="0" lvl="0" marL="0" rtl="0" algn="l">
              <a:spcBef>
                <a:spcPts val="6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32"/>
          <p:cNvSpPr txBox="1"/>
          <p:nvPr>
            <p:ph type="title"/>
          </p:nvPr>
        </p:nvSpPr>
        <p:spPr>
          <a:xfrm>
            <a:off x="457200" y="-10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Recommended Timeline #2 </a:t>
            </a:r>
            <a:endParaRPr/>
          </a:p>
        </p:txBody>
      </p:sp>
      <p:sp>
        <p:nvSpPr>
          <p:cNvPr id="387" name="Google Shape;387;p32"/>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sp>
        <p:nvSpPr>
          <p:cNvPr id="388" name="Google Shape;388;p32"/>
          <p:cNvSpPr/>
          <p:nvPr/>
        </p:nvSpPr>
        <p:spPr>
          <a:xfrm>
            <a:off x="4836352" y="3086601"/>
            <a:ext cx="19584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9" name="Google Shape;389;p32"/>
          <p:cNvGrpSpPr/>
          <p:nvPr/>
        </p:nvGrpSpPr>
        <p:grpSpPr>
          <a:xfrm>
            <a:off x="4626350" y="2072447"/>
            <a:ext cx="2378400" cy="1933753"/>
            <a:chOff x="4639300" y="2065321"/>
            <a:chExt cx="2378400" cy="1933753"/>
          </a:xfrm>
        </p:grpSpPr>
        <p:grpSp>
          <p:nvGrpSpPr>
            <p:cNvPr id="390" name="Google Shape;390;p32"/>
            <p:cNvGrpSpPr/>
            <p:nvPr/>
          </p:nvGrpSpPr>
          <p:grpSpPr>
            <a:xfrm>
              <a:off x="4808316" y="2800065"/>
              <a:ext cx="92400" cy="411825"/>
              <a:chOff x="845575" y="2563700"/>
              <a:chExt cx="92400" cy="411825"/>
            </a:xfrm>
          </p:grpSpPr>
          <p:cxnSp>
            <p:nvCxnSpPr>
              <p:cNvPr id="391" name="Google Shape;391;p32"/>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392" name="Google Shape;392;p32"/>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3" name="Google Shape;393;p32"/>
            <p:cNvSpPr txBox="1"/>
            <p:nvPr/>
          </p:nvSpPr>
          <p:spPr>
            <a:xfrm>
              <a:off x="4731425" y="3243074"/>
              <a:ext cx="1642500" cy="75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999999"/>
                  </a:solidFill>
                  <a:latin typeface="Roboto"/>
                  <a:ea typeface="Roboto"/>
                  <a:cs typeface="Roboto"/>
                  <a:sym typeface="Roboto"/>
                </a:rPr>
                <a:t>B term</a:t>
              </a:r>
              <a:endParaRPr b="1" sz="1200">
                <a:solidFill>
                  <a:srgbClr val="999999"/>
                </a:solidFill>
                <a:latin typeface="Roboto"/>
                <a:ea typeface="Roboto"/>
                <a:cs typeface="Roboto"/>
                <a:sym typeface="Roboto"/>
              </a:endParaRPr>
            </a:p>
            <a:p>
              <a:pPr indent="0" lvl="0" marL="0" rtl="0" algn="l">
                <a:lnSpc>
                  <a:spcPct val="115000"/>
                </a:lnSpc>
                <a:spcBef>
                  <a:spcPts val="1600"/>
                </a:spcBef>
                <a:spcAft>
                  <a:spcPts val="1600"/>
                </a:spcAft>
                <a:buNone/>
              </a:pPr>
              <a:r>
                <a:t/>
              </a:r>
              <a:endParaRPr b="1" sz="1200">
                <a:solidFill>
                  <a:srgbClr val="999999"/>
                </a:solidFill>
                <a:latin typeface="Roboto"/>
                <a:ea typeface="Roboto"/>
                <a:cs typeface="Roboto"/>
                <a:sym typeface="Roboto"/>
              </a:endParaRPr>
            </a:p>
          </p:txBody>
        </p:sp>
        <p:sp>
          <p:nvSpPr>
            <p:cNvPr id="394" name="Google Shape;394;p32"/>
            <p:cNvSpPr txBox="1"/>
            <p:nvPr/>
          </p:nvSpPr>
          <p:spPr>
            <a:xfrm>
              <a:off x="4639300" y="2065321"/>
              <a:ext cx="2378400" cy="7560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Roboto"/>
                <a:buChar char="➢"/>
              </a:pPr>
              <a:r>
                <a:rPr b="1" lang="en" sz="1200">
                  <a:solidFill>
                    <a:schemeClr val="dk1"/>
                  </a:solidFill>
                  <a:latin typeface="Roboto"/>
                  <a:ea typeface="Roboto"/>
                  <a:cs typeface="Roboto"/>
                  <a:sym typeface="Roboto"/>
                </a:rPr>
                <a:t>Conduct wor</a:t>
              </a:r>
              <a:r>
                <a:rPr b="1" lang="en" sz="1200">
                  <a:solidFill>
                    <a:schemeClr val="dk1"/>
                  </a:solidFill>
                  <a:latin typeface="Roboto"/>
                  <a:ea typeface="Roboto"/>
                  <a:cs typeface="Roboto"/>
                  <a:sym typeface="Roboto"/>
                </a:rPr>
                <a:t>kshop </a:t>
              </a:r>
              <a:endParaRPr b="1" sz="1200">
                <a:solidFill>
                  <a:schemeClr val="dk1"/>
                </a:solidFill>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b="1" lang="en" sz="1200">
                  <a:solidFill>
                    <a:schemeClr val="dk1"/>
                  </a:solidFill>
                  <a:latin typeface="Roboto"/>
                  <a:ea typeface="Roboto"/>
                  <a:cs typeface="Roboto"/>
                  <a:sym typeface="Roboto"/>
                </a:rPr>
                <a:t>Collect data</a:t>
              </a:r>
              <a:endParaRPr b="1" sz="1200">
                <a:latin typeface="Roboto"/>
                <a:ea typeface="Roboto"/>
                <a:cs typeface="Roboto"/>
                <a:sym typeface="Roboto"/>
              </a:endParaRPr>
            </a:p>
          </p:txBody>
        </p:sp>
      </p:grpSp>
      <p:grpSp>
        <p:nvGrpSpPr>
          <p:cNvPr id="395" name="Google Shape;395;p32"/>
          <p:cNvGrpSpPr/>
          <p:nvPr/>
        </p:nvGrpSpPr>
        <p:grpSpPr>
          <a:xfrm>
            <a:off x="6422840" y="2529275"/>
            <a:ext cx="2721160" cy="1916101"/>
            <a:chOff x="6435790" y="2522149"/>
            <a:chExt cx="2721160" cy="1916101"/>
          </a:xfrm>
        </p:grpSpPr>
        <p:sp>
          <p:nvSpPr>
            <p:cNvPr id="396" name="Google Shape;396;p32"/>
            <p:cNvSpPr/>
            <p:nvPr/>
          </p:nvSpPr>
          <p:spPr>
            <a:xfrm>
              <a:off x="6807650" y="3079475"/>
              <a:ext cx="23493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7" name="Google Shape;397;p32"/>
            <p:cNvGrpSpPr/>
            <p:nvPr/>
          </p:nvGrpSpPr>
          <p:grpSpPr>
            <a:xfrm>
              <a:off x="6435790" y="2522149"/>
              <a:ext cx="2494583" cy="1916101"/>
              <a:chOff x="6435790" y="2522149"/>
              <a:chExt cx="2494583" cy="1916101"/>
            </a:xfrm>
          </p:grpSpPr>
          <p:grpSp>
            <p:nvGrpSpPr>
              <p:cNvPr id="398" name="Google Shape;398;p32"/>
              <p:cNvGrpSpPr/>
              <p:nvPr/>
            </p:nvGrpSpPr>
            <p:grpSpPr>
              <a:xfrm rot="10800000">
                <a:off x="6760035" y="3079467"/>
                <a:ext cx="92400" cy="411825"/>
                <a:chOff x="2070100" y="2563700"/>
                <a:chExt cx="92400" cy="411825"/>
              </a:xfrm>
            </p:grpSpPr>
            <p:cxnSp>
              <p:nvCxnSpPr>
                <p:cNvPr id="399" name="Google Shape;399;p32"/>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400" name="Google Shape;400;p32"/>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1" name="Google Shape;401;p32"/>
              <p:cNvSpPr txBox="1"/>
              <p:nvPr/>
            </p:nvSpPr>
            <p:spPr>
              <a:xfrm>
                <a:off x="6435790" y="2522149"/>
                <a:ext cx="15114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rgbClr val="999999"/>
                    </a:solidFill>
                    <a:latin typeface="Roboto"/>
                    <a:ea typeface="Roboto"/>
                    <a:cs typeface="Roboto"/>
                    <a:sym typeface="Roboto"/>
                  </a:rPr>
                  <a:t>Mid-B term: </a:t>
                </a:r>
                <a:r>
                  <a:rPr b="1" lang="en" sz="1200">
                    <a:solidFill>
                      <a:srgbClr val="999999"/>
                    </a:solidFill>
                    <a:latin typeface="Roboto"/>
                    <a:ea typeface="Roboto"/>
                    <a:cs typeface="Roboto"/>
                    <a:sym typeface="Roboto"/>
                  </a:rPr>
                  <a:t>November</a:t>
                </a:r>
                <a:endParaRPr b="1" sz="1200">
                  <a:solidFill>
                    <a:srgbClr val="999999"/>
                  </a:solidFill>
                  <a:latin typeface="Roboto"/>
                  <a:ea typeface="Roboto"/>
                  <a:cs typeface="Roboto"/>
                  <a:sym typeface="Roboto"/>
                </a:endParaRPr>
              </a:p>
            </p:txBody>
          </p:sp>
          <p:sp>
            <p:nvSpPr>
              <p:cNvPr id="402" name="Google Shape;402;p32"/>
              <p:cNvSpPr txBox="1"/>
              <p:nvPr/>
            </p:nvSpPr>
            <p:spPr>
              <a:xfrm>
                <a:off x="6676773" y="3494450"/>
                <a:ext cx="2253600" cy="9438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SzPts val="1200"/>
                  <a:buFont typeface="Roboto"/>
                  <a:buChar char="➢"/>
                </a:pPr>
                <a:r>
                  <a:rPr b="1" lang="en" sz="1200">
                    <a:latin typeface="Roboto"/>
                    <a:ea typeface="Roboto"/>
                    <a:cs typeface="Roboto"/>
                    <a:sym typeface="Roboto"/>
                  </a:rPr>
                  <a:t>Analyze/evaluate results</a:t>
                </a:r>
                <a:endParaRPr b="1" sz="1200">
                  <a:latin typeface="Roboto"/>
                  <a:ea typeface="Roboto"/>
                  <a:cs typeface="Roboto"/>
                  <a:sym typeface="Roboto"/>
                </a:endParaRPr>
              </a:p>
              <a:p>
                <a:pPr indent="-304800" lvl="0" marL="457200" marR="0" rtl="0" algn="l">
                  <a:lnSpc>
                    <a:spcPct val="115000"/>
                  </a:lnSpc>
                  <a:spcBef>
                    <a:spcPts val="0"/>
                  </a:spcBef>
                  <a:spcAft>
                    <a:spcPts val="0"/>
                  </a:spcAft>
                  <a:buSzPts val="1200"/>
                  <a:buFont typeface="Roboto"/>
                  <a:buChar char="➢"/>
                </a:pPr>
                <a:r>
                  <a:rPr b="1" lang="en" sz="1200">
                    <a:latin typeface="Roboto"/>
                    <a:ea typeface="Roboto"/>
                    <a:cs typeface="Roboto"/>
                    <a:sym typeface="Roboto"/>
                  </a:rPr>
                  <a:t>Present result</a:t>
                </a:r>
                <a:endParaRPr b="1" sz="1200">
                  <a:latin typeface="Roboto"/>
                  <a:ea typeface="Roboto"/>
                  <a:cs typeface="Roboto"/>
                  <a:sym typeface="Roboto"/>
                </a:endParaRPr>
              </a:p>
              <a:p>
                <a:pPr indent="-304800" lvl="0" marL="457200" marR="0" rtl="0" algn="l">
                  <a:lnSpc>
                    <a:spcPct val="115000"/>
                  </a:lnSpc>
                  <a:spcBef>
                    <a:spcPts val="0"/>
                  </a:spcBef>
                  <a:spcAft>
                    <a:spcPts val="0"/>
                  </a:spcAft>
                  <a:buSzPts val="1200"/>
                  <a:buFont typeface="Roboto"/>
                  <a:buChar char="➢"/>
                </a:pPr>
                <a:r>
                  <a:rPr b="1" lang="en" sz="1200">
                    <a:latin typeface="Roboto"/>
                    <a:ea typeface="Roboto"/>
                    <a:cs typeface="Roboto"/>
                    <a:sym typeface="Roboto"/>
                  </a:rPr>
                  <a:t>Audience: </a:t>
                </a:r>
                <a:r>
                  <a:rPr b="1" lang="en">
                    <a:latin typeface="Roboto"/>
                    <a:ea typeface="Roboto"/>
                    <a:cs typeface="Roboto"/>
                    <a:sym typeface="Roboto"/>
                  </a:rPr>
                  <a:t>board of trustees</a:t>
                </a:r>
                <a:endParaRPr b="1">
                  <a:latin typeface="Roboto"/>
                  <a:ea typeface="Roboto"/>
                  <a:cs typeface="Roboto"/>
                  <a:sym typeface="Roboto"/>
                </a:endParaRPr>
              </a:p>
              <a:p>
                <a:pPr indent="0" lvl="0" marL="0" marR="0" rtl="0" algn="l">
                  <a:lnSpc>
                    <a:spcPct val="115000"/>
                  </a:lnSpc>
                  <a:spcBef>
                    <a:spcPts val="0"/>
                  </a:spcBef>
                  <a:spcAft>
                    <a:spcPts val="0"/>
                  </a:spcAft>
                  <a:buNone/>
                </a:pPr>
                <a:r>
                  <a:t/>
                </a:r>
                <a:endParaRPr b="1" sz="1200">
                  <a:latin typeface="Roboto"/>
                  <a:ea typeface="Roboto"/>
                  <a:cs typeface="Roboto"/>
                  <a:sym typeface="Roboto"/>
                </a:endParaRPr>
              </a:p>
            </p:txBody>
          </p:sp>
        </p:grpSp>
      </p:grpSp>
      <p:grpSp>
        <p:nvGrpSpPr>
          <p:cNvPr id="403" name="Google Shape;403;p32"/>
          <p:cNvGrpSpPr/>
          <p:nvPr/>
        </p:nvGrpSpPr>
        <p:grpSpPr>
          <a:xfrm>
            <a:off x="483041" y="1881150"/>
            <a:ext cx="2966498" cy="1712639"/>
            <a:chOff x="495991" y="1874024"/>
            <a:chExt cx="2966498" cy="1712639"/>
          </a:xfrm>
        </p:grpSpPr>
        <p:sp>
          <p:nvSpPr>
            <p:cNvPr id="404" name="Google Shape;404;p32"/>
            <p:cNvSpPr/>
            <p:nvPr/>
          </p:nvSpPr>
          <p:spPr>
            <a:xfrm>
              <a:off x="932600" y="3079475"/>
              <a:ext cx="19584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5" name="Google Shape;405;p32"/>
            <p:cNvGrpSpPr/>
            <p:nvPr/>
          </p:nvGrpSpPr>
          <p:grpSpPr>
            <a:xfrm>
              <a:off x="495991" y="1874024"/>
              <a:ext cx="2966498" cy="1712639"/>
              <a:chOff x="495991" y="1874024"/>
              <a:chExt cx="2966498" cy="1712639"/>
            </a:xfrm>
          </p:grpSpPr>
          <p:sp>
            <p:nvSpPr>
              <p:cNvPr id="406" name="Google Shape;406;p32"/>
              <p:cNvSpPr txBox="1"/>
              <p:nvPr/>
            </p:nvSpPr>
            <p:spPr>
              <a:xfrm>
                <a:off x="495991" y="3215263"/>
                <a:ext cx="871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rgbClr val="999999"/>
                    </a:solidFill>
                    <a:latin typeface="Roboto"/>
                    <a:ea typeface="Roboto"/>
                    <a:cs typeface="Roboto"/>
                    <a:sym typeface="Roboto"/>
                  </a:rPr>
                  <a:t>Summer break </a:t>
                </a:r>
                <a:endParaRPr b="1" sz="1200">
                  <a:solidFill>
                    <a:srgbClr val="999999"/>
                  </a:solidFill>
                  <a:latin typeface="Roboto"/>
                  <a:ea typeface="Roboto"/>
                  <a:cs typeface="Roboto"/>
                  <a:sym typeface="Roboto"/>
                </a:endParaRPr>
              </a:p>
              <a:p>
                <a:pPr indent="0" lvl="0" marL="0" rtl="0" algn="ctr">
                  <a:lnSpc>
                    <a:spcPct val="115000"/>
                  </a:lnSpc>
                  <a:spcBef>
                    <a:spcPts val="1600"/>
                  </a:spcBef>
                  <a:spcAft>
                    <a:spcPts val="1600"/>
                  </a:spcAft>
                  <a:buNone/>
                </a:pPr>
                <a:r>
                  <a:rPr b="1" lang="en" sz="1200">
                    <a:solidFill>
                      <a:srgbClr val="999999"/>
                    </a:solidFill>
                    <a:latin typeface="Roboto"/>
                    <a:ea typeface="Roboto"/>
                    <a:cs typeface="Roboto"/>
                    <a:sym typeface="Roboto"/>
                  </a:rPr>
                  <a:t>(E term)</a:t>
                </a:r>
                <a:endParaRPr b="1" sz="1200">
                  <a:solidFill>
                    <a:srgbClr val="999999"/>
                  </a:solidFill>
                  <a:latin typeface="Roboto"/>
                  <a:ea typeface="Roboto"/>
                  <a:cs typeface="Roboto"/>
                  <a:sym typeface="Roboto"/>
                </a:endParaRPr>
              </a:p>
            </p:txBody>
          </p:sp>
          <p:grpSp>
            <p:nvGrpSpPr>
              <p:cNvPr id="407" name="Google Shape;407;p32"/>
              <p:cNvGrpSpPr/>
              <p:nvPr/>
            </p:nvGrpSpPr>
            <p:grpSpPr>
              <a:xfrm>
                <a:off x="881025" y="2800065"/>
                <a:ext cx="92400" cy="411825"/>
                <a:chOff x="845575" y="2563700"/>
                <a:chExt cx="92400" cy="411825"/>
              </a:xfrm>
            </p:grpSpPr>
            <p:cxnSp>
              <p:nvCxnSpPr>
                <p:cNvPr id="408" name="Google Shape;408;p32"/>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409" name="Google Shape;409;p32"/>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0" name="Google Shape;410;p32"/>
              <p:cNvSpPr txBox="1"/>
              <p:nvPr/>
            </p:nvSpPr>
            <p:spPr>
              <a:xfrm>
                <a:off x="651489" y="1874024"/>
                <a:ext cx="2811000" cy="8592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Roboto"/>
                  <a:buChar char="➢"/>
                </a:pPr>
                <a:r>
                  <a:rPr b="1" lang="en" sz="1200">
                    <a:latin typeface="Roboto"/>
                    <a:ea typeface="Roboto"/>
                    <a:cs typeface="Roboto"/>
                    <a:sym typeface="Roboto"/>
                  </a:rPr>
                  <a:t>Decide the topic, forms of discussion, facilitators, and form of final deliverable</a:t>
                </a:r>
                <a:endParaRPr b="1"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b="1" lang="en" sz="1200">
                    <a:latin typeface="Roboto"/>
                    <a:ea typeface="Roboto"/>
                    <a:cs typeface="Roboto"/>
                    <a:sym typeface="Roboto"/>
                  </a:rPr>
                  <a:t>Start gather information </a:t>
                </a:r>
                <a:endParaRPr b="1" sz="1200">
                  <a:latin typeface="Roboto"/>
                  <a:ea typeface="Roboto"/>
                  <a:cs typeface="Roboto"/>
                  <a:sym typeface="Roboto"/>
                </a:endParaRPr>
              </a:p>
              <a:p>
                <a:pPr indent="0" lvl="0" marL="0" rtl="0" algn="l">
                  <a:spcBef>
                    <a:spcPts val="1600"/>
                  </a:spcBef>
                  <a:spcAft>
                    <a:spcPts val="1600"/>
                  </a:spcAft>
                  <a:buNone/>
                </a:pPr>
                <a:r>
                  <a:t/>
                </a:r>
                <a:endParaRPr b="1" sz="1200">
                  <a:latin typeface="Roboto"/>
                  <a:ea typeface="Roboto"/>
                  <a:cs typeface="Roboto"/>
                  <a:sym typeface="Roboto"/>
                </a:endParaRPr>
              </a:p>
            </p:txBody>
          </p:sp>
        </p:grpSp>
      </p:grpSp>
      <p:sp>
        <p:nvSpPr>
          <p:cNvPr id="411" name="Google Shape;411;p32"/>
          <p:cNvSpPr/>
          <p:nvPr/>
        </p:nvSpPr>
        <p:spPr>
          <a:xfrm>
            <a:off x="2878002" y="3086601"/>
            <a:ext cx="19584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2" name="Google Shape;412;p32"/>
          <p:cNvGrpSpPr/>
          <p:nvPr/>
        </p:nvGrpSpPr>
        <p:grpSpPr>
          <a:xfrm>
            <a:off x="2298950" y="2721725"/>
            <a:ext cx="2327400" cy="2071950"/>
            <a:chOff x="2311900" y="2714599"/>
            <a:chExt cx="2327400" cy="2071950"/>
          </a:xfrm>
        </p:grpSpPr>
        <p:sp>
          <p:nvSpPr>
            <p:cNvPr id="413" name="Google Shape;413;p32"/>
            <p:cNvSpPr txBox="1"/>
            <p:nvPr/>
          </p:nvSpPr>
          <p:spPr>
            <a:xfrm>
              <a:off x="2525599" y="2714599"/>
              <a:ext cx="1344900" cy="35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200">
                  <a:solidFill>
                    <a:srgbClr val="999999"/>
                  </a:solidFill>
                  <a:latin typeface="Roboto"/>
                  <a:ea typeface="Roboto"/>
                  <a:cs typeface="Roboto"/>
                  <a:sym typeface="Roboto"/>
                </a:rPr>
                <a:t>A term</a:t>
              </a:r>
              <a:endParaRPr b="1" sz="1200">
                <a:solidFill>
                  <a:srgbClr val="999999"/>
                </a:solidFill>
                <a:latin typeface="Roboto"/>
                <a:ea typeface="Roboto"/>
                <a:cs typeface="Roboto"/>
                <a:sym typeface="Roboto"/>
              </a:endParaRPr>
            </a:p>
          </p:txBody>
        </p:sp>
        <p:grpSp>
          <p:nvGrpSpPr>
            <p:cNvPr id="414" name="Google Shape;414;p32"/>
            <p:cNvGrpSpPr/>
            <p:nvPr/>
          </p:nvGrpSpPr>
          <p:grpSpPr>
            <a:xfrm rot="10800000">
              <a:off x="2849073" y="3079467"/>
              <a:ext cx="92400" cy="411825"/>
              <a:chOff x="2070100" y="2563700"/>
              <a:chExt cx="92400" cy="411825"/>
            </a:xfrm>
          </p:grpSpPr>
          <p:cxnSp>
            <p:nvCxnSpPr>
              <p:cNvPr id="415" name="Google Shape;415;p32"/>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416" name="Google Shape;416;p32"/>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7" name="Google Shape;417;p32"/>
            <p:cNvSpPr txBox="1"/>
            <p:nvPr/>
          </p:nvSpPr>
          <p:spPr>
            <a:xfrm>
              <a:off x="2311900" y="3444349"/>
              <a:ext cx="2327400" cy="13422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Roboto"/>
                <a:buChar char="➢"/>
              </a:pPr>
              <a:r>
                <a:rPr b="1" lang="en" sz="1200">
                  <a:solidFill>
                    <a:schemeClr val="dk1"/>
                  </a:solidFill>
                  <a:latin typeface="Roboto"/>
                  <a:ea typeface="Roboto"/>
                  <a:cs typeface="Roboto"/>
                  <a:sym typeface="Roboto"/>
                </a:rPr>
                <a:t>Modify/finaliza the activities</a:t>
              </a:r>
              <a:endParaRPr b="1" sz="1200">
                <a:latin typeface="Roboto"/>
                <a:ea typeface="Roboto"/>
                <a:cs typeface="Roboto"/>
                <a:sym typeface="Roboto"/>
              </a:endParaRPr>
            </a:p>
            <a:p>
              <a:pPr indent="-304800" lvl="0" marL="457200" rtl="0" algn="l">
                <a:lnSpc>
                  <a:spcPct val="115000"/>
                </a:lnSpc>
                <a:spcBef>
                  <a:spcPts val="0"/>
                </a:spcBef>
                <a:spcAft>
                  <a:spcPts val="0"/>
                </a:spcAft>
                <a:buSzPts val="1200"/>
                <a:buFont typeface="Roboto"/>
                <a:buChar char="➢"/>
              </a:pPr>
              <a:r>
                <a:rPr b="1" lang="en" sz="1200">
                  <a:solidFill>
                    <a:schemeClr val="dk1"/>
                  </a:solidFill>
                  <a:latin typeface="Roboto"/>
                  <a:ea typeface="Roboto"/>
                  <a:cs typeface="Roboto"/>
                  <a:sym typeface="Roboto"/>
                </a:rPr>
                <a:t>Prepare materials</a:t>
              </a:r>
              <a:endParaRPr b="1" sz="1200">
                <a:solidFill>
                  <a:schemeClr val="dk1"/>
                </a:solidFill>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b="1" lang="en" sz="1200">
                  <a:solidFill>
                    <a:schemeClr val="dk1"/>
                  </a:solidFill>
                  <a:latin typeface="Roboto"/>
                  <a:ea typeface="Roboto"/>
                  <a:cs typeface="Roboto"/>
                  <a:sym typeface="Roboto"/>
                </a:rPr>
                <a:t>Start PR &amp; advertising</a:t>
              </a:r>
              <a:endParaRPr b="1" sz="1200">
                <a:solidFill>
                  <a:schemeClr val="dk1"/>
                </a:solidFill>
                <a:latin typeface="Roboto"/>
                <a:ea typeface="Roboto"/>
                <a:cs typeface="Roboto"/>
                <a:sym typeface="Roboto"/>
              </a:endParaRPr>
            </a:p>
          </p:txBody>
        </p:sp>
      </p:grpSp>
      <p:grpSp>
        <p:nvGrpSpPr>
          <p:cNvPr id="418" name="Google Shape;418;p32"/>
          <p:cNvGrpSpPr/>
          <p:nvPr/>
        </p:nvGrpSpPr>
        <p:grpSpPr>
          <a:xfrm>
            <a:off x="5943593" y="321474"/>
            <a:ext cx="547999" cy="463394"/>
            <a:chOff x="5983625" y="301625"/>
            <a:chExt cx="403000" cy="395050"/>
          </a:xfrm>
        </p:grpSpPr>
        <p:sp>
          <p:nvSpPr>
            <p:cNvPr id="419" name="Google Shape;419;p32"/>
            <p:cNvSpPr/>
            <p:nvPr/>
          </p:nvSpPr>
          <p:spPr>
            <a:xfrm>
              <a:off x="5983625" y="319925"/>
              <a:ext cx="403000" cy="67200"/>
            </a:xfrm>
            <a:custGeom>
              <a:rect b="b" l="l" r="r" t="t"/>
              <a:pathLst>
                <a:path extrusionOk="0" h="2688" w="1612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420" name="Google Shape;420;p32"/>
            <p:cNvSpPr/>
            <p:nvPr/>
          </p:nvSpPr>
          <p:spPr>
            <a:xfrm>
              <a:off x="5983625" y="664900"/>
              <a:ext cx="403000" cy="31775"/>
            </a:xfrm>
            <a:custGeom>
              <a:rect b="b" l="l" r="r" t="t"/>
              <a:pathLst>
                <a:path extrusionOk="0" h="1271" w="1612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421" name="Google Shape;421;p32"/>
            <p:cNvSpPr/>
            <p:nvPr/>
          </p:nvSpPr>
          <p:spPr>
            <a:xfrm>
              <a:off x="6041025" y="301625"/>
              <a:ext cx="29325" cy="63500"/>
            </a:xfrm>
            <a:custGeom>
              <a:rect b="b" l="l" r="r" t="t"/>
              <a:pathLst>
                <a:path extrusionOk="0" h="2540" w="1173">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422" name="Google Shape;422;p32"/>
            <p:cNvSpPr/>
            <p:nvPr/>
          </p:nvSpPr>
          <p:spPr>
            <a:xfrm>
              <a:off x="6297450" y="301625"/>
              <a:ext cx="29350" cy="63500"/>
            </a:xfrm>
            <a:custGeom>
              <a:rect b="b" l="l" r="r" t="t"/>
              <a:pathLst>
                <a:path extrusionOk="0" h="2540" w="1174">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423" name="Google Shape;423;p32"/>
            <p:cNvSpPr/>
            <p:nvPr/>
          </p:nvSpPr>
          <p:spPr>
            <a:xfrm>
              <a:off x="6097200" y="509200"/>
              <a:ext cx="50700" cy="53775"/>
            </a:xfrm>
            <a:custGeom>
              <a:rect b="b" l="l" r="r" t="t"/>
              <a:pathLst>
                <a:path extrusionOk="0" h="2151" w="2028">
                  <a:moveTo>
                    <a:pt x="0" y="1"/>
                  </a:moveTo>
                  <a:lnTo>
                    <a:pt x="0" y="2150"/>
                  </a:lnTo>
                  <a:lnTo>
                    <a:pt x="2027" y="2150"/>
                  </a:lnTo>
                  <a:lnTo>
                    <a:pt x="2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424" name="Google Shape;424;p32"/>
            <p:cNvSpPr/>
            <p:nvPr/>
          </p:nvSpPr>
          <p:spPr>
            <a:xfrm>
              <a:off x="6097200" y="448150"/>
              <a:ext cx="50700" cy="48875"/>
            </a:xfrm>
            <a:custGeom>
              <a:rect b="b" l="l" r="r" t="t"/>
              <a:pathLst>
                <a:path extrusionOk="0" h="1955" w="2028">
                  <a:moveTo>
                    <a:pt x="0" y="1"/>
                  </a:moveTo>
                  <a:lnTo>
                    <a:pt x="0" y="1954"/>
                  </a:lnTo>
                  <a:lnTo>
                    <a:pt x="2027" y="1954"/>
                  </a:lnTo>
                  <a:lnTo>
                    <a:pt x="2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425" name="Google Shape;425;p32"/>
            <p:cNvSpPr/>
            <p:nvPr/>
          </p:nvSpPr>
          <p:spPr>
            <a:xfrm>
              <a:off x="6097200" y="575150"/>
              <a:ext cx="50700" cy="48875"/>
            </a:xfrm>
            <a:custGeom>
              <a:rect b="b" l="l" r="r" t="t"/>
              <a:pathLst>
                <a:path extrusionOk="0" h="1955" w="2028">
                  <a:moveTo>
                    <a:pt x="0" y="1"/>
                  </a:moveTo>
                  <a:lnTo>
                    <a:pt x="0" y="1954"/>
                  </a:lnTo>
                  <a:lnTo>
                    <a:pt x="2027" y="1954"/>
                  </a:lnTo>
                  <a:lnTo>
                    <a:pt x="20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426" name="Google Shape;426;p32"/>
            <p:cNvSpPr/>
            <p:nvPr/>
          </p:nvSpPr>
          <p:spPr>
            <a:xfrm>
              <a:off x="6160075" y="575150"/>
              <a:ext cx="50100" cy="48875"/>
            </a:xfrm>
            <a:custGeom>
              <a:rect b="b" l="l" r="r" t="t"/>
              <a:pathLst>
                <a:path extrusionOk="0" h="1955" w="2004">
                  <a:moveTo>
                    <a:pt x="1" y="1"/>
                  </a:moveTo>
                  <a:lnTo>
                    <a:pt x="1" y="1954"/>
                  </a:lnTo>
                  <a:lnTo>
                    <a:pt x="2003" y="1954"/>
                  </a:lnTo>
                  <a:lnTo>
                    <a:pt x="200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427" name="Google Shape;427;p32"/>
            <p:cNvSpPr/>
            <p:nvPr/>
          </p:nvSpPr>
          <p:spPr>
            <a:xfrm>
              <a:off x="6034300" y="509200"/>
              <a:ext cx="50700" cy="53775"/>
            </a:xfrm>
            <a:custGeom>
              <a:rect b="b" l="l" r="r" t="t"/>
              <a:pathLst>
                <a:path extrusionOk="0" h="2151" w="2028">
                  <a:moveTo>
                    <a:pt x="1" y="1"/>
                  </a:moveTo>
                  <a:lnTo>
                    <a:pt x="1" y="2150"/>
                  </a:lnTo>
                  <a:lnTo>
                    <a:pt x="2028" y="2150"/>
                  </a:lnTo>
                  <a:lnTo>
                    <a:pt x="202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428" name="Google Shape;428;p32"/>
            <p:cNvSpPr/>
            <p:nvPr/>
          </p:nvSpPr>
          <p:spPr>
            <a:xfrm>
              <a:off x="6034300" y="575150"/>
              <a:ext cx="50700" cy="48875"/>
            </a:xfrm>
            <a:custGeom>
              <a:rect b="b" l="l" r="r" t="t"/>
              <a:pathLst>
                <a:path extrusionOk="0" h="1955" w="2028">
                  <a:moveTo>
                    <a:pt x="1" y="1"/>
                  </a:moveTo>
                  <a:lnTo>
                    <a:pt x="1" y="1954"/>
                  </a:lnTo>
                  <a:lnTo>
                    <a:pt x="2028" y="1954"/>
                  </a:lnTo>
                  <a:lnTo>
                    <a:pt x="202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429" name="Google Shape;429;p32"/>
            <p:cNvSpPr/>
            <p:nvPr/>
          </p:nvSpPr>
          <p:spPr>
            <a:xfrm>
              <a:off x="6034300" y="448150"/>
              <a:ext cx="50700" cy="48875"/>
            </a:xfrm>
            <a:custGeom>
              <a:rect b="b" l="l" r="r" t="t"/>
              <a:pathLst>
                <a:path extrusionOk="0" h="1955" w="2028">
                  <a:moveTo>
                    <a:pt x="1" y="1"/>
                  </a:moveTo>
                  <a:lnTo>
                    <a:pt x="1" y="1954"/>
                  </a:lnTo>
                  <a:lnTo>
                    <a:pt x="2028" y="1954"/>
                  </a:lnTo>
                  <a:lnTo>
                    <a:pt x="202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430" name="Google Shape;430;p32"/>
            <p:cNvSpPr/>
            <p:nvPr/>
          </p:nvSpPr>
          <p:spPr>
            <a:xfrm>
              <a:off x="6160075" y="509200"/>
              <a:ext cx="50100" cy="53775"/>
            </a:xfrm>
            <a:custGeom>
              <a:rect b="b" l="l" r="r" t="t"/>
              <a:pathLst>
                <a:path extrusionOk="0" h="2151" w="2004">
                  <a:moveTo>
                    <a:pt x="1" y="1"/>
                  </a:moveTo>
                  <a:lnTo>
                    <a:pt x="1" y="2150"/>
                  </a:lnTo>
                  <a:lnTo>
                    <a:pt x="2003" y="2150"/>
                  </a:lnTo>
                  <a:lnTo>
                    <a:pt x="200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431" name="Google Shape;431;p32"/>
            <p:cNvSpPr/>
            <p:nvPr/>
          </p:nvSpPr>
          <p:spPr>
            <a:xfrm>
              <a:off x="5983625" y="399300"/>
              <a:ext cx="403000" cy="272950"/>
            </a:xfrm>
            <a:custGeom>
              <a:rect b="b" l="l" r="r" t="t"/>
              <a:pathLst>
                <a:path extrusionOk="0" h="10918" w="1612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432" name="Google Shape;432;p32"/>
            <p:cNvSpPr/>
            <p:nvPr/>
          </p:nvSpPr>
          <p:spPr>
            <a:xfrm>
              <a:off x="6285250" y="575150"/>
              <a:ext cx="50700" cy="48875"/>
            </a:xfrm>
            <a:custGeom>
              <a:rect b="b" l="l" r="r" t="t"/>
              <a:pathLst>
                <a:path extrusionOk="0" h="1955" w="2028">
                  <a:moveTo>
                    <a:pt x="0" y="1"/>
                  </a:moveTo>
                  <a:lnTo>
                    <a:pt x="0" y="1954"/>
                  </a:lnTo>
                  <a:lnTo>
                    <a:pt x="2028" y="1954"/>
                  </a:lnTo>
                  <a:lnTo>
                    <a:pt x="202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433" name="Google Shape;433;p32"/>
            <p:cNvSpPr/>
            <p:nvPr/>
          </p:nvSpPr>
          <p:spPr>
            <a:xfrm>
              <a:off x="6285250" y="509200"/>
              <a:ext cx="50700" cy="53775"/>
            </a:xfrm>
            <a:custGeom>
              <a:rect b="b" l="l" r="r" t="t"/>
              <a:pathLst>
                <a:path extrusionOk="0" h="2151" w="2028">
                  <a:moveTo>
                    <a:pt x="0" y="1"/>
                  </a:moveTo>
                  <a:lnTo>
                    <a:pt x="0" y="2150"/>
                  </a:lnTo>
                  <a:lnTo>
                    <a:pt x="2028" y="2150"/>
                  </a:lnTo>
                  <a:lnTo>
                    <a:pt x="202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434" name="Google Shape;434;p32"/>
            <p:cNvSpPr/>
            <p:nvPr/>
          </p:nvSpPr>
          <p:spPr>
            <a:xfrm>
              <a:off x="6285250" y="448150"/>
              <a:ext cx="50700" cy="48875"/>
            </a:xfrm>
            <a:custGeom>
              <a:rect b="b" l="l" r="r" t="t"/>
              <a:pathLst>
                <a:path extrusionOk="0" h="1955" w="2028">
                  <a:moveTo>
                    <a:pt x="0" y="1"/>
                  </a:moveTo>
                  <a:lnTo>
                    <a:pt x="0" y="1954"/>
                  </a:lnTo>
                  <a:lnTo>
                    <a:pt x="2028" y="1954"/>
                  </a:lnTo>
                  <a:lnTo>
                    <a:pt x="202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435" name="Google Shape;435;p32"/>
            <p:cNvSpPr/>
            <p:nvPr/>
          </p:nvSpPr>
          <p:spPr>
            <a:xfrm>
              <a:off x="6222350" y="575150"/>
              <a:ext cx="50700" cy="48875"/>
            </a:xfrm>
            <a:custGeom>
              <a:rect b="b" l="l" r="r" t="t"/>
              <a:pathLst>
                <a:path extrusionOk="0" h="1955" w="2028">
                  <a:moveTo>
                    <a:pt x="1" y="1"/>
                  </a:moveTo>
                  <a:lnTo>
                    <a:pt x="1" y="1954"/>
                  </a:lnTo>
                  <a:lnTo>
                    <a:pt x="2028" y="1954"/>
                  </a:lnTo>
                  <a:lnTo>
                    <a:pt x="202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436" name="Google Shape;436;p32"/>
            <p:cNvSpPr/>
            <p:nvPr/>
          </p:nvSpPr>
          <p:spPr>
            <a:xfrm>
              <a:off x="6160075" y="448150"/>
              <a:ext cx="50100" cy="48875"/>
            </a:xfrm>
            <a:custGeom>
              <a:rect b="b" l="l" r="r" t="t"/>
              <a:pathLst>
                <a:path extrusionOk="0" h="1955" w="2004">
                  <a:moveTo>
                    <a:pt x="1" y="1"/>
                  </a:moveTo>
                  <a:lnTo>
                    <a:pt x="1" y="1954"/>
                  </a:lnTo>
                  <a:lnTo>
                    <a:pt x="2003" y="1954"/>
                  </a:lnTo>
                  <a:lnTo>
                    <a:pt x="200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437" name="Google Shape;437;p32"/>
            <p:cNvSpPr/>
            <p:nvPr/>
          </p:nvSpPr>
          <p:spPr>
            <a:xfrm>
              <a:off x="6222350" y="509200"/>
              <a:ext cx="50700" cy="53775"/>
            </a:xfrm>
            <a:custGeom>
              <a:rect b="b" l="l" r="r" t="t"/>
              <a:pathLst>
                <a:path extrusionOk="0" h="2151" w="2028">
                  <a:moveTo>
                    <a:pt x="1" y="1"/>
                  </a:moveTo>
                  <a:lnTo>
                    <a:pt x="1" y="2150"/>
                  </a:lnTo>
                  <a:lnTo>
                    <a:pt x="2028" y="2150"/>
                  </a:lnTo>
                  <a:lnTo>
                    <a:pt x="202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438" name="Google Shape;438;p32"/>
            <p:cNvSpPr/>
            <p:nvPr/>
          </p:nvSpPr>
          <p:spPr>
            <a:xfrm>
              <a:off x="6222350" y="448150"/>
              <a:ext cx="50700" cy="48875"/>
            </a:xfrm>
            <a:custGeom>
              <a:rect b="b" l="l" r="r" t="t"/>
              <a:pathLst>
                <a:path extrusionOk="0" h="1955" w="2028">
                  <a:moveTo>
                    <a:pt x="1" y="1"/>
                  </a:moveTo>
                  <a:lnTo>
                    <a:pt x="1" y="1954"/>
                  </a:lnTo>
                  <a:lnTo>
                    <a:pt x="2028" y="1954"/>
                  </a:lnTo>
                  <a:lnTo>
                    <a:pt x="202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33"/>
          <p:cNvSpPr txBox="1"/>
          <p:nvPr>
            <p:ph type="title"/>
          </p:nvPr>
        </p:nvSpPr>
        <p:spPr>
          <a:xfrm>
            <a:off x="457200" y="-10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Resources</a:t>
            </a:r>
            <a:endParaRPr/>
          </a:p>
        </p:txBody>
      </p:sp>
      <p:sp>
        <p:nvSpPr>
          <p:cNvPr id="444" name="Google Shape;444;p33"/>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sp>
        <p:nvSpPr>
          <p:cNvPr id="445" name="Google Shape;445;p33"/>
          <p:cNvSpPr txBox="1"/>
          <p:nvPr/>
        </p:nvSpPr>
        <p:spPr>
          <a:xfrm>
            <a:off x="2164500" y="1814300"/>
            <a:ext cx="67212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rPr b="1" lang="en">
                <a:solidFill>
                  <a:schemeClr val="dk1"/>
                </a:solidFill>
                <a:latin typeface="Roboto Mono"/>
                <a:ea typeface="Roboto Mono"/>
                <a:cs typeface="Roboto Mono"/>
                <a:sym typeface="Roboto Mono"/>
              </a:rPr>
              <a:t>WPI Winter Session</a:t>
            </a:r>
            <a:endParaRPr b="1">
              <a:solidFill>
                <a:schemeClr val="dk1"/>
              </a:solidFill>
              <a:latin typeface="Roboto Mono"/>
              <a:ea typeface="Roboto Mono"/>
              <a:cs typeface="Roboto Mono"/>
              <a:sym typeface="Roboto Mono"/>
            </a:endParaRPr>
          </a:p>
          <a:p>
            <a:pPr indent="-317500" lvl="0" marL="457200" marR="0" rtl="0" algn="l">
              <a:lnSpc>
                <a:spcPct val="115000"/>
              </a:lnSpc>
              <a:spcBef>
                <a:spcPts val="0"/>
              </a:spcBef>
              <a:spcAft>
                <a:spcPts val="0"/>
              </a:spcAft>
              <a:buSzPts val="1400"/>
              <a:buFont typeface="Roboto Mono"/>
              <a:buChar char="●"/>
            </a:pPr>
            <a:r>
              <a:rPr lang="en">
                <a:solidFill>
                  <a:schemeClr val="dk1"/>
                </a:solidFill>
                <a:latin typeface="Roboto Mono"/>
                <a:ea typeface="Roboto Mono"/>
                <a:cs typeface="Roboto Mono"/>
                <a:sym typeface="Roboto Mono"/>
              </a:rPr>
              <a:t>Organized by LaunchPad</a:t>
            </a:r>
            <a:endParaRPr>
              <a:solidFill>
                <a:schemeClr val="dk1"/>
              </a:solidFill>
              <a:latin typeface="Roboto Mono"/>
              <a:ea typeface="Roboto Mono"/>
              <a:cs typeface="Roboto Mono"/>
              <a:sym typeface="Roboto Mono"/>
            </a:endParaRPr>
          </a:p>
          <a:p>
            <a:pPr indent="0" lvl="0" marL="457200" marR="0" rtl="0" algn="l">
              <a:lnSpc>
                <a:spcPct val="150000"/>
              </a:lnSpc>
              <a:spcBef>
                <a:spcPts val="0"/>
              </a:spcBef>
              <a:spcAft>
                <a:spcPts val="0"/>
              </a:spcAft>
              <a:buNone/>
            </a:pPr>
            <a:r>
              <a:rPr lang="en" sz="1100" u="sng">
                <a:solidFill>
                  <a:schemeClr val="hlink"/>
                </a:solidFill>
                <a:latin typeface="Roboto Mono"/>
                <a:ea typeface="Roboto Mono"/>
                <a:cs typeface="Roboto Mono"/>
                <a:sym typeface="Roboto Mono"/>
                <a:hlinkClick r:id="rId3"/>
              </a:rPr>
              <a:t>https://www.wpi.edu/academics/undergraduate/wintersessio</a:t>
            </a:r>
            <a:r>
              <a:rPr lang="en" sz="1100" u="sng">
                <a:solidFill>
                  <a:schemeClr val="hlink"/>
                </a:solidFill>
                <a:latin typeface="Roboto Mono"/>
                <a:ea typeface="Roboto Mono"/>
                <a:cs typeface="Roboto Mono"/>
                <a:sym typeface="Roboto Mono"/>
                <a:hlinkClick r:id="rId4"/>
              </a:rPr>
              <a:t>n</a:t>
            </a:r>
            <a:endParaRPr>
              <a:solidFill>
                <a:schemeClr val="dk1"/>
              </a:solidFill>
              <a:latin typeface="Roboto Mono"/>
              <a:ea typeface="Roboto Mono"/>
              <a:cs typeface="Roboto Mono"/>
              <a:sym typeface="Roboto Mono"/>
            </a:endParaRPr>
          </a:p>
          <a:p>
            <a:pPr indent="0" lvl="0" marL="0" marR="0" rtl="0" algn="l">
              <a:lnSpc>
                <a:spcPct val="150000"/>
              </a:lnSpc>
              <a:spcBef>
                <a:spcPts val="0"/>
              </a:spcBef>
              <a:spcAft>
                <a:spcPts val="0"/>
              </a:spcAft>
              <a:buNone/>
            </a:pPr>
            <a:r>
              <a:rPr b="1" lang="en">
                <a:solidFill>
                  <a:schemeClr val="dk1"/>
                </a:solidFill>
                <a:latin typeface="Roboto Mono"/>
                <a:ea typeface="Roboto Mono"/>
                <a:cs typeface="Roboto Mono"/>
                <a:sym typeface="Roboto Mono"/>
              </a:rPr>
              <a:t>2019 </a:t>
            </a:r>
            <a:r>
              <a:rPr b="1" i="1" lang="en">
                <a:solidFill>
                  <a:schemeClr val="dk1"/>
                </a:solidFill>
                <a:latin typeface="Roboto Mono"/>
                <a:ea typeface="Roboto Mono"/>
                <a:cs typeface="Roboto Mono"/>
                <a:sym typeface="Roboto Mono"/>
              </a:rPr>
              <a:t>Back to The Future</a:t>
            </a:r>
            <a:endParaRPr b="1" i="1">
              <a:solidFill>
                <a:schemeClr val="dk1"/>
              </a:solidFill>
              <a:latin typeface="Roboto Mono"/>
              <a:ea typeface="Roboto Mono"/>
              <a:cs typeface="Roboto Mono"/>
              <a:sym typeface="Roboto Mono"/>
            </a:endParaRPr>
          </a:p>
          <a:p>
            <a:pPr indent="-317500" lvl="0" marL="457200" marR="0" rtl="0" algn="l">
              <a:lnSpc>
                <a:spcPct val="115000"/>
              </a:lnSpc>
              <a:spcBef>
                <a:spcPts val="0"/>
              </a:spcBef>
              <a:spcAft>
                <a:spcPts val="0"/>
              </a:spcAft>
              <a:buClr>
                <a:schemeClr val="dk1"/>
              </a:buClr>
              <a:buSzPts val="1400"/>
              <a:buFont typeface="Roboto Mono"/>
              <a:buChar char="●"/>
            </a:pPr>
            <a:r>
              <a:rPr lang="en">
                <a:solidFill>
                  <a:schemeClr val="dk1"/>
                </a:solidFill>
                <a:latin typeface="Roboto Mono"/>
                <a:ea typeface="Roboto Mono"/>
                <a:cs typeface="Roboto Mono"/>
                <a:sym typeface="Roboto Mono"/>
              </a:rPr>
              <a:t>Presentation </a:t>
            </a:r>
            <a:r>
              <a:rPr lang="en" sz="1100" u="sng">
                <a:solidFill>
                  <a:schemeClr val="hlink"/>
                </a:solidFill>
                <a:latin typeface="Roboto Mono"/>
                <a:ea typeface="Roboto Mono"/>
                <a:cs typeface="Roboto Mono"/>
                <a:sym typeface="Roboto Mono"/>
                <a:hlinkClick r:id="rId5"/>
              </a:rPr>
              <a:t>https://docs.google.com/presentation/d/1D0z9TaRnmYCZkisNYCoNG3L5iF9TVonl32ARDXyazzw/edit?usp=sharing</a:t>
            </a:r>
            <a:r>
              <a:rPr lang="en" sz="1100">
                <a:solidFill>
                  <a:schemeClr val="dk1"/>
                </a:solidFill>
                <a:latin typeface="Roboto Mono"/>
                <a:ea typeface="Roboto Mono"/>
                <a:cs typeface="Roboto Mono"/>
                <a:sym typeface="Roboto Mono"/>
              </a:rPr>
              <a:t> </a:t>
            </a:r>
            <a:endParaRPr sz="1100">
              <a:solidFill>
                <a:schemeClr val="dk1"/>
              </a:solidFill>
              <a:latin typeface="Roboto Mono"/>
              <a:ea typeface="Roboto Mono"/>
              <a:cs typeface="Roboto Mono"/>
              <a:sym typeface="Roboto Mono"/>
            </a:endParaRPr>
          </a:p>
          <a:p>
            <a:pPr indent="-317500" lvl="0" marL="457200" marR="0" rtl="0" algn="l">
              <a:lnSpc>
                <a:spcPct val="115000"/>
              </a:lnSpc>
              <a:spcBef>
                <a:spcPts val="0"/>
              </a:spcBef>
              <a:spcAft>
                <a:spcPts val="0"/>
              </a:spcAft>
              <a:buClr>
                <a:schemeClr val="dk1"/>
              </a:buClr>
              <a:buSzPts val="1400"/>
              <a:buFont typeface="Roboto Mono"/>
              <a:buChar char="●"/>
            </a:pPr>
            <a:r>
              <a:rPr lang="en">
                <a:solidFill>
                  <a:schemeClr val="dk1"/>
                </a:solidFill>
                <a:latin typeface="Roboto Mono"/>
                <a:ea typeface="Roboto Mono"/>
                <a:cs typeface="Roboto Mono"/>
                <a:sym typeface="Roboto Mono"/>
              </a:rPr>
              <a:t>Role play tages</a:t>
            </a:r>
            <a:endParaRPr>
              <a:solidFill>
                <a:schemeClr val="dk1"/>
              </a:solidFill>
              <a:latin typeface="Roboto Mono"/>
              <a:ea typeface="Roboto Mono"/>
              <a:cs typeface="Roboto Mono"/>
              <a:sym typeface="Roboto Mono"/>
            </a:endParaRPr>
          </a:p>
          <a:p>
            <a:pPr indent="0" lvl="0" marL="457200" marR="0" rtl="0" algn="l">
              <a:lnSpc>
                <a:spcPct val="115000"/>
              </a:lnSpc>
              <a:spcBef>
                <a:spcPts val="0"/>
              </a:spcBef>
              <a:spcAft>
                <a:spcPts val="0"/>
              </a:spcAft>
              <a:buNone/>
            </a:pPr>
            <a:r>
              <a:rPr lang="en" sz="1100" u="sng">
                <a:solidFill>
                  <a:schemeClr val="hlink"/>
                </a:solidFill>
                <a:latin typeface="Roboto Mono"/>
                <a:ea typeface="Roboto Mono"/>
                <a:cs typeface="Roboto Mono"/>
                <a:sym typeface="Roboto Mono"/>
                <a:hlinkClick r:id="rId6"/>
              </a:rPr>
              <a:t>https://drive.google.com/file/d/1hWyONdiKibsyUkZqckvw8hRfwHorgLNS/view?usp=sharing</a:t>
            </a:r>
            <a:r>
              <a:rPr lang="en" sz="1100">
                <a:solidFill>
                  <a:schemeClr val="dk1"/>
                </a:solidFill>
                <a:latin typeface="Roboto Mono"/>
                <a:ea typeface="Roboto Mono"/>
                <a:cs typeface="Roboto Mono"/>
                <a:sym typeface="Roboto Mono"/>
              </a:rPr>
              <a:t> </a:t>
            </a:r>
            <a:endParaRPr sz="1100">
              <a:solidFill>
                <a:schemeClr val="dk1"/>
              </a:solidFill>
              <a:latin typeface="Roboto Mono"/>
              <a:ea typeface="Roboto Mono"/>
              <a:cs typeface="Roboto Mono"/>
              <a:sym typeface="Roboto Mono"/>
            </a:endParaRPr>
          </a:p>
          <a:p>
            <a:pPr indent="0" lvl="0" marL="0" marR="0" rtl="0" algn="l">
              <a:lnSpc>
                <a:spcPct val="150000"/>
              </a:lnSpc>
              <a:spcBef>
                <a:spcPts val="0"/>
              </a:spcBef>
              <a:spcAft>
                <a:spcPts val="0"/>
              </a:spcAft>
              <a:buNone/>
            </a:pPr>
            <a:r>
              <a:rPr b="1" lang="en">
                <a:solidFill>
                  <a:schemeClr val="dk1"/>
                </a:solidFill>
                <a:latin typeface="Roboto Mono"/>
                <a:ea typeface="Roboto Mono"/>
                <a:cs typeface="Roboto Mono"/>
                <a:sym typeface="Roboto Mono"/>
              </a:rPr>
              <a:t>IQP: Futures of Higher Education Report</a:t>
            </a:r>
            <a:endParaRPr b="1">
              <a:solidFill>
                <a:schemeClr val="dk1"/>
              </a:solidFill>
              <a:latin typeface="Roboto Mono"/>
              <a:ea typeface="Roboto Mono"/>
              <a:cs typeface="Roboto Mono"/>
              <a:sym typeface="Roboto Mono"/>
            </a:endParaRPr>
          </a:p>
          <a:p>
            <a:pPr indent="-298450" lvl="0" marL="457200" marR="0" rtl="0" algn="l">
              <a:lnSpc>
                <a:spcPct val="150000"/>
              </a:lnSpc>
              <a:spcBef>
                <a:spcPts val="0"/>
              </a:spcBef>
              <a:spcAft>
                <a:spcPts val="0"/>
              </a:spcAft>
              <a:buClr>
                <a:schemeClr val="dk1"/>
              </a:buClr>
              <a:buSzPts val="1100"/>
              <a:buFont typeface="Roboto Mono"/>
              <a:buChar char="●"/>
            </a:pPr>
            <a:r>
              <a:rPr lang="en" sz="1100" u="sng">
                <a:solidFill>
                  <a:schemeClr val="hlink"/>
                </a:solidFill>
                <a:latin typeface="Roboto Mono"/>
                <a:ea typeface="Roboto Mono"/>
                <a:cs typeface="Roboto Mono"/>
                <a:sym typeface="Roboto Mono"/>
                <a:hlinkClick r:id="rId7"/>
              </a:rPr>
              <a:t>https://drive.google.com/file/d/1lKZ6Q_583Yv7YypgB7fIj_Gz3gCm8x8C/view?usp=sharing</a:t>
            </a:r>
            <a:r>
              <a:rPr lang="en" sz="1100">
                <a:solidFill>
                  <a:schemeClr val="dk1"/>
                </a:solidFill>
                <a:latin typeface="Roboto Mono"/>
                <a:ea typeface="Roboto Mono"/>
                <a:cs typeface="Roboto Mono"/>
                <a:sym typeface="Roboto Mono"/>
              </a:rPr>
              <a:t> </a:t>
            </a:r>
            <a:endParaRPr sz="1100">
              <a:solidFill>
                <a:schemeClr val="dk1"/>
              </a:solidFill>
              <a:latin typeface="Roboto Mono"/>
              <a:ea typeface="Roboto Mono"/>
              <a:cs typeface="Roboto Mono"/>
              <a:sym typeface="Roboto Mono"/>
            </a:endParaRPr>
          </a:p>
          <a:p>
            <a:pPr indent="0" lvl="0" marL="0" marR="0" rtl="0" algn="l">
              <a:lnSpc>
                <a:spcPct val="150000"/>
              </a:lnSpc>
              <a:spcBef>
                <a:spcPts val="0"/>
              </a:spcBef>
              <a:spcAft>
                <a:spcPts val="0"/>
              </a:spcAft>
              <a:buNone/>
            </a:pPr>
            <a:r>
              <a:t/>
            </a:r>
            <a:endParaRPr b="1">
              <a:solidFill>
                <a:schemeClr val="dk1"/>
              </a:solidFill>
              <a:latin typeface="Roboto Mono"/>
              <a:ea typeface="Roboto Mono"/>
              <a:cs typeface="Roboto Mono"/>
              <a:sym typeface="Roboto Mono"/>
            </a:endParaRPr>
          </a:p>
          <a:p>
            <a:pPr indent="0" lvl="0" marL="0" marR="0" rtl="0" algn="l">
              <a:lnSpc>
                <a:spcPct val="150000"/>
              </a:lnSpc>
              <a:spcBef>
                <a:spcPts val="0"/>
              </a:spcBef>
              <a:spcAft>
                <a:spcPts val="0"/>
              </a:spcAft>
              <a:buNone/>
            </a:pPr>
            <a:r>
              <a:t/>
            </a:r>
            <a:endParaRPr b="1">
              <a:solidFill>
                <a:schemeClr val="dk1"/>
              </a:solidFill>
              <a:latin typeface="Roboto Mono"/>
              <a:ea typeface="Roboto Mono"/>
              <a:cs typeface="Roboto Mono"/>
              <a:sym typeface="Roboto Mono"/>
            </a:endParaRPr>
          </a:p>
          <a:p>
            <a:pPr indent="0" lvl="0" marL="0" marR="0" rtl="0" algn="l">
              <a:lnSpc>
                <a:spcPct val="150000"/>
              </a:lnSpc>
              <a:spcBef>
                <a:spcPts val="0"/>
              </a:spcBef>
              <a:spcAft>
                <a:spcPts val="0"/>
              </a:spcAft>
              <a:buNone/>
            </a:pPr>
            <a:r>
              <a:t/>
            </a:r>
            <a:endParaRPr b="1">
              <a:solidFill>
                <a:schemeClr val="dk1"/>
              </a:solidFill>
              <a:latin typeface="Roboto Mono"/>
              <a:ea typeface="Roboto Mono"/>
              <a:cs typeface="Roboto Mono"/>
              <a:sym typeface="Roboto Mono"/>
            </a:endParaRPr>
          </a:p>
          <a:p>
            <a:pPr indent="0" lvl="0" marL="0" marR="0" rtl="0" algn="l">
              <a:lnSpc>
                <a:spcPct val="150000"/>
              </a:lnSpc>
              <a:spcBef>
                <a:spcPts val="0"/>
              </a:spcBef>
              <a:spcAft>
                <a:spcPts val="0"/>
              </a:spcAft>
              <a:buNone/>
            </a:pPr>
            <a:r>
              <a:t/>
            </a:r>
            <a:endParaRPr>
              <a:solidFill>
                <a:schemeClr val="dk1"/>
              </a:solidFill>
              <a:latin typeface="Roboto Mono"/>
              <a:ea typeface="Roboto Mono"/>
              <a:cs typeface="Roboto Mono"/>
              <a:sym typeface="Roboto Mon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34"/>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sp>
        <p:nvSpPr>
          <p:cNvPr id="451" name="Google Shape;451;p34"/>
          <p:cNvSpPr txBox="1"/>
          <p:nvPr/>
        </p:nvSpPr>
        <p:spPr>
          <a:xfrm>
            <a:off x="1287875" y="1162200"/>
            <a:ext cx="7180200" cy="262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 sz="4800">
                <a:solidFill>
                  <a:srgbClr val="FFFFFF"/>
                </a:solidFill>
                <a:latin typeface="Roboto Slab"/>
                <a:ea typeface="Roboto Slab"/>
                <a:cs typeface="Roboto Slab"/>
                <a:sym typeface="Roboto Slab"/>
              </a:rPr>
              <a:t>Thank you!</a:t>
            </a:r>
            <a:endParaRPr b="1" sz="4800">
              <a:solidFill>
                <a:srgbClr val="FFFFFF"/>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rPr b="1" lang="en" sz="2400">
                <a:solidFill>
                  <a:srgbClr val="FFFFFF"/>
                </a:solidFill>
                <a:latin typeface="Roboto Slab"/>
                <a:ea typeface="Roboto Slab"/>
                <a:cs typeface="Roboto Slab"/>
                <a:sym typeface="Roboto Slab"/>
              </a:rPr>
              <a:t>	</a:t>
            </a:r>
            <a:endParaRPr b="1" sz="2400">
              <a:solidFill>
                <a:srgbClr val="FFFFFF"/>
              </a:solidFill>
              <a:latin typeface="Roboto Slab"/>
              <a:ea typeface="Roboto Slab"/>
              <a:cs typeface="Roboto Slab"/>
              <a:sym typeface="Roboto Slab"/>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15"/>
          <p:cNvSpPr txBox="1"/>
          <p:nvPr>
            <p:ph type="title"/>
          </p:nvPr>
        </p:nvSpPr>
        <p:spPr>
          <a:xfrm>
            <a:off x="457200" y="-10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Why we are doing this</a:t>
            </a:r>
            <a:endParaRPr/>
          </a:p>
        </p:txBody>
      </p:sp>
      <p:sp>
        <p:nvSpPr>
          <p:cNvPr id="156" name="Google Shape;156;p15"/>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pic>
        <p:nvPicPr>
          <p:cNvPr id="157" name="Google Shape;157;p15"/>
          <p:cNvPicPr preferRelativeResize="0"/>
          <p:nvPr/>
        </p:nvPicPr>
        <p:blipFill>
          <a:blip r:embed="rId3">
            <a:alphaModFix/>
          </a:blip>
          <a:stretch>
            <a:fillRect/>
          </a:stretch>
        </p:blipFill>
        <p:spPr>
          <a:xfrm>
            <a:off x="5943600" y="1121975"/>
            <a:ext cx="3303151" cy="2459001"/>
          </a:xfrm>
          <a:prstGeom prst="rect">
            <a:avLst/>
          </a:prstGeom>
          <a:noFill/>
          <a:ln>
            <a:noFill/>
          </a:ln>
        </p:spPr>
      </p:pic>
      <p:sp>
        <p:nvSpPr>
          <p:cNvPr id="158" name="Google Shape;158;p15"/>
          <p:cNvSpPr txBox="1"/>
          <p:nvPr/>
        </p:nvSpPr>
        <p:spPr>
          <a:xfrm>
            <a:off x="542700" y="1908800"/>
            <a:ext cx="5486400" cy="1814400"/>
          </a:xfrm>
          <a:prstGeom prst="rect">
            <a:avLst/>
          </a:prstGeom>
          <a:noFill/>
          <a:ln>
            <a:noFill/>
          </a:ln>
        </p:spPr>
        <p:txBody>
          <a:bodyPr anchorCtr="0" anchor="t" bIns="91425" lIns="91425" spcFirstLastPara="1" rIns="91425" wrap="square" tIns="91425">
            <a:noAutofit/>
          </a:bodyPr>
          <a:lstStyle/>
          <a:p>
            <a:pPr indent="0" lvl="0" marL="342900" rtl="0" algn="l">
              <a:lnSpc>
                <a:spcPct val="150000"/>
              </a:lnSpc>
              <a:spcBef>
                <a:spcPts val="0"/>
              </a:spcBef>
              <a:spcAft>
                <a:spcPts val="0"/>
              </a:spcAft>
              <a:buNone/>
            </a:pPr>
            <a:r>
              <a:rPr b="1" lang="en">
                <a:latin typeface="Roboto Slab"/>
                <a:ea typeface="Roboto Slab"/>
                <a:cs typeface="Roboto Slab"/>
                <a:sym typeface="Roboto Slab"/>
              </a:rPr>
              <a:t>Self-</a:t>
            </a:r>
            <a:r>
              <a:rPr b="1" lang="en">
                <a:latin typeface="Roboto Slab"/>
                <a:ea typeface="Roboto Slab"/>
                <a:cs typeface="Roboto Slab"/>
                <a:sym typeface="Roboto Slab"/>
              </a:rPr>
              <a:t>actualization:</a:t>
            </a:r>
            <a:endParaRPr b="1">
              <a:latin typeface="Roboto Slab"/>
              <a:ea typeface="Roboto Slab"/>
              <a:cs typeface="Roboto Slab"/>
              <a:sym typeface="Roboto Slab"/>
            </a:endParaRPr>
          </a:p>
          <a:p>
            <a:pPr indent="-304800" lvl="0" marL="457200" rtl="0" algn="l">
              <a:lnSpc>
                <a:spcPct val="100000"/>
              </a:lnSpc>
              <a:spcBef>
                <a:spcPts val="0"/>
              </a:spcBef>
              <a:spcAft>
                <a:spcPts val="0"/>
              </a:spcAft>
              <a:buSzPts val="1200"/>
              <a:buFont typeface="Roboto Slab"/>
              <a:buChar char="●"/>
            </a:pPr>
            <a:r>
              <a:rPr lang="en" sz="1200">
                <a:latin typeface="Roboto Slab"/>
                <a:ea typeface="Roboto Slab"/>
                <a:cs typeface="Roboto Slab"/>
                <a:sym typeface="Roboto Slab"/>
              </a:rPr>
              <a:t>the individual is able to fully understand his or her own talents, core strengths, and development areas; </a:t>
            </a:r>
            <a:endParaRPr sz="1200">
              <a:latin typeface="Roboto Slab"/>
              <a:ea typeface="Roboto Slab"/>
              <a:cs typeface="Roboto Slab"/>
              <a:sym typeface="Roboto Slab"/>
            </a:endParaRPr>
          </a:p>
          <a:p>
            <a:pPr indent="-304800" lvl="0" marL="457200" rtl="0" algn="l">
              <a:lnSpc>
                <a:spcPct val="100000"/>
              </a:lnSpc>
              <a:spcBef>
                <a:spcPts val="0"/>
              </a:spcBef>
              <a:spcAft>
                <a:spcPts val="0"/>
              </a:spcAft>
              <a:buSzPts val="1200"/>
              <a:buFont typeface="Roboto Slab"/>
              <a:buChar char="●"/>
            </a:pPr>
            <a:r>
              <a:rPr lang="en" sz="1200">
                <a:latin typeface="Roboto Slab"/>
                <a:ea typeface="Roboto Slab"/>
                <a:cs typeface="Roboto Slab"/>
                <a:sym typeface="Roboto Slab"/>
              </a:rPr>
              <a:t>the individual has discovered his or her passion and a lifelong goal;</a:t>
            </a:r>
            <a:endParaRPr sz="1200">
              <a:latin typeface="Roboto Slab"/>
              <a:ea typeface="Roboto Slab"/>
              <a:cs typeface="Roboto Slab"/>
              <a:sym typeface="Roboto Slab"/>
            </a:endParaRPr>
          </a:p>
          <a:p>
            <a:pPr indent="-304800" lvl="0" marL="457200" rtl="0" algn="l">
              <a:lnSpc>
                <a:spcPct val="100000"/>
              </a:lnSpc>
              <a:spcBef>
                <a:spcPts val="0"/>
              </a:spcBef>
              <a:spcAft>
                <a:spcPts val="0"/>
              </a:spcAft>
              <a:buSzPts val="1200"/>
              <a:buFont typeface="Roboto Slab"/>
              <a:buChar char="●"/>
            </a:pPr>
            <a:r>
              <a:rPr lang="en" sz="1200">
                <a:latin typeface="Roboto Slab"/>
                <a:ea typeface="Roboto Slab"/>
                <a:cs typeface="Roboto Slab"/>
                <a:sym typeface="Roboto Slab"/>
              </a:rPr>
              <a:t>the individual feels motivated and willing to work toward the goal;</a:t>
            </a:r>
            <a:endParaRPr sz="1200">
              <a:latin typeface="Roboto Slab"/>
              <a:ea typeface="Roboto Slab"/>
              <a:cs typeface="Roboto Slab"/>
              <a:sym typeface="Roboto Slab"/>
            </a:endParaRPr>
          </a:p>
          <a:p>
            <a:pPr indent="-304800" lvl="0" marL="457200" rtl="0" algn="l">
              <a:lnSpc>
                <a:spcPct val="100000"/>
              </a:lnSpc>
              <a:spcBef>
                <a:spcPts val="0"/>
              </a:spcBef>
              <a:spcAft>
                <a:spcPts val="0"/>
              </a:spcAft>
              <a:buSzPts val="1200"/>
              <a:buFont typeface="Roboto Slab"/>
              <a:buChar char="●"/>
            </a:pPr>
            <a:r>
              <a:rPr lang="en" sz="1200">
                <a:latin typeface="Roboto Slab"/>
                <a:ea typeface="Roboto Slab"/>
                <a:cs typeface="Roboto Slab"/>
                <a:sym typeface="Roboto Slab"/>
              </a:rPr>
              <a:t>the individual feels connected to the outside community and feels comfortable communicating with that community. </a:t>
            </a:r>
            <a:endParaRPr>
              <a:latin typeface="Roboto Slab"/>
              <a:ea typeface="Roboto Slab"/>
              <a:cs typeface="Roboto Slab"/>
              <a:sym typeface="Roboto Slab"/>
            </a:endParaRPr>
          </a:p>
          <a:p>
            <a:pPr indent="0" lvl="0" marL="0" rtl="0" algn="l">
              <a:lnSpc>
                <a:spcPct val="150000"/>
              </a:lnSpc>
              <a:spcBef>
                <a:spcPts val="0"/>
              </a:spcBef>
              <a:spcAft>
                <a:spcPts val="0"/>
              </a:spcAft>
              <a:buNone/>
            </a:pPr>
            <a:r>
              <a:t/>
            </a:r>
            <a:endParaRPr>
              <a:latin typeface="Roboto Slab"/>
              <a:ea typeface="Roboto Slab"/>
              <a:cs typeface="Roboto Slab"/>
              <a:sym typeface="Roboto Slab"/>
            </a:endParaRPr>
          </a:p>
        </p:txBody>
      </p:sp>
      <p:sp>
        <p:nvSpPr>
          <p:cNvPr id="159" name="Google Shape;159;p15"/>
          <p:cNvSpPr/>
          <p:nvPr/>
        </p:nvSpPr>
        <p:spPr>
          <a:xfrm>
            <a:off x="6175975" y="1258475"/>
            <a:ext cx="687300" cy="419400"/>
          </a:xfrm>
          <a:prstGeom prst="rightArrow">
            <a:avLst>
              <a:gd fmla="val 50000" name="adj1"/>
              <a:gd fmla="val 50000" name="adj2"/>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txBox="1"/>
          <p:nvPr/>
        </p:nvSpPr>
        <p:spPr>
          <a:xfrm>
            <a:off x="1650275" y="3817700"/>
            <a:ext cx="6297300" cy="1101600"/>
          </a:xfrm>
          <a:prstGeom prst="rect">
            <a:avLst/>
          </a:prstGeom>
          <a:solidFill>
            <a:srgbClr val="FFE599"/>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a:solidFill>
                  <a:schemeClr val="dk1"/>
                </a:solidFill>
                <a:latin typeface="Roboto Slab"/>
                <a:ea typeface="Roboto Slab"/>
                <a:cs typeface="Roboto Slab"/>
                <a:sym typeface="Roboto Slab"/>
              </a:rPr>
              <a:t>Shape higher education in the future so it allows  main stakeholders (students, faculty, staff, and community members) to empower each other to achieve self-actualization</a:t>
            </a:r>
            <a:endParaRPr>
              <a:latin typeface="Chivo"/>
              <a:ea typeface="Chivo"/>
              <a:cs typeface="Chivo"/>
              <a:sym typeface="Chiv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16"/>
          <p:cNvSpPr txBox="1"/>
          <p:nvPr>
            <p:ph type="title"/>
          </p:nvPr>
        </p:nvSpPr>
        <p:spPr>
          <a:xfrm>
            <a:off x="457200" y="-10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Objective</a:t>
            </a:r>
            <a:endParaRPr/>
          </a:p>
        </p:txBody>
      </p:sp>
      <p:sp>
        <p:nvSpPr>
          <p:cNvPr id="166" name="Google Shape;166;p16"/>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sp>
        <p:nvSpPr>
          <p:cNvPr id="167" name="Google Shape;167;p16"/>
          <p:cNvSpPr txBox="1"/>
          <p:nvPr/>
        </p:nvSpPr>
        <p:spPr>
          <a:xfrm>
            <a:off x="4339075" y="1261975"/>
            <a:ext cx="4717800" cy="3741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Roboto Mono"/>
              <a:buChar char="●"/>
            </a:pPr>
            <a:r>
              <a:rPr lang="en">
                <a:latin typeface="Roboto Mono"/>
                <a:ea typeface="Roboto Mono"/>
                <a:cs typeface="Roboto Mono"/>
                <a:sym typeface="Roboto Mono"/>
              </a:rPr>
              <a:t>Have main stakeholders actively imagine possible futures for higher education and for WPI</a:t>
            </a:r>
            <a:endParaRPr>
              <a:latin typeface="Roboto Mono"/>
              <a:ea typeface="Roboto Mono"/>
              <a:cs typeface="Roboto Mono"/>
              <a:sym typeface="Roboto Mono"/>
            </a:endParaRPr>
          </a:p>
          <a:p>
            <a:pPr indent="0" lvl="0" marL="457200" rtl="0" algn="l">
              <a:lnSpc>
                <a:spcPct val="115000"/>
              </a:lnSpc>
              <a:spcBef>
                <a:spcPts val="0"/>
              </a:spcBef>
              <a:spcAft>
                <a:spcPts val="0"/>
              </a:spcAft>
              <a:buNone/>
            </a:pPr>
            <a:r>
              <a:t/>
            </a:r>
            <a:endParaRPr>
              <a:latin typeface="Roboto Mono"/>
              <a:ea typeface="Roboto Mono"/>
              <a:cs typeface="Roboto Mono"/>
              <a:sym typeface="Roboto Mono"/>
            </a:endParaRPr>
          </a:p>
          <a:p>
            <a:pPr indent="-317500" lvl="0" marL="457200" rtl="0" algn="l">
              <a:lnSpc>
                <a:spcPct val="115000"/>
              </a:lnSpc>
              <a:spcBef>
                <a:spcPts val="0"/>
              </a:spcBef>
              <a:spcAft>
                <a:spcPts val="0"/>
              </a:spcAft>
              <a:buSzPts val="1400"/>
              <a:buFont typeface="Roboto Mono"/>
              <a:buChar char="●"/>
            </a:pPr>
            <a:r>
              <a:rPr lang="en">
                <a:latin typeface="Roboto Mono"/>
                <a:ea typeface="Roboto Mono"/>
                <a:cs typeface="Roboto Mono"/>
                <a:sym typeface="Roboto Mono"/>
              </a:rPr>
              <a:t>Design programs that will adapt to the changing future or anticipate the changes</a:t>
            </a:r>
            <a:endParaRPr>
              <a:latin typeface="Roboto Mono"/>
              <a:ea typeface="Roboto Mono"/>
              <a:cs typeface="Roboto Mono"/>
              <a:sym typeface="Roboto Mono"/>
            </a:endParaRPr>
          </a:p>
          <a:p>
            <a:pPr indent="0" lvl="0" marL="457200" rtl="0" algn="l">
              <a:lnSpc>
                <a:spcPct val="115000"/>
              </a:lnSpc>
              <a:spcBef>
                <a:spcPts val="0"/>
              </a:spcBef>
              <a:spcAft>
                <a:spcPts val="0"/>
              </a:spcAft>
              <a:buNone/>
            </a:pPr>
            <a:r>
              <a:t/>
            </a:r>
            <a:endParaRPr>
              <a:latin typeface="Roboto Mono"/>
              <a:ea typeface="Roboto Mono"/>
              <a:cs typeface="Roboto Mono"/>
              <a:sym typeface="Roboto Mono"/>
            </a:endParaRPr>
          </a:p>
          <a:p>
            <a:pPr indent="-317500" lvl="0" marL="457200" rtl="0" algn="l">
              <a:lnSpc>
                <a:spcPct val="115000"/>
              </a:lnSpc>
              <a:spcBef>
                <a:spcPts val="0"/>
              </a:spcBef>
              <a:spcAft>
                <a:spcPts val="0"/>
              </a:spcAft>
              <a:buSzPts val="1400"/>
              <a:buFont typeface="Roboto Mono"/>
              <a:buChar char="●"/>
            </a:pPr>
            <a:r>
              <a:rPr lang="en">
                <a:solidFill>
                  <a:schemeClr val="dk1"/>
                </a:solidFill>
                <a:latin typeface="Roboto Mono"/>
                <a:ea typeface="Roboto Mono"/>
                <a:cs typeface="Roboto Mono"/>
                <a:sym typeface="Roboto Mono"/>
              </a:rPr>
              <a:t>P</a:t>
            </a:r>
            <a:r>
              <a:rPr lang="en">
                <a:solidFill>
                  <a:schemeClr val="dk1"/>
                </a:solidFill>
                <a:latin typeface="Roboto Mono"/>
                <a:ea typeface="Roboto Mono"/>
                <a:cs typeface="Roboto Mono"/>
                <a:sym typeface="Roboto Mono"/>
              </a:rPr>
              <a:t>rograms that will </a:t>
            </a:r>
            <a:r>
              <a:rPr lang="en">
                <a:latin typeface="Roboto Mono"/>
                <a:ea typeface="Roboto Mono"/>
                <a:cs typeface="Roboto Mono"/>
                <a:sym typeface="Roboto Mono"/>
              </a:rPr>
              <a:t>help create a sustainable future for higher education </a:t>
            </a:r>
            <a:endParaRPr>
              <a:latin typeface="Roboto Mono"/>
              <a:ea typeface="Roboto Mono"/>
              <a:cs typeface="Roboto Mono"/>
              <a:sym typeface="Roboto Mono"/>
            </a:endParaRPr>
          </a:p>
          <a:p>
            <a:pPr indent="-317500" lvl="1" marL="914400" rtl="0" algn="l">
              <a:lnSpc>
                <a:spcPct val="115000"/>
              </a:lnSpc>
              <a:spcBef>
                <a:spcPts val="0"/>
              </a:spcBef>
              <a:spcAft>
                <a:spcPts val="0"/>
              </a:spcAft>
              <a:buSzPts val="1400"/>
              <a:buFont typeface="Roboto Mono"/>
              <a:buChar char="○"/>
            </a:pPr>
            <a:r>
              <a:rPr lang="en">
                <a:latin typeface="Roboto Mono"/>
                <a:ea typeface="Roboto Mono"/>
                <a:cs typeface="Roboto Mono"/>
                <a:sym typeface="Roboto Mono"/>
              </a:rPr>
              <a:t>Benefits main stakeholders</a:t>
            </a:r>
            <a:endParaRPr>
              <a:latin typeface="Roboto Mono"/>
              <a:ea typeface="Roboto Mono"/>
              <a:cs typeface="Roboto Mono"/>
              <a:sym typeface="Roboto Mono"/>
            </a:endParaRPr>
          </a:p>
          <a:p>
            <a:pPr indent="-317500" lvl="1" marL="914400" rtl="0" algn="l">
              <a:lnSpc>
                <a:spcPct val="115000"/>
              </a:lnSpc>
              <a:spcBef>
                <a:spcPts val="0"/>
              </a:spcBef>
              <a:spcAft>
                <a:spcPts val="0"/>
              </a:spcAft>
              <a:buSzPts val="1400"/>
              <a:buFont typeface="Roboto Mono"/>
              <a:buChar char="○"/>
            </a:pPr>
            <a:r>
              <a:rPr lang="en">
                <a:latin typeface="Roboto Mono"/>
                <a:ea typeface="Roboto Mono"/>
                <a:cs typeface="Roboto Mono"/>
                <a:sym typeface="Roboto Mono"/>
              </a:rPr>
              <a:t>Connections</a:t>
            </a:r>
            <a:endParaRPr>
              <a:latin typeface="Roboto Mono"/>
              <a:ea typeface="Roboto Mono"/>
              <a:cs typeface="Roboto Mono"/>
              <a:sym typeface="Roboto Mono"/>
            </a:endParaRPr>
          </a:p>
          <a:p>
            <a:pPr indent="-317500" lvl="1" marL="914400" rtl="0" algn="l">
              <a:lnSpc>
                <a:spcPct val="115000"/>
              </a:lnSpc>
              <a:spcBef>
                <a:spcPts val="0"/>
              </a:spcBef>
              <a:spcAft>
                <a:spcPts val="0"/>
              </a:spcAft>
              <a:buSzPts val="1400"/>
              <a:buFont typeface="Roboto Mono"/>
              <a:buChar char="○"/>
            </a:pPr>
            <a:r>
              <a:rPr lang="en">
                <a:latin typeface="Roboto Mono"/>
                <a:ea typeface="Roboto Mono"/>
                <a:cs typeface="Roboto Mono"/>
                <a:sym typeface="Roboto Mono"/>
              </a:rPr>
              <a:t>WPI will survive</a:t>
            </a:r>
            <a:endParaRPr>
              <a:latin typeface="Roboto Mono"/>
              <a:ea typeface="Roboto Mono"/>
              <a:cs typeface="Roboto Mono"/>
              <a:sym typeface="Roboto Mono"/>
            </a:endParaRPr>
          </a:p>
          <a:p>
            <a:pPr indent="0" lvl="0" marL="457200" rtl="0" algn="l">
              <a:lnSpc>
                <a:spcPct val="150000"/>
              </a:lnSpc>
              <a:spcBef>
                <a:spcPts val="0"/>
              </a:spcBef>
              <a:spcAft>
                <a:spcPts val="0"/>
              </a:spcAft>
              <a:buNone/>
            </a:pPr>
            <a:r>
              <a:t/>
            </a:r>
            <a:endParaRPr>
              <a:latin typeface="Roboto Mono"/>
              <a:ea typeface="Roboto Mono"/>
              <a:cs typeface="Roboto Mono"/>
              <a:sym typeface="Roboto Mono"/>
            </a:endParaRPr>
          </a:p>
        </p:txBody>
      </p:sp>
      <p:pic>
        <p:nvPicPr>
          <p:cNvPr id="168" name="Google Shape;168;p16"/>
          <p:cNvPicPr preferRelativeResize="0"/>
          <p:nvPr/>
        </p:nvPicPr>
        <p:blipFill>
          <a:blip r:embed="rId3">
            <a:alphaModFix/>
          </a:blip>
          <a:stretch>
            <a:fillRect/>
          </a:stretch>
        </p:blipFill>
        <p:spPr>
          <a:xfrm>
            <a:off x="-149600" y="1261975"/>
            <a:ext cx="5427550" cy="3564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17"/>
          <p:cNvSpPr txBox="1"/>
          <p:nvPr>
            <p:ph type="title"/>
          </p:nvPr>
        </p:nvSpPr>
        <p:spPr>
          <a:xfrm>
            <a:off x="457200" y="-10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2019 </a:t>
            </a:r>
            <a:r>
              <a:rPr i="1" lang="en"/>
              <a:t>Back to the Future </a:t>
            </a:r>
            <a:r>
              <a:rPr lang="en"/>
              <a:t>workshop</a:t>
            </a:r>
            <a:endParaRPr/>
          </a:p>
        </p:txBody>
      </p:sp>
      <p:pic>
        <p:nvPicPr>
          <p:cNvPr id="174" name="Google Shape;174;p17"/>
          <p:cNvPicPr preferRelativeResize="0"/>
          <p:nvPr/>
        </p:nvPicPr>
        <p:blipFill>
          <a:blip r:embed="rId3">
            <a:alphaModFix/>
          </a:blip>
          <a:stretch>
            <a:fillRect/>
          </a:stretch>
        </p:blipFill>
        <p:spPr>
          <a:xfrm>
            <a:off x="4319151" y="2274327"/>
            <a:ext cx="4824850" cy="2728650"/>
          </a:xfrm>
          <a:prstGeom prst="rect">
            <a:avLst/>
          </a:prstGeom>
          <a:noFill/>
          <a:ln cap="flat" cmpd="sng" w="9525">
            <a:solidFill>
              <a:srgbClr val="999999"/>
            </a:solidFill>
            <a:prstDash val="solid"/>
            <a:round/>
            <a:headEnd len="sm" w="sm" type="none"/>
            <a:tailEnd len="sm" w="sm" type="none"/>
          </a:ln>
        </p:spPr>
      </p:pic>
      <p:sp>
        <p:nvSpPr>
          <p:cNvPr id="175" name="Google Shape;175;p17"/>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sp>
        <p:nvSpPr>
          <p:cNvPr id="176" name="Google Shape;176;p17"/>
          <p:cNvSpPr txBox="1"/>
          <p:nvPr/>
        </p:nvSpPr>
        <p:spPr>
          <a:xfrm>
            <a:off x="457200" y="2188300"/>
            <a:ext cx="3761700" cy="290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333333"/>
                </a:solidFill>
                <a:latin typeface="Roboto Slab"/>
                <a:ea typeface="Roboto Slab"/>
                <a:cs typeface="Roboto Slab"/>
                <a:sym typeface="Roboto Slab"/>
              </a:rPr>
              <a:t>WPI aims to prepare students through its Project-Based Learning (PBL) strategies, but how might we strive to make students become better engineers and global citizens in 2050? We believe students should be engaging in world-relevant experiences to become better global citizens.</a:t>
            </a:r>
            <a:endParaRPr sz="1600">
              <a:latin typeface="Roboto Slab"/>
              <a:ea typeface="Roboto Slab"/>
              <a:cs typeface="Roboto Slab"/>
              <a:sym typeface="Roboto Slab"/>
            </a:endParaRPr>
          </a:p>
        </p:txBody>
      </p:sp>
      <p:sp>
        <p:nvSpPr>
          <p:cNvPr id="177" name="Google Shape;177;p17"/>
          <p:cNvSpPr txBox="1"/>
          <p:nvPr/>
        </p:nvSpPr>
        <p:spPr>
          <a:xfrm>
            <a:off x="3166500" y="1650100"/>
            <a:ext cx="5709300" cy="53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666666"/>
                </a:solidFill>
                <a:latin typeface="Permanent Marker"/>
                <a:ea typeface="Permanent Marker"/>
                <a:cs typeface="Permanent Marker"/>
                <a:sym typeface="Permanent Marker"/>
              </a:rPr>
              <a:t>What does WPI look like in 2050? You tell us.</a:t>
            </a:r>
            <a:endParaRPr sz="1800">
              <a:solidFill>
                <a:srgbClr val="666666"/>
              </a:solidFill>
              <a:latin typeface="Permanent Marker"/>
              <a:ea typeface="Permanent Marker"/>
              <a:cs typeface="Permanent Marker"/>
              <a:sym typeface="Permanent Mark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18"/>
          <p:cNvSpPr txBox="1"/>
          <p:nvPr>
            <p:ph type="title"/>
          </p:nvPr>
        </p:nvSpPr>
        <p:spPr>
          <a:xfrm>
            <a:off x="457200" y="-10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1100"/>
              <a:buFont typeface="Arial"/>
              <a:buNone/>
            </a:pPr>
            <a:r>
              <a:rPr lang="en">
                <a:solidFill>
                  <a:schemeClr val="lt1"/>
                </a:solidFill>
              </a:rPr>
              <a:t>Workshop Logistics</a:t>
            </a:r>
            <a:endParaRPr/>
          </a:p>
        </p:txBody>
      </p:sp>
      <p:sp>
        <p:nvSpPr>
          <p:cNvPr id="183" name="Google Shape;183;p18"/>
          <p:cNvSpPr txBox="1"/>
          <p:nvPr>
            <p:ph idx="1" type="body"/>
          </p:nvPr>
        </p:nvSpPr>
        <p:spPr>
          <a:xfrm>
            <a:off x="1114575" y="1909300"/>
            <a:ext cx="7748100" cy="2764800"/>
          </a:xfrm>
          <a:prstGeom prst="rect">
            <a:avLst/>
          </a:prstGeom>
        </p:spPr>
        <p:txBody>
          <a:bodyPr anchorCtr="0" anchor="t" bIns="0" lIns="0" spcFirstLastPara="1" rIns="0" wrap="square" tIns="0">
            <a:noAutofit/>
          </a:bodyPr>
          <a:lstStyle/>
          <a:p>
            <a:pPr indent="0" lvl="0" marL="0" rtl="0" algn="l">
              <a:lnSpc>
                <a:spcPct val="115000"/>
              </a:lnSpc>
              <a:spcBef>
                <a:spcPts val="600"/>
              </a:spcBef>
              <a:spcAft>
                <a:spcPts val="0"/>
              </a:spcAft>
              <a:buNone/>
            </a:pPr>
            <a:r>
              <a:rPr b="1" lang="en" sz="1800"/>
              <a:t>Time: </a:t>
            </a:r>
            <a:r>
              <a:rPr lang="en" sz="1800"/>
              <a:t>Jan. 8th, 2019</a:t>
            </a:r>
            <a:endParaRPr sz="1800"/>
          </a:p>
          <a:p>
            <a:pPr indent="0" lvl="0" marL="0" rtl="0" algn="l">
              <a:lnSpc>
                <a:spcPct val="115000"/>
              </a:lnSpc>
              <a:spcBef>
                <a:spcPts val="600"/>
              </a:spcBef>
              <a:spcAft>
                <a:spcPts val="0"/>
              </a:spcAft>
              <a:buNone/>
            </a:pPr>
            <a:r>
              <a:rPr b="1" lang="en" sz="1800"/>
              <a:t>Location:</a:t>
            </a:r>
            <a:r>
              <a:rPr lang="en" sz="1800"/>
              <a:t> WPI Foisie Innovation Studio</a:t>
            </a:r>
            <a:endParaRPr sz="1800"/>
          </a:p>
          <a:p>
            <a:pPr indent="0" lvl="0" marL="0" rtl="0" algn="l">
              <a:lnSpc>
                <a:spcPct val="115000"/>
              </a:lnSpc>
              <a:spcBef>
                <a:spcPts val="600"/>
              </a:spcBef>
              <a:spcAft>
                <a:spcPts val="0"/>
              </a:spcAft>
              <a:buNone/>
            </a:pPr>
            <a:r>
              <a:rPr b="1" lang="en" sz="1800"/>
              <a:t>Topic: </a:t>
            </a:r>
            <a:r>
              <a:rPr lang="en" sz="1800"/>
              <a:t>Future of Higher Education and </a:t>
            </a:r>
            <a:r>
              <a:rPr lang="en" sz="1800"/>
              <a:t>Community-based project-based Learning (CBL)</a:t>
            </a:r>
            <a:endParaRPr sz="1800"/>
          </a:p>
          <a:p>
            <a:pPr indent="0" lvl="0" marL="0" rtl="0" algn="l">
              <a:lnSpc>
                <a:spcPct val="115000"/>
              </a:lnSpc>
              <a:spcBef>
                <a:spcPts val="600"/>
              </a:spcBef>
              <a:spcAft>
                <a:spcPts val="0"/>
              </a:spcAft>
              <a:buNone/>
            </a:pPr>
            <a:r>
              <a:rPr b="1" lang="en" sz="1800"/>
              <a:t>Platform:</a:t>
            </a:r>
            <a:r>
              <a:rPr lang="en" sz="1800"/>
              <a:t> Winter Session</a:t>
            </a:r>
            <a:endParaRPr sz="1800"/>
          </a:p>
          <a:p>
            <a:pPr indent="0" lvl="0" marL="0" rtl="0" algn="l">
              <a:lnSpc>
                <a:spcPct val="115000"/>
              </a:lnSpc>
              <a:spcBef>
                <a:spcPts val="600"/>
              </a:spcBef>
              <a:spcAft>
                <a:spcPts val="0"/>
              </a:spcAft>
              <a:buNone/>
            </a:pPr>
            <a:r>
              <a:rPr b="1" lang="en" sz="1800"/>
              <a:t>Attendees: </a:t>
            </a:r>
            <a:r>
              <a:rPr lang="en" sz="1800"/>
              <a:t>20 people signed up (through Winter Session); 7 people showed up </a:t>
            </a:r>
            <a:endParaRPr sz="1800"/>
          </a:p>
          <a:p>
            <a:pPr indent="0" lvl="0" marL="0" rtl="0" algn="l">
              <a:lnSpc>
                <a:spcPct val="115000"/>
              </a:lnSpc>
              <a:spcBef>
                <a:spcPts val="600"/>
              </a:spcBef>
              <a:spcAft>
                <a:spcPts val="0"/>
              </a:spcAft>
              <a:buNone/>
            </a:pPr>
            <a:r>
              <a:rPr b="1" lang="en" sz="1800"/>
              <a:t>Facilitator: </a:t>
            </a:r>
            <a:r>
              <a:rPr lang="en" sz="1800"/>
              <a:t>Anqi Shen, Cynthia Teng, Claire Long</a:t>
            </a:r>
            <a:endParaRPr sz="1800"/>
          </a:p>
          <a:p>
            <a:pPr indent="0" lvl="0" marL="1200150" rtl="0" algn="l">
              <a:lnSpc>
                <a:spcPct val="150000"/>
              </a:lnSpc>
              <a:spcBef>
                <a:spcPts val="600"/>
              </a:spcBef>
              <a:spcAft>
                <a:spcPts val="0"/>
              </a:spcAft>
              <a:buNone/>
            </a:pPr>
            <a:r>
              <a:t/>
            </a:r>
            <a:endParaRPr sz="1800"/>
          </a:p>
          <a:p>
            <a:pPr indent="0" lvl="0" marL="0" rtl="0" algn="l">
              <a:spcBef>
                <a:spcPts val="600"/>
              </a:spcBef>
              <a:spcAft>
                <a:spcPts val="0"/>
              </a:spcAft>
              <a:buNone/>
            </a:pPr>
            <a:r>
              <a:t/>
            </a:r>
            <a:endParaRPr/>
          </a:p>
        </p:txBody>
      </p:sp>
      <p:sp>
        <p:nvSpPr>
          <p:cNvPr id="184" name="Google Shape;184;p18"/>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19"/>
          <p:cNvSpPr txBox="1"/>
          <p:nvPr>
            <p:ph type="title"/>
          </p:nvPr>
        </p:nvSpPr>
        <p:spPr>
          <a:xfrm>
            <a:off x="457200" y="-10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Workshop Attendees</a:t>
            </a:r>
            <a:endParaRPr/>
          </a:p>
        </p:txBody>
      </p:sp>
      <p:sp>
        <p:nvSpPr>
          <p:cNvPr id="190" name="Google Shape;190;p19"/>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sp>
        <p:nvSpPr>
          <p:cNvPr id="191" name="Google Shape;191;p19"/>
          <p:cNvSpPr txBox="1"/>
          <p:nvPr/>
        </p:nvSpPr>
        <p:spPr>
          <a:xfrm>
            <a:off x="259225" y="2145450"/>
            <a:ext cx="4487700" cy="2773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Chivo"/>
              <a:buChar char="➢"/>
            </a:pPr>
            <a:r>
              <a:rPr lang="en">
                <a:latin typeface="Chivo"/>
                <a:ea typeface="Chivo"/>
                <a:cs typeface="Chivo"/>
                <a:sym typeface="Chivo"/>
              </a:rPr>
              <a:t>By using the Winter Session platform, we were able to obtain a fairly diverse group for the workshop </a:t>
            </a:r>
            <a:endParaRPr>
              <a:latin typeface="Chivo"/>
              <a:ea typeface="Chivo"/>
              <a:cs typeface="Chivo"/>
              <a:sym typeface="Chivo"/>
            </a:endParaRPr>
          </a:p>
          <a:p>
            <a:pPr indent="-317500" lvl="0" marL="457200" rtl="0" algn="l">
              <a:lnSpc>
                <a:spcPct val="150000"/>
              </a:lnSpc>
              <a:spcBef>
                <a:spcPts val="0"/>
              </a:spcBef>
              <a:spcAft>
                <a:spcPts val="0"/>
              </a:spcAft>
              <a:buSzPts val="1400"/>
              <a:buFont typeface="Chivo"/>
              <a:buChar char="➢"/>
            </a:pPr>
            <a:r>
              <a:rPr b="1" lang="en">
                <a:latin typeface="Chivo"/>
                <a:ea typeface="Chivo"/>
                <a:cs typeface="Chivo"/>
                <a:sym typeface="Chivo"/>
              </a:rPr>
              <a:t>Diversity</a:t>
            </a:r>
            <a:r>
              <a:rPr lang="en">
                <a:latin typeface="Chivo"/>
                <a:ea typeface="Chivo"/>
                <a:cs typeface="Chivo"/>
                <a:sym typeface="Chivo"/>
              </a:rPr>
              <a:t> of the workshop attendees ensures that we could collect inputs from different perspectives</a:t>
            </a:r>
            <a:endParaRPr>
              <a:latin typeface="Chivo"/>
              <a:ea typeface="Chivo"/>
              <a:cs typeface="Chivo"/>
              <a:sym typeface="Chivo"/>
            </a:endParaRPr>
          </a:p>
          <a:p>
            <a:pPr indent="-317500" lvl="1" marL="914400" rtl="0" algn="l">
              <a:lnSpc>
                <a:spcPct val="150000"/>
              </a:lnSpc>
              <a:spcBef>
                <a:spcPts val="0"/>
              </a:spcBef>
              <a:spcAft>
                <a:spcPts val="0"/>
              </a:spcAft>
              <a:buSzPts val="1400"/>
              <a:buFont typeface="Chivo"/>
              <a:buChar char="○"/>
            </a:pPr>
            <a:r>
              <a:rPr lang="en">
                <a:latin typeface="Chivo"/>
                <a:ea typeface="Chivo"/>
                <a:cs typeface="Chivo"/>
                <a:sym typeface="Chivo"/>
              </a:rPr>
              <a:t>Different types of attendees will have different opinions towards higher education</a:t>
            </a:r>
            <a:endParaRPr>
              <a:latin typeface="Chivo"/>
              <a:ea typeface="Chivo"/>
              <a:cs typeface="Chivo"/>
              <a:sym typeface="Chivo"/>
            </a:endParaRPr>
          </a:p>
          <a:p>
            <a:pPr indent="0" lvl="0" marL="0" rtl="0" algn="l">
              <a:spcBef>
                <a:spcPts val="0"/>
              </a:spcBef>
              <a:spcAft>
                <a:spcPts val="0"/>
              </a:spcAft>
              <a:buNone/>
            </a:pPr>
            <a:r>
              <a:t/>
            </a:r>
            <a:endParaRPr>
              <a:latin typeface="Chivo"/>
              <a:ea typeface="Chivo"/>
              <a:cs typeface="Chivo"/>
              <a:sym typeface="Chivo"/>
            </a:endParaRPr>
          </a:p>
        </p:txBody>
      </p:sp>
      <p:grpSp>
        <p:nvGrpSpPr>
          <p:cNvPr id="192" name="Google Shape;192;p19"/>
          <p:cNvGrpSpPr/>
          <p:nvPr/>
        </p:nvGrpSpPr>
        <p:grpSpPr>
          <a:xfrm>
            <a:off x="4826377" y="1292213"/>
            <a:ext cx="4579023" cy="2668514"/>
            <a:chOff x="1857877" y="1312975"/>
            <a:chExt cx="4579023" cy="2668514"/>
          </a:xfrm>
        </p:grpSpPr>
        <p:grpSp>
          <p:nvGrpSpPr>
            <p:cNvPr id="193" name="Google Shape;193;p19"/>
            <p:cNvGrpSpPr/>
            <p:nvPr/>
          </p:nvGrpSpPr>
          <p:grpSpPr>
            <a:xfrm>
              <a:off x="1857877" y="1849976"/>
              <a:ext cx="3680741" cy="2131514"/>
              <a:chOff x="4900625" y="2241975"/>
              <a:chExt cx="4151524" cy="2432124"/>
            </a:xfrm>
          </p:grpSpPr>
          <p:pic>
            <p:nvPicPr>
              <p:cNvPr id="194" name="Google Shape;194;p19" title="Chart"/>
              <p:cNvPicPr preferRelativeResize="0"/>
              <p:nvPr/>
            </p:nvPicPr>
            <p:blipFill rotWithShape="1">
              <a:blip r:embed="rId3">
                <a:alphaModFix/>
              </a:blip>
              <a:srcRect b="0" l="0" r="0" t="16611"/>
              <a:stretch/>
            </p:blipFill>
            <p:spPr>
              <a:xfrm>
                <a:off x="5002500" y="2586050"/>
                <a:ext cx="4049649" cy="2088049"/>
              </a:xfrm>
              <a:prstGeom prst="rect">
                <a:avLst/>
              </a:prstGeom>
              <a:noFill/>
              <a:ln>
                <a:noFill/>
              </a:ln>
            </p:spPr>
          </p:pic>
          <p:sp>
            <p:nvSpPr>
              <p:cNvPr id="195" name="Google Shape;195;p19"/>
              <p:cNvSpPr txBox="1"/>
              <p:nvPr/>
            </p:nvSpPr>
            <p:spPr>
              <a:xfrm>
                <a:off x="4900625" y="2241975"/>
                <a:ext cx="3406200" cy="24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Stakeholder Representation</a:t>
                </a:r>
                <a:endParaRPr sz="1600"/>
              </a:p>
            </p:txBody>
          </p:sp>
        </p:grpSp>
        <p:grpSp>
          <p:nvGrpSpPr>
            <p:cNvPr id="196" name="Google Shape;196;p19"/>
            <p:cNvGrpSpPr/>
            <p:nvPr/>
          </p:nvGrpSpPr>
          <p:grpSpPr>
            <a:xfrm>
              <a:off x="3224850" y="2318175"/>
              <a:ext cx="1371550" cy="1195100"/>
              <a:chOff x="3224850" y="2318175"/>
              <a:chExt cx="1371550" cy="1195100"/>
            </a:xfrm>
          </p:grpSpPr>
          <p:sp>
            <p:nvSpPr>
              <p:cNvPr id="197" name="Google Shape;197;p19"/>
              <p:cNvSpPr txBox="1"/>
              <p:nvPr/>
            </p:nvSpPr>
            <p:spPr>
              <a:xfrm>
                <a:off x="4114900" y="2654100"/>
                <a:ext cx="481500" cy="5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hivo"/>
                    <a:ea typeface="Chivo"/>
                    <a:cs typeface="Chivo"/>
                    <a:sym typeface="Chivo"/>
                  </a:rPr>
                  <a:t>3</a:t>
                </a:r>
                <a:endParaRPr>
                  <a:latin typeface="Chivo"/>
                  <a:ea typeface="Chivo"/>
                  <a:cs typeface="Chivo"/>
                  <a:sym typeface="Chivo"/>
                </a:endParaRPr>
              </a:p>
            </p:txBody>
          </p:sp>
          <p:sp>
            <p:nvSpPr>
              <p:cNvPr id="198" name="Google Shape;198;p19"/>
              <p:cNvSpPr txBox="1"/>
              <p:nvPr/>
            </p:nvSpPr>
            <p:spPr>
              <a:xfrm>
                <a:off x="3224850" y="2963375"/>
                <a:ext cx="481500" cy="5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hivo"/>
                    <a:ea typeface="Chivo"/>
                    <a:cs typeface="Chivo"/>
                    <a:sym typeface="Chivo"/>
                  </a:rPr>
                  <a:t>3</a:t>
                </a:r>
                <a:endParaRPr>
                  <a:latin typeface="Chivo"/>
                  <a:ea typeface="Chivo"/>
                  <a:cs typeface="Chivo"/>
                  <a:sym typeface="Chivo"/>
                </a:endParaRPr>
              </a:p>
            </p:txBody>
          </p:sp>
          <p:sp>
            <p:nvSpPr>
              <p:cNvPr id="199" name="Google Shape;199;p19"/>
              <p:cNvSpPr txBox="1"/>
              <p:nvPr/>
            </p:nvSpPr>
            <p:spPr>
              <a:xfrm>
                <a:off x="3278825" y="2318175"/>
                <a:ext cx="481500" cy="5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hivo"/>
                    <a:ea typeface="Chivo"/>
                    <a:cs typeface="Chivo"/>
                    <a:sym typeface="Chivo"/>
                  </a:rPr>
                  <a:t>1</a:t>
                </a:r>
                <a:endParaRPr>
                  <a:latin typeface="Chivo"/>
                  <a:ea typeface="Chivo"/>
                  <a:cs typeface="Chivo"/>
                  <a:sym typeface="Chivo"/>
                </a:endParaRPr>
              </a:p>
            </p:txBody>
          </p:sp>
        </p:grpSp>
        <p:sp>
          <p:nvSpPr>
            <p:cNvPr id="200" name="Google Shape;200;p19"/>
            <p:cNvSpPr txBox="1"/>
            <p:nvPr/>
          </p:nvSpPr>
          <p:spPr>
            <a:xfrm>
              <a:off x="1946200" y="1312975"/>
              <a:ext cx="4490700" cy="9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hivo"/>
                  <a:ea typeface="Chivo"/>
                  <a:cs typeface="Chivo"/>
                  <a:sym typeface="Chivo"/>
                </a:rPr>
                <a:t>Out of 7 attendees...</a:t>
              </a:r>
              <a:endParaRPr sz="1800">
                <a:latin typeface="Chivo"/>
                <a:ea typeface="Chivo"/>
                <a:cs typeface="Chivo"/>
                <a:sym typeface="Chiv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0"/>
          <p:cNvSpPr txBox="1"/>
          <p:nvPr>
            <p:ph type="title"/>
          </p:nvPr>
        </p:nvSpPr>
        <p:spPr>
          <a:xfrm>
            <a:off x="457200" y="-10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Workshop Activity: Trivia</a:t>
            </a:r>
            <a:endParaRPr/>
          </a:p>
        </p:txBody>
      </p:sp>
      <p:sp>
        <p:nvSpPr>
          <p:cNvPr id="206" name="Google Shape;206;p20"/>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grpSp>
        <p:nvGrpSpPr>
          <p:cNvPr id="207" name="Google Shape;207;p20"/>
          <p:cNvGrpSpPr/>
          <p:nvPr/>
        </p:nvGrpSpPr>
        <p:grpSpPr>
          <a:xfrm>
            <a:off x="5943589" y="336448"/>
            <a:ext cx="316018" cy="442323"/>
            <a:chOff x="6730350" y="2315900"/>
            <a:chExt cx="257700" cy="420100"/>
          </a:xfrm>
        </p:grpSpPr>
        <p:sp>
          <p:nvSpPr>
            <p:cNvPr id="208" name="Google Shape;208;p20"/>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209" name="Google Shape;209;p20"/>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210" name="Google Shape;210;p20"/>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211" name="Google Shape;211;p20"/>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212" name="Google Shape;212;p20"/>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grpSp>
      <p:graphicFrame>
        <p:nvGraphicFramePr>
          <p:cNvPr id="213" name="Google Shape;213;p20"/>
          <p:cNvGraphicFramePr/>
          <p:nvPr/>
        </p:nvGraphicFramePr>
        <p:xfrm>
          <a:off x="1001750" y="1637051"/>
          <a:ext cx="3000000" cy="3000000"/>
        </p:xfrm>
        <a:graphic>
          <a:graphicData uri="http://schemas.openxmlformats.org/drawingml/2006/table">
            <a:tbl>
              <a:tblPr>
                <a:noFill/>
                <a:tableStyleId>{FDC4B973-E558-417E-A4DE-ABAE8499C806}</a:tableStyleId>
              </a:tblPr>
              <a:tblGrid>
                <a:gridCol w="1585000"/>
                <a:gridCol w="5555500"/>
              </a:tblGrid>
              <a:tr h="351750">
                <a:tc>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Activity Type</a:t>
                      </a:r>
                      <a:endParaRPr b="1">
                        <a:latin typeface="Calibri"/>
                        <a:ea typeface="Calibri"/>
                        <a:cs typeface="Calibri"/>
                        <a:sym typeface="Calibri"/>
                      </a:endParaRPr>
                    </a:p>
                  </a:txBody>
                  <a:tcPr marT="0" marB="0" marR="182875" marL="182875">
                    <a:solidFill>
                      <a:srgbClr val="FFFFFF"/>
                    </a:solidFill>
                  </a:tcPr>
                </a:tc>
                <a:tc>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Warm up</a:t>
                      </a:r>
                      <a:endParaRPr b="1">
                        <a:latin typeface="Calibri"/>
                        <a:ea typeface="Calibri"/>
                        <a:cs typeface="Calibri"/>
                        <a:sym typeface="Calibri"/>
                      </a:endParaRPr>
                    </a:p>
                  </a:txBody>
                  <a:tcPr marT="0" marB="0" marR="182875" marL="182875">
                    <a:solidFill>
                      <a:srgbClr val="FFFFFF"/>
                    </a:solidFill>
                  </a:tcPr>
                </a:tc>
              </a:tr>
              <a:tr h="616350">
                <a:tc>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Goal</a:t>
                      </a:r>
                      <a:endParaRPr b="1">
                        <a:latin typeface="Calibri"/>
                        <a:ea typeface="Calibri"/>
                        <a:cs typeface="Calibri"/>
                        <a:sym typeface="Calibri"/>
                      </a:endParaRPr>
                    </a:p>
                  </a:txBody>
                  <a:tcPr marT="0" marB="0" marR="182875" marL="182875">
                    <a:solidFill>
                      <a:srgbClr val="FFFFFF"/>
                    </a:solidFill>
                  </a:tcPr>
                </a:tc>
                <a:tc>
                  <a:txBody>
                    <a:bodyPr>
                      <a:noAutofit/>
                    </a:bodyPr>
                    <a:lstStyle/>
                    <a:p>
                      <a:pPr indent="0" lvl="0" marL="0" rtl="0" algn="l">
                        <a:lnSpc>
                          <a:spcPct val="115000"/>
                        </a:lnSpc>
                        <a:spcBef>
                          <a:spcPts val="600"/>
                        </a:spcBef>
                        <a:spcAft>
                          <a:spcPts val="0"/>
                        </a:spcAft>
                        <a:buNone/>
                      </a:pPr>
                      <a:r>
                        <a:rPr b="1" lang="en">
                          <a:solidFill>
                            <a:srgbClr val="00001A"/>
                          </a:solidFill>
                          <a:latin typeface="Calibri"/>
                          <a:ea typeface="Calibri"/>
                          <a:cs typeface="Calibri"/>
                          <a:sym typeface="Calibri"/>
                        </a:rPr>
                        <a:t>T</a:t>
                      </a:r>
                      <a:r>
                        <a:rPr b="1" lang="en">
                          <a:solidFill>
                            <a:srgbClr val="00001A"/>
                          </a:solidFill>
                          <a:latin typeface="Calibri"/>
                          <a:ea typeface="Calibri"/>
                          <a:cs typeface="Calibri"/>
                          <a:sym typeface="Calibri"/>
                        </a:rPr>
                        <a:t>o help attendees imagine what could happen in the future by looking back at WPI 50 years ago.</a:t>
                      </a:r>
                      <a:endParaRPr b="1">
                        <a:latin typeface="Calibri"/>
                        <a:ea typeface="Calibri"/>
                        <a:cs typeface="Calibri"/>
                        <a:sym typeface="Calibri"/>
                      </a:endParaRPr>
                    </a:p>
                  </a:txBody>
                  <a:tcPr marT="0" marB="0" marR="182875" marL="182875">
                    <a:solidFill>
                      <a:srgbClr val="FFFFFF"/>
                    </a:solidFill>
                  </a:tcPr>
                </a:tc>
              </a:tr>
              <a:tr h="351750">
                <a:tc>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Duration </a:t>
                      </a:r>
                      <a:endParaRPr b="1">
                        <a:latin typeface="Calibri"/>
                        <a:ea typeface="Calibri"/>
                        <a:cs typeface="Calibri"/>
                        <a:sym typeface="Calibri"/>
                      </a:endParaRPr>
                    </a:p>
                  </a:txBody>
                  <a:tcPr marT="0" marB="0" marR="182875" marL="182875">
                    <a:solidFill>
                      <a:srgbClr val="FFFFFF"/>
                    </a:solidFill>
                  </a:tcPr>
                </a:tc>
                <a:tc>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15 min</a:t>
                      </a:r>
                      <a:endParaRPr b="1">
                        <a:latin typeface="Calibri"/>
                        <a:ea typeface="Calibri"/>
                        <a:cs typeface="Calibri"/>
                        <a:sym typeface="Calibri"/>
                      </a:endParaRPr>
                    </a:p>
                  </a:txBody>
                  <a:tcPr marT="0" marB="0" marR="182875" marL="182875">
                    <a:solidFill>
                      <a:srgbClr val="FFFFFF"/>
                    </a:solidFill>
                  </a:tcPr>
                </a:tc>
              </a:tr>
              <a:tr h="1939375">
                <a:tc>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Steps</a:t>
                      </a:r>
                      <a:endParaRPr b="1">
                        <a:latin typeface="Calibri"/>
                        <a:ea typeface="Calibri"/>
                        <a:cs typeface="Calibri"/>
                        <a:sym typeface="Calibri"/>
                      </a:endParaRPr>
                    </a:p>
                  </a:txBody>
                  <a:tcPr marT="0" marB="0" marR="182875" marL="182875">
                    <a:solidFill>
                      <a:srgbClr val="FFFFFF"/>
                    </a:solidFill>
                  </a:tcPr>
                </a:tc>
                <a:tc>
                  <a:txBody>
                    <a:bodyPr>
                      <a:noAutofit/>
                    </a:bodyPr>
                    <a:lstStyle/>
                    <a:p>
                      <a:pPr indent="-342900" lvl="0" marL="342900" rtl="0" algn="l">
                        <a:lnSpc>
                          <a:spcPct val="115000"/>
                        </a:lnSpc>
                        <a:spcBef>
                          <a:spcPts val="600"/>
                        </a:spcBef>
                        <a:spcAft>
                          <a:spcPts val="0"/>
                        </a:spcAft>
                        <a:buClr>
                          <a:srgbClr val="00001A"/>
                        </a:buClr>
                        <a:buSzPts val="1800"/>
                        <a:buFont typeface="Calibri"/>
                        <a:buChar char="▰"/>
                      </a:pPr>
                      <a:r>
                        <a:rPr b="1" lang="en">
                          <a:solidFill>
                            <a:srgbClr val="00001A"/>
                          </a:solidFill>
                          <a:latin typeface="Calibri"/>
                          <a:ea typeface="Calibri"/>
                          <a:cs typeface="Calibri"/>
                          <a:sym typeface="Calibri"/>
                        </a:rPr>
                        <a:t>The trivia consists of q</a:t>
                      </a:r>
                      <a:r>
                        <a:rPr b="1" lang="en">
                          <a:solidFill>
                            <a:srgbClr val="00001A"/>
                          </a:solidFill>
                          <a:latin typeface="Calibri"/>
                          <a:ea typeface="Calibri"/>
                          <a:cs typeface="Calibri"/>
                          <a:sym typeface="Calibri"/>
                        </a:rPr>
                        <a:t>uestions of history of WPI in the past 50 years</a:t>
                      </a:r>
                      <a:endParaRPr b="1">
                        <a:solidFill>
                          <a:srgbClr val="00001A"/>
                        </a:solidFill>
                        <a:latin typeface="Calibri"/>
                        <a:ea typeface="Calibri"/>
                        <a:cs typeface="Calibri"/>
                        <a:sym typeface="Calibri"/>
                      </a:endParaRPr>
                    </a:p>
                    <a:p>
                      <a:pPr indent="-342900" lvl="0" marL="342900" rtl="0" algn="l">
                        <a:lnSpc>
                          <a:spcPct val="115000"/>
                        </a:lnSpc>
                        <a:spcBef>
                          <a:spcPts val="0"/>
                        </a:spcBef>
                        <a:spcAft>
                          <a:spcPts val="0"/>
                        </a:spcAft>
                        <a:buClr>
                          <a:srgbClr val="00001A"/>
                        </a:buClr>
                        <a:buSzPts val="1800"/>
                        <a:buFont typeface="Calibri"/>
                        <a:buChar char="▰"/>
                      </a:pPr>
                      <a:r>
                        <a:rPr b="1" lang="en">
                          <a:solidFill>
                            <a:srgbClr val="00001A"/>
                          </a:solidFill>
                          <a:latin typeface="Calibri"/>
                          <a:ea typeface="Calibri"/>
                          <a:cs typeface="Calibri"/>
                          <a:sym typeface="Calibri"/>
                        </a:rPr>
                        <a:t>The person who could answer the question right away gets 3 points</a:t>
                      </a:r>
                      <a:endParaRPr b="1">
                        <a:solidFill>
                          <a:srgbClr val="00001A"/>
                        </a:solidFill>
                        <a:latin typeface="Calibri"/>
                        <a:ea typeface="Calibri"/>
                        <a:cs typeface="Calibri"/>
                        <a:sym typeface="Calibri"/>
                      </a:endParaRPr>
                    </a:p>
                    <a:p>
                      <a:pPr indent="-342900" lvl="0" marL="338328" rtl="0" algn="l">
                        <a:lnSpc>
                          <a:spcPct val="115000"/>
                        </a:lnSpc>
                        <a:spcBef>
                          <a:spcPts val="0"/>
                        </a:spcBef>
                        <a:spcAft>
                          <a:spcPts val="0"/>
                        </a:spcAft>
                        <a:buClr>
                          <a:srgbClr val="00001A"/>
                        </a:buClr>
                        <a:buSzPts val="1800"/>
                        <a:buFont typeface="Calibri"/>
                        <a:buChar char="▰"/>
                      </a:pPr>
                      <a:r>
                        <a:rPr b="1" lang="en">
                          <a:solidFill>
                            <a:srgbClr val="00001A"/>
                          </a:solidFill>
                          <a:latin typeface="Calibri"/>
                          <a:ea typeface="Calibri"/>
                          <a:cs typeface="Calibri"/>
                          <a:sym typeface="Calibri"/>
                        </a:rPr>
                        <a:t>If no one could answer the question after three tries. There will be multiple choices, the person who gets the right choice get 1 point</a:t>
                      </a:r>
                      <a:endParaRPr b="1">
                        <a:solidFill>
                          <a:srgbClr val="00001A"/>
                        </a:solidFill>
                        <a:latin typeface="Calibri"/>
                        <a:ea typeface="Calibri"/>
                        <a:cs typeface="Calibri"/>
                        <a:sym typeface="Calibri"/>
                      </a:endParaRPr>
                    </a:p>
                  </a:txBody>
                  <a:tcPr marT="0" marB="0" marR="182875" marL="182875">
                    <a:solidFill>
                      <a:srgbClr val="FFFFFF"/>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1"/>
          <p:cNvSpPr txBox="1"/>
          <p:nvPr>
            <p:ph type="title"/>
          </p:nvPr>
        </p:nvSpPr>
        <p:spPr>
          <a:xfrm>
            <a:off x="457200" y="-100"/>
            <a:ext cx="5486400" cy="1814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Workshop Activity: Trivia</a:t>
            </a:r>
            <a:endParaRPr/>
          </a:p>
        </p:txBody>
      </p:sp>
      <p:sp>
        <p:nvSpPr>
          <p:cNvPr id="219" name="Google Shape;219;p21"/>
          <p:cNvSpPr txBox="1"/>
          <p:nvPr>
            <p:ph idx="12" type="sldNum"/>
          </p:nvPr>
        </p:nvSpPr>
        <p:spPr>
          <a:xfrm>
            <a:off x="259225" y="4674100"/>
            <a:ext cx="481500" cy="2451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SzPts val="1100"/>
              <a:buFont typeface="Arial"/>
              <a:buNone/>
            </a:pPr>
            <a:fld id="{00000000-1234-1234-1234-123412341234}" type="slidenum">
              <a:rPr lang="en"/>
              <a:t>‹#›</a:t>
            </a:fld>
            <a:endParaRPr/>
          </a:p>
        </p:txBody>
      </p:sp>
      <p:grpSp>
        <p:nvGrpSpPr>
          <p:cNvPr id="220" name="Google Shape;220;p21"/>
          <p:cNvGrpSpPr/>
          <p:nvPr/>
        </p:nvGrpSpPr>
        <p:grpSpPr>
          <a:xfrm>
            <a:off x="5943589" y="458723"/>
            <a:ext cx="316018" cy="442323"/>
            <a:chOff x="6730350" y="2315900"/>
            <a:chExt cx="257700" cy="420100"/>
          </a:xfrm>
        </p:grpSpPr>
        <p:sp>
          <p:nvSpPr>
            <p:cNvPr id="221" name="Google Shape;221;p21"/>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222" name="Google Shape;222;p21"/>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223" name="Google Shape;223;p21"/>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224" name="Google Shape;224;p21"/>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sp>
          <p:nvSpPr>
            <p:cNvPr id="225" name="Google Shape;225;p21"/>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1A"/>
                </a:solidFill>
              </a:endParaRPr>
            </a:p>
          </p:txBody>
        </p:sp>
      </p:grpSp>
      <p:graphicFrame>
        <p:nvGraphicFramePr>
          <p:cNvPr id="226" name="Google Shape;226;p21"/>
          <p:cNvGraphicFramePr/>
          <p:nvPr/>
        </p:nvGraphicFramePr>
        <p:xfrm>
          <a:off x="834200" y="1978301"/>
          <a:ext cx="3000000" cy="3000000"/>
        </p:xfrm>
        <a:graphic>
          <a:graphicData uri="http://schemas.openxmlformats.org/drawingml/2006/table">
            <a:tbl>
              <a:tblPr>
                <a:noFill/>
                <a:tableStyleId>{FDC4B973-E558-417E-A4DE-ABAE8499C806}</a:tableStyleId>
              </a:tblPr>
              <a:tblGrid>
                <a:gridCol w="2011775"/>
                <a:gridCol w="5740250"/>
              </a:tblGrid>
              <a:tr h="1166625">
                <a:tc rowSpan="2">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Observations</a:t>
                      </a:r>
                      <a:endParaRPr b="1">
                        <a:latin typeface="Calibri"/>
                        <a:ea typeface="Calibri"/>
                        <a:cs typeface="Calibri"/>
                        <a:sym typeface="Calibri"/>
                      </a:endParaRPr>
                    </a:p>
                    <a:p>
                      <a:pPr indent="0" lvl="0" marL="0" rtl="0" algn="l">
                        <a:lnSpc>
                          <a:spcPct val="115000"/>
                        </a:lnSpc>
                        <a:spcBef>
                          <a:spcPts val="0"/>
                        </a:spcBef>
                        <a:spcAft>
                          <a:spcPts val="0"/>
                        </a:spcAft>
                        <a:buNone/>
                      </a:pPr>
                      <a:r>
                        <a:t/>
                      </a:r>
                      <a:endParaRPr b="1">
                        <a:latin typeface="Calibri"/>
                        <a:ea typeface="Calibri"/>
                        <a:cs typeface="Calibri"/>
                        <a:sym typeface="Calibri"/>
                      </a:endParaRPr>
                    </a:p>
                  </a:txBody>
                  <a:tcPr marT="0" marB="0" marR="182875" marL="182875">
                    <a:solidFill>
                      <a:srgbClr val="FFFFFF"/>
                    </a:solidFill>
                  </a:tcPr>
                </a:tc>
                <a:tc rowSpan="2">
                  <a:txBody>
                    <a:bodyPr>
                      <a:noAutofit/>
                    </a:bodyPr>
                    <a:lstStyle/>
                    <a:p>
                      <a:pPr indent="-285750" lvl="0" marL="228600" rtl="0" algn="l">
                        <a:lnSpc>
                          <a:spcPct val="115000"/>
                        </a:lnSpc>
                        <a:spcBef>
                          <a:spcPts val="600"/>
                        </a:spcBef>
                        <a:spcAft>
                          <a:spcPts val="0"/>
                        </a:spcAft>
                        <a:buClr>
                          <a:srgbClr val="00001A"/>
                        </a:buClr>
                        <a:buSzPts val="1800"/>
                        <a:buFont typeface="Calibri"/>
                        <a:buChar char="▰"/>
                      </a:pPr>
                      <a:r>
                        <a:rPr b="1" lang="en">
                          <a:solidFill>
                            <a:srgbClr val="00001A"/>
                          </a:solidFill>
                          <a:latin typeface="Calibri"/>
                          <a:ea typeface="Calibri"/>
                          <a:cs typeface="Calibri"/>
                          <a:sym typeface="Calibri"/>
                        </a:rPr>
                        <a:t>With the focus on WPI history of learning curriculum, some attendees were able to answer more questions than others. </a:t>
                      </a:r>
                      <a:endParaRPr b="1">
                        <a:solidFill>
                          <a:srgbClr val="00001A"/>
                        </a:solidFill>
                        <a:latin typeface="Calibri"/>
                        <a:ea typeface="Calibri"/>
                        <a:cs typeface="Calibri"/>
                        <a:sym typeface="Calibri"/>
                      </a:endParaRPr>
                    </a:p>
                    <a:p>
                      <a:pPr indent="-342900" lvl="1" marL="914400" rtl="0" algn="l">
                        <a:lnSpc>
                          <a:spcPct val="115000"/>
                        </a:lnSpc>
                        <a:spcBef>
                          <a:spcPts val="0"/>
                        </a:spcBef>
                        <a:spcAft>
                          <a:spcPts val="0"/>
                        </a:spcAft>
                        <a:buClr>
                          <a:srgbClr val="00001A"/>
                        </a:buClr>
                        <a:buSzPts val="1800"/>
                        <a:buFont typeface="Calibri"/>
                        <a:buChar char="▰"/>
                      </a:pPr>
                      <a:r>
                        <a:rPr b="1" lang="en">
                          <a:solidFill>
                            <a:srgbClr val="00001A"/>
                          </a:solidFill>
                          <a:latin typeface="Calibri"/>
                          <a:ea typeface="Calibri"/>
                          <a:cs typeface="Calibri"/>
                          <a:sym typeface="Calibri"/>
                        </a:rPr>
                        <a:t>If community members were involved, they will not be able to participant much. </a:t>
                      </a:r>
                      <a:endParaRPr b="1">
                        <a:solidFill>
                          <a:srgbClr val="00001A"/>
                        </a:solidFill>
                        <a:latin typeface="Calibri"/>
                        <a:ea typeface="Calibri"/>
                        <a:cs typeface="Calibri"/>
                        <a:sym typeface="Calibri"/>
                      </a:endParaRPr>
                    </a:p>
                  </a:txBody>
                  <a:tcPr marT="0" marB="0" marR="182875" marL="182875">
                    <a:solidFill>
                      <a:srgbClr val="FFFFFF"/>
                    </a:solidFill>
                  </a:tcPr>
                </a:tc>
              </a:tr>
              <a:tr h="68975">
                <a:tc vMerge="1"/>
                <a:tc vMerge="1"/>
              </a:tr>
              <a:tr h="1166625">
                <a:tc>
                  <a:txBody>
                    <a:bodyPr>
                      <a:noAutofit/>
                    </a:bodyPr>
                    <a:lstStyle/>
                    <a:p>
                      <a:pPr indent="0" lvl="0" marL="0" rtl="0" algn="l">
                        <a:lnSpc>
                          <a:spcPct val="115000"/>
                        </a:lnSpc>
                        <a:spcBef>
                          <a:spcPts val="0"/>
                        </a:spcBef>
                        <a:spcAft>
                          <a:spcPts val="0"/>
                        </a:spcAft>
                        <a:buNone/>
                      </a:pPr>
                      <a:r>
                        <a:rPr b="1" lang="en">
                          <a:latin typeface="Calibri"/>
                          <a:ea typeface="Calibri"/>
                          <a:cs typeface="Calibri"/>
                          <a:sym typeface="Calibri"/>
                        </a:rPr>
                        <a:t>Recommendations </a:t>
                      </a:r>
                      <a:endParaRPr b="1">
                        <a:latin typeface="Calibri"/>
                        <a:ea typeface="Calibri"/>
                        <a:cs typeface="Calibri"/>
                        <a:sym typeface="Calibri"/>
                      </a:endParaRPr>
                    </a:p>
                  </a:txBody>
                  <a:tcPr marT="0" marB="0" marR="182875" marL="182875">
                    <a:solidFill>
                      <a:srgbClr val="FFFFFF"/>
                    </a:solidFill>
                  </a:tcPr>
                </a:tc>
                <a:tc>
                  <a:txBody>
                    <a:bodyPr>
                      <a:noAutofit/>
                    </a:bodyPr>
                    <a:lstStyle/>
                    <a:p>
                      <a:pPr indent="-285750" lvl="0" marL="228600" rtl="0" algn="l">
                        <a:lnSpc>
                          <a:spcPct val="115000"/>
                        </a:lnSpc>
                        <a:spcBef>
                          <a:spcPts val="600"/>
                        </a:spcBef>
                        <a:spcAft>
                          <a:spcPts val="0"/>
                        </a:spcAft>
                        <a:buClr>
                          <a:srgbClr val="00001A"/>
                        </a:buClr>
                        <a:buSzPts val="1800"/>
                        <a:buFont typeface="Calibri"/>
                        <a:buChar char="▰"/>
                      </a:pPr>
                      <a:r>
                        <a:rPr b="1" lang="en">
                          <a:solidFill>
                            <a:schemeClr val="dk1"/>
                          </a:solidFill>
                          <a:latin typeface="Calibri"/>
                          <a:ea typeface="Calibri"/>
                          <a:cs typeface="Calibri"/>
                          <a:sym typeface="Calibri"/>
                        </a:rPr>
                        <a:t>Have trivia questions about higher education in general</a:t>
                      </a:r>
                      <a:endParaRPr b="1">
                        <a:latin typeface="Calibri"/>
                        <a:ea typeface="Calibri"/>
                        <a:cs typeface="Calibri"/>
                        <a:sym typeface="Calibri"/>
                      </a:endParaRPr>
                    </a:p>
                    <a:p>
                      <a:pPr indent="-285750" lvl="0" marL="228600" rtl="0" algn="l">
                        <a:lnSpc>
                          <a:spcPct val="115000"/>
                        </a:lnSpc>
                        <a:spcBef>
                          <a:spcPts val="0"/>
                        </a:spcBef>
                        <a:spcAft>
                          <a:spcPts val="0"/>
                        </a:spcAft>
                        <a:buClr>
                          <a:srgbClr val="00001A"/>
                        </a:buClr>
                        <a:buSzPts val="1800"/>
                        <a:buFont typeface="Calibri"/>
                        <a:buChar char="▰"/>
                      </a:pPr>
                      <a:r>
                        <a:rPr b="1" lang="en">
                          <a:latin typeface="Calibri"/>
                          <a:ea typeface="Calibri"/>
                          <a:cs typeface="Calibri"/>
                          <a:sym typeface="Calibri"/>
                        </a:rPr>
                        <a:t>Other icebreaker activities </a:t>
                      </a:r>
                      <a:endParaRPr b="1">
                        <a:latin typeface="Calibri"/>
                        <a:ea typeface="Calibri"/>
                        <a:cs typeface="Calibri"/>
                        <a:sym typeface="Calibri"/>
                      </a:endParaRPr>
                    </a:p>
                    <a:p>
                      <a:pPr indent="-342900" lvl="1" marL="914400" rtl="0" algn="l">
                        <a:lnSpc>
                          <a:spcPct val="115000"/>
                        </a:lnSpc>
                        <a:spcBef>
                          <a:spcPts val="0"/>
                        </a:spcBef>
                        <a:spcAft>
                          <a:spcPts val="0"/>
                        </a:spcAft>
                        <a:buClr>
                          <a:srgbClr val="00001A"/>
                        </a:buClr>
                        <a:buSzPts val="1800"/>
                        <a:buFont typeface="Calibri"/>
                        <a:buChar char="▰"/>
                      </a:pPr>
                      <a:r>
                        <a:rPr b="1" lang="en">
                          <a:latin typeface="Calibri"/>
                          <a:ea typeface="Calibri"/>
                          <a:cs typeface="Calibri"/>
                          <a:sym typeface="Calibri"/>
                        </a:rPr>
                        <a:t>People bingo</a:t>
                      </a:r>
                      <a:endParaRPr b="1">
                        <a:latin typeface="Calibri"/>
                        <a:ea typeface="Calibri"/>
                        <a:cs typeface="Calibri"/>
                        <a:sym typeface="Calibri"/>
                      </a:endParaRPr>
                    </a:p>
                    <a:p>
                      <a:pPr indent="-342900" lvl="1" marL="914400" rtl="0" algn="l">
                        <a:lnSpc>
                          <a:spcPct val="115000"/>
                        </a:lnSpc>
                        <a:spcBef>
                          <a:spcPts val="0"/>
                        </a:spcBef>
                        <a:spcAft>
                          <a:spcPts val="0"/>
                        </a:spcAft>
                        <a:buClr>
                          <a:srgbClr val="9EB3C2"/>
                        </a:buClr>
                        <a:buSzPts val="1800"/>
                        <a:buFont typeface="Calibri"/>
                        <a:buChar char="▰"/>
                      </a:pPr>
                      <a:r>
                        <a:rPr b="1" lang="en">
                          <a:latin typeface="Calibri"/>
                          <a:ea typeface="Calibri"/>
                          <a:cs typeface="Calibri"/>
                          <a:sym typeface="Calibri"/>
                        </a:rPr>
                        <a:t>Two truths and One Lie</a:t>
                      </a:r>
                      <a:endParaRPr b="1">
                        <a:latin typeface="Calibri"/>
                        <a:ea typeface="Calibri"/>
                        <a:cs typeface="Calibri"/>
                        <a:sym typeface="Calibri"/>
                      </a:endParaRPr>
                    </a:p>
                  </a:txBody>
                  <a:tcPr marT="0" marB="0" marR="182875" marL="182875">
                    <a:solidFill>
                      <a:srgbClr val="FFFFFF"/>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Macmorri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