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4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01" r:id="rId1"/>
    <p:sldMasterId id="2147483802" r:id="rId2"/>
    <p:sldMasterId id="2147483803" r:id="rId3"/>
    <p:sldMasterId id="2147483804" r:id="rId4"/>
    <p:sldMasterId id="2147483805" r:id="rId5"/>
    <p:sldMasterId id="2147483806" r:id="rId6"/>
    <p:sldMasterId id="2147483809" r:id="rId7"/>
    <p:sldMasterId id="2147483810" r:id="rId8"/>
    <p:sldMasterId id="2147483811" r:id="rId9"/>
    <p:sldMasterId id="2147483812" r:id="rId10"/>
    <p:sldMasterId id="2147483815" r:id="rId11"/>
    <p:sldMasterId id="2147483827" r:id="rId12"/>
    <p:sldMasterId id="2147483845" r:id="rId13"/>
    <p:sldMasterId id="2147483857" r:id="rId14"/>
    <p:sldMasterId id="2147483871" r:id="rId15"/>
    <p:sldMasterId id="2147483910" r:id="rId16"/>
    <p:sldMasterId id="2147483922" r:id="rId17"/>
  </p:sldMasterIdLst>
  <p:notesMasterIdLst>
    <p:notesMasterId r:id="rId55"/>
  </p:notesMasterIdLst>
  <p:sldIdLst>
    <p:sldId id="256" r:id="rId18"/>
    <p:sldId id="257" r:id="rId19"/>
    <p:sldId id="258" r:id="rId20"/>
    <p:sldId id="259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94" r:id="rId45"/>
    <p:sldId id="306" r:id="rId46"/>
    <p:sldId id="305" r:id="rId47"/>
    <p:sldId id="299" r:id="rId48"/>
    <p:sldId id="300" r:id="rId49"/>
    <p:sldId id="290" r:id="rId50"/>
    <p:sldId id="301" r:id="rId51"/>
    <p:sldId id="302" r:id="rId52"/>
    <p:sldId id="303" r:id="rId53"/>
    <p:sldId id="304" r:id="rId54"/>
  </p:sldIdLst>
  <p:sldSz cx="12192000" cy="6858000"/>
  <p:notesSz cx="6858000" cy="9144000"/>
  <p:embeddedFontLst>
    <p:embeddedFont>
      <p:font typeface="Corbel" panose="020B0503020204020204" pitchFamily="34" charset="0"/>
      <p:regular r:id="rId56"/>
      <p:bold r:id="rId57"/>
      <p:italic r:id="rId58"/>
      <p:boldItalic r:id="rId59"/>
    </p:embeddedFont>
    <p:embeddedFont>
      <p:font typeface="Proxima Nova" panose="020B0604020202020204" charset="0"/>
      <p:regular r:id="rId60"/>
      <p:bold r:id="rId61"/>
      <p:italic r:id="rId62"/>
      <p:boldItalic r:id="rId63"/>
    </p:embeddedFont>
    <p:embeddedFont>
      <p:font typeface="Source Sans Pro" panose="020B0604020202020204" charset="0"/>
      <p:regular r:id="rId64"/>
      <p:bold r:id="rId65"/>
      <p:italic r:id="rId66"/>
      <p:boldItalic r:id="rId67"/>
    </p:embeddedFont>
    <p:embeddedFont>
      <p:font typeface="Cabin" panose="020B0604020202020204" charset="0"/>
      <p:regular r:id="rId68"/>
      <p:bold r:id="rId69"/>
      <p:italic r:id="rId70"/>
      <p:boldItalic r:id="rId71"/>
    </p:embeddedFont>
    <p:embeddedFont>
      <p:font typeface="Roboto" panose="020B0604020202020204" charset="0"/>
      <p:regular r:id="rId72"/>
      <p:bold r:id="rId73"/>
      <p:italic r:id="rId74"/>
      <p:boldItalic r:id="rId75"/>
    </p:embeddedFont>
    <p:embeddedFont>
      <p:font typeface="Questrial" panose="020B0604020202020204" charset="0"/>
      <p:regular r:id="rId76"/>
    </p:embeddedFont>
    <p:embeddedFont>
      <p:font typeface="Libre Baskerville" panose="020B0604020202020204" charset="0"/>
      <p:regular r:id="rId77"/>
      <p:bold r:id="rId78"/>
      <p:italic r:id="rId79"/>
    </p:embeddedFont>
    <p:embeddedFont>
      <p:font typeface="Calibri Light" panose="020F0302020204030204" pitchFamily="34" charset="0"/>
      <p:regular r:id="rId80"/>
      <p:italic r:id="rId81"/>
    </p:embeddedFont>
    <p:embeddedFont>
      <p:font typeface="Calibri" panose="020F0502020204030204" pitchFamily="34" charset="0"/>
      <p:regular r:id="rId82"/>
      <p:bold r:id="rId83"/>
      <p:italic r:id="rId84"/>
      <p:boldItalic r:id="rId8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D"/>
    <a:srgbClr val="00517C"/>
    <a:srgbClr val="FB0000"/>
    <a:srgbClr val="273485"/>
    <a:srgbClr val="000000"/>
    <a:srgbClr val="2A3990"/>
    <a:srgbClr val="F2C944"/>
    <a:srgbClr val="F1C232"/>
    <a:srgbClr val="FDE9C9"/>
    <a:srgbClr val="5AD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048" autoAdjust="0"/>
  </p:normalViewPr>
  <p:slideViewPr>
    <p:cSldViewPr snapToGrid="0">
      <p:cViewPr varScale="1">
        <p:scale>
          <a:sx n="63" d="100"/>
          <a:sy n="63" d="100"/>
        </p:scale>
        <p:origin x="912" y="60"/>
      </p:cViewPr>
      <p:guideLst/>
    </p:cSldViewPr>
  </p:slideViewPr>
  <p:outlineViewPr>
    <p:cViewPr>
      <p:scale>
        <a:sx n="33" d="100"/>
        <a:sy n="33" d="100"/>
      </p:scale>
      <p:origin x="0" y="-179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slide" Target="slides/slide22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openxmlformats.org/officeDocument/2006/relationships/slide" Target="slides/slide25.xml"/><Relationship Id="rId47" Type="http://schemas.openxmlformats.org/officeDocument/2006/relationships/slide" Target="slides/slide30.xml"/><Relationship Id="rId50" Type="http://schemas.openxmlformats.org/officeDocument/2006/relationships/slide" Target="slides/slide33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68" Type="http://schemas.openxmlformats.org/officeDocument/2006/relationships/font" Target="fonts/font13.fntdata"/><Relationship Id="rId76" Type="http://schemas.openxmlformats.org/officeDocument/2006/relationships/font" Target="fonts/font21.fntdata"/><Relationship Id="rId84" Type="http://schemas.openxmlformats.org/officeDocument/2006/relationships/font" Target="fonts/font29.fntdata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2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slide" Target="slides/slide20.xml"/><Relationship Id="rId40" Type="http://schemas.openxmlformats.org/officeDocument/2006/relationships/slide" Target="slides/slide23.xml"/><Relationship Id="rId45" Type="http://schemas.openxmlformats.org/officeDocument/2006/relationships/slide" Target="slides/slide28.xml"/><Relationship Id="rId53" Type="http://schemas.openxmlformats.org/officeDocument/2006/relationships/slide" Target="slides/slide36.xml"/><Relationship Id="rId58" Type="http://schemas.openxmlformats.org/officeDocument/2006/relationships/font" Target="fonts/font3.fntdata"/><Relationship Id="rId66" Type="http://schemas.openxmlformats.org/officeDocument/2006/relationships/font" Target="fonts/font11.fntdata"/><Relationship Id="rId74" Type="http://schemas.openxmlformats.org/officeDocument/2006/relationships/font" Target="fonts/font19.fntdata"/><Relationship Id="rId79" Type="http://schemas.openxmlformats.org/officeDocument/2006/relationships/font" Target="fonts/font24.fntdata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82" Type="http://schemas.openxmlformats.org/officeDocument/2006/relationships/font" Target="fonts/font27.fntdata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43" Type="http://schemas.openxmlformats.org/officeDocument/2006/relationships/slide" Target="slides/slide26.xml"/><Relationship Id="rId48" Type="http://schemas.openxmlformats.org/officeDocument/2006/relationships/slide" Target="slides/slide31.xml"/><Relationship Id="rId56" Type="http://schemas.openxmlformats.org/officeDocument/2006/relationships/font" Target="fonts/font1.fntdata"/><Relationship Id="rId64" Type="http://schemas.openxmlformats.org/officeDocument/2006/relationships/font" Target="fonts/font9.fntdata"/><Relationship Id="rId69" Type="http://schemas.openxmlformats.org/officeDocument/2006/relationships/font" Target="fonts/font14.fntdata"/><Relationship Id="rId77" Type="http://schemas.openxmlformats.org/officeDocument/2006/relationships/font" Target="fonts/font22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4.xml"/><Relationship Id="rId72" Type="http://schemas.openxmlformats.org/officeDocument/2006/relationships/font" Target="fonts/font17.fntdata"/><Relationship Id="rId80" Type="http://schemas.openxmlformats.org/officeDocument/2006/relationships/font" Target="fonts/font25.fntdata"/><Relationship Id="rId85" Type="http://schemas.openxmlformats.org/officeDocument/2006/relationships/font" Target="fonts/font30.fntdata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slide" Target="slides/slide21.xml"/><Relationship Id="rId46" Type="http://schemas.openxmlformats.org/officeDocument/2006/relationships/slide" Target="slides/slide29.xml"/><Relationship Id="rId59" Type="http://schemas.openxmlformats.org/officeDocument/2006/relationships/font" Target="fonts/font4.fntdata"/><Relationship Id="rId67" Type="http://schemas.openxmlformats.org/officeDocument/2006/relationships/font" Target="fonts/font12.fntdata"/><Relationship Id="rId20" Type="http://schemas.openxmlformats.org/officeDocument/2006/relationships/slide" Target="slides/slide3.xml"/><Relationship Id="rId41" Type="http://schemas.openxmlformats.org/officeDocument/2006/relationships/slide" Target="slides/slide24.xml"/><Relationship Id="rId54" Type="http://schemas.openxmlformats.org/officeDocument/2006/relationships/slide" Target="slides/slide37.xml"/><Relationship Id="rId62" Type="http://schemas.openxmlformats.org/officeDocument/2006/relationships/font" Target="fonts/font7.fntdata"/><Relationship Id="rId70" Type="http://schemas.openxmlformats.org/officeDocument/2006/relationships/font" Target="fonts/font15.fntdata"/><Relationship Id="rId75" Type="http://schemas.openxmlformats.org/officeDocument/2006/relationships/font" Target="fonts/font20.fntdata"/><Relationship Id="rId83" Type="http://schemas.openxmlformats.org/officeDocument/2006/relationships/font" Target="fonts/font28.fntdata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slide" Target="slides/slide19.xml"/><Relationship Id="rId49" Type="http://schemas.openxmlformats.org/officeDocument/2006/relationships/slide" Target="slides/slide32.xml"/><Relationship Id="rId57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4.xml"/><Relationship Id="rId44" Type="http://schemas.openxmlformats.org/officeDocument/2006/relationships/slide" Target="slides/slide27.xml"/><Relationship Id="rId52" Type="http://schemas.openxmlformats.org/officeDocument/2006/relationships/slide" Target="slides/slide35.xml"/><Relationship Id="rId60" Type="http://schemas.openxmlformats.org/officeDocument/2006/relationships/font" Target="fonts/font5.fntdata"/><Relationship Id="rId65" Type="http://schemas.openxmlformats.org/officeDocument/2006/relationships/font" Target="fonts/font10.fntdata"/><Relationship Id="rId73" Type="http://schemas.openxmlformats.org/officeDocument/2006/relationships/font" Target="fonts/font18.fntdata"/><Relationship Id="rId78" Type="http://schemas.openxmlformats.org/officeDocument/2006/relationships/font" Target="fonts/font23.fntdata"/><Relationship Id="rId81" Type="http://schemas.openxmlformats.org/officeDocument/2006/relationships/font" Target="fonts/font26.fntdata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chel\Documents\College\IQP\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B135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/>
              <a:t>What would you find helpful to access and utilize data?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B1354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Survey!$C$3:$C$9</c:f>
              <c:strCache>
                <c:ptCount val="7"/>
                <c:pt idx="0">
                  <c:v>Other</c:v>
                </c:pt>
                <c:pt idx="1">
                  <c:v>Resident opinions and values</c:v>
                </c:pt>
                <c:pt idx="2">
                  <c:v>Future Planning</c:v>
                </c:pt>
                <c:pt idx="3">
                  <c:v>Separations by wards and neighborhoods</c:v>
                </c:pt>
                <c:pt idx="4">
                  <c:v>Trends in services</c:v>
                </c:pt>
                <c:pt idx="5">
                  <c:v>Comparisons to other boroughs</c:v>
                </c:pt>
                <c:pt idx="6">
                  <c:v>Links to data sources</c:v>
                </c:pt>
              </c:strCache>
            </c:strRef>
          </c:cat>
          <c:val>
            <c:numRef>
              <c:f>Survey!$D$3:$D$9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6142296"/>
        <c:axId val="286142688"/>
      </c:barChart>
      <c:catAx>
        <c:axId val="286142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B1354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6142688"/>
        <c:crosses val="autoZero"/>
        <c:auto val="1"/>
        <c:lblAlgn val="ctr"/>
        <c:lblOffset val="100"/>
        <c:noMultiLvlLbl val="0"/>
      </c:catAx>
      <c:valAx>
        <c:axId val="286142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8614229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rgbClr val="B1354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65889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1" name="Shape 10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59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Shape 1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57" name="Shape 1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585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Shape 11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193" name="Shape 11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144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Shape 1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Shape 11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0" name="Shape 120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210" name="Shape 1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7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Shape 1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6" name="Shape 1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5330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Shape 1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4" name="Shape 1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25857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Shape 123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232" name="Shape 123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2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8" name="Shape 1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811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Shape 12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4" name="Shape 1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25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Shape 1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0" name="Shape 1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7" name="Shape 10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3610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Shape 1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7" name="Shape 1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4259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Shape 12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Shape 127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276" name="Shape 12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51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2" name="Shape 1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sz="11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9303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Shape 12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0" name="Shape 1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7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Shape 1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7" name="Shape 1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6763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Shape 13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6" name="Shape 1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42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Shape 13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1316" name="Shape 13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50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2431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Shape 12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Shape 12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210" name="Shape 12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033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Shape 14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70" name="Shape 14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Calibri"/>
                <a:buNone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93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Shape 10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4" name="Shape 10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65100" marR="0" lvl="0" indent="0" algn="l" rtl="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None/>
            </a:pPr>
            <a:endParaRPr lang="en-US" sz="1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3899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Shape 1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1" name="Shape 1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49762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Shape 146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Shape 14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70" name="Shape 147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  <a:buFont typeface="Calibri"/>
                <a:buNone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2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478" name="Shape 147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7979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Shape 1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7" name="Shape 13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900227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Shape 14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Shape 14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5309318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Shape 14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5" name="Shape 14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79611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Shape 14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Shape 150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2497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Shape 15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5" name="Shape 15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2061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Shape 1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1" name="Shape 1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4269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16" name="Shape 111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368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Shape 1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6" name="Shape 1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  <a:tabLst/>
              <a:defRPr/>
            </a:pPr>
            <a:endParaRPr lang="en-US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3482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Shape 11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Shape 1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1135" name="Shape 1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55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Shape 1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2" name="Shape 1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25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Shape 114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Shape 114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0" name="Shape 1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3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5"/>
            <a:ext cx="4351339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Shape 883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5" name="Shape 885"/>
          <p:cNvSpPr txBox="1">
            <a:spLocks noGrp="1"/>
          </p:cNvSpPr>
          <p:nvPr>
            <p:ph type="subTitle" idx="1"/>
          </p:nvPr>
        </p:nvSpPr>
        <p:spPr>
          <a:xfrm>
            <a:off x="354000" y="3737432"/>
            <a:ext cx="5393600" cy="164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6" name="Shape 886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7" name="Shape 887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0" name="Shape 890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3" name="Shape 89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4" name="Shape 89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Shape 902"/>
          <p:cNvGrpSpPr/>
          <p:nvPr/>
        </p:nvGrpSpPr>
        <p:grpSpPr>
          <a:xfrm>
            <a:off x="0" y="5204892"/>
            <a:ext cx="12192000" cy="1653232"/>
            <a:chOff x="0" y="3903669"/>
            <a:chExt cx="9144000" cy="1239924"/>
          </a:xfrm>
        </p:grpSpPr>
        <p:sp>
          <p:nvSpPr>
            <p:cNvPr id="903" name="Shape 903"/>
            <p:cNvSpPr/>
            <p:nvPr/>
          </p:nvSpPr>
          <p:spPr>
            <a:xfrm>
              <a:off x="8154895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Shape 904"/>
            <p:cNvSpPr/>
            <p:nvPr/>
          </p:nvSpPr>
          <p:spPr>
            <a:xfrm flipH="1">
              <a:off x="6181161" y="3903669"/>
              <a:ext cx="989099" cy="98789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Shape 905"/>
            <p:cNvSpPr/>
            <p:nvPr/>
          </p:nvSpPr>
          <p:spPr>
            <a:xfrm>
              <a:off x="7170274" y="3903669"/>
              <a:ext cx="989099" cy="9878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Shape 906"/>
            <p:cNvSpPr/>
            <p:nvPr/>
          </p:nvSpPr>
          <p:spPr>
            <a:xfrm rot="10800000">
              <a:off x="8154757" y="3903682"/>
              <a:ext cx="989099" cy="98789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Shape 907"/>
            <p:cNvSpPr/>
            <p:nvPr/>
          </p:nvSpPr>
          <p:spPr>
            <a:xfrm>
              <a:off x="0" y="4891594"/>
              <a:ext cx="9144000" cy="251999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Shape 914"/>
          <p:cNvGrpSpPr/>
          <p:nvPr/>
        </p:nvGrpSpPr>
        <p:grpSpPr>
          <a:xfrm>
            <a:off x="8131172" y="4"/>
            <a:ext cx="4060833" cy="2707428"/>
            <a:chOff x="6098378" y="3"/>
            <a:chExt cx="3045625" cy="2030571"/>
          </a:xfrm>
        </p:grpSpPr>
        <p:sp>
          <p:nvSpPr>
            <p:cNvPr id="915" name="Shape 915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Shape 916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Shape 917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Shape 918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Shape 919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0" name="Shape 920"/>
          <p:cNvSpPr txBox="1">
            <a:spLocks noGrp="1"/>
          </p:cNvSpPr>
          <p:nvPr>
            <p:ph type="ctrTitle"/>
          </p:nvPr>
        </p:nvSpPr>
        <p:spPr>
          <a:xfrm>
            <a:off x="797466" y="2366963"/>
            <a:ext cx="10962799" cy="11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5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1" name="Shape 921"/>
          <p:cNvSpPr txBox="1">
            <a:spLocks noGrp="1"/>
          </p:cNvSpPr>
          <p:nvPr>
            <p:ph type="subTitle" idx="1"/>
          </p:nvPr>
        </p:nvSpPr>
        <p:spPr>
          <a:xfrm>
            <a:off x="797450" y="3621216"/>
            <a:ext cx="10962799" cy="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2" name="Shape 92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Shape 924"/>
          <p:cNvGrpSpPr/>
          <p:nvPr/>
        </p:nvGrpSpPr>
        <p:grpSpPr>
          <a:xfrm>
            <a:off x="8131172" y="4"/>
            <a:ext cx="4060833" cy="2707428"/>
            <a:chOff x="6098378" y="3"/>
            <a:chExt cx="3045625" cy="2030571"/>
          </a:xfrm>
        </p:grpSpPr>
        <p:sp>
          <p:nvSpPr>
            <p:cNvPr id="925" name="Shape 925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Shape 926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Shape 927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Shape 928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Shape 929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0" name="Shape 930"/>
          <p:cNvSpPr txBox="1">
            <a:spLocks noGrp="1"/>
          </p:cNvSpPr>
          <p:nvPr>
            <p:ph type="title"/>
          </p:nvPr>
        </p:nvSpPr>
        <p:spPr>
          <a:xfrm>
            <a:off x="797466" y="2869796"/>
            <a:ext cx="10962799" cy="111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5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1" name="Shape 93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4" name="Shape 934"/>
          <p:cNvSpPr txBox="1">
            <a:spLocks noGrp="1"/>
          </p:cNvSpPr>
          <p:nvPr>
            <p:ph type="body" idx="1"/>
          </p:nvPr>
        </p:nvSpPr>
        <p:spPr>
          <a:xfrm>
            <a:off x="415600" y="1639966"/>
            <a:ext cx="5333199" cy="4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5" name="Shape 935"/>
          <p:cNvSpPr txBox="1">
            <a:spLocks noGrp="1"/>
          </p:cNvSpPr>
          <p:nvPr>
            <p:ph type="body" idx="2"/>
          </p:nvPr>
        </p:nvSpPr>
        <p:spPr>
          <a:xfrm>
            <a:off x="6443200" y="1639966"/>
            <a:ext cx="5333199" cy="4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6" name="Shape 93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Shape 938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9" name="Shape 93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7133431" y="1956595"/>
            <a:ext cx="5811839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4"/>
            <a:ext cx="5811839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Shape 94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2" name="Shape 942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3" name="Shape 94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5" name="Shape 945"/>
          <p:cNvGrpSpPr/>
          <p:nvPr/>
        </p:nvGrpSpPr>
        <p:grpSpPr>
          <a:xfrm>
            <a:off x="8131172" y="4"/>
            <a:ext cx="4060833" cy="2707428"/>
            <a:chOff x="6098378" y="3"/>
            <a:chExt cx="3045625" cy="2030571"/>
          </a:xfrm>
        </p:grpSpPr>
        <p:sp>
          <p:nvSpPr>
            <p:cNvPr id="946" name="Shape 946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Shape 947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Shape 948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Shape 949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Shape 950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1" name="Shape 951"/>
          <p:cNvSpPr txBox="1">
            <a:spLocks noGrp="1"/>
          </p:cNvSpPr>
          <p:nvPr>
            <p:ph type="title"/>
          </p:nvPr>
        </p:nvSpPr>
        <p:spPr>
          <a:xfrm>
            <a:off x="653666" y="701800"/>
            <a:ext cx="7491600" cy="54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6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2" name="Shape 95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/>
          <p:nvPr/>
        </p:nvSpPr>
        <p:spPr>
          <a:xfrm>
            <a:off x="6096000" y="-232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5" name="Shape 955"/>
          <p:cNvCxnSpPr/>
          <p:nvPr/>
        </p:nvCxnSpPr>
        <p:spPr>
          <a:xfrm>
            <a:off x="6706232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6" name="Shape 956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5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7" name="Shape 957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8" name="Shape 95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9" name="Shape 95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2" name="Shape 96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4" name="Shape 964"/>
          <p:cNvGrpSpPr/>
          <p:nvPr/>
        </p:nvGrpSpPr>
        <p:grpSpPr>
          <a:xfrm>
            <a:off x="8131172" y="4"/>
            <a:ext cx="4060833" cy="2707428"/>
            <a:chOff x="6098378" y="3"/>
            <a:chExt cx="3045625" cy="2030571"/>
          </a:xfrm>
        </p:grpSpPr>
        <p:sp>
          <p:nvSpPr>
            <p:cNvPr id="965" name="Shape 965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Shape 966"/>
            <p:cNvSpPr/>
            <p:nvPr/>
          </p:nvSpPr>
          <p:spPr>
            <a:xfrm flipH="1">
              <a:off x="7113463" y="3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Shape 967"/>
            <p:cNvSpPr/>
            <p:nvPr/>
          </p:nvSpPr>
          <p:spPr>
            <a:xfrm rot="10800000" flipH="1">
              <a:off x="7113588" y="10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Shape 968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Shape 969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0" name="Shape 970"/>
          <p:cNvSpPr txBox="1">
            <a:spLocks noGrp="1"/>
          </p:cNvSpPr>
          <p:nvPr>
            <p:ph type="title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1" name="Shape 97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72" name="Shape 97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96600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134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44972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64270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5097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46533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581191" y="1020432"/>
            <a:ext cx="10993549" cy="1475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581193" y="2495446"/>
            <a:ext cx="10993547" cy="59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189" marR="0" lvl="1" indent="-12689" algn="ctr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377" marR="0" lvl="2" indent="-12677" algn="ctr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566" marR="0" lvl="3" indent="-12665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754" marR="0" lvl="4" indent="-12654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5943" marR="0" lvl="5" indent="-12643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131" marR="0" lvl="6" indent="-12631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320" marR="0" lvl="7" indent="-12619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509" marR="0" lvl="8" indent="-12608" algn="ctr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14637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6851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9192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920761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0004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smtClean="0">
                <a:solidFill>
                  <a:srgbClr val="0C0C0C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>
              <a:solidFill>
                <a:srgbClr val="0C0C0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0354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42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86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47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40285" y="614406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581191" y="702156"/>
            <a:ext cx="11029616" cy="101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581193" y="2180498"/>
            <a:ext cx="11029614" cy="367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0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55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47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5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75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5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843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4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7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7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261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47818" y="5141975"/>
            <a:ext cx="11290859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581193" y="3043910"/>
            <a:ext cx="11029614" cy="14975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36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11029614" cy="600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189" marR="0" lvl="1" indent="-12689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377" marR="0" lvl="2" indent="-12677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566" marR="0" lvl="3" indent="-12665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754" marR="0" lvl="4" indent="-12654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5943" marR="0" lvl="5" indent="-12643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131" marR="0" lvl="6" indent="-1263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320" marR="0" lvl="7" indent="-12619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509" marR="0" lvl="8" indent="-12608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400" b="0" i="0" u="none" strike="noStrike" cap="none">
                <a:solidFill>
                  <a:srgbClr val="8B8EB4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205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0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73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581084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67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67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408976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6902648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1243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774957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7732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590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45983" y="606554"/>
            <a:ext cx="11300035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581193" y="2228003"/>
            <a:ext cx="5422390" cy="363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6188417" y="2228003"/>
            <a:ext cx="5422392" cy="363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91702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844323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31748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16727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79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99625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73590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973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9968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841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45983" y="606554"/>
            <a:ext cx="11300035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581193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887220" y="2250891"/>
            <a:ext cx="5087075" cy="5360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189" marR="0" lvl="1" indent="-12689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377" marR="0" lvl="2" indent="-12677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566" marR="0" lvl="3" indent="-12665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754" marR="0" lvl="4" indent="-12654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5943" marR="0" lvl="5" indent="-12643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131" marR="0" lvl="6" indent="-1263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320" marR="0" lvl="7" indent="-12619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509" marR="0" lvl="8" indent="-1260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2"/>
          </p:nvPr>
        </p:nvSpPr>
        <p:spPr>
          <a:xfrm>
            <a:off x="581195" y="2926053"/>
            <a:ext cx="5393100" cy="293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6523737" y="2250891"/>
            <a:ext cx="5087072" cy="553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2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189" marR="0" lvl="1" indent="-12689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377" marR="0" lvl="2" indent="-12677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566" marR="0" lvl="3" indent="-12665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754" marR="0" lvl="4" indent="-12654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5943" marR="0" lvl="5" indent="-12643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131" marR="0" lvl="6" indent="-1263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320" marR="0" lvl="7" indent="-12619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509" marR="0" lvl="8" indent="-1260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6217710" y="2926053"/>
            <a:ext cx="5393100" cy="2934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1084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6257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1999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817808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986061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00" b="0" i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88349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9305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91396421"/>
      </p:ext>
    </p:extLst>
  </p:cSld>
  <p:clrMapOvr>
    <a:masterClrMapping/>
  </p:clrMapOvr>
  <p:hf sldNum="0" hdr="0" ftr="0" dt="0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Clr>
                <a:srgbClr val="0070C0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 smtClean="0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0070C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5816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10801207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440683" y="606554"/>
            <a:ext cx="11300035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575895" y="729658"/>
            <a:ext cx="11029616" cy="9883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98185557"/>
      </p:ext>
    </p:extLst>
  </p:cSld>
  <p:clrMapOvr>
    <a:masterClrMapping/>
  </p:clrMapOvr>
  <p:hf sldNum="0" hdr="0" ft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53993171"/>
      </p:ext>
    </p:extLst>
  </p:cSld>
  <p:clrMapOvr>
    <a:masterClrMapping/>
  </p:clrMapOvr>
  <p:hf sldNum="0" hdr="0" ftr="0" dt="0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021085075"/>
      </p:ext>
    </p:extLst>
  </p:cSld>
  <p:clrMapOvr>
    <a:masterClrMapping/>
  </p:clrMapOvr>
  <p:hf sldNum="0" hdr="0" ftr="0" dt="0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430016"/>
      </p:ext>
    </p:extLst>
  </p:cSld>
  <p:clrMapOvr>
    <a:masterClrMapping/>
  </p:clrMapOvr>
  <p:hf sldNum="0" hdr="0" ftr="0" dt="0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415988"/>
      </p:ext>
    </p:extLst>
  </p:cSld>
  <p:clrMapOvr>
    <a:masterClrMapping/>
  </p:clrMapOvr>
  <p:hf sldNum="0" hdr="0" ftr="0" dt="0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099413442"/>
      </p:ext>
    </p:extLst>
  </p:cSld>
  <p:clrMapOvr>
    <a:masterClrMapping/>
  </p:clrMapOvr>
  <p:hf sldNum="0" hdr="0" ftr="0" dt="0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smtClean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-US" sz="1333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74656638"/>
      </p:ext>
    </p:extLst>
  </p:cSld>
  <p:clrMapOvr>
    <a:masterClrMapping/>
  </p:clrMapOvr>
  <p:hf sldNum="0" hdr="0" ftr="0" dt="0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00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8" name="Shape 1088"/>
          <p:cNvGrpSpPr/>
          <p:nvPr/>
        </p:nvGrpSpPr>
        <p:grpSpPr>
          <a:xfrm>
            <a:off x="0" y="5204892"/>
            <a:ext cx="12192000" cy="1653232"/>
            <a:chOff x="0" y="3903669"/>
            <a:chExt cx="9144000" cy="1239923"/>
          </a:xfrm>
        </p:grpSpPr>
        <p:sp>
          <p:nvSpPr>
            <p:cNvPr id="1089" name="Shape 1089"/>
            <p:cNvSpPr/>
            <p:nvPr/>
          </p:nvSpPr>
          <p:spPr>
            <a:xfrm>
              <a:off x="8154895" y="3903669"/>
              <a:ext cx="989098" cy="987898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090" name="Shape 1090"/>
            <p:cNvSpPr/>
            <p:nvPr/>
          </p:nvSpPr>
          <p:spPr>
            <a:xfrm flipH="1">
              <a:off x="6181161" y="3903669"/>
              <a:ext cx="989098" cy="987898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7170274" y="3903669"/>
              <a:ext cx="989098" cy="98789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092" name="Shape 1092"/>
            <p:cNvSpPr/>
            <p:nvPr/>
          </p:nvSpPr>
          <p:spPr>
            <a:xfrm rot="10800000">
              <a:off x="8154757" y="3903681"/>
              <a:ext cx="989098" cy="987898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0" y="4891594"/>
              <a:ext cx="9144000" cy="251998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</p:grpSp>
      <p:sp>
        <p:nvSpPr>
          <p:cNvPr id="1094" name="Shape 1094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5" name="Shape 1095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96" name="Shape 109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A399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2A3990"/>
                </a:solidFill>
              </a:rPr>
              <a:pPr>
                <a:buClr>
                  <a:srgbClr val="2A3990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790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0" name="Shape 1100"/>
          <p:cNvGrpSpPr/>
          <p:nvPr/>
        </p:nvGrpSpPr>
        <p:grpSpPr>
          <a:xfrm>
            <a:off x="8131172" y="4"/>
            <a:ext cx="4060833" cy="2707428"/>
            <a:chOff x="6098378" y="2"/>
            <a:chExt cx="3045625" cy="2030571"/>
          </a:xfrm>
        </p:grpSpPr>
        <p:sp>
          <p:nvSpPr>
            <p:cNvPr id="1101" name="Shape 110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02" name="Shape 1102"/>
            <p:cNvSpPr/>
            <p:nvPr/>
          </p:nvSpPr>
          <p:spPr>
            <a:xfrm flipH="1">
              <a:off x="7113463" y="2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03" name="Shape 1103"/>
            <p:cNvSpPr/>
            <p:nvPr/>
          </p:nvSpPr>
          <p:spPr>
            <a:xfrm rot="10800000" flipH="1">
              <a:off x="7113588" y="10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04" name="Shape 1104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05" name="Shape 1105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</p:grpSp>
      <p:sp>
        <p:nvSpPr>
          <p:cNvPr id="1106" name="Shape 1106"/>
          <p:cNvSpPr txBox="1">
            <a:spLocks noGrp="1"/>
          </p:cNvSpPr>
          <p:nvPr>
            <p:ph type="ctrTitle"/>
          </p:nvPr>
        </p:nvSpPr>
        <p:spPr>
          <a:xfrm>
            <a:off x="797466" y="2366963"/>
            <a:ext cx="10962799" cy="1118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5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7" name="Shape 1107"/>
          <p:cNvSpPr txBox="1">
            <a:spLocks noGrp="1"/>
          </p:cNvSpPr>
          <p:nvPr>
            <p:ph type="subTitle" idx="1"/>
          </p:nvPr>
        </p:nvSpPr>
        <p:spPr>
          <a:xfrm>
            <a:off x="797450" y="3621216"/>
            <a:ext cx="10962799" cy="577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8" name="Shape 110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A399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2A3990"/>
                </a:solidFill>
              </a:rPr>
              <a:pPr>
                <a:buClr>
                  <a:srgbClr val="2A3990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89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67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67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0" name="Shape 1110"/>
          <p:cNvGrpSpPr/>
          <p:nvPr/>
        </p:nvGrpSpPr>
        <p:grpSpPr>
          <a:xfrm>
            <a:off x="8131172" y="4"/>
            <a:ext cx="4060833" cy="2707428"/>
            <a:chOff x="6098378" y="2"/>
            <a:chExt cx="3045625" cy="2030571"/>
          </a:xfrm>
        </p:grpSpPr>
        <p:sp>
          <p:nvSpPr>
            <p:cNvPr id="1111" name="Shape 11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12" name="Shape 1112"/>
            <p:cNvSpPr/>
            <p:nvPr/>
          </p:nvSpPr>
          <p:spPr>
            <a:xfrm flipH="1">
              <a:off x="7113463" y="2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13" name="Shape 1113"/>
            <p:cNvSpPr/>
            <p:nvPr/>
          </p:nvSpPr>
          <p:spPr>
            <a:xfrm rot="10800000" flipH="1">
              <a:off x="7113588" y="10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14" name="Shape 1114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15" name="Shape 1115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</p:grpSp>
      <p:sp>
        <p:nvSpPr>
          <p:cNvPr id="1116" name="Shape 1116"/>
          <p:cNvSpPr txBox="1">
            <a:spLocks noGrp="1"/>
          </p:cNvSpPr>
          <p:nvPr>
            <p:ph type="title"/>
          </p:nvPr>
        </p:nvSpPr>
        <p:spPr>
          <a:xfrm>
            <a:off x="797466" y="2869796"/>
            <a:ext cx="10962799" cy="1118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5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7" name="Shape 111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A399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2A3990"/>
                </a:solidFill>
              </a:rPr>
              <a:pPr>
                <a:buClr>
                  <a:srgbClr val="2A3990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08109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0" name="Shape 1120"/>
          <p:cNvSpPr txBox="1">
            <a:spLocks noGrp="1"/>
          </p:cNvSpPr>
          <p:nvPr>
            <p:ph type="body" idx="1"/>
          </p:nvPr>
        </p:nvSpPr>
        <p:spPr>
          <a:xfrm>
            <a:off x="415600" y="1639966"/>
            <a:ext cx="5333198" cy="445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1" name="Shape 1121"/>
          <p:cNvSpPr txBox="1">
            <a:spLocks noGrp="1"/>
          </p:cNvSpPr>
          <p:nvPr>
            <p:ph type="body" idx="2"/>
          </p:nvPr>
        </p:nvSpPr>
        <p:spPr>
          <a:xfrm>
            <a:off x="6443200" y="1639966"/>
            <a:ext cx="5333198" cy="445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2" name="Shape 112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434343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</a:rPr>
              <a:pPr>
                <a:buClr>
                  <a:srgbClr val="434343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0470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5" name="Shape 112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434343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</a:rPr>
              <a:pPr>
                <a:buClr>
                  <a:srgbClr val="434343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6367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Shape 112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8" name="Shape 1128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29" name="Shape 112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434343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</a:rPr>
              <a:pPr>
                <a:buClr>
                  <a:srgbClr val="434343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01418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1" name="Shape 1131"/>
          <p:cNvGrpSpPr/>
          <p:nvPr/>
        </p:nvGrpSpPr>
        <p:grpSpPr>
          <a:xfrm>
            <a:off x="8131172" y="4"/>
            <a:ext cx="4060833" cy="2707428"/>
            <a:chOff x="6098378" y="2"/>
            <a:chExt cx="3045625" cy="2030571"/>
          </a:xfrm>
        </p:grpSpPr>
        <p:sp>
          <p:nvSpPr>
            <p:cNvPr id="1132" name="Shape 113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33" name="Shape 1133"/>
            <p:cNvSpPr/>
            <p:nvPr/>
          </p:nvSpPr>
          <p:spPr>
            <a:xfrm flipH="1">
              <a:off x="7113463" y="2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34" name="Shape 1134"/>
            <p:cNvSpPr/>
            <p:nvPr/>
          </p:nvSpPr>
          <p:spPr>
            <a:xfrm rot="10800000" flipH="1">
              <a:off x="7113588" y="104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35" name="Shape 1135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36" name="Shape 1136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</p:grpSp>
      <p:sp>
        <p:nvSpPr>
          <p:cNvPr id="1137" name="Shape 1137"/>
          <p:cNvSpPr txBox="1">
            <a:spLocks noGrp="1"/>
          </p:cNvSpPr>
          <p:nvPr>
            <p:ph type="title"/>
          </p:nvPr>
        </p:nvSpPr>
        <p:spPr>
          <a:xfrm>
            <a:off x="653666" y="701800"/>
            <a:ext cx="7491600" cy="54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6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38" name="Shape 113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A399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2A3990"/>
                </a:solidFill>
              </a:rPr>
              <a:pPr>
                <a:buClr>
                  <a:srgbClr val="2A3990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9725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Shape 1140"/>
          <p:cNvSpPr/>
          <p:nvPr/>
        </p:nvSpPr>
        <p:spPr>
          <a:xfrm>
            <a:off x="6096000" y="-231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/>
          </a:p>
        </p:txBody>
      </p:sp>
      <p:cxnSp>
        <p:nvCxnSpPr>
          <p:cNvPr id="1141" name="Shape 1141"/>
          <p:cNvCxnSpPr/>
          <p:nvPr/>
        </p:nvCxnSpPr>
        <p:spPr>
          <a:xfrm>
            <a:off x="6706232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42" name="Shape 1142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5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Roboto"/>
              <a:buNone/>
              <a:defRPr sz="5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3" name="Shape 1143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2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4" name="Shape 114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5" name="Shape 1145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A399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2A3990"/>
                </a:solidFill>
              </a:rPr>
              <a:pPr>
                <a:buClr>
                  <a:srgbClr val="2A3990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0786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Shape 1147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8" name="Shape 114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434343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434343"/>
                </a:solidFill>
              </a:rPr>
              <a:pPr>
                <a:buClr>
                  <a:srgbClr val="434343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434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7483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Shape 1150"/>
          <p:cNvGrpSpPr/>
          <p:nvPr/>
        </p:nvGrpSpPr>
        <p:grpSpPr>
          <a:xfrm>
            <a:off x="8131172" y="4"/>
            <a:ext cx="4060833" cy="2707428"/>
            <a:chOff x="6098378" y="2"/>
            <a:chExt cx="3045625" cy="2030571"/>
          </a:xfrm>
        </p:grpSpPr>
        <p:sp>
          <p:nvSpPr>
            <p:cNvPr id="1151" name="Shape 115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52" name="Shape 1152"/>
            <p:cNvSpPr/>
            <p:nvPr/>
          </p:nvSpPr>
          <p:spPr>
            <a:xfrm flipH="1">
              <a:off x="7113463" y="2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53" name="Shape 1153"/>
            <p:cNvSpPr/>
            <p:nvPr/>
          </p:nvSpPr>
          <p:spPr>
            <a:xfrm rot="10800000" flipH="1">
              <a:off x="7113588" y="10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54" name="Shape 1154"/>
            <p:cNvSpPr/>
            <p:nvPr/>
          </p:nvSpPr>
          <p:spPr>
            <a:xfrm rot="10800000">
              <a:off x="6098378" y="95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  <p:sp>
          <p:nvSpPr>
            <p:cNvPr id="1155" name="Shape 1155"/>
            <p:cNvSpPr/>
            <p:nvPr/>
          </p:nvSpPr>
          <p:spPr>
            <a:xfrm rot="10800000">
              <a:off x="8128789" y="1015374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/>
            </a:p>
          </p:txBody>
        </p:sp>
      </p:grpSp>
      <p:sp>
        <p:nvSpPr>
          <p:cNvPr id="1156" name="Shape 1156"/>
          <p:cNvSpPr txBox="1">
            <a:spLocks noGrp="1"/>
          </p:cNvSpPr>
          <p:nvPr>
            <p:ph type="title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6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lt1"/>
              </a:buClr>
              <a:buFont typeface="Roboto"/>
              <a:buNone/>
              <a:defRPr sz="16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7" name="Shape 1157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58" name="Shape 115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A399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2A3990"/>
                </a:solidFill>
              </a:rPr>
              <a:pPr>
                <a:buClr>
                  <a:srgbClr val="2A3990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3430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Shape 997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8" name="Shape 998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99" name="Shape 99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2A399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2A3990"/>
                </a:solidFill>
              </a:rPr>
              <a:pPr>
                <a:buClr>
                  <a:srgbClr val="2A3990"/>
                </a:buClr>
                <a:buSzPct val="25000"/>
                <a:buFont typeface="Arial"/>
                <a:buNone/>
              </a:pPr>
              <a:t>‹#›</a:t>
            </a:fld>
            <a:endParaRPr lang="en-US" sz="1800">
              <a:solidFill>
                <a:srgbClr val="2A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8750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Shape 100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8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02" name="Shape 1002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8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3" name="Shape 1003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4" name="Shape 100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5" name="Shape 1005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41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447816" y="5141973"/>
            <a:ext cx="11298199" cy="1274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81191" y="5262296"/>
            <a:ext cx="4909444" cy="68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3346BA"/>
              </a:buClr>
              <a:buFont typeface="Cabin"/>
              <a:buNone/>
              <a:defRPr sz="2000" b="0" i="0" u="none" strike="noStrike" cap="none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47816" y="601200"/>
            <a:ext cx="11292840" cy="420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5992" marR="0" lvl="0" indent="-189152" algn="l" rtl="0">
              <a:spcBef>
                <a:spcPts val="40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07328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84206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5688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61271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54464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49656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57549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5274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5740823" y="5262296"/>
            <a:ext cx="5869986" cy="6895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2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1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189" marR="0" lvl="1" indent="-12689" algn="l" rtl="0">
              <a:spcBef>
                <a:spcPts val="2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1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377" marR="0" lvl="2" indent="-12677" algn="l" rtl="0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566" marR="0" lvl="3" indent="-12665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754" marR="0" lvl="4" indent="-12654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5943" marR="0" lvl="5" indent="-12643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131" marR="0" lvl="6" indent="-12631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320" marR="0" lvl="7" indent="-12619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509" marR="0" lvl="8" indent="-12608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Shape 100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08" name="Shape 1008"/>
          <p:cNvSpPr/>
          <p:nvPr/>
        </p:nvSpPr>
        <p:spPr>
          <a:xfrm>
            <a:off x="0" y="6334316"/>
            <a:ext cx="12192000" cy="664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09" name="Shape 1009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8" cy="3566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10" name="Shape 1010"/>
          <p:cNvSpPr txBox="1">
            <a:spLocks noGrp="1"/>
          </p:cNvSpPr>
          <p:nvPr>
            <p:ph type="subTitle" idx="1"/>
          </p:nvPr>
        </p:nvSpPr>
        <p:spPr>
          <a:xfrm>
            <a:off x="1100050" y="4455621"/>
            <a:ext cx="1005839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1" name="Shape 1011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2" name="Shape 10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3" name="Shape 1013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14" name="Shape 101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6229256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Shape 1016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17" name="Shape 1017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18" name="Shape 1018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8" cy="35661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19" name="Shape 1019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0" name="Shape 102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1" name="Shape 102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2" name="Shape 102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3" name="Shape 1023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720221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8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26" name="Shape 1026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4937760" cy="40233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Shape 1027"/>
          <p:cNvSpPr txBox="1">
            <a:spLocks noGrp="1"/>
          </p:cNvSpPr>
          <p:nvPr>
            <p:ph type="body" idx="2"/>
          </p:nvPr>
        </p:nvSpPr>
        <p:spPr>
          <a:xfrm>
            <a:off x="6217919" y="1845733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Shape 1028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9" name="Shape 102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0" name="Shape 1030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1688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8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33" name="Shape 1033"/>
          <p:cNvSpPr txBox="1">
            <a:spLocks noGrp="1"/>
          </p:cNvSpPr>
          <p:nvPr>
            <p:ph type="body" idx="1"/>
          </p:nvPr>
        </p:nvSpPr>
        <p:spPr>
          <a:xfrm>
            <a:off x="1097279" y="1846050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4" name="Shape 1034"/>
          <p:cNvSpPr txBox="1">
            <a:spLocks noGrp="1"/>
          </p:cNvSpPr>
          <p:nvPr>
            <p:ph type="body" idx="2"/>
          </p:nvPr>
        </p:nvSpPr>
        <p:spPr>
          <a:xfrm>
            <a:off x="1097279" y="2582333"/>
            <a:ext cx="4937760" cy="32867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5" name="Shape 1035"/>
          <p:cNvSpPr txBox="1">
            <a:spLocks noGrp="1"/>
          </p:cNvSpPr>
          <p:nvPr>
            <p:ph type="body" idx="3"/>
          </p:nvPr>
        </p:nvSpPr>
        <p:spPr>
          <a:xfrm>
            <a:off x="6217919" y="1846050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6" name="Shape 1036"/>
          <p:cNvSpPr txBox="1">
            <a:spLocks noGrp="1"/>
          </p:cNvSpPr>
          <p:nvPr>
            <p:ph type="body" idx="4"/>
          </p:nvPr>
        </p:nvSpPr>
        <p:spPr>
          <a:xfrm>
            <a:off x="6217919" y="2582333"/>
            <a:ext cx="4937760" cy="32867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7" name="Shape 1037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8" name="Shape 10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9" name="Shape 1039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2410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Shape 1041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8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42" name="Shape 104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Shape 104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4" name="Shape 104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96217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Shape 1046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47" name="Shape 1047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48" name="Shape 1048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Shape 10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Shape 1050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3162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/>
          <p:nvPr/>
        </p:nvSpPr>
        <p:spPr>
          <a:xfrm>
            <a:off x="15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53" name="Shape 1053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54" name="Shape 1054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8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55" name="Shape 1055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8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6" name="Shape 1056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398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7" name="Shape 1057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0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8" name="Shape 1058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libri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434343"/>
              </a:buClr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059" name="Shape 1059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344068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344068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3440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39291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15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63" name="Shape 1063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4" name="Shape 1064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4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Shape 1065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Shape 1066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Shape 106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Shape 1068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341710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8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71" name="Shape 1071"/>
          <p:cNvSpPr txBox="1">
            <a:spLocks noGrp="1"/>
          </p:cNvSpPr>
          <p:nvPr>
            <p:ph type="body" idx="1"/>
          </p:nvPr>
        </p:nvSpPr>
        <p:spPr>
          <a:xfrm rot="5400000">
            <a:off x="4114798" y="-1171784"/>
            <a:ext cx="4023360" cy="100583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2" name="Shape 107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3" name="Shape 107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4" name="Shape 107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21312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77" name="Shape 1077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1078" name="Shape 1078"/>
          <p:cNvSpPr txBox="1">
            <a:spLocks noGrp="1"/>
          </p:cNvSpPr>
          <p:nvPr>
            <p:ph type="title"/>
          </p:nvPr>
        </p:nvSpPr>
        <p:spPr>
          <a:xfrm rot="5400000">
            <a:off x="7159401" y="1977800"/>
            <a:ext cx="5759896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79" name="Shape 1079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8"/>
            <a:ext cx="5759896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Shape 1080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1" name="Shape 108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2" name="Shape 1082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07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581193" y="4693389"/>
            <a:ext cx="11029616" cy="5667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Cabin"/>
              <a:buNone/>
              <a:defRPr sz="24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pic" idx="2"/>
          </p:nvPr>
        </p:nvSpPr>
        <p:spPr>
          <a:xfrm>
            <a:off x="447816" y="599725"/>
            <a:ext cx="11290858" cy="35572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189" marR="0" lvl="1" indent="-12689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377" marR="0" lvl="2" indent="-12677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566" marR="0" lvl="3" indent="-12665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754" marR="0" lvl="4" indent="-12654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5943" marR="0" lvl="5" indent="-12643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131" marR="0" lvl="6" indent="-1263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320" marR="0" lvl="7" indent="-12619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509" marR="0" lvl="8" indent="-1260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581193" y="5260128"/>
            <a:ext cx="11029616" cy="5986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189" marR="0" lvl="1" indent="-12689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377" marR="0" lvl="2" indent="-12677" algn="l" rtl="0"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566" marR="0" lvl="3" indent="-12665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754" marR="0" lvl="4" indent="-12654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5943" marR="0" lvl="5" indent="-12643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131" marR="0" lvl="6" indent="-12631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320" marR="0" lvl="7" indent="-12619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509" marR="0" lvl="8" indent="-12608" algn="l" rtl="0">
              <a:spcBef>
                <a:spcPts val="180"/>
              </a:spcBef>
              <a:spcAft>
                <a:spcPts val="600"/>
              </a:spcAft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/>
        </p:nvSpPr>
        <p:spPr>
          <a:xfrm>
            <a:off x="440285" y="614406"/>
            <a:ext cx="11309339" cy="11892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581191" y="702156"/>
            <a:ext cx="11029616" cy="1013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 rot="5400000">
            <a:off x="4334602" y="-1417407"/>
            <a:ext cx="3522795" cy="110296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8839202" y="599725"/>
            <a:ext cx="2906817" cy="58169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 rot="5400000">
            <a:off x="7249747" y="2265182"/>
            <a:ext cx="5183073" cy="2004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 rot="5400000">
            <a:off x="2131527" y="-680874"/>
            <a:ext cx="5183073" cy="789627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dt" idx="10"/>
          </p:nvPr>
        </p:nvSpPr>
        <p:spPr>
          <a:xfrm>
            <a:off x="8993674" y="5956137"/>
            <a:ext cx="132814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3346BA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ftr" idx="11"/>
          </p:nvPr>
        </p:nvSpPr>
        <p:spPr>
          <a:xfrm>
            <a:off x="774925" y="5951812"/>
            <a:ext cx="789627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10446615" y="5956137"/>
            <a:ext cx="1164195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9" name="Shape 909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0" name="Shape 9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23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 rot="10800000" flipH="1">
            <a:off x="4368800" y="32"/>
            <a:ext cx="78231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 rot="-5400000">
            <a:off x="1012199" y="3356599"/>
            <a:ext cx="6858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01436" y="477066"/>
            <a:ext cx="3744000" cy="12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 flipH="1">
            <a:off x="10995200" y="5661232"/>
            <a:ext cx="1196799" cy="11967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 flipH="1">
            <a:off x="10995200" y="5661167"/>
            <a:ext cx="1196799" cy="1196799"/>
          </a:xfrm>
          <a:prstGeom prst="round1Rect">
            <a:avLst>
              <a:gd name="adj" fmla="val 16667"/>
            </a:avLst>
          </a:prstGeom>
          <a:solidFill>
            <a:schemeClr val="lt1">
              <a:alpha val="67843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799" cy="12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6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subTitle" idx="1"/>
          </p:nvPr>
        </p:nvSpPr>
        <p:spPr>
          <a:xfrm>
            <a:off x="520700" y="3718839"/>
            <a:ext cx="10962799" cy="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799" cy="135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5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 rot="10800000" flipH="1">
            <a:off x="0" y="2248000"/>
            <a:ext cx="12192000" cy="460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109627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 rot="10800000" flipH="1">
            <a:off x="0" y="2248000"/>
            <a:ext cx="12192000" cy="460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5333199" cy="361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6259000" y="2558766"/>
            <a:ext cx="5333199" cy="361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 rot="10800000" flipH="1">
            <a:off x="0" y="875200"/>
            <a:ext cx="12192000" cy="5982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31850" y="4589464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53666" y="651000"/>
            <a:ext cx="8302800" cy="54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8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 rot="5400000">
            <a:off x="2595232" y="3356999"/>
            <a:ext cx="6857199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5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subTitle" idx="1"/>
          </p:nvPr>
        </p:nvSpPr>
        <p:spPr>
          <a:xfrm>
            <a:off x="354000" y="3705955"/>
            <a:ext cx="5393600" cy="164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 rot="10800000" flipH="1">
            <a:off x="0" y="0"/>
            <a:ext cx="12192000" cy="6261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Shape 220"/>
          <p:cNvSpPr/>
          <p:nvPr/>
        </p:nvSpPr>
        <p:spPr>
          <a:xfrm rot="10800000" flipH="1">
            <a:off x="0" y="6163632"/>
            <a:ext cx="12192000" cy="98799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6200" y="6262432"/>
            <a:ext cx="11176000" cy="5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34000" y="1678033"/>
            <a:ext cx="10962799" cy="26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6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799" cy="1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109627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/>
          <p:nvPr/>
        </p:nvSpPr>
        <p:spPr>
          <a:xfrm>
            <a:off x="0" y="6334317"/>
            <a:ext cx="12192000" cy="66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ctr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subTitle" idx="1"/>
          </p:nvPr>
        </p:nvSpPr>
        <p:spPr>
          <a:xfrm>
            <a:off x="1100050" y="4455621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0" name="Shape 250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title"/>
          </p:nvPr>
        </p:nvSpPr>
        <p:spPr>
          <a:xfrm>
            <a:off x="1097279" y="286604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/>
        </p:nvSpPr>
        <p:spPr>
          <a:xfrm>
            <a:off x="3177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/>
          <p:nvPr/>
        </p:nvSpPr>
        <p:spPr>
          <a:xfrm>
            <a:off x="17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1097279" y="758952"/>
            <a:ext cx="10058399" cy="3566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097279" y="4453128"/>
            <a:ext cx="100583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5" name="Shape 26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1097279" y="286604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621791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1097279" y="286604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097279" y="1846051"/>
            <a:ext cx="4937760" cy="736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body" idx="2"/>
          </p:nvPr>
        </p:nvSpPr>
        <p:spPr>
          <a:xfrm>
            <a:off x="1097279" y="2582334"/>
            <a:ext cx="4937760" cy="3286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7" name="Shape 277"/>
          <p:cNvSpPr txBox="1">
            <a:spLocks noGrp="1"/>
          </p:cNvSpPr>
          <p:nvPr>
            <p:ph type="body" idx="3"/>
          </p:nvPr>
        </p:nvSpPr>
        <p:spPr>
          <a:xfrm>
            <a:off x="6217919" y="1846051"/>
            <a:ext cx="4937760" cy="7362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4"/>
          </p:nvPr>
        </p:nvSpPr>
        <p:spPr>
          <a:xfrm>
            <a:off x="6217919" y="2582334"/>
            <a:ext cx="4937760" cy="3286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097279" y="286604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4" name="Shape 284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3177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17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5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5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594358"/>
            <a:ext cx="32003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39" cy="525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2"/>
          </p:nvPr>
        </p:nvSpPr>
        <p:spPr>
          <a:xfrm>
            <a:off x="457200" y="2926081"/>
            <a:ext cx="3200399" cy="33791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Shape 29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0" name="Shape 300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1" name="Shape 301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/>
        </p:nvSpPr>
        <p:spPr>
          <a:xfrm>
            <a:off x="0" y="4953000"/>
            <a:ext cx="12188824" cy="1904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17" y="491507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097279" y="5074919"/>
            <a:ext cx="10113645" cy="8229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pic" idx="2"/>
          </p:nvPr>
        </p:nvSpPr>
        <p:spPr>
          <a:xfrm>
            <a:off x="17" y="0"/>
            <a:ext cx="12191984" cy="4915076"/>
          </a:xfrm>
          <a:prstGeom prst="rect">
            <a:avLst/>
          </a:prstGeom>
          <a:solidFill>
            <a:srgbClr val="BECAD4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/>
              <a:buNone/>
              <a:defRPr sz="3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1097279" y="5907023"/>
            <a:ext cx="10113264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Shape 30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1097279" y="286604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 rot="5400000">
            <a:off x="4114799" y="-1171784"/>
            <a:ext cx="4023360" cy="1005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Shape 314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/>
          <p:nvPr/>
        </p:nvSpPr>
        <p:spPr>
          <a:xfrm>
            <a:off x="3177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17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 rot="5400000">
            <a:off x="7159401" y="1977800"/>
            <a:ext cx="5759899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 rot="5400000">
            <a:off x="1825401" y="-574899"/>
            <a:ext cx="5759899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Shape 32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109627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2"/>
        </a:solid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1915127" y="1788453"/>
            <a:ext cx="8361228" cy="20982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7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8" name="Shape 338"/>
          <p:cNvSpPr txBox="1">
            <a:spLocks noGrp="1"/>
          </p:cNvSpPr>
          <p:nvPr>
            <p:ph type="subTitle" idx="1"/>
          </p:nvPr>
        </p:nvSpPr>
        <p:spPr>
          <a:xfrm>
            <a:off x="2679906" y="3956278"/>
            <a:ext cx="6831672" cy="10862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23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ctr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9" name="Shape 339"/>
          <p:cNvSpPr txBox="1">
            <a:spLocks noGrp="1"/>
          </p:cNvSpPr>
          <p:nvPr>
            <p:ph type="dt" idx="10"/>
          </p:nvPr>
        </p:nvSpPr>
        <p:spPr>
          <a:xfrm>
            <a:off x="752858" y="6453385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ftr" idx="11"/>
          </p:nvPr>
        </p:nvSpPr>
        <p:spPr>
          <a:xfrm>
            <a:off x="2584053" y="6453385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9830682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42" name="Shape 342"/>
          <p:cNvGrpSpPr/>
          <p:nvPr/>
        </p:nvGrpSpPr>
        <p:grpSpPr>
          <a:xfrm>
            <a:off x="752858" y="744468"/>
            <a:ext cx="10674116" cy="5349670"/>
            <a:chOff x="752858" y="744468"/>
            <a:chExt cx="10674116" cy="5349670"/>
          </a:xfrm>
        </p:grpSpPr>
        <p:sp>
          <p:nvSpPr>
            <p:cNvPr id="343" name="Shape 343"/>
            <p:cNvSpPr/>
            <p:nvPr/>
          </p:nvSpPr>
          <p:spPr>
            <a:xfrm>
              <a:off x="8151961" y="1685651"/>
              <a:ext cx="3275012" cy="44084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13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109512"/>
                  </a:lnTo>
                  <a:lnTo>
                    <a:pt x="105132" y="109524"/>
                  </a:lnTo>
                  <a:lnTo>
                    <a:pt x="10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44" name="Shape 344"/>
            <p:cNvSpPr/>
            <p:nvPr/>
          </p:nvSpPr>
          <p:spPr>
            <a:xfrm rot="10800000">
              <a:off x="752858" y="744468"/>
              <a:ext cx="3275668" cy="44084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5134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23" y="120000"/>
                  </a:lnTo>
                  <a:cubicBezTo>
                    <a:pt x="-23" y="116376"/>
                    <a:pt x="47" y="113124"/>
                    <a:pt x="0" y="109500"/>
                  </a:cubicBezTo>
                  <a:lnTo>
                    <a:pt x="105134" y="109536"/>
                  </a:lnTo>
                  <a:lnTo>
                    <a:pt x="105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8" name="Shape 348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765025" y="1301359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lt2"/>
              </a:buClr>
              <a:buFont typeface="Source Sans Pro"/>
              <a:buNone/>
              <a:defRPr sz="72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Source Sans Pro"/>
              <a:buNone/>
              <a:defRPr sz="24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2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Font typeface="Source Sans Pro"/>
              <a:buNone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4" name="Shape 354"/>
          <p:cNvSpPr txBox="1">
            <a:spLocks noGrp="1"/>
          </p:cNvSpPr>
          <p:nvPr>
            <p:ph type="dt" idx="10"/>
          </p:nvPr>
        </p:nvSpPr>
        <p:spPr>
          <a:xfrm>
            <a:off x="738908" y="6453385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5" name="Shape 355"/>
          <p:cNvSpPr txBox="1">
            <a:spLocks noGrp="1"/>
          </p:cNvSpPr>
          <p:nvPr>
            <p:ph type="ftr" idx="11"/>
          </p:nvPr>
        </p:nvSpPr>
        <p:spPr>
          <a:xfrm>
            <a:off x="2584311" y="6453385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sldNum" idx="12"/>
          </p:nvPr>
        </p:nvSpPr>
        <p:spPr>
          <a:xfrm>
            <a:off x="9830682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57" name="Shape 357" title="Crop Mark"/>
          <p:cNvSpPr/>
          <p:nvPr/>
        </p:nvSpPr>
        <p:spPr>
          <a:xfrm>
            <a:off x="8151961" y="1685651"/>
            <a:ext cx="3275012" cy="44084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134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109629"/>
                </a:lnTo>
                <a:lnTo>
                  <a:pt x="105134" y="109629"/>
                </a:lnTo>
                <a:lnTo>
                  <a:pt x="10513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1371600" y="2285999"/>
            <a:ext cx="4447785" cy="358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6525403" y="2285999"/>
            <a:ext cx="4447785" cy="358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3" name="Shape 363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8" name="Shape 368"/>
          <p:cNvSpPr txBox="1">
            <a:spLocks noGrp="1"/>
          </p:cNvSpPr>
          <p:nvPr>
            <p:ph type="body" idx="2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3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  <a:defRPr sz="3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8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600" b="1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4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1" name="Shape 371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3" name="Shape 373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7" name="Shape 377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1" name="Shape 381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2" name="Shape 382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 title="Background Shape"/>
          <p:cNvSpPr/>
          <p:nvPr/>
        </p:nvSpPr>
        <p:spPr>
          <a:xfrm>
            <a:off x="0" y="375"/>
            <a:ext cx="5303520" cy="6857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256019" y="685800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7" name="Shape 387"/>
          <p:cNvSpPr txBox="1">
            <a:spLocks noGrp="1"/>
          </p:cNvSpPr>
          <p:nvPr>
            <p:ph type="body" idx="2"/>
          </p:nvPr>
        </p:nvSpPr>
        <p:spPr>
          <a:xfrm>
            <a:off x="723900" y="2856343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dt" idx="10"/>
          </p:nvPr>
        </p:nvSpPr>
        <p:spPr>
          <a:xfrm>
            <a:off x="72390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89" name="Shape 389"/>
          <p:cNvSpPr txBox="1">
            <a:spLocks noGrp="1"/>
          </p:cNvSpPr>
          <p:nvPr>
            <p:ph type="ftr" idx="11"/>
          </p:nvPr>
        </p:nvSpPr>
        <p:spPr>
          <a:xfrm>
            <a:off x="2205944" y="6453385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9883139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1" name="Shape 391" title="Divider Bar"/>
          <p:cNvSpPr/>
          <p:nvPr/>
        </p:nvSpPr>
        <p:spPr>
          <a:xfrm>
            <a:off x="5303519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 title="Background Shape"/>
          <p:cNvSpPr/>
          <p:nvPr/>
        </p:nvSpPr>
        <p:spPr>
          <a:xfrm>
            <a:off x="0" y="375"/>
            <a:ext cx="5303520" cy="68576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4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5" name="Shape 395"/>
          <p:cNvSpPr>
            <a:spLocks noGrp="1"/>
          </p:cNvSpPr>
          <p:nvPr>
            <p:ph type="pic" idx="2"/>
          </p:nvPr>
        </p:nvSpPr>
        <p:spPr>
          <a:xfrm>
            <a:off x="5532119" y="0"/>
            <a:ext cx="6659879" cy="685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723900" y="2855967"/>
            <a:ext cx="3855720" cy="30114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Font typeface="Source Sans Pro"/>
              <a:buNone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Font typeface="Source Sans Pro"/>
              <a:buNone/>
              <a:defRPr sz="1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dt" idx="10"/>
          </p:nvPr>
        </p:nvSpPr>
        <p:spPr>
          <a:xfrm>
            <a:off x="72390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8" name="Shape 398"/>
          <p:cNvSpPr txBox="1">
            <a:spLocks noGrp="1"/>
          </p:cNvSpPr>
          <p:nvPr>
            <p:ph type="ftr" idx="11"/>
          </p:nvPr>
        </p:nvSpPr>
        <p:spPr>
          <a:xfrm>
            <a:off x="2205944" y="6453385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9" name="Shape 399"/>
          <p:cNvSpPr txBox="1">
            <a:spLocks noGrp="1"/>
          </p:cNvSpPr>
          <p:nvPr>
            <p:ph type="sldNum" idx="12"/>
          </p:nvPr>
        </p:nvSpPr>
        <p:spPr>
          <a:xfrm>
            <a:off x="9883139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0" name="Shape 400" title="Divider Bar"/>
          <p:cNvSpPr/>
          <p:nvPr/>
        </p:nvSpPr>
        <p:spPr>
          <a:xfrm>
            <a:off x="5303519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 rot="5400000">
            <a:off x="4386262" y="-719137"/>
            <a:ext cx="3571874" cy="960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5" name="Shape 405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 rot="5400000">
            <a:off x="7757822" y="2462895"/>
            <a:ext cx="5243244" cy="15657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0" name="Shape 410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1" name="Shape 411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1143001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Shape 423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Shape 42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Shape 425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67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67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/>
        </p:nvSpPr>
        <p:spPr>
          <a:xfrm>
            <a:off x="231139" y="243840"/>
            <a:ext cx="11724640" cy="6377938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 txBox="1">
            <a:spLocks noGrp="1"/>
          </p:cNvSpPr>
          <p:nvPr>
            <p:ph type="ctrTitle"/>
          </p:nvPr>
        </p:nvSpPr>
        <p:spPr>
          <a:xfrm>
            <a:off x="1109979" y="8823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FFFFFF"/>
              </a:buClr>
              <a:buFont typeface="Calibri"/>
              <a:buNone/>
              <a:defRPr sz="7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9" name="Shape 429"/>
          <p:cNvSpPr txBox="1">
            <a:spLocks noGrp="1"/>
          </p:cNvSpPr>
          <p:nvPr>
            <p:ph type="subTitle" idx="1"/>
          </p:nvPr>
        </p:nvSpPr>
        <p:spPr>
          <a:xfrm>
            <a:off x="1709531" y="3869635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  <a:defRPr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Shape 430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Shape 43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Shape 432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3" name="Shape 433"/>
          <p:cNvCxnSpPr/>
          <p:nvPr/>
        </p:nvCxnSpPr>
        <p:spPr>
          <a:xfrm>
            <a:off x="1978660" y="3733800"/>
            <a:ext cx="8229600" cy="0"/>
          </a:xfrm>
          <a:prstGeom prst="straightConnector1">
            <a:avLst/>
          </a:prstGeom>
          <a:noFill/>
          <a:ln w="100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1106424" y="1173575"/>
            <a:ext cx="9966959" cy="2926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7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1709927" y="4154521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400" b="0" i="0" u="none" strike="noStrike" cap="none">
                <a:solidFill>
                  <a:srgbClr val="88A3D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7" name="Shape 437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Shape 43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40" name="Shape 440"/>
          <p:cNvCxnSpPr/>
          <p:nvPr/>
        </p:nvCxnSpPr>
        <p:spPr>
          <a:xfrm>
            <a:off x="1981200" y="4020407"/>
            <a:ext cx="8229600" cy="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1143000" y="2057399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Shape 444"/>
          <p:cNvSpPr txBox="1">
            <a:spLocks noGrp="1"/>
          </p:cNvSpPr>
          <p:nvPr>
            <p:ph type="body" idx="2"/>
          </p:nvPr>
        </p:nvSpPr>
        <p:spPr>
          <a:xfrm>
            <a:off x="6267612" y="2057400"/>
            <a:ext cx="475487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Shape 445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Shape 446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7" name="Shape 447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1143000" y="2001510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1143000" y="2721483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2" name="Shape 452"/>
          <p:cNvSpPr txBox="1">
            <a:spLocks noGrp="1"/>
          </p:cNvSpPr>
          <p:nvPr>
            <p:ph type="body" idx="3"/>
          </p:nvPr>
        </p:nvSpPr>
        <p:spPr>
          <a:xfrm>
            <a:off x="6269173" y="1999032"/>
            <a:ext cx="4754879" cy="7772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24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8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6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3" name="Shape 453"/>
          <p:cNvSpPr txBox="1">
            <a:spLocks noGrp="1"/>
          </p:cNvSpPr>
          <p:nvPr>
            <p:ph type="body" idx="4"/>
          </p:nvPr>
        </p:nvSpPr>
        <p:spPr>
          <a:xfrm>
            <a:off x="6269173" y="2719323"/>
            <a:ext cx="4754879" cy="33832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Shape 454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5" name="Shape 455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6" name="Shape 456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59" name="Shape 459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Shape 46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1" name="Shape 461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4" name="Shape 46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5" name="Shape 465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5852158" y="1097279"/>
            <a:ext cx="521208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279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3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4824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6348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9141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863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3946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3465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2984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377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9" name="Shape 469"/>
          <p:cNvSpPr txBox="1">
            <a:spLocks noGrp="1"/>
          </p:cNvSpPr>
          <p:nvPr>
            <p:ph type="body" idx="2"/>
          </p:nvPr>
        </p:nvSpPr>
        <p:spPr>
          <a:xfrm>
            <a:off x="1143000" y="2834640"/>
            <a:ext cx="3931919" cy="3017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Calibri"/>
              <a:buNone/>
              <a:defRPr sz="1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0" name="Shape 470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Shape 471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Shape 472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title"/>
          </p:nvPr>
        </p:nvSpPr>
        <p:spPr>
          <a:xfrm>
            <a:off x="1143000" y="1097279"/>
            <a:ext cx="3931919" cy="1737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5" name="Shape 475"/>
          <p:cNvSpPr>
            <a:spLocks noGrp="1"/>
          </p:cNvSpPr>
          <p:nvPr>
            <p:ph type="pic" idx="2"/>
          </p:nvPr>
        </p:nvSpPr>
        <p:spPr>
          <a:xfrm>
            <a:off x="5413248" y="1069846"/>
            <a:ext cx="6099047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6" name="Shape 476"/>
          <p:cNvSpPr txBox="1">
            <a:spLocks noGrp="1"/>
          </p:cNvSpPr>
          <p:nvPr>
            <p:ph type="body" idx="1"/>
          </p:nvPr>
        </p:nvSpPr>
        <p:spPr>
          <a:xfrm>
            <a:off x="1143000" y="2834640"/>
            <a:ext cx="3931919" cy="2880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Calibri"/>
              <a:buNone/>
              <a:defRPr sz="17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None/>
              <a:defRPr sz="9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7" name="Shape 477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8" name="Shape 47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Shape 479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 rot="5400000">
            <a:off x="4060137" y="-859735"/>
            <a:ext cx="4038599" cy="987287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Shape 483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Shape 484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Shape 485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title"/>
          </p:nvPr>
        </p:nvSpPr>
        <p:spPr>
          <a:xfrm rot="5400000">
            <a:off x="7181850" y="2305050"/>
            <a:ext cx="5410200" cy="2324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 rot="5400000">
            <a:off x="2152650" y="-247649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Shape 490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333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title"/>
          </p:nvPr>
        </p:nvSpPr>
        <p:spPr>
          <a:xfrm>
            <a:off x="653666" y="651000"/>
            <a:ext cx="8302800" cy="54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8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8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5" name="Shape 715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/>
          <p:nvPr/>
        </p:nvSpPr>
        <p:spPr>
          <a:xfrm rot="10800000" flipH="1">
            <a:off x="0" y="2248000"/>
            <a:ext cx="12192000" cy="460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Shape 718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0" name="Shape 720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53331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1" name="Shape 721"/>
          <p:cNvSpPr txBox="1">
            <a:spLocks noGrp="1"/>
          </p:cNvSpPr>
          <p:nvPr>
            <p:ph type="body" idx="2"/>
          </p:nvPr>
        </p:nvSpPr>
        <p:spPr>
          <a:xfrm>
            <a:off x="6259000" y="2558766"/>
            <a:ext cx="53331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6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2" name="Shape 722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799" cy="135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5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5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25" name="Shape 725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/>
          <p:nvPr/>
        </p:nvSpPr>
        <p:spPr>
          <a:xfrm rot="10800000" flipH="1">
            <a:off x="0" y="2248000"/>
            <a:ext cx="12192000" cy="4609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/>
          <p:cNvSpPr/>
          <p:nvPr/>
        </p:nvSpPr>
        <p:spPr>
          <a:xfrm>
            <a:off x="0" y="2248000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Shape 729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42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4267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0" name="Shape 730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109627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2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1" name="Shape 731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/>
          <p:nvPr/>
        </p:nvSpPr>
        <p:spPr>
          <a:xfrm flipH="1">
            <a:off x="10995200" y="5661232"/>
            <a:ext cx="1196799" cy="11967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Shape 734"/>
          <p:cNvSpPr/>
          <p:nvPr/>
        </p:nvSpPr>
        <p:spPr>
          <a:xfrm flipH="1">
            <a:off x="10995200" y="5661167"/>
            <a:ext cx="1196799" cy="1196799"/>
          </a:xfrm>
          <a:prstGeom prst="round1Rect">
            <a:avLst>
              <a:gd name="adj" fmla="val 16667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Shape 735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799" cy="124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6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6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6" name="Shape 736"/>
          <p:cNvSpPr txBox="1">
            <a:spLocks noGrp="1"/>
          </p:cNvSpPr>
          <p:nvPr>
            <p:ph type="subTitle" idx="1"/>
          </p:nvPr>
        </p:nvSpPr>
        <p:spPr>
          <a:xfrm>
            <a:off x="520700" y="3718839"/>
            <a:ext cx="10962799" cy="57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37" name="Shape 737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/>
        </p:nvSpPr>
        <p:spPr>
          <a:xfrm rot="10800000" flipH="1">
            <a:off x="4368800" y="32"/>
            <a:ext cx="78231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/>
          <p:nvPr/>
        </p:nvSpPr>
        <p:spPr>
          <a:xfrm rot="-5400000">
            <a:off x="1012199" y="3356599"/>
            <a:ext cx="6858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 txBox="1">
            <a:spLocks noGrp="1"/>
          </p:cNvSpPr>
          <p:nvPr>
            <p:ph type="title"/>
          </p:nvPr>
        </p:nvSpPr>
        <p:spPr>
          <a:xfrm>
            <a:off x="301436" y="477066"/>
            <a:ext cx="3744000" cy="127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2" name="Shape 742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3" name="Shape 743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Shape 745"/>
          <p:cNvSpPr/>
          <p:nvPr/>
        </p:nvSpPr>
        <p:spPr>
          <a:xfrm rot="10800000" flipH="1">
            <a:off x="0" y="875200"/>
            <a:ext cx="12192000" cy="59827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Shape 746"/>
          <p:cNvSpPr/>
          <p:nvPr/>
        </p:nvSpPr>
        <p:spPr>
          <a:xfrm>
            <a:off x="0" y="875133"/>
            <a:ext cx="12192000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Shape 747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800" cy="80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2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8" name="Shape 748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hape 750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Shape 751"/>
          <p:cNvSpPr/>
          <p:nvPr/>
        </p:nvSpPr>
        <p:spPr>
          <a:xfrm rot="5400000">
            <a:off x="2595232" y="3356999"/>
            <a:ext cx="6857199" cy="1448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Shape 752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5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5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3" name="Shape 753"/>
          <p:cNvSpPr txBox="1">
            <a:spLocks noGrp="1"/>
          </p:cNvSpPr>
          <p:nvPr>
            <p:ph type="subTitle" idx="1"/>
          </p:nvPr>
        </p:nvSpPr>
        <p:spPr>
          <a:xfrm>
            <a:off x="354000" y="3705955"/>
            <a:ext cx="5393600" cy="164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Roboto"/>
              <a:buNone/>
              <a:defRPr sz="2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4" name="Shape 754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2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1"/>
              </a:buClr>
              <a:buFont typeface="Roboto"/>
              <a:buNone/>
              <a:defRPr sz="1867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55" name="Shape 755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 txBox="1"/>
          <p:nvPr/>
        </p:nvSpPr>
        <p:spPr>
          <a:xfrm rot="10800000" flipH="1">
            <a:off x="0" y="0"/>
            <a:ext cx="12192000" cy="62611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Shape 758"/>
          <p:cNvSpPr/>
          <p:nvPr/>
        </p:nvSpPr>
        <p:spPr>
          <a:xfrm rot="10800000" flipH="1">
            <a:off x="0" y="6163632"/>
            <a:ext cx="12192000" cy="98799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Shape 759"/>
          <p:cNvSpPr txBox="1">
            <a:spLocks noGrp="1"/>
          </p:cNvSpPr>
          <p:nvPr>
            <p:ph type="body" idx="1"/>
          </p:nvPr>
        </p:nvSpPr>
        <p:spPr>
          <a:xfrm>
            <a:off x="76200" y="6262432"/>
            <a:ext cx="11176000" cy="5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1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l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0" name="Shape 760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634000" y="1678033"/>
            <a:ext cx="10962799" cy="2617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  <a:defRPr sz="16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algn="ctr" rtl="0">
              <a:spcBef>
                <a:spcPts val="0"/>
              </a:spcBef>
              <a:buClr>
                <a:schemeClr val="dk2"/>
              </a:buClr>
              <a:buFont typeface="Roboto"/>
              <a:buNone/>
              <a:defRPr sz="16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799" cy="1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2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09585" marR="0" lvl="1" indent="-12684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219170" marR="0" lvl="2" indent="-12669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754" marR="0" lvl="3" indent="-12654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438339" marR="0" lvl="4" indent="-12638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047924" marR="0" lvl="5" indent="-12624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657509" marR="0" lvl="6" indent="-12608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267093" marR="0" lvl="7" indent="-12593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876678" marR="0" lvl="8" indent="-12577" algn="ctr" rtl="0">
              <a:lnSpc>
                <a:spcPct val="115000"/>
              </a:lnSpc>
              <a:spcBef>
                <a:spcPts val="0"/>
              </a:spcBef>
              <a:spcAft>
                <a:spcPts val="2133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4" name="Shape 764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253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634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888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142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142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142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142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142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142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Shape 775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776" name="Shape 776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109627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77" name="Shape 777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AFFF"/>
              </a:buClr>
              <a:buSzPct val="25000"/>
              <a:buFont typeface="Arial"/>
              <a:buNone/>
            </a:pPr>
            <a:fld id="{00000000-1234-1234-1234-123412341234}" type="slidenum">
              <a:rPr lang="en-US" sz="3600">
                <a:solidFill>
                  <a:srgbClr val="3FA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600">
              <a:solidFill>
                <a:srgbClr val="3FA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5390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Shape 779"/>
          <p:cNvSpPr txBox="1">
            <a:spLocks noGrp="1"/>
          </p:cNvSpPr>
          <p:nvPr>
            <p:ph type="ctrTitle"/>
          </p:nvPr>
        </p:nvSpPr>
        <p:spPr>
          <a:xfrm>
            <a:off x="1261871" y="758952"/>
            <a:ext cx="9418400" cy="40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sz="7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780" name="Shape 780"/>
          <p:cNvSpPr txBox="1">
            <a:spLocks noGrp="1"/>
          </p:cNvSpPr>
          <p:nvPr>
            <p:ph type="subTitle" idx="1"/>
          </p:nvPr>
        </p:nvSpPr>
        <p:spPr>
          <a:xfrm>
            <a:off x="1261871" y="4800600"/>
            <a:ext cx="9418400" cy="169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BFBFB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-12689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377" marR="0" lvl="2" indent="-12677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2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566" marR="0" lvl="3" indent="-12665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754" marR="0" lvl="4" indent="-12654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5943" marR="0" lvl="5" indent="-12643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131" marR="0" lvl="6" indent="-12631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320" marR="0" lvl="7" indent="-12619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509" marR="0" lvl="8" indent="-12608" algn="ctr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EFEFE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81" name="Shape 781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Arial"/>
              <a:buNone/>
              <a:defRPr sz="1051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2" name="Shape 782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Font typeface="Arial"/>
              <a:buNone/>
              <a:defRPr sz="1051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3" name="Shape 783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>
            <a:spLocks noGrp="1"/>
          </p:cNvSpPr>
          <p:nvPr>
            <p:ph type="title"/>
          </p:nvPr>
        </p:nvSpPr>
        <p:spPr>
          <a:xfrm>
            <a:off x="1261871" y="365759"/>
            <a:ext cx="9692800" cy="13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787" name="Shape 787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2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88" name="Shape 788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9" name="Shape 789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0" name="Shape 790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title"/>
          </p:nvPr>
        </p:nvSpPr>
        <p:spPr>
          <a:xfrm>
            <a:off x="1261871" y="365759"/>
            <a:ext cx="9692800" cy="13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793" name="Shape 793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4480399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94" name="Shape 794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399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95" name="Shape 795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6" name="Shape 796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7" name="Shape 797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 txBox="1">
            <a:spLocks noGrp="1"/>
          </p:cNvSpPr>
          <p:nvPr>
            <p:ph type="title"/>
          </p:nvPr>
        </p:nvSpPr>
        <p:spPr>
          <a:xfrm>
            <a:off x="1261871" y="365759"/>
            <a:ext cx="9692800" cy="13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00" name="Shape 800"/>
          <p:cNvSpPr txBox="1">
            <a:spLocks noGrp="1"/>
          </p:cNvSpPr>
          <p:nvPr>
            <p:ph type="body" idx="1"/>
          </p:nvPr>
        </p:nvSpPr>
        <p:spPr>
          <a:xfrm>
            <a:off x="1261871" y="1713655"/>
            <a:ext cx="4480399" cy="7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1" name="Shape 801"/>
          <p:cNvSpPr txBox="1">
            <a:spLocks noGrp="1"/>
          </p:cNvSpPr>
          <p:nvPr>
            <p:ph type="body" idx="2"/>
          </p:nvPr>
        </p:nvSpPr>
        <p:spPr>
          <a:xfrm>
            <a:off x="1261871" y="2507548"/>
            <a:ext cx="4480399" cy="36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2" name="Shape 802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399" cy="73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3" name="Shape 803"/>
          <p:cNvSpPr txBox="1">
            <a:spLocks noGrp="1"/>
          </p:cNvSpPr>
          <p:nvPr>
            <p:ph type="body" idx="4"/>
          </p:nvPr>
        </p:nvSpPr>
        <p:spPr>
          <a:xfrm>
            <a:off x="6126480" y="2507548"/>
            <a:ext cx="4480399" cy="366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04" name="Shape 804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5" name="Shape 805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6" name="Shape 806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title"/>
          </p:nvPr>
        </p:nvSpPr>
        <p:spPr>
          <a:xfrm>
            <a:off x="1261871" y="365759"/>
            <a:ext cx="9692800" cy="13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09" name="Shape 809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0" name="Shape 810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1" name="Shape 811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4" name="Shape 814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5" name="Shape 815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FAFFF"/>
              </a:buClr>
              <a:buSzPct val="25000"/>
              <a:buFont typeface="Arial"/>
              <a:buNone/>
            </a:pPr>
            <a:fld id="{00000000-1234-1234-1234-123412341234}" type="slidenum">
              <a:rPr lang="en-US" sz="3600">
                <a:solidFill>
                  <a:srgbClr val="3FA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3600">
              <a:solidFill>
                <a:srgbClr val="3FA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Shape 817"/>
          <p:cNvSpPr txBox="1">
            <a:spLocks noGrp="1"/>
          </p:cNvSpPr>
          <p:nvPr>
            <p:ph type="title"/>
          </p:nvPr>
        </p:nvSpPr>
        <p:spPr>
          <a:xfrm>
            <a:off x="841246" y="457200"/>
            <a:ext cx="3200399" cy="16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18" name="Shape 818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7624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3402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6428"/>
              <a:buFont typeface="Noto Sans Symbols"/>
              <a:buChar char="⚫"/>
              <a:defRPr sz="18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5097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19" name="Shape 819"/>
          <p:cNvSpPr txBox="1">
            <a:spLocks noGrp="1"/>
          </p:cNvSpPr>
          <p:nvPr>
            <p:ph type="body" idx="2"/>
          </p:nvPr>
        </p:nvSpPr>
        <p:spPr>
          <a:xfrm>
            <a:off x="841246" y="2099733"/>
            <a:ext cx="3200399" cy="380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0" name="Shape 820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1" name="Shape 821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2" name="Shape 822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Shape 824"/>
          <p:cNvSpPr/>
          <p:nvPr/>
        </p:nvSpPr>
        <p:spPr>
          <a:xfrm>
            <a:off x="0" y="5105400"/>
            <a:ext cx="11292800" cy="17523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Shape 825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ibre Baskerville"/>
              <a:buNone/>
              <a:defRPr sz="28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26" name="Shape 826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00" cy="5128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8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7" name="Shape 827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000" cy="5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20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2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8" name="Shape 828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" name="Shape 829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0" name="Shape 830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hape 832"/>
          <p:cNvSpPr txBox="1">
            <a:spLocks noGrp="1"/>
          </p:cNvSpPr>
          <p:nvPr>
            <p:ph type="title"/>
          </p:nvPr>
        </p:nvSpPr>
        <p:spPr>
          <a:xfrm>
            <a:off x="1261871" y="365759"/>
            <a:ext cx="9692800" cy="13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33" name="Shape 833"/>
          <p:cNvSpPr txBox="1">
            <a:spLocks noGrp="1"/>
          </p:cNvSpPr>
          <p:nvPr>
            <p:ph type="body" idx="1"/>
          </p:nvPr>
        </p:nvSpPr>
        <p:spPr>
          <a:xfrm rot="5400000">
            <a:off x="3384031" y="-293200"/>
            <a:ext cx="4351199" cy="859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34" name="Shape 834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5" name="Shape 835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6" name="Shape 836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 rot="5400000">
            <a:off x="6938199" y="2091599"/>
            <a:ext cx="5897600" cy="247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4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2400"/>
            </a:lvl2pPr>
            <a:lvl3pPr lvl="2" indent="0" rtl="0">
              <a:spcBef>
                <a:spcPts val="0"/>
              </a:spcBef>
              <a:buFont typeface="Arial"/>
              <a:buNone/>
              <a:defRPr sz="2400"/>
            </a:lvl3pPr>
            <a:lvl4pPr lvl="3" indent="0" rtl="0">
              <a:spcBef>
                <a:spcPts val="0"/>
              </a:spcBef>
              <a:buFont typeface="Arial"/>
              <a:buNone/>
              <a:defRPr sz="2400"/>
            </a:lvl4pPr>
            <a:lvl5pPr lvl="4" indent="0" rtl="0">
              <a:spcBef>
                <a:spcPts val="0"/>
              </a:spcBef>
              <a:buFont typeface="Arial"/>
              <a:buNone/>
              <a:defRPr sz="2400"/>
            </a:lvl5pPr>
            <a:lvl6pPr lvl="5" indent="0" rtl="0">
              <a:spcBef>
                <a:spcPts val="0"/>
              </a:spcBef>
              <a:buFont typeface="Arial"/>
              <a:buNone/>
              <a:defRPr sz="2400"/>
            </a:lvl6pPr>
            <a:lvl7pPr lvl="6" indent="0" rtl="0">
              <a:spcBef>
                <a:spcPts val="0"/>
              </a:spcBef>
              <a:buFont typeface="Arial"/>
              <a:buNone/>
              <a:defRPr sz="2400"/>
            </a:lvl7pPr>
            <a:lvl8pPr lvl="7" indent="0" rtl="0">
              <a:spcBef>
                <a:spcPts val="0"/>
              </a:spcBef>
              <a:buFont typeface="Arial"/>
              <a:buNone/>
              <a:defRPr sz="2400"/>
            </a:lvl8pPr>
            <a:lvl9pPr lvl="8" indent="0" rtl="0">
              <a:spcBef>
                <a:spcPts val="0"/>
              </a:spcBef>
              <a:buFont typeface="Arial"/>
              <a:buNone/>
              <a:defRPr sz="2400"/>
            </a:lvl9pPr>
          </a:lstStyle>
          <a:p>
            <a:endParaRPr/>
          </a:p>
        </p:txBody>
      </p:sp>
      <p:sp>
        <p:nvSpPr>
          <p:cNvPr id="839" name="Shape 839"/>
          <p:cNvSpPr txBox="1">
            <a:spLocks noGrp="1"/>
          </p:cNvSpPr>
          <p:nvPr>
            <p:ph type="body" idx="1"/>
          </p:nvPr>
        </p:nvSpPr>
        <p:spPr>
          <a:xfrm rot="5400000">
            <a:off x="1680299" y="-537399"/>
            <a:ext cx="5897600" cy="77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75" marR="0" lvl="0" indent="-5801" algn="l" rtl="0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77142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189" marR="0" lvl="1" indent="1271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731502" marR="0" lvl="2" indent="-24343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05814" marR="0" lvl="3" indent="-3195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280128" marR="0" lvl="4" indent="-2686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599960" marR="0" lvl="5" indent="-80001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899951" marR="0" lvl="6" indent="-75192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9945" marR="0" lvl="7" indent="-70386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99938" marR="0" lvl="8" indent="-65579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95453"/>
              <a:buFont typeface="Noto Sans Symbols"/>
              <a:buChar char="⚫"/>
              <a:defRPr sz="14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40" name="Shape 840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1" name="Shape 841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2" name="Shape 842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800" cy="1752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49" name="Shape 849"/>
          <p:cNvSpPr txBox="1">
            <a:spLocks noGrp="1"/>
          </p:cNvSpPr>
          <p:nvPr>
            <p:ph type="body" idx="1"/>
          </p:nvPr>
        </p:nvSpPr>
        <p:spPr>
          <a:xfrm>
            <a:off x="1484308" y="2666999"/>
            <a:ext cx="10018800" cy="31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7859" marR="0" lvl="0" indent="364072" algn="l" rtl="0">
              <a:lnSpc>
                <a:spcPct val="100000"/>
              </a:lnSpc>
              <a:spcBef>
                <a:spcPts val="533"/>
              </a:spcBef>
              <a:spcAft>
                <a:spcPts val="667"/>
              </a:spcAft>
              <a:buClr>
                <a:srgbClr val="1186C3"/>
              </a:buClr>
              <a:buSzPct val="144443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5048" marR="0" lvl="1" indent="266717" algn="l" rtl="0">
              <a:lnSpc>
                <a:spcPct val="100000"/>
              </a:lnSpc>
              <a:spcBef>
                <a:spcPts val="400"/>
              </a:spcBef>
              <a:spcAft>
                <a:spcPts val="667"/>
              </a:spcAft>
              <a:buClr>
                <a:srgbClr val="1186C3"/>
              </a:buClr>
              <a:buSzPct val="14666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2237" marR="0" lvl="2" indent="211726" algn="l" rtl="0">
              <a:lnSpc>
                <a:spcPct val="100000"/>
              </a:lnSpc>
              <a:spcBef>
                <a:spcPts val="400"/>
              </a:spcBef>
              <a:spcAft>
                <a:spcPts val="667"/>
              </a:spcAft>
              <a:buClr>
                <a:srgbClr val="1186C3"/>
              </a:buClr>
              <a:buSzPct val="140375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0895" marR="0" lvl="3" indent="266736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41665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98083" marR="0" lvl="4" indent="211744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144023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144035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144046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8" marR="0" lvl="8" indent="144058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0" name="Shape 850"/>
          <p:cNvSpPr txBox="1">
            <a:spLocks noGrp="1"/>
          </p:cNvSpPr>
          <p:nvPr>
            <p:ph type="dt" idx="10"/>
          </p:nvPr>
        </p:nvSpPr>
        <p:spPr>
          <a:xfrm>
            <a:off x="9732656" y="5883273"/>
            <a:ext cx="1143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Shape 851"/>
          <p:cNvSpPr txBox="1">
            <a:spLocks noGrp="1"/>
          </p:cNvSpPr>
          <p:nvPr>
            <p:ph type="ftr" idx="11"/>
          </p:nvPr>
        </p:nvSpPr>
        <p:spPr>
          <a:xfrm>
            <a:off x="2572276" y="5883273"/>
            <a:ext cx="7084399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0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1268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-126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-12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-126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-126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-126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Shape 852"/>
          <p:cNvSpPr txBox="1">
            <a:spLocks noGrp="1"/>
          </p:cNvSpPr>
          <p:nvPr>
            <p:ph type="sldNum" idx="12"/>
          </p:nvPr>
        </p:nvSpPr>
        <p:spPr>
          <a:xfrm>
            <a:off x="10951856" y="5867130"/>
            <a:ext cx="551199" cy="365199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0070C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67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067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/>
          <p:nvPr/>
        </p:nvSpPr>
        <p:spPr>
          <a:xfrm>
            <a:off x="446533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5" name="Shape 855"/>
          <p:cNvSpPr txBox="1">
            <a:spLocks noGrp="1"/>
          </p:cNvSpPr>
          <p:nvPr>
            <p:ph type="ctrTitle"/>
          </p:nvPr>
        </p:nvSpPr>
        <p:spPr>
          <a:xfrm>
            <a:off x="581191" y="1020432"/>
            <a:ext cx="10993549" cy="14750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6" name="Shape 856"/>
          <p:cNvSpPr txBox="1">
            <a:spLocks noGrp="1"/>
          </p:cNvSpPr>
          <p:nvPr>
            <p:ph type="subTitle" idx="1"/>
          </p:nvPr>
        </p:nvSpPr>
        <p:spPr>
          <a:xfrm>
            <a:off x="581193" y="2495446"/>
            <a:ext cx="10993547" cy="5903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-12689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-12677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-12665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-12654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-12643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131" marR="0" lvl="6" indent="-12631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320" marR="0" lvl="7" indent="-12619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509" marR="0" lvl="8" indent="-12608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rgbClr val="88A3D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7" name="Shape 857"/>
          <p:cNvSpPr txBox="1">
            <a:spLocks noGrp="1"/>
          </p:cNvSpPr>
          <p:nvPr>
            <p:ph type="dt" idx="10"/>
          </p:nvPr>
        </p:nvSpPr>
        <p:spPr>
          <a:xfrm>
            <a:off x="7605950" y="595613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8" name="Shape 858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rgbClr val="1099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1644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Shape 86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2" name="Shape 862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6" name="Shape 86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Shape 86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9" name="Shape 86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0" name="Shape 87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1" name="Shape 87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Shape 874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Shape 87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7" name="Shape 87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8" name="Shape 878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1" name="Shape 881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8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5079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783" marR="0" lvl="1" indent="-88882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2971" marR="0" lvl="2" indent="-114271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160" marR="0" lvl="3" indent="-12695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349" marR="0" lvl="4" indent="-126949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537" marR="0" lvl="5" indent="-126937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25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1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03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Shape 898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99" name="Shape 899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0" name="Shape 90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45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2859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688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69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759565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 smtClean="0">
                <a:solidFill>
                  <a:srgbClr val="E7E6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7E6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486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4" r:id="rId12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5" name="Shape 1085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19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buNone/>
              <a:defRPr sz="1867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6" name="Shape 108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pPr algn="r">
                <a:buClr>
                  <a:srgbClr val="FFFFFF"/>
                </a:buClr>
                <a:buSzPct val="25000"/>
                <a:buFont typeface="Roboto"/>
                <a:buNone/>
              </a:p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683059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1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Shape 988"/>
          <p:cNvSpPr/>
          <p:nvPr/>
        </p:nvSpPr>
        <p:spPr>
          <a:xfrm>
            <a:off x="3175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15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/>
          </a:p>
        </p:txBody>
      </p:sp>
      <p:sp>
        <p:nvSpPr>
          <p:cNvPr id="990" name="Shape 990"/>
          <p:cNvSpPr txBox="1">
            <a:spLocks noGrp="1"/>
          </p:cNvSpPr>
          <p:nvPr>
            <p:ph type="title"/>
          </p:nvPr>
        </p:nvSpPr>
        <p:spPr>
          <a:xfrm>
            <a:off x="1097279" y="286603"/>
            <a:ext cx="10058398" cy="14507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91" name="Shape 991"/>
          <p:cNvSpPr txBox="1">
            <a:spLocks noGrp="1"/>
          </p:cNvSpPr>
          <p:nvPr>
            <p:ph type="body" idx="1"/>
          </p:nvPr>
        </p:nvSpPr>
        <p:spPr>
          <a:xfrm>
            <a:off x="1097279" y="1845733"/>
            <a:ext cx="10058398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40" marR="0" lvl="0" indent="162560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48" marR="0" lvl="1" indent="3505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28" marR="0" lvl="2" indent="-812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808" marR="0" lvl="3" indent="-1320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88" marR="0" lvl="4" indent="-558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100000" marR="0" lvl="5" indent="-586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300000" marR="0" lvl="6" indent="-554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500000" marR="0" lvl="7" indent="-52200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99" marR="0" lvl="8" indent="-6169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2" name="Shape 992"/>
          <p:cNvSpPr txBox="1">
            <a:spLocks noGrp="1"/>
          </p:cNvSpPr>
          <p:nvPr>
            <p:ph type="dt" idx="10"/>
          </p:nvPr>
        </p:nvSpPr>
        <p:spPr>
          <a:xfrm>
            <a:off x="1097279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3" name="Shape 99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4" name="Shape 994"/>
          <p:cNvSpPr txBox="1">
            <a:spLocks noGrp="1"/>
          </p:cNvSpPr>
          <p:nvPr>
            <p:ph type="sldNum" idx="12"/>
          </p:nvPr>
        </p:nvSpPr>
        <p:spPr>
          <a:xfrm>
            <a:off x="9900457" y="6459785"/>
            <a:ext cx="1312023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Clr>
                  <a:srgbClr val="FFFFFF"/>
                </a:buClr>
                <a:buSzPct val="25000"/>
                <a:buFont typeface="Calibri"/>
                <a:buNone/>
              </a:pPr>
              <a:t>‹#›</a:t>
            </a:fld>
            <a:endParaRPr lang="en-US" sz="10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5" name="Shape 995"/>
          <p:cNvCxnSpPr/>
          <p:nvPr/>
        </p:nvCxnSpPr>
        <p:spPr>
          <a:xfrm>
            <a:off x="1193532" y="1737843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7565862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581191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abin"/>
              <a:buNone/>
              <a:defRPr sz="28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581191" y="2336002"/>
            <a:ext cx="11029616" cy="35227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05992" marR="0" lvl="0" indent="-200836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SzPct val="91999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29984" marR="0" lvl="1" indent="-219011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99978" marR="0" lvl="2" indent="-195890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241969" marR="0" lvl="3" indent="-16856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601960" marR="0" lvl="4" indent="-17295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899953" marR="0" lvl="5" indent="-166148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199945" marR="0" lvl="6" indent="-161340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2499938" marR="0" lvl="7" indent="-169233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799930" marR="0" lvl="8" indent="-16442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7605953" y="5956137"/>
            <a:ext cx="284479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81191" y="5951812"/>
            <a:ext cx="691721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EBEBEB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EBEBEB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EBEBEB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46535" y="457200"/>
            <a:ext cx="3703319" cy="94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8042146" y="453643"/>
            <a:ext cx="3703319" cy="985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/>
          <p:nvPr/>
        </p:nvSpPr>
        <p:spPr>
          <a:xfrm>
            <a:off x="4241830" y="457200"/>
            <a:ext cx="3703319" cy="914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88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109627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67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11364721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 b="0" i="0" u="none" strike="noStrike" cap="none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 b="0" i="0" u="none" strike="noStrike" cap="none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3177" y="6400800"/>
            <a:ext cx="12188824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17" y="6334316"/>
            <a:ext cx="1218882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1097279" y="286604"/>
            <a:ext cx="10058399" cy="14507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10058399" cy="4023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1438" marR="0" lvl="0" indent="35562" algn="l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84038" marR="0" lvl="1" indent="-7923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566914" marR="0" lvl="2" indent="-9701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749789" marR="0" lvl="3" indent="-1020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932665" marR="0" lvl="4" indent="-9446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099973" marR="0" lvl="5" indent="-14747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299968" marR="0" lvl="6" indent="-14426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499963" marR="0" lvl="7" indent="-14106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699958" marR="0" lvl="8" indent="-150558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1000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dt" idx="10"/>
          </p:nvPr>
        </p:nvSpPr>
        <p:spPr>
          <a:xfrm>
            <a:off x="1097282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9900460" y="6459785"/>
            <a:ext cx="131202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D9E0E6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D9E0E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7" name="Shape 237"/>
          <p:cNvCxnSpPr/>
          <p:nvPr/>
        </p:nvCxnSpPr>
        <p:spPr>
          <a:xfrm>
            <a:off x="1193532" y="1737844"/>
            <a:ext cx="9966959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371600" y="685800"/>
            <a:ext cx="9601200" cy="1485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89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sz="4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84048" marR="0" lvl="0" indent="-257048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667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20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794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8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921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6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–"/>
              <a:defRPr sz="1400" b="0" i="1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04800" algn="l" rtl="0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ct val="100000"/>
              <a:buFont typeface="Source Sans Pro"/>
              <a:buChar char="■"/>
              <a:defRPr sz="14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dt" idx="10"/>
          </p:nvPr>
        </p:nvSpPr>
        <p:spPr>
          <a:xfrm>
            <a:off x="1390650" y="6453385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9" name="Shape 329"/>
          <p:cNvSpPr txBox="1">
            <a:spLocks noGrp="1"/>
          </p:cNvSpPr>
          <p:nvPr>
            <p:ph type="ftr" idx="11"/>
          </p:nvPr>
        </p:nvSpPr>
        <p:spPr>
          <a:xfrm>
            <a:off x="2893564" y="6453385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9472735" y="6453385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70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1200">
              <a:solidFill>
                <a:srgbClr val="0070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Shape 331" title="Side bar"/>
          <p:cNvSpPr/>
          <p:nvPr/>
        </p:nvSpPr>
        <p:spPr>
          <a:xfrm>
            <a:off x="478095" y="375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/>
        </p:nvSpPr>
        <p:spPr>
          <a:xfrm>
            <a:off x="231139" y="243840"/>
            <a:ext cx="11724640" cy="63779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1143001" y="2057400"/>
            <a:ext cx="9872870" cy="403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594" marR="0" lvl="0" indent="-78733" algn="l" rtl="0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alibri"/>
              <a:buChar char="•"/>
              <a:defRPr sz="2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-8888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31502" marR="0" lvl="2" indent="-93962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79999"/>
              <a:buFont typeface="Calibri"/>
              <a:buChar char="•"/>
              <a:defRPr sz="1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05814" marR="0" lvl="3" indent="-111734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80128" marR="0" lvl="4" indent="-10664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599960" marR="0" lvl="5" indent="-159779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99953" marR="0" lvl="6" indent="-154973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99945" marR="0" lvl="7" indent="-150165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499938" marR="0" lvl="8" indent="-158057" algn="l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alibri"/>
              <a:buChar char="•"/>
              <a:defRPr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Shape 417"/>
          <p:cNvSpPr txBox="1">
            <a:spLocks noGrp="1"/>
          </p:cNvSpPr>
          <p:nvPr>
            <p:ph type="dt" idx="10"/>
          </p:nvPr>
        </p:nvSpPr>
        <p:spPr>
          <a:xfrm>
            <a:off x="1142995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Shape 418"/>
          <p:cNvSpPr txBox="1">
            <a:spLocks noGrp="1"/>
          </p:cNvSpPr>
          <p:nvPr>
            <p:ph type="ftr" idx="11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Shape 419"/>
          <p:cNvSpPr txBox="1">
            <a:spLocks noGrp="1"/>
          </p:cNvSpPr>
          <p:nvPr>
            <p:ph type="sldNum" idx="12"/>
          </p:nvPr>
        </p:nvSpPr>
        <p:spPr>
          <a:xfrm>
            <a:off x="9329532" y="6223828"/>
            <a:ext cx="170621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33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Shape 710"/>
          <p:cNvSpPr txBox="1">
            <a:spLocks noGrp="1"/>
          </p:cNvSpPr>
          <p:nvPr>
            <p:ph type="title"/>
          </p:nvPr>
        </p:nvSpPr>
        <p:spPr>
          <a:xfrm>
            <a:off x="629200" y="984966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Roboto"/>
              <a:buNone/>
              <a:defRPr sz="3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indent="0" rtl="0">
              <a:spcBef>
                <a:spcPts val="0"/>
              </a:spcBef>
              <a:buClr>
                <a:schemeClr val="lt1"/>
              </a:buClr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1" name="Shape 711"/>
          <p:cNvSpPr txBox="1">
            <a:spLocks noGrp="1"/>
          </p:cNvSpPr>
          <p:nvPr>
            <p:ph type="body" idx="1"/>
          </p:nvPr>
        </p:nvSpPr>
        <p:spPr>
          <a:xfrm>
            <a:off x="629200" y="2558766"/>
            <a:ext cx="10962799" cy="361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8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buNone/>
              <a:defRPr sz="14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2" name="Shape 712"/>
          <p:cNvSpPr txBox="1">
            <a:spLocks noGrp="1"/>
          </p:cNvSpPr>
          <p:nvPr>
            <p:ph type="sldNum" idx="12"/>
          </p:nvPr>
        </p:nvSpPr>
        <p:spPr>
          <a:xfrm>
            <a:off x="11364720" y="6260830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737373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73737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/>
          <p:nvPr/>
        </p:nvSpPr>
        <p:spPr>
          <a:xfrm>
            <a:off x="11292839" y="0"/>
            <a:ext cx="914400" cy="6858000"/>
          </a:xfrm>
          <a:prstGeom prst="rect">
            <a:avLst/>
          </a:prstGeom>
          <a:solidFill>
            <a:srgbClr val="00539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Shape 769"/>
          <p:cNvSpPr txBox="1">
            <a:spLocks noGrp="1"/>
          </p:cNvSpPr>
          <p:nvPr>
            <p:ph type="title"/>
          </p:nvPr>
        </p:nvSpPr>
        <p:spPr>
          <a:xfrm>
            <a:off x="1261871" y="365759"/>
            <a:ext cx="9692800" cy="13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  <a:defRPr sz="33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70" name="Shape 770"/>
          <p:cNvSpPr txBox="1">
            <a:spLocks noGrp="1"/>
          </p:cNvSpPr>
          <p:nvPr>
            <p:ph type="body" idx="1"/>
          </p:nvPr>
        </p:nvSpPr>
        <p:spPr>
          <a:xfrm>
            <a:off x="1261871" y="1828800"/>
            <a:ext cx="8595200" cy="435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37160" marR="0" lvl="0" indent="-7530" algn="l" rtl="0">
              <a:lnSpc>
                <a:spcPct val="95000"/>
              </a:lnSpc>
              <a:spcBef>
                <a:spcPts val="1050"/>
              </a:spcBef>
              <a:spcAft>
                <a:spcPts val="150"/>
              </a:spcAft>
              <a:buClr>
                <a:schemeClr val="accent1"/>
              </a:buClr>
              <a:buSzPct val="74386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342900" marR="0" lvl="1" indent="12700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20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548640" marR="0" lvl="2" indent="-15096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91115"/>
              <a:buFont typeface="Noto Sans Symbols"/>
              <a:buChar char="⚫"/>
              <a:defRPr sz="105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754380" marR="0" lvl="3" indent="-17636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91115"/>
              <a:buFont typeface="Noto Sans Symbols"/>
              <a:buChar char="⚫"/>
              <a:defRPr sz="105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960120" marR="0" lvl="4" indent="-20175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91115"/>
              <a:buFont typeface="Noto Sans Symbols"/>
              <a:buChar char="⚫"/>
              <a:defRPr sz="105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200000" marR="0" lvl="5" indent="-56856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91115"/>
              <a:buFont typeface="Noto Sans Symbols"/>
              <a:buChar char="⚫"/>
              <a:defRPr sz="105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424999" marR="0" lvl="6" indent="-53254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91115"/>
              <a:buFont typeface="Noto Sans Symbols"/>
              <a:buChar char="⚫"/>
              <a:defRPr sz="105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1650000" marR="0" lvl="7" indent="-49656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91115"/>
              <a:buFont typeface="Noto Sans Symbols"/>
              <a:buChar char="⚫"/>
              <a:defRPr sz="105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1875000" marR="0" lvl="8" indent="-46056" algn="l" rtl="0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91115"/>
              <a:buFont typeface="Noto Sans Symbols"/>
              <a:buChar char="⚫"/>
              <a:defRPr sz="1050" b="0" i="0" u="none" strike="noStrike" cap="none">
                <a:solidFill>
                  <a:srgbClr val="008BEF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71" name="Shape 771"/>
          <p:cNvSpPr txBox="1">
            <a:spLocks noGrp="1"/>
          </p:cNvSpPr>
          <p:nvPr>
            <p:ph type="dt" idx="10"/>
          </p:nvPr>
        </p:nvSpPr>
        <p:spPr>
          <a:xfrm rot="-5400000">
            <a:off x="10797678" y="998598"/>
            <a:ext cx="19048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2" name="Shape 772"/>
          <p:cNvSpPr txBox="1">
            <a:spLocks noGrp="1"/>
          </p:cNvSpPr>
          <p:nvPr>
            <p:ph type="ftr" idx="11"/>
          </p:nvPr>
        </p:nvSpPr>
        <p:spPr>
          <a:xfrm rot="-5400000">
            <a:off x="9959478" y="4046600"/>
            <a:ext cx="3581200" cy="36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E4FF"/>
              </a:buClr>
              <a:buFont typeface="Arial"/>
              <a:buNone/>
              <a:defRPr sz="1051" b="0" i="0" u="none" strike="noStrike" cap="none">
                <a:solidFill>
                  <a:srgbClr val="BFE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09585" marR="0" lvl="1" indent="-12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19170" marR="0" lvl="2" indent="-126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754" marR="0" lvl="3" indent="-1265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38339" marR="0" lvl="4" indent="-126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047924" marR="0" lvl="5" indent="-126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657509" marR="0" lvl="6" indent="-126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267093" marR="0" lvl="7" indent="-125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876678" marR="0" lvl="8" indent="-1257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3" name="Shape 773"/>
          <p:cNvSpPr txBox="1">
            <a:spLocks noGrp="1"/>
          </p:cNvSpPr>
          <p:nvPr>
            <p:ph type="sldNum" idx="12"/>
          </p:nvPr>
        </p:nvSpPr>
        <p:spPr>
          <a:xfrm>
            <a:off x="11292839" y="6172200"/>
            <a:ext cx="914400" cy="5935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Roboto"/>
              <a:buNone/>
            </a:pPr>
            <a:fld id="{00000000-1234-1234-1234-123412341234}" type="slidenum">
              <a:rPr lang="en-US" sz="1333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-US" sz="1333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hape 84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45" name="Shape 8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6" name="Shape 846"/>
          <p:cNvSpPr txBox="1">
            <a:spLocks noGrp="1"/>
          </p:cNvSpPr>
          <p:nvPr>
            <p:ph type="sldNum" idx="12"/>
          </p:nvPr>
        </p:nvSpPr>
        <p:spPr>
          <a:xfrm>
            <a:off x="11296609" y="6217621"/>
            <a:ext cx="731600" cy="52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333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33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5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68.xml"/><Relationship Id="rId1" Type="http://schemas.openxmlformats.org/officeDocument/2006/relationships/themeOverride" Target="../theme/themeOverride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moderngov.lambeth.gov.uk/mgCommitteeDetails.aspx?ID=225" TargetMode="External"/><Relationship Id="rId13" Type="http://schemas.openxmlformats.org/officeDocument/2006/relationships/hyperlink" Target="http://www.eiu.com/home.aspx" TargetMode="External"/><Relationship Id="rId3" Type="http://schemas.openxmlformats.org/officeDocument/2006/relationships/hyperlink" Target="http://fulltext01.pdf/" TargetMode="External"/><Relationship Id="rId7" Type="http://schemas.openxmlformats.org/officeDocument/2006/relationships/hyperlink" Target="https://www.citizensadvice.org.uk/" TargetMode="External"/><Relationship Id="rId12" Type="http://schemas.openxmlformats.org/officeDocument/2006/relationships/hyperlink" Target="http://graphics.eiu.com/upload/portal/Oracle.BizIntel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9.xml"/><Relationship Id="rId6" Type="http://schemas.openxmlformats.org/officeDocument/2006/relationships/hyperlink" Target="http://hmchen.shidler.hawaii.edu/Chen_big_data_MISQ_2012.pdf" TargetMode="External"/><Relationship Id="rId11" Type="http://schemas.openxmlformats.org/officeDocument/2006/relationships/hyperlink" Target="http://www.smartcities.info/files/Creating%20Customer%20Contact%20Centres%20-%20Smart%20Cities.pdf" TargetMode="External"/><Relationship Id="rId5" Type="http://schemas.openxmlformats.org/officeDocument/2006/relationships/hyperlink" Target="http://www.slp.co.uk/article.cfm?id=116833" TargetMode="External"/><Relationship Id="rId15" Type="http://schemas.openxmlformats.org/officeDocument/2006/relationships/hyperlink" Target="http://businessintelligencesoftware.blogspot.com/2008_03_01_archive.html" TargetMode="External"/><Relationship Id="rId10" Type="http://schemas.openxmlformats.org/officeDocument/2006/relationships/hyperlink" Target="http://moderngov.lambeth.gov.uk/mgListCommittees.aspx?bcr=1" TargetMode="External"/><Relationship Id="rId4" Type="http://schemas.openxmlformats.org/officeDocument/2006/relationships/hyperlink" Target="http://business-intelligence-uses.php/" TargetMode="External"/><Relationship Id="rId9" Type="http://schemas.openxmlformats.org/officeDocument/2006/relationships/hyperlink" Target="http://moderngov.lambeth.gov.uk/mgCommitteeDetails.aspx?ID=142" TargetMode="External"/><Relationship Id="rId14" Type="http://schemas.openxmlformats.org/officeDocument/2006/relationships/hyperlink" Target="http://www.ageuk.org.uk/london/about-age-uk-london/media-centre/key-stats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ndfonline.com.ezproxy.wpi.edu/doi/pdf/10.1080/08874417.2010.11645404" TargetMode="External"/><Relationship Id="rId13" Type="http://schemas.openxmlformats.org/officeDocument/2006/relationships/hyperlink" Target="https://www.lambeth.gov.uk/sites/default/files/sc-our-2020-vision.pdf" TargetMode="External"/><Relationship Id="rId3" Type="http://schemas.openxmlformats.org/officeDocument/2006/relationships/hyperlink" Target="http://www.guysandstthomas.nhs.uk/about-us/quality-story/our-quality-story.aspx" TargetMode="External"/><Relationship Id="rId7" Type="http://schemas.openxmlformats.org/officeDocument/2006/relationships/hyperlink" Target="http://arrow.monash.edu.au/hdl/1959.1/128961" TargetMode="External"/><Relationship Id="rId12" Type="http://schemas.openxmlformats.org/officeDocument/2006/relationships/hyperlink" Target="http://www.lambeth.gov.uk/" TargetMode="External"/><Relationship Id="rId2" Type="http://schemas.openxmlformats.org/officeDocument/2006/relationships/notesSlide" Target="../notesSlides/notesSlide35.xml"/><Relationship Id="rId16" Type="http://schemas.openxmlformats.org/officeDocument/2006/relationships/hyperlink" Target="http://www.ap-institute.com/big-data-articles/what-is-business-intelligence-(bi).aspx" TargetMode="External"/><Relationship Id="rId1" Type="http://schemas.openxmlformats.org/officeDocument/2006/relationships/slideLayout" Target="../slideLayouts/slideLayout189.xml"/><Relationship Id="rId6" Type="http://schemas.openxmlformats.org/officeDocument/2006/relationships/hyperlink" Target="http://www.slideshare.net/localinnovation/introduction-to-the-insight-hub-02" TargetMode="External"/><Relationship Id="rId11" Type="http://schemas.openxmlformats.org/officeDocument/2006/relationships/hyperlink" Target="http://www.allinlondon.co.uk/boroughs/lambeth/" TargetMode="External"/><Relationship Id="rId5" Type="http://schemas.openxmlformats.org/officeDocument/2006/relationships/hyperlink" Target="http://www.hr-survey.com/WhatIs.htm" TargetMode="External"/><Relationship Id="rId15" Type="http://schemas.openxmlformats.org/officeDocument/2006/relationships/hyperlink" Target="http://standards.esd.org.uk/?uri=group/metrics" TargetMode="External"/><Relationship Id="rId10" Type="http://schemas.openxmlformats.org/officeDocument/2006/relationships/hyperlink" Target="http://www.brixtonbuzz.com/2013/06/lambeth-borough-council-is-a-co-operative-council-but-what-does-that-actually-mean/" TargetMode="External"/><Relationship Id="rId4" Type="http://schemas.openxmlformats.org/officeDocument/2006/relationships/hyperlink" Target="http://www.theguardian.com/uk-news/davehillblog/2015/feb/23/londons-poorest-boroughs-once-again-prepare-to-make-the-biggest-cuts" TargetMode="External"/><Relationship Id="rId9" Type="http://schemas.openxmlformats.org/officeDocument/2006/relationships/hyperlink" Target="http://0fcfd51128e2836923000000.pdf/" TargetMode="External"/><Relationship Id="rId14" Type="http://schemas.openxmlformats.org/officeDocument/2006/relationships/hyperlink" Target="http://www.walcotfoundation.org.uk/uploads/1/7/2/2/17226772/lambeth_growth_strategy_evidence_base.pdf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ssrn.com/abstract=1625573" TargetMode="External"/><Relationship Id="rId13" Type="http://schemas.openxmlformats.org/officeDocument/2006/relationships/hyperlink" Target="http://ctb.ku.edu/en/table-of-contents/structure/training-and-technical-assistance/workshops/main" TargetMode="External"/><Relationship Id="rId3" Type="http://schemas.openxmlformats.org/officeDocument/2006/relationships/hyperlink" Target="http://aisel.aisnet.org/cgi/viewcontent.cgi?article=3234&amp;context=cais" TargetMode="External"/><Relationship Id="rId7" Type="http://schemas.openxmlformats.org/officeDocument/2006/relationships/hyperlink" Target="https://www.gov.uk/government/publications/budget-2016-documents/budget-2016#executive-summary" TargetMode="External"/><Relationship Id="rId12" Type="http://schemas.openxmlformats.org/officeDocument/2006/relationships/hyperlink" Target="http://a-9ed3-lambeth-opts-for-gentrification-on-rotting-estate/#.Vv7UBqQrKhd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9.xml"/><Relationship Id="rId6" Type="http://schemas.openxmlformats.org/officeDocument/2006/relationships/hyperlink" Target="http://go.galegroup.com.ezproxy.wpi.edu/ps/i.do?p=AONE&amp;u=mlin_c_worpoly&amp;id=GALE|A199195085&amp;v=2.1&amp;it=r&amp;sid=summon&amp;userGroup=mlin_c_worpoly&amp;authCount=1" TargetMode="External"/><Relationship Id="rId11" Type="http://schemas.openxmlformats.org/officeDocument/2006/relationships/hyperlink" Target="http://www.whoishostingthis.com/resources/ansi-sql-standards/" TargetMode="External"/><Relationship Id="rId5" Type="http://schemas.openxmlformats.org/officeDocument/2006/relationships/hyperlink" Target="http://olap.com/olap-definition/" TargetMode="External"/><Relationship Id="rId15" Type="http://schemas.openxmlformats.org/officeDocument/2006/relationships/hyperlink" Target="https://web.archive.org/web/20090204063918/http:/slam.nhs.uk:80/about/who.aspx" TargetMode="External"/><Relationship Id="rId10" Type="http://schemas.openxmlformats.org/officeDocument/2006/relationships/hyperlink" Target="http://www.ushistory.org/gov/1a.asp" TargetMode="External"/><Relationship Id="rId4" Type="http://schemas.openxmlformats.org/officeDocument/2006/relationships/hyperlink" Target="http://www.oasisacademyjohanna.org/sites/default/files/files/Minutes%20of%20Meeting%20-%2019_05_14%20Final.pdf" TargetMode="External"/><Relationship Id="rId9" Type="http://schemas.openxmlformats.org/officeDocument/2006/relationships/hyperlink" Target="http://math.ca/Events/summer08/Poster_Tips.pdf" TargetMode="External"/><Relationship Id="rId14" Type="http://schemas.openxmlformats.org/officeDocument/2006/relationships/hyperlink" Target="http://www.theguardian.com/news/datablog/2014/dec/18/local-council-cuts-spending-power-by-authority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business.tutsplus.com/tutorials/what-is-business-intelligence--cms-23412" TargetMode="External"/><Relationship Id="rId3" Type="http://schemas.openxmlformats.org/officeDocument/2006/relationships/hyperlink" Target="http://www.british-history.ac.uk/survey-london/vol23" TargetMode="External"/><Relationship Id="rId7" Type="http://schemas.openxmlformats.org/officeDocument/2006/relationships/hyperlink" Target="http://www.ap-institute.com/big-data-articles/what-is-business-intelligence-(bi).asp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9.xml"/><Relationship Id="rId6" Type="http://schemas.openxmlformats.org/officeDocument/2006/relationships/hyperlink" Target="http://www.londonspovertyprofile.org.uk/indicators/topics/low-educational-outcomes/" TargetMode="External"/><Relationship Id="rId5" Type="http://schemas.openxmlformats.org/officeDocument/2006/relationships/hyperlink" Target="http://smallbusiness.chron.com/advantages-posters-63269.html" TargetMode="External"/><Relationship Id="rId4" Type="http://schemas.openxmlformats.org/officeDocument/2006/relationships/hyperlink" Target="http://www.snapsurveys.com/blog/4-main-reasons-conduct-surveys/" TargetMode="External"/><Relationship Id="rId9" Type="http://schemas.openxmlformats.org/officeDocument/2006/relationships/hyperlink" Target="http://www.tandfonline.com.ezproxy.wpi.edu/doi/pdf/10.1080/08874417.2010.116454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>
            <a:spLocks noGrp="1"/>
          </p:cNvSpPr>
          <p:nvPr>
            <p:ph type="ctrTitle"/>
          </p:nvPr>
        </p:nvSpPr>
        <p:spPr>
          <a:xfrm>
            <a:off x="415600" y="899884"/>
            <a:ext cx="11360800" cy="131328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FF"/>
              </a:buClr>
              <a:buSzPct val="25000"/>
              <a:buFont typeface="Times New Roman"/>
              <a:buNone/>
            </a:pPr>
            <a:r>
              <a:rPr lang="en-US" sz="6667" b="0" i="0" u="none" strike="noStrike" cap="none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Business Intelligence</a:t>
            </a:r>
          </a:p>
        </p:txBody>
      </p:sp>
      <p:sp>
        <p:nvSpPr>
          <p:cNvPr id="1084" name="Shape 1084"/>
          <p:cNvSpPr txBox="1">
            <a:spLocks noGrp="1"/>
          </p:cNvSpPr>
          <p:nvPr>
            <p:ph type="subTitle" idx="1"/>
          </p:nvPr>
        </p:nvSpPr>
        <p:spPr>
          <a:xfrm>
            <a:off x="671000" y="2123033"/>
            <a:ext cx="11360800" cy="54642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667" b="1" i="0" u="none" strike="noStrike" cap="none" dirty="0" smtClean="0">
                <a:ln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6/22</a:t>
            </a:r>
            <a:endParaRPr lang="en-US" sz="2667" b="1" i="0" u="none" strike="noStrike" cap="none" dirty="0">
              <a:ln>
                <a:solidFill>
                  <a:sysClr val="windowText" lastClr="000000"/>
                </a:solidFill>
              </a:ln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1C232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rgbClr val="F1C232"/>
              </a:solidFill>
              <a:highlight>
                <a:srgbClr val="0000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413" y="2595718"/>
            <a:ext cx="8111614" cy="46166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2C9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Chen, Ben Sarkis, Rachel Whalen, Christopher Fernandez</a:t>
            </a:r>
            <a:endParaRPr lang="en-US" sz="2400" dirty="0">
              <a:solidFill>
                <a:srgbClr val="F2C9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Shape 1159"/>
          <p:cNvSpPr txBox="1">
            <a:spLocks noGrp="1"/>
          </p:cNvSpPr>
          <p:nvPr>
            <p:ph type="title"/>
          </p:nvPr>
        </p:nvSpPr>
        <p:spPr>
          <a:xfrm>
            <a:off x="1484311" y="457200"/>
            <a:ext cx="10018712" cy="9601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Lambeth’s </a:t>
            </a: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Administration</a:t>
            </a:r>
            <a:endParaRPr lang="en-US" sz="4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0" name="Shape 1160"/>
          <p:cNvSpPr txBox="1">
            <a:spLocks noGrp="1"/>
          </p:cNvSpPr>
          <p:nvPr>
            <p:ph idx="1"/>
          </p:nvPr>
        </p:nvSpPr>
        <p:spPr>
          <a:xfrm>
            <a:off x="1484272" y="1417316"/>
            <a:ext cx="10018800" cy="499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SzPct val="14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Council 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05390"/>
              </a:buClr>
              <a:buSzPct val="145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63 councillors with 3 from each of the 21 wards elected every 4 years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05390"/>
              </a:buClr>
              <a:buSzPct val="145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 committees with 3 sub-committees</a:t>
            </a: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rgbClr val="005390"/>
              </a:buClr>
              <a:buSzPct val="14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Cabinet</a:t>
            </a: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rgbClr val="005390"/>
              </a:buClr>
              <a:buSzPct val="145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councillors</a:t>
            </a:r>
          </a:p>
        </p:txBody>
      </p:sp>
      <p:grpSp>
        <p:nvGrpSpPr>
          <p:cNvPr id="1161" name="Shape 1161"/>
          <p:cNvGrpSpPr/>
          <p:nvPr/>
        </p:nvGrpSpPr>
        <p:grpSpPr>
          <a:xfrm>
            <a:off x="1828799" y="3294743"/>
            <a:ext cx="10116847" cy="2839261"/>
            <a:chOff x="5031" y="184665"/>
            <a:chExt cx="10553324" cy="2641153"/>
          </a:xfrm>
        </p:grpSpPr>
        <p:sp>
          <p:nvSpPr>
            <p:cNvPr id="1162" name="Shape 1162"/>
            <p:cNvSpPr/>
            <p:nvPr/>
          </p:nvSpPr>
          <p:spPr>
            <a:xfrm>
              <a:off x="5233464" y="872465"/>
              <a:ext cx="4161193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3" name="Shape 1163"/>
            <p:cNvSpPr/>
            <p:nvPr/>
          </p:nvSpPr>
          <p:spPr>
            <a:xfrm>
              <a:off x="7361861" y="1849141"/>
              <a:ext cx="91439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4" name="Shape 1164"/>
            <p:cNvSpPr/>
            <p:nvPr/>
          </p:nvSpPr>
          <p:spPr>
            <a:xfrm>
              <a:off x="5233464" y="872465"/>
              <a:ext cx="2174116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5" name="Shape 1165"/>
            <p:cNvSpPr/>
            <p:nvPr/>
          </p:nvSpPr>
          <p:spPr>
            <a:xfrm>
              <a:off x="5233464" y="872465"/>
              <a:ext cx="509638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6" name="Shape 1166"/>
            <p:cNvSpPr/>
            <p:nvPr/>
          </p:nvSpPr>
          <p:spPr>
            <a:xfrm>
              <a:off x="4032907" y="1849141"/>
              <a:ext cx="91439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7" name="Shape 1167"/>
            <p:cNvSpPr/>
            <p:nvPr/>
          </p:nvSpPr>
          <p:spPr>
            <a:xfrm>
              <a:off x="4078628" y="872465"/>
              <a:ext cx="1154836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8" name="Shape 1168"/>
            <p:cNvSpPr/>
            <p:nvPr/>
          </p:nvSpPr>
          <p:spPr>
            <a:xfrm>
              <a:off x="2414150" y="872465"/>
              <a:ext cx="2819314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69" name="Shape 1169"/>
            <p:cNvSpPr/>
            <p:nvPr/>
          </p:nvSpPr>
          <p:spPr>
            <a:xfrm>
              <a:off x="703952" y="1849141"/>
              <a:ext cx="91439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0" name="Shape 1170"/>
            <p:cNvSpPr/>
            <p:nvPr/>
          </p:nvSpPr>
          <p:spPr>
            <a:xfrm>
              <a:off x="749672" y="872465"/>
              <a:ext cx="4483791" cy="2888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71" name="Shape 1171"/>
            <p:cNvSpPr/>
            <p:nvPr/>
          </p:nvSpPr>
          <p:spPr>
            <a:xfrm>
              <a:off x="4234373" y="184665"/>
              <a:ext cx="1998184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2" name="Shape 1172"/>
            <p:cNvSpPr txBox="1"/>
            <p:nvPr/>
          </p:nvSpPr>
          <p:spPr>
            <a:xfrm>
              <a:off x="4234373" y="184665"/>
              <a:ext cx="1998184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2700" tIns="12700" rIns="12700" bIns="12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Lambeth Council</a:t>
              </a:r>
            </a:p>
          </p:txBody>
        </p:sp>
        <p:sp>
          <p:nvSpPr>
            <p:cNvPr id="1173" name="Shape 1173"/>
            <p:cNvSpPr/>
            <p:nvPr/>
          </p:nvSpPr>
          <p:spPr>
            <a:xfrm>
              <a:off x="61871" y="1161341"/>
              <a:ext cx="1375601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4" name="Shape 1174"/>
            <p:cNvSpPr txBox="1"/>
            <p:nvPr/>
          </p:nvSpPr>
          <p:spPr>
            <a:xfrm>
              <a:off x="61871" y="1161341"/>
              <a:ext cx="1375601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Appointments Committee</a:t>
              </a:r>
            </a:p>
          </p:txBody>
        </p:sp>
        <p:sp>
          <p:nvSpPr>
            <p:cNvPr id="1175" name="Shape 1175"/>
            <p:cNvSpPr/>
            <p:nvPr/>
          </p:nvSpPr>
          <p:spPr>
            <a:xfrm>
              <a:off x="5031" y="2138018"/>
              <a:ext cx="1489280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6" name="Shape 1176"/>
            <p:cNvSpPr txBox="1"/>
            <p:nvPr/>
          </p:nvSpPr>
          <p:spPr>
            <a:xfrm>
              <a:off x="5031" y="2138018"/>
              <a:ext cx="1489280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Appointments Sub-Committee</a:t>
              </a:r>
            </a:p>
          </p:txBody>
        </p:sp>
        <p:sp>
          <p:nvSpPr>
            <p:cNvPr id="1177" name="Shape 1177"/>
            <p:cNvSpPr/>
            <p:nvPr/>
          </p:nvSpPr>
          <p:spPr>
            <a:xfrm>
              <a:off x="1726350" y="1161341"/>
              <a:ext cx="1375601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8" name="Shape 1178"/>
            <p:cNvSpPr txBox="1"/>
            <p:nvPr/>
          </p:nvSpPr>
          <p:spPr>
            <a:xfrm>
              <a:off x="1726350" y="1161341"/>
              <a:ext cx="1375601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Corporate Committee</a:t>
              </a:r>
            </a:p>
          </p:txBody>
        </p:sp>
        <p:sp>
          <p:nvSpPr>
            <p:cNvPr id="1179" name="Shape 1179"/>
            <p:cNvSpPr/>
            <p:nvPr/>
          </p:nvSpPr>
          <p:spPr>
            <a:xfrm>
              <a:off x="3390826" y="1161341"/>
              <a:ext cx="1375601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0" name="Shape 1180"/>
            <p:cNvSpPr txBox="1"/>
            <p:nvPr/>
          </p:nvSpPr>
          <p:spPr>
            <a:xfrm>
              <a:off x="3390826" y="1161341"/>
              <a:ext cx="1375601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Licensing Committee</a:t>
              </a:r>
            </a:p>
          </p:txBody>
        </p:sp>
        <p:sp>
          <p:nvSpPr>
            <p:cNvPr id="1181" name="Shape 1181"/>
            <p:cNvSpPr/>
            <p:nvPr/>
          </p:nvSpPr>
          <p:spPr>
            <a:xfrm>
              <a:off x="3325280" y="2138018"/>
              <a:ext cx="1506694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2" name="Shape 1182"/>
            <p:cNvSpPr txBox="1"/>
            <p:nvPr/>
          </p:nvSpPr>
          <p:spPr>
            <a:xfrm>
              <a:off x="3325280" y="2138018"/>
              <a:ext cx="1506694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Licensing      Sub-Committee</a:t>
              </a:r>
            </a:p>
          </p:txBody>
        </p:sp>
        <p:sp>
          <p:nvSpPr>
            <p:cNvPr id="1183" name="Shape 1183"/>
            <p:cNvSpPr/>
            <p:nvPr/>
          </p:nvSpPr>
          <p:spPr>
            <a:xfrm>
              <a:off x="5055303" y="1161341"/>
              <a:ext cx="1375601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4" name="Shape 1184"/>
            <p:cNvSpPr txBox="1"/>
            <p:nvPr/>
          </p:nvSpPr>
          <p:spPr>
            <a:xfrm>
              <a:off x="5055303" y="1161341"/>
              <a:ext cx="1375601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Pensions Committee</a:t>
              </a:r>
            </a:p>
          </p:txBody>
        </p:sp>
        <p:sp>
          <p:nvSpPr>
            <p:cNvPr id="1185" name="Shape 1185"/>
            <p:cNvSpPr/>
            <p:nvPr/>
          </p:nvSpPr>
          <p:spPr>
            <a:xfrm>
              <a:off x="6719782" y="1161341"/>
              <a:ext cx="1375601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6" name="Shape 1186"/>
            <p:cNvSpPr txBox="1"/>
            <p:nvPr/>
          </p:nvSpPr>
          <p:spPr>
            <a:xfrm>
              <a:off x="6719782" y="1161341"/>
              <a:ext cx="1375601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Standards Committee</a:t>
              </a:r>
            </a:p>
          </p:txBody>
        </p:sp>
        <p:sp>
          <p:nvSpPr>
            <p:cNvPr id="1187" name="Shape 1187"/>
            <p:cNvSpPr/>
            <p:nvPr/>
          </p:nvSpPr>
          <p:spPr>
            <a:xfrm>
              <a:off x="6358596" y="2138018"/>
              <a:ext cx="2097970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8" name="Shape 1188"/>
            <p:cNvSpPr txBox="1"/>
            <p:nvPr/>
          </p:nvSpPr>
          <p:spPr>
            <a:xfrm>
              <a:off x="6358596" y="2138018"/>
              <a:ext cx="2097970" cy="687800"/>
            </a:xfrm>
            <a:prstGeom prst="rect">
              <a:avLst/>
            </a:prstGeom>
            <a:noFill/>
            <a:ln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Standards (Hearings)       Sub-Committee</a:t>
              </a:r>
            </a:p>
          </p:txBody>
        </p:sp>
        <p:sp>
          <p:nvSpPr>
            <p:cNvPr id="1189" name="Shape 1189"/>
            <p:cNvSpPr/>
            <p:nvPr/>
          </p:nvSpPr>
          <p:spPr>
            <a:xfrm>
              <a:off x="8384259" y="1161341"/>
              <a:ext cx="2020798" cy="6878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rgbClr val="00539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0" name="Shape 1190"/>
            <p:cNvSpPr txBox="1"/>
            <p:nvPr/>
          </p:nvSpPr>
          <p:spPr>
            <a:xfrm>
              <a:off x="8384256" y="1161329"/>
              <a:ext cx="2174100" cy="6879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5390"/>
              </a:solidFill>
            </a:ln>
          </p:spPr>
          <p:txBody>
            <a:bodyPr lIns="10775" tIns="10775" rIns="10775" bIns="10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7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Planning Applications Committee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"/>
            <a:ext cx="2743200" cy="435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95" name="Shape 1195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-12" y="0"/>
            <a:ext cx="11825261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96" name="Shape 1196"/>
          <p:cNvSpPr txBox="1">
            <a:spLocks noGrp="1"/>
          </p:cNvSpPr>
          <p:nvPr>
            <p:ph type="title"/>
          </p:nvPr>
        </p:nvSpPr>
        <p:spPr>
          <a:xfrm>
            <a:off x="9271596" y="3568425"/>
            <a:ext cx="2803500" cy="99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5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3897" y="3288891"/>
            <a:ext cx="2610465" cy="1754326"/>
          </a:xfrm>
          <a:prstGeom prst="rect">
            <a:avLst/>
          </a:prstGeom>
          <a:solidFill>
            <a:srgbClr val="FCAEAE"/>
          </a:solidFill>
          <a:ln>
            <a:solidFill>
              <a:schemeClr val="tx2"/>
            </a:solidFill>
          </a:ln>
          <a:effectLst>
            <a:glow rad="2540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Children, Adults, and Health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6258" y="3627445"/>
            <a:ext cx="2610465" cy="1077218"/>
          </a:xfrm>
          <a:prstGeom prst="rect">
            <a:avLst/>
          </a:prstGeom>
          <a:solidFill>
            <a:srgbClr val="AEE2AE"/>
          </a:solidFill>
          <a:ln>
            <a:solidFill>
              <a:schemeClr val="tx2"/>
            </a:solidFill>
          </a:ln>
          <a:effectLst>
            <a:glow rad="2540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Neighbourhoods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Growth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8955" y="3565890"/>
            <a:ext cx="2610465" cy="1200329"/>
          </a:xfrm>
          <a:prstGeom prst="rect">
            <a:avLst/>
          </a:prstGeom>
          <a:solidFill>
            <a:srgbClr val="AEAEFC"/>
          </a:solidFill>
          <a:ln>
            <a:solidFill>
              <a:schemeClr val="tx2"/>
            </a:solidFill>
          </a:ln>
          <a:effectLst>
            <a:glow rad="2540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Corporate Resources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5613" y="1936955"/>
            <a:ext cx="1646903" cy="1200329"/>
          </a:xfrm>
          <a:prstGeom prst="rect">
            <a:avLst/>
          </a:prstGeom>
          <a:solidFill>
            <a:srgbClr val="D4ADD4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>
            <a:alpha val="0"/>
          </a:schemeClr>
        </a:solidFill>
        <a:effectLst/>
      </p:bgPr>
    </p:bg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Shape 1202"/>
          <p:cNvSpPr txBox="1">
            <a:spLocks noGrp="1"/>
          </p:cNvSpPr>
          <p:nvPr>
            <p:ph type="title"/>
          </p:nvPr>
        </p:nvSpPr>
        <p:spPr>
          <a:xfrm>
            <a:off x="1484300" y="410032"/>
            <a:ext cx="10018800" cy="128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1080"/>
              </a:spcBef>
              <a:buNone/>
            </a:pP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Commissioners and Service Managers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220686" y="1306289"/>
            <a:ext cx="856342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3" name="Shape 1203"/>
          <p:cNvSpPr txBox="1">
            <a:spLocks noGrp="1"/>
          </p:cNvSpPr>
          <p:nvPr>
            <p:ph idx="1"/>
          </p:nvPr>
        </p:nvSpPr>
        <p:spPr>
          <a:xfrm>
            <a:off x="1582056" y="1736374"/>
            <a:ext cx="9921043" cy="324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Commissioners plan long term strategies for the future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sz="3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Service Managers plan short term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day to day functions</a:t>
            </a:r>
          </a:p>
          <a:p>
            <a:pPr lvl="0">
              <a:spcBef>
                <a:spcPts val="0"/>
              </a:spcBef>
              <a:buNone/>
            </a:pPr>
            <a:endParaRPr sz="3000" dirty="0"/>
          </a:p>
        </p:txBody>
      </p:sp>
      <p:pic>
        <p:nvPicPr>
          <p:cNvPr id="1204" name="Shape 120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65143"/>
          <a:stretch/>
        </p:blipFill>
        <p:spPr>
          <a:xfrm>
            <a:off x="6056965" y="2640287"/>
            <a:ext cx="2829901" cy="12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Shape 1205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94934"/>
          <a:stretch/>
        </p:blipFill>
        <p:spPr>
          <a:xfrm>
            <a:off x="2581305" y="4993689"/>
            <a:ext cx="411263" cy="1282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Shape 1206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963547" y="4979175"/>
            <a:ext cx="8118642" cy="1282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400" cap="none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Methods and Results</a:t>
            </a:r>
            <a:endParaRPr lang="en-US" sz="5400" cap="none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213" name="Shape 1213"/>
          <p:cNvSpPr txBox="1">
            <a:spLocks noGrp="1"/>
          </p:cNvSpPr>
          <p:nvPr>
            <p:ph type="body" idx="1"/>
          </p:nvPr>
        </p:nvSpPr>
        <p:spPr>
          <a:xfrm>
            <a:off x="5530642" y="4010334"/>
            <a:ext cx="1366685" cy="11746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Timeline</a:t>
            </a:r>
          </a:p>
          <a:p>
            <a:pPr lvl="0" algn="l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1</a:t>
            </a:r>
          </a:p>
          <a:p>
            <a:pPr lvl="0" algn="l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2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" name="Shape 1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5833" y="122833"/>
            <a:ext cx="8597333" cy="6612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19" name="Shape 1219"/>
          <p:cNvSpPr txBox="1"/>
          <p:nvPr/>
        </p:nvSpPr>
        <p:spPr>
          <a:xfrm>
            <a:off x="11445332" y="843833"/>
            <a:ext cx="598399" cy="5293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Shape 1220"/>
          <p:cNvSpPr txBox="1"/>
          <p:nvPr/>
        </p:nvSpPr>
        <p:spPr>
          <a:xfrm>
            <a:off x="11169132" y="0"/>
            <a:ext cx="1150799" cy="6750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5333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</a:p>
        </p:txBody>
      </p:sp>
      <p:pic>
        <p:nvPicPr>
          <p:cNvPr id="1221" name="Shape 1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9657" y="87544"/>
            <a:ext cx="10874828" cy="6770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Shape 1226"/>
          <p:cNvSpPr txBox="1">
            <a:spLocks noGrp="1"/>
          </p:cNvSpPr>
          <p:nvPr>
            <p:ph type="title"/>
          </p:nvPr>
        </p:nvSpPr>
        <p:spPr>
          <a:xfrm>
            <a:off x="530983" y="2378899"/>
            <a:ext cx="4841199" cy="9652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5867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1:</a:t>
            </a:r>
          </a:p>
        </p:txBody>
      </p:sp>
      <p:sp>
        <p:nvSpPr>
          <p:cNvPr id="1227" name="Shape 1227"/>
          <p:cNvSpPr txBox="1"/>
          <p:nvPr/>
        </p:nvSpPr>
        <p:spPr>
          <a:xfrm>
            <a:off x="530983" y="3338287"/>
            <a:ext cx="6951200" cy="14428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3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Research staff opinions on the use and analysis of data in Lambeth.</a:t>
            </a:r>
          </a:p>
        </p:txBody>
      </p:sp>
      <p:sp>
        <p:nvSpPr>
          <p:cNvPr id="1228" name="Shape 1228"/>
          <p:cNvSpPr txBox="1"/>
          <p:nvPr/>
        </p:nvSpPr>
        <p:spPr>
          <a:xfrm>
            <a:off x="7831225" y="2562300"/>
            <a:ext cx="3619200" cy="17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914400" lvl="0" indent="-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Interviews</a:t>
            </a:r>
          </a:p>
          <a:p>
            <a:pPr marL="914400" lvl="0" indent="-4572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5" name="Shape 1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3982" y="246743"/>
            <a:ext cx="9784036" cy="6355830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Shape 1234"/>
          <p:cNvSpPr txBox="1">
            <a:spLocks noGrp="1"/>
          </p:cNvSpPr>
          <p:nvPr>
            <p:ph type="title"/>
          </p:nvPr>
        </p:nvSpPr>
        <p:spPr>
          <a:xfrm>
            <a:off x="368872" y="259875"/>
            <a:ext cx="3008400" cy="77063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Attendance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1" name="Shape 1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6159" y="261258"/>
            <a:ext cx="10159682" cy="6357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6" name="Shape 1246"/>
          <p:cNvPicPr preferRelativeResize="0"/>
          <p:nvPr/>
        </p:nvPicPr>
        <p:blipFill rotWithShape="1">
          <a:blip r:embed="rId3">
            <a:alphaModFix/>
          </a:blip>
          <a:srcRect l="9457" r="9077" b="18280"/>
          <a:stretch/>
        </p:blipFill>
        <p:spPr>
          <a:xfrm>
            <a:off x="-29980" y="0"/>
            <a:ext cx="1223649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Shape 1247"/>
          <p:cNvSpPr txBox="1">
            <a:spLocks noGrp="1"/>
          </p:cNvSpPr>
          <p:nvPr>
            <p:ph type="title"/>
          </p:nvPr>
        </p:nvSpPr>
        <p:spPr>
          <a:xfrm>
            <a:off x="981879" y="121920"/>
            <a:ext cx="10018800" cy="1036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Interviews</a:t>
            </a:r>
          </a:p>
        </p:txBody>
      </p:sp>
      <p:sp>
        <p:nvSpPr>
          <p:cNvPr id="1248" name="Shape 1248"/>
          <p:cNvSpPr txBox="1">
            <a:spLocks noGrp="1"/>
          </p:cNvSpPr>
          <p:nvPr>
            <p:ph type="body" idx="1"/>
          </p:nvPr>
        </p:nvSpPr>
        <p:spPr>
          <a:xfrm>
            <a:off x="2947175" y="1015999"/>
            <a:ext cx="6030900" cy="350057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4" lvl="0" indent="-520684" rtl="0"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Discussing how each position gathers and uses data.</a:t>
            </a:r>
          </a:p>
          <a:p>
            <a:pPr marL="609584" lvl="0" indent="-52068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45 minutes long. </a:t>
            </a:r>
          </a:p>
          <a:p>
            <a:pPr marL="609584" lvl="0" indent="-52068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Main qualitative method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9" name="Shape 12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4839" y="821453"/>
            <a:ext cx="2211900" cy="3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0" name="Shape 1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18" y="850496"/>
            <a:ext cx="2211900" cy="3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Shape 125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69718" y="2750928"/>
            <a:ext cx="2342100" cy="185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257"/>
          <p:cNvSpPr txBox="1">
            <a:spLocks/>
          </p:cNvSpPr>
          <p:nvPr/>
        </p:nvSpPr>
        <p:spPr>
          <a:xfrm>
            <a:off x="544555" y="4336026"/>
            <a:ext cx="11102890" cy="2300748"/>
          </a:xfrm>
          <a:prstGeom prst="rect">
            <a:avLst/>
          </a:prstGeom>
          <a:solidFill>
            <a:srgbClr val="EDF0F9"/>
          </a:solidFill>
          <a:ln w="38100"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7859" marR="0" lvl="0" indent="364072" algn="l" rtl="0">
              <a:lnSpc>
                <a:spcPct val="100000"/>
              </a:lnSpc>
              <a:spcBef>
                <a:spcPts val="533"/>
              </a:spcBef>
              <a:spcAft>
                <a:spcPts val="667"/>
              </a:spcAft>
              <a:buClr>
                <a:srgbClr val="1186C3"/>
              </a:buClr>
              <a:buSzPct val="144443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5048" marR="0" lvl="1" indent="266717" algn="l" rtl="0">
              <a:lnSpc>
                <a:spcPct val="100000"/>
              </a:lnSpc>
              <a:spcBef>
                <a:spcPts val="400"/>
              </a:spcBef>
              <a:spcAft>
                <a:spcPts val="667"/>
              </a:spcAft>
              <a:buClr>
                <a:srgbClr val="1186C3"/>
              </a:buClr>
              <a:buSzPct val="146666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02237" marR="0" lvl="2" indent="211726" algn="l" rtl="0">
              <a:lnSpc>
                <a:spcPct val="100000"/>
              </a:lnSpc>
              <a:spcBef>
                <a:spcPts val="400"/>
              </a:spcBef>
              <a:spcAft>
                <a:spcPts val="667"/>
              </a:spcAft>
              <a:buClr>
                <a:srgbClr val="1186C3"/>
              </a:buClr>
              <a:buSzPct val="140375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40895" marR="0" lvl="3" indent="266736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41665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998083" marR="0" lvl="4" indent="211744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3004" marR="0" lvl="5" indent="144023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80192" marR="0" lvl="6" indent="144035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37381" marR="0" lvl="7" indent="144046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94568" marR="0" lvl="8" indent="144058" algn="l" rtl="0">
              <a:lnSpc>
                <a:spcPct val="100000"/>
              </a:lnSpc>
              <a:spcBef>
                <a:spcPts val="267"/>
              </a:spcBef>
              <a:spcAft>
                <a:spcPts val="667"/>
              </a:spcAft>
              <a:buClr>
                <a:srgbClr val="1186C3"/>
              </a:buClr>
              <a:buSzPct val="133362"/>
              <a:buFont typeface="Arial"/>
              <a:buChar char="•"/>
              <a:defRPr sz="14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4000" u="sng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Outcome</a:t>
            </a:r>
          </a:p>
          <a:p>
            <a:pPr marL="45720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Got an outside perspective of the council</a:t>
            </a:r>
          </a:p>
          <a:p>
            <a:pPr marL="1254125" indent="1174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28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♦   </a:t>
            </a:r>
            <a:r>
              <a:rPr lang="en-US" sz="28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Building Control: </a:t>
            </a:r>
            <a:r>
              <a:rPr lang="en-US" sz="28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defined the limits of Insight Hub</a:t>
            </a:r>
          </a:p>
          <a:p>
            <a:pPr marL="1254125" lvl="5" indent="1174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28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♦   </a:t>
            </a:r>
            <a:r>
              <a:rPr lang="en-US" sz="280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 Analyst: </a:t>
            </a:r>
            <a:r>
              <a:rPr lang="en-US" sz="28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knew about the Hub, but had not used it</a:t>
            </a:r>
            <a:endParaRPr lang="en-US" sz="2800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Shape 1262"/>
          <p:cNvSpPr txBox="1">
            <a:spLocks noGrp="1"/>
          </p:cNvSpPr>
          <p:nvPr>
            <p:ph type="body" idx="1"/>
          </p:nvPr>
        </p:nvSpPr>
        <p:spPr>
          <a:xfrm>
            <a:off x="1484308" y="2666999"/>
            <a:ext cx="10018800" cy="3124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287859" marR="0" lvl="0" indent="14394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86C3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3" name="Shape 1263"/>
          <p:cNvPicPr preferRelativeResize="0"/>
          <p:nvPr/>
        </p:nvPicPr>
        <p:blipFill rotWithShape="1">
          <a:blip r:embed="rId3">
            <a:alphaModFix/>
          </a:blip>
          <a:srcRect l="17825" t="13136" r="11939" b="4089"/>
          <a:stretch/>
        </p:blipFill>
        <p:spPr>
          <a:xfrm>
            <a:off x="276600" y="0"/>
            <a:ext cx="11638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4" name="Shape 1264"/>
          <p:cNvSpPr/>
          <p:nvPr/>
        </p:nvSpPr>
        <p:spPr>
          <a:xfrm rot="299426">
            <a:off x="5865045" y="318376"/>
            <a:ext cx="6180537" cy="86177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1">
                <a:alpha val="85000"/>
              </a:schemeClr>
            </a:glow>
          </a:effectLst>
        </p:spPr>
        <p:txBody>
          <a:bodyPr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 dirty="0">
                <a:solidFill>
                  <a:srgbClr val="0070C0"/>
                </a:solidFill>
                <a:effectLst>
                  <a:glow rad="127000">
                    <a:schemeClr val="bg1">
                      <a:alpha val="90000"/>
                    </a:schemeClr>
                  </a:glo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Technical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9" name="Shape 10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4914" y="3193147"/>
            <a:ext cx="4557486" cy="3091539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Shape 1090"/>
          <p:cNvSpPr txBox="1">
            <a:spLocks noGrp="1"/>
          </p:cNvSpPr>
          <p:nvPr>
            <p:ph type="ctrTitle"/>
          </p:nvPr>
        </p:nvSpPr>
        <p:spPr>
          <a:xfrm>
            <a:off x="581191" y="1020432"/>
            <a:ext cx="10993549" cy="147501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5867" b="0" i="0" u="none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goal</a:t>
            </a:r>
          </a:p>
        </p:txBody>
      </p:sp>
      <p:sp>
        <p:nvSpPr>
          <p:cNvPr id="1091" name="Shape 1091"/>
          <p:cNvSpPr txBox="1">
            <a:spLocks noGrp="1"/>
          </p:cNvSpPr>
          <p:nvPr>
            <p:ph type="subTitle" idx="1"/>
          </p:nvPr>
        </p:nvSpPr>
        <p:spPr>
          <a:xfrm>
            <a:off x="726337" y="3264702"/>
            <a:ext cx="6008291" cy="290386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endParaRPr sz="3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goal is to encourage those who gather data, as well as those who utilize it,  to incorporate a Business Intelligence system in Lambeth.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Shape 1269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999"/>
          <a:stretch/>
        </p:blipFill>
        <p:spPr>
          <a:xfrm>
            <a:off x="310498" y="0"/>
            <a:ext cx="5720867" cy="6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Shape 1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4482" y="61065"/>
            <a:ext cx="5807031" cy="411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Shape 1271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b="39968"/>
          <a:stretch/>
        </p:blipFill>
        <p:spPr>
          <a:xfrm>
            <a:off x="6117548" y="4174900"/>
            <a:ext cx="5720867" cy="20077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Shape 1272"/>
          <p:cNvSpPr txBox="1"/>
          <p:nvPr/>
        </p:nvSpPr>
        <p:spPr>
          <a:xfrm rot="-855">
            <a:off x="9076799" y="5438511"/>
            <a:ext cx="3115193" cy="9359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dirty="0">
                <a:solidFill>
                  <a:srgbClr val="212D7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Survey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 txBox="1">
            <a:spLocks noGrp="1"/>
          </p:cNvSpPr>
          <p:nvPr>
            <p:ph type="title"/>
          </p:nvPr>
        </p:nvSpPr>
        <p:spPr>
          <a:xfrm>
            <a:off x="415600" y="399182"/>
            <a:ext cx="11360700" cy="8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Survey Results Confirmed our other Data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7191084"/>
              </p:ext>
            </p:extLst>
          </p:nvPr>
        </p:nvGraphicFramePr>
        <p:xfrm>
          <a:off x="409728" y="1253615"/>
          <a:ext cx="11565962" cy="5189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 txBox="1">
            <a:spLocks noGrp="1"/>
          </p:cNvSpPr>
          <p:nvPr>
            <p:ph type="title"/>
          </p:nvPr>
        </p:nvSpPr>
        <p:spPr>
          <a:xfrm>
            <a:off x="521375" y="2365827"/>
            <a:ext cx="4195768" cy="986971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5867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2:</a:t>
            </a:r>
            <a:r>
              <a:rPr lang="en-US" sz="5867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285" name="Shape 1285"/>
          <p:cNvSpPr txBox="1">
            <a:spLocks noGrp="1"/>
          </p:cNvSpPr>
          <p:nvPr>
            <p:ph type="subTitle" idx="4294967295"/>
          </p:nvPr>
        </p:nvSpPr>
        <p:spPr>
          <a:xfrm>
            <a:off x="521712" y="3360026"/>
            <a:ext cx="6749944" cy="131357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Roboto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 and implement an encouraging integration plan of BI in Lambeth.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Roboto"/>
              <a:buNone/>
            </a:pPr>
            <a:endParaRPr sz="3733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86" name="Shape 1286"/>
          <p:cNvSpPr/>
          <p:nvPr/>
        </p:nvSpPr>
        <p:spPr>
          <a:xfrm>
            <a:off x="6386285" y="0"/>
            <a:ext cx="5805715" cy="68071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9999" y="0"/>
                </a:moveTo>
                <a:close/>
                <a:lnTo>
                  <a:pt x="-9999" y="120000"/>
                </a:lnTo>
              </a:path>
              <a:path w="120000" h="120000" fill="none" extrusionOk="0">
                <a:moveTo>
                  <a:pt x="-9999" y="22500"/>
                </a:moveTo>
                <a:lnTo>
                  <a:pt x="-45999" y="13500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Shape 1287"/>
          <p:cNvSpPr txBox="1"/>
          <p:nvPr/>
        </p:nvSpPr>
        <p:spPr>
          <a:xfrm>
            <a:off x="7831225" y="2562300"/>
            <a:ext cx="3619200" cy="1733400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4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914400" lvl="0" indent="-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Workshops</a:t>
            </a:r>
          </a:p>
          <a:p>
            <a:pPr marL="914400" lvl="0" indent="-45720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US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 txBox="1">
            <a:spLocks noGrp="1"/>
          </p:cNvSpPr>
          <p:nvPr>
            <p:ph type="title"/>
          </p:nvPr>
        </p:nvSpPr>
        <p:spPr>
          <a:xfrm>
            <a:off x="629200" y="589900"/>
            <a:ext cx="10962799" cy="10235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5333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Workshops</a:t>
            </a:r>
          </a:p>
        </p:txBody>
      </p:sp>
      <p:sp>
        <p:nvSpPr>
          <p:cNvPr id="1293" name="Shape 1293"/>
          <p:cNvSpPr txBox="1">
            <a:spLocks noGrp="1"/>
          </p:cNvSpPr>
          <p:nvPr>
            <p:ph type="body" idx="1"/>
          </p:nvPr>
        </p:nvSpPr>
        <p:spPr>
          <a:xfrm>
            <a:off x="511266" y="2511801"/>
            <a:ext cx="10962799" cy="4097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85783" marR="0" lvl="0" indent="-44448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 what BI is </a:t>
            </a:r>
          </a:p>
          <a:p>
            <a:pPr marL="685783" marR="0" lvl="0" indent="-44448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Discussion of BI </a:t>
            </a:r>
          </a:p>
          <a:p>
            <a:pPr marL="685783" marR="0" lvl="0" indent="-44448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Experience of Insight Hub</a:t>
            </a:r>
          </a:p>
          <a:p>
            <a:pPr marL="685783" marR="0" lvl="0" indent="-44448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Lambeth needs BI</a:t>
            </a:r>
          </a:p>
          <a:p>
            <a:pPr marL="685783" marR="0" lvl="0" indent="-44448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 Evaluations and future plan </a:t>
            </a:r>
          </a:p>
        </p:txBody>
      </p:sp>
      <p:pic>
        <p:nvPicPr>
          <p:cNvPr id="1294" name="Shape 1294"/>
          <p:cNvPicPr preferRelativeResize="0"/>
          <p:nvPr/>
        </p:nvPicPr>
        <p:blipFill rotWithShape="1">
          <a:blip r:embed="rId4">
            <a:alphaModFix/>
          </a:blip>
          <a:srcRect l="6245" t="6585" r="5422" b="7774"/>
          <a:stretch/>
        </p:blipFill>
        <p:spPr>
          <a:xfrm>
            <a:off x="6531430" y="2365828"/>
            <a:ext cx="5413827" cy="4199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Shape 1299"/>
          <p:cNvPicPr preferRelativeResize="0"/>
          <p:nvPr/>
        </p:nvPicPr>
        <p:blipFill rotWithShape="1">
          <a:blip r:embed="rId3">
            <a:alphaModFix/>
          </a:blip>
          <a:srcRect l="9023" r="9027" b="18279"/>
          <a:stretch/>
        </p:blipFill>
        <p:spPr>
          <a:xfrm>
            <a:off x="-15240" y="37350"/>
            <a:ext cx="12207240" cy="67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Shape 1300"/>
          <p:cNvSpPr txBox="1">
            <a:spLocks noGrp="1"/>
          </p:cNvSpPr>
          <p:nvPr>
            <p:ph type="title"/>
          </p:nvPr>
        </p:nvSpPr>
        <p:spPr>
          <a:xfrm>
            <a:off x="1086600" y="121920"/>
            <a:ext cx="10018800" cy="103632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 Plan</a:t>
            </a:r>
          </a:p>
        </p:txBody>
      </p:sp>
      <p:sp>
        <p:nvSpPr>
          <p:cNvPr id="1301" name="Shape 1301"/>
          <p:cNvSpPr txBox="1">
            <a:spLocks noGrp="1"/>
          </p:cNvSpPr>
          <p:nvPr>
            <p:ph type="body" idx="1"/>
          </p:nvPr>
        </p:nvSpPr>
        <p:spPr>
          <a:xfrm>
            <a:off x="3080526" y="1021080"/>
            <a:ext cx="6030949" cy="349562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609585" marR="0" lvl="0" indent="-5206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Greeting</a:t>
            </a:r>
            <a:endParaRPr lang="en-US"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marR="0" lvl="0" indent="-520684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 what already </a:t>
            </a:r>
            <a:r>
              <a:rPr lang="en-US" sz="32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</a:t>
            </a:r>
            <a:endParaRPr lang="en-US" sz="32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609585" marR="0" lvl="0" indent="-520684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about BI and Insight Hub</a:t>
            </a:r>
          </a:p>
          <a:p>
            <a:pPr marL="1219170" marR="0" lvl="1" indent="-520669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 Insight Hub</a:t>
            </a:r>
          </a:p>
          <a:p>
            <a:pPr marL="609585" marR="0" lvl="0" indent="-520684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</a:p>
          <a:p>
            <a:pPr marL="609585" marR="0" lvl="0" indent="-520684" algn="l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</a:t>
            </a:r>
          </a:p>
        </p:txBody>
      </p:sp>
      <p:pic>
        <p:nvPicPr>
          <p:cNvPr id="1302" name="Shape 1302"/>
          <p:cNvPicPr preferRelativeResize="0"/>
          <p:nvPr/>
        </p:nvPicPr>
        <p:blipFill rotWithShape="1">
          <a:blip r:embed="rId4">
            <a:alphaModFix/>
          </a:blip>
          <a:srcRect l="1041" t="792" r="3374" b="2514"/>
          <a:stretch/>
        </p:blipFill>
        <p:spPr>
          <a:xfrm>
            <a:off x="316792" y="836199"/>
            <a:ext cx="2053200" cy="26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Shape 1303"/>
          <p:cNvPicPr preferRelativeResize="0"/>
          <p:nvPr/>
        </p:nvPicPr>
        <p:blipFill rotWithShape="1">
          <a:blip r:embed="rId4">
            <a:alphaModFix/>
          </a:blip>
          <a:srcRect l="1041" t="792" r="3374" b="2514"/>
          <a:stretch/>
        </p:blipFill>
        <p:spPr>
          <a:xfrm>
            <a:off x="9850275" y="850947"/>
            <a:ext cx="2053200" cy="26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Shape 13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Shape 13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Shape 13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1" name="Shape 13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2" name="Shape 1312"/>
          <p:cNvSpPr txBox="1"/>
          <p:nvPr/>
        </p:nvSpPr>
        <p:spPr>
          <a:xfrm>
            <a:off x="4767600" y="2991800"/>
            <a:ext cx="2656799" cy="874399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rgbClr val="212D7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Workshop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99"/>
          <a:stretch/>
        </p:blipFill>
        <p:spPr>
          <a:xfrm>
            <a:off x="1231404" y="1076632"/>
            <a:ext cx="9729193" cy="5781367"/>
          </a:xfrm>
          <a:prstGeom prst="rect">
            <a:avLst/>
          </a:prstGeom>
        </p:spPr>
      </p:pic>
      <p:sp>
        <p:nvSpPr>
          <p:cNvPr id="1318" name="Shape 1318"/>
          <p:cNvSpPr txBox="1">
            <a:spLocks noGrp="1"/>
          </p:cNvSpPr>
          <p:nvPr>
            <p:ph type="title"/>
          </p:nvPr>
        </p:nvSpPr>
        <p:spPr>
          <a:xfrm>
            <a:off x="3808203" y="442440"/>
            <a:ext cx="4575594" cy="575187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3600" b="1" dirty="0">
                <a:ln w="3175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Workshop </a:t>
            </a:r>
            <a:r>
              <a:rPr lang="en-US" sz="3600" b="1" dirty="0" smtClean="0">
                <a:ln w="3175"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Roboto" panose="020B0604020202020204" charset="0"/>
                <a:cs typeface="Times New Roman" panose="02020603050405020304" pitchFamily="18" charset="0"/>
              </a:rPr>
              <a:t>Evaluation</a:t>
            </a:r>
            <a:endParaRPr lang="en-US" sz="3600" b="1" dirty="0">
              <a:ln w="3175">
                <a:noFill/>
              </a:ln>
              <a:solidFill>
                <a:srgbClr val="000000"/>
              </a:solidFill>
              <a:latin typeface="Times New Roman" panose="02020603050405020304" pitchFamily="18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Shape 1324"/>
          <p:cNvSpPr txBox="1">
            <a:spLocks noGrp="1"/>
          </p:cNvSpPr>
          <p:nvPr>
            <p:ph type="title"/>
          </p:nvPr>
        </p:nvSpPr>
        <p:spPr>
          <a:xfrm>
            <a:off x="5781368" y="1965029"/>
            <a:ext cx="6410632" cy="969892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Poster</a:t>
            </a:r>
          </a:p>
        </p:txBody>
      </p:sp>
      <p:pic>
        <p:nvPicPr>
          <p:cNvPr id="1325" name="Shape 1325"/>
          <p:cNvPicPr preferRelativeResize="0"/>
          <p:nvPr/>
        </p:nvPicPr>
        <p:blipFill rotWithShape="1">
          <a:blip r:embed="rId3">
            <a:alphaModFix/>
          </a:blip>
          <a:srcRect l="1040" t="792" r="3374" b="2514"/>
          <a:stretch/>
        </p:blipFill>
        <p:spPr>
          <a:xfrm>
            <a:off x="507666" y="0"/>
            <a:ext cx="52851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6" name="Shape 13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59319" y="3259544"/>
            <a:ext cx="5625498" cy="9288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L-Shape 2"/>
          <p:cNvSpPr/>
          <p:nvPr/>
        </p:nvSpPr>
        <p:spPr>
          <a:xfrm rot="5400000">
            <a:off x="6668729" y="-191731"/>
            <a:ext cx="1194621" cy="2227012"/>
          </a:xfrm>
          <a:prstGeom prst="corner">
            <a:avLst>
              <a:gd name="adj1" fmla="val 34126"/>
              <a:gd name="adj2" fmla="val 31576"/>
            </a:avLst>
          </a:prstGeom>
          <a:solidFill>
            <a:srgbClr val="21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-Shape 6"/>
          <p:cNvSpPr/>
          <p:nvPr/>
        </p:nvSpPr>
        <p:spPr>
          <a:xfrm rot="16200000">
            <a:off x="9070259" y="3790334"/>
            <a:ext cx="2040196" cy="3485536"/>
          </a:xfrm>
          <a:prstGeom prst="corner">
            <a:avLst>
              <a:gd name="adj1" fmla="val 20245"/>
              <a:gd name="adj2" fmla="val 18507"/>
            </a:avLst>
          </a:prstGeom>
          <a:solidFill>
            <a:srgbClr val="21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Shape 1212"/>
          <p:cNvSpPr txBox="1">
            <a:spLocks noGrp="1"/>
          </p:cNvSpPr>
          <p:nvPr>
            <p:ph type="title"/>
          </p:nvPr>
        </p:nvSpPr>
        <p:spPr>
          <a:xfrm>
            <a:off x="0" y="2208879"/>
            <a:ext cx="12192000" cy="1676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5400" cap="none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Conclusions and Recommendations</a:t>
            </a:r>
            <a:endParaRPr lang="en-US" sz="5400" cap="none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3" name="Shape 1213"/>
          <p:cNvSpPr txBox="1">
            <a:spLocks noGrp="1"/>
          </p:cNvSpPr>
          <p:nvPr>
            <p:ph type="body" idx="1"/>
          </p:nvPr>
        </p:nvSpPr>
        <p:spPr>
          <a:xfrm>
            <a:off x="5334000" y="4010334"/>
            <a:ext cx="2423160" cy="117463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  <a:p>
            <a:pPr lvl="0" algn="l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</a:p>
          <a:p>
            <a:pPr lvl="0" algn="l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Projects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7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700" cy="8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Conclusions</a:t>
            </a:r>
            <a:endParaRPr lang="en-US"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822960" y="1493520"/>
            <a:ext cx="10953339" cy="455259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0800">
              <a:lnSpc>
                <a:spcPct val="114000"/>
              </a:lnSpc>
              <a:buClrTx/>
              <a:buSzPct val="100000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 staff do not understand that they use BI</a:t>
            </a:r>
          </a:p>
          <a:p>
            <a:pPr marL="965200" lvl="1" indent="-457200">
              <a:lnSpc>
                <a:spcPct val="114000"/>
              </a:lnSpc>
              <a:buClrTx/>
              <a:buSzPct val="100000"/>
              <a:buFont typeface="Times New Roman" panose="02020603050405020304" pitchFamily="18" charset="0"/>
              <a:buChar char="◊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They just see data as a part of their job</a:t>
            </a:r>
          </a:p>
          <a:p>
            <a:pPr marL="50800">
              <a:lnSpc>
                <a:spcPct val="114000"/>
              </a:lnSpc>
              <a:buClrTx/>
              <a:buSzPct val="100000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Few staff know about the Insight Hub </a:t>
            </a:r>
          </a:p>
          <a:p>
            <a:pPr marL="965200" lvl="1" indent="-457200">
              <a:lnSpc>
                <a:spcPct val="114000"/>
              </a:lnSpc>
              <a:buClrTx/>
              <a:buSzPct val="100000"/>
              <a:buFont typeface="Times New Roman" panose="02020603050405020304" pitchFamily="18" charset="0"/>
              <a:buChar char="◊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 of the staff would find it useful</a:t>
            </a:r>
          </a:p>
          <a:p>
            <a:pPr marL="965200" lvl="1" indent="-457200">
              <a:lnSpc>
                <a:spcPct val="114000"/>
              </a:lnSpc>
              <a:buClrTx/>
              <a:buSzPct val="100000"/>
              <a:buFont typeface="Times New Roman" panose="02020603050405020304" pitchFamily="18" charset="0"/>
              <a:buChar char="◊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Over time the Insight Hub will likely become integrated in Lambeth</a:t>
            </a:r>
          </a:p>
        </p:txBody>
      </p:sp>
    </p:spTree>
    <p:extLst>
      <p:ext uri="{BB962C8B-B14F-4D97-AF65-F5344CB8AC3E}">
        <p14:creationId xmlns:p14="http://schemas.microsoft.com/office/powerpoint/2010/main" val="30425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821680" cy="6858000"/>
          </a:xfrm>
          <a:prstGeom prst="rect">
            <a:avLst/>
          </a:prstGeom>
          <a:solidFill>
            <a:srgbClr val="2A39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Shape 1096"/>
          <p:cNvSpPr txBox="1">
            <a:spLocks noGrp="1"/>
          </p:cNvSpPr>
          <p:nvPr>
            <p:ph type="title"/>
          </p:nvPr>
        </p:nvSpPr>
        <p:spPr>
          <a:xfrm>
            <a:off x="5788840" y="336506"/>
            <a:ext cx="6418400" cy="8743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Roboto"/>
              <a:buNone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Outline</a:t>
            </a:r>
          </a:p>
        </p:txBody>
      </p:sp>
      <p:sp>
        <p:nvSpPr>
          <p:cNvPr id="1097" name="Shape 1097"/>
          <p:cNvSpPr txBox="1">
            <a:spLocks noGrp="1"/>
          </p:cNvSpPr>
          <p:nvPr>
            <p:ph type="body" idx="1"/>
          </p:nvPr>
        </p:nvSpPr>
        <p:spPr>
          <a:xfrm>
            <a:off x="304799" y="0"/>
            <a:ext cx="5181601" cy="6858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marL="609585" marR="0" lvl="0" indent="-4825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777"/>
              <a:buFont typeface="Times New Roman"/>
              <a:buAutoNum type="arabicPeriod"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  <a:p>
            <a:pPr marL="914400" lvl="1" indent="-457200">
              <a:lnSpc>
                <a:spcPct val="110000"/>
              </a:lnSpc>
              <a:spcAft>
                <a:spcPts val="0"/>
              </a:spcAft>
              <a:buSzPct val="98777"/>
              <a:buFont typeface="+mj-lt"/>
              <a:buAutoNum type="alphaLcPeriod"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Intelligence</a:t>
            </a:r>
          </a:p>
          <a:p>
            <a:pPr marL="914400" lvl="1" indent="-457200">
              <a:lnSpc>
                <a:spcPct val="110000"/>
              </a:lnSpc>
              <a:spcAft>
                <a:spcPts val="0"/>
              </a:spcAft>
              <a:buSzPct val="98777"/>
              <a:buFont typeface="+mj-lt"/>
              <a:buAutoNum type="alphaLcPeriod"/>
            </a:pPr>
            <a:r>
              <a:rPr lang="en-US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Lambeth’s Profile</a:t>
            </a:r>
          </a:p>
          <a:p>
            <a:pPr marL="609584" marR="0" lvl="0" indent="-4825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777"/>
              <a:buFont typeface="Times New Roman"/>
              <a:buAutoNum type="arabicPeriod"/>
            </a:pPr>
            <a:r>
              <a:rPr lang="en-US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Methods and Results</a:t>
            </a:r>
            <a:endParaRPr lang="en-US"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57200">
              <a:lnSpc>
                <a:spcPct val="110000"/>
              </a:lnSpc>
              <a:spcAft>
                <a:spcPts val="0"/>
              </a:spcAft>
              <a:buSzPct val="98777"/>
              <a:buFont typeface="Times New Roman"/>
              <a:buAutoNum type="alphaLcPeriod"/>
            </a:pPr>
            <a:r>
              <a:rPr lang="en-US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Timeline</a:t>
            </a:r>
            <a:endParaRPr lang="en-US" sz="3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57200">
              <a:lnSpc>
                <a:spcPct val="110000"/>
              </a:lnSpc>
              <a:spcAft>
                <a:spcPts val="0"/>
              </a:spcAft>
              <a:buSzPct val="98777"/>
              <a:buFont typeface="Times New Roman"/>
              <a:buAutoNum type="alphaLcPeriod"/>
            </a:pP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</a:t>
            </a:r>
            <a:r>
              <a:rPr lang="en-US" sz="36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</a:t>
            </a:r>
          </a:p>
          <a:p>
            <a:pPr marL="914400" lvl="1">
              <a:lnSpc>
                <a:spcPct val="110000"/>
              </a:lnSpc>
              <a:spcAft>
                <a:spcPts val="0"/>
              </a:spcAft>
              <a:buSzPct val="98777"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</a:t>
            </a:r>
          </a:p>
          <a:p>
            <a:pPr marL="914400" lvl="1" indent="-457200">
              <a:lnSpc>
                <a:spcPct val="110000"/>
              </a:lnSpc>
              <a:spcAft>
                <a:spcPts val="0"/>
              </a:spcAft>
              <a:buSzPct val="98777"/>
              <a:buFont typeface="Times New Roman"/>
              <a:buAutoNum type="alphaLcPeriod"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Objective 2:</a:t>
            </a:r>
          </a:p>
          <a:p>
            <a:pPr marL="914400" lvl="1">
              <a:lnSpc>
                <a:spcPct val="110000"/>
              </a:lnSpc>
              <a:spcAft>
                <a:spcPts val="0"/>
              </a:spcAft>
              <a:buSzPct val="98777"/>
            </a:pPr>
            <a:r>
              <a:rPr lang="en-US" sz="3600" b="0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 </a:t>
            </a:r>
            <a:r>
              <a:rPr lang="en-US" sz="3600" b="0" i="0" u="none" strike="noStrike" cap="none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Plan</a:t>
            </a:r>
          </a:p>
          <a:p>
            <a:pPr marL="609584" marR="0" lvl="0" indent="-482584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8777"/>
              <a:buFont typeface="Times New Roman"/>
              <a:buAutoNum type="arabicPeriod"/>
            </a:pPr>
            <a:r>
              <a:rPr lang="en-US" sz="3600" dirty="0" smtClean="0">
                <a:latin typeface="Times New Roman"/>
                <a:ea typeface="Times New Roman"/>
                <a:cs typeface="Times New Roman"/>
                <a:sym typeface="Times New Roman"/>
              </a:rPr>
              <a:t>Conclusions </a:t>
            </a:r>
            <a:r>
              <a:rPr lang="en-US" sz="3600" dirty="0">
                <a:latin typeface="Times New Roman"/>
                <a:ea typeface="Times New Roman"/>
                <a:cs typeface="Times New Roman"/>
                <a:sym typeface="Times New Roman"/>
              </a:rPr>
              <a:t>and Recommendations</a:t>
            </a:r>
          </a:p>
        </p:txBody>
      </p:sp>
      <p:pic>
        <p:nvPicPr>
          <p:cNvPr id="1098" name="Shape 1098"/>
          <p:cNvPicPr preferRelativeResize="0"/>
          <p:nvPr/>
        </p:nvPicPr>
        <p:blipFill rotWithShape="1">
          <a:blip r:embed="rId3">
            <a:alphaModFix/>
          </a:blip>
          <a:srcRect t="2789"/>
          <a:stretch/>
        </p:blipFill>
        <p:spPr>
          <a:xfrm>
            <a:off x="6918959" y="1158239"/>
            <a:ext cx="4155319" cy="54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 txBox="1">
            <a:spLocks noGrp="1"/>
          </p:cNvSpPr>
          <p:nvPr>
            <p:ph type="title"/>
          </p:nvPr>
        </p:nvSpPr>
        <p:spPr>
          <a:xfrm>
            <a:off x="3187841" y="593095"/>
            <a:ext cx="5506227" cy="81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4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</p:txBody>
      </p:sp>
      <p:sp>
        <p:nvSpPr>
          <p:cNvPr id="1464" name="Shape 1464"/>
          <p:cNvSpPr txBox="1">
            <a:spLocks noGrp="1"/>
          </p:cNvSpPr>
          <p:nvPr>
            <p:ph type="body" idx="1"/>
          </p:nvPr>
        </p:nvSpPr>
        <p:spPr>
          <a:xfrm>
            <a:off x="624840" y="1436915"/>
            <a:ext cx="11151460" cy="4654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Insight Hub  </a:t>
            </a:r>
          </a:p>
          <a:p>
            <a:pPr marL="0" marR="0" lvl="0" indent="596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♦   Create awareness</a:t>
            </a:r>
          </a:p>
          <a:p>
            <a:pPr marL="0" marR="0" lvl="0" indent="5969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♦   Overcome perceived lack of need</a:t>
            </a: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</a:p>
          <a:p>
            <a:pPr marL="615935" marR="0" lvl="0" indent="-633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♦   Media for insight hub</a:t>
            </a:r>
          </a:p>
          <a:p>
            <a:pPr marL="615935" marR="0" lvl="0" indent="-633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♦   More surveys and interviews</a:t>
            </a:r>
          </a:p>
          <a:p>
            <a:pPr marL="615935" marR="0" lvl="0" indent="-6334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Roboto"/>
              <a:buNone/>
            </a:pPr>
            <a:r>
              <a:rPr lang="en-US" sz="3200" b="0" i="0" u="none" strike="noStrike" cap="none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♦   Continue holding the workshops</a:t>
            </a:r>
          </a:p>
        </p:txBody>
      </p:sp>
      <p:pic>
        <p:nvPicPr>
          <p:cNvPr id="1465" name="Shape 1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7277" y="161581"/>
            <a:ext cx="3771900" cy="23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Shape 14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2767" y="2658916"/>
            <a:ext cx="4171719" cy="2438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73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 txBox="1">
            <a:spLocks noGrp="1"/>
          </p:cNvSpPr>
          <p:nvPr>
            <p:ph type="title"/>
          </p:nvPr>
        </p:nvSpPr>
        <p:spPr>
          <a:xfrm>
            <a:off x="415600" y="546666"/>
            <a:ext cx="11360700" cy="81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Future Projects</a:t>
            </a: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473" name="Shape 1473"/>
          <p:cNvSpPr txBox="1">
            <a:spLocks noGrp="1"/>
          </p:cNvSpPr>
          <p:nvPr>
            <p:ph type="body" idx="1"/>
          </p:nvPr>
        </p:nvSpPr>
        <p:spPr>
          <a:xfrm>
            <a:off x="777240" y="1639833"/>
            <a:ext cx="10999059" cy="445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♦"/>
            </a:pPr>
            <a:r>
              <a:rPr lang="en-US" sz="3200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Talk with a Human resources </a:t>
            </a:r>
            <a:r>
              <a:rPr lang="en-US" sz="32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 </a:t>
            </a:r>
            <a:endParaRPr lang="en-US" sz="3200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>
              <a:spcBef>
                <a:spcPts val="0"/>
              </a:spcBef>
              <a:spcAft>
                <a:spcPts val="2400"/>
              </a:spcAft>
              <a:buClr>
                <a:schemeClr val="accent4"/>
              </a:buClr>
              <a:buFont typeface="Times New Roman" panose="02020603050405020304" pitchFamily="18" charset="0"/>
              <a:buChar char="♦"/>
            </a:pPr>
            <a:r>
              <a:rPr lang="en-US" sz="32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quality and standards</a:t>
            </a:r>
          </a:p>
          <a:p>
            <a:pPr marL="457200" lvl="0" indent="-457200" rtl="0">
              <a:spcBef>
                <a:spcPts val="0"/>
              </a:spcBef>
              <a:buClr>
                <a:schemeClr val="accent4"/>
              </a:buClr>
              <a:buSzPct val="100000"/>
              <a:buFont typeface="Times New Roman" panose="02020603050405020304" pitchFamily="18" charset="0"/>
              <a:buChar char="♦"/>
            </a:pPr>
            <a:r>
              <a:rPr lang="en-US" sz="32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Continue </a:t>
            </a:r>
            <a:r>
              <a:rPr lang="en-US" sz="3200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Lambeth as </a:t>
            </a:r>
            <a:r>
              <a:rPr lang="en-US" sz="3200" dirty="0" smtClean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sponsor</a:t>
            </a:r>
            <a:endParaRPr lang="en-US" sz="3200" dirty="0">
              <a:solidFill>
                <a:schemeClr val="accent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457200">
              <a:spcBef>
                <a:spcPts val="0"/>
              </a:spcBef>
              <a:buClrTx/>
              <a:buSzPct val="100000"/>
              <a:buFont typeface="Times New Roman" panose="02020603050405020304" pitchFamily="18" charset="0"/>
              <a:buChar char="◊"/>
            </a:pPr>
            <a:r>
              <a:rPr lang="en-US" sz="3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Better when council is done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reorganizing</a:t>
            </a:r>
            <a:endParaRPr lang="en-US" sz="32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74" name="Shape 14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2338" y="283660"/>
            <a:ext cx="3334574" cy="3192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5" name="Shape 1475"/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770090" y="4656174"/>
            <a:ext cx="235267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4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 txBox="1">
            <a:spLocks noGrp="1"/>
          </p:cNvSpPr>
          <p:nvPr>
            <p:ph type="title"/>
          </p:nvPr>
        </p:nvSpPr>
        <p:spPr>
          <a:xfrm>
            <a:off x="415650" y="754638"/>
            <a:ext cx="11360700" cy="81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Roboto"/>
              <a:buNone/>
            </a:pPr>
            <a:r>
              <a:rPr lang="en-US" sz="4800" b="0" i="0" strike="noStrike" cap="none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Acknowledgements</a:t>
            </a:r>
          </a:p>
        </p:txBody>
      </p:sp>
      <p:sp>
        <p:nvSpPr>
          <p:cNvPr id="1481" name="Shape 1481"/>
          <p:cNvSpPr txBox="1">
            <a:spLocks noGrp="1"/>
          </p:cNvSpPr>
          <p:nvPr>
            <p:ph type="body" idx="1"/>
          </p:nvPr>
        </p:nvSpPr>
        <p:spPr>
          <a:xfrm>
            <a:off x="3135883" y="2037348"/>
            <a:ext cx="5920235" cy="4214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Our 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sponsor, </a:t>
            </a:r>
            <a:r>
              <a:rPr lang="en-US" sz="3600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Noel </a:t>
            </a:r>
            <a:r>
              <a:rPr lang="en-US" sz="36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Hatch</a:t>
            </a:r>
          </a:p>
          <a:p>
            <a:pPr marL="457200" lvl="0" indent="-457200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en-US" sz="36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Chris Guthrie</a:t>
            </a:r>
            <a:endParaRPr lang="en-US"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en-US" sz="36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Council</a:t>
            </a:r>
            <a:endParaRPr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r>
              <a:rPr lang="en-US" sz="36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</a:t>
            </a:r>
            <a:r>
              <a:rPr lang="en-US" sz="3600" dirty="0" err="1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Jianyu</a:t>
            </a:r>
            <a:r>
              <a:rPr lang="en-US" sz="3600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Liang</a:t>
            </a:r>
            <a:r>
              <a:rPr lang="en-US" sz="3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3600" dirty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 Vincent J. </a:t>
            </a:r>
            <a:r>
              <a:rPr lang="en-US" sz="3600" dirty="0" smtClean="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Manzo</a:t>
            </a:r>
            <a:endParaRPr sz="36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-457200" algn="l" rtl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Blip>
                <a:blip r:embed="rId3"/>
              </a:buBlip>
            </a:pPr>
            <a:endParaRPr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4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 txBox="1">
            <a:spLocks noGrp="1"/>
          </p:cNvSpPr>
          <p:nvPr>
            <p:ph type="title"/>
          </p:nvPr>
        </p:nvSpPr>
        <p:spPr>
          <a:xfrm>
            <a:off x="882463" y="2490080"/>
            <a:ext cx="9612969" cy="2852737"/>
          </a:xfrm>
          <a:prstGeom prst="rect">
            <a:avLst/>
          </a:prstGeom>
          <a:noFill/>
          <a:ln>
            <a:noFill/>
          </a:ln>
        </p:spPr>
        <p:txBody>
          <a:bodyPr lIns="121900" tIns="60925" rIns="121900" bIns="60925" anchor="b" anchorCtr="0">
            <a:noAutofit/>
          </a:bodyPr>
          <a:lstStyle/>
          <a:p>
            <a:pPr marL="0" marR="0" lvl="0" indent="0" algn="r" rtl="0">
              <a:lnSpc>
                <a:spcPct val="89000"/>
              </a:lnSpc>
              <a:spcBef>
                <a:spcPts val="0"/>
              </a:spcBef>
              <a:buClr>
                <a:schemeClr val="lt2"/>
              </a:buClr>
              <a:buSzPct val="25000"/>
              <a:buFont typeface="Times New Roman"/>
              <a:buNone/>
            </a:pPr>
            <a:r>
              <a:rPr lang="en-US" sz="8000" b="0" i="0" u="none" strike="noStrike" cap="none" dirty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Shape 1491"/>
          <p:cNvSpPr txBox="1">
            <a:spLocks noGrp="1"/>
          </p:cNvSpPr>
          <p:nvPr>
            <p:ph type="title"/>
          </p:nvPr>
        </p:nvSpPr>
        <p:spPr>
          <a:xfrm>
            <a:off x="4564355" y="4016"/>
            <a:ext cx="3063299" cy="883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</a:p>
        </p:txBody>
      </p:sp>
      <p:sp>
        <p:nvSpPr>
          <p:cNvPr id="1492" name="Shape 1492"/>
          <p:cNvSpPr txBox="1">
            <a:spLocks noGrp="1"/>
          </p:cNvSpPr>
          <p:nvPr>
            <p:ph type="body" idx="1"/>
          </p:nvPr>
        </p:nvSpPr>
        <p:spPr>
          <a:xfrm>
            <a:off x="518150" y="771336"/>
            <a:ext cx="11155800" cy="55091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Adelakun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Olawale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(2012 December 01). The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Role of Business Intelligence in Government: A Case Study of a Swedish Municipality Contact Center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[PDF]. University West. Retrieved April, 2016.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https://www.diva-portal.org/smash/get/diva2:609244/FULLTEXT01.pdf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Baars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H., Kemper , H.-G. (2008) Management Support with Structured and Unstructured Data—An Integrated Business Intelligence Framework.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Systems Management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25(2), 132-148, DOI: 10.1080/10580530801941058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Behaviours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Cooperative Council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1st ed. London: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2013. Web. 18 Mar. 2016.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Intelligence Uses.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April 01,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https://www.1keydata.com/datawarehousing/business-</a:t>
            </a:r>
            <a:r>
              <a:rPr lang="en-US" sz="1200" u="sng" dirty="0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intelligence-uses.php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Campaigners protest at Lambeth council's cuts to its library service. (2016, March 21). Retrieved April 16, 2016, from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http://www.slp.co.uk/article.cfm?id=116833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Chang, S. J., Hsiao, H. C., Huang, L. H., &amp; Chang, H. (2011). Taiwan quality indicator project and hospital productivity growth.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Omega,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14-22. doi:doi:10.1016/j.omega.2010.01.006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Chen, H., Chiang, R. H.,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Storey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V. C. (2012). Business Intelligence and Analytics: From Big Data to Big Impact.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MIS Quarterly,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1165-1188. Retrieved May 2,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http://hmchen.shidler.hawaii.edu/Chen_big_data_MISQ_2012.pdf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Chen, Y., Watson, E.,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Wohl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M., &amp; Yao, Y. (2003). Customers’ Decision to Adopt Application Service Provider and Applications Service Providers’ Business Strategy in the Hospitality Industry: A Research Framework.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Information Technology Case and Application Research,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(3), 57-75. doi:10.1080/15228053.2003.10856026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Choi, T., Chan, H. K., &amp; Yue, X. (2016). Recent Development in Big Data Analytics for Business Operations and Risk Management.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IEEE Transactions on Cybernetics,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PP 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(99), 1-12. doi:10.1109/TCYB.2015.2507599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Citizen's Advice. (2016). Welcome to Citizens Advice. Retrieved May 02,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https://www.citizensadvice.org.uk/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website for Citizen's Advice Group in England.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Committee details - Committee.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March 18,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http://moderngov.lambeth.gov.uk/mgCommitteeDetails.aspx?ID=225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Committee details - Council.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March 18,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http://moderngov.lambeth.gov.uk/mgCommitteeDetails.aspx?ID=142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Committee meeting information.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March 18,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http://moderngov.lambeth.gov.uk/mgListCommittees.aspx?bcr=1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Constitution of the London Borough of Lambeth (2016)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Cooperative Council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(2015) (1st ed.). London: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2013. Web. 18 Mar. 2016.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Creating Customer Contact </a:t>
            </a:r>
            <a:r>
              <a:rPr lang="en-US" sz="1200" i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Centres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Smart City. Retrieved April 1, 2016. </a:t>
            </a: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http://www.smartcities.info/files/Creating%20Customer%20Contact%20Centres%20-%u20Smart%20Cities.pdf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Economist Intelligence Unit (EIU). (2007). Business Intelligence: Putting Enterprise Data to Work, EIU Oracle Sponsored Study,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http://graphics.eiu.com/upload/portal/Oracle.BizIntel.pdf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April 16, 2009.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Economist Intelligence Unit. (2016). The Economist Intelligence Unit. Retrieved May 13,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http://www.eiu.com/home.aspx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Elliott, D. (2011). Key stats. Retrieved April 10,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http://www.ageuk.org.uk/london/about-age-uk-london/media-centre/key-stats/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Fielding R. L. (2006). ‘Guide to The Top 5 Issues that Misguide Business Intelligence Decisions.’ freelance writer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http://businessintelligencesoftware.blogspot.com/2008_03_01_archive.html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April 16, 2009.  Scroll down to the March 26th 2008 entries, this is the text of the article.</a:t>
            </a:r>
          </a:p>
        </p:txBody>
      </p:sp>
    </p:spTree>
    <p:extLst>
      <p:ext uri="{BB962C8B-B14F-4D97-AF65-F5344CB8AC3E}">
        <p14:creationId xmlns:p14="http://schemas.microsoft.com/office/powerpoint/2010/main" val="10312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 txBox="1">
            <a:spLocks noGrp="1"/>
          </p:cNvSpPr>
          <p:nvPr>
            <p:ph type="body" idx="1"/>
          </p:nvPr>
        </p:nvSpPr>
        <p:spPr>
          <a:xfrm>
            <a:off x="518150" y="379925"/>
            <a:ext cx="11155800" cy="592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Foshay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N.,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Kuziemsky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C. (2014). Towards an implementation framework for business intelligence in healthcare.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International Journal of Information </a:t>
            </a:r>
            <a:r>
              <a:rPr lang="en-US" sz="1200" i="1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Managment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(1), 20-27. doi:doi:10.1016/j.ijinfomgt.2013.09.003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Golfarelli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M.,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Rizzi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Cella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I. (2004).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ACM international workshop on Data warehousing and OLAP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(Vol. 7, pp. 1-6). Washington D. C.: ACM. doi:10.1145/1031763.1031765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Guy's Hospital, &amp; St. Thomas Hospital. (2016). Our quality story. Retrieved May 02,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http://www.guysandstthomas.nhs.uk/about-us/quality-story/our-quality-story.aspx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Hill, D. (2015, February 23). London's poorest boroughs once again prepare to make the biggest cuts. Retrieved March 28, 2016, from</a:t>
            </a:r>
            <a:r>
              <a:rPr lang="en-US" sz="1200" u="sng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http://www.theguardian.com/uk-news/davehillblog/2015/feb/23/londons-poorest-boroughs-once-again-prepare-to-make-the-biggest-cuts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HR-Survey. (2016). What is a Survey? from HR-Survey.com. Retrieved June 06,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http://www.hr-survey.com/WhatIs.htm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Governance Team. (2016).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Strategic Management Framework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(1st ed., pp. 1-32) (United Kingdom, Lambeth Council, Information Governance). Lambeth, London: Information Governance. Retrieved from file:///C:/Users/bgsarkis/Downloads/00%20Information%20Governance%20Framework%20v1.0%20(1).pdf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the Insight Hub 0.2. (2016). Retrieved May 16,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http://www.slideshare.net/localinnovation/introduction-to-the-insight-hub-02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Jagielska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L.,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Darke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P.,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Zagari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G. (2003). Business intelligence systems for decision support: Concepts, process and practice. In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7th International Conference of the International Society for Decision Support Systems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(pp. 215-218). The Karol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Adamiecki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University of Economics.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doi:</a:t>
            </a:r>
            <a:r>
              <a:rPr lang="en-US" sz="1200" u="sng" dirty="0" err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://arrow.monash.edu.au/</a:t>
            </a:r>
            <a:r>
              <a:rPr lang="en-US" sz="1200" u="sng" dirty="0" err="1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hdl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/1959.1/128961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Journal of Computer Information Systems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50(3), 23-32.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http://www.tandfonline.com.ezproxy.wpi.edu/doi/pdf/10.1080/08874417.2010.11645404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Kao, H., Yu, M.,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Masud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M., Wu, W., Chen, L., &amp; Wu, Y. J. (2016). Design and evaluation of hospital-based business intelligence system (HBIS): A foundation for design science research methodology.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Computers in Human Behavior,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62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495-505. doi:doi:10.1016/j.chb.2016.04.021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Khan, A. M., Amin, N.,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Lambrou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N. (2009, April 12). DRIVERS AND BARRIERS TO BUSINESS INTELLIGENCE ADOPTION: A CASE OF PAKISTAN. In </a:t>
            </a:r>
            <a:r>
              <a:rPr lang="en-US" sz="1200" i="1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Euopean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Mediterranean Conference on Information Systems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April 16,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https://www.researchgate.net/profile/Nadia_Amin/publication/228439684_Drivers_and_Barriers_to_Business_Intelligence_Adoption_A_Case_of_Pakistan/links/0fcfd51128e2836923000000.pdf</a:t>
            </a:r>
          </a:p>
          <a:p>
            <a:pPr marL="3238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Borough Council is a co-operative council – but what does that actually mean? (2013, June 5). Retrieved April 1,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http://www.brixtonbuzz.com/2013/06/lambeth-borough-council-is-a-co-operative-council-but-what-does-that-actually-mean/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Borough Guide.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March 18,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http://www.allinlondon.co.uk/boroughs/lambeth/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Council.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March 18,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http://www.lambeth.gov.uk/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First (2008). Our 2020 Vision: Lambeth’s sustainable Community Strategy.  Retrieved from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https://www.lambeth.gov.uk/sites/default/files/sc-our-2020-vision.pdf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Growth Strategy Evidence Base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1st ed. London: Shared Intelligence, (2014). Retrieved April 30, 2016. from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http://www.walcotfoundation.org.uk/uploads/1/7/2/2/17226772/lambeth_growth_strategy_evidence_base.pdf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LG Inform. (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ESD standards. Retrieved May 16,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http://standards.esd.org.uk/?uri=group/metrics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Lowndes, V., &amp; Gardner, A. (2016). Local governance under the Conservatives: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Superausterity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devolution and the ‘smarter state’.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Local Government Studies,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1-15. doi:10.1080/03003930.2016.1150837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Marr, B. (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What is Business Intelligence (BI)? Retrieved April 2,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http://www.ap-institute.com/big-data-articles/what-is-business-intelligence-(bi).aspx</a:t>
            </a:r>
          </a:p>
        </p:txBody>
      </p:sp>
    </p:spTree>
    <p:extLst>
      <p:ext uri="{BB962C8B-B14F-4D97-AF65-F5344CB8AC3E}">
        <p14:creationId xmlns:p14="http://schemas.microsoft.com/office/powerpoint/2010/main" val="7570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Shape 1502"/>
          <p:cNvSpPr txBox="1">
            <a:spLocks noGrp="1"/>
          </p:cNvSpPr>
          <p:nvPr>
            <p:ph type="body" idx="1"/>
          </p:nvPr>
        </p:nvSpPr>
        <p:spPr>
          <a:xfrm>
            <a:off x="518150" y="379925"/>
            <a:ext cx="11155800" cy="592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McGlone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P. (2015).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London Borough of Lambeth Financial Resilience Strategy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[PDF]. London: Cabinet of Finance and Investment. Retrieved April 1, 2016, from</a:t>
            </a:r>
            <a:r>
              <a:rPr lang="en-US" sz="1200" u="sng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u="sng" dirty="0">
                <a:solidFill>
                  <a:srgbClr val="5ADE5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https://moderngov.lambeth.gov.uk/documents/s78812/FR%20Strategy%20Final.pdf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Negash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S. (2004). Business Intelligence.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Communications of the Association for Information Systems,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177-195. Retrieved April 16,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http://aisel.aisnet.org/cgi/viewcontent.cgi?article=3234&amp;context=cais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OASIS ACADEMY JOHANNA Minutes of a Meeting of the Academy Council held at the School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London:N.p.,2014 Web. 30  April,  2016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http://www.oasisacademyjohanna.org/sites/default/files/files/Minutes%20of%20Meeting%20-%2019_05_14%20Final.pdf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OLAP.com. (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What is the definition of OLAP? Retrieved May 13,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http://olap.com/olap-definition/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Olszak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C. M.,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Ziemba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E. (2007). Approach to building and implementing business intelligence systems.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Interdisciplinary Journal of Information, Knowledge and Management,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135. Retrieved May 13,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http://go.galegroup.com.ezproxy.wpi.edu/ps/i.do?p=AONE&amp;u=mlin_c_worpoly&amp;id=GALE|A199195085&amp;v=2.1&amp;it=r&amp;sid=summon&amp;userGroup=mlin_c_worpoly&amp;authCount=1#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Osborne, T. G., MP. (2016, March 16). Budget 2016. Retrieved March 28, 2016, from</a:t>
            </a:r>
            <a:r>
              <a:rPr lang="en-US" sz="1200" u="sng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https://www.gov.uk/government/publications/budget-2016-documents/budget-2016#executive-summary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Piggott, G. (2105, July 30). [GLA Household Income Estimates]. Unpublished raw data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Popoviþ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A., Coelho, P. S.,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Jakliþ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J. (2009). The impact of business intelligence system maturity on information quality.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Research,14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(4), 417-442. Retrieved April 12,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http://ssrn.com/abstract=1625573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 Tips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http://math.ca/Events/summer08/Poster_Tips.pdf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Purposes of Government. (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April 16,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http://www.ushistory.org/gov/1a.asp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Quality Nonsense Ltd. (2016). Database Administration - ANSI SQL Standards and Guidelines. Retrieved May 13,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http://www.whoishostingthis.com/resources/ansi-sql-standards/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Rossi, P. H., Wright, J. D., &amp; Anderson, A. B. (Eds.). (2013). </a:t>
            </a:r>
            <a:r>
              <a:rPr lang="en-US" sz="1200" i="1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Handbook of survey research</a:t>
            </a:r>
            <a:r>
              <a:rPr lang="en-US" sz="1200" dirty="0">
                <a:solidFill>
                  <a:srgbClr val="22222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 Academic Press.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Sabin, L. (2015, July 14). Lambeth opts for gentrification on rotting estate. Retrieved April 01, 2016, from</a:t>
            </a:r>
            <a:r>
              <a:rPr lang="en-US" sz="1200" u="sng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https://www.morningstaronline.co.uk/a-9ed3-Lambeth-opts-for-gentrification-on-rotting-estate#.Vv7UBqQrKhd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Schapira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 M., MD, MPH, &amp;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VanRuiswyk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J., MD, MS. (2000, May). The Effect of an Illustrated Pamphlet Decision-Aid on the Use of Prostate Cancer Screening Tests.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Journal of Family Practice,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49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(5), 418-424.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Schutt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R. K. (2015).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Investigating the Social World: The Process and Practice of Research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(8th ed.). Thousand Oaks, CA: SAGE Publications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4. Conducting a Workshop. (</a:t>
            </a:r>
            <a:r>
              <a:rPr lang="en-US" sz="1200" dirty="0" err="1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April 21, 2016, from</a:t>
            </a:r>
            <a:r>
              <a:rPr lang="en-US" sz="1200" dirty="0">
                <a:solidFill>
                  <a:srgbClr val="21212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http://ctb.ku.edu/en/table-of-contents/structure/training-and-technical-assistance/workshops/main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Sedghi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A., &amp; Butler, P. (2014, December 18). Local council cuts: Spending power by authority. Retrieved March 29, 2016, from</a:t>
            </a:r>
            <a:r>
              <a:rPr lang="en-US" sz="1200" u="sng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http://www.theguardian.com/news/datablog/2014/dec/18/local-council-cuts-spending-power-by-authority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 London and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Maudsley's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Foundation Trust. (2009, February 4). Who we are. Retrieved May 02,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https://web.archive.org/web/20090204063918/http://slam.nhs.uk:80/about/who.aspx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Times New Roman" panose="02020603050405020304" pitchFamily="18" charset="0"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Of The Borough 2014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1st ed. London: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2014. Web. 18 Mar. 2016.</a:t>
            </a:r>
          </a:p>
        </p:txBody>
      </p:sp>
    </p:spTree>
    <p:extLst>
      <p:ext uri="{BB962C8B-B14F-4D97-AF65-F5344CB8AC3E}">
        <p14:creationId xmlns:p14="http://schemas.microsoft.com/office/powerpoint/2010/main" val="11624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Shape 1507"/>
          <p:cNvSpPr txBox="1">
            <a:spLocks noGrp="1"/>
          </p:cNvSpPr>
          <p:nvPr>
            <p:ph type="body" idx="1"/>
          </p:nvPr>
        </p:nvSpPr>
        <p:spPr>
          <a:xfrm>
            <a:off x="518150" y="379925"/>
            <a:ext cx="11155800" cy="592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State Of The Borough 2016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1st ed. London: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., 2016. Web. 13 May. 2016.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Survey of London (Vol. 23, Lambeth: South Bank and Vauxhall). (1900). London: County Council. Retrieved March 22, 2016, from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http://www.british-history.ac.uk/survey-london/vol23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4 Main Reasons to Conduct Surveys. (2012). Retrieved June 03,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http://www.snapsurveys.com/blog/4-main-reasons-conduct-surveys/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Tolliday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D. (2016).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Advantages of Posters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Smallbusiness.chron.com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Retrieved 2 June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http://smallbusiness.chron.com/advantages-posters-63269.html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Tremblay, M. C., </a:t>
            </a:r>
            <a:r>
              <a:rPr lang="en-US" sz="1200" dirty="0" err="1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Hevner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A. R., &amp; Berndt, D. J. (2012). Design of an information volatility measure for health care decision making.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Decision Support Systems,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i="1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52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(2), 331-341. </a:t>
            </a:r>
            <a:r>
              <a:rPr lang="en-US" sz="1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doi: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doi:10.1016/j.dss.2011.08.009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Trust 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London, &amp; New Policy Institute. (2016). Education. Retrieved May 02,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http://www.londonspovertyprofile.org.uk/indicators/topics/low-educational-outcomes/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Business Intelligence (BI)?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April 1, 2016, from</a:t>
            </a:r>
            <a:r>
              <a:rPr lang="en-US" sz="1200" u="sng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http://www.ap-institute.com/big-data-articles/what-is-business-intelligence-(bi).aspx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Business Intelligence? (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n.d.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Retrieved April 15, 2016, from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http://business.tutsplus.com/tutorials/what-is-business-intelligence--cms-23412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Wyse, S. E. (2012, June 29). The 4 Main Reasons to Conduct Surveys. Retrieved June 06, 2016, from</a:t>
            </a:r>
            <a:r>
              <a:rPr lang="en-US" sz="1200" dirty="0">
                <a:solidFill>
                  <a:srgbClr val="323232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http://www.snapsurveys.com/blog/4-main-reasons-conduct-surveys/</a:t>
            </a:r>
          </a:p>
          <a:p>
            <a:pPr marL="323850" lvl="0" indent="-171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100000"/>
              <a:buFontTx/>
              <a:buChar char="›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Yeoh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W. &amp;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Koronios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A.  (2010) Critical Success Factors for Business Intelligence Systems, Retrieved from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 </a:t>
            </a:r>
            <a:r>
              <a:rPr lang="en-US" sz="12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http://www.tandfonline.com.ezproxy.wpi.edu/doi/pdf/10.1080/08874417.2010.11645404</a:t>
            </a:r>
          </a:p>
        </p:txBody>
      </p:sp>
    </p:spTree>
    <p:extLst>
      <p:ext uri="{BB962C8B-B14F-4D97-AF65-F5344CB8AC3E}">
        <p14:creationId xmlns:p14="http://schemas.microsoft.com/office/powerpoint/2010/main" val="13526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 txBox="1">
            <a:spLocks noGrp="1"/>
          </p:cNvSpPr>
          <p:nvPr>
            <p:ph type="title"/>
          </p:nvPr>
        </p:nvSpPr>
        <p:spPr>
          <a:xfrm>
            <a:off x="1097275" y="395350"/>
            <a:ext cx="9836100" cy="11100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rtl="0">
              <a:lnSpc>
                <a:spcPct val="89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Business Intelligence (BI)</a:t>
            </a:r>
          </a:p>
        </p:txBody>
      </p:sp>
      <p:sp>
        <p:nvSpPr>
          <p:cNvPr id="1104" name="Shape 1104"/>
          <p:cNvSpPr txBox="1">
            <a:spLocks noGrp="1"/>
          </p:cNvSpPr>
          <p:nvPr>
            <p:ph type="body" idx="1"/>
          </p:nvPr>
        </p:nvSpPr>
        <p:spPr>
          <a:xfrm>
            <a:off x="246575" y="1551023"/>
            <a:ext cx="11260500" cy="5038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09585" marR="0" lvl="0" indent="-3174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 is a technology-driven process for analyzing data and converting it into useful information</a:t>
            </a:r>
          </a:p>
          <a:p>
            <a:pPr marL="609585" marR="0" lvl="0" indent="-3174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■"/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elps businesses, corporate executives, governments, councils, and many other people make informed decisions</a:t>
            </a:r>
          </a:p>
          <a:p>
            <a:pPr marL="609585" marR="0" lvl="0" indent="-31748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■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beginning to use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 and has several databases and steps for how data is shared</a:t>
            </a:r>
          </a:p>
          <a:p>
            <a:pPr marL="384048" marR="0" lvl="0" indent="-38404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84048" marR="0" lvl="0" indent="-38404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Source Sans Pro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05" name="Shape 1105"/>
          <p:cNvPicPr preferRelativeResize="0"/>
          <p:nvPr/>
        </p:nvPicPr>
        <p:blipFill rotWithShape="1">
          <a:blip r:embed="rId3">
            <a:alphaModFix/>
          </a:blip>
          <a:srcRect t="19677" b="53720"/>
          <a:stretch/>
        </p:blipFill>
        <p:spPr>
          <a:xfrm>
            <a:off x="809849" y="5502299"/>
            <a:ext cx="11260500" cy="1086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6106">
            <a:off x="6697638" y="503439"/>
            <a:ext cx="5300702" cy="3591575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>
            <a:spLocks noGrp="1"/>
          </p:cNvSpPr>
          <p:nvPr>
            <p:ph type="title"/>
          </p:nvPr>
        </p:nvSpPr>
        <p:spPr>
          <a:xfrm>
            <a:off x="3792396" y="341721"/>
            <a:ext cx="4607100" cy="860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44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Case Studies</a:t>
            </a:r>
          </a:p>
        </p:txBody>
      </p:sp>
      <p:sp>
        <p:nvSpPr>
          <p:cNvPr id="1119" name="Shape 1119"/>
          <p:cNvSpPr txBox="1">
            <a:spLocks noGrp="1"/>
          </p:cNvSpPr>
          <p:nvPr>
            <p:ph type="body" idx="1"/>
          </p:nvPr>
        </p:nvSpPr>
        <p:spPr>
          <a:xfrm>
            <a:off x="960125" y="2843550"/>
            <a:ext cx="10927200" cy="170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1148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hospital in Southern Taiwan </a:t>
            </a:r>
          </a:p>
          <a:p>
            <a:pPr marL="4343400" marR="0" lvl="3" indent="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ct val="80000"/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Used an SQL based BI system that improved clinical decision making</a:t>
            </a:r>
          </a:p>
          <a:p>
            <a:pPr marL="4572000" marR="0" lvl="0" indent="-457200" algn="l" rtl="0">
              <a:lnSpc>
                <a:spcPct val="90000"/>
              </a:lnSpc>
              <a:spcBef>
                <a:spcPts val="1800"/>
              </a:spcBef>
              <a:buClr>
                <a:schemeClr val="dk2"/>
              </a:buClr>
              <a:buSzPct val="80000"/>
              <a:buFont typeface="Calibri"/>
              <a:buNone/>
            </a:pPr>
            <a:endParaRPr sz="30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0" name="Shape 1120" descr="https://pbs.twimg.com/profile_images/686994292/logo_liten_400x40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69010" y="341479"/>
            <a:ext cx="2248800" cy="22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Shape 1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493" y="2447152"/>
            <a:ext cx="4391400" cy="265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2" name="Shape 1122"/>
          <p:cNvSpPr txBox="1"/>
          <p:nvPr/>
        </p:nvSpPr>
        <p:spPr>
          <a:xfrm>
            <a:off x="420325" y="1206975"/>
            <a:ext cx="10927200" cy="114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None/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Järfälla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Kommun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 suburb of Stockholm, Sweden</a:t>
            </a:r>
          </a:p>
          <a:p>
            <a:pPr marL="228600" marR="0" lvl="0" algn="l" rtl="0">
              <a:spcBef>
                <a:spcPts val="0"/>
              </a:spcBef>
              <a:buNone/>
            </a:pPr>
            <a:r>
              <a:rPr lang="en-US" sz="3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Implemented BI in the contact center of the municipality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Shape 1123"/>
          <p:cNvSpPr txBox="1"/>
          <p:nvPr/>
        </p:nvSpPr>
        <p:spPr>
          <a:xfrm>
            <a:off x="920632" y="5100950"/>
            <a:ext cx="10350737" cy="14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u="heavy" dirty="0">
                <a:latin typeface="Times New Roman"/>
                <a:ea typeface="Times New Roman"/>
                <a:cs typeface="Times New Roman"/>
                <a:sym typeface="Times New Roman"/>
              </a:rPr>
              <a:t>Success Factors of BI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Study of five organizations with common successes between each.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latin typeface="Times New Roman"/>
                <a:ea typeface="Times New Roman"/>
                <a:cs typeface="Times New Roman"/>
                <a:sym typeface="Times New Roman"/>
              </a:rPr>
              <a:t>Empirical, as there is very little objective data on this.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7876" y="1600200"/>
            <a:ext cx="5500688" cy="371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Shape 1128"/>
          <p:cNvSpPr txBox="1">
            <a:spLocks noGrp="1"/>
          </p:cNvSpPr>
          <p:nvPr>
            <p:ph type="title"/>
          </p:nvPr>
        </p:nvSpPr>
        <p:spPr>
          <a:xfrm>
            <a:off x="6622724" y="694400"/>
            <a:ext cx="5298900" cy="10236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buClr>
                <a:srgbClr val="3F3F3F"/>
              </a:buClr>
              <a:buSzPct val="25000"/>
              <a:buFont typeface="Times New Roman"/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Lambeth’s Profile</a:t>
            </a:r>
          </a:p>
        </p:txBody>
      </p:sp>
      <p:sp>
        <p:nvSpPr>
          <p:cNvPr id="1129" name="Shape 1129"/>
          <p:cNvSpPr txBox="1">
            <a:spLocks noGrp="1"/>
          </p:cNvSpPr>
          <p:nvPr>
            <p:ph type="body" idx="1"/>
          </p:nvPr>
        </p:nvSpPr>
        <p:spPr>
          <a:xfrm>
            <a:off x="6232989" y="1829415"/>
            <a:ext cx="5959010" cy="4376175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685783" marR="0" lvl="0" indent="-39368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8th poorest of the 32 boroughs in London</a:t>
            </a:r>
          </a:p>
          <a:p>
            <a:pPr marL="685783" marR="0" lvl="0" indent="-393683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Young, poor population</a:t>
            </a:r>
          </a:p>
          <a:p>
            <a:pPr marL="1219170" marR="0" lvl="1" indent="-469869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High employment, but underpaid</a:t>
            </a:r>
          </a:p>
          <a:p>
            <a:pPr marL="685783" marR="0" lvl="0" indent="-393683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 densely populated area in </a:t>
            </a:r>
            <a:r>
              <a:rPr lang="en-US" sz="24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London</a:t>
            </a:r>
          </a:p>
          <a:p>
            <a:pPr marL="1219170" marR="0" lvl="1" indent="-469869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Times New Roman"/>
              <a:buChar char="●"/>
            </a:pPr>
            <a:r>
              <a:rPr lang="en-US" sz="2400" b="0" i="0" u="none" strike="noStrike" cap="none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310,000 people and growing</a:t>
            </a:r>
            <a:endParaRPr lang="en-US" sz="2400" b="0" i="0" u="none" strike="noStrike" cap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0" name="Shape 1130"/>
          <p:cNvPicPr preferRelativeResize="0"/>
          <p:nvPr/>
        </p:nvPicPr>
        <p:blipFill rotWithShape="1">
          <a:blip r:embed="rId3">
            <a:alphaModFix/>
          </a:blip>
          <a:srcRect l="5579" t="3748" r="4290" b="6964"/>
          <a:stretch/>
        </p:blipFill>
        <p:spPr>
          <a:xfrm>
            <a:off x="189848" y="958925"/>
            <a:ext cx="6262320" cy="468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Shape 1131" descr="https://lh5.googleusercontent.com/bxZjvjb2yFlvweHdeQqFg6I8nZfnmWuobZUUn4KTGj9uwbtznKU9KFg3PMBM3SQ5X9dV4uesQDq29JLFL7dRR-BFErVeI8FKnA3VkQdZYZFJrYBPGsKt7u-Dn8N4ahDgmQr006u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4169" y="191522"/>
            <a:ext cx="3127647" cy="6096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Connector 3"/>
          <p:cNvCxnSpPr/>
          <p:nvPr/>
        </p:nvCxnSpPr>
        <p:spPr>
          <a:xfrm>
            <a:off x="6958013" y="1600200"/>
            <a:ext cx="4600575" cy="0"/>
          </a:xfrm>
          <a:prstGeom prst="line">
            <a:avLst/>
          </a:prstGeom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Shape 1137"/>
          <p:cNvPicPr preferRelativeResize="0"/>
          <p:nvPr/>
        </p:nvPicPr>
        <p:blipFill rotWithShape="1">
          <a:blip r:embed="rId3">
            <a:alphaModFix/>
          </a:blip>
          <a:srcRect l="1882" t="2758" r="5815" b="8533"/>
          <a:stretch/>
        </p:blipFill>
        <p:spPr>
          <a:xfrm>
            <a:off x="1353050" y="700955"/>
            <a:ext cx="9485899" cy="61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Shape 1138"/>
          <p:cNvSpPr txBox="1">
            <a:spLocks noGrp="1"/>
          </p:cNvSpPr>
          <p:nvPr>
            <p:ph type="title"/>
          </p:nvPr>
        </p:nvSpPr>
        <p:spPr>
          <a:xfrm>
            <a:off x="2692401" y="0"/>
            <a:ext cx="6807199" cy="745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400"/>
              </a:spcBef>
              <a:buNone/>
            </a:pPr>
            <a:r>
              <a:rPr lang="en-US" sz="40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Diverse Population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90587" cy="6858000"/>
          </a:xfrm>
          <a:prstGeom prst="rect">
            <a:avLst/>
          </a:prstGeom>
          <a:solidFill>
            <a:srgbClr val="005390"/>
          </a:solidFill>
          <a:ln>
            <a:solidFill>
              <a:srgbClr val="0053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4" name="Shape 1144" descr="Employment Index of Lambeth in Comparison to other places.PNG"/>
          <p:cNvPicPr preferRelativeResize="0"/>
          <p:nvPr/>
        </p:nvPicPr>
        <p:blipFill rotWithShape="1">
          <a:blip r:embed="rId3">
            <a:alphaModFix/>
          </a:blip>
          <a:srcRect b="4643"/>
          <a:stretch/>
        </p:blipFill>
        <p:spPr>
          <a:xfrm>
            <a:off x="174500" y="2677850"/>
            <a:ext cx="12017499" cy="40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5" name="Shape 1145"/>
          <p:cNvSpPr txBox="1">
            <a:spLocks noGrp="1"/>
          </p:cNvSpPr>
          <p:nvPr>
            <p:ph type="title"/>
          </p:nvPr>
        </p:nvSpPr>
        <p:spPr>
          <a:xfrm>
            <a:off x="1024125" y="427599"/>
            <a:ext cx="9720000" cy="882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Employment</a:t>
            </a:r>
          </a:p>
        </p:txBody>
      </p:sp>
      <p:sp>
        <p:nvSpPr>
          <p:cNvPr id="1146" name="Shape 1146"/>
          <p:cNvSpPr txBox="1">
            <a:spLocks noGrp="1"/>
          </p:cNvSpPr>
          <p:nvPr>
            <p:ph idx="1"/>
          </p:nvPr>
        </p:nvSpPr>
        <p:spPr>
          <a:xfrm>
            <a:off x="1024125" y="1227114"/>
            <a:ext cx="9991538" cy="134463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342900">
              <a:spcBef>
                <a:spcPts val="140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›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80% of the working age population is employed, but 20% are below the poverty line</a:t>
            </a:r>
          </a:p>
          <a:p>
            <a:pPr marL="342900" lvl="0" indent="-342900">
              <a:spcBef>
                <a:spcPts val="1400"/>
              </a:spcBef>
              <a:spcAft>
                <a:spcPts val="0"/>
              </a:spcAft>
              <a:buSzPct val="100000"/>
              <a:buFont typeface="Times New Roman" panose="02020603050405020304" pitchFamily="18" charset="0"/>
              <a:buChar char="›"/>
            </a:pP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Lambeth has been known as an “escalator borough”</a:t>
            </a:r>
          </a:p>
          <a:p>
            <a:pPr lvl="0">
              <a:spcBef>
                <a:spcPts val="0"/>
              </a:spcBef>
              <a:buFont typeface="Times New Roman" panose="02020603050405020304" pitchFamily="18" charset="0"/>
              <a:buChar char="›"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875" y="157163"/>
            <a:ext cx="11901488" cy="258603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5143" y="2738438"/>
            <a:ext cx="11894458" cy="397668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Shape 1152"/>
          <p:cNvSpPr txBox="1">
            <a:spLocks noGrp="1"/>
          </p:cNvSpPr>
          <p:nvPr>
            <p:ph type="title"/>
          </p:nvPr>
        </p:nvSpPr>
        <p:spPr>
          <a:xfrm>
            <a:off x="1186625" y="667151"/>
            <a:ext cx="2354861" cy="92942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Budget</a:t>
            </a:r>
          </a:p>
        </p:txBody>
      </p:sp>
      <p:sp>
        <p:nvSpPr>
          <p:cNvPr id="1153" name="Shape 1153"/>
          <p:cNvSpPr txBox="1">
            <a:spLocks noGrp="1"/>
          </p:cNvSpPr>
          <p:nvPr>
            <p:ph type="body" idx="1"/>
          </p:nvPr>
        </p:nvSpPr>
        <p:spPr>
          <a:xfrm>
            <a:off x="1024128" y="1538514"/>
            <a:ext cx="9720000" cy="42671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96925" lvl="0" indent="-21113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Budget 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cut by 56%, more cuts to come</a:t>
            </a:r>
          </a:p>
          <a:p>
            <a:pPr marL="635000"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36.9 million cut in Lambeth’s 2015/2016 budget</a:t>
            </a:r>
          </a:p>
          <a:p>
            <a:pPr lvl="0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q"/>
            </a:pPr>
            <a:endParaRPr dirty="0">
              <a:solidFill>
                <a:srgbClr val="000000"/>
              </a:solidFill>
            </a:endParaRPr>
          </a:p>
        </p:txBody>
      </p:sp>
      <p:pic>
        <p:nvPicPr>
          <p:cNvPr id="1154" name="Shape 1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747" y="2627086"/>
            <a:ext cx="9774507" cy="395064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0450286" y="0"/>
            <a:ext cx="667658" cy="11321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geometric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etropolitan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12.xml><?xml version="1.0" encoding="utf-8"?>
<a:theme xmlns:a="http://schemas.openxmlformats.org/drawingml/2006/main" name="1_Parallax">
  <a:themeElements>
    <a:clrScheme name="BlueRed">
      <a:dk1>
        <a:srgbClr val="FB0000"/>
      </a:dk1>
      <a:lt1>
        <a:srgbClr val="FFFFFF"/>
      </a:lt1>
      <a:dk2>
        <a:srgbClr val="434343"/>
      </a:dk2>
      <a:lt2>
        <a:srgbClr val="FFFFFF"/>
      </a:lt2>
      <a:accent1>
        <a:srgbClr val="2A3990"/>
      </a:accent1>
      <a:accent2>
        <a:srgbClr val="FB0000"/>
      </a:accent2>
      <a:accent3>
        <a:srgbClr val="FB0000"/>
      </a:accent3>
      <a:accent4>
        <a:srgbClr val="FB0000"/>
      </a:accent4>
      <a:accent5>
        <a:srgbClr val="FB0000"/>
      </a:accent5>
      <a:accent6>
        <a:srgbClr val="FB0000"/>
      </a:accent6>
      <a:hlink>
        <a:srgbClr val="00CC00"/>
      </a:hlink>
      <a:folHlink>
        <a:srgbClr val="00B85C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13.xml><?xml version="1.0" encoding="utf-8"?>
<a:theme xmlns:a="http://schemas.openxmlformats.org/drawingml/2006/main" name="Office Theme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Banded">
  <a:themeElements>
    <a:clrScheme name="Custom 76">
      <a:dk1>
        <a:srgbClr val="2A3990"/>
      </a:dk1>
      <a:lt1>
        <a:srgbClr val="FFFFFF"/>
      </a:lt1>
      <a:dk2>
        <a:srgbClr val="2A3990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FFFF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15.xml><?xml version="1.0" encoding="utf-8"?>
<a:theme xmlns:a="http://schemas.openxmlformats.org/drawingml/2006/main" name="1_Crop">
  <a:themeElements>
    <a:clrScheme name="Custom 79">
      <a:dk1>
        <a:srgbClr val="2A3990"/>
      </a:dk1>
      <a:lt1>
        <a:srgbClr val="FFFFFF"/>
      </a:lt1>
      <a:dk2>
        <a:srgbClr val="FFFFFF"/>
      </a:dk2>
      <a:lt2>
        <a:srgbClr val="FFFFFF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16.xml><?xml version="1.0" encoding="utf-8"?>
<a:theme xmlns:a="http://schemas.openxmlformats.org/drawingml/2006/main" name="1_geometric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3_Retrospect">
  <a:themeElements>
    <a:clrScheme name="Custom 78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E61446"/>
      </a:accent1>
      <a:accent2>
        <a:srgbClr val="2A3990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vidend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aterial">
  <a:themeElements>
    <a:clrScheme name="BP2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FFFF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etrospect">
  <a:themeElements>
    <a:clrScheme name="Custom 66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212D74"/>
      </a:accent2>
      <a:accent3>
        <a:srgbClr val="E61446"/>
      </a:accent3>
      <a:accent4>
        <a:srgbClr val="FF5050"/>
      </a:accent4>
      <a:accent5>
        <a:srgbClr val="FF7C80"/>
      </a:accent5>
      <a:accent6>
        <a:srgbClr val="2A3990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rop">
  <a:themeElements>
    <a:clrScheme name="Custom 56">
      <a:dk1>
        <a:srgbClr val="2A3990"/>
      </a:dk1>
      <a:lt1>
        <a:srgbClr val="FFFFFF"/>
      </a:lt1>
      <a:dk2>
        <a:srgbClr val="2A3990"/>
      </a:dk2>
      <a:lt2>
        <a:srgbClr val="FFFFFF"/>
      </a:lt2>
      <a:accent1>
        <a:srgbClr val="212D74"/>
      </a:accent1>
      <a:accent2>
        <a:srgbClr val="3949AB"/>
      </a:accent2>
      <a:accent3>
        <a:srgbClr val="E61446"/>
      </a:accent3>
      <a:accent4>
        <a:srgbClr val="FFFFFF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asis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aterial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View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simple-light-2">
  <a:themeElements>
    <a:clrScheme name="BluePink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E61446"/>
      </a:accent3>
      <a:accent4>
        <a:srgbClr val="FF5050"/>
      </a:accent4>
      <a:accent5>
        <a:srgbClr val="FF7C80"/>
      </a:accent5>
      <a:accent6>
        <a:srgbClr val="7890CD"/>
      </a:accent6>
      <a:hlink>
        <a:srgbClr val="00CC00"/>
      </a:hlink>
      <a:folHlink>
        <a:srgbClr val="00B85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P2">
    <a:dk1>
      <a:srgbClr val="2A3990"/>
    </a:dk1>
    <a:lt1>
      <a:srgbClr val="FFFFFF"/>
    </a:lt1>
    <a:dk2>
      <a:srgbClr val="434343"/>
    </a:dk2>
    <a:lt2>
      <a:srgbClr val="999999"/>
    </a:lt2>
    <a:accent1>
      <a:srgbClr val="212D74"/>
    </a:accent1>
    <a:accent2>
      <a:srgbClr val="3949AB"/>
    </a:accent2>
    <a:accent3>
      <a:srgbClr val="E61446"/>
    </a:accent3>
    <a:accent4>
      <a:srgbClr val="FFFFFF"/>
    </a:accent4>
    <a:accent5>
      <a:srgbClr val="FF7C80"/>
    </a:accent5>
    <a:accent6>
      <a:srgbClr val="7890CD"/>
    </a:accent6>
    <a:hlink>
      <a:srgbClr val="00CC00"/>
    </a:hlink>
    <a:folHlink>
      <a:srgbClr val="00B85C"/>
    </a:folHlink>
  </a:clrScheme>
</a:themeOverride>
</file>

<file path=ppt/theme/themeOverride2.xml><?xml version="1.0" encoding="utf-8"?>
<a:themeOverride xmlns:a="http://schemas.openxmlformats.org/drawingml/2006/main">
  <a:clrScheme name="Custom 55">
    <a:dk1>
      <a:srgbClr val="434343"/>
    </a:dk1>
    <a:lt1>
      <a:srgbClr val="FFFFFF"/>
    </a:lt1>
    <a:dk2>
      <a:srgbClr val="FFFFFF"/>
    </a:dk2>
    <a:lt2>
      <a:srgbClr val="FF5050"/>
    </a:lt2>
    <a:accent1>
      <a:srgbClr val="212D74"/>
    </a:accent1>
    <a:accent2>
      <a:srgbClr val="3949AB"/>
    </a:accent2>
    <a:accent3>
      <a:srgbClr val="E61446"/>
    </a:accent3>
    <a:accent4>
      <a:srgbClr val="FF5050"/>
    </a:accent4>
    <a:accent5>
      <a:srgbClr val="FF7C80"/>
    </a:accent5>
    <a:accent6>
      <a:srgbClr val="7890CD"/>
    </a:accent6>
    <a:hlink>
      <a:srgbClr val="00CC00"/>
    </a:hlink>
    <a:folHlink>
      <a:srgbClr val="00B85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2418</TotalTime>
  <Words>2684</Words>
  <Application>Microsoft Office PowerPoint</Application>
  <PresentationFormat>Widescreen</PresentationFormat>
  <Paragraphs>229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17</vt:i4>
      </vt:variant>
      <vt:variant>
        <vt:lpstr>Slide Titles</vt:lpstr>
      </vt:variant>
      <vt:variant>
        <vt:i4>37</vt:i4>
      </vt:variant>
    </vt:vector>
  </HeadingPairs>
  <TitlesOfParts>
    <vt:vector size="68" baseType="lpstr">
      <vt:lpstr>Arial</vt:lpstr>
      <vt:lpstr>Times New Roman</vt:lpstr>
      <vt:lpstr>Corbel</vt:lpstr>
      <vt:lpstr>Franklin Gothic Book</vt:lpstr>
      <vt:lpstr>Proxima Nova</vt:lpstr>
      <vt:lpstr>Source Sans Pro</vt:lpstr>
      <vt:lpstr>Cabin</vt:lpstr>
      <vt:lpstr>Roboto</vt:lpstr>
      <vt:lpstr>Questrial</vt:lpstr>
      <vt:lpstr>Wingdings</vt:lpstr>
      <vt:lpstr>Libre Baskerville</vt:lpstr>
      <vt:lpstr>Calibri Light</vt:lpstr>
      <vt:lpstr>Noto Sans Symbols</vt:lpstr>
      <vt:lpstr>Calibri</vt:lpstr>
      <vt:lpstr>1_Office Theme</vt:lpstr>
      <vt:lpstr>1_Dividend</vt:lpstr>
      <vt:lpstr>1_material</vt:lpstr>
      <vt:lpstr>1_Retrospect</vt:lpstr>
      <vt:lpstr>Crop</vt:lpstr>
      <vt:lpstr>Basis</vt:lpstr>
      <vt:lpstr>2_material</vt:lpstr>
      <vt:lpstr>View</vt:lpstr>
      <vt:lpstr>simple-light-2</vt:lpstr>
      <vt:lpstr>geometric</vt:lpstr>
      <vt:lpstr>Metropolitan</vt:lpstr>
      <vt:lpstr>1_Parallax</vt:lpstr>
      <vt:lpstr>Office Theme</vt:lpstr>
      <vt:lpstr>Banded</vt:lpstr>
      <vt:lpstr>1_Crop</vt:lpstr>
      <vt:lpstr>1_geometric</vt:lpstr>
      <vt:lpstr>3_Retrospect</vt:lpstr>
      <vt:lpstr>Lambeth Business Intelligence</vt:lpstr>
      <vt:lpstr>Project goal</vt:lpstr>
      <vt:lpstr>Presentation Outline</vt:lpstr>
      <vt:lpstr>Business Intelligence (BI)</vt:lpstr>
      <vt:lpstr>Case Studies</vt:lpstr>
      <vt:lpstr>Lambeth’s Profile</vt:lpstr>
      <vt:lpstr>A Diverse Population</vt:lpstr>
      <vt:lpstr>Employment</vt:lpstr>
      <vt:lpstr>Budget</vt:lpstr>
      <vt:lpstr>Lambeth’s Administration</vt:lpstr>
      <vt:lpstr>Services</vt:lpstr>
      <vt:lpstr>Commissioners and Service Managers</vt:lpstr>
      <vt:lpstr>Methods and Results</vt:lpstr>
      <vt:lpstr>PowerPoint Presentation</vt:lpstr>
      <vt:lpstr>Objective 1:</vt:lpstr>
      <vt:lpstr>Attendance</vt:lpstr>
      <vt:lpstr>PowerPoint Presentation</vt:lpstr>
      <vt:lpstr>Interviews</vt:lpstr>
      <vt:lpstr>PowerPoint Presentation</vt:lpstr>
      <vt:lpstr>PowerPoint Presentation</vt:lpstr>
      <vt:lpstr>The Survey Results Confirmed our other Data</vt:lpstr>
      <vt:lpstr>Objective 2: </vt:lpstr>
      <vt:lpstr>Workshops</vt:lpstr>
      <vt:lpstr>Workshop Plan</vt:lpstr>
      <vt:lpstr>PowerPoint Presentation</vt:lpstr>
      <vt:lpstr>Workshop Evaluation</vt:lpstr>
      <vt:lpstr>The Poster</vt:lpstr>
      <vt:lpstr>Conclusions and Recommendations</vt:lpstr>
      <vt:lpstr>Conclusions</vt:lpstr>
      <vt:lpstr>Recommendations</vt:lpstr>
      <vt:lpstr>Future Projects </vt:lpstr>
      <vt:lpstr>Acknowledgements</vt:lpstr>
      <vt:lpstr>QUESTIONS?</vt:lpstr>
      <vt:lpstr>References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Lambeth Business Intelligence</dc:title>
  <dc:creator>Rachel</dc:creator>
  <cp:lastModifiedBy>Rachel Whalen</cp:lastModifiedBy>
  <cp:revision>68</cp:revision>
  <dcterms:modified xsi:type="dcterms:W3CDTF">2016-06-23T10:52:29Z</dcterms:modified>
</cp:coreProperties>
</file>