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Average"/>
      <p:regular r:id="rId37"/>
    </p:embeddedFont>
    <p:embeddedFont>
      <p:font typeface="Oswald"/>
      <p:regular r:id="rId38"/>
      <p:bold r:id="rId39"/>
    </p:embeddedFont>
    <p:embeddedFont>
      <p:font typeface="Carter One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90A6460-5186-4D5F-9181-740A74A98FBF}">
  <a:tblStyle styleId="{F90A6460-5186-4D5F-9181-740A74A98F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6C61379-4E0A-4D4C-8DFF-5F9572E2139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rterOne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Average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Oswald-bold.fntdata"/><Relationship Id="rId16" Type="http://schemas.openxmlformats.org/officeDocument/2006/relationships/slide" Target="slides/slide11.xml"/><Relationship Id="rId38" Type="http://schemas.openxmlformats.org/officeDocument/2006/relationships/font" Target="fonts/Oswal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bd1f8f8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bd1f8f8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Slide: sponsor, team name, member names. Explain the big context of your project, and take a minute to let your audience warm up to you.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e29290062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e29290062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be399d0c0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be399d0c0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slide with information about your sponsor and their mission: (discuss it, rather than read it and figure out how to blend it into the flow) [NOTE: At times it will make sense to talk about #4 prior to talking about your sponsor]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e2c3188b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e2c3188b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e2c3188ba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e2c3188ba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e2c3188ba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e2c3188ba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e2c3188ba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e2c3188ba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e2c3188ba_1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e2c3188ba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e2c3188b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e2c3188b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e2c3188b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e2c3188b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248bc04506cdc69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248bc04506cdc69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edea5e388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edea5e388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e2929006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e2929006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e29290062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e29290062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 should read as much as possible with their children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e29290062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7e29290062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e29290062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e29290062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e29290062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e29290062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248bc04506cdc69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248bc04506cdc69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de9f1943f_4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de9f1943f_4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ed76a516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ed76a516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f2400b33c6231c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f2400b33c6231c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evaluated different platforms by comparing all of them with the Newsletter, which Gospel Oak is currently using.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edea5e388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7edea5e388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e29290062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e29290062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rage"/>
              <a:buChar char="❏"/>
            </a:pPr>
            <a:r>
              <a:rPr b="1"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Linguistics</a:t>
            </a: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the ability to express oneself fluently and grammatically in speech ---- do we need this one?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e2c3188ba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e2c3188ba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de9f1943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de9f1943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199f0330773a5c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199f0330773a5c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e2929006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e2929006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be399d0c0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be399d0c0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 UK!!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bd1f8f87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bd1f8f87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bd1f8f87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bd1f8f87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de9f1943f_2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Emphasis on wrapping up this ‘problem’ section with a brief summary of the complexity</a:t>
            </a:r>
            <a:endParaRPr/>
          </a:p>
        </p:txBody>
      </p:sp>
      <p:sp>
        <p:nvSpPr>
          <p:cNvPr id="125" name="Google Shape;125;g7de9f1943f_2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项目符号" showMasterSp="0">
  <p:cSld name="项目符号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250031" y="234404"/>
            <a:ext cx="8643900" cy="46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79400" lvl="0" marL="457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800"/>
              <a:buChar char="●"/>
              <a:defRPr/>
            </a:lvl1pPr>
            <a:lvl2pPr indent="-27940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800"/>
              <a:buChar char="●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800"/>
              <a:buChar char="○"/>
              <a:defRPr/>
            </a:lvl5pPr>
            <a:lvl6pPr indent="-279400" lvl="5" marL="2743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800"/>
              <a:buChar char="■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800"/>
              <a:buChar char="●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800"/>
              <a:buChar char="○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670727" y="4862214"/>
            <a:ext cx="2232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  <a:defRPr>
                <a:solidFill>
                  <a:srgbClr val="32486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152400" y="4346925"/>
            <a:ext cx="67950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Yezi Chen, </a:t>
            </a:r>
            <a:r>
              <a:rPr lang="en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Jack Gerulskis, Siyuan (Claire) Li, Dieter Teirlinck</a:t>
            </a:r>
            <a:endParaRPr sz="1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Advisors: John Orr, Paul Marrone </a:t>
            </a:r>
            <a:endParaRPr sz="1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84350" y="484525"/>
            <a:ext cx="81753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Closing the ‘W-Ever 6’ attainment gap</a:t>
            </a:r>
            <a:endParaRPr sz="4800">
              <a:solidFill>
                <a:srgbClr val="FFFFFF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375" y="2174164"/>
            <a:ext cx="2075800" cy="20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4650" y="2619625"/>
            <a:ext cx="4629650" cy="11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rter One"/>
                <a:ea typeface="Carter One"/>
                <a:cs typeface="Carter One"/>
                <a:sym typeface="Carter One"/>
              </a:rPr>
              <a:t>Our Project</a:t>
            </a:r>
            <a:endParaRPr sz="4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165" name="Google Shape;165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Mission Statement </a:t>
            </a:r>
            <a:endParaRPr>
              <a:solidFill>
                <a:srgbClr val="FFFFFF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311700" y="1474075"/>
            <a:ext cx="8832300" cy="3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The goal of this project is to collaborate with Gospel Oak Primary &amp; Nursery School to analyse </a:t>
            </a:r>
            <a:r>
              <a:rPr lang="en" sz="24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parental engagement</a:t>
            </a: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and students’ </a:t>
            </a:r>
            <a:r>
              <a:rPr lang="en" sz="24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linguistic skills</a:t>
            </a:r>
            <a:r>
              <a:rPr b="1"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and how those factors impact the </a:t>
            </a:r>
            <a:r>
              <a:rPr lang="en" sz="24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educational attainment of W-Ever 6 students</a:t>
            </a: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.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2" name="Google Shape;172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/>
          <p:nvPr/>
        </p:nvSpPr>
        <p:spPr>
          <a:xfrm>
            <a:off x="6639075" y="3575175"/>
            <a:ext cx="1005300" cy="10149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6639075" y="1769650"/>
            <a:ext cx="1005300" cy="10149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>
            <p:ph type="title"/>
          </p:nvPr>
        </p:nvSpPr>
        <p:spPr>
          <a:xfrm>
            <a:off x="3387450" y="359650"/>
            <a:ext cx="236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rter One"/>
                <a:ea typeface="Carter One"/>
                <a:cs typeface="Carter One"/>
                <a:sym typeface="Carter One"/>
              </a:rPr>
              <a:t>Objectives</a:t>
            </a:r>
            <a:endParaRPr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154075" y="1182425"/>
            <a:ext cx="28653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</a:t>
            </a:r>
            <a:r>
              <a:rPr b="1"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inguistic Skills</a:t>
            </a:r>
            <a:endParaRPr b="1"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154075" y="2961375"/>
            <a:ext cx="40056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</a:t>
            </a:r>
            <a:r>
              <a:rPr b="1" lang="en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arental Engagement</a:t>
            </a:r>
            <a:endParaRPr b="1" sz="2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1341775" y="1770250"/>
            <a:ext cx="3242700" cy="1013700"/>
          </a:xfrm>
          <a:prstGeom prst="homePlate">
            <a:avLst>
              <a:gd fmla="val 50000" name="adj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#1 Analysis</a:t>
            </a:r>
            <a:endParaRPr b="1"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3" name="Google Shape;183;p25"/>
          <p:cNvSpPr/>
          <p:nvPr/>
        </p:nvSpPr>
        <p:spPr>
          <a:xfrm>
            <a:off x="1341775" y="3570650"/>
            <a:ext cx="3242700" cy="1013700"/>
          </a:xfrm>
          <a:prstGeom prst="homePlate">
            <a:avLst>
              <a:gd fmla="val 50000" name="adj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#2 Analysis</a:t>
            </a:r>
            <a:endParaRPr b="1"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4" name="Google Shape;184;p25"/>
          <p:cNvSpPr/>
          <p:nvPr/>
        </p:nvSpPr>
        <p:spPr>
          <a:xfrm>
            <a:off x="4436875" y="3575125"/>
            <a:ext cx="3012900" cy="1014900"/>
          </a:xfrm>
          <a:prstGeom prst="chevron">
            <a:avLst>
              <a:gd fmla="val 50000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4436925" y="1769650"/>
            <a:ext cx="3012900" cy="1014900"/>
          </a:xfrm>
          <a:prstGeom prst="chevron">
            <a:avLst>
              <a:gd fmla="val 50000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875" y="1868200"/>
            <a:ext cx="8178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875" y="3668600"/>
            <a:ext cx="817800" cy="8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5752825" y="3872300"/>
            <a:ext cx="28653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#4</a:t>
            </a:r>
            <a:r>
              <a:rPr lang="en"/>
              <a:t> </a:t>
            </a:r>
            <a:r>
              <a:rPr b="1"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Improvement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5752825" y="2071900"/>
            <a:ext cx="28653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#3</a:t>
            </a:r>
            <a:r>
              <a:rPr lang="en"/>
              <a:t> </a:t>
            </a:r>
            <a:r>
              <a:rPr b="1"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Improvement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1550" y="3621850"/>
            <a:ext cx="911276" cy="91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1550" y="1821463"/>
            <a:ext cx="911276" cy="91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#1 To analyse students’ linguistic skills and the attainment gap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198" name="Google Shape;198;p26"/>
          <p:cNvSpPr txBox="1"/>
          <p:nvPr>
            <p:ph idx="12" type="sldNum"/>
          </p:nvPr>
        </p:nvSpPr>
        <p:spPr>
          <a:xfrm>
            <a:off x="8612275" y="4676525"/>
            <a:ext cx="5316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311700" y="1936063"/>
            <a:ext cx="4353900" cy="15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Attended classes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Held interviews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Analysed attainment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Held focus groups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400" y="1103800"/>
            <a:ext cx="4288980" cy="3216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>
            <p:ph idx="1" type="body"/>
          </p:nvPr>
        </p:nvSpPr>
        <p:spPr>
          <a:xfrm>
            <a:off x="374025" y="993475"/>
            <a:ext cx="4353900" cy="3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Attended classes </a:t>
            </a: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at Gospel Oak Primary School from Nursery through Year 6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Engaging </a:t>
            </a:r>
            <a:r>
              <a:rPr lang="en" sz="1800">
                <a:solidFill>
                  <a:srgbClr val="FFFFFF"/>
                </a:solidFill>
              </a:rPr>
              <a:t>learning environment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Supportive </a:t>
            </a:r>
            <a:r>
              <a:rPr lang="en" sz="1800">
                <a:solidFill>
                  <a:srgbClr val="FFFFFF"/>
                </a:solidFill>
              </a:rPr>
              <a:t>teachers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Enough oracy strategies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6" name="Google Shape;20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#1 To analyse students’ linguistic skills and the attainment gap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150" y="1170125"/>
            <a:ext cx="4189450" cy="314210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#1 To analyse students’ linguistic skills and the attainment gap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214" name="Google Shape;214;p28"/>
          <p:cNvSpPr/>
          <p:nvPr/>
        </p:nvSpPr>
        <p:spPr>
          <a:xfrm>
            <a:off x="5413675" y="1735275"/>
            <a:ext cx="3585000" cy="2196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051" y="1854651"/>
            <a:ext cx="3407939" cy="202093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  <p:sp>
        <p:nvSpPr>
          <p:cNvPr id="217" name="Google Shape;217;p28"/>
          <p:cNvSpPr txBox="1"/>
          <p:nvPr>
            <p:ph idx="1" type="body"/>
          </p:nvPr>
        </p:nvSpPr>
        <p:spPr>
          <a:xfrm>
            <a:off x="374025" y="993475"/>
            <a:ext cx="5143500" cy="30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Analysis of existing scores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Progress In Reading Assessment (PIRA)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Full scaled score is 115 (Year 2)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Full scaled score is 120 (Year 3, 4, 5)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Grouping by ethnicity and eligibility for free school meal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W-Ever 6 students (Blue)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Non Ever 6 white British (Orange)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Ever 6 ethnic minority (Grey)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Non Ever 6 ethnic minority (Yellow)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9"/>
          <p:cNvGrpSpPr/>
          <p:nvPr/>
        </p:nvGrpSpPr>
        <p:grpSpPr>
          <a:xfrm>
            <a:off x="311701" y="535503"/>
            <a:ext cx="8520600" cy="4072500"/>
            <a:chOff x="311701" y="757728"/>
            <a:chExt cx="8520600" cy="4072500"/>
          </a:xfrm>
        </p:grpSpPr>
        <p:sp>
          <p:nvSpPr>
            <p:cNvPr id="223" name="Google Shape;223;p29"/>
            <p:cNvSpPr/>
            <p:nvPr/>
          </p:nvSpPr>
          <p:spPr>
            <a:xfrm>
              <a:off x="311701" y="757728"/>
              <a:ext cx="8520600" cy="4072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4" name="Google Shape;224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5700" y="979074"/>
              <a:ext cx="8100200" cy="374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5" name="Google Shape;225;p29"/>
          <p:cNvSpPr/>
          <p:nvPr/>
        </p:nvSpPr>
        <p:spPr>
          <a:xfrm>
            <a:off x="2005450" y="1627350"/>
            <a:ext cx="363600" cy="219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9"/>
          <p:cNvSpPr/>
          <p:nvPr/>
        </p:nvSpPr>
        <p:spPr>
          <a:xfrm>
            <a:off x="3726875" y="1242900"/>
            <a:ext cx="363600" cy="2577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9"/>
          <p:cNvSpPr/>
          <p:nvPr/>
        </p:nvSpPr>
        <p:spPr>
          <a:xfrm>
            <a:off x="5489875" y="1190950"/>
            <a:ext cx="363600" cy="2629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9"/>
          <p:cNvSpPr/>
          <p:nvPr/>
        </p:nvSpPr>
        <p:spPr>
          <a:xfrm>
            <a:off x="7211300" y="1190850"/>
            <a:ext cx="363600" cy="2629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9"/>
          <p:cNvSpPr txBox="1"/>
          <p:nvPr/>
        </p:nvSpPr>
        <p:spPr>
          <a:xfrm>
            <a:off x="304800" y="4628800"/>
            <a:ext cx="59853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Non Ever 6 White British is ahead of the other three groups.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0" name="Google Shape;230;p2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/>
        </p:nvSpPr>
        <p:spPr>
          <a:xfrm>
            <a:off x="304800" y="4638850"/>
            <a:ext cx="8832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Attainment gap widens in Year 3.</a:t>
            </a:r>
            <a:endParaRPr sz="1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6" name="Google Shape;236;p30"/>
          <p:cNvSpPr/>
          <p:nvPr/>
        </p:nvSpPr>
        <p:spPr>
          <a:xfrm>
            <a:off x="311701" y="535503"/>
            <a:ext cx="8520600" cy="407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00" y="756849"/>
            <a:ext cx="8100200" cy="37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1510150" y="2038000"/>
            <a:ext cx="5715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.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66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39" name="Google Shape;239;p30"/>
          <p:cNvCxnSpPr/>
          <p:nvPr/>
        </p:nvCxnSpPr>
        <p:spPr>
          <a:xfrm rot="10800000">
            <a:off x="1971500" y="2126200"/>
            <a:ext cx="0" cy="207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240" name="Google Shape;240;p30"/>
          <p:cNvCxnSpPr/>
          <p:nvPr/>
        </p:nvCxnSpPr>
        <p:spPr>
          <a:xfrm flipH="1" rot="10800000">
            <a:off x="7211300" y="1495450"/>
            <a:ext cx="12300" cy="609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41" name="Google Shape;241;p30"/>
          <p:cNvSpPr/>
          <p:nvPr/>
        </p:nvSpPr>
        <p:spPr>
          <a:xfrm>
            <a:off x="6867625" y="1242200"/>
            <a:ext cx="723900" cy="251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6812404" y="1667200"/>
            <a:ext cx="6132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7.30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43" name="Google Shape;243;p30"/>
          <p:cNvCxnSpPr/>
          <p:nvPr/>
        </p:nvCxnSpPr>
        <p:spPr>
          <a:xfrm rot="10800000">
            <a:off x="3730275" y="2385813"/>
            <a:ext cx="6900" cy="579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44" name="Google Shape;244;p30"/>
          <p:cNvSpPr/>
          <p:nvPr/>
        </p:nvSpPr>
        <p:spPr>
          <a:xfrm>
            <a:off x="3356925" y="1242200"/>
            <a:ext cx="723900" cy="251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0"/>
          <p:cNvSpPr txBox="1"/>
          <p:nvPr/>
        </p:nvSpPr>
        <p:spPr>
          <a:xfrm>
            <a:off x="3316881" y="2483625"/>
            <a:ext cx="6132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7.55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6" name="Google Shape;246;p30"/>
          <p:cNvSpPr/>
          <p:nvPr/>
        </p:nvSpPr>
        <p:spPr>
          <a:xfrm>
            <a:off x="5038613" y="1242200"/>
            <a:ext cx="756000" cy="251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7" name="Google Shape;247;p30"/>
          <p:cNvCxnSpPr/>
          <p:nvPr/>
        </p:nvCxnSpPr>
        <p:spPr>
          <a:xfrm flipH="1" rot="10800000">
            <a:off x="5466275" y="1495450"/>
            <a:ext cx="15900" cy="1152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48" name="Google Shape;248;p30"/>
          <p:cNvSpPr txBox="1"/>
          <p:nvPr/>
        </p:nvSpPr>
        <p:spPr>
          <a:xfrm>
            <a:off x="4982121" y="1902400"/>
            <a:ext cx="6132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13.63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9" name="Google Shape;249;p30"/>
          <p:cNvSpPr/>
          <p:nvPr/>
        </p:nvSpPr>
        <p:spPr>
          <a:xfrm>
            <a:off x="1565300" y="1667200"/>
            <a:ext cx="723900" cy="2092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600"/>
              <a:t>‹#›</a:t>
            </a:fld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/>
          <p:nvPr/>
        </p:nvSpPr>
        <p:spPr>
          <a:xfrm>
            <a:off x="311701" y="535503"/>
            <a:ext cx="8520600" cy="407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00" y="756849"/>
            <a:ext cx="8100200" cy="3747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31"/>
          <p:cNvCxnSpPr/>
          <p:nvPr/>
        </p:nvCxnSpPr>
        <p:spPr>
          <a:xfrm rot="10800000">
            <a:off x="2618400" y="2084500"/>
            <a:ext cx="10500" cy="63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58" name="Google Shape;258;p31"/>
          <p:cNvSpPr txBox="1"/>
          <p:nvPr/>
        </p:nvSpPr>
        <p:spPr>
          <a:xfrm>
            <a:off x="1510150" y="2038000"/>
            <a:ext cx="5715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2.66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2247788" y="2209300"/>
            <a:ext cx="6132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7.85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60" name="Google Shape;260;p31"/>
          <p:cNvCxnSpPr/>
          <p:nvPr/>
        </p:nvCxnSpPr>
        <p:spPr>
          <a:xfrm rot="10800000">
            <a:off x="1971500" y="2126200"/>
            <a:ext cx="0" cy="207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61" name="Google Shape;261;p31"/>
          <p:cNvSpPr/>
          <p:nvPr/>
        </p:nvSpPr>
        <p:spPr>
          <a:xfrm>
            <a:off x="7568727" y="1242188"/>
            <a:ext cx="571500" cy="251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2" name="Google Shape;262;p31"/>
          <p:cNvCxnSpPr/>
          <p:nvPr/>
        </p:nvCxnSpPr>
        <p:spPr>
          <a:xfrm rot="10800000">
            <a:off x="7896106" y="1783354"/>
            <a:ext cx="0" cy="207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263" name="Google Shape;263;p31"/>
          <p:cNvCxnSpPr/>
          <p:nvPr/>
        </p:nvCxnSpPr>
        <p:spPr>
          <a:xfrm flipH="1" rot="10800000">
            <a:off x="7211300" y="1495450"/>
            <a:ext cx="12300" cy="609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64" name="Google Shape;264;p31"/>
          <p:cNvSpPr txBox="1"/>
          <p:nvPr/>
        </p:nvSpPr>
        <p:spPr>
          <a:xfrm>
            <a:off x="6784450" y="1667200"/>
            <a:ext cx="6132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7.10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5" name="Google Shape;265;p31"/>
          <p:cNvSpPr txBox="1"/>
          <p:nvPr/>
        </p:nvSpPr>
        <p:spPr>
          <a:xfrm flipH="1">
            <a:off x="7490121" y="1675900"/>
            <a:ext cx="4887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1.57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6" name="Google Shape;266;p31"/>
          <p:cNvSpPr/>
          <p:nvPr/>
        </p:nvSpPr>
        <p:spPr>
          <a:xfrm>
            <a:off x="1565300" y="1667200"/>
            <a:ext cx="723900" cy="2092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1"/>
          <p:cNvSpPr/>
          <p:nvPr/>
        </p:nvSpPr>
        <p:spPr>
          <a:xfrm>
            <a:off x="2291925" y="1667300"/>
            <a:ext cx="613200" cy="2092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"/>
          <p:cNvSpPr/>
          <p:nvPr/>
        </p:nvSpPr>
        <p:spPr>
          <a:xfrm>
            <a:off x="6830850" y="1242200"/>
            <a:ext cx="723900" cy="251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1"/>
          <p:cNvSpPr txBox="1"/>
          <p:nvPr/>
        </p:nvSpPr>
        <p:spPr>
          <a:xfrm>
            <a:off x="304800" y="4638850"/>
            <a:ext cx="8832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The attainment gap within ethnic minority groups almost closes in Year 5.</a:t>
            </a:r>
            <a:endParaRPr sz="1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70" name="Google Shape;270;p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" name="Google Shape;275;p32"/>
          <p:cNvGraphicFramePr/>
          <p:nvPr/>
        </p:nvGraphicFramePr>
        <p:xfrm>
          <a:off x="311711" y="5310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{F90A6460-5186-4D5F-9181-740A74A98FBF}</a:tableStyleId>
              </a:tblPr>
              <a:tblGrid>
                <a:gridCol w="1659475"/>
                <a:gridCol w="842100"/>
                <a:gridCol w="842100"/>
                <a:gridCol w="842100"/>
                <a:gridCol w="842100"/>
                <a:gridCol w="842100"/>
                <a:gridCol w="842100"/>
                <a:gridCol w="842100"/>
                <a:gridCol w="842100"/>
              </a:tblGrid>
              <a:tr h="854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W-Ever 6 (Attaining well)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W-Ever 6 (Attaining poor)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Ever 6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 (Attaining well)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Ever 6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(Attaining poor)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</a:tr>
              <a:tr h="482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+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-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+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-</a:t>
                      </a:r>
                      <a:endParaRPr b="1"/>
                    </a:p>
                  </a:txBody>
                  <a:tcPr marT="25400" marB="25400" marR="25400" marL="25400" anchor="b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+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-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+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-</a:t>
                      </a:r>
                      <a:endParaRPr b="1"/>
                    </a:p>
                  </a:txBody>
                  <a:tcPr marT="25400" marB="25400" marR="25400" marL="25400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Comprehension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IIIIIIIIIIIII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554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Complete Sentence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IIIIIIIIIIII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Proper Grammar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Formality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Vocabulary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IIIIIIIII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IIIIII</a:t>
                      </a:r>
                      <a:endParaRPr b="1"/>
                    </a:p>
                  </a:txBody>
                  <a:tcPr marT="25400" marB="25400" marR="25400" marL="25400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82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Total responses</a:t>
                      </a:r>
                      <a:endParaRPr b="1"/>
                    </a:p>
                  </a:txBody>
                  <a:tcPr marT="25400" marB="25400" marR="25400" marL="25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46</a:t>
                      </a:r>
                      <a:endParaRPr b="1"/>
                    </a:p>
                  </a:txBody>
                  <a:tcPr marT="25400" marB="25400" marR="25400" marL="25400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60</a:t>
                      </a:r>
                      <a:endParaRPr b="1"/>
                    </a:p>
                  </a:txBody>
                  <a:tcPr marT="25400" marB="25400" marR="25400" marL="25400" anchor="b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70</a:t>
                      </a:r>
                      <a:endParaRPr b="1"/>
                    </a:p>
                  </a:txBody>
                  <a:tcPr marT="25400" marB="25400" marR="25400" marL="25400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68</a:t>
                      </a:r>
                      <a:endParaRPr b="1"/>
                    </a:p>
                  </a:txBody>
                  <a:tcPr marT="25400" marB="25400" marR="25400" marL="25400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276" name="Google Shape;276;p32"/>
          <p:cNvSpPr txBox="1"/>
          <p:nvPr>
            <p:ph type="title"/>
          </p:nvPr>
        </p:nvSpPr>
        <p:spPr>
          <a:xfrm>
            <a:off x="311700" y="3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#1 To analyse students’ linguistic skills and the attainment gap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277" name="Google Shape;277;p3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rter One"/>
                <a:ea typeface="Carter One"/>
                <a:cs typeface="Carter One"/>
                <a:sym typeface="Carter One"/>
              </a:rPr>
              <a:t>Preface</a:t>
            </a:r>
            <a:endParaRPr sz="4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#2 To analyse </a:t>
            </a:r>
            <a:r>
              <a:rPr lang="en" sz="18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parental engagement with the school and at home with their children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283" name="Google Shape;283;p33"/>
          <p:cNvSpPr txBox="1"/>
          <p:nvPr>
            <p:ph idx="1" type="body"/>
          </p:nvPr>
        </p:nvSpPr>
        <p:spPr>
          <a:xfrm>
            <a:off x="262425" y="1313950"/>
            <a:ext cx="7954500" cy="29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rage"/>
              <a:buChar char="●"/>
            </a:pPr>
            <a:r>
              <a:rPr lang="en" sz="21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Created survey</a:t>
            </a:r>
            <a:r>
              <a:rPr lang="en" sz="2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for parents using Qualtrics</a:t>
            </a:r>
            <a:endParaRPr sz="21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en" sz="21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Some </a:t>
            </a:r>
            <a:r>
              <a:rPr lang="en" sz="2100">
                <a:solidFill>
                  <a:srgbClr val="FFFFFF"/>
                </a:solidFill>
              </a:rPr>
              <a:t>q</a:t>
            </a:r>
            <a:r>
              <a:rPr lang="en" sz="2100">
                <a:solidFill>
                  <a:srgbClr val="FFFFFF"/>
                </a:solidFill>
              </a:rPr>
              <a:t>uestions for parental engagement at home</a:t>
            </a:r>
            <a:endParaRPr sz="2100">
              <a:solidFill>
                <a:srgbClr val="FFFFFF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en" sz="2100">
                <a:solidFill>
                  <a:srgbClr val="FFFFFF"/>
                </a:solidFill>
              </a:rPr>
              <a:t>Some questions for parental </a:t>
            </a:r>
            <a:r>
              <a:rPr lang="en" sz="2100">
                <a:solidFill>
                  <a:srgbClr val="FFFFFF"/>
                </a:solidFill>
              </a:rPr>
              <a:t>engagement</a:t>
            </a:r>
            <a:r>
              <a:rPr lang="en" sz="2100">
                <a:solidFill>
                  <a:srgbClr val="FFFFFF"/>
                </a:solidFill>
              </a:rPr>
              <a:t> with the school</a:t>
            </a:r>
            <a:endParaRPr sz="2100">
              <a:solidFill>
                <a:srgbClr val="FFFFFF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en" sz="2100">
                <a:solidFill>
                  <a:srgbClr val="FFFFFF"/>
                </a:solidFill>
              </a:rPr>
              <a:t>Some questions about linguistics to help with Objective #1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84" name="Google Shape;284;p3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80" y="0"/>
            <a:ext cx="83214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67" y="0"/>
            <a:ext cx="83130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37" y="-2"/>
            <a:ext cx="83275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#3 To improve students’ linguistic skills by collaborating with senior faculty and parents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308" name="Google Shape;308;p37"/>
          <p:cNvSpPr txBox="1"/>
          <p:nvPr>
            <p:ph idx="1" type="body"/>
          </p:nvPr>
        </p:nvSpPr>
        <p:spPr>
          <a:xfrm>
            <a:off x="311700" y="1052025"/>
            <a:ext cx="8520600" cy="30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Practice, Practice, Practice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R</a:t>
            </a: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eading</a:t>
            </a: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homework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Language formality</a:t>
            </a:r>
            <a:endParaRPr sz="1800" u="sng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rgbClr val="FFFFFF"/>
                </a:solidFill>
              </a:rPr>
              <a:t>Enforcing language formality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09" name="Google Shape;309;p37"/>
          <p:cNvPicPr preferRelativeResize="0"/>
          <p:nvPr/>
        </p:nvPicPr>
        <p:blipFill rotWithShape="1">
          <a:blip r:embed="rId3">
            <a:alphaModFix/>
          </a:blip>
          <a:srcRect b="0" l="0" r="6419" t="4561"/>
          <a:stretch/>
        </p:blipFill>
        <p:spPr>
          <a:xfrm>
            <a:off x="0" y="2449375"/>
            <a:ext cx="5255328" cy="269412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7"/>
          <p:cNvSpPr txBox="1"/>
          <p:nvPr/>
        </p:nvSpPr>
        <p:spPr>
          <a:xfrm>
            <a:off x="5179125" y="3002638"/>
            <a:ext cx="40704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Awareness on Child Directed Speech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At home linguistics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Booklet on at-home-strategies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11" name="Google Shape;311;p3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#3 To improve students’ linguistic skills by collaborating with senior faculty and parents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311700" y="1298200"/>
            <a:ext cx="5161200" cy="30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Booklet on at-home-strategies</a:t>
            </a:r>
            <a:endParaRPr sz="1800" u="sng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Importance of home learning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Availability of educational resources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Flipped Learning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Educational games / activities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Recommended linguistics practice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All in one convenient location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18" name="Google Shape;318;p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  <p:pic>
        <p:nvPicPr>
          <p:cNvPr id="319" name="Google Shape;3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3675" y="894025"/>
            <a:ext cx="2389376" cy="424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#4 To improve </a:t>
            </a: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parental engagement by introducing effective educational engagement based on existing research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325" name="Google Shape;325;p39"/>
          <p:cNvSpPr txBox="1"/>
          <p:nvPr>
            <p:ph idx="1" type="body"/>
          </p:nvPr>
        </p:nvSpPr>
        <p:spPr>
          <a:xfrm>
            <a:off x="311700" y="1264600"/>
            <a:ext cx="545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Parent and student engagement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Created handbook for parents on Canva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Categorized by students’ passions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Digital copy with hyperlinks</a:t>
            </a:r>
            <a:endParaRPr sz="18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Parent and school engagement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New </a:t>
            </a:r>
            <a:r>
              <a:rPr lang="en" sz="1800" u="sng">
                <a:solidFill>
                  <a:schemeClr val="dk1"/>
                </a:solidFill>
              </a:rPr>
              <a:t>communication platform</a:t>
            </a:r>
            <a:r>
              <a:rPr lang="en" sz="1800">
                <a:solidFill>
                  <a:schemeClr val="dk1"/>
                </a:solidFill>
              </a:rPr>
              <a:t> to improve engagement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6" name="Google Shape;326;p3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  <p:pic>
        <p:nvPicPr>
          <p:cNvPr id="327" name="Google Shape;3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0402" y="971120"/>
            <a:ext cx="2341413" cy="4172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  <p:sp>
        <p:nvSpPr>
          <p:cNvPr id="333" name="Google Shape;333;p4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#4 To improve parental engagement by introducing effective educational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engagement based on existing research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>
            <a:off x="603893" y="1211175"/>
            <a:ext cx="4744500" cy="3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Booklet on at-home-activities</a:t>
            </a:r>
            <a:endParaRPr sz="1800" u="sng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Activities for parents of future Scientists/Artists/Athletes/Engineers…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With prices and estimated time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Suggested extracurricular locations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Online resources: Flipped learning 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Parenting Tips: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Pause, Prompt, Praise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Parent by example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Encourage proper linguistics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35" name="Google Shape;3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385" y="899250"/>
            <a:ext cx="2376249" cy="424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" name="Google Shape;340;p41"/>
          <p:cNvGraphicFramePr/>
          <p:nvPr/>
        </p:nvGraphicFramePr>
        <p:xfrm>
          <a:off x="1327472" y="11524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{D6C61379-4E0A-4D4C-8DFF-5F9572E21398}</a:tableStyleId>
              </a:tblPr>
              <a:tblGrid>
                <a:gridCol w="1686450"/>
                <a:gridCol w="858575"/>
                <a:gridCol w="912950"/>
                <a:gridCol w="912950"/>
                <a:gridCol w="912950"/>
                <a:gridCol w="912950"/>
              </a:tblGrid>
              <a:tr h="463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Newsletter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Website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WhatsApp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Slack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Class Dojo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 efficiency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Instant communication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63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Availability of sharing documents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Group size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63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Separate channels for parents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Familiarity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‘Quiet Hours’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Follow up function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Follow each parent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6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 Weighted Total score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+7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sp>
        <p:nvSpPr>
          <p:cNvPr id="341" name="Google Shape;341;p4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#4 To improve parental engagement by introducing effective educational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rter One"/>
                <a:ea typeface="Carter One"/>
                <a:cs typeface="Carter One"/>
                <a:sym typeface="Carter One"/>
              </a:rPr>
              <a:t>engagement based on existing research</a:t>
            </a:r>
            <a:endParaRPr sz="1800">
              <a:latin typeface="Carter One"/>
              <a:ea typeface="Carter One"/>
              <a:cs typeface="Carter One"/>
              <a:sym typeface="Carter One"/>
            </a:endParaRPr>
          </a:p>
        </p:txBody>
      </p:sp>
      <p:pic>
        <p:nvPicPr>
          <p:cNvPr id="342" name="Google Shape;3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7322" y="1373983"/>
            <a:ext cx="1238879" cy="123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7325" y="3501377"/>
            <a:ext cx="1238875" cy="123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1"/>
          <p:cNvPicPr preferRelativeResize="0"/>
          <p:nvPr/>
        </p:nvPicPr>
        <p:blipFill rotWithShape="1">
          <a:blip r:embed="rId5">
            <a:alphaModFix/>
          </a:blip>
          <a:srcRect b="7718" l="3752" r="4957" t="8480"/>
          <a:stretch/>
        </p:blipFill>
        <p:spPr>
          <a:xfrm>
            <a:off x="0" y="3552236"/>
            <a:ext cx="1238875" cy="11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408466"/>
            <a:ext cx="1238876" cy="116993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1"/>
          <p:cNvSpPr/>
          <p:nvPr/>
        </p:nvSpPr>
        <p:spPr>
          <a:xfrm>
            <a:off x="5600675" y="4586500"/>
            <a:ext cx="1631400" cy="582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rter One"/>
                <a:ea typeface="Carter One"/>
                <a:cs typeface="Carter One"/>
                <a:sym typeface="Carter One"/>
              </a:rPr>
              <a:t>Conclusion</a:t>
            </a:r>
            <a:endParaRPr sz="4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353" name="Google Shape;353;p4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rter One"/>
                <a:ea typeface="Carter One"/>
                <a:cs typeface="Carter One"/>
                <a:sym typeface="Carter One"/>
              </a:rPr>
              <a:t>Key Terms</a:t>
            </a:r>
            <a:endParaRPr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281350"/>
            <a:ext cx="8667000" cy="27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‘</a:t>
            </a:r>
            <a:r>
              <a:rPr b="1" lang="en" sz="2400">
                <a:solidFill>
                  <a:schemeClr val="dk1"/>
                </a:solidFill>
              </a:rPr>
              <a:t>Ever 6 student</a:t>
            </a:r>
            <a:r>
              <a:rPr lang="en" sz="2400">
                <a:solidFill>
                  <a:schemeClr val="dk1"/>
                </a:solidFill>
              </a:rPr>
              <a:t>’ : A student who has ever received a free school meal in the past 6 years.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‘</a:t>
            </a:r>
            <a:r>
              <a:rPr b="1" lang="en" sz="2400">
                <a:solidFill>
                  <a:schemeClr val="dk1"/>
                </a:solidFill>
              </a:rPr>
              <a:t>W-Ever 6 student</a:t>
            </a:r>
            <a:r>
              <a:rPr lang="en" sz="2400">
                <a:solidFill>
                  <a:schemeClr val="dk1"/>
                </a:solidFill>
              </a:rPr>
              <a:t>’ : A </a:t>
            </a:r>
            <a:r>
              <a:rPr lang="en" sz="2400">
                <a:solidFill>
                  <a:schemeClr val="dk1"/>
                </a:solidFill>
              </a:rPr>
              <a:t>white </a:t>
            </a:r>
            <a:r>
              <a:rPr lang="en" sz="2400">
                <a:solidFill>
                  <a:schemeClr val="dk1"/>
                </a:solidFill>
              </a:rPr>
              <a:t>British student who has ever received a free school meal in the past </a:t>
            </a:r>
            <a:r>
              <a:rPr b="1" lang="en" sz="2400">
                <a:solidFill>
                  <a:schemeClr val="dk1"/>
                </a:solidFill>
              </a:rPr>
              <a:t>6 </a:t>
            </a:r>
            <a:r>
              <a:rPr lang="en" sz="2400">
                <a:solidFill>
                  <a:schemeClr val="dk1"/>
                </a:solidFill>
              </a:rPr>
              <a:t>years.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rter One"/>
                <a:ea typeface="Carter One"/>
                <a:cs typeface="Carter One"/>
                <a:sym typeface="Carter One"/>
              </a:rPr>
              <a:t>Acknowledgments</a:t>
            </a:r>
            <a:endParaRPr/>
          </a:p>
        </p:txBody>
      </p:sp>
      <p:sp>
        <p:nvSpPr>
          <p:cNvPr id="359" name="Google Shape;35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We would li</a:t>
            </a: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ke to express our gratitude to …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Headteacher</a:t>
            </a: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John Hayes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Dawn O’Driscoll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All Gospel Oak Primary School faculty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Professor John Orr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Professor Paul Marrone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Naomi Pollard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Camden Learning staff: Jon Abbey, Martin Cresswell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60" name="Google Shape;360;p4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4"/>
          <p:cNvSpPr txBox="1"/>
          <p:nvPr>
            <p:ph type="title"/>
          </p:nvPr>
        </p:nvSpPr>
        <p:spPr>
          <a:xfrm>
            <a:off x="671250" y="24460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rter One"/>
                <a:ea typeface="Carter One"/>
                <a:cs typeface="Carter One"/>
                <a:sym typeface="Carter One"/>
              </a:rPr>
              <a:t>Thank you for listening, any questions?</a:t>
            </a:r>
            <a:endParaRPr>
              <a:latin typeface="Carter One"/>
              <a:ea typeface="Carter One"/>
              <a:cs typeface="Carter One"/>
              <a:sym typeface="Carter One"/>
            </a:endParaRPr>
          </a:p>
        </p:txBody>
      </p:sp>
      <p:pic>
        <p:nvPicPr>
          <p:cNvPr id="366" name="Google Shape;3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54650"/>
            <a:ext cx="1836449" cy="18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4"/>
          <p:cNvSpPr txBox="1"/>
          <p:nvPr/>
        </p:nvSpPr>
        <p:spPr>
          <a:xfrm>
            <a:off x="1988850" y="4110255"/>
            <a:ext cx="55440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Yezi Chen, Jack Gerulskis, Siyuan (Claire) Li, Dieter Teirlinck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44"/>
          <p:cNvSpPr txBox="1"/>
          <p:nvPr/>
        </p:nvSpPr>
        <p:spPr>
          <a:xfrm>
            <a:off x="484350" y="484525"/>
            <a:ext cx="81753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Closing the ‘W-Ever 6’ attainment gap</a:t>
            </a:r>
            <a:endParaRPr sz="3000">
              <a:solidFill>
                <a:srgbClr val="FFFFFF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369" name="Google Shape;369;p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rter One"/>
                <a:ea typeface="Carter One"/>
                <a:cs typeface="Carter One"/>
                <a:sym typeface="Carter One"/>
              </a:rPr>
              <a:t>Our Sponsor - </a:t>
            </a:r>
            <a:r>
              <a:rPr lang="en" sz="2400">
                <a:latin typeface="Carter One"/>
                <a:ea typeface="Carter One"/>
                <a:cs typeface="Carter One"/>
                <a:sym typeface="Carter One"/>
              </a:rPr>
              <a:t>Gospel Oak Primary and Nursery School</a:t>
            </a:r>
            <a:endParaRPr sz="24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513375" y="4681000"/>
            <a:ext cx="52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311700" y="1312700"/>
            <a:ext cx="8520600" cy="743100"/>
          </a:xfrm>
          <a:prstGeom prst="rect">
            <a:avLst/>
          </a:prstGeom>
          <a:solidFill>
            <a:srgbClr val="3C78D8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311700" y="2142100"/>
            <a:ext cx="8520600" cy="743100"/>
          </a:xfrm>
          <a:prstGeom prst="rect">
            <a:avLst/>
          </a:prstGeom>
          <a:solidFill>
            <a:srgbClr val="3C78D8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518250" y="2199850"/>
            <a:ext cx="81075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459 Students, Nursery, Reception, Years 1 - 6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311700" y="2971400"/>
            <a:ext cx="8520600" cy="743100"/>
          </a:xfrm>
          <a:prstGeom prst="rect">
            <a:avLst/>
          </a:prstGeom>
          <a:solidFill>
            <a:srgbClr val="3C78D8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518250" y="3029150"/>
            <a:ext cx="81075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~40% White British, ~26% Ever 6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311700" y="3797325"/>
            <a:ext cx="8520600" cy="743100"/>
          </a:xfrm>
          <a:prstGeom prst="rect">
            <a:avLst/>
          </a:prstGeom>
          <a:solidFill>
            <a:srgbClr val="3C78D8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518250" y="1370538"/>
            <a:ext cx="81075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Located in Camden, ethnically and </a:t>
            </a: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economically</a:t>
            </a: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diverse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518250" y="3855075"/>
            <a:ext cx="81075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“Outstanding School” according to Ofsted reports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rter One"/>
                <a:ea typeface="Carter One"/>
                <a:cs typeface="Carter One"/>
                <a:sym typeface="Carter One"/>
              </a:rPr>
              <a:t>The </a:t>
            </a:r>
            <a:r>
              <a:rPr lang="en" sz="4800">
                <a:latin typeface="Carter One"/>
                <a:ea typeface="Carter One"/>
                <a:cs typeface="Carter One"/>
                <a:sym typeface="Carter One"/>
              </a:rPr>
              <a:t>Problem</a:t>
            </a:r>
            <a:endParaRPr sz="48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3345150" y="1828500"/>
            <a:ext cx="2453700" cy="14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24%</a:t>
            </a:r>
            <a:endParaRPr sz="10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779250" y="719075"/>
            <a:ext cx="7585500" cy="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The ‘Ever 6’ group performs</a:t>
            </a:r>
            <a:endParaRPr sz="3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44942" y="3632457"/>
            <a:ext cx="83541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worse on General Certificate of Secondary Education exams than non ‘Ever 6’ students in the UK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/>
        </p:nvSpPr>
        <p:spPr>
          <a:xfrm>
            <a:off x="3345150" y="1828500"/>
            <a:ext cx="2453700" cy="14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38</a:t>
            </a:r>
            <a:r>
              <a:rPr lang="en" sz="10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%</a:t>
            </a:r>
            <a:endParaRPr sz="10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779250" y="719075"/>
            <a:ext cx="7585500" cy="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The ‘W-Ever 6’ group performs</a:t>
            </a:r>
            <a:endParaRPr sz="3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394950" y="3539725"/>
            <a:ext cx="83541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worse on General Certificate of Secondary Education exams than non ‘W-Ever 6’ students in the UK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5" name="Google Shape;115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126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The attainment gap grows with age</a:t>
            </a:r>
            <a:endParaRPr>
              <a:solidFill>
                <a:srgbClr val="FFFFFF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10785" l="0" r="0" t="0"/>
          <a:stretch/>
        </p:blipFill>
        <p:spPr>
          <a:xfrm>
            <a:off x="2016263" y="699225"/>
            <a:ext cx="5111469" cy="444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/>
        </p:nvSpPr>
        <p:spPr>
          <a:xfrm>
            <a:off x="-340125" y="81900"/>
            <a:ext cx="53190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900"/>
              <a:buFont typeface="Palatino"/>
              <a:buNone/>
            </a:pPr>
            <a:r>
              <a:rPr i="0" lang="en" sz="2000" u="none" cap="none" strike="noStrike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What affects students</a:t>
            </a:r>
            <a:r>
              <a:rPr lang="en" sz="2000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’</a:t>
            </a:r>
            <a:r>
              <a:rPr i="0" lang="en" sz="2000" u="none" cap="none" strike="noStrike">
                <a:solidFill>
                  <a:srgbClr val="FFFFFF"/>
                </a:solidFill>
                <a:latin typeface="Carter One"/>
                <a:ea typeface="Carter One"/>
                <a:cs typeface="Carter One"/>
                <a:sym typeface="Carter One"/>
              </a:rPr>
              <a:t> attainment?</a:t>
            </a:r>
            <a:endParaRPr sz="2000">
              <a:solidFill>
                <a:srgbClr val="FFFFFF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650508" y="3261760"/>
            <a:ext cx="2765700" cy="3924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Student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O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racy</a:t>
            </a:r>
            <a:endParaRPr sz="900"/>
          </a:p>
        </p:txBody>
      </p:sp>
      <p:sp>
        <p:nvSpPr>
          <p:cNvPr id="129" name="Google Shape;129;p22"/>
          <p:cNvSpPr/>
          <p:nvPr/>
        </p:nvSpPr>
        <p:spPr>
          <a:xfrm>
            <a:off x="650508" y="4013786"/>
            <a:ext cx="2765700" cy="4974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Parental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ngagement</a:t>
            </a:r>
            <a:endParaRPr sz="900"/>
          </a:p>
        </p:txBody>
      </p:sp>
      <p:sp>
        <p:nvSpPr>
          <p:cNvPr id="130" name="Google Shape;130;p22"/>
          <p:cNvSpPr/>
          <p:nvPr/>
        </p:nvSpPr>
        <p:spPr>
          <a:xfrm>
            <a:off x="4637975" y="870900"/>
            <a:ext cx="4155900" cy="3228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Home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L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earning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nvironment </a:t>
            </a:r>
            <a:endParaRPr sz="900"/>
          </a:p>
        </p:txBody>
      </p:sp>
      <p:sp>
        <p:nvSpPr>
          <p:cNvPr id="131" name="Google Shape;131;p22"/>
          <p:cNvSpPr/>
          <p:nvPr/>
        </p:nvSpPr>
        <p:spPr>
          <a:xfrm>
            <a:off x="650499" y="2387889"/>
            <a:ext cx="2765700" cy="4581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Culture</a:t>
            </a:r>
            <a:endParaRPr sz="900"/>
          </a:p>
        </p:txBody>
      </p:sp>
      <p:sp>
        <p:nvSpPr>
          <p:cNvPr id="132" name="Google Shape;132;p22"/>
          <p:cNvSpPr/>
          <p:nvPr/>
        </p:nvSpPr>
        <p:spPr>
          <a:xfrm>
            <a:off x="650498" y="1497112"/>
            <a:ext cx="2765700" cy="4974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Socioeconomics </a:t>
            </a:r>
            <a:endParaRPr sz="900"/>
          </a:p>
        </p:txBody>
      </p:sp>
      <p:sp>
        <p:nvSpPr>
          <p:cNvPr id="133" name="Google Shape;133;p22"/>
          <p:cNvSpPr/>
          <p:nvPr/>
        </p:nvSpPr>
        <p:spPr>
          <a:xfrm>
            <a:off x="4630725" y="372975"/>
            <a:ext cx="4155900" cy="4116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Economic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C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apital</a:t>
            </a:r>
            <a:endParaRPr sz="900"/>
          </a:p>
        </p:txBody>
      </p:sp>
      <p:sp>
        <p:nvSpPr>
          <p:cNvPr id="134" name="Google Shape;134;p22"/>
          <p:cNvSpPr/>
          <p:nvPr/>
        </p:nvSpPr>
        <p:spPr>
          <a:xfrm>
            <a:off x="4630725" y="1280100"/>
            <a:ext cx="4155900" cy="389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Aspiration </a:t>
            </a:r>
            <a:endParaRPr sz="900"/>
          </a:p>
        </p:txBody>
      </p:sp>
      <p:sp>
        <p:nvSpPr>
          <p:cNvPr id="135" name="Google Shape;135;p22"/>
          <p:cNvSpPr/>
          <p:nvPr/>
        </p:nvSpPr>
        <p:spPr>
          <a:xfrm>
            <a:off x="4630725" y="2260900"/>
            <a:ext cx="4155900" cy="3924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Child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D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irected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S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peech</a:t>
            </a:r>
            <a:endParaRPr sz="900"/>
          </a:p>
        </p:txBody>
      </p:sp>
      <p:sp>
        <p:nvSpPr>
          <p:cNvPr id="136" name="Google Shape;136;p22"/>
          <p:cNvSpPr/>
          <p:nvPr/>
        </p:nvSpPr>
        <p:spPr>
          <a:xfrm>
            <a:off x="4637975" y="2732100"/>
            <a:ext cx="4155900" cy="5652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English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L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evel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&amp;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L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earning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P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rogress</a:t>
            </a:r>
            <a:endParaRPr sz="900"/>
          </a:p>
        </p:txBody>
      </p:sp>
      <p:sp>
        <p:nvSpPr>
          <p:cNvPr id="137" name="Google Shape;137;p22"/>
          <p:cNvSpPr/>
          <p:nvPr/>
        </p:nvSpPr>
        <p:spPr>
          <a:xfrm>
            <a:off x="4630725" y="1770375"/>
            <a:ext cx="4155900" cy="3897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Reading</a:t>
            </a:r>
            <a:endParaRPr sz="900"/>
          </a:p>
        </p:txBody>
      </p:sp>
      <p:sp>
        <p:nvSpPr>
          <p:cNvPr id="138" name="Google Shape;138;p22"/>
          <p:cNvSpPr/>
          <p:nvPr/>
        </p:nvSpPr>
        <p:spPr>
          <a:xfrm>
            <a:off x="4646475" y="3373950"/>
            <a:ext cx="4155900" cy="3126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Teaching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M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ethods</a:t>
            </a:r>
            <a:endParaRPr sz="900"/>
          </a:p>
        </p:txBody>
      </p:sp>
      <p:sp>
        <p:nvSpPr>
          <p:cNvPr id="139" name="Google Shape;139;p22"/>
          <p:cNvSpPr/>
          <p:nvPr/>
        </p:nvSpPr>
        <p:spPr>
          <a:xfrm>
            <a:off x="4646450" y="3765075"/>
            <a:ext cx="4155900" cy="4179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Extracurriculars/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C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ultur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al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C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apital</a:t>
            </a:r>
            <a:endParaRPr sz="900"/>
          </a:p>
        </p:txBody>
      </p:sp>
      <p:sp>
        <p:nvSpPr>
          <p:cNvPr id="140" name="Google Shape;140;p22"/>
          <p:cNvSpPr/>
          <p:nvPr/>
        </p:nvSpPr>
        <p:spPr>
          <a:xfrm>
            <a:off x="4646450" y="4665025"/>
            <a:ext cx="4155900" cy="309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School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and P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arent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C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ollaboration</a:t>
            </a:r>
            <a:endParaRPr sz="1900"/>
          </a:p>
        </p:txBody>
      </p:sp>
      <p:sp>
        <p:nvSpPr>
          <p:cNvPr id="141" name="Google Shape;141;p22"/>
          <p:cNvSpPr/>
          <p:nvPr/>
        </p:nvSpPr>
        <p:spPr>
          <a:xfrm>
            <a:off x="4646475" y="4262625"/>
            <a:ext cx="4155900" cy="3228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Parents’ </a:t>
            </a: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Education </a:t>
            </a:r>
            <a:r>
              <a:rPr lang="en" sz="1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Achievement</a:t>
            </a:r>
            <a:endParaRPr sz="900"/>
          </a:p>
        </p:txBody>
      </p:sp>
      <p:cxnSp>
        <p:nvCxnSpPr>
          <p:cNvPr id="142" name="Google Shape;142;p22"/>
          <p:cNvCxnSpPr>
            <a:stCxn id="132" idx="3"/>
            <a:endCxn id="133" idx="1"/>
          </p:cNvCxnSpPr>
          <p:nvPr/>
        </p:nvCxnSpPr>
        <p:spPr>
          <a:xfrm flipH="1" rot="10800000">
            <a:off x="3416198" y="578812"/>
            <a:ext cx="1214400" cy="116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22"/>
          <p:cNvCxnSpPr>
            <a:stCxn id="132" idx="3"/>
            <a:endCxn id="130" idx="1"/>
          </p:cNvCxnSpPr>
          <p:nvPr/>
        </p:nvCxnSpPr>
        <p:spPr>
          <a:xfrm flipH="1" rot="10800000">
            <a:off x="3416198" y="1032412"/>
            <a:ext cx="1221900" cy="71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22"/>
          <p:cNvCxnSpPr>
            <a:stCxn id="131" idx="3"/>
            <a:endCxn id="134" idx="1"/>
          </p:cNvCxnSpPr>
          <p:nvPr/>
        </p:nvCxnSpPr>
        <p:spPr>
          <a:xfrm flipH="1" rot="10800000">
            <a:off x="3416199" y="1474839"/>
            <a:ext cx="1214400" cy="11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22"/>
          <p:cNvCxnSpPr>
            <a:stCxn id="131" idx="3"/>
            <a:endCxn id="135" idx="1"/>
          </p:cNvCxnSpPr>
          <p:nvPr/>
        </p:nvCxnSpPr>
        <p:spPr>
          <a:xfrm flipH="1" rot="10800000">
            <a:off x="3416199" y="2457039"/>
            <a:ext cx="1214400" cy="15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22"/>
          <p:cNvCxnSpPr>
            <a:stCxn id="128" idx="3"/>
            <a:endCxn id="135" idx="1"/>
          </p:cNvCxnSpPr>
          <p:nvPr/>
        </p:nvCxnSpPr>
        <p:spPr>
          <a:xfrm flipH="1" rot="10800000">
            <a:off x="3416208" y="2457160"/>
            <a:ext cx="1214400" cy="100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22"/>
          <p:cNvCxnSpPr>
            <a:stCxn id="132" idx="3"/>
            <a:endCxn id="134" idx="1"/>
          </p:cNvCxnSpPr>
          <p:nvPr/>
        </p:nvCxnSpPr>
        <p:spPr>
          <a:xfrm flipH="1" rot="10800000">
            <a:off x="3416198" y="1474912"/>
            <a:ext cx="1214400" cy="27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22"/>
          <p:cNvCxnSpPr>
            <a:stCxn id="129" idx="3"/>
            <a:endCxn id="140" idx="1"/>
          </p:cNvCxnSpPr>
          <p:nvPr/>
        </p:nvCxnSpPr>
        <p:spPr>
          <a:xfrm>
            <a:off x="3416208" y="4262486"/>
            <a:ext cx="1230300" cy="55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2"/>
          <p:cNvCxnSpPr>
            <a:stCxn id="138" idx="1"/>
            <a:endCxn id="129" idx="3"/>
          </p:cNvCxnSpPr>
          <p:nvPr/>
        </p:nvCxnSpPr>
        <p:spPr>
          <a:xfrm flipH="1">
            <a:off x="3416175" y="3530250"/>
            <a:ext cx="1230300" cy="73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22"/>
          <p:cNvCxnSpPr>
            <a:stCxn id="139" idx="1"/>
            <a:endCxn id="129" idx="3"/>
          </p:cNvCxnSpPr>
          <p:nvPr/>
        </p:nvCxnSpPr>
        <p:spPr>
          <a:xfrm flipH="1">
            <a:off x="3416150" y="3974025"/>
            <a:ext cx="1230300" cy="28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22"/>
          <p:cNvCxnSpPr>
            <a:stCxn id="141" idx="1"/>
            <a:endCxn id="129" idx="3"/>
          </p:cNvCxnSpPr>
          <p:nvPr/>
        </p:nvCxnSpPr>
        <p:spPr>
          <a:xfrm rot="10800000">
            <a:off x="3416175" y="4262625"/>
            <a:ext cx="1230300" cy="16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22"/>
          <p:cNvCxnSpPr>
            <a:stCxn id="136" idx="1"/>
            <a:endCxn id="128" idx="3"/>
          </p:cNvCxnSpPr>
          <p:nvPr/>
        </p:nvCxnSpPr>
        <p:spPr>
          <a:xfrm flipH="1">
            <a:off x="3416075" y="3014700"/>
            <a:ext cx="1221900" cy="44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2"/>
          <p:cNvCxnSpPr>
            <a:stCxn id="129" idx="3"/>
            <a:endCxn id="137" idx="1"/>
          </p:cNvCxnSpPr>
          <p:nvPr/>
        </p:nvCxnSpPr>
        <p:spPr>
          <a:xfrm flipH="1" rot="10800000">
            <a:off x="3416208" y="1965086"/>
            <a:ext cx="1214400" cy="229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22"/>
          <p:cNvCxnSpPr>
            <a:stCxn id="131" idx="3"/>
            <a:endCxn id="136" idx="1"/>
          </p:cNvCxnSpPr>
          <p:nvPr/>
        </p:nvCxnSpPr>
        <p:spPr>
          <a:xfrm>
            <a:off x="3416199" y="2616939"/>
            <a:ext cx="1221900" cy="39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22"/>
          <p:cNvCxnSpPr>
            <a:stCxn id="131" idx="3"/>
            <a:endCxn id="139" idx="1"/>
          </p:cNvCxnSpPr>
          <p:nvPr/>
        </p:nvCxnSpPr>
        <p:spPr>
          <a:xfrm>
            <a:off x="3416199" y="2616939"/>
            <a:ext cx="1230300" cy="135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22"/>
          <p:cNvCxnSpPr>
            <a:stCxn id="132" idx="3"/>
            <a:endCxn id="139" idx="1"/>
          </p:cNvCxnSpPr>
          <p:nvPr/>
        </p:nvCxnSpPr>
        <p:spPr>
          <a:xfrm>
            <a:off x="3416198" y="1745812"/>
            <a:ext cx="1230300" cy="222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2"/>
          <p:cNvCxnSpPr>
            <a:stCxn id="128" idx="3"/>
            <a:endCxn id="137" idx="1"/>
          </p:cNvCxnSpPr>
          <p:nvPr/>
        </p:nvCxnSpPr>
        <p:spPr>
          <a:xfrm flipH="1" rot="10800000">
            <a:off x="3416208" y="1965160"/>
            <a:ext cx="1214400" cy="149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p22"/>
          <p:cNvSpPr/>
          <p:nvPr/>
        </p:nvSpPr>
        <p:spPr>
          <a:xfrm>
            <a:off x="4630725" y="1280100"/>
            <a:ext cx="4155900" cy="3894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alatino"/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rPr>
              <a:t>Aspiration </a:t>
            </a:r>
            <a:endParaRPr sz="900"/>
          </a:p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8682098" y="4511175"/>
            <a:ext cx="536400" cy="8058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24863"/>
              </a:buClr>
              <a:buSzPts val="1000"/>
              <a:buFont typeface="Palatino"/>
              <a:buNone/>
            </a:pPr>
            <a:fld id="{00000000-1234-1234-1234-123412341234}" type="slidenum">
              <a:rPr lang="en" sz="1500">
                <a:solidFill>
                  <a:srgbClr val="FFFFFF"/>
                </a:solidFill>
              </a:rPr>
              <a:t>‹#›</a:t>
            </a:fld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