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918400" cy="21945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A26AB"/>
    <a:srgbClr val="2520AB"/>
    <a:srgbClr val="682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8DD71-3098-72AD-1EEE-CB2D0DEC379C}" v="1676" dt="2021-04-24T05:27:41.123"/>
    <p1510:client id="{5571C19F-D034-B000-F848-A6517C402284}" v="159" dt="2021-04-24T17:28:36.506"/>
    <p1510:client id="{5636514C-27AF-D14B-A36F-08C32B873024}" v="1101" dt="2021-04-22T05:15:33.442"/>
    <p1510:client id="{9DEEDF6E-4274-4FB6-BF75-0975E9A77E40}" v="1887" dt="2021-04-21T16:35:23.549"/>
    <p1510:client id="{A1FBCDD2-8880-5687-4759-79B448E2C417}" v="158" dt="2021-04-26T15:57:16.729"/>
    <p1510:client id="{EFDDC19F-70CB-C000-08B5-6C77062F9A99}" v="6" dt="2021-04-26T01:02:26.302"/>
    <p1510:client id="{FF3E211F-373B-AD7A-215D-8AA7CE60512E}" v="233" dt="2021-04-24T20:08:53.736"/>
    <p1510:client id="{FFF39996-498F-B7EA-95B8-C0263669A496}" v="1452" dt="2021-04-22T01:47:31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8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5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4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nature, outdoor object&#10;&#10;Description automatically generated">
            <a:extLst>
              <a:ext uri="{FF2B5EF4-FFF2-40B4-BE49-F238E27FC236}">
                <a16:creationId xmlns:a16="http://schemas.microsoft.com/office/drawing/2014/main" id="{CF5EA68C-109F-43D6-9764-B44D65120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8" r="9116" b="-112"/>
          <a:stretch/>
        </p:blipFill>
        <p:spPr>
          <a:xfrm>
            <a:off x="0" y="3859"/>
            <a:ext cx="32959274" cy="21962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8FA-0B86-42D1-A66B-D7E5F4467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0365" y="14401"/>
            <a:ext cx="20596011" cy="2161019"/>
          </a:xfrm>
          <a:solidFill>
            <a:srgbClr val="000000">
              <a:alpha val="62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8000" b="1">
                <a:solidFill>
                  <a:schemeClr val="bg1"/>
                </a:solidFill>
                <a:latin typeface="Contoso University"/>
                <a:cs typeface="Calibri Light"/>
              </a:rPr>
              <a:t>NASA Lunabotics 2021:</a:t>
            </a:r>
            <a:br>
              <a:rPr lang="en-US" sz="8000" b="1">
                <a:latin typeface="Contoso University"/>
                <a:cs typeface="Calibri Light"/>
              </a:rPr>
            </a:br>
            <a:r>
              <a:rPr lang="en-US" sz="8000" b="1">
                <a:solidFill>
                  <a:schemeClr val="bg1"/>
                </a:solidFill>
                <a:latin typeface="Contoso University"/>
                <a:cs typeface="Calibri Light"/>
              </a:rPr>
              <a:t> Robotic Mining Competition MQP</a:t>
            </a:r>
          </a:p>
        </p:txBody>
      </p:sp>
      <p:pic>
        <p:nvPicPr>
          <p:cNvPr id="9" name="Picture 9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6A8E9F3-11C9-4EF2-BDDB-456CA0ED5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4" y="347483"/>
            <a:ext cx="3649315" cy="3648727"/>
          </a:xfrm>
          <a:prstGeom prst="rect">
            <a:avLst/>
          </a:prstGeom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EA632BD7-B413-40E4-96DF-CF065A5DD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6191" y="98953"/>
            <a:ext cx="4745241" cy="4117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8068BA-6830-41EA-8919-A84D3598990F}"/>
              </a:ext>
            </a:extLst>
          </p:cNvPr>
          <p:cNvSpPr txBox="1"/>
          <p:nvPr/>
        </p:nvSpPr>
        <p:spPr>
          <a:xfrm>
            <a:off x="403552" y="5577192"/>
            <a:ext cx="10468658" cy="9325630"/>
          </a:xfrm>
          <a:prstGeom prst="rect">
            <a:avLst/>
          </a:prstGeom>
          <a:solidFill>
            <a:srgbClr val="F2F2F2">
              <a:alpha val="87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0" i="0" u="none" strike="noStrike" dirty="0">
                <a:ea typeface="+mn-lt"/>
                <a:cs typeface="+mn-lt"/>
              </a:rPr>
              <a:t>The NASA Robotic Mining Challenge is a yearly competition in which university teams build a rover to navigate rough terrain</a:t>
            </a:r>
            <a:r>
              <a:rPr lang="en-US" sz="4000" dirty="0">
                <a:ea typeface="+mn-lt"/>
                <a:cs typeface="+mn-lt"/>
              </a:rPr>
              <a:t> and </a:t>
            </a:r>
            <a:r>
              <a:rPr lang="en-US" sz="4000" b="0" i="0" u="none" strike="noStrike" dirty="0">
                <a:ea typeface="+mn-lt"/>
                <a:cs typeface="+mn-lt"/>
              </a:rPr>
              <a:t>mine and deliver </a:t>
            </a:r>
            <a:r>
              <a:rPr lang="en-US" sz="4000" dirty="0">
                <a:ea typeface="+mn-lt"/>
                <a:cs typeface="+mn-lt"/>
              </a:rPr>
              <a:t>simulated icy </a:t>
            </a:r>
            <a:r>
              <a:rPr lang="en-US" sz="4000" b="0" i="0" u="none" strike="noStrike" dirty="0">
                <a:ea typeface="+mn-lt"/>
                <a:cs typeface="+mn-lt"/>
              </a:rPr>
              <a:t>regolith</a:t>
            </a:r>
            <a:r>
              <a:rPr lang="en-US" sz="4000" dirty="0">
                <a:ea typeface="+mn-lt"/>
                <a:cs typeface="+mn-lt"/>
              </a:rPr>
              <a:t>. With strict size constraints</a:t>
            </a:r>
            <a:r>
              <a:rPr lang="en-US" sz="4000" b="0" i="0" u="none" strike="noStrike" dirty="0">
                <a:ea typeface="+mn-lt"/>
                <a:cs typeface="+mn-lt"/>
              </a:rPr>
              <a:t>, </a:t>
            </a:r>
            <a:r>
              <a:rPr lang="en-US" sz="4000" dirty="0">
                <a:ea typeface="+mn-lt"/>
                <a:cs typeface="+mn-lt"/>
              </a:rPr>
              <a:t>additional challenges are to minimize </a:t>
            </a:r>
            <a:r>
              <a:rPr lang="en-US" sz="4000" b="0" i="0" u="none" strike="noStrike" dirty="0">
                <a:ea typeface="+mn-lt"/>
                <a:cs typeface="+mn-lt"/>
              </a:rPr>
              <a:t>the </a:t>
            </a:r>
            <a:r>
              <a:rPr lang="en-US" sz="4000" dirty="0">
                <a:ea typeface="+mn-lt"/>
                <a:cs typeface="+mn-lt"/>
              </a:rPr>
              <a:t>rover </a:t>
            </a:r>
            <a:r>
              <a:rPr lang="en-US" sz="4000" b="0" i="0" u="none" strike="noStrike" dirty="0">
                <a:ea typeface="+mn-lt"/>
                <a:cs typeface="+mn-lt"/>
              </a:rPr>
              <a:t>mass</a:t>
            </a:r>
            <a:r>
              <a:rPr lang="en-US" sz="4000" dirty="0">
                <a:ea typeface="+mn-lt"/>
                <a:cs typeface="+mn-lt"/>
              </a:rPr>
              <a:t>, energy used,</a:t>
            </a:r>
            <a:r>
              <a:rPr lang="en-US" sz="4000" b="0" i="0" u="none" strike="noStrike" dirty="0">
                <a:ea typeface="+mn-lt"/>
                <a:cs typeface="+mn-lt"/>
              </a:rPr>
              <a:t> and </a:t>
            </a:r>
            <a:r>
              <a:rPr lang="en-US" sz="4000" dirty="0">
                <a:ea typeface="+mn-lt"/>
                <a:cs typeface="+mn-lt"/>
              </a:rPr>
              <a:t>communication bandwidth, as well as achieve full autonomy</a:t>
            </a:r>
            <a:r>
              <a:rPr lang="en-US" sz="4000" b="0" i="0" u="none" strike="noStrike" dirty="0">
                <a:ea typeface="+mn-lt"/>
                <a:cs typeface="+mn-lt"/>
              </a:rPr>
              <a:t>. Our MQP </a:t>
            </a:r>
            <a:r>
              <a:rPr lang="en-US" sz="4000" dirty="0">
                <a:ea typeface="+mn-lt"/>
                <a:cs typeface="+mn-lt"/>
              </a:rPr>
              <a:t>developed </a:t>
            </a:r>
            <a:r>
              <a:rPr lang="en-US" sz="4000" b="0" i="0" u="none" strike="noStrike" dirty="0">
                <a:ea typeface="+mn-lt"/>
                <a:cs typeface="+mn-lt"/>
              </a:rPr>
              <a:t>an original design for an all-new rover </a:t>
            </a:r>
            <a:r>
              <a:rPr lang="en-US" sz="4000" dirty="0">
                <a:ea typeface="+mn-lt"/>
                <a:cs typeface="+mn-lt"/>
              </a:rPr>
              <a:t>with a rocker-bogie chassis and a novel, two degree of freedom, backhoe-style excavator</a:t>
            </a:r>
            <a:r>
              <a:rPr lang="en-US" sz="4000" b="0" i="0" u="none" strike="noStrike" dirty="0">
                <a:ea typeface="+mn-lt"/>
                <a:cs typeface="+mn-lt"/>
              </a:rPr>
              <a:t>. We were only able to build and test the excavator portion of this robot due to COVID and time constraints. We also </a:t>
            </a:r>
            <a:r>
              <a:rPr lang="en-US" sz="4000" dirty="0">
                <a:ea typeface="+mn-lt"/>
                <a:cs typeface="+mn-lt"/>
              </a:rPr>
              <a:t>programmed </a:t>
            </a:r>
            <a:r>
              <a:rPr lang="en-US" sz="4000" b="0" i="0" u="none" strike="noStrike" dirty="0">
                <a:ea typeface="+mn-lt"/>
                <a:cs typeface="+mn-lt"/>
              </a:rPr>
              <a:t>and tested the state machine and navigation system, </a:t>
            </a:r>
            <a:r>
              <a:rPr lang="en-US" sz="4000" dirty="0">
                <a:ea typeface="+mn-lt"/>
                <a:cs typeface="+mn-lt"/>
              </a:rPr>
              <a:t>creating a code base that can be used by future teams</a:t>
            </a:r>
            <a:r>
              <a:rPr lang="en-US" sz="4000" b="0" i="0" u="none" strike="noStrike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61C1BC-BF91-4B5D-9FA7-9A4693251A42}"/>
              </a:ext>
            </a:extLst>
          </p:cNvPr>
          <p:cNvSpPr/>
          <p:nvPr/>
        </p:nvSpPr>
        <p:spPr>
          <a:xfrm>
            <a:off x="409936" y="4242296"/>
            <a:ext cx="10480099" cy="1135606"/>
          </a:xfrm>
          <a:prstGeom prst="roundRect">
            <a:avLst/>
          </a:prstGeom>
          <a:solidFill>
            <a:srgbClr val="2A2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2F2F2"/>
                </a:solidFill>
                <a:cs typeface="Calibri"/>
              </a:rPr>
              <a:t>Abstract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C68A32B-D0EB-4688-B58A-65A635DEC133}"/>
              </a:ext>
            </a:extLst>
          </p:cNvPr>
          <p:cNvSpPr/>
          <p:nvPr/>
        </p:nvSpPr>
        <p:spPr>
          <a:xfrm>
            <a:off x="22080422" y="4242295"/>
            <a:ext cx="10480099" cy="1135606"/>
          </a:xfrm>
          <a:prstGeom prst="roundRect">
            <a:avLst/>
          </a:prstGeom>
          <a:solidFill>
            <a:srgbClr val="2A2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7200">
                <a:solidFill>
                  <a:srgbClr val="F2F2F2"/>
                </a:solidFill>
                <a:cs typeface="Calibri"/>
              </a:rPr>
              <a:t>Build &amp; Testing</a:t>
            </a:r>
            <a:endParaRPr lang="en-US">
              <a:solidFill>
                <a:srgbClr val="F2F2F2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B19EFF-3DC0-4783-B0C0-472B5BE8E333}"/>
              </a:ext>
            </a:extLst>
          </p:cNvPr>
          <p:cNvSpPr/>
          <p:nvPr/>
        </p:nvSpPr>
        <p:spPr>
          <a:xfrm>
            <a:off x="409318" y="15058949"/>
            <a:ext cx="10480099" cy="1135606"/>
          </a:xfrm>
          <a:prstGeom prst="roundRect">
            <a:avLst/>
          </a:prstGeom>
          <a:solidFill>
            <a:srgbClr val="B50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7200">
                <a:solidFill>
                  <a:srgbClr val="F2F2F2"/>
                </a:solidFill>
                <a:cs typeface="Calibri"/>
              </a:rPr>
              <a:t>Project Goals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057EA-AB0F-4FFE-A40A-E707F463DF98}"/>
              </a:ext>
            </a:extLst>
          </p:cNvPr>
          <p:cNvSpPr txBox="1"/>
          <p:nvPr/>
        </p:nvSpPr>
        <p:spPr>
          <a:xfrm>
            <a:off x="3754851" y="16422235"/>
            <a:ext cx="7117174" cy="5047536"/>
          </a:xfrm>
          <a:prstGeom prst="rect">
            <a:avLst/>
          </a:prstGeom>
          <a:solidFill>
            <a:srgbClr val="F2F2F2">
              <a:alpha val="87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600" dirty="0">
                <a:cs typeface="Calibri"/>
              </a:rPr>
              <a:t>Design and CAD full robot</a:t>
            </a:r>
          </a:p>
          <a:p>
            <a:pPr marL="457200" indent="-457200">
              <a:buFont typeface="Arial"/>
              <a:buChar char="•"/>
            </a:pPr>
            <a:r>
              <a:rPr lang="en-US" sz="4600" dirty="0">
                <a:cs typeface="Calibri"/>
              </a:rPr>
              <a:t>Mine down to 45 cm</a:t>
            </a:r>
          </a:p>
          <a:p>
            <a:pPr marL="457200" indent="-457200">
              <a:buFont typeface="Arial"/>
              <a:buChar char="•"/>
            </a:pPr>
            <a:r>
              <a:rPr lang="en-US" sz="4600" dirty="0">
                <a:cs typeface="Calibri"/>
              </a:rPr>
              <a:t>Fully autonomous navigation and digging</a:t>
            </a:r>
          </a:p>
          <a:p>
            <a:pPr marL="457200" indent="-457200">
              <a:buFont typeface="Arial"/>
              <a:buChar char="•"/>
            </a:pPr>
            <a:r>
              <a:rPr lang="en-US" sz="4600" dirty="0">
                <a:cs typeface="Calibri"/>
              </a:rPr>
              <a:t>Build as much as possible</a:t>
            </a:r>
          </a:p>
          <a:p>
            <a:pPr marL="457200" indent="-457200">
              <a:buFont typeface="Arial"/>
              <a:buChar char="•"/>
            </a:pPr>
            <a:r>
              <a:rPr lang="en-US" sz="4600" dirty="0">
                <a:ea typeface="+mn-lt"/>
                <a:cs typeface="+mn-lt"/>
              </a:rPr>
              <a:t>Meet or exceed all RMC requirements and specs</a:t>
            </a:r>
            <a:endParaRPr lang="en-US" sz="4600" dirty="0">
              <a:cs typeface="Calibri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299C52B-20E2-467A-A097-78C2A1A47E40}"/>
              </a:ext>
            </a:extLst>
          </p:cNvPr>
          <p:cNvSpPr/>
          <p:nvPr/>
        </p:nvSpPr>
        <p:spPr>
          <a:xfrm>
            <a:off x="11287254" y="4242294"/>
            <a:ext cx="10252880" cy="1135606"/>
          </a:xfrm>
          <a:prstGeom prst="roundRect">
            <a:avLst/>
          </a:prstGeom>
          <a:solidFill>
            <a:srgbClr val="B50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7200">
                <a:solidFill>
                  <a:srgbClr val="F2F2F2"/>
                </a:solidFill>
                <a:cs typeface="Calibri"/>
              </a:rPr>
              <a:t>Design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EFC858-4E10-4968-B8BA-A0D91CDFC35A}"/>
              </a:ext>
            </a:extLst>
          </p:cNvPr>
          <p:cNvSpPr/>
          <p:nvPr/>
        </p:nvSpPr>
        <p:spPr>
          <a:xfrm>
            <a:off x="22075328" y="16364897"/>
            <a:ext cx="10480099" cy="1135606"/>
          </a:xfrm>
          <a:prstGeom prst="roundRect">
            <a:avLst/>
          </a:prstGeom>
          <a:solidFill>
            <a:srgbClr val="B50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7200">
                <a:solidFill>
                  <a:srgbClr val="F2F2F2"/>
                </a:solidFill>
                <a:cs typeface="Calibri"/>
              </a:rPr>
              <a:t>Navigation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DDF9E3-F1BB-442C-91A1-46E5FBB58FDF}"/>
              </a:ext>
            </a:extLst>
          </p:cNvPr>
          <p:cNvSpPr txBox="1"/>
          <p:nvPr/>
        </p:nvSpPr>
        <p:spPr>
          <a:xfrm>
            <a:off x="11281490" y="14633655"/>
            <a:ext cx="10241439" cy="6863417"/>
          </a:xfrm>
          <a:prstGeom prst="rect">
            <a:avLst/>
          </a:prstGeom>
          <a:solidFill>
            <a:srgbClr val="F2F2F2">
              <a:alpha val="87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6-wheel drive rocker-bogie system</a:t>
            </a:r>
            <a:endParaRPr lang="en-US" sz="40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Novel 2 DOF four bar digging mechanism 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Angle amplifier (small four-bar) to control the angle of the excavator scoop mechanism</a:t>
            </a:r>
            <a:endParaRPr lang="en-US" sz="40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Custom 3-D printed dust protectors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Integrated sensor system for full autonomy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err="1">
                <a:ea typeface="+mn-lt"/>
                <a:cs typeface="+mn-lt"/>
              </a:rPr>
              <a:t>RoboRio</a:t>
            </a:r>
            <a:r>
              <a:rPr lang="en-US" sz="4000" dirty="0">
                <a:ea typeface="+mn-lt"/>
                <a:cs typeface="+mn-lt"/>
              </a:rPr>
              <a:t> control system Electronics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State machine to control overall robot status and allow for autonomous error recovery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err="1">
                <a:ea typeface="+mn-lt"/>
                <a:cs typeface="+mn-lt"/>
              </a:rPr>
              <a:t>RGB+Depth</a:t>
            </a:r>
            <a:r>
              <a:rPr lang="en-US" sz="4000" dirty="0">
                <a:ea typeface="+mn-lt"/>
                <a:cs typeface="+mn-lt"/>
              </a:rPr>
              <a:t> camera to enable simultaneous localization and mapping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5EDEDFE-C714-4C9E-A5EB-9D496C3EE5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59" t="13513" r="13224" b="7169"/>
          <a:stretch/>
        </p:blipFill>
        <p:spPr>
          <a:xfrm>
            <a:off x="522752" y="16505008"/>
            <a:ext cx="3218542" cy="4900129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13A93B57-32EA-4796-9670-6BA9546B5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3124" y="17734564"/>
            <a:ext cx="5442612" cy="37093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2DE9D6-D2DE-42BB-85F5-2D7A4FD04D0C}"/>
              </a:ext>
            </a:extLst>
          </p:cNvPr>
          <p:cNvSpPr txBox="1"/>
          <p:nvPr/>
        </p:nvSpPr>
        <p:spPr>
          <a:xfrm>
            <a:off x="22074408" y="5605581"/>
            <a:ext cx="6435515" cy="10556736"/>
          </a:xfrm>
          <a:prstGeom prst="rect">
            <a:avLst/>
          </a:prstGeom>
          <a:solidFill>
            <a:srgbClr val="F2F2F2">
              <a:alpha val="87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ea typeface="+mn-lt"/>
                <a:cs typeface="+mn-lt"/>
              </a:rPr>
              <a:t>Excavator Mechanism: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1/8" and 1/16" aluminum square tubing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 Custom aluminum plate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 FRC Bag &amp; Linear Actuator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 Versaplanetary gearboxes 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Welded to reduce weight</a:t>
            </a:r>
          </a:p>
          <a:p>
            <a:r>
              <a:rPr lang="en-US" sz="4000">
                <a:ea typeface="+mn-lt"/>
                <a:cs typeface="+mn-lt"/>
              </a:rPr>
              <a:t>Base Construction:</a:t>
            </a:r>
          </a:p>
          <a:p>
            <a:pPr marL="571500" indent="-5715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2x4 wood 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Stand-in for robot chassis</a:t>
            </a:r>
          </a:p>
          <a:p>
            <a:r>
              <a:rPr lang="en-US" sz="4000">
                <a:ea typeface="+mn-lt"/>
                <a:cs typeface="+mn-lt"/>
              </a:rPr>
              <a:t>Testing: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Excavator connected to the RoboRio control system. 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Teleoperation and autonomous test programs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Regolith approximated with sand and gravel past 30cm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1BB41A-084A-4DC2-9783-5FDA3A7498AB}"/>
              </a:ext>
            </a:extLst>
          </p:cNvPr>
          <p:cNvSpPr txBox="1"/>
          <p:nvPr/>
        </p:nvSpPr>
        <p:spPr>
          <a:xfrm>
            <a:off x="22074347" y="17699794"/>
            <a:ext cx="4930188" cy="3757262"/>
          </a:xfrm>
          <a:prstGeom prst="rect">
            <a:avLst/>
          </a:prstGeom>
          <a:solidFill>
            <a:srgbClr val="F2F2F2">
              <a:alpha val="87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cs typeface="Calibri"/>
              </a:rPr>
              <a:t>Notable Features: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Raspberry Pi + ROS navigation and coms</a:t>
            </a:r>
          </a:p>
          <a:p>
            <a:pPr marL="457200" indent="-457200">
              <a:buFont typeface="Arial,Sans-Serif"/>
              <a:buChar char="•"/>
            </a:pPr>
            <a:r>
              <a:rPr lang="en-US" sz="4000">
                <a:ea typeface="+mn-lt"/>
                <a:cs typeface="+mn-lt"/>
              </a:rPr>
              <a:t>Astar navigation algorithm running in a ROS node</a:t>
            </a:r>
          </a:p>
        </p:txBody>
      </p:sp>
      <p:pic>
        <p:nvPicPr>
          <p:cNvPr id="6" name="Picture 6" descr="A picture containing indoor, wall, floor, chair&#10;&#10;Description automatically generated">
            <a:extLst>
              <a:ext uri="{FF2B5EF4-FFF2-40B4-BE49-F238E27FC236}">
                <a16:creationId xmlns:a16="http://schemas.microsoft.com/office/drawing/2014/main" id="{A8E5A48C-636C-4C68-9873-E733E5DF9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8451" y="5651664"/>
            <a:ext cx="3937285" cy="47371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911022-FFE5-46F6-B55F-ACB02E64F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28453" y="10390048"/>
            <a:ext cx="3937285" cy="57647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C7E184D-C67B-4488-A290-9F7DEC370C63}"/>
              </a:ext>
            </a:extLst>
          </p:cNvPr>
          <p:cNvSpPr txBox="1">
            <a:spLocks/>
          </p:cNvSpPr>
          <p:nvPr/>
        </p:nvSpPr>
        <p:spPr>
          <a:xfrm>
            <a:off x="4098206" y="2409627"/>
            <a:ext cx="24231520" cy="1593214"/>
          </a:xfrm>
          <a:prstGeom prst="rect">
            <a:avLst/>
          </a:prstGeom>
          <a:solidFill>
            <a:srgbClr val="000000">
              <a:alpha val="62000"/>
            </a:srgb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400">
                <a:solidFill>
                  <a:schemeClr val="bg1"/>
                </a:solidFill>
                <a:latin typeface="Contoso University"/>
                <a:cs typeface="Calibri Light"/>
              </a:rPr>
              <a:t>Students: David </a:t>
            </a:r>
            <a:r>
              <a:rPr lang="en-US" sz="4400" err="1">
                <a:solidFill>
                  <a:schemeClr val="bg1"/>
                </a:solidFill>
                <a:latin typeface="Contoso University"/>
                <a:cs typeface="Calibri Light"/>
              </a:rPr>
              <a:t>Houbre</a:t>
            </a:r>
            <a:r>
              <a:rPr lang="en-US" sz="4400">
                <a:solidFill>
                  <a:schemeClr val="bg1"/>
                </a:solidFill>
                <a:latin typeface="Contoso University"/>
                <a:cs typeface="Calibri Light"/>
              </a:rPr>
              <a:t>, John Mushatt, Lisa Spalding, </a:t>
            </a:r>
            <a:r>
              <a:rPr lang="en-US" sz="4400" err="1">
                <a:solidFill>
                  <a:schemeClr val="bg1"/>
                </a:solidFill>
                <a:latin typeface="Contoso University"/>
                <a:cs typeface="Calibri Light"/>
              </a:rPr>
              <a:t>Keming</a:t>
            </a:r>
            <a:r>
              <a:rPr lang="en-US" sz="4400">
                <a:solidFill>
                  <a:schemeClr val="bg1"/>
                </a:solidFill>
                <a:latin typeface="Contoso University"/>
                <a:cs typeface="Calibri Light"/>
              </a:rPr>
              <a:t> Wang, Shane Villafana</a:t>
            </a:r>
            <a:endParaRPr lang="en-US" sz="4400" b="1">
              <a:solidFill>
                <a:schemeClr val="bg1"/>
              </a:solidFill>
              <a:latin typeface="Contoso University"/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en-US" sz="4400">
                <a:solidFill>
                  <a:schemeClr val="bg1"/>
                </a:solidFill>
                <a:latin typeface="Contoso University"/>
                <a:cs typeface="Calibri Light"/>
              </a:rPr>
              <a:t>Advisors: Joshua Cuneo, Ken Stafford, Therese Smith, and Michael </a:t>
            </a:r>
            <a:r>
              <a:rPr lang="en-US" sz="4400" err="1">
                <a:solidFill>
                  <a:schemeClr val="bg1"/>
                </a:solidFill>
                <a:latin typeface="Contoso University"/>
                <a:cs typeface="Calibri Light"/>
              </a:rPr>
              <a:t>Ciaraldi</a:t>
            </a:r>
            <a:endParaRPr lang="en-US" sz="4400">
              <a:solidFill>
                <a:schemeClr val="bg1"/>
              </a:solidFill>
              <a:latin typeface="Contoso University"/>
              <a:cs typeface="Calibri Light"/>
            </a:endParaRPr>
          </a:p>
        </p:txBody>
      </p:sp>
      <p:pic>
        <p:nvPicPr>
          <p:cNvPr id="13" name="Picture 13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D54BFED0-6787-4BC0-8B2E-00D6A8500D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85" t="-467" r="65" b="152"/>
          <a:stretch/>
        </p:blipFill>
        <p:spPr>
          <a:xfrm>
            <a:off x="11283256" y="5548803"/>
            <a:ext cx="10236095" cy="91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3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NASA Lunabotics 2021:  Robotic Mining Competition MQP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32</cp:revision>
  <dcterms:created xsi:type="dcterms:W3CDTF">2021-04-21T15:00:17Z</dcterms:created>
  <dcterms:modified xsi:type="dcterms:W3CDTF">2021-04-26T17:51:22Z</dcterms:modified>
</cp:coreProperties>
</file>