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9" r:id="rId1"/>
  </p:sldMasterIdLst>
  <p:notesMasterIdLst>
    <p:notesMasterId r:id="rId36"/>
  </p:notesMasterIdLst>
  <p:sldIdLst>
    <p:sldId id="256" r:id="rId2"/>
    <p:sldId id="282" r:id="rId3"/>
    <p:sldId id="339" r:id="rId4"/>
    <p:sldId id="336" r:id="rId5"/>
    <p:sldId id="287" r:id="rId6"/>
    <p:sldId id="341" r:id="rId7"/>
    <p:sldId id="266" r:id="rId8"/>
    <p:sldId id="344" r:id="rId9"/>
    <p:sldId id="288" r:id="rId10"/>
    <p:sldId id="289" r:id="rId11"/>
    <p:sldId id="290" r:id="rId12"/>
    <p:sldId id="342" r:id="rId13"/>
    <p:sldId id="315" r:id="rId14"/>
    <p:sldId id="314" r:id="rId15"/>
    <p:sldId id="313" r:id="rId16"/>
    <p:sldId id="298" r:id="rId17"/>
    <p:sldId id="321" r:id="rId18"/>
    <p:sldId id="301" r:id="rId19"/>
    <p:sldId id="348" r:id="rId20"/>
    <p:sldId id="349" r:id="rId21"/>
    <p:sldId id="350" r:id="rId22"/>
    <p:sldId id="351" r:id="rId23"/>
    <p:sldId id="352" r:id="rId24"/>
    <p:sldId id="307" r:id="rId25"/>
    <p:sldId id="332" r:id="rId26"/>
    <p:sldId id="340" r:id="rId27"/>
    <p:sldId id="335" r:id="rId28"/>
    <p:sldId id="337" r:id="rId29"/>
    <p:sldId id="338" r:id="rId30"/>
    <p:sldId id="343" r:id="rId31"/>
    <p:sldId id="353" r:id="rId32"/>
    <p:sldId id="354" r:id="rId33"/>
    <p:sldId id="346" r:id="rId34"/>
    <p:sldId id="34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" initials="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ED22"/>
    <a:srgbClr val="03F7AB"/>
    <a:srgbClr val="0BE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594" autoAdjust="0"/>
  </p:normalViewPr>
  <p:slideViewPr>
    <p:cSldViewPr snapToGrid="0">
      <p:cViewPr varScale="1">
        <p:scale>
          <a:sx n="56" d="100"/>
          <a:sy n="56" d="100"/>
        </p:scale>
        <p:origin x="10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C3766A-CCD9-4C2B-91DE-961A78FAA548}" type="doc">
      <dgm:prSet loTypeId="urn:microsoft.com/office/officeart/2005/8/layout/pyramid3" loCatId="pyramid" qsTypeId="urn:microsoft.com/office/officeart/2005/8/quickstyle/simple1" qsCatId="simple" csTypeId="urn:microsoft.com/office/officeart/2005/8/colors/colorful5" csCatId="colorful" phldr="1"/>
      <dgm:spPr/>
    </dgm:pt>
    <dgm:pt modelId="{A3DFCB00-7424-4E45-B58D-68A9EDC4630F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000" dirty="0" smtClean="0"/>
            <a:t>Original data set obtained from The Hanover</a:t>
          </a:r>
        </a:p>
        <a:p>
          <a:pPr>
            <a:spcAft>
              <a:spcPts val="0"/>
            </a:spcAft>
          </a:pPr>
          <a:r>
            <a:rPr lang="en-US" sz="2000" b="1" dirty="0" smtClean="0"/>
            <a:t>Total Data Points: 43,181 </a:t>
          </a:r>
          <a:endParaRPr lang="en-US" sz="2000" dirty="0"/>
        </a:p>
      </dgm:t>
    </dgm:pt>
    <dgm:pt modelId="{FA6D3851-9407-407A-902F-3383544B950A}" type="parTrans" cxnId="{4CFA878B-4E4A-478C-9ABE-19BC4F99D011}">
      <dgm:prSet/>
      <dgm:spPr/>
      <dgm:t>
        <a:bodyPr/>
        <a:lstStyle/>
        <a:p>
          <a:endParaRPr lang="en-US"/>
        </a:p>
      </dgm:t>
    </dgm:pt>
    <dgm:pt modelId="{92D4D685-B73F-45AD-A593-1EBEB3F63825}" type="sibTrans" cxnId="{4CFA878B-4E4A-478C-9ABE-19BC4F99D011}">
      <dgm:prSet/>
      <dgm:spPr/>
      <dgm:t>
        <a:bodyPr/>
        <a:lstStyle/>
        <a:p>
          <a:endParaRPr lang="en-US"/>
        </a:p>
      </dgm:t>
    </dgm:pt>
    <dgm:pt modelId="{9DEECF4D-C32E-4051-AB07-234932E27D9F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000" dirty="0" smtClean="0"/>
            <a:t>Removed policies effective before 2010</a:t>
          </a:r>
        </a:p>
        <a:p>
          <a:pPr>
            <a:spcAft>
              <a:spcPts val="0"/>
            </a:spcAft>
          </a:pPr>
          <a:r>
            <a:rPr lang="en-US" sz="2000" b="1" dirty="0" smtClean="0"/>
            <a:t>New Total: 29,925</a:t>
          </a:r>
          <a:endParaRPr lang="en-US" sz="2000" b="1" dirty="0"/>
        </a:p>
      </dgm:t>
    </dgm:pt>
    <dgm:pt modelId="{39C3C405-67C8-4949-924A-FF1D1B133BFE}" type="parTrans" cxnId="{059067F4-69FD-4B32-B734-FED21986B62B}">
      <dgm:prSet/>
      <dgm:spPr/>
      <dgm:t>
        <a:bodyPr/>
        <a:lstStyle/>
        <a:p>
          <a:endParaRPr lang="en-US"/>
        </a:p>
      </dgm:t>
    </dgm:pt>
    <dgm:pt modelId="{D9A08C4B-F787-4AB5-A513-5027156C7EA1}" type="sibTrans" cxnId="{059067F4-69FD-4B32-B734-FED21986B62B}">
      <dgm:prSet/>
      <dgm:spPr/>
      <dgm:t>
        <a:bodyPr/>
        <a:lstStyle/>
        <a:p>
          <a:endParaRPr lang="en-US"/>
        </a:p>
      </dgm:t>
    </dgm:pt>
    <dgm:pt modelId="{DAF34148-7672-43EF-A501-73B40B120701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 smtClean="0"/>
            <a:t>Removed closed claims with loss amount $0</a:t>
          </a:r>
        </a:p>
        <a:p>
          <a:pPr>
            <a:spcAft>
              <a:spcPts val="0"/>
            </a:spcAft>
          </a:pPr>
          <a:r>
            <a:rPr lang="en-US" sz="1800" b="1" dirty="0" smtClean="0"/>
            <a:t>New total: 14,272</a:t>
          </a:r>
          <a:endParaRPr lang="en-US" sz="1800" b="1" dirty="0"/>
        </a:p>
      </dgm:t>
    </dgm:pt>
    <dgm:pt modelId="{B6D484D1-6112-4C97-887F-FD7D4F5C57AF}" type="parTrans" cxnId="{600E508C-F03C-4EAF-B9BF-87EAA9364623}">
      <dgm:prSet/>
      <dgm:spPr/>
      <dgm:t>
        <a:bodyPr/>
        <a:lstStyle/>
        <a:p>
          <a:endParaRPr lang="en-US"/>
        </a:p>
      </dgm:t>
    </dgm:pt>
    <dgm:pt modelId="{388ACE54-66A0-44D6-A6C9-4F7B68A4AF4E}" type="sibTrans" cxnId="{600E508C-F03C-4EAF-B9BF-87EAA9364623}">
      <dgm:prSet/>
      <dgm:spPr/>
      <dgm:t>
        <a:bodyPr/>
        <a:lstStyle/>
        <a:p>
          <a:endParaRPr lang="en-US"/>
        </a:p>
      </dgm:t>
    </dgm:pt>
    <dgm:pt modelId="{DCDD3A98-C7D6-484E-9AC5-D1524F592D2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 smtClean="0"/>
            <a:t>Removed claims without a </a:t>
          </a:r>
        </a:p>
        <a:p>
          <a:pPr>
            <a:spcAft>
              <a:spcPts val="0"/>
            </a:spcAft>
          </a:pPr>
          <a:r>
            <a:rPr lang="en-US" sz="1800" dirty="0" smtClean="0"/>
            <a:t>corresponding policy </a:t>
          </a:r>
        </a:p>
        <a:p>
          <a:pPr>
            <a:spcAft>
              <a:spcPts val="0"/>
            </a:spcAft>
          </a:pPr>
          <a:r>
            <a:rPr lang="en-US" sz="1800" b="1" dirty="0" smtClean="0"/>
            <a:t>New total: 12,769</a:t>
          </a:r>
          <a:endParaRPr lang="en-US" sz="1800" b="1" dirty="0"/>
        </a:p>
      </dgm:t>
    </dgm:pt>
    <dgm:pt modelId="{D5C5F594-8921-4317-B107-0041A0149630}" type="parTrans" cxnId="{DDAC0A4F-2F45-4276-8148-6224A4B42609}">
      <dgm:prSet/>
      <dgm:spPr/>
      <dgm:t>
        <a:bodyPr/>
        <a:lstStyle/>
        <a:p>
          <a:endParaRPr lang="en-US"/>
        </a:p>
      </dgm:t>
    </dgm:pt>
    <dgm:pt modelId="{1150530A-83EF-40A9-9ACD-D3A79AD50B2D}" type="sibTrans" cxnId="{DDAC0A4F-2F45-4276-8148-6224A4B42609}">
      <dgm:prSet/>
      <dgm:spPr/>
      <dgm:t>
        <a:bodyPr/>
        <a:lstStyle/>
        <a:p>
          <a:endParaRPr lang="en-US"/>
        </a:p>
      </dgm:t>
    </dgm:pt>
    <dgm:pt modelId="{C7029F3E-4AAC-475E-84BC-9D55402482B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400" dirty="0" smtClean="0"/>
            <a:t>Filtered data to claims from the restaurant industry &amp; workers’ comp insurance &amp; censored at the 98th percentile</a:t>
          </a:r>
        </a:p>
        <a:p>
          <a:pPr>
            <a:spcAft>
              <a:spcPts val="0"/>
            </a:spcAft>
          </a:pPr>
          <a:r>
            <a:rPr lang="en-US" sz="1400" b="1" dirty="0" smtClean="0"/>
            <a:t>New total: 4,890</a:t>
          </a:r>
          <a:endParaRPr lang="en-US" sz="1400" b="1" dirty="0"/>
        </a:p>
      </dgm:t>
    </dgm:pt>
    <dgm:pt modelId="{DF65ED24-43DB-42FA-9197-9B34908063BD}" type="parTrans" cxnId="{1D598941-1EBD-45F9-B46F-924514D30106}">
      <dgm:prSet/>
      <dgm:spPr/>
      <dgm:t>
        <a:bodyPr/>
        <a:lstStyle/>
        <a:p>
          <a:endParaRPr lang="en-US"/>
        </a:p>
      </dgm:t>
    </dgm:pt>
    <dgm:pt modelId="{77E58293-2080-43E9-BD62-FBBC46573A8C}" type="sibTrans" cxnId="{1D598941-1EBD-45F9-B46F-924514D30106}">
      <dgm:prSet/>
      <dgm:spPr/>
      <dgm:t>
        <a:bodyPr/>
        <a:lstStyle/>
        <a:p>
          <a:endParaRPr lang="en-US"/>
        </a:p>
      </dgm:t>
    </dgm:pt>
    <dgm:pt modelId="{E23FAA6B-443F-4F0D-B4C7-26F3BB3AB7F4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400" dirty="0"/>
            <a:t>Randomly sampled 75%</a:t>
          </a:r>
          <a:endParaRPr lang="en-US" sz="1400" dirty="0" smtClean="0"/>
        </a:p>
        <a:p>
          <a:pPr>
            <a:spcAft>
              <a:spcPts val="0"/>
            </a:spcAft>
          </a:pPr>
          <a:r>
            <a:rPr lang="en-US" sz="1400" b="1" dirty="0" smtClean="0"/>
            <a:t>New total: 1,348</a:t>
          </a:r>
          <a:endParaRPr lang="en-US" sz="1400" dirty="0"/>
        </a:p>
      </dgm:t>
    </dgm:pt>
    <dgm:pt modelId="{7BFA6673-D82D-4E10-9ECA-C066AD7BE2F6}" type="parTrans" cxnId="{97015FF6-B07D-412D-8988-2177B43F42E7}">
      <dgm:prSet/>
      <dgm:spPr/>
      <dgm:t>
        <a:bodyPr/>
        <a:lstStyle/>
        <a:p>
          <a:endParaRPr lang="en-US"/>
        </a:p>
      </dgm:t>
    </dgm:pt>
    <dgm:pt modelId="{EF78E152-C5AD-459B-8AE6-B2E9F56ED9EC}" type="sibTrans" cxnId="{97015FF6-B07D-412D-8988-2177B43F42E7}">
      <dgm:prSet/>
      <dgm:spPr/>
      <dgm:t>
        <a:bodyPr/>
        <a:lstStyle/>
        <a:p>
          <a:endParaRPr lang="en-US"/>
        </a:p>
      </dgm:t>
    </dgm:pt>
    <dgm:pt modelId="{161BD11C-8623-424A-A226-9387FC9C0B2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400" dirty="0" smtClean="0"/>
            <a:t>Compressed claims to one location point by policy year </a:t>
          </a:r>
        </a:p>
        <a:p>
          <a:pPr>
            <a:spcAft>
              <a:spcPts val="0"/>
            </a:spcAft>
          </a:pPr>
          <a:r>
            <a:rPr lang="en-US" sz="1400" b="1" dirty="0" smtClean="0"/>
            <a:t>New total: 1,797</a:t>
          </a:r>
          <a:endParaRPr lang="en-US" sz="1400" dirty="0" smtClean="0"/>
        </a:p>
      </dgm:t>
    </dgm:pt>
    <dgm:pt modelId="{0324BBC8-F045-46B2-A9EC-D102A2EBB2C0}" type="parTrans" cxnId="{758EC4E6-CEE0-4E8A-A8A6-B7031E560116}">
      <dgm:prSet/>
      <dgm:spPr/>
      <dgm:t>
        <a:bodyPr/>
        <a:lstStyle/>
        <a:p>
          <a:endParaRPr lang="en-US"/>
        </a:p>
      </dgm:t>
    </dgm:pt>
    <dgm:pt modelId="{2802A8A4-AD37-46DD-B50B-3E3574553066}" type="sibTrans" cxnId="{758EC4E6-CEE0-4E8A-A8A6-B7031E560116}">
      <dgm:prSet/>
      <dgm:spPr/>
      <dgm:t>
        <a:bodyPr/>
        <a:lstStyle/>
        <a:p>
          <a:endParaRPr lang="en-US"/>
        </a:p>
      </dgm:t>
    </dgm:pt>
    <dgm:pt modelId="{3059179D-E808-4F79-916C-187BA21EBEFB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ECAB4432-3FA9-4618-8E16-3A38A1831C93}" type="sibTrans" cxnId="{C93565E9-5817-4F86-8865-FA89287B6E34}">
      <dgm:prSet/>
      <dgm:spPr/>
      <dgm:t>
        <a:bodyPr/>
        <a:lstStyle/>
        <a:p>
          <a:endParaRPr lang="en-US"/>
        </a:p>
      </dgm:t>
    </dgm:pt>
    <dgm:pt modelId="{AAC512BB-B952-43C5-9DE0-126E81015262}" type="parTrans" cxnId="{C93565E9-5817-4F86-8865-FA89287B6E34}">
      <dgm:prSet/>
      <dgm:spPr/>
      <dgm:t>
        <a:bodyPr/>
        <a:lstStyle/>
        <a:p>
          <a:endParaRPr lang="en-US"/>
        </a:p>
      </dgm:t>
    </dgm:pt>
    <dgm:pt modelId="{C549695B-080D-4796-AF14-E62340CB1E10}" type="pres">
      <dgm:prSet presAssocID="{CEC3766A-CCD9-4C2B-91DE-961A78FAA548}" presName="Name0" presStyleCnt="0">
        <dgm:presLayoutVars>
          <dgm:dir/>
          <dgm:animLvl val="lvl"/>
          <dgm:resizeHandles val="exact"/>
        </dgm:presLayoutVars>
      </dgm:prSet>
      <dgm:spPr/>
    </dgm:pt>
    <dgm:pt modelId="{9851EF33-5F45-4BF2-B9E7-887D6F223542}" type="pres">
      <dgm:prSet presAssocID="{A3DFCB00-7424-4E45-B58D-68A9EDC4630F}" presName="Name8" presStyleCnt="0"/>
      <dgm:spPr/>
    </dgm:pt>
    <dgm:pt modelId="{33FF4521-0657-4254-8906-5DFB56DE2DC9}" type="pres">
      <dgm:prSet presAssocID="{A3DFCB00-7424-4E45-B58D-68A9EDC4630F}" presName="level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11FBE-6F4A-4CAD-9E8F-A1B95C8C5AD4}" type="pres">
      <dgm:prSet presAssocID="{A3DFCB00-7424-4E45-B58D-68A9EDC4630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FDEFB-A968-4617-A637-2D1570BBC7CD}" type="pres">
      <dgm:prSet presAssocID="{9DEECF4D-C32E-4051-AB07-234932E27D9F}" presName="Name8" presStyleCnt="0"/>
      <dgm:spPr/>
    </dgm:pt>
    <dgm:pt modelId="{B6731B9A-B9CB-4B19-A96C-A1FDE2145EAB}" type="pres">
      <dgm:prSet presAssocID="{9DEECF4D-C32E-4051-AB07-234932E27D9F}" presName="level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7D557-FD2D-452E-AC81-0DC426D88C36}" type="pres">
      <dgm:prSet presAssocID="{9DEECF4D-C32E-4051-AB07-234932E27D9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BB5A4-8C89-4F34-8F55-90244489A1E3}" type="pres">
      <dgm:prSet presAssocID="{DAF34148-7672-43EF-A501-73B40B120701}" presName="Name8" presStyleCnt="0"/>
      <dgm:spPr/>
    </dgm:pt>
    <dgm:pt modelId="{A07F9FFA-9064-40CC-9936-3827580FE3E0}" type="pres">
      <dgm:prSet presAssocID="{DAF34148-7672-43EF-A501-73B40B120701}" presName="level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FB581-98A5-488E-8D0B-D90C3DCB3B28}" type="pres">
      <dgm:prSet presAssocID="{DAF34148-7672-43EF-A501-73B40B12070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7D8FA-E6B3-443F-B077-4C0016867846}" type="pres">
      <dgm:prSet presAssocID="{DCDD3A98-C7D6-484E-9AC5-D1524F592D23}" presName="Name8" presStyleCnt="0"/>
      <dgm:spPr/>
    </dgm:pt>
    <dgm:pt modelId="{698408D4-402F-4160-914B-97669EB53A2A}" type="pres">
      <dgm:prSet presAssocID="{DCDD3A98-C7D6-484E-9AC5-D1524F592D23}" presName="level" presStyleLbl="node1" presStyleIdx="3" presStyleCnt="8" custScaleY="1182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1738C-FA20-4692-87D7-BCA274EDE37C}" type="pres">
      <dgm:prSet presAssocID="{DCDD3A98-C7D6-484E-9AC5-D1524F592D2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AA987-B946-4800-99B3-9138424D6D93}" type="pres">
      <dgm:prSet presAssocID="{C7029F3E-4AAC-475E-84BC-9D55402482B2}" presName="Name8" presStyleCnt="0"/>
      <dgm:spPr/>
    </dgm:pt>
    <dgm:pt modelId="{6B51BB62-B942-4A47-B652-207A9F9FD2F7}" type="pres">
      <dgm:prSet presAssocID="{C7029F3E-4AAC-475E-84BC-9D55402482B2}" presName="level" presStyleLbl="node1" presStyleIdx="4" presStyleCnt="8" custScaleY="1323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774CB-3293-4E15-BC73-685527D5D16F}" type="pres">
      <dgm:prSet presAssocID="{C7029F3E-4AAC-475E-84BC-9D55402482B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376B9-3275-49A1-B303-7458B03A22A5}" type="pres">
      <dgm:prSet presAssocID="{161BD11C-8623-424A-A226-9387FC9C0B25}" presName="Name8" presStyleCnt="0"/>
      <dgm:spPr/>
    </dgm:pt>
    <dgm:pt modelId="{E0FB7D6E-70D3-4CC1-8747-9B2CB2749417}" type="pres">
      <dgm:prSet presAssocID="{161BD11C-8623-424A-A226-9387FC9C0B25}" presName="level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4412C-E7C9-41F1-94AB-AB66BD6D85BC}" type="pres">
      <dgm:prSet presAssocID="{161BD11C-8623-424A-A226-9387FC9C0B2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9AF175-674D-4F31-A17D-F0140BC5681A}" type="pres">
      <dgm:prSet presAssocID="{E23FAA6B-443F-4F0D-B4C7-26F3BB3AB7F4}" presName="Name8" presStyleCnt="0"/>
      <dgm:spPr/>
    </dgm:pt>
    <dgm:pt modelId="{03963B8D-B449-4EB7-928C-4316425E01B1}" type="pres">
      <dgm:prSet presAssocID="{E23FAA6B-443F-4F0D-B4C7-26F3BB3AB7F4}" presName="level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038B6-70C9-499E-8285-BE4351DDCA3E}" type="pres">
      <dgm:prSet presAssocID="{E23FAA6B-443F-4F0D-B4C7-26F3BB3AB7F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2C435-6AD2-4CD5-96B4-27318F07CA52}" type="pres">
      <dgm:prSet presAssocID="{3059179D-E808-4F79-916C-187BA21EBEFB}" presName="Name8" presStyleCnt="0"/>
      <dgm:spPr/>
    </dgm:pt>
    <dgm:pt modelId="{3E236582-D39E-4214-8708-84F782528407}" type="pres">
      <dgm:prSet presAssocID="{3059179D-E808-4F79-916C-187BA21EBEFB}" presName="level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61359-8244-42AE-97B4-63D142A95F02}" type="pres">
      <dgm:prSet presAssocID="{3059179D-E808-4F79-916C-187BA21EBEF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8D234A-B626-431E-95FE-72A93611DDCB}" type="presOf" srcId="{C7029F3E-4AAC-475E-84BC-9D55402482B2}" destId="{3D6774CB-3293-4E15-BC73-685527D5D16F}" srcOrd="1" destOrd="0" presId="urn:microsoft.com/office/officeart/2005/8/layout/pyramid3"/>
    <dgm:cxn modelId="{EF3F2A7B-3054-4EA8-AD8F-6A8E770E2A4C}" type="presOf" srcId="{DAF34148-7672-43EF-A501-73B40B120701}" destId="{A07F9FFA-9064-40CC-9936-3827580FE3E0}" srcOrd="0" destOrd="0" presId="urn:microsoft.com/office/officeart/2005/8/layout/pyramid3"/>
    <dgm:cxn modelId="{608EF0ED-2CF4-415C-889D-43DFA332F5C9}" type="presOf" srcId="{9DEECF4D-C32E-4051-AB07-234932E27D9F}" destId="{B6731B9A-B9CB-4B19-A96C-A1FDE2145EAB}" srcOrd="0" destOrd="0" presId="urn:microsoft.com/office/officeart/2005/8/layout/pyramid3"/>
    <dgm:cxn modelId="{C9B73F09-9C06-4D12-9FDC-19ED2F5E415C}" type="presOf" srcId="{DCDD3A98-C7D6-484E-9AC5-D1524F592D23}" destId="{0211738C-FA20-4692-87D7-BCA274EDE37C}" srcOrd="1" destOrd="0" presId="urn:microsoft.com/office/officeart/2005/8/layout/pyramid3"/>
    <dgm:cxn modelId="{C7DB25D5-C5A4-4BAC-BD98-B4D5DD9F0240}" type="presOf" srcId="{C7029F3E-4AAC-475E-84BC-9D55402482B2}" destId="{6B51BB62-B942-4A47-B652-207A9F9FD2F7}" srcOrd="0" destOrd="0" presId="urn:microsoft.com/office/officeart/2005/8/layout/pyramid3"/>
    <dgm:cxn modelId="{1BC5334A-F4AF-41EA-AD12-CD1408D22104}" type="presOf" srcId="{3059179D-E808-4F79-916C-187BA21EBEFB}" destId="{0F961359-8244-42AE-97B4-63D142A95F02}" srcOrd="1" destOrd="0" presId="urn:microsoft.com/office/officeart/2005/8/layout/pyramid3"/>
    <dgm:cxn modelId="{1D598941-1EBD-45F9-B46F-924514D30106}" srcId="{CEC3766A-CCD9-4C2B-91DE-961A78FAA548}" destId="{C7029F3E-4AAC-475E-84BC-9D55402482B2}" srcOrd="4" destOrd="0" parTransId="{DF65ED24-43DB-42FA-9197-9B34908063BD}" sibTransId="{77E58293-2080-43E9-BD62-FBBC46573A8C}"/>
    <dgm:cxn modelId="{C0CE67F2-E996-456B-A90B-00DDA36EDF79}" type="presOf" srcId="{DAF34148-7672-43EF-A501-73B40B120701}" destId="{57BFB581-98A5-488E-8D0B-D90C3DCB3B28}" srcOrd="1" destOrd="0" presId="urn:microsoft.com/office/officeart/2005/8/layout/pyramid3"/>
    <dgm:cxn modelId="{94938F2D-BCBF-47D2-84CE-EE0B7771CF72}" type="presOf" srcId="{3059179D-E808-4F79-916C-187BA21EBEFB}" destId="{3E236582-D39E-4214-8708-84F782528407}" srcOrd="0" destOrd="0" presId="urn:microsoft.com/office/officeart/2005/8/layout/pyramid3"/>
    <dgm:cxn modelId="{4CFA878B-4E4A-478C-9ABE-19BC4F99D011}" srcId="{CEC3766A-CCD9-4C2B-91DE-961A78FAA548}" destId="{A3DFCB00-7424-4E45-B58D-68A9EDC4630F}" srcOrd="0" destOrd="0" parTransId="{FA6D3851-9407-407A-902F-3383544B950A}" sibTransId="{92D4D685-B73F-45AD-A593-1EBEB3F63825}"/>
    <dgm:cxn modelId="{97015FF6-B07D-412D-8988-2177B43F42E7}" srcId="{CEC3766A-CCD9-4C2B-91DE-961A78FAA548}" destId="{E23FAA6B-443F-4F0D-B4C7-26F3BB3AB7F4}" srcOrd="6" destOrd="0" parTransId="{7BFA6673-D82D-4E10-9ECA-C066AD7BE2F6}" sibTransId="{EF78E152-C5AD-459B-8AE6-B2E9F56ED9EC}"/>
    <dgm:cxn modelId="{600E508C-F03C-4EAF-B9BF-87EAA9364623}" srcId="{CEC3766A-CCD9-4C2B-91DE-961A78FAA548}" destId="{DAF34148-7672-43EF-A501-73B40B120701}" srcOrd="2" destOrd="0" parTransId="{B6D484D1-6112-4C97-887F-FD7D4F5C57AF}" sibTransId="{388ACE54-66A0-44D6-A6C9-4F7B68A4AF4E}"/>
    <dgm:cxn modelId="{7AA983A4-E4F6-4D3A-97DF-D3672B20DEFB}" type="presOf" srcId="{CEC3766A-CCD9-4C2B-91DE-961A78FAA548}" destId="{C549695B-080D-4796-AF14-E62340CB1E10}" srcOrd="0" destOrd="0" presId="urn:microsoft.com/office/officeart/2005/8/layout/pyramid3"/>
    <dgm:cxn modelId="{8C6AE4FB-56BE-41BA-8E6B-5EBC6C65EE9B}" type="presOf" srcId="{E23FAA6B-443F-4F0D-B4C7-26F3BB3AB7F4}" destId="{03963B8D-B449-4EB7-928C-4316425E01B1}" srcOrd="0" destOrd="0" presId="urn:microsoft.com/office/officeart/2005/8/layout/pyramid3"/>
    <dgm:cxn modelId="{758EC4E6-CEE0-4E8A-A8A6-B7031E560116}" srcId="{CEC3766A-CCD9-4C2B-91DE-961A78FAA548}" destId="{161BD11C-8623-424A-A226-9387FC9C0B25}" srcOrd="5" destOrd="0" parTransId="{0324BBC8-F045-46B2-A9EC-D102A2EBB2C0}" sibTransId="{2802A8A4-AD37-46DD-B50B-3E3574553066}"/>
    <dgm:cxn modelId="{6F2C4131-E17A-4ED1-A7C3-1DD9460D242A}" type="presOf" srcId="{E23FAA6B-443F-4F0D-B4C7-26F3BB3AB7F4}" destId="{811038B6-70C9-499E-8285-BE4351DDCA3E}" srcOrd="1" destOrd="0" presId="urn:microsoft.com/office/officeart/2005/8/layout/pyramid3"/>
    <dgm:cxn modelId="{DD819066-0AAB-4C46-95B2-9E7FEA39FD28}" type="presOf" srcId="{A3DFCB00-7424-4E45-B58D-68A9EDC4630F}" destId="{D1611FBE-6F4A-4CAD-9E8F-A1B95C8C5AD4}" srcOrd="1" destOrd="0" presId="urn:microsoft.com/office/officeart/2005/8/layout/pyramid3"/>
    <dgm:cxn modelId="{44C49E55-9EE9-46EE-9BC7-B75F93648BA3}" type="presOf" srcId="{161BD11C-8623-424A-A226-9387FC9C0B25}" destId="{23E4412C-E7C9-41F1-94AB-AB66BD6D85BC}" srcOrd="1" destOrd="0" presId="urn:microsoft.com/office/officeart/2005/8/layout/pyramid3"/>
    <dgm:cxn modelId="{4F4A5F6F-76BE-43BE-872B-73B512A990DB}" type="presOf" srcId="{DCDD3A98-C7D6-484E-9AC5-D1524F592D23}" destId="{698408D4-402F-4160-914B-97669EB53A2A}" srcOrd="0" destOrd="0" presId="urn:microsoft.com/office/officeart/2005/8/layout/pyramid3"/>
    <dgm:cxn modelId="{42772D75-3C42-4542-A8C9-9F8E1954725F}" type="presOf" srcId="{161BD11C-8623-424A-A226-9387FC9C0B25}" destId="{E0FB7D6E-70D3-4CC1-8747-9B2CB2749417}" srcOrd="0" destOrd="0" presId="urn:microsoft.com/office/officeart/2005/8/layout/pyramid3"/>
    <dgm:cxn modelId="{C93565E9-5817-4F86-8865-FA89287B6E34}" srcId="{CEC3766A-CCD9-4C2B-91DE-961A78FAA548}" destId="{3059179D-E808-4F79-916C-187BA21EBEFB}" srcOrd="7" destOrd="0" parTransId="{AAC512BB-B952-43C5-9DE0-126E81015262}" sibTransId="{ECAB4432-3FA9-4618-8E16-3A38A1831C93}"/>
    <dgm:cxn modelId="{493D293F-9B53-4463-B944-1149EF579F60}" type="presOf" srcId="{A3DFCB00-7424-4E45-B58D-68A9EDC4630F}" destId="{33FF4521-0657-4254-8906-5DFB56DE2DC9}" srcOrd="0" destOrd="0" presId="urn:microsoft.com/office/officeart/2005/8/layout/pyramid3"/>
    <dgm:cxn modelId="{9970A1C2-7036-473A-96C6-0C66974EA0C0}" type="presOf" srcId="{9DEECF4D-C32E-4051-AB07-234932E27D9F}" destId="{FE87D557-FD2D-452E-AC81-0DC426D88C36}" srcOrd="1" destOrd="0" presId="urn:microsoft.com/office/officeart/2005/8/layout/pyramid3"/>
    <dgm:cxn modelId="{DDAC0A4F-2F45-4276-8148-6224A4B42609}" srcId="{CEC3766A-CCD9-4C2B-91DE-961A78FAA548}" destId="{DCDD3A98-C7D6-484E-9AC5-D1524F592D23}" srcOrd="3" destOrd="0" parTransId="{D5C5F594-8921-4317-B107-0041A0149630}" sibTransId="{1150530A-83EF-40A9-9ACD-D3A79AD50B2D}"/>
    <dgm:cxn modelId="{059067F4-69FD-4B32-B734-FED21986B62B}" srcId="{CEC3766A-CCD9-4C2B-91DE-961A78FAA548}" destId="{9DEECF4D-C32E-4051-AB07-234932E27D9F}" srcOrd="1" destOrd="0" parTransId="{39C3C405-67C8-4949-924A-FF1D1B133BFE}" sibTransId="{D9A08C4B-F787-4AB5-A513-5027156C7EA1}"/>
    <dgm:cxn modelId="{EEE21783-87D2-4E0C-8FA6-A41BFCF2DBFA}" type="presParOf" srcId="{C549695B-080D-4796-AF14-E62340CB1E10}" destId="{9851EF33-5F45-4BF2-B9E7-887D6F223542}" srcOrd="0" destOrd="0" presId="urn:microsoft.com/office/officeart/2005/8/layout/pyramid3"/>
    <dgm:cxn modelId="{86CAC222-57E5-46CA-94D4-8E7D82C76B82}" type="presParOf" srcId="{9851EF33-5F45-4BF2-B9E7-887D6F223542}" destId="{33FF4521-0657-4254-8906-5DFB56DE2DC9}" srcOrd="0" destOrd="0" presId="urn:microsoft.com/office/officeart/2005/8/layout/pyramid3"/>
    <dgm:cxn modelId="{C9C5169B-C5EC-4F9B-9441-5F4FC181A783}" type="presParOf" srcId="{9851EF33-5F45-4BF2-B9E7-887D6F223542}" destId="{D1611FBE-6F4A-4CAD-9E8F-A1B95C8C5AD4}" srcOrd="1" destOrd="0" presId="urn:microsoft.com/office/officeart/2005/8/layout/pyramid3"/>
    <dgm:cxn modelId="{28E0A8B0-E003-45DB-86F7-46F5A4D82E6C}" type="presParOf" srcId="{C549695B-080D-4796-AF14-E62340CB1E10}" destId="{AA6FDEFB-A968-4617-A637-2D1570BBC7CD}" srcOrd="1" destOrd="0" presId="urn:microsoft.com/office/officeart/2005/8/layout/pyramid3"/>
    <dgm:cxn modelId="{5C8352AA-EB32-4CA1-B4D7-10ED35559AA2}" type="presParOf" srcId="{AA6FDEFB-A968-4617-A637-2D1570BBC7CD}" destId="{B6731B9A-B9CB-4B19-A96C-A1FDE2145EAB}" srcOrd="0" destOrd="0" presId="urn:microsoft.com/office/officeart/2005/8/layout/pyramid3"/>
    <dgm:cxn modelId="{3D990274-6165-41E5-BAC2-5221FB328257}" type="presParOf" srcId="{AA6FDEFB-A968-4617-A637-2D1570BBC7CD}" destId="{FE87D557-FD2D-452E-AC81-0DC426D88C36}" srcOrd="1" destOrd="0" presId="urn:microsoft.com/office/officeart/2005/8/layout/pyramid3"/>
    <dgm:cxn modelId="{DA9D5B72-DCC1-41A1-9AE6-8BBF322760A8}" type="presParOf" srcId="{C549695B-080D-4796-AF14-E62340CB1E10}" destId="{9A9BB5A4-8C89-4F34-8F55-90244489A1E3}" srcOrd="2" destOrd="0" presId="urn:microsoft.com/office/officeart/2005/8/layout/pyramid3"/>
    <dgm:cxn modelId="{7DD4760B-2EDF-4197-8309-479ACB79A235}" type="presParOf" srcId="{9A9BB5A4-8C89-4F34-8F55-90244489A1E3}" destId="{A07F9FFA-9064-40CC-9936-3827580FE3E0}" srcOrd="0" destOrd="0" presId="urn:microsoft.com/office/officeart/2005/8/layout/pyramid3"/>
    <dgm:cxn modelId="{215E66E4-AB86-42C8-92BF-3B4F50F38992}" type="presParOf" srcId="{9A9BB5A4-8C89-4F34-8F55-90244489A1E3}" destId="{57BFB581-98A5-488E-8D0B-D90C3DCB3B28}" srcOrd="1" destOrd="0" presId="urn:microsoft.com/office/officeart/2005/8/layout/pyramid3"/>
    <dgm:cxn modelId="{19B894FD-F926-4DEF-A91E-BF0E599E0A7E}" type="presParOf" srcId="{C549695B-080D-4796-AF14-E62340CB1E10}" destId="{61A7D8FA-E6B3-443F-B077-4C0016867846}" srcOrd="3" destOrd="0" presId="urn:microsoft.com/office/officeart/2005/8/layout/pyramid3"/>
    <dgm:cxn modelId="{BF5CF222-10EA-4885-A7D6-8C9FADE92A11}" type="presParOf" srcId="{61A7D8FA-E6B3-443F-B077-4C0016867846}" destId="{698408D4-402F-4160-914B-97669EB53A2A}" srcOrd="0" destOrd="0" presId="urn:microsoft.com/office/officeart/2005/8/layout/pyramid3"/>
    <dgm:cxn modelId="{B022384D-B79E-4FA5-A008-E99BEF9D6106}" type="presParOf" srcId="{61A7D8FA-E6B3-443F-B077-4C0016867846}" destId="{0211738C-FA20-4692-87D7-BCA274EDE37C}" srcOrd="1" destOrd="0" presId="urn:microsoft.com/office/officeart/2005/8/layout/pyramid3"/>
    <dgm:cxn modelId="{FB13FA2B-9DE2-4569-9934-BA978FFE0B8B}" type="presParOf" srcId="{C549695B-080D-4796-AF14-E62340CB1E10}" destId="{FBCAA987-B946-4800-99B3-9138424D6D93}" srcOrd="4" destOrd="0" presId="urn:microsoft.com/office/officeart/2005/8/layout/pyramid3"/>
    <dgm:cxn modelId="{C9CEF969-CCAC-4BA0-95E4-514178E40D78}" type="presParOf" srcId="{FBCAA987-B946-4800-99B3-9138424D6D93}" destId="{6B51BB62-B942-4A47-B652-207A9F9FD2F7}" srcOrd="0" destOrd="0" presId="urn:microsoft.com/office/officeart/2005/8/layout/pyramid3"/>
    <dgm:cxn modelId="{E0A424CC-4973-48D2-A3CA-FB2A367C0EEB}" type="presParOf" srcId="{FBCAA987-B946-4800-99B3-9138424D6D93}" destId="{3D6774CB-3293-4E15-BC73-685527D5D16F}" srcOrd="1" destOrd="0" presId="urn:microsoft.com/office/officeart/2005/8/layout/pyramid3"/>
    <dgm:cxn modelId="{54F82F00-C182-4C76-9B06-007F8FB9D543}" type="presParOf" srcId="{C549695B-080D-4796-AF14-E62340CB1E10}" destId="{5A2376B9-3275-49A1-B303-7458B03A22A5}" srcOrd="5" destOrd="0" presId="urn:microsoft.com/office/officeart/2005/8/layout/pyramid3"/>
    <dgm:cxn modelId="{CCCC3BCD-AA65-4174-B0C7-AE81D3836657}" type="presParOf" srcId="{5A2376B9-3275-49A1-B303-7458B03A22A5}" destId="{E0FB7D6E-70D3-4CC1-8747-9B2CB2749417}" srcOrd="0" destOrd="0" presId="urn:microsoft.com/office/officeart/2005/8/layout/pyramid3"/>
    <dgm:cxn modelId="{89D4306C-3708-4269-BD8F-F625A1CB5617}" type="presParOf" srcId="{5A2376B9-3275-49A1-B303-7458B03A22A5}" destId="{23E4412C-E7C9-41F1-94AB-AB66BD6D85BC}" srcOrd="1" destOrd="0" presId="urn:microsoft.com/office/officeart/2005/8/layout/pyramid3"/>
    <dgm:cxn modelId="{B6F9701A-628B-451B-996F-DC3EF92E2067}" type="presParOf" srcId="{C549695B-080D-4796-AF14-E62340CB1E10}" destId="{9B9AF175-674D-4F31-A17D-F0140BC5681A}" srcOrd="6" destOrd="0" presId="urn:microsoft.com/office/officeart/2005/8/layout/pyramid3"/>
    <dgm:cxn modelId="{4AAAA2D1-CE79-4C22-8EF5-68254EE23B6D}" type="presParOf" srcId="{9B9AF175-674D-4F31-A17D-F0140BC5681A}" destId="{03963B8D-B449-4EB7-928C-4316425E01B1}" srcOrd="0" destOrd="0" presId="urn:microsoft.com/office/officeart/2005/8/layout/pyramid3"/>
    <dgm:cxn modelId="{AE62DAB9-E466-41F5-989B-C8E5DD2F040A}" type="presParOf" srcId="{9B9AF175-674D-4F31-A17D-F0140BC5681A}" destId="{811038B6-70C9-499E-8285-BE4351DDCA3E}" srcOrd="1" destOrd="0" presId="urn:microsoft.com/office/officeart/2005/8/layout/pyramid3"/>
    <dgm:cxn modelId="{AC5F43C4-E07A-41BB-A120-DD7C61E23C0C}" type="presParOf" srcId="{C549695B-080D-4796-AF14-E62340CB1E10}" destId="{D092C435-6AD2-4CD5-96B4-27318F07CA52}" srcOrd="7" destOrd="0" presId="urn:microsoft.com/office/officeart/2005/8/layout/pyramid3"/>
    <dgm:cxn modelId="{C1C93C90-9A90-42D1-AF81-6C3EC2067D7F}" type="presParOf" srcId="{D092C435-6AD2-4CD5-96B4-27318F07CA52}" destId="{3E236582-D39E-4214-8708-84F782528407}" srcOrd="0" destOrd="0" presId="urn:microsoft.com/office/officeart/2005/8/layout/pyramid3"/>
    <dgm:cxn modelId="{1B134168-2055-4579-A085-12D790567B88}" type="presParOf" srcId="{D092C435-6AD2-4CD5-96B4-27318F07CA52}" destId="{0F961359-8244-42AE-97B4-63D142A95F02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F4521-0657-4254-8906-5DFB56DE2DC9}">
      <dsp:nvSpPr>
        <dsp:cNvPr id="0" name=""/>
        <dsp:cNvSpPr/>
      </dsp:nvSpPr>
      <dsp:spPr>
        <a:xfrm rot="10800000">
          <a:off x="0" y="0"/>
          <a:ext cx="8408276" cy="826596"/>
        </a:xfrm>
        <a:prstGeom prst="trapezoid">
          <a:avLst>
            <a:gd name="adj" fmla="val 5979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Original data set obtained from The Hanover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Total Data Points: 43,181 </a:t>
          </a:r>
          <a:endParaRPr lang="en-US" sz="2000" kern="1200" dirty="0"/>
        </a:p>
      </dsp:txBody>
      <dsp:txXfrm rot="-10800000">
        <a:off x="1471448" y="0"/>
        <a:ext cx="5465379" cy="826596"/>
      </dsp:txXfrm>
    </dsp:sp>
    <dsp:sp modelId="{B6731B9A-B9CB-4B19-A96C-A1FDE2145EAB}">
      <dsp:nvSpPr>
        <dsp:cNvPr id="0" name=""/>
        <dsp:cNvSpPr/>
      </dsp:nvSpPr>
      <dsp:spPr>
        <a:xfrm rot="10800000">
          <a:off x="494228" y="826596"/>
          <a:ext cx="7419819" cy="826596"/>
        </a:xfrm>
        <a:prstGeom prst="trapezoid">
          <a:avLst>
            <a:gd name="adj" fmla="val 59791"/>
          </a:avLst>
        </a:prstGeom>
        <a:solidFill>
          <a:schemeClr val="accent5">
            <a:hueOff val="-1293539"/>
            <a:satOff val="8863"/>
            <a:lumOff val="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Removed policies effective before 2010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New Total: 29,925</a:t>
          </a:r>
          <a:endParaRPr lang="en-US" sz="2000" b="1" kern="1200" dirty="0"/>
        </a:p>
      </dsp:txBody>
      <dsp:txXfrm rot="-10800000">
        <a:off x="1792696" y="826596"/>
        <a:ext cx="4822882" cy="826596"/>
      </dsp:txXfrm>
    </dsp:sp>
    <dsp:sp modelId="{A07F9FFA-9064-40CC-9936-3827580FE3E0}">
      <dsp:nvSpPr>
        <dsp:cNvPr id="0" name=""/>
        <dsp:cNvSpPr/>
      </dsp:nvSpPr>
      <dsp:spPr>
        <a:xfrm rot="10800000">
          <a:off x="988456" y="1653193"/>
          <a:ext cx="6431362" cy="826596"/>
        </a:xfrm>
        <a:prstGeom prst="trapezoid">
          <a:avLst>
            <a:gd name="adj" fmla="val 59791"/>
          </a:avLst>
        </a:prstGeom>
        <a:solidFill>
          <a:schemeClr val="accent5">
            <a:hueOff val="-2587077"/>
            <a:satOff val="17726"/>
            <a:lumOff val="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Removed closed claims with loss amount $0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New total: 14,272</a:t>
          </a:r>
          <a:endParaRPr lang="en-US" sz="1800" b="1" kern="1200" dirty="0"/>
        </a:p>
      </dsp:txBody>
      <dsp:txXfrm rot="-10800000">
        <a:off x="2113945" y="1653193"/>
        <a:ext cx="4180385" cy="826596"/>
      </dsp:txXfrm>
    </dsp:sp>
    <dsp:sp modelId="{698408D4-402F-4160-914B-97669EB53A2A}">
      <dsp:nvSpPr>
        <dsp:cNvPr id="0" name=""/>
        <dsp:cNvSpPr/>
      </dsp:nvSpPr>
      <dsp:spPr>
        <a:xfrm rot="10800000">
          <a:off x="1482684" y="2479790"/>
          <a:ext cx="5442906" cy="977508"/>
        </a:xfrm>
        <a:prstGeom prst="trapezoid">
          <a:avLst>
            <a:gd name="adj" fmla="val 59791"/>
          </a:avLst>
        </a:prstGeom>
        <a:solidFill>
          <a:schemeClr val="accent5">
            <a:hueOff val="-3880616"/>
            <a:satOff val="26589"/>
            <a:lumOff val="1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Removed claims without a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corresponding policy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New total: 12,769</a:t>
          </a:r>
          <a:endParaRPr lang="en-US" sz="1800" b="1" kern="1200" dirty="0"/>
        </a:p>
      </dsp:txBody>
      <dsp:txXfrm rot="-10800000">
        <a:off x="2435193" y="2479790"/>
        <a:ext cx="3537889" cy="977508"/>
      </dsp:txXfrm>
    </dsp:sp>
    <dsp:sp modelId="{6B51BB62-B942-4A47-B652-207A9F9FD2F7}">
      <dsp:nvSpPr>
        <dsp:cNvPr id="0" name=""/>
        <dsp:cNvSpPr/>
      </dsp:nvSpPr>
      <dsp:spPr>
        <a:xfrm rot="10800000">
          <a:off x="2067144" y="3457298"/>
          <a:ext cx="4273987" cy="1094331"/>
        </a:xfrm>
        <a:prstGeom prst="trapezoid">
          <a:avLst>
            <a:gd name="adj" fmla="val 59791"/>
          </a:avLst>
        </a:prstGeom>
        <a:solidFill>
          <a:schemeClr val="accent5">
            <a:hueOff val="-5174155"/>
            <a:satOff val="35452"/>
            <a:lumOff val="2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/>
            <a:t>Filtered data to claims from the restaurant industry &amp; workers’ comp insurance &amp; censored at the 98th percentile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/>
            <a:t>New total: 4,890</a:t>
          </a:r>
          <a:endParaRPr lang="en-US" sz="1400" b="1" kern="1200" dirty="0"/>
        </a:p>
      </dsp:txBody>
      <dsp:txXfrm rot="-10800000">
        <a:off x="2815092" y="3457298"/>
        <a:ext cx="2778091" cy="1094331"/>
      </dsp:txXfrm>
    </dsp:sp>
    <dsp:sp modelId="{E0FB7D6E-70D3-4CC1-8747-9B2CB2749417}">
      <dsp:nvSpPr>
        <dsp:cNvPr id="0" name=""/>
        <dsp:cNvSpPr/>
      </dsp:nvSpPr>
      <dsp:spPr>
        <a:xfrm rot="10800000">
          <a:off x="2721453" y="4551629"/>
          <a:ext cx="2965369" cy="826596"/>
        </a:xfrm>
        <a:prstGeom prst="trapezoid">
          <a:avLst>
            <a:gd name="adj" fmla="val 59791"/>
          </a:avLst>
        </a:prstGeom>
        <a:solidFill>
          <a:schemeClr val="accent5">
            <a:hueOff val="-6467693"/>
            <a:satOff val="44315"/>
            <a:lumOff val="294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/>
            <a:t>Compressed claims to one location point by policy year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/>
            <a:t>New total: 1,797</a:t>
          </a:r>
          <a:endParaRPr lang="en-US" sz="1400" kern="1200" dirty="0" smtClean="0"/>
        </a:p>
      </dsp:txBody>
      <dsp:txXfrm rot="-10800000">
        <a:off x="3240392" y="4551629"/>
        <a:ext cx="1927490" cy="826596"/>
      </dsp:txXfrm>
    </dsp:sp>
    <dsp:sp modelId="{03963B8D-B449-4EB7-928C-4316425E01B1}">
      <dsp:nvSpPr>
        <dsp:cNvPr id="0" name=""/>
        <dsp:cNvSpPr/>
      </dsp:nvSpPr>
      <dsp:spPr>
        <a:xfrm rot="10800000">
          <a:off x="3215681" y="5378226"/>
          <a:ext cx="1976913" cy="826596"/>
        </a:xfrm>
        <a:prstGeom prst="trapezoid">
          <a:avLst>
            <a:gd name="adj" fmla="val 59791"/>
          </a:avLst>
        </a:prstGeom>
        <a:solidFill>
          <a:schemeClr val="accent5">
            <a:hueOff val="-7761231"/>
            <a:satOff val="53178"/>
            <a:lumOff val="35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/>
            <a:t>Randomly sampled 75%</a:t>
          </a: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/>
            <a:t>New total: 1,348</a:t>
          </a:r>
          <a:endParaRPr lang="en-US" sz="1400" kern="1200" dirty="0"/>
        </a:p>
      </dsp:txBody>
      <dsp:txXfrm rot="-10800000">
        <a:off x="3561641" y="5378226"/>
        <a:ext cx="1284993" cy="826596"/>
      </dsp:txXfrm>
    </dsp:sp>
    <dsp:sp modelId="{3E236582-D39E-4214-8708-84F782528407}">
      <dsp:nvSpPr>
        <dsp:cNvPr id="0" name=""/>
        <dsp:cNvSpPr/>
      </dsp:nvSpPr>
      <dsp:spPr>
        <a:xfrm rot="10800000">
          <a:off x="3709909" y="6204823"/>
          <a:ext cx="988456" cy="826596"/>
        </a:xfrm>
        <a:prstGeom prst="trapezoid">
          <a:avLst>
            <a:gd name="adj" fmla="val 59791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/>
        </a:p>
      </dsp:txBody>
      <dsp:txXfrm rot="-10800000">
        <a:off x="3709909" y="6204823"/>
        <a:ext cx="988456" cy="826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E26E9-4A66-439E-AA2E-F7209A25771D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5F2ED-EBAB-4E39-9622-D59D67F4A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9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5F2ED-EBAB-4E39-9622-D59D67F4A1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96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5F2ED-EBAB-4E39-9622-D59D67F4A1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82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5F2ED-EBAB-4E39-9622-D59D67F4A1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60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5F2ED-EBAB-4E39-9622-D59D67F4A1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47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5F2ED-EBAB-4E39-9622-D59D67F4A1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26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5F2ED-EBAB-4E39-9622-D59D67F4A1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47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5F2ED-EBAB-4E39-9622-D59D67F4A1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44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5F2ED-EBAB-4E39-9622-D59D67F4A1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87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5F2ED-EBAB-4E39-9622-D59D67F4A1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59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5F2ED-EBAB-4E39-9622-D59D67F4A1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14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7600" lvl="8" indent="0" algn="l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5F2ED-EBAB-4E39-9622-D59D67F4A1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17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5F2ED-EBAB-4E39-9622-D59D67F4A1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33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5F2ED-EBAB-4E39-9622-D59D67F4A1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56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5F2ED-EBAB-4E39-9622-D59D67F4A1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63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5F2ED-EBAB-4E39-9622-D59D67F4A1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9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5F2ED-EBAB-4E39-9622-D59D67F4A1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10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5F2ED-EBAB-4E39-9622-D59D67F4A1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78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5F2ED-EBAB-4E39-9622-D59D67F4A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2213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5F2ED-EBAB-4E39-9622-D59D67F4A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8343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5F2ED-EBAB-4E39-9622-D59D67F4A1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025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5F2ED-EBAB-4E39-9622-D59D67F4A1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35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5F2ED-EBAB-4E39-9622-D59D67F4A1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80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5F2ED-EBAB-4E39-9622-D59D67F4A1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78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5F2ED-EBAB-4E39-9622-D59D67F4A1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31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5F2ED-EBAB-4E39-9622-D59D67F4A1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73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5F2ED-EBAB-4E39-9622-D59D67F4A1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5F2ED-EBAB-4E39-9622-D59D67F4A1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64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5F2ED-EBAB-4E39-9622-D59D67F4A1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5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1232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2325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2B28B-F41F-4308-A044-A38E3319B0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26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3F7B8-0CE2-47FD-B46D-7400BC1A4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28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1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232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232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rgbClr val="12325E"/>
                </a:solidFill>
              </a:defRPr>
            </a:lvl1pPr>
            <a:lvl2pPr>
              <a:defRPr sz="2000">
                <a:solidFill>
                  <a:srgbClr val="12325E"/>
                </a:solidFill>
              </a:defRPr>
            </a:lvl2pPr>
            <a:lvl3pPr>
              <a:defRPr sz="1800">
                <a:solidFill>
                  <a:srgbClr val="12325E"/>
                </a:solidFill>
              </a:defRPr>
            </a:lvl3pPr>
            <a:lvl4pPr>
              <a:defRPr sz="1600">
                <a:solidFill>
                  <a:srgbClr val="12325E"/>
                </a:solidFill>
              </a:defRPr>
            </a:lvl4pPr>
            <a:lvl5pPr>
              <a:defRPr sz="1600">
                <a:solidFill>
                  <a:srgbClr val="12325E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232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rgbClr val="12325E"/>
                </a:solidFill>
              </a:defRPr>
            </a:lvl1pPr>
            <a:lvl2pPr>
              <a:defRPr sz="2000">
                <a:solidFill>
                  <a:srgbClr val="12325E"/>
                </a:solidFill>
              </a:defRPr>
            </a:lvl2pPr>
            <a:lvl3pPr>
              <a:defRPr sz="1800">
                <a:solidFill>
                  <a:srgbClr val="12325E"/>
                </a:solidFill>
              </a:defRPr>
            </a:lvl3pPr>
            <a:lvl4pPr>
              <a:defRPr sz="1600">
                <a:solidFill>
                  <a:srgbClr val="12325E"/>
                </a:solidFill>
              </a:defRPr>
            </a:lvl4pPr>
            <a:lvl5pPr>
              <a:defRPr sz="1600">
                <a:solidFill>
                  <a:srgbClr val="12325E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D417-7533-4A7C-9E95-E15B73124E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50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DA6B4-F7CF-4758-868E-18351173A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77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3E6C6-EBC9-4682-9244-A95E621F70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76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19542-E136-4F96-A6C5-6322C7D3D0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93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5240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623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228601"/>
            <a:ext cx="11785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24AFB-6BE9-4F24-A7D6-1AEFA4027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15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228601"/>
            <a:ext cx="11785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9AAB2-50FB-4053-908D-EAFF32D6FD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88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228601"/>
            <a:ext cx="11785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F3DB7-577E-4A83-B747-D16721BD4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05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1232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AEE4D075-E136-463D-A101-F7859628B5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42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228601"/>
            <a:ext cx="11785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582400" y="6492876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50" smtClean="0">
                <a:solidFill>
                  <a:srgbClr val="12325E"/>
                </a:solidFill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9E2E4DA-8469-4A78-98C1-6D28D2DAA749}" type="slidenum">
              <a:rPr lang="en-US" altLang="en-US" smtClean="0">
                <a:latin typeface="Arial" pitchFamily="34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11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700" r:id="rId10"/>
    <p:sldLayoutId id="214748370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2325E"/>
          </a:solidFill>
          <a:latin typeface="Arial" charset="0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325E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325E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325E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325E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D050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D050"/>
        </a:buClr>
        <a:buFont typeface="Arial" pitchFamily="34" charset="0"/>
        <a:buChar char="–"/>
        <a:defRPr sz="2400" kern="12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D050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2D050"/>
        </a:buClr>
        <a:buFont typeface="Arial" pitchFamily="34" charset="0"/>
        <a:buChar char="–"/>
        <a:defRPr kern="12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2D050"/>
        </a:buClr>
        <a:buFont typeface="Arial" pitchFamily="34" charset="0"/>
        <a:buChar char="»"/>
        <a:defRPr kern="12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397" y="2085603"/>
            <a:ext cx="11267302" cy="3329581"/>
          </a:xfrm>
        </p:spPr>
        <p:txBody>
          <a:bodyPr/>
          <a:lstStyle/>
          <a:p>
            <a:r>
              <a:rPr lang="en-US" sz="6000" dirty="0" smtClean="0"/>
              <a:t>Investigating Whether A Social Media Presence Impacts Claim Severity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9825" y="5415184"/>
            <a:ext cx="6880860" cy="861420"/>
          </a:xfrm>
        </p:spPr>
        <p:txBody>
          <a:bodyPr>
            <a:noAutofit/>
          </a:bodyPr>
          <a:lstStyle/>
          <a:p>
            <a:pPr algn="r"/>
            <a:r>
              <a:rPr lang="en-US" sz="2400" dirty="0" smtClean="0"/>
              <a:t>Elizabeth Beazley, Katherine Curran, </a:t>
            </a:r>
          </a:p>
          <a:p>
            <a:pPr algn="r"/>
            <a:r>
              <a:rPr lang="en-US" sz="2400" dirty="0" smtClean="0"/>
              <a:t>Anton Libsch, Robert Ronacher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570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4" y="1853248"/>
            <a:ext cx="10252820" cy="419548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600" dirty="0" smtClean="0"/>
              <a:t>Familiarize ourselves with the data set and the social media fields that we gathered. </a:t>
            </a:r>
          </a:p>
          <a:p>
            <a:pPr marL="457200" indent="-457200">
              <a:buAutoNum type="arabicPeriod"/>
            </a:pPr>
            <a:r>
              <a:rPr lang="en-US" sz="2600" dirty="0" smtClean="0"/>
              <a:t>Observe the relationship between the variables and claim severity. </a:t>
            </a:r>
          </a:p>
          <a:p>
            <a:pPr marL="400050" lvl="1" indent="0">
              <a:buNone/>
            </a:pPr>
            <a:r>
              <a:rPr lang="en-US" sz="2400" dirty="0" smtClean="0"/>
              <a:t>	- Analyses of the social media variables vs. claim severity.</a:t>
            </a:r>
          </a:p>
          <a:p>
            <a:pPr marL="40005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Trend graphs of the claim severities of social media variables 		over time.</a:t>
            </a:r>
          </a:p>
          <a:p>
            <a:pPr marL="457200" indent="-457200">
              <a:buAutoNum type="arabicPeriod"/>
            </a:pPr>
            <a:r>
              <a:rPr lang="en-US" sz="2600" dirty="0" smtClean="0"/>
              <a:t>Identify changes to improve the data set. </a:t>
            </a:r>
          </a:p>
          <a:p>
            <a:pPr marL="400050" lvl="1" indent="0">
              <a:buNone/>
            </a:pPr>
            <a:r>
              <a:rPr lang="en-US" sz="2400" dirty="0" smtClean="0"/>
              <a:t>	- Censoring the data to cap large losses.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05" y="563137"/>
            <a:ext cx="11785600" cy="868363"/>
          </a:xfrm>
        </p:spPr>
        <p:txBody>
          <a:bodyPr/>
          <a:lstStyle/>
          <a:p>
            <a:r>
              <a:rPr lang="en-US" dirty="0" smtClean="0"/>
              <a:t>Analysis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1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52" y="442407"/>
            <a:ext cx="11785600" cy="868363"/>
          </a:xfrm>
        </p:spPr>
        <p:txBody>
          <a:bodyPr/>
          <a:lstStyle/>
          <a:p>
            <a:r>
              <a:rPr lang="en-US" dirty="0" smtClean="0"/>
              <a:t>Claim Severity by Social Media Variable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042553"/>
              </p:ext>
            </p:extLst>
          </p:nvPr>
        </p:nvGraphicFramePr>
        <p:xfrm>
          <a:off x="8338692" y="2941703"/>
          <a:ext cx="3248257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79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02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Total Loss Amount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32,057,222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 # of Claims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4,890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2">
                              <a:lumMod val="75000"/>
                              <a:lumOff val="25000"/>
                            </a:schemeClr>
                          </a:solidFill>
                        </a:rPr>
                        <a:t>Overall Claim Severity</a:t>
                      </a:r>
                      <a:endParaRPr lang="en-US" sz="1600" dirty="0">
                        <a:solidFill>
                          <a:schemeClr val="accent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2">
                              <a:lumMod val="75000"/>
                              <a:lumOff val="25000"/>
                            </a:schemeClr>
                          </a:solidFill>
                        </a:rPr>
                        <a:t>6,556</a:t>
                      </a:r>
                      <a:endParaRPr lang="en-US" sz="1600" dirty="0">
                        <a:solidFill>
                          <a:schemeClr val="accent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8976" y="1310770"/>
            <a:ext cx="7456486" cy="51315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682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52" y="442407"/>
            <a:ext cx="11785600" cy="868363"/>
          </a:xfrm>
        </p:spPr>
        <p:txBody>
          <a:bodyPr/>
          <a:lstStyle/>
          <a:p>
            <a:r>
              <a:rPr lang="en-US" dirty="0" smtClean="0"/>
              <a:t>Claim Severity by Social Media Variable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624248"/>
              </p:ext>
            </p:extLst>
          </p:nvPr>
        </p:nvGraphicFramePr>
        <p:xfrm>
          <a:off x="8338692" y="2941703"/>
          <a:ext cx="3248257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79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02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Total Loss Amount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22,122,300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 # of Claims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4,890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2">
                              <a:lumMod val="75000"/>
                              <a:lumOff val="25000"/>
                            </a:schemeClr>
                          </a:solidFill>
                        </a:rPr>
                        <a:t>Overall Claim Severity</a:t>
                      </a:r>
                      <a:endParaRPr lang="en-US" sz="1600" dirty="0">
                        <a:solidFill>
                          <a:schemeClr val="accent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2">
                              <a:lumMod val="75000"/>
                              <a:lumOff val="25000"/>
                            </a:schemeClr>
                          </a:solidFill>
                        </a:rPr>
                        <a:t>4,524</a:t>
                      </a:r>
                      <a:endParaRPr lang="en-US" sz="1600" dirty="0">
                        <a:solidFill>
                          <a:schemeClr val="accent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76" y="1310771"/>
            <a:ext cx="7456486" cy="51315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7305" y="6488668"/>
            <a:ext cx="11020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*From this point forward, all analyses used the data set censored at the 98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percentile.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461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00834" y="3984972"/>
            <a:ext cx="4348901" cy="2617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029" y="376995"/>
            <a:ext cx="5456306" cy="625921"/>
          </a:xfrm>
        </p:spPr>
        <p:txBody>
          <a:bodyPr/>
          <a:lstStyle/>
          <a:p>
            <a:r>
              <a:rPr lang="en-US" dirty="0" smtClean="0"/>
              <a:t>Trend Graphs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353799" y="626373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474328" y="990632"/>
            <a:ext cx="4840014" cy="57290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9227" y="990632"/>
            <a:ext cx="4855102" cy="5729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428" y="1178612"/>
            <a:ext cx="4348901" cy="26139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124" y="1164829"/>
            <a:ext cx="4369307" cy="26297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124" y="3969460"/>
            <a:ext cx="4369307" cy="262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1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880" y="28686"/>
            <a:ext cx="9755189" cy="1400530"/>
          </a:xfrm>
        </p:spPr>
        <p:txBody>
          <a:bodyPr/>
          <a:lstStyle/>
          <a:p>
            <a:r>
              <a:rPr lang="en-US" dirty="0" smtClean="0"/>
              <a:t>Claim Severity by Number of Reviews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499" y="1429216"/>
            <a:ext cx="8431949" cy="506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2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Severity by Rating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1112" y="1240820"/>
            <a:ext cx="8506115" cy="51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5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529" y="186060"/>
            <a:ext cx="9404723" cy="1400530"/>
          </a:xfrm>
        </p:spPr>
        <p:txBody>
          <a:bodyPr/>
          <a:lstStyle/>
          <a:p>
            <a:r>
              <a:rPr lang="en-US" dirty="0" smtClean="0"/>
              <a:t>Claim Severity by Consumer vs. Company Generated Media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87119" y="2272574"/>
            <a:ext cx="3204804" cy="3689760"/>
            <a:chOff x="369534" y="1954902"/>
            <a:chExt cx="3204804" cy="3689760"/>
          </a:xfrm>
        </p:grpSpPr>
        <p:pic>
          <p:nvPicPr>
            <p:cNvPr id="17" name="Picture 2" descr="Image result for yelp 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34" y="2812775"/>
              <a:ext cx="1619114" cy="1039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Image result for tripadvisor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7" y="3806891"/>
              <a:ext cx="1331687" cy="895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Image result for google review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275" y="4900590"/>
              <a:ext cx="1321632" cy="550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444512" y="1962595"/>
              <a:ext cx="1421525" cy="944989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Consumer Generated Media</a:t>
              </a:r>
              <a:endParaRPr lang="en-US" b="1" dirty="0"/>
            </a:p>
          </p:txBody>
        </p:sp>
        <p:pic>
          <p:nvPicPr>
            <p:cNvPr id="21" name="Picture 10" descr="Image result for facebook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537" y="3097728"/>
              <a:ext cx="1081189" cy="1081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2211819" y="4410365"/>
              <a:ext cx="1282374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Business Website</a:t>
              </a:r>
              <a:endParaRPr 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59927" y="1954902"/>
              <a:ext cx="1414411" cy="95268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Company Generated Media</a:t>
              </a:r>
              <a:endParaRPr lang="en-US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44512" y="2907584"/>
              <a:ext cx="1421525" cy="273707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59927" y="2907584"/>
              <a:ext cx="1414411" cy="273707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8533" y="1586590"/>
            <a:ext cx="8062545" cy="484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2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77" y="685801"/>
            <a:ext cx="11785600" cy="868363"/>
          </a:xfrm>
        </p:spPr>
        <p:txBody>
          <a:bodyPr/>
          <a:lstStyle/>
          <a:p>
            <a:r>
              <a:rPr lang="en-US" dirty="0"/>
              <a:t>Correlation </a:t>
            </a:r>
            <a:r>
              <a:rPr lang="en-US" dirty="0" smtClean="0"/>
              <a:t>of Social Media Variables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47289"/>
              </p:ext>
            </p:extLst>
          </p:nvPr>
        </p:nvGraphicFramePr>
        <p:xfrm>
          <a:off x="1041400" y="2571752"/>
          <a:ext cx="10080954" cy="3083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4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164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3643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3411" marR="113411" marT="56705" marB="56705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Website</a:t>
                      </a:r>
                      <a:endParaRPr lang="en-US" sz="2200" dirty="0"/>
                    </a:p>
                  </a:txBody>
                  <a:tcPr marL="113411" marR="113411" marT="56705" marB="56705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Facebook</a:t>
                      </a:r>
                      <a:endParaRPr lang="en-US" sz="2200" dirty="0"/>
                    </a:p>
                  </a:txBody>
                  <a:tcPr marL="113411" marR="113411" marT="56705" marB="56705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Google Reviews</a:t>
                      </a:r>
                      <a:endParaRPr lang="en-US" sz="2200" dirty="0"/>
                    </a:p>
                  </a:txBody>
                  <a:tcPr marL="113411" marR="113411" marT="56705" marB="56705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Yelp</a:t>
                      </a:r>
                      <a:r>
                        <a:rPr lang="en-US" sz="2200" baseline="0" dirty="0" smtClean="0"/>
                        <a:t> </a:t>
                      </a:r>
                      <a:endParaRPr lang="en-US" sz="2200" dirty="0"/>
                    </a:p>
                  </a:txBody>
                  <a:tcPr marL="113411" marR="113411" marT="56705" marB="56705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Trip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Advisor</a:t>
                      </a:r>
                      <a:endParaRPr lang="en-US" sz="2200" dirty="0"/>
                    </a:p>
                  </a:txBody>
                  <a:tcPr marL="113411" marR="113411" marT="56705" marB="5670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943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Website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113411" marR="113411" marT="56705" marB="5670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 marL="113411" marR="113411" marT="56705" marB="56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----</a:t>
                      </a:r>
                      <a:endParaRPr lang="en-US" sz="2200" dirty="0"/>
                    </a:p>
                  </a:txBody>
                  <a:tcPr marL="113411" marR="113411" marT="56705" marB="56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----</a:t>
                      </a:r>
                      <a:endParaRPr lang="en-US" sz="2200" dirty="0"/>
                    </a:p>
                  </a:txBody>
                  <a:tcPr marL="113411" marR="113411" marT="56705" marB="56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----</a:t>
                      </a:r>
                      <a:endParaRPr lang="en-US" sz="2200" dirty="0"/>
                    </a:p>
                  </a:txBody>
                  <a:tcPr marL="113411" marR="113411" marT="56705" marB="56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----</a:t>
                      </a:r>
                      <a:endParaRPr lang="en-US" sz="2200" dirty="0"/>
                    </a:p>
                  </a:txBody>
                  <a:tcPr marL="113411" marR="113411" marT="56705" marB="5670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943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Facebook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113411" marR="113411" marT="56705" marB="5670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0.6751</a:t>
                      </a:r>
                      <a:endParaRPr lang="en-US" sz="2200" dirty="0"/>
                    </a:p>
                  </a:txBody>
                  <a:tcPr marL="113411" marR="113411" marT="56705" marB="56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 marL="113411" marR="113411" marT="56705" marB="56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----</a:t>
                      </a:r>
                      <a:endParaRPr lang="en-US" sz="2200" dirty="0"/>
                    </a:p>
                  </a:txBody>
                  <a:tcPr marL="113411" marR="113411" marT="56705" marB="56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----</a:t>
                      </a:r>
                      <a:endParaRPr lang="en-US" sz="2200" dirty="0"/>
                    </a:p>
                  </a:txBody>
                  <a:tcPr marL="113411" marR="113411" marT="56705" marB="56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----</a:t>
                      </a:r>
                      <a:endParaRPr lang="en-US" sz="2200" dirty="0"/>
                    </a:p>
                  </a:txBody>
                  <a:tcPr marL="113411" marR="113411" marT="56705" marB="5670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9943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Google 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</a:rPr>
                        <a:t>Reviews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113411" marR="113411" marT="56705" marB="5670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0.7073</a:t>
                      </a:r>
                      <a:endParaRPr lang="en-US" sz="2200" dirty="0"/>
                    </a:p>
                  </a:txBody>
                  <a:tcPr marL="113411" marR="113411" marT="56705" marB="56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0.6901</a:t>
                      </a:r>
                      <a:endParaRPr lang="en-US" sz="2200" dirty="0"/>
                    </a:p>
                  </a:txBody>
                  <a:tcPr marL="113411" marR="113411" marT="56705" marB="56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 marL="113411" marR="113411" marT="56705" marB="56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----</a:t>
                      </a:r>
                      <a:endParaRPr lang="en-US" sz="2200" dirty="0"/>
                    </a:p>
                  </a:txBody>
                  <a:tcPr marL="113411" marR="113411" marT="56705" marB="56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----</a:t>
                      </a:r>
                      <a:endParaRPr lang="en-US" sz="2200" dirty="0"/>
                    </a:p>
                  </a:txBody>
                  <a:tcPr marL="113411" marR="113411" marT="56705" marB="5670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9943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Yelp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113411" marR="113411" marT="56705" marB="5670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0.6996</a:t>
                      </a:r>
                      <a:endParaRPr lang="en-US" sz="2200" dirty="0"/>
                    </a:p>
                  </a:txBody>
                  <a:tcPr marL="113411" marR="113411" marT="56705" marB="56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0.7570</a:t>
                      </a:r>
                      <a:endParaRPr lang="en-US" sz="2200" dirty="0"/>
                    </a:p>
                  </a:txBody>
                  <a:tcPr marL="113411" marR="113411" marT="56705" marB="56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0.7480</a:t>
                      </a:r>
                      <a:endParaRPr lang="en-US" sz="2200" dirty="0"/>
                    </a:p>
                  </a:txBody>
                  <a:tcPr marL="113411" marR="113411" marT="56705" marB="56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 marL="113411" marR="113411" marT="56705" marB="56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----</a:t>
                      </a:r>
                      <a:endParaRPr lang="en-US" sz="2200" dirty="0"/>
                    </a:p>
                  </a:txBody>
                  <a:tcPr marL="113411" marR="113411" marT="56705" marB="5670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9943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TripAdvisor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113411" marR="113411" marT="56705" marB="5670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0.6142</a:t>
                      </a:r>
                      <a:endParaRPr lang="en-US" sz="2200" dirty="0"/>
                    </a:p>
                  </a:txBody>
                  <a:tcPr marL="113411" marR="113411" marT="56705" marB="56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0.6941</a:t>
                      </a:r>
                      <a:endParaRPr lang="en-US" sz="2200" dirty="0"/>
                    </a:p>
                  </a:txBody>
                  <a:tcPr marL="113411" marR="113411" marT="56705" marB="56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0.6199</a:t>
                      </a:r>
                      <a:endParaRPr lang="en-US" sz="2200" dirty="0"/>
                    </a:p>
                  </a:txBody>
                  <a:tcPr marL="113411" marR="113411" marT="56705" marB="56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0.7537</a:t>
                      </a:r>
                      <a:endParaRPr lang="en-US" sz="2200" dirty="0"/>
                    </a:p>
                  </a:txBody>
                  <a:tcPr marL="113411" marR="113411" marT="56705" marB="56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 marL="113411" marR="113411" marT="56705" marB="5670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07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718810"/>
            <a:ext cx="8946541" cy="445339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Introduction </a:t>
            </a:r>
          </a:p>
          <a:p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Goals &amp; Objectives</a:t>
            </a:r>
          </a:p>
          <a:p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Data Preparation </a:t>
            </a:r>
          </a:p>
          <a:p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Exploratory Analysis</a:t>
            </a:r>
          </a:p>
          <a:p>
            <a:r>
              <a:rPr lang="en-US" sz="2800" b="1" dirty="0" smtClean="0"/>
              <a:t>The GLM Procedure</a:t>
            </a:r>
          </a:p>
          <a:p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Key Results &amp; Conclusions</a:t>
            </a:r>
          </a:p>
          <a:p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Future Recommendations </a:t>
            </a:r>
          </a:p>
          <a:p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Acknowledgements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56" y="451625"/>
            <a:ext cx="11785600" cy="868363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5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787400" y="1294244"/>
            <a:ext cx="4013200" cy="355715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/>
          <p:cNvSpPr/>
          <p:nvPr/>
        </p:nvSpPr>
        <p:spPr>
          <a:xfrm>
            <a:off x="4102100" y="3187122"/>
            <a:ext cx="4013200" cy="3557155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u="sng" dirty="0">
              <a:solidFill>
                <a:schemeClr val="bg1"/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>
            <a:off x="7416800" y="1294244"/>
            <a:ext cx="4013200" cy="3557155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7400" y="2503434"/>
            <a:ext cx="4013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Random </a:t>
            </a:r>
            <a:r>
              <a:rPr lang="en-US" sz="2200" b="1" dirty="0" smtClean="0">
                <a:solidFill>
                  <a:schemeClr val="bg1"/>
                </a:solidFill>
              </a:rPr>
              <a:t>Component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The distribution of </a:t>
            </a:r>
            <a:r>
              <a:rPr lang="en-US" sz="2200" dirty="0">
                <a:solidFill>
                  <a:schemeClr val="bg1"/>
                </a:solidFill>
              </a:rPr>
              <a:t>the response </a:t>
            </a:r>
            <a:r>
              <a:rPr lang="en-US" sz="2200" dirty="0" smtClean="0">
                <a:solidFill>
                  <a:schemeClr val="bg1"/>
                </a:solidFill>
              </a:rPr>
              <a:t>variable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39061" y="2380323"/>
            <a:ext cx="33686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Systematic Component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Explanatory variables as a combination of linear </a:t>
            </a:r>
            <a:r>
              <a:rPr lang="en-US" sz="2200" dirty="0" smtClean="0">
                <a:solidFill>
                  <a:schemeClr val="bg1"/>
                </a:solidFill>
              </a:rPr>
              <a:t>predictors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03014" y="315128"/>
            <a:ext cx="9404723" cy="963805"/>
          </a:xfrm>
        </p:spPr>
        <p:txBody>
          <a:bodyPr/>
          <a:lstStyle/>
          <a:p>
            <a:r>
              <a:rPr lang="en-US" dirty="0" smtClean="0"/>
              <a:t>Components of the Generalized Linear Model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02100" y="4365534"/>
            <a:ext cx="401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Link Function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Relationship of the expected value to the linear predictors.</a:t>
            </a:r>
            <a:endParaRPr lang="en-US" sz="2200" u="sng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1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718810"/>
            <a:ext cx="8946541" cy="4453390"/>
          </a:xfrm>
        </p:spPr>
        <p:txBody>
          <a:bodyPr>
            <a:noAutofit/>
          </a:bodyPr>
          <a:lstStyle/>
          <a:p>
            <a:r>
              <a:rPr lang="en-US" sz="2800" dirty="0" smtClean="0"/>
              <a:t>Goals &amp; Objectives</a:t>
            </a:r>
          </a:p>
          <a:p>
            <a:r>
              <a:rPr lang="en-US" sz="2800" dirty="0" smtClean="0"/>
              <a:t>Data Preparation </a:t>
            </a:r>
          </a:p>
          <a:p>
            <a:r>
              <a:rPr lang="en-US" sz="2800" dirty="0" smtClean="0"/>
              <a:t>Exploratory Analysis</a:t>
            </a:r>
          </a:p>
          <a:p>
            <a:r>
              <a:rPr lang="en-US" sz="2800" dirty="0" smtClean="0"/>
              <a:t>The Generalized Linear Model (GLM) Procedure</a:t>
            </a:r>
          </a:p>
          <a:p>
            <a:r>
              <a:rPr lang="en-US" sz="2800" dirty="0" smtClean="0"/>
              <a:t>Key Results &amp; Conclusions</a:t>
            </a:r>
          </a:p>
          <a:p>
            <a:r>
              <a:rPr lang="en-US" sz="2800" dirty="0" smtClean="0"/>
              <a:t>Future Recommendations</a:t>
            </a:r>
          </a:p>
          <a:p>
            <a:r>
              <a:rPr lang="en-US" sz="2800" dirty="0"/>
              <a:t>Acknowledgements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596591"/>
            <a:ext cx="11785600" cy="868363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0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225" y="317811"/>
            <a:ext cx="11785600" cy="868363"/>
          </a:xfrm>
        </p:spPr>
        <p:txBody>
          <a:bodyPr/>
          <a:lstStyle/>
          <a:p>
            <a:r>
              <a:rPr lang="en-US" dirty="0" smtClean="0"/>
              <a:t>Claim Severity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3DB7-577E-4A83-B747-D16721BD400A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 rot="1549043">
            <a:off x="9675783" y="4366641"/>
            <a:ext cx="1826061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Censoring Point</a:t>
            </a:r>
            <a:endParaRPr lang="en-US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" t="12985" r="1591" b="4344"/>
          <a:stretch/>
        </p:blipFill>
        <p:spPr bwMode="auto">
          <a:xfrm>
            <a:off x="337862" y="1278611"/>
            <a:ext cx="11642327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683" y="4336409"/>
            <a:ext cx="1731962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10901856" y="4934551"/>
            <a:ext cx="7882" cy="362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21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1) Select a random sample.</a:t>
            </a:r>
          </a:p>
          <a:p>
            <a:pPr marL="0" indent="0">
              <a:buNone/>
            </a:pPr>
            <a:r>
              <a:rPr lang="en-US" dirty="0"/>
              <a:t>	We used 75% of our data as our build sample, and reserved </a:t>
            </a:r>
            <a:r>
              <a:rPr lang="en-US" dirty="0" smtClean="0"/>
              <a:t>	the </a:t>
            </a:r>
            <a:r>
              <a:rPr lang="en-US" dirty="0"/>
              <a:t>other 25% for validation testing.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2) Run the modeling procedure.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We used the GENMOD procedure within SAS.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3) Adjust and validate the model.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We used key outputs from SAS to adjust our model.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3DB7-577E-4A83-B747-D16721BD400A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44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302108"/>
            <a:ext cx="11785600" cy="868363"/>
          </a:xfrm>
        </p:spPr>
        <p:txBody>
          <a:bodyPr/>
          <a:lstStyle/>
          <a:p>
            <a:r>
              <a:rPr lang="en-US" dirty="0" smtClean="0"/>
              <a:t>Model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1" y="1622985"/>
            <a:ext cx="6402389" cy="128510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chemeClr val="accent5"/>
                </a:solidFill>
              </a:rPr>
              <a:t>Response variable:</a:t>
            </a:r>
            <a:r>
              <a:rPr lang="en-US" sz="2200" dirty="0" smtClean="0">
                <a:solidFill>
                  <a:srgbClr val="FFC000"/>
                </a:solidFill>
              </a:rPr>
              <a:t> </a:t>
            </a:r>
            <a:r>
              <a:rPr lang="en-US" sz="2200" dirty="0" smtClean="0"/>
              <a:t>Claim </a:t>
            </a:r>
            <a:r>
              <a:rPr lang="en-US" sz="2200" dirty="0"/>
              <a:t>S</a:t>
            </a:r>
            <a:r>
              <a:rPr lang="en-US" sz="2200" dirty="0" smtClean="0"/>
              <a:t>everity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accent5"/>
                </a:solidFill>
              </a:rPr>
              <a:t>Model distribution:</a:t>
            </a:r>
            <a:r>
              <a:rPr lang="en-US" sz="2200" b="1" dirty="0" smtClean="0">
                <a:solidFill>
                  <a:srgbClr val="FFC000"/>
                </a:solidFill>
              </a:rPr>
              <a:t> </a:t>
            </a:r>
            <a:r>
              <a:rPr lang="en-US" sz="2200" dirty="0" smtClean="0"/>
              <a:t>Gamma with a log link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accent5"/>
                </a:solidFill>
              </a:rPr>
              <a:t>Model type:</a:t>
            </a:r>
            <a:r>
              <a:rPr lang="en-US" sz="2200" dirty="0" smtClean="0">
                <a:solidFill>
                  <a:srgbClr val="FFC000"/>
                </a:solidFill>
              </a:rPr>
              <a:t> </a:t>
            </a:r>
            <a:r>
              <a:rPr lang="en-US" sz="2200" dirty="0" smtClean="0"/>
              <a:t>Generalized Linear Model (GLM)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672590"/>
            <a:ext cx="12192000" cy="3185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	</a:t>
            </a:r>
            <a:r>
              <a:rPr lang="en-US" sz="2200" b="1" dirty="0" smtClean="0">
                <a:solidFill>
                  <a:schemeClr val="accent5"/>
                </a:solidFill>
              </a:rPr>
              <a:t>Variables:</a:t>
            </a:r>
            <a:endParaRPr lang="en-US" sz="2200" b="1" dirty="0">
              <a:solidFill>
                <a:schemeClr val="accent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490491"/>
              </p:ext>
            </p:extLst>
          </p:nvPr>
        </p:nvGraphicFramePr>
        <p:xfrm>
          <a:off x="986588" y="4133783"/>
          <a:ext cx="10876548" cy="23392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255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255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255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302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Social Media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Extra Information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Policy Information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6618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Website</a:t>
                      </a:r>
                    </a:p>
                    <a:p>
                      <a:r>
                        <a:rPr lang="en-US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Facebook</a:t>
                      </a:r>
                    </a:p>
                    <a:p>
                      <a:r>
                        <a:rPr lang="en-US" sz="2200" dirty="0" smtClean="0">
                          <a:solidFill>
                            <a:srgbClr val="C00000"/>
                          </a:solidFill>
                        </a:rPr>
                        <a:t>GoogleReview</a:t>
                      </a:r>
                    </a:p>
                    <a:p>
                      <a:r>
                        <a:rPr lang="en-US" sz="2200" dirty="0" smtClean="0">
                          <a:solidFill>
                            <a:srgbClr val="C00000"/>
                          </a:solidFill>
                        </a:rPr>
                        <a:t>YelpPage</a:t>
                      </a:r>
                    </a:p>
                    <a:p>
                      <a:r>
                        <a:rPr lang="en-US" sz="2200" dirty="0" smtClean="0">
                          <a:solidFill>
                            <a:srgbClr val="C00000"/>
                          </a:solidFill>
                        </a:rPr>
                        <a:t>TripAdvisorPage</a:t>
                      </a:r>
                      <a:endParaRPr lang="en-US" sz="2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C00000"/>
                          </a:solidFill>
                        </a:rPr>
                        <a:t>YelpRating</a:t>
                      </a:r>
                    </a:p>
                    <a:p>
                      <a:r>
                        <a:rPr lang="en-US" sz="2200" dirty="0" smtClean="0">
                          <a:solidFill>
                            <a:srgbClr val="C00000"/>
                          </a:solidFill>
                        </a:rPr>
                        <a:t>NumYelpReviews</a:t>
                      </a:r>
                    </a:p>
                    <a:p>
                      <a:r>
                        <a:rPr lang="en-US" sz="2200" dirty="0" smtClean="0">
                          <a:solidFill>
                            <a:srgbClr val="C00000"/>
                          </a:solidFill>
                        </a:rPr>
                        <a:t>TARating</a:t>
                      </a:r>
                    </a:p>
                    <a:p>
                      <a:r>
                        <a:rPr lang="en-US" sz="2200" dirty="0" smtClean="0">
                          <a:solidFill>
                            <a:srgbClr val="C00000"/>
                          </a:solidFill>
                        </a:rPr>
                        <a:t>NumTAReviews</a:t>
                      </a:r>
                      <a:endParaRPr lang="en-US" sz="2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Policy Region/</a:t>
                      </a:r>
                      <a:r>
                        <a:rPr lang="en-US" sz="2200" dirty="0" err="1" smtClean="0"/>
                        <a:t>Subregion</a:t>
                      </a:r>
                      <a:endParaRPr lang="en-US" sz="2200" dirty="0" smtClean="0"/>
                    </a:p>
                    <a:p>
                      <a:r>
                        <a:rPr lang="en-US" sz="2200" dirty="0" smtClean="0"/>
                        <a:t>Policy Year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38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/>
              <a:t>The </a:t>
            </a:r>
            <a:r>
              <a:rPr lang="en-US" sz="2800" b="1" dirty="0" smtClean="0">
                <a:solidFill>
                  <a:schemeClr val="accent5"/>
                </a:solidFill>
              </a:rPr>
              <a:t>p-value </a:t>
            </a:r>
            <a:r>
              <a:rPr lang="en-US" sz="2800" dirty="0"/>
              <a:t>of the </a:t>
            </a:r>
            <a:r>
              <a:rPr lang="en-US" sz="2800" dirty="0" smtClean="0"/>
              <a:t>significance test:</a:t>
            </a:r>
            <a:endParaRPr lang="en-US" sz="2800" dirty="0"/>
          </a:p>
          <a:p>
            <a:pPr lvl="2"/>
            <a:r>
              <a:rPr lang="en-US" sz="2800" dirty="0"/>
              <a:t>High p-values are removable</a:t>
            </a:r>
            <a:r>
              <a:rPr lang="en-US" sz="2800" dirty="0" smtClean="0"/>
              <a:t>.</a:t>
            </a:r>
          </a:p>
          <a:p>
            <a:pPr marL="914400" lvl="2" indent="0">
              <a:buNone/>
            </a:pPr>
            <a:endParaRPr lang="en-US" sz="2800" dirty="0"/>
          </a:p>
          <a:p>
            <a:pPr lvl="1"/>
            <a:r>
              <a:rPr lang="en-US" sz="2800" b="1" dirty="0">
                <a:solidFill>
                  <a:schemeClr val="accent5"/>
                </a:solidFill>
              </a:rPr>
              <a:t>AIC, AICC, BIC</a:t>
            </a:r>
            <a:endParaRPr lang="en-US" sz="2800" dirty="0"/>
          </a:p>
          <a:p>
            <a:pPr lvl="2"/>
            <a:r>
              <a:rPr lang="en-US" sz="2800" dirty="0" smtClean="0"/>
              <a:t>Measurements </a:t>
            </a:r>
            <a:r>
              <a:rPr lang="en-US" sz="2800" dirty="0"/>
              <a:t>of </a:t>
            </a:r>
            <a:r>
              <a:rPr lang="en-US" sz="2800" dirty="0" smtClean="0"/>
              <a:t>overall model </a:t>
            </a:r>
            <a:r>
              <a:rPr lang="en-US" sz="2800" dirty="0"/>
              <a:t>fit</a:t>
            </a:r>
            <a:r>
              <a:rPr lang="en-US" sz="2800" dirty="0" smtClean="0"/>
              <a:t>.</a:t>
            </a:r>
          </a:p>
          <a:p>
            <a:pPr marL="914400" lvl="2" indent="0">
              <a:buNone/>
            </a:pPr>
            <a:endParaRPr lang="en-US" sz="2800" dirty="0"/>
          </a:p>
          <a:p>
            <a:pPr lvl="1"/>
            <a:r>
              <a:rPr lang="en-US" sz="2800" b="1" dirty="0" smtClean="0">
                <a:solidFill>
                  <a:schemeClr val="accent5"/>
                </a:solidFill>
              </a:rPr>
              <a:t>Residual </a:t>
            </a:r>
            <a:r>
              <a:rPr lang="en-US" sz="2800" b="1" dirty="0">
                <a:solidFill>
                  <a:schemeClr val="accent5"/>
                </a:solidFill>
              </a:rPr>
              <a:t>Plots</a:t>
            </a:r>
          </a:p>
          <a:p>
            <a:pPr lvl="2"/>
            <a:r>
              <a:rPr lang="en-US" sz="2800" dirty="0"/>
              <a:t>Want the residuals to be randomly scattered around </a:t>
            </a:r>
            <a:r>
              <a:rPr lang="en-US" sz="2800" dirty="0" smtClean="0"/>
              <a:t>0.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3200" y="365126"/>
            <a:ext cx="11785600" cy="868363"/>
          </a:xfrm>
        </p:spPr>
        <p:txBody>
          <a:bodyPr/>
          <a:lstStyle/>
          <a:p>
            <a:r>
              <a:rPr lang="en-US" dirty="0"/>
              <a:t>Adjusting the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9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718810"/>
            <a:ext cx="8946541" cy="445339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Goals &amp; Objectives</a:t>
            </a:r>
          </a:p>
          <a:p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Data Preparation </a:t>
            </a:r>
          </a:p>
          <a:p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Exploratory Analysis</a:t>
            </a:r>
          </a:p>
          <a:p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The GLM Procedure</a:t>
            </a:r>
          </a:p>
          <a:p>
            <a:r>
              <a:rPr lang="en-US" sz="2800" b="1" dirty="0" smtClean="0"/>
              <a:t>Key Results &amp; Conclusions</a:t>
            </a:r>
          </a:p>
          <a:p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Future Recommendations</a:t>
            </a:r>
          </a:p>
          <a:p>
            <a:r>
              <a:rPr lang="en-US" sz="2800" dirty="0">
                <a:solidFill>
                  <a:schemeClr val="tx1">
                    <a:lumMod val="65000"/>
                  </a:schemeClr>
                </a:solidFill>
              </a:rPr>
              <a:t>Acknowledgements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372293"/>
            <a:ext cx="11785600" cy="868363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2771" y="4653805"/>
            <a:ext cx="11480975" cy="1323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58" y="393748"/>
            <a:ext cx="11785600" cy="868363"/>
          </a:xfrm>
        </p:spPr>
        <p:txBody>
          <a:bodyPr/>
          <a:lstStyle/>
          <a:p>
            <a:r>
              <a:rPr lang="en-US" dirty="0" smtClean="0"/>
              <a:t>Model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996981"/>
            <a:ext cx="8946541" cy="2825323"/>
          </a:xfrm>
        </p:spPr>
        <p:txBody>
          <a:bodyPr>
            <a:normAutofit/>
          </a:bodyPr>
          <a:lstStyle/>
          <a:p>
            <a:r>
              <a:rPr lang="en-US" dirty="0" smtClean="0"/>
              <a:t>Website</a:t>
            </a:r>
            <a:endParaRPr lang="en-US" dirty="0"/>
          </a:p>
          <a:p>
            <a:r>
              <a:rPr lang="en-US" dirty="0" smtClean="0"/>
              <a:t>Yelp </a:t>
            </a:r>
            <a:r>
              <a:rPr lang="en-US" dirty="0"/>
              <a:t>Page</a:t>
            </a:r>
          </a:p>
          <a:p>
            <a:r>
              <a:rPr lang="en-US" dirty="0"/>
              <a:t>Policy Sub-Region</a:t>
            </a:r>
          </a:p>
          <a:p>
            <a:r>
              <a:rPr lang="en-US" dirty="0"/>
              <a:t>Bucketed Policy Years (2010-2013</a:t>
            </a:r>
            <a:r>
              <a:rPr lang="en-US"/>
              <a:t>, </a:t>
            </a:r>
            <a:r>
              <a:rPr lang="en-US" smtClean="0"/>
              <a:t>2014-2016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72771" y="5417817"/>
            <a:ext cx="11480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log(E[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claim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severity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]) =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β</a:t>
            </a:r>
            <a:r>
              <a:rPr kumimoji="0" lang="en-US" sz="20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+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β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×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WebsiteNo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+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β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×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WebsiteYes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+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β</a:t>
            </a:r>
            <a:r>
              <a:rPr kumimoji="0" lang="en-US" sz="20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×</a:t>
            </a:r>
            <a:r>
              <a:rPr lang="en-US" sz="2000" b="1" i="1" dirty="0" err="1" smtClean="0">
                <a:solidFill>
                  <a:prstClr val="white"/>
                </a:solidFill>
                <a:latin typeface="Century Gothic" panose="020B0502020202020204"/>
              </a:rPr>
              <a:t>YelpPage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+ … +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ε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6111" y="4835756"/>
            <a:ext cx="7047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claim severity can be modeled by the equation: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3DB7-577E-4A83-B747-D16721BD400A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30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36" t="898" r="892" b="2020"/>
          <a:stretch/>
        </p:blipFill>
        <p:spPr>
          <a:xfrm>
            <a:off x="372988" y="1613081"/>
            <a:ext cx="7866993" cy="4666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vs. Predicted Claim Severity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0" y="4509864"/>
            <a:ext cx="1336437" cy="8777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953" t="2095" r="1320" b="1897"/>
          <a:stretch/>
        </p:blipFill>
        <p:spPr>
          <a:xfrm>
            <a:off x="2596054" y="2047000"/>
            <a:ext cx="6999891" cy="4445876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4943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411481"/>
            <a:ext cx="11785600" cy="868363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718810"/>
            <a:ext cx="8946541" cy="445339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Goals &amp; Objectives</a:t>
            </a:r>
          </a:p>
          <a:p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Data Preparation </a:t>
            </a:r>
          </a:p>
          <a:p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Exploratory Analysis</a:t>
            </a:r>
          </a:p>
          <a:p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The GLM Procedure</a:t>
            </a:r>
          </a:p>
          <a:p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Key Results &amp; Conclusions</a:t>
            </a:r>
          </a:p>
          <a:p>
            <a:r>
              <a:rPr lang="en-US" sz="2800" b="1" dirty="0" smtClean="0"/>
              <a:t>Future Recommendations</a:t>
            </a:r>
          </a:p>
          <a:p>
            <a:r>
              <a:rPr lang="en-US" sz="2800" dirty="0">
                <a:solidFill>
                  <a:schemeClr val="tx1">
                    <a:lumMod val="65000"/>
                  </a:schemeClr>
                </a:solidFill>
              </a:rPr>
              <a:t>Acknowledgements</a:t>
            </a:r>
          </a:p>
          <a:p>
            <a:pPr marL="0" indent="0">
              <a:buNone/>
            </a:pPr>
            <a:r>
              <a:rPr lang="en-US" sz="2800" b="1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1582400" y="6492876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12325E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20018"/>
            <a:ext cx="11785600" cy="868363"/>
          </a:xfrm>
        </p:spPr>
        <p:txBody>
          <a:bodyPr/>
          <a:lstStyle/>
          <a:p>
            <a:r>
              <a:rPr lang="en-US" dirty="0" smtClean="0"/>
              <a:t>Future Recommendations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43791"/>
            <a:ext cx="5256729" cy="558595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Expand original data set</a:t>
            </a:r>
          </a:p>
          <a:p>
            <a:pPr lvl="1"/>
            <a:r>
              <a:rPr lang="en-US" sz="2400" dirty="0" smtClean="0"/>
              <a:t>Locations: Mailing address vs. business address</a:t>
            </a:r>
          </a:p>
          <a:p>
            <a:pPr lvl="1"/>
            <a:r>
              <a:rPr lang="en-US" sz="2400" dirty="0" smtClean="0"/>
              <a:t>Claim Type: Medical vs. Indemnity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b="1" dirty="0" smtClean="0">
                <a:solidFill>
                  <a:schemeClr val="accent5"/>
                </a:solidFill>
              </a:rPr>
              <a:t>Gathering more information</a:t>
            </a:r>
          </a:p>
          <a:p>
            <a:pPr lvl="1"/>
            <a:r>
              <a:rPr lang="en-US" sz="2400" dirty="0"/>
              <a:t>Dates to track trends over </a:t>
            </a:r>
            <a:r>
              <a:rPr lang="en-US" sz="2400" dirty="0" smtClean="0"/>
              <a:t>time</a:t>
            </a:r>
          </a:p>
          <a:p>
            <a:pPr lvl="1"/>
            <a:r>
              <a:rPr lang="en-US" sz="2400" dirty="0" smtClean="0"/>
              <a:t>Review rating distribution</a:t>
            </a:r>
          </a:p>
          <a:p>
            <a:pPr lvl="1"/>
            <a:r>
              <a:rPr lang="en-US" sz="2400" dirty="0" smtClean="0"/>
              <a:t>Include other websites</a:t>
            </a:r>
          </a:p>
          <a:p>
            <a:pPr lvl="1"/>
            <a:r>
              <a:rPr lang="en-US" sz="2400" dirty="0" smtClean="0"/>
              <a:t>Include employee websites</a:t>
            </a:r>
          </a:p>
          <a:p>
            <a:pPr lvl="1"/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940821" y="2557736"/>
            <a:ext cx="5946379" cy="229804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Use </a:t>
            </a:r>
            <a:r>
              <a:rPr lang="en-US" sz="2800" b="1" dirty="0">
                <a:solidFill>
                  <a:schemeClr val="accent5"/>
                </a:solidFill>
              </a:rPr>
              <a:t>‘Sentiment Analysis’ on written </a:t>
            </a:r>
            <a:r>
              <a:rPr lang="en-US" sz="2800" b="1" dirty="0" smtClean="0">
                <a:solidFill>
                  <a:schemeClr val="accent5"/>
                </a:solidFill>
              </a:rPr>
              <a:t>reviews</a:t>
            </a:r>
            <a:endParaRPr lang="en-US" sz="2400" dirty="0"/>
          </a:p>
          <a:p>
            <a:pPr lvl="1"/>
            <a:r>
              <a:rPr lang="en-US" sz="2400" dirty="0" smtClean="0"/>
              <a:t>Categorizing opinions expressed in text to determine the writer’s attitude towards a topic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11478479" y="6492876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 smtClean="0">
                <a:solidFill>
                  <a:srgbClr val="12325E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8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Our team would like to thank all those who invested their time and knowledge into our project:</a:t>
            </a:r>
          </a:p>
          <a:p>
            <a:pPr marL="0" indent="0" algn="ctr">
              <a:buNone/>
            </a:pPr>
            <a:r>
              <a:rPr lang="en-US" sz="2400" dirty="0"/>
              <a:t>Rick </a:t>
            </a:r>
            <a:r>
              <a:rPr lang="en-US" sz="2400" dirty="0" smtClean="0"/>
              <a:t>Burt</a:t>
            </a:r>
          </a:p>
          <a:p>
            <a:pPr marL="0" indent="0" algn="ctr">
              <a:buNone/>
            </a:pPr>
            <a:r>
              <a:rPr lang="en-US" sz="2400" dirty="0" err="1" smtClean="0"/>
              <a:t>Jaris</a:t>
            </a:r>
            <a:r>
              <a:rPr lang="en-US" sz="2400" dirty="0" smtClean="0"/>
              <a:t> </a:t>
            </a:r>
            <a:r>
              <a:rPr lang="en-US" sz="2400" dirty="0" err="1" smtClean="0"/>
              <a:t>Wicklund</a:t>
            </a:r>
            <a:r>
              <a:rPr lang="en-US" sz="2400" dirty="0" smtClean="0"/>
              <a:t> </a:t>
            </a:r>
          </a:p>
          <a:p>
            <a:pPr marL="0" indent="0" algn="ctr">
              <a:buNone/>
            </a:pPr>
            <a:r>
              <a:rPr lang="en-US" sz="2400" dirty="0" err="1" smtClean="0"/>
              <a:t>Isin</a:t>
            </a:r>
            <a:r>
              <a:rPr lang="en-US" sz="2400" dirty="0" smtClean="0"/>
              <a:t> </a:t>
            </a:r>
            <a:r>
              <a:rPr lang="en-US" sz="2400" dirty="0" err="1"/>
              <a:t>Ozaksoy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Professor Jon Abraham</a:t>
            </a:r>
          </a:p>
          <a:p>
            <a:pPr marL="0" indent="0" algn="ctr">
              <a:buNone/>
            </a:pPr>
            <a:r>
              <a:rPr lang="en-US" sz="2400" dirty="0" smtClean="0"/>
              <a:t>Professor Barry </a:t>
            </a:r>
            <a:r>
              <a:rPr lang="en-US" sz="2400" dirty="0" err="1" smtClean="0"/>
              <a:t>Posterro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Professor Randy </a:t>
            </a:r>
            <a:r>
              <a:rPr lang="en-US" sz="2400" dirty="0" err="1" smtClean="0"/>
              <a:t>Paffenroth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dirty="0" smtClean="0"/>
              <a:t>And everyone else who made this project possible!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1582400" y="6492875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12325E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3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11" y="1595719"/>
            <a:ext cx="11253789" cy="1503082"/>
          </a:xfrm>
        </p:spPr>
        <p:txBody>
          <a:bodyPr/>
          <a:lstStyle/>
          <a:p>
            <a:r>
              <a:rPr lang="en-US" sz="2800" dirty="0" smtClean="0"/>
              <a:t>Determine if </a:t>
            </a:r>
            <a:r>
              <a:rPr lang="en-US" sz="2800" b="1" dirty="0" smtClean="0">
                <a:solidFill>
                  <a:schemeClr val="accent5"/>
                </a:solidFill>
              </a:rPr>
              <a:t>social media</a:t>
            </a:r>
            <a:r>
              <a:rPr lang="en-US" sz="2800" dirty="0" smtClean="0"/>
              <a:t> data can be predictive of </a:t>
            </a:r>
            <a:r>
              <a:rPr lang="en-US" sz="2800" b="1" dirty="0" smtClean="0">
                <a:solidFill>
                  <a:schemeClr val="accent5"/>
                </a:solidFill>
              </a:rPr>
              <a:t>claim severity</a:t>
            </a:r>
            <a:r>
              <a:rPr lang="en-US" sz="2800" dirty="0" smtClean="0"/>
              <a:t> within workers’ compensation insurance in the restaurant and food services industry.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943" y="392674"/>
            <a:ext cx="9404723" cy="1400530"/>
          </a:xfrm>
        </p:spPr>
        <p:txBody>
          <a:bodyPr/>
          <a:lstStyle/>
          <a:p>
            <a:r>
              <a:rPr lang="en-US" dirty="0" smtClean="0"/>
              <a:t>Project Goal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56628" y="3660610"/>
                <a:ext cx="7400719" cy="676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Claim Severity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 sz="2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Claim</m:t>
                        </m:r>
                        <m:r>
                          <a:rPr lang="en-US" sz="2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Amount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Number</m:t>
                        </m:r>
                        <m:r>
                          <a:rPr lang="en-US" sz="2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Claims</m:t>
                        </m:r>
                      </m:den>
                    </m:f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628" y="3660610"/>
                <a:ext cx="7400719" cy="676211"/>
              </a:xfrm>
              <a:prstGeom prst="rect">
                <a:avLst/>
              </a:prstGeom>
              <a:blipFill rotWithShape="0">
                <a:blip r:embed="rId3"/>
                <a:stretch>
                  <a:fillRect l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056628" y="4710480"/>
            <a:ext cx="8052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Workers’ compensation insurance: </a:t>
            </a:r>
            <a:r>
              <a:rPr lang="en-US" sz="2000" dirty="0"/>
              <a:t>offers a safety net for work-related accidents or illnesses, helping to pay for medical care, rehabilitation, &amp; lost wages.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1061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E4D075-E136-463D-A101-F7859628B545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9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link function f(x),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Where p is 1 if the parameter is being estimated and 0 if not, and n is the number of parameters.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44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Link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3DB7-577E-4A83-B747-D16721BD400A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07388" y="4448011"/>
                <a:ext cx="102753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Log link: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𝑋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…+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 smtClean="0"/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…+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388" y="4448011"/>
                <a:ext cx="10275377" cy="1200329"/>
              </a:xfrm>
              <a:prstGeom prst="rect">
                <a:avLst/>
              </a:prstGeom>
              <a:blipFill rotWithShape="1">
                <a:blip r:embed="rId4"/>
                <a:stretch>
                  <a:fillRect t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3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AIC - </a:t>
                </a:r>
                <a:r>
                  <a:rPr lang="en-US" sz="2400" dirty="0" err="1" smtClean="0"/>
                  <a:t>Akaike</a:t>
                </a:r>
                <a:r>
                  <a:rPr lang="en-US" sz="2400" dirty="0" smtClean="0"/>
                  <a:t> Information Criterion</a:t>
                </a:r>
              </a:p>
              <a:p>
                <a:r>
                  <a:rPr lang="en-US" sz="2400" dirty="0" smtClean="0"/>
                  <a:t>AICC – Corrected </a:t>
                </a:r>
                <a:r>
                  <a:rPr lang="en-US" sz="2400" dirty="0" err="1" smtClean="0"/>
                  <a:t>Akaike</a:t>
                </a:r>
                <a:r>
                  <a:rPr lang="en-US" sz="2400" dirty="0" smtClean="0"/>
                  <a:t> Information Criterion</a:t>
                </a:r>
              </a:p>
              <a:p>
                <a:r>
                  <a:rPr lang="en-US" sz="2400" dirty="0" smtClean="0"/>
                  <a:t>BIC – </a:t>
                </a:r>
                <a:r>
                  <a:rPr lang="en-US" sz="2400" dirty="0" err="1" smtClean="0"/>
                  <a:t>Sawa</a:t>
                </a:r>
                <a:r>
                  <a:rPr lang="en-US" sz="2400" dirty="0" smtClean="0"/>
                  <a:t>-Bayes Information Criterion</a:t>
                </a:r>
              </a:p>
              <a:p>
                <a:endParaRPr lang="en-US" sz="2400" dirty="0" smtClean="0"/>
              </a:p>
              <a:p>
                <a:pPr marL="0" indent="0" algn="ctr">
                  <a:buNone/>
                </a:pPr>
                <a:r>
                  <a:rPr lang="en-US" sz="1600" dirty="0" smtClean="0"/>
                  <a:t>p = number of </a:t>
                </a:r>
                <a:r>
                  <a:rPr lang="en-US" sz="1600" b="1" i="1" dirty="0" smtClean="0"/>
                  <a:t>estimated</a:t>
                </a:r>
                <a:r>
                  <a:rPr lang="en-US" sz="1600" dirty="0" smtClean="0"/>
                  <a:t> parameters	n = number of data points	</a:t>
                </a:r>
                <a:r>
                  <a:rPr lang="en-US" sz="1600" dirty="0" err="1" smtClean="0"/>
                  <a:t>LogLikelihood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is provided by SAS</a:t>
                </a:r>
              </a:p>
              <a:p>
                <a:endParaRPr lang="en-US" sz="16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𝐴𝐼𝐶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𝐿𝑜𝑔𝐿𝑖𝑘𝑒𝑙𝑖h𝑜𝑜𝑑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𝐴𝐼𝐶𝐶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𝐿𝑜𝑔𝐿𝑖𝑘𝑒𝑙𝑖h𝑜𝑜𝑑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+2∗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𝐵𝐼𝐶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𝐿𝑜𝑔𝐿𝑖𝑘𝑒𝑙𝑖h𝑜𝑜𝑑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22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AIC, AICC and BIC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3DB7-577E-4A83-B747-D16721BD400A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3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3199" y="381981"/>
            <a:ext cx="11785600" cy="868363"/>
          </a:xfrm>
        </p:spPr>
        <p:txBody>
          <a:bodyPr/>
          <a:lstStyle/>
          <a:p>
            <a:r>
              <a:rPr lang="en-US" dirty="0" smtClean="0"/>
              <a:t>Equation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9AAB2-50FB-4053-908D-EAFF32D6FD5F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968297" y="1953233"/>
            <a:ext cx="10255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log(E[claim severity]) = </a:t>
            </a: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</a:rPr>
              <a:t>β0 + β1×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WebsiteNo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+ </a:t>
            </a: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</a:rPr>
              <a:t>β2×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WebsiteYes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+ </a:t>
            </a: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</a:rPr>
              <a:t>β3×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YelpPageNo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+ … + </a:t>
            </a:r>
            <a:r>
              <a:rPr lang="el-G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ε</a:t>
            </a:r>
            <a:endParaRPr lang="el-GR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8535" y="2464409"/>
            <a:ext cx="90634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l-G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8.4422 </a:t>
            </a: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</a:rPr>
              <a:t>+ </a:t>
            </a:r>
            <a:r>
              <a:rPr lang="el-GR" dirty="0">
                <a:solidFill>
                  <a:srgbClr val="00B050"/>
                </a:solidFill>
                <a:latin typeface="Times New Roman" panose="02020603050405020304" pitchFamily="18" charset="0"/>
              </a:rPr>
              <a:t>0.3952*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WebsiteNo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+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</a:rPr>
              <a:t>0.0000*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WebsiteYes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+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(-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0.3146)*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YelpPageNo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+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0.0000*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YelpPageYes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+ (-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0.1641)*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EastNorthCentral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+ (-0.5880)*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EastSouthCentral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+(.4225)*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MiddleAtlantic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+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(-0.0941)*Mountain +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(0.3293)*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NewEngland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+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(1.1764)*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Pacific +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(0.2605)*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SouthAtlantic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+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0.0878*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WestNorthCentral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+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(0.0000)*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WestSouthCentral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+ </a:t>
            </a:r>
            <a:r>
              <a:rPr lang="en-US" dirty="0">
                <a:solidFill>
                  <a:schemeClr val="accent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(-0.1406)*BucketedYears2010-2013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+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(0.0000)*BucketedYears2013-2016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6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the Model with the Test Sample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9AAB2-50FB-4053-908D-EAFF32D6FD5F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pic>
        <p:nvPicPr>
          <p:cNvPr id="1028" name="Picture 4" descr="https://lh3.googleusercontent.com/Ibr78CYG716Z93nvtsw1KsMp-l4pcNmBRpVVQlKh0Kw6Qx5PIqDQR6vZxkjOtfVJDt_kiSI7NRKQlE-n8CcEJS5yn1FCV1ehhwNaBkczeFWlaQdf-en38H-eKe4lP1S5EzYzPw59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237" y="1160134"/>
            <a:ext cx="8261230" cy="526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76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225" y="574543"/>
            <a:ext cx="11785600" cy="868363"/>
          </a:xfrm>
        </p:spPr>
        <p:txBody>
          <a:bodyPr/>
          <a:lstStyle/>
          <a:p>
            <a:r>
              <a:rPr lang="en-US" dirty="0" smtClean="0"/>
              <a:t>Potential Value of Social Media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10087427" cy="419548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Underwriting</a:t>
            </a:r>
          </a:p>
          <a:p>
            <a:pPr lvl="1"/>
            <a:r>
              <a:rPr lang="en-US" sz="2800" dirty="0"/>
              <a:t>A factor to consider when deciding to write a policy or </a:t>
            </a:r>
            <a:r>
              <a:rPr lang="en-US" sz="2800" dirty="0" smtClean="0"/>
              <a:t>not.</a:t>
            </a:r>
            <a:endParaRPr lang="en-US" sz="2800" dirty="0"/>
          </a:p>
          <a:p>
            <a:pPr lvl="1"/>
            <a:r>
              <a:rPr lang="en-US" sz="2800" dirty="0" smtClean="0"/>
              <a:t>A rating factor to </a:t>
            </a:r>
            <a:r>
              <a:rPr lang="en-US" sz="2800" dirty="0"/>
              <a:t>determine policy premium.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accent5"/>
              </a:solidFill>
            </a:endParaRPr>
          </a:p>
          <a:p>
            <a:r>
              <a:rPr lang="en-US" sz="3200" b="1" dirty="0" smtClean="0">
                <a:solidFill>
                  <a:schemeClr val="accent5"/>
                </a:solidFill>
              </a:rPr>
              <a:t>Marketing</a:t>
            </a:r>
          </a:p>
          <a:p>
            <a:pPr lvl="1"/>
            <a:r>
              <a:rPr lang="en-US" sz="2800" dirty="0" smtClean="0"/>
              <a:t>Target groups who have the lowest predicted claim severity in order to minimize losses.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>
          <a:xfrm>
            <a:off x="11582400" y="6492876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12325E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4768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718810"/>
            <a:ext cx="8946541" cy="445339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Goals &amp; Objectives</a:t>
            </a:r>
          </a:p>
          <a:p>
            <a:r>
              <a:rPr lang="en-US" sz="2800" b="1" dirty="0" smtClean="0"/>
              <a:t>Data Preparation </a:t>
            </a:r>
          </a:p>
          <a:p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Exploratory Analysis</a:t>
            </a:r>
          </a:p>
          <a:p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The GLM Procedure</a:t>
            </a:r>
          </a:p>
          <a:p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Key Results &amp; Conclusions</a:t>
            </a:r>
          </a:p>
          <a:p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Future Recommendations</a:t>
            </a:r>
          </a:p>
          <a:p>
            <a:r>
              <a:rPr lang="en-US" sz="2800" dirty="0">
                <a:solidFill>
                  <a:schemeClr val="tx1">
                    <a:lumMod val="65000"/>
                  </a:schemeClr>
                </a:solidFill>
              </a:rPr>
              <a:t>Acknowledgements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323194"/>
            <a:ext cx="11785600" cy="868363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2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35007" y="5807075"/>
            <a:ext cx="3831021" cy="868363"/>
          </a:xfrm>
        </p:spPr>
        <p:txBody>
          <a:bodyPr/>
          <a:lstStyle/>
          <a:p>
            <a:r>
              <a:rPr lang="en-US" dirty="0"/>
              <a:t>Data Preparation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820855"/>
              </p:ext>
            </p:extLst>
          </p:nvPr>
        </p:nvGraphicFramePr>
        <p:xfrm>
          <a:off x="609600" y="504498"/>
          <a:ext cx="8408276" cy="7031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532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042" y="105550"/>
            <a:ext cx="9404723" cy="1400530"/>
          </a:xfrm>
        </p:spPr>
        <p:txBody>
          <a:bodyPr/>
          <a:lstStyle/>
          <a:p>
            <a:r>
              <a:rPr lang="en-US" sz="3600" dirty="0" smtClean="0"/>
              <a:t>Data Collection: Social Media Variables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377617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1026" name="Picture 2" descr="Image result for yelp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22" y="1932509"/>
            <a:ext cx="2203541" cy="14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ripadviso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009" y="2085135"/>
            <a:ext cx="1649793" cy="11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oogle review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304" y="2304167"/>
            <a:ext cx="1612311" cy="67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acebook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753" y="2059966"/>
            <a:ext cx="1081189" cy="108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87673" y="2264155"/>
            <a:ext cx="12190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Business Website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38722" y="1932509"/>
            <a:ext cx="6700278" cy="39496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31020" y="1932509"/>
            <a:ext cx="4314882" cy="39496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2670" y="3779183"/>
            <a:ext cx="41397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Does the company have a Yelp/TripAdvisor page?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How many reviews does the page have?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What is its 5 star rating?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8722" y="3192907"/>
            <a:ext cx="670027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Consumer Generated Media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331020" y="3194557"/>
            <a:ext cx="4314882" cy="3720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Company Generated Media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130800" y="1962544"/>
            <a:ext cx="3119" cy="123036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27681" y="3551541"/>
            <a:ext cx="0" cy="233065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55478" y="3779183"/>
            <a:ext cx="412679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Does the company have a Facebook page?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Does the company have its own website?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231251" y="3779183"/>
            <a:ext cx="19188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Does the company have any Google Reviews?</a:t>
            </a:r>
            <a:endParaRPr lang="en-US" sz="2000" dirty="0"/>
          </a:p>
        </p:txBody>
      </p:sp>
      <p:sp>
        <p:nvSpPr>
          <p:cNvPr id="18" name="Slide Number Placeholder 1"/>
          <p:cNvSpPr txBox="1">
            <a:spLocks/>
          </p:cNvSpPr>
          <p:nvPr/>
        </p:nvSpPr>
        <p:spPr>
          <a:xfrm>
            <a:off x="11582400" y="6492876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12325E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7119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Legalities:</a:t>
            </a:r>
          </a:p>
          <a:p>
            <a:pPr lvl="1"/>
            <a:r>
              <a:rPr lang="en-US" b="1" dirty="0">
                <a:solidFill>
                  <a:schemeClr val="accent5"/>
                </a:solidFill>
              </a:rPr>
              <a:t>Screen Scraping</a:t>
            </a:r>
            <a:r>
              <a:rPr lang="en-US" dirty="0"/>
              <a:t> can be a violation of the </a:t>
            </a:r>
            <a:r>
              <a:rPr lang="en-US" dirty="0" smtClean="0"/>
              <a:t>Computer </a:t>
            </a:r>
            <a:r>
              <a:rPr lang="en-US" dirty="0"/>
              <a:t>Fraud and Abuse Act</a:t>
            </a:r>
          </a:p>
          <a:p>
            <a:pPr lvl="1"/>
            <a:r>
              <a:rPr lang="en-US" b="1" dirty="0">
                <a:solidFill>
                  <a:schemeClr val="accent5"/>
                </a:solidFill>
              </a:rPr>
              <a:t>APIs</a:t>
            </a:r>
            <a:r>
              <a:rPr lang="en-US" dirty="0"/>
              <a:t> are available, but are very restrictive.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Result:</a:t>
            </a:r>
          </a:p>
          <a:p>
            <a:pPr lvl="1"/>
            <a:r>
              <a:rPr lang="en-US" dirty="0"/>
              <a:t>We manually collected all social media data.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Online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3DB7-577E-4A83-B747-D16721BD400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17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718810"/>
            <a:ext cx="8946541" cy="445339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Goals &amp; Objectives</a:t>
            </a:r>
          </a:p>
          <a:p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Data Preparation </a:t>
            </a:r>
          </a:p>
          <a:p>
            <a:r>
              <a:rPr lang="en-US" sz="2800" b="1" dirty="0" smtClean="0"/>
              <a:t>Exploratory Analysis</a:t>
            </a:r>
          </a:p>
          <a:p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The GLM Procedure</a:t>
            </a:r>
          </a:p>
          <a:p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Key Results &amp; Conclusions</a:t>
            </a:r>
          </a:p>
          <a:p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Future Recommendations</a:t>
            </a:r>
          </a:p>
          <a:p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Acknowledgements</a:t>
            </a:r>
            <a:endParaRPr lang="en-US" sz="2800" dirty="0">
              <a:solidFill>
                <a:schemeClr val="tx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551986"/>
            <a:ext cx="11785600" cy="868363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Office Theme">
  <a:themeElements>
    <a:clrScheme name="Hanove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DA840"/>
      </a:accent1>
      <a:accent2>
        <a:srgbClr val="00355F"/>
      </a:accent2>
      <a:accent3>
        <a:srgbClr val="8ABBD2"/>
      </a:accent3>
      <a:accent4>
        <a:srgbClr val="F79646"/>
      </a:accent4>
      <a:accent5>
        <a:srgbClr val="569BB3"/>
      </a:accent5>
      <a:accent6>
        <a:srgbClr val="FFF6DC"/>
      </a:accent6>
      <a:hlink>
        <a:srgbClr val="88746A"/>
      </a:hlink>
      <a:folHlink>
        <a:srgbClr val="15375E"/>
      </a:folHlink>
    </a:clrScheme>
    <a:fontScheme name="11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17012</TotalTime>
  <Words>1068</Words>
  <Application>Microsoft Office PowerPoint</Application>
  <PresentationFormat>Widescreen</PresentationFormat>
  <Paragraphs>329</Paragraphs>
  <Slides>34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MS PGothic</vt:lpstr>
      <vt:lpstr>MS PGothic</vt:lpstr>
      <vt:lpstr>Arial</vt:lpstr>
      <vt:lpstr>Calibri</vt:lpstr>
      <vt:lpstr>Cambria Math</vt:lpstr>
      <vt:lpstr>Century Gothic</vt:lpstr>
      <vt:lpstr>Times New Roman</vt:lpstr>
      <vt:lpstr>11_Office Theme</vt:lpstr>
      <vt:lpstr>Investigating Whether A Social Media Presence Impacts Claim Severity</vt:lpstr>
      <vt:lpstr>Agenda</vt:lpstr>
      <vt:lpstr>Project Goal</vt:lpstr>
      <vt:lpstr>Potential Value of Social Media Data</vt:lpstr>
      <vt:lpstr>Agenda</vt:lpstr>
      <vt:lpstr>Data Preparation </vt:lpstr>
      <vt:lpstr>Data Collection: Social Media Variables</vt:lpstr>
      <vt:lpstr>Collecting Online Information</vt:lpstr>
      <vt:lpstr>Agenda</vt:lpstr>
      <vt:lpstr>Analysis Strategy</vt:lpstr>
      <vt:lpstr>Claim Severity by Social Media Variable</vt:lpstr>
      <vt:lpstr>Claim Severity by Social Media Variable</vt:lpstr>
      <vt:lpstr>Trend Graphs</vt:lpstr>
      <vt:lpstr>Claim Severity by Number of Reviews</vt:lpstr>
      <vt:lpstr>Claim Severity by Rating</vt:lpstr>
      <vt:lpstr>Claim Severity by Consumer vs. Company Generated Media</vt:lpstr>
      <vt:lpstr>Correlation of Social Media Variables </vt:lpstr>
      <vt:lpstr>Agenda</vt:lpstr>
      <vt:lpstr>Components of the Generalized Linear Model</vt:lpstr>
      <vt:lpstr>Claim Severity Distribution</vt:lpstr>
      <vt:lpstr>Model Strategy</vt:lpstr>
      <vt:lpstr>Model Design</vt:lpstr>
      <vt:lpstr>Adjusting the Model</vt:lpstr>
      <vt:lpstr>Agenda</vt:lpstr>
      <vt:lpstr>Model Parameters</vt:lpstr>
      <vt:lpstr>Actual vs. Predicted Claim Severity</vt:lpstr>
      <vt:lpstr>Agenda</vt:lpstr>
      <vt:lpstr>Future Recommendations </vt:lpstr>
      <vt:lpstr>Acknowledgements</vt:lpstr>
      <vt:lpstr>Questions?</vt:lpstr>
      <vt:lpstr>Examples of Link Functions</vt:lpstr>
      <vt:lpstr>AIC, AICC and BIC</vt:lpstr>
      <vt:lpstr>Equation</vt:lpstr>
      <vt:lpstr>Running the Model with the Test Sample</vt:lpstr>
    </vt:vector>
  </TitlesOfParts>
  <Company>Worcester Polytechnic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Social Media</dc:title>
  <dc:creator>Elizabeth</dc:creator>
  <cp:lastModifiedBy>Curran, Katherine A</cp:lastModifiedBy>
  <cp:revision>216</cp:revision>
  <dcterms:created xsi:type="dcterms:W3CDTF">2017-03-31T12:15:34Z</dcterms:created>
  <dcterms:modified xsi:type="dcterms:W3CDTF">2017-04-26T15:27:35Z</dcterms:modified>
</cp:coreProperties>
</file>