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603200" cy="32918400"/>
  <p:notesSz cx="6858000" cy="9144000"/>
  <p:defaultTextStyle>
    <a:defPPr>
      <a:defRPr lang="en-US"/>
    </a:defPPr>
    <a:lvl1pPr algn="l" defTabSz="16877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687759" algn="l" defTabSz="16877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3375516" algn="l" defTabSz="16877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5063272" algn="l" defTabSz="16877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6751034" algn="l" defTabSz="16877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8438793" algn="l" defTabSz="337551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10126551" algn="l" defTabSz="337551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11814309" algn="l" defTabSz="337551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13502067" algn="l" defTabSz="337551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92" userDrawn="1">
          <p15:clr>
            <a:srgbClr val="A4A3A4"/>
          </p15:clr>
        </p15:guide>
        <p15:guide id="2" pos="80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  <a:srgbClr val="AC2B37"/>
    <a:srgbClr val="B53443"/>
    <a:srgbClr val="FAAA47"/>
    <a:srgbClr val="4B647B"/>
    <a:srgbClr val="496279"/>
    <a:srgbClr val="476077"/>
    <a:srgbClr val="455E75"/>
    <a:srgbClr val="292E36"/>
    <a:srgbClr val="2A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2" autoAdjust="0"/>
    <p:restoredTop sz="96305" autoAdjust="0"/>
  </p:normalViewPr>
  <p:slideViewPr>
    <p:cSldViewPr snapToGrid="0" snapToObjects="1">
      <p:cViewPr>
        <p:scale>
          <a:sx n="100" d="100"/>
          <a:sy n="100" d="100"/>
        </p:scale>
        <p:origin x="-7718" y="-7003"/>
      </p:cViewPr>
      <p:guideLst>
        <p:guide orient="horz" pos="10992"/>
        <p:guide pos="8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13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11D0D-B3C7-4CF1-A1B7-BCD9B21426BF}" type="doc">
      <dgm:prSet loTypeId="urn:diagrams.loki3.com/VaryingWidthList" loCatId="list" qsTypeId="urn:microsoft.com/office/officeart/2005/8/quickstyle/simple3" qsCatId="simple" csTypeId="urn:microsoft.com/office/officeart/2005/8/colors/accent1_2" csCatId="accent1" phldr="1"/>
      <dgm:spPr/>
    </dgm:pt>
    <dgm:pt modelId="{3F77AF50-9AE9-4C8E-A30F-96D26F677783}">
      <dgm:prSet phldrT="[Text]" custT="1"/>
      <dgm:spPr/>
      <dgm:t>
        <a:bodyPr/>
        <a:lstStyle/>
        <a:p>
          <a:r>
            <a:rPr lang="en-US" sz="2000" dirty="0"/>
            <a:t>Transportation</a:t>
          </a:r>
          <a:endParaRPr lang="en-US" sz="3800" dirty="0"/>
        </a:p>
      </dgm:t>
    </dgm:pt>
    <dgm:pt modelId="{599A7280-0F7E-4B76-8DB1-55655FBB43BB}" type="parTrans" cxnId="{94E5C6D8-3380-4A63-B534-5EE2A27121F2}">
      <dgm:prSet/>
      <dgm:spPr/>
      <dgm:t>
        <a:bodyPr/>
        <a:lstStyle/>
        <a:p>
          <a:endParaRPr lang="en-US"/>
        </a:p>
      </dgm:t>
    </dgm:pt>
    <dgm:pt modelId="{A1291308-3B64-43B3-A43B-5FC0BA0053FD}" type="sibTrans" cxnId="{94E5C6D8-3380-4A63-B534-5EE2A27121F2}">
      <dgm:prSet/>
      <dgm:spPr/>
      <dgm:t>
        <a:bodyPr/>
        <a:lstStyle/>
        <a:p>
          <a:endParaRPr lang="en-US"/>
        </a:p>
      </dgm:t>
    </dgm:pt>
    <dgm:pt modelId="{1E4E619B-CF76-4059-A5C9-B88C7DE8B874}">
      <dgm:prSet phldrT="[Text]" custT="1"/>
      <dgm:spPr/>
      <dgm:t>
        <a:bodyPr/>
        <a:lstStyle/>
        <a:p>
          <a:r>
            <a:rPr lang="en-US" sz="2000" dirty="0"/>
            <a:t>Well Volume</a:t>
          </a:r>
        </a:p>
      </dgm:t>
    </dgm:pt>
    <dgm:pt modelId="{3F6FF974-90FF-41FD-A34E-FE97410FA6A5}" type="parTrans" cxnId="{68EB6CA6-845C-415D-9374-2DA6C9F247E8}">
      <dgm:prSet/>
      <dgm:spPr/>
      <dgm:t>
        <a:bodyPr/>
        <a:lstStyle/>
        <a:p>
          <a:endParaRPr lang="en-US"/>
        </a:p>
      </dgm:t>
    </dgm:pt>
    <dgm:pt modelId="{D6C1A60D-5B25-4E36-B7A2-32E0F2AB61A9}" type="sibTrans" cxnId="{68EB6CA6-845C-415D-9374-2DA6C9F247E8}">
      <dgm:prSet/>
      <dgm:spPr/>
      <dgm:t>
        <a:bodyPr/>
        <a:lstStyle/>
        <a:p>
          <a:endParaRPr lang="en-US"/>
        </a:p>
      </dgm:t>
    </dgm:pt>
    <dgm:pt modelId="{F07D114F-7D99-4DC0-9784-9C0627C6199B}">
      <dgm:prSet phldrT="[Text]" custT="1"/>
      <dgm:spPr/>
      <dgm:t>
        <a:bodyPr/>
        <a:lstStyle/>
        <a:p>
          <a:r>
            <a:rPr lang="en-US" sz="2000" dirty="0"/>
            <a:t>Zero Maintenance</a:t>
          </a:r>
        </a:p>
      </dgm:t>
    </dgm:pt>
    <dgm:pt modelId="{0ABCC320-34FF-44D7-AC17-400866D214FE}" type="parTrans" cxnId="{41D2498A-52BB-4548-8E14-1738A3EBF853}">
      <dgm:prSet/>
      <dgm:spPr/>
      <dgm:t>
        <a:bodyPr/>
        <a:lstStyle/>
        <a:p>
          <a:endParaRPr lang="en-US"/>
        </a:p>
      </dgm:t>
    </dgm:pt>
    <dgm:pt modelId="{0888ADCD-9F4C-46F4-B68D-5E830A326CA1}" type="sibTrans" cxnId="{41D2498A-52BB-4548-8E14-1738A3EBF853}">
      <dgm:prSet/>
      <dgm:spPr/>
      <dgm:t>
        <a:bodyPr/>
        <a:lstStyle/>
        <a:p>
          <a:endParaRPr lang="en-US"/>
        </a:p>
      </dgm:t>
    </dgm:pt>
    <dgm:pt modelId="{461B1EE9-06B7-4D07-AF61-294BB063C407}" type="pres">
      <dgm:prSet presAssocID="{FDC11D0D-B3C7-4CF1-A1B7-BCD9B21426BF}" presName="Name0" presStyleCnt="0">
        <dgm:presLayoutVars>
          <dgm:resizeHandles/>
        </dgm:presLayoutVars>
      </dgm:prSet>
      <dgm:spPr/>
    </dgm:pt>
    <dgm:pt modelId="{F442D467-0499-4647-B3BD-A6B950E1605A}" type="pres">
      <dgm:prSet presAssocID="{3F77AF50-9AE9-4C8E-A30F-96D26F677783}" presName="text" presStyleLbl="node1" presStyleIdx="0" presStyleCnt="3">
        <dgm:presLayoutVars>
          <dgm:bulletEnabled val="1"/>
        </dgm:presLayoutVars>
      </dgm:prSet>
      <dgm:spPr/>
    </dgm:pt>
    <dgm:pt modelId="{A19A9763-AEAA-4379-A37B-8EE57B058C66}" type="pres">
      <dgm:prSet presAssocID="{A1291308-3B64-43B3-A43B-5FC0BA0053FD}" presName="space" presStyleCnt="0"/>
      <dgm:spPr/>
    </dgm:pt>
    <dgm:pt modelId="{68A55CF9-D6F7-4B3F-9672-7BE52DA2C25E}" type="pres">
      <dgm:prSet presAssocID="{1E4E619B-CF76-4059-A5C9-B88C7DE8B874}" presName="text" presStyleLbl="node1" presStyleIdx="1" presStyleCnt="3">
        <dgm:presLayoutVars>
          <dgm:bulletEnabled val="1"/>
        </dgm:presLayoutVars>
      </dgm:prSet>
      <dgm:spPr/>
    </dgm:pt>
    <dgm:pt modelId="{02165377-2576-48C1-89FD-07F38F98DE39}" type="pres">
      <dgm:prSet presAssocID="{D6C1A60D-5B25-4E36-B7A2-32E0F2AB61A9}" presName="space" presStyleCnt="0"/>
      <dgm:spPr/>
    </dgm:pt>
    <dgm:pt modelId="{B2C4E653-E42A-4BA1-A97C-9A24BF7EF072}" type="pres">
      <dgm:prSet presAssocID="{F07D114F-7D99-4DC0-9784-9C0627C6199B}" presName="text" presStyleLbl="node1" presStyleIdx="2" presStyleCnt="3">
        <dgm:presLayoutVars>
          <dgm:bulletEnabled val="1"/>
        </dgm:presLayoutVars>
      </dgm:prSet>
      <dgm:spPr/>
    </dgm:pt>
  </dgm:ptLst>
  <dgm:cxnLst>
    <dgm:cxn modelId="{93BE1159-E4E9-427B-B9CA-A409A04174EF}" type="presOf" srcId="{3F77AF50-9AE9-4C8E-A30F-96D26F677783}" destId="{F442D467-0499-4647-B3BD-A6B950E1605A}" srcOrd="0" destOrd="0" presId="urn:diagrams.loki3.com/VaryingWidthList"/>
    <dgm:cxn modelId="{41D2498A-52BB-4548-8E14-1738A3EBF853}" srcId="{FDC11D0D-B3C7-4CF1-A1B7-BCD9B21426BF}" destId="{F07D114F-7D99-4DC0-9784-9C0627C6199B}" srcOrd="2" destOrd="0" parTransId="{0ABCC320-34FF-44D7-AC17-400866D214FE}" sibTransId="{0888ADCD-9F4C-46F4-B68D-5E830A326CA1}"/>
    <dgm:cxn modelId="{68EB6CA6-845C-415D-9374-2DA6C9F247E8}" srcId="{FDC11D0D-B3C7-4CF1-A1B7-BCD9B21426BF}" destId="{1E4E619B-CF76-4059-A5C9-B88C7DE8B874}" srcOrd="1" destOrd="0" parTransId="{3F6FF974-90FF-41FD-A34E-FE97410FA6A5}" sibTransId="{D6C1A60D-5B25-4E36-B7A2-32E0F2AB61A9}"/>
    <dgm:cxn modelId="{D0DDB6A6-342D-474D-B96E-C35F332AD771}" type="presOf" srcId="{FDC11D0D-B3C7-4CF1-A1B7-BCD9B21426BF}" destId="{461B1EE9-06B7-4D07-AF61-294BB063C407}" srcOrd="0" destOrd="0" presId="urn:diagrams.loki3.com/VaryingWidthList"/>
    <dgm:cxn modelId="{7D71F9A9-8411-43DE-8E8D-6133B510B0B7}" type="presOf" srcId="{F07D114F-7D99-4DC0-9784-9C0627C6199B}" destId="{B2C4E653-E42A-4BA1-A97C-9A24BF7EF072}" srcOrd="0" destOrd="0" presId="urn:diagrams.loki3.com/VaryingWidthList"/>
    <dgm:cxn modelId="{8DCEE3D5-4AE6-4ADD-8207-EA77044DB851}" type="presOf" srcId="{1E4E619B-CF76-4059-A5C9-B88C7DE8B874}" destId="{68A55CF9-D6F7-4B3F-9672-7BE52DA2C25E}" srcOrd="0" destOrd="0" presId="urn:diagrams.loki3.com/VaryingWidthList"/>
    <dgm:cxn modelId="{94E5C6D8-3380-4A63-B534-5EE2A27121F2}" srcId="{FDC11D0D-B3C7-4CF1-A1B7-BCD9B21426BF}" destId="{3F77AF50-9AE9-4C8E-A30F-96D26F677783}" srcOrd="0" destOrd="0" parTransId="{599A7280-0F7E-4B76-8DB1-55655FBB43BB}" sibTransId="{A1291308-3B64-43B3-A43B-5FC0BA0053FD}"/>
    <dgm:cxn modelId="{DB6A082A-1A9F-4F3B-A12A-F8EB9139E8B6}" type="presParOf" srcId="{461B1EE9-06B7-4D07-AF61-294BB063C407}" destId="{F442D467-0499-4647-B3BD-A6B950E1605A}" srcOrd="0" destOrd="0" presId="urn:diagrams.loki3.com/VaryingWidthList"/>
    <dgm:cxn modelId="{CEBD7586-FB47-42A7-A47B-A4669E1912E4}" type="presParOf" srcId="{461B1EE9-06B7-4D07-AF61-294BB063C407}" destId="{A19A9763-AEAA-4379-A37B-8EE57B058C66}" srcOrd="1" destOrd="0" presId="urn:diagrams.loki3.com/VaryingWidthList"/>
    <dgm:cxn modelId="{86F83EEA-FE71-4211-B1EB-FB38318F7433}" type="presParOf" srcId="{461B1EE9-06B7-4D07-AF61-294BB063C407}" destId="{68A55CF9-D6F7-4B3F-9672-7BE52DA2C25E}" srcOrd="2" destOrd="0" presId="urn:diagrams.loki3.com/VaryingWidthList"/>
    <dgm:cxn modelId="{7A895BB1-836E-4625-B151-D1F62B3911C6}" type="presParOf" srcId="{461B1EE9-06B7-4D07-AF61-294BB063C407}" destId="{02165377-2576-48C1-89FD-07F38F98DE39}" srcOrd="3" destOrd="0" presId="urn:diagrams.loki3.com/VaryingWidthList"/>
    <dgm:cxn modelId="{215588CB-349F-4F24-8CAF-B74382C29987}" type="presParOf" srcId="{461B1EE9-06B7-4D07-AF61-294BB063C407}" destId="{B2C4E653-E42A-4BA1-A97C-9A24BF7EF07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549AB-BE8B-404D-AA79-3656B482BB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08F7D-3374-452D-8839-9862239CD71F}">
      <dgm:prSet phldrT="[Text]"/>
      <dgm:spPr/>
      <dgm:t>
        <a:bodyPr/>
        <a:lstStyle/>
        <a:p>
          <a:r>
            <a:rPr lang="en-US" dirty="0"/>
            <a:t>Expenses</a:t>
          </a:r>
        </a:p>
      </dgm:t>
    </dgm:pt>
    <dgm:pt modelId="{AA320F92-AEEB-47E4-87E8-BC4126868899}" type="parTrans" cxnId="{960846FB-2A2D-4514-BE9E-BB2FCC5B1819}">
      <dgm:prSet/>
      <dgm:spPr/>
      <dgm:t>
        <a:bodyPr/>
        <a:lstStyle/>
        <a:p>
          <a:endParaRPr lang="en-US"/>
        </a:p>
      </dgm:t>
    </dgm:pt>
    <dgm:pt modelId="{C0714AC1-FF24-4A79-9C3E-894D34195A13}" type="sibTrans" cxnId="{960846FB-2A2D-4514-BE9E-BB2FCC5B1819}">
      <dgm:prSet/>
      <dgm:spPr/>
      <dgm:t>
        <a:bodyPr/>
        <a:lstStyle/>
        <a:p>
          <a:endParaRPr lang="en-US"/>
        </a:p>
      </dgm:t>
    </dgm:pt>
    <dgm:pt modelId="{B22ECB4E-E7DD-40F9-BFFB-0244A9BB18F4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BCE781D1-8CE1-455F-84D5-1418E5F6037D}" type="parTrans" cxnId="{A2EE383E-6A81-45F6-8620-8E42022F078C}">
      <dgm:prSet/>
      <dgm:spPr/>
      <dgm:t>
        <a:bodyPr/>
        <a:lstStyle/>
        <a:p>
          <a:endParaRPr lang="en-US"/>
        </a:p>
      </dgm:t>
    </dgm:pt>
    <dgm:pt modelId="{8FAA6FE1-623E-4B05-B421-272E567503E0}" type="sibTrans" cxnId="{A2EE383E-6A81-45F6-8620-8E42022F078C}">
      <dgm:prSet/>
      <dgm:spPr/>
      <dgm:t>
        <a:bodyPr/>
        <a:lstStyle/>
        <a:p>
          <a:endParaRPr lang="en-US"/>
        </a:p>
      </dgm:t>
    </dgm:pt>
    <dgm:pt modelId="{E8C42EA7-ADDA-415B-9D0F-EA919F2BF318}">
      <dgm:prSet phldrT="[Text]"/>
      <dgm:spPr/>
      <dgm:t>
        <a:bodyPr/>
        <a:lstStyle/>
        <a:p>
          <a:r>
            <a:rPr lang="en-US" dirty="0"/>
            <a:t>Capital Cost</a:t>
          </a:r>
        </a:p>
      </dgm:t>
    </dgm:pt>
    <dgm:pt modelId="{DDB2C332-CA54-4E73-9E12-56266093833C}" type="parTrans" cxnId="{17193EE4-752C-45C2-AF43-05FD34BE3A80}">
      <dgm:prSet/>
      <dgm:spPr/>
      <dgm:t>
        <a:bodyPr/>
        <a:lstStyle/>
        <a:p>
          <a:endParaRPr lang="en-US"/>
        </a:p>
      </dgm:t>
    </dgm:pt>
    <dgm:pt modelId="{746662CE-B157-476C-B503-72B383F8BEF6}" type="sibTrans" cxnId="{17193EE4-752C-45C2-AF43-05FD34BE3A80}">
      <dgm:prSet/>
      <dgm:spPr/>
      <dgm:t>
        <a:bodyPr/>
        <a:lstStyle/>
        <a:p>
          <a:endParaRPr lang="en-US"/>
        </a:p>
      </dgm:t>
    </dgm:pt>
    <dgm:pt modelId="{552FAD7C-4F62-4EC1-A708-6DF1D5B6DF01}">
      <dgm:prSet phldrT="[Text]"/>
      <dgm:spPr/>
      <dgm:t>
        <a:bodyPr/>
        <a:lstStyle/>
        <a:p>
          <a:r>
            <a:rPr lang="en-US" dirty="0"/>
            <a:t>Revenue</a:t>
          </a:r>
        </a:p>
      </dgm:t>
    </dgm:pt>
    <dgm:pt modelId="{47CFCD2E-CF54-4532-BB63-4A7FDA0691CC}" type="parTrans" cxnId="{4EF4257F-4184-4512-90C4-74D110EE355D}">
      <dgm:prSet/>
      <dgm:spPr/>
      <dgm:t>
        <a:bodyPr/>
        <a:lstStyle/>
        <a:p>
          <a:endParaRPr lang="en-US"/>
        </a:p>
      </dgm:t>
    </dgm:pt>
    <dgm:pt modelId="{AD31F228-995F-4808-80A2-63C3BF24E843}" type="sibTrans" cxnId="{4EF4257F-4184-4512-90C4-74D110EE355D}">
      <dgm:prSet/>
      <dgm:spPr/>
      <dgm:t>
        <a:bodyPr/>
        <a:lstStyle/>
        <a:p>
          <a:endParaRPr lang="en-US"/>
        </a:p>
      </dgm:t>
    </dgm:pt>
    <dgm:pt modelId="{7FC1E8E9-7DE4-435C-9D9B-AA6CC2BC4D73}">
      <dgm:prSet phldrT="[Text]"/>
      <dgm:spPr/>
      <dgm:t>
        <a:bodyPr/>
        <a:lstStyle/>
        <a:p>
          <a:r>
            <a:rPr lang="en-US" dirty="0"/>
            <a:t>Plant Availability</a:t>
          </a:r>
        </a:p>
      </dgm:t>
    </dgm:pt>
    <dgm:pt modelId="{BB3B0230-A515-48F5-81D0-489748D4E48F}" type="parTrans" cxnId="{A0F8AA06-E45B-4499-8967-E68927C1ECE9}">
      <dgm:prSet/>
      <dgm:spPr/>
      <dgm:t>
        <a:bodyPr/>
        <a:lstStyle/>
        <a:p>
          <a:endParaRPr lang="en-US"/>
        </a:p>
      </dgm:t>
    </dgm:pt>
    <dgm:pt modelId="{4FFE0D7A-E46A-430C-8BFA-BF870DAD2DCE}" type="sibTrans" cxnId="{A0F8AA06-E45B-4499-8967-E68927C1ECE9}">
      <dgm:prSet/>
      <dgm:spPr/>
      <dgm:t>
        <a:bodyPr/>
        <a:lstStyle/>
        <a:p>
          <a:endParaRPr lang="en-US"/>
        </a:p>
      </dgm:t>
    </dgm:pt>
    <dgm:pt modelId="{BFCE5FF0-9B93-4977-8777-FFA5D15C1652}">
      <dgm:prSet phldrT="[Text]"/>
      <dgm:spPr/>
      <dgm:t>
        <a:bodyPr/>
        <a:lstStyle/>
        <a:p>
          <a:r>
            <a:rPr lang="en-US" dirty="0"/>
            <a:t>MeOH Market Price</a:t>
          </a:r>
        </a:p>
      </dgm:t>
    </dgm:pt>
    <dgm:pt modelId="{12CE6670-B30B-4A89-88AA-34BA296EC579}" type="parTrans" cxnId="{F9A8FBFD-E091-4D61-96AF-073E233624FC}">
      <dgm:prSet/>
      <dgm:spPr/>
      <dgm:t>
        <a:bodyPr/>
        <a:lstStyle/>
        <a:p>
          <a:endParaRPr lang="en-US"/>
        </a:p>
      </dgm:t>
    </dgm:pt>
    <dgm:pt modelId="{36E49C99-0E8E-413D-BB54-A783D04DC27F}" type="sibTrans" cxnId="{F9A8FBFD-E091-4D61-96AF-073E233624FC}">
      <dgm:prSet/>
      <dgm:spPr/>
      <dgm:t>
        <a:bodyPr/>
        <a:lstStyle/>
        <a:p>
          <a:endParaRPr lang="en-US"/>
        </a:p>
      </dgm:t>
    </dgm:pt>
    <dgm:pt modelId="{83470317-6905-4A97-87C1-669F2F8899CD}">
      <dgm:prSet phldrT="[Text]"/>
      <dgm:spPr/>
      <dgm:t>
        <a:bodyPr/>
        <a:lstStyle/>
        <a:p>
          <a:r>
            <a:rPr lang="en-US" dirty="0"/>
            <a:t>Natural Gas Cost</a:t>
          </a:r>
        </a:p>
      </dgm:t>
    </dgm:pt>
    <dgm:pt modelId="{C6A57FB4-0F81-4A68-8F60-78DD3C0C82A4}" type="parTrans" cxnId="{394E4B98-0692-4D39-A27D-C3DC33AFCF06}">
      <dgm:prSet/>
      <dgm:spPr/>
      <dgm:t>
        <a:bodyPr/>
        <a:lstStyle/>
        <a:p>
          <a:endParaRPr lang="en-US"/>
        </a:p>
      </dgm:t>
    </dgm:pt>
    <dgm:pt modelId="{4838B0F1-D88B-404C-87D7-E40E1273637B}" type="sibTrans" cxnId="{394E4B98-0692-4D39-A27D-C3DC33AFCF06}">
      <dgm:prSet/>
      <dgm:spPr/>
      <dgm:t>
        <a:bodyPr/>
        <a:lstStyle/>
        <a:p>
          <a:endParaRPr lang="en-US"/>
        </a:p>
      </dgm:t>
    </dgm:pt>
    <dgm:pt modelId="{ADBBC184-446F-41C5-8B71-98C187D6B9EE}">
      <dgm:prSet phldrT="[Text]"/>
      <dgm:spPr/>
      <dgm:t>
        <a:bodyPr/>
        <a:lstStyle/>
        <a:p>
          <a:r>
            <a:rPr lang="en-US" dirty="0"/>
            <a:t>MeOH Production</a:t>
          </a:r>
        </a:p>
      </dgm:t>
    </dgm:pt>
    <dgm:pt modelId="{7B6F8319-8E27-49EF-A794-EE9169632A9E}" type="parTrans" cxnId="{B63880C4-BC31-4350-8F3D-FEC99F9948A3}">
      <dgm:prSet/>
      <dgm:spPr/>
      <dgm:t>
        <a:bodyPr/>
        <a:lstStyle/>
        <a:p>
          <a:endParaRPr lang="en-US"/>
        </a:p>
      </dgm:t>
    </dgm:pt>
    <dgm:pt modelId="{3FA26852-B1CC-4F37-8093-89D78836536C}" type="sibTrans" cxnId="{B63880C4-BC31-4350-8F3D-FEC99F9948A3}">
      <dgm:prSet/>
      <dgm:spPr/>
      <dgm:t>
        <a:bodyPr/>
        <a:lstStyle/>
        <a:p>
          <a:endParaRPr lang="en-US"/>
        </a:p>
      </dgm:t>
    </dgm:pt>
    <dgm:pt modelId="{EC455692-E687-486C-959E-5D8092E7F2F8}" type="pres">
      <dgm:prSet presAssocID="{ABA549AB-BE8B-404D-AA79-3656B482BB79}" presName="Name0" presStyleCnt="0">
        <dgm:presLayoutVars>
          <dgm:dir/>
          <dgm:animLvl val="lvl"/>
          <dgm:resizeHandles val="exact"/>
        </dgm:presLayoutVars>
      </dgm:prSet>
      <dgm:spPr/>
    </dgm:pt>
    <dgm:pt modelId="{1E24DB18-B033-4E08-BF81-C20E59EEBCDD}" type="pres">
      <dgm:prSet presAssocID="{57808F7D-3374-452D-8839-9862239CD71F}" presName="linNode" presStyleCnt="0"/>
      <dgm:spPr/>
    </dgm:pt>
    <dgm:pt modelId="{880B21D9-3066-4F94-B5C6-FA9040D03D1E}" type="pres">
      <dgm:prSet presAssocID="{57808F7D-3374-452D-8839-9862239CD71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03097AE-104F-4D04-BB24-3241B5C56687}" type="pres">
      <dgm:prSet presAssocID="{57808F7D-3374-452D-8839-9862239CD71F}" presName="descendantText" presStyleLbl="alignAccFollowNode1" presStyleIdx="0" presStyleCnt="2">
        <dgm:presLayoutVars>
          <dgm:bulletEnabled val="1"/>
        </dgm:presLayoutVars>
      </dgm:prSet>
      <dgm:spPr/>
    </dgm:pt>
    <dgm:pt modelId="{4C28844F-60E8-4C91-B06B-F8C3675E3A8B}" type="pres">
      <dgm:prSet presAssocID="{C0714AC1-FF24-4A79-9C3E-894D34195A13}" presName="sp" presStyleCnt="0"/>
      <dgm:spPr/>
    </dgm:pt>
    <dgm:pt modelId="{AE0D2178-73D7-4B14-8A1A-90490976DA2B}" type="pres">
      <dgm:prSet presAssocID="{552FAD7C-4F62-4EC1-A708-6DF1D5B6DF01}" presName="linNode" presStyleCnt="0"/>
      <dgm:spPr/>
    </dgm:pt>
    <dgm:pt modelId="{A3008A8D-44CD-4E84-B5A1-95F76912B6FB}" type="pres">
      <dgm:prSet presAssocID="{552FAD7C-4F62-4EC1-A708-6DF1D5B6DF0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117A446-8128-403F-A04B-8A2EEE11B8FE}" type="pres">
      <dgm:prSet presAssocID="{552FAD7C-4F62-4EC1-A708-6DF1D5B6DF0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0F8AA06-E45B-4499-8967-E68927C1ECE9}" srcId="{552FAD7C-4F62-4EC1-A708-6DF1D5B6DF01}" destId="{7FC1E8E9-7DE4-435C-9D9B-AA6CC2BC4D73}" srcOrd="0" destOrd="0" parTransId="{BB3B0230-A515-48F5-81D0-489748D4E48F}" sibTransId="{4FFE0D7A-E46A-430C-8BFA-BF870DAD2DCE}"/>
    <dgm:cxn modelId="{2E6E2527-F974-4D91-B04C-86AEF1AD3A44}" type="presOf" srcId="{BFCE5FF0-9B93-4977-8777-FFA5D15C1652}" destId="{8117A446-8128-403F-A04B-8A2EEE11B8FE}" srcOrd="0" destOrd="1" presId="urn:microsoft.com/office/officeart/2005/8/layout/vList5"/>
    <dgm:cxn modelId="{46B33039-1A87-4968-8939-7556CD065E92}" type="presOf" srcId="{ABA549AB-BE8B-404D-AA79-3656B482BB79}" destId="{EC455692-E687-486C-959E-5D8092E7F2F8}" srcOrd="0" destOrd="0" presId="urn:microsoft.com/office/officeart/2005/8/layout/vList5"/>
    <dgm:cxn modelId="{A2EE383E-6A81-45F6-8620-8E42022F078C}" srcId="{57808F7D-3374-452D-8839-9862239CD71F}" destId="{B22ECB4E-E7DD-40F9-BFFB-0244A9BB18F4}" srcOrd="0" destOrd="0" parTransId="{BCE781D1-8CE1-455F-84D5-1418E5F6037D}" sibTransId="{8FAA6FE1-623E-4B05-B421-272E567503E0}"/>
    <dgm:cxn modelId="{E03B7945-B941-4842-B25E-C1972CE2EE12}" type="presOf" srcId="{83470317-6905-4A97-87C1-669F2F8899CD}" destId="{203097AE-104F-4D04-BB24-3241B5C56687}" srcOrd="0" destOrd="2" presId="urn:microsoft.com/office/officeart/2005/8/layout/vList5"/>
    <dgm:cxn modelId="{07F4D67B-165E-43B2-AE2D-EC830D4ADD69}" type="presOf" srcId="{552FAD7C-4F62-4EC1-A708-6DF1D5B6DF01}" destId="{A3008A8D-44CD-4E84-B5A1-95F76912B6FB}" srcOrd="0" destOrd="0" presId="urn:microsoft.com/office/officeart/2005/8/layout/vList5"/>
    <dgm:cxn modelId="{4EF4257F-4184-4512-90C4-74D110EE355D}" srcId="{ABA549AB-BE8B-404D-AA79-3656B482BB79}" destId="{552FAD7C-4F62-4EC1-A708-6DF1D5B6DF01}" srcOrd="1" destOrd="0" parTransId="{47CFCD2E-CF54-4532-BB63-4A7FDA0691CC}" sibTransId="{AD31F228-995F-4808-80A2-63C3BF24E843}"/>
    <dgm:cxn modelId="{0A7B1684-5F21-4AB4-8521-5AC8CE62649C}" type="presOf" srcId="{ADBBC184-446F-41C5-8B71-98C187D6B9EE}" destId="{8117A446-8128-403F-A04B-8A2EEE11B8FE}" srcOrd="0" destOrd="2" presId="urn:microsoft.com/office/officeart/2005/8/layout/vList5"/>
    <dgm:cxn modelId="{CD79FA84-F982-41F3-8DA9-7D6ADCF45180}" type="presOf" srcId="{7FC1E8E9-7DE4-435C-9D9B-AA6CC2BC4D73}" destId="{8117A446-8128-403F-A04B-8A2EEE11B8FE}" srcOrd="0" destOrd="0" presId="urn:microsoft.com/office/officeart/2005/8/layout/vList5"/>
    <dgm:cxn modelId="{E590458B-C6A0-4FE5-813C-9D48B85FD270}" type="presOf" srcId="{E8C42EA7-ADDA-415B-9D0F-EA919F2BF318}" destId="{203097AE-104F-4D04-BB24-3241B5C56687}" srcOrd="0" destOrd="1" presId="urn:microsoft.com/office/officeart/2005/8/layout/vList5"/>
    <dgm:cxn modelId="{394E4B98-0692-4D39-A27D-C3DC33AFCF06}" srcId="{57808F7D-3374-452D-8839-9862239CD71F}" destId="{83470317-6905-4A97-87C1-669F2F8899CD}" srcOrd="2" destOrd="0" parTransId="{C6A57FB4-0F81-4A68-8F60-78DD3C0C82A4}" sibTransId="{4838B0F1-D88B-404C-87D7-E40E1273637B}"/>
    <dgm:cxn modelId="{B63880C4-BC31-4350-8F3D-FEC99F9948A3}" srcId="{552FAD7C-4F62-4EC1-A708-6DF1D5B6DF01}" destId="{ADBBC184-446F-41C5-8B71-98C187D6B9EE}" srcOrd="2" destOrd="0" parTransId="{7B6F8319-8E27-49EF-A794-EE9169632A9E}" sibTransId="{3FA26852-B1CC-4F37-8093-89D78836536C}"/>
    <dgm:cxn modelId="{17193EE4-752C-45C2-AF43-05FD34BE3A80}" srcId="{57808F7D-3374-452D-8839-9862239CD71F}" destId="{E8C42EA7-ADDA-415B-9D0F-EA919F2BF318}" srcOrd="1" destOrd="0" parTransId="{DDB2C332-CA54-4E73-9E12-56266093833C}" sibTransId="{746662CE-B157-476C-B503-72B383F8BEF6}"/>
    <dgm:cxn modelId="{B1A87BE7-452E-4988-92B9-856F464FC980}" type="presOf" srcId="{57808F7D-3374-452D-8839-9862239CD71F}" destId="{880B21D9-3066-4F94-B5C6-FA9040D03D1E}" srcOrd="0" destOrd="0" presId="urn:microsoft.com/office/officeart/2005/8/layout/vList5"/>
    <dgm:cxn modelId="{960846FB-2A2D-4514-BE9E-BB2FCC5B1819}" srcId="{ABA549AB-BE8B-404D-AA79-3656B482BB79}" destId="{57808F7D-3374-452D-8839-9862239CD71F}" srcOrd="0" destOrd="0" parTransId="{AA320F92-AEEB-47E4-87E8-BC4126868899}" sibTransId="{C0714AC1-FF24-4A79-9C3E-894D34195A13}"/>
    <dgm:cxn modelId="{294300FD-2A3B-4387-A61D-419E7BCA1FA7}" type="presOf" srcId="{B22ECB4E-E7DD-40F9-BFFB-0244A9BB18F4}" destId="{203097AE-104F-4D04-BB24-3241B5C56687}" srcOrd="0" destOrd="0" presId="urn:microsoft.com/office/officeart/2005/8/layout/vList5"/>
    <dgm:cxn modelId="{F9A8FBFD-E091-4D61-96AF-073E233624FC}" srcId="{552FAD7C-4F62-4EC1-A708-6DF1D5B6DF01}" destId="{BFCE5FF0-9B93-4977-8777-FFA5D15C1652}" srcOrd="1" destOrd="0" parTransId="{12CE6670-B30B-4A89-88AA-34BA296EC579}" sibTransId="{36E49C99-0E8E-413D-BB54-A783D04DC27F}"/>
    <dgm:cxn modelId="{49D44BB4-E4B7-4989-A35E-9DB394A68414}" type="presParOf" srcId="{EC455692-E687-486C-959E-5D8092E7F2F8}" destId="{1E24DB18-B033-4E08-BF81-C20E59EEBCDD}" srcOrd="0" destOrd="0" presId="urn:microsoft.com/office/officeart/2005/8/layout/vList5"/>
    <dgm:cxn modelId="{F586D09F-C260-47D7-8F71-6C9427D38D6E}" type="presParOf" srcId="{1E24DB18-B033-4E08-BF81-C20E59EEBCDD}" destId="{880B21D9-3066-4F94-B5C6-FA9040D03D1E}" srcOrd="0" destOrd="0" presId="urn:microsoft.com/office/officeart/2005/8/layout/vList5"/>
    <dgm:cxn modelId="{A9A3ED7D-3AAD-4D82-8CD3-AC15DBE861A6}" type="presParOf" srcId="{1E24DB18-B033-4E08-BF81-C20E59EEBCDD}" destId="{203097AE-104F-4D04-BB24-3241B5C56687}" srcOrd="1" destOrd="0" presId="urn:microsoft.com/office/officeart/2005/8/layout/vList5"/>
    <dgm:cxn modelId="{2A67630B-7BED-4831-B1CB-5A9EA2A73E76}" type="presParOf" srcId="{EC455692-E687-486C-959E-5D8092E7F2F8}" destId="{4C28844F-60E8-4C91-B06B-F8C3675E3A8B}" srcOrd="1" destOrd="0" presId="urn:microsoft.com/office/officeart/2005/8/layout/vList5"/>
    <dgm:cxn modelId="{7EC91C4D-F543-4666-AD08-42631349C75D}" type="presParOf" srcId="{EC455692-E687-486C-959E-5D8092E7F2F8}" destId="{AE0D2178-73D7-4B14-8A1A-90490976DA2B}" srcOrd="2" destOrd="0" presId="urn:microsoft.com/office/officeart/2005/8/layout/vList5"/>
    <dgm:cxn modelId="{D74B0909-8D13-4807-8AA3-A4E5620A012F}" type="presParOf" srcId="{AE0D2178-73D7-4B14-8A1A-90490976DA2B}" destId="{A3008A8D-44CD-4E84-B5A1-95F76912B6FB}" srcOrd="0" destOrd="0" presId="urn:microsoft.com/office/officeart/2005/8/layout/vList5"/>
    <dgm:cxn modelId="{D7835935-8884-42F2-9B2C-48A3D904F5D6}" type="presParOf" srcId="{AE0D2178-73D7-4B14-8A1A-90490976DA2B}" destId="{8117A446-8128-403F-A04B-8A2EEE11B8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112770-168D-43DC-9CE0-11A579CA92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C3B992-3E24-4A08-90DF-6FB616B6CE5A}">
      <dgm:prSet/>
      <dgm:spPr/>
      <dgm:t>
        <a:bodyPr/>
        <a:lstStyle/>
        <a:p>
          <a:r>
            <a:rPr lang="en-US"/>
            <a:t>Min. Number of Units Method</a:t>
          </a:r>
        </a:p>
      </dgm:t>
    </dgm:pt>
    <dgm:pt modelId="{62C37730-91F8-4042-B80F-E85436F38458}" type="parTrans" cxnId="{34D1C23E-EC5D-4C40-BBB0-DAC693D1F279}">
      <dgm:prSet/>
      <dgm:spPr/>
      <dgm:t>
        <a:bodyPr/>
        <a:lstStyle/>
        <a:p>
          <a:endParaRPr lang="en-US"/>
        </a:p>
      </dgm:t>
    </dgm:pt>
    <dgm:pt modelId="{24460C5E-B525-4762-A662-DE4E185CA34C}" type="sibTrans" cxnId="{34D1C23E-EC5D-4C40-BBB0-DAC693D1F279}">
      <dgm:prSet/>
      <dgm:spPr/>
      <dgm:t>
        <a:bodyPr/>
        <a:lstStyle/>
        <a:p>
          <a:endParaRPr lang="en-US"/>
        </a:p>
      </dgm:t>
    </dgm:pt>
    <dgm:pt modelId="{4CCFA9CE-31DE-4504-873A-26DE5A79E107}">
      <dgm:prSet custT="1"/>
      <dgm:spPr/>
      <dgm:t>
        <a:bodyPr/>
        <a:lstStyle/>
        <a:p>
          <a:r>
            <a:rPr lang="en-US" sz="1200" dirty="0">
              <a:latin typeface="Verdana"/>
            </a:rPr>
            <a:t>--Round</a:t>
          </a:r>
          <a:r>
            <a:rPr lang="en-US" sz="1200" dirty="0"/>
            <a:t> </a:t>
          </a:r>
          <a:r>
            <a:rPr lang="en-US" sz="1200" b="1" dirty="0"/>
            <a:t>up </a:t>
          </a:r>
          <a:r>
            <a:rPr lang="en-US" sz="1200" dirty="0"/>
            <a:t>and assume 1 unit is running below 100% efficiency</a:t>
          </a:r>
        </a:p>
      </dgm:t>
    </dgm:pt>
    <dgm:pt modelId="{488B49F2-A83D-4AE0-8A6F-66E0B2BABF36}" type="parTrans" cxnId="{F709F24C-8073-4DB9-AFCC-D0FEB62209BE}">
      <dgm:prSet/>
      <dgm:spPr/>
      <dgm:t>
        <a:bodyPr/>
        <a:lstStyle/>
        <a:p>
          <a:endParaRPr lang="en-US"/>
        </a:p>
      </dgm:t>
    </dgm:pt>
    <dgm:pt modelId="{B6E0CB2A-AEEF-4FD0-9BA6-DECE2CB30EEF}" type="sibTrans" cxnId="{F709F24C-8073-4DB9-AFCC-D0FEB62209BE}">
      <dgm:prSet/>
      <dgm:spPr/>
      <dgm:t>
        <a:bodyPr/>
        <a:lstStyle/>
        <a:p>
          <a:endParaRPr lang="en-US"/>
        </a:p>
      </dgm:t>
    </dgm:pt>
    <dgm:pt modelId="{E0B22A82-AEEE-4FBB-8F5D-8068217874D5}">
      <dgm:prSet custT="1"/>
      <dgm:spPr/>
      <dgm:t>
        <a:bodyPr/>
        <a:lstStyle/>
        <a:p>
          <a:r>
            <a:rPr lang="en-US" sz="1200" dirty="0">
              <a:latin typeface="Verdana"/>
            </a:rPr>
            <a:t>--Round</a:t>
          </a:r>
          <a:r>
            <a:rPr lang="en-US" sz="1200" dirty="0"/>
            <a:t> </a:t>
          </a:r>
          <a:r>
            <a:rPr lang="en-US" sz="1200" b="1" dirty="0"/>
            <a:t>down </a:t>
          </a:r>
          <a:r>
            <a:rPr lang="en-US" sz="1200" dirty="0"/>
            <a:t>and flare the rest of the methane</a:t>
          </a:r>
        </a:p>
      </dgm:t>
    </dgm:pt>
    <dgm:pt modelId="{B1680D07-119B-4866-9982-861852CE86BF}" type="parTrans" cxnId="{DDCC3F73-1401-4B69-BAF7-E6AF27181EFA}">
      <dgm:prSet/>
      <dgm:spPr/>
      <dgm:t>
        <a:bodyPr/>
        <a:lstStyle/>
        <a:p>
          <a:endParaRPr lang="en-US"/>
        </a:p>
      </dgm:t>
    </dgm:pt>
    <dgm:pt modelId="{EB0F38CB-1F03-41F1-A6F8-FF3FA5156F63}" type="sibTrans" cxnId="{DDCC3F73-1401-4B69-BAF7-E6AF27181EFA}">
      <dgm:prSet/>
      <dgm:spPr/>
      <dgm:t>
        <a:bodyPr/>
        <a:lstStyle/>
        <a:p>
          <a:endParaRPr lang="en-US"/>
        </a:p>
      </dgm:t>
    </dgm:pt>
    <dgm:pt modelId="{AC7EF374-ADEC-4674-AADA-CD7188917E03}">
      <dgm:prSet/>
      <dgm:spPr/>
      <dgm:t>
        <a:bodyPr/>
        <a:lstStyle/>
        <a:p>
          <a:r>
            <a:rPr lang="en-US"/>
            <a:t>Zero-methane Method</a:t>
          </a:r>
        </a:p>
      </dgm:t>
    </dgm:pt>
    <dgm:pt modelId="{F6C89582-9B27-49D3-ADA9-5292647D04F6}" type="parTrans" cxnId="{D89D04A8-39DC-427E-AC6C-53618DEBA6FE}">
      <dgm:prSet/>
      <dgm:spPr/>
      <dgm:t>
        <a:bodyPr/>
        <a:lstStyle/>
        <a:p>
          <a:endParaRPr lang="en-US"/>
        </a:p>
      </dgm:t>
    </dgm:pt>
    <dgm:pt modelId="{E09D78D5-1A74-4763-9D9E-2B1E918EE35D}" type="sibTrans" cxnId="{D89D04A8-39DC-427E-AC6C-53618DEBA6FE}">
      <dgm:prSet/>
      <dgm:spPr/>
      <dgm:t>
        <a:bodyPr/>
        <a:lstStyle/>
        <a:p>
          <a:endParaRPr lang="en-US"/>
        </a:p>
      </dgm:t>
    </dgm:pt>
    <dgm:pt modelId="{342CD1DD-C321-480D-892B-D152335B85F6}">
      <dgm:prSet custT="1"/>
      <dgm:spPr/>
      <dgm:t>
        <a:bodyPr/>
        <a:lstStyle/>
        <a:p>
          <a:r>
            <a:rPr lang="en-US" sz="1400" dirty="0"/>
            <a:t>Use minimum number of units until all methane is consumed</a:t>
          </a:r>
        </a:p>
      </dgm:t>
    </dgm:pt>
    <dgm:pt modelId="{F48BA9EF-1317-45F6-984B-B87C901AB515}" type="parTrans" cxnId="{D4F917B5-1EAF-45FB-A74D-1B59B95CDBD3}">
      <dgm:prSet/>
      <dgm:spPr/>
      <dgm:t>
        <a:bodyPr/>
        <a:lstStyle/>
        <a:p>
          <a:endParaRPr lang="en-US"/>
        </a:p>
      </dgm:t>
    </dgm:pt>
    <dgm:pt modelId="{5A670F54-2ACC-476B-8456-D99F99619CC3}" type="sibTrans" cxnId="{D4F917B5-1EAF-45FB-A74D-1B59B95CDBD3}">
      <dgm:prSet/>
      <dgm:spPr/>
      <dgm:t>
        <a:bodyPr/>
        <a:lstStyle/>
        <a:p>
          <a:endParaRPr lang="en-US"/>
        </a:p>
      </dgm:t>
    </dgm:pt>
    <dgm:pt modelId="{30235221-65D2-4144-9384-0332EFFB814E}" type="pres">
      <dgm:prSet presAssocID="{DE112770-168D-43DC-9CE0-11A579CA9244}" presName="root" presStyleCnt="0">
        <dgm:presLayoutVars>
          <dgm:dir/>
          <dgm:resizeHandles val="exact"/>
        </dgm:presLayoutVars>
      </dgm:prSet>
      <dgm:spPr/>
    </dgm:pt>
    <dgm:pt modelId="{1EA031E6-44BD-4C44-9787-09564569EC0D}" type="pres">
      <dgm:prSet presAssocID="{45C3B992-3E24-4A08-90DF-6FB616B6CE5A}" presName="compNode" presStyleCnt="0"/>
      <dgm:spPr/>
    </dgm:pt>
    <dgm:pt modelId="{8A980082-E4B1-4461-9FC9-41141F80DBF6}" type="pres">
      <dgm:prSet presAssocID="{45C3B992-3E24-4A08-90DF-6FB616B6CE5A}" presName="bgRect" presStyleLbl="bgShp" presStyleIdx="0" presStyleCnt="2" custScaleY="128334"/>
      <dgm:spPr/>
    </dgm:pt>
    <dgm:pt modelId="{A2F22B94-91A8-4965-AE3C-AAD8EEEA12B3}" type="pres">
      <dgm:prSet presAssocID="{45C3B992-3E24-4A08-90DF-6FB616B6CE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F500CC35-3779-40DD-B21A-2F8D6E9EB762}" type="pres">
      <dgm:prSet presAssocID="{45C3B992-3E24-4A08-90DF-6FB616B6CE5A}" presName="spaceRect" presStyleCnt="0"/>
      <dgm:spPr/>
    </dgm:pt>
    <dgm:pt modelId="{72504261-A5D0-40CF-9AFF-7FE4BCF21E4E}" type="pres">
      <dgm:prSet presAssocID="{45C3B992-3E24-4A08-90DF-6FB616B6CE5A}" presName="parTx" presStyleLbl="revTx" presStyleIdx="0" presStyleCnt="4">
        <dgm:presLayoutVars>
          <dgm:chMax val="0"/>
          <dgm:chPref val="0"/>
        </dgm:presLayoutVars>
      </dgm:prSet>
      <dgm:spPr/>
    </dgm:pt>
    <dgm:pt modelId="{E59BD20B-3355-4CC4-84C4-156FE5C81306}" type="pres">
      <dgm:prSet presAssocID="{45C3B992-3E24-4A08-90DF-6FB616B6CE5A}" presName="desTx" presStyleLbl="revTx" presStyleIdx="1" presStyleCnt="4">
        <dgm:presLayoutVars/>
      </dgm:prSet>
      <dgm:spPr/>
    </dgm:pt>
    <dgm:pt modelId="{867BEB5D-FB49-4C70-93AF-ED0D95130088}" type="pres">
      <dgm:prSet presAssocID="{24460C5E-B525-4762-A662-DE4E185CA34C}" presName="sibTrans" presStyleCnt="0"/>
      <dgm:spPr/>
    </dgm:pt>
    <dgm:pt modelId="{1CA79BA9-289C-4289-ABBA-62AFF27C0442}" type="pres">
      <dgm:prSet presAssocID="{AC7EF374-ADEC-4674-AADA-CD7188917E03}" presName="compNode" presStyleCnt="0"/>
      <dgm:spPr/>
    </dgm:pt>
    <dgm:pt modelId="{3ACF40EB-757B-4F23-8CA1-C6FB9D6D8FDB}" type="pres">
      <dgm:prSet presAssocID="{AC7EF374-ADEC-4674-AADA-CD7188917E03}" presName="bgRect" presStyleLbl="bgShp" presStyleIdx="1" presStyleCnt="2"/>
      <dgm:spPr/>
    </dgm:pt>
    <dgm:pt modelId="{C4A69A1D-BA27-4CFB-8A55-4393C168D886}" type="pres">
      <dgm:prSet presAssocID="{AC7EF374-ADEC-4674-AADA-CD7188917E0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6FE3F39E-B826-4CBD-BE0A-616EBCFB4074}" type="pres">
      <dgm:prSet presAssocID="{AC7EF374-ADEC-4674-AADA-CD7188917E03}" presName="spaceRect" presStyleCnt="0"/>
      <dgm:spPr/>
    </dgm:pt>
    <dgm:pt modelId="{307AC64A-9E00-40AD-AC64-99C378076776}" type="pres">
      <dgm:prSet presAssocID="{AC7EF374-ADEC-4674-AADA-CD7188917E03}" presName="parTx" presStyleLbl="revTx" presStyleIdx="2" presStyleCnt="4">
        <dgm:presLayoutVars>
          <dgm:chMax val="0"/>
          <dgm:chPref val="0"/>
        </dgm:presLayoutVars>
      </dgm:prSet>
      <dgm:spPr/>
    </dgm:pt>
    <dgm:pt modelId="{902039A1-F896-45DC-BB3B-7CD6102A36AA}" type="pres">
      <dgm:prSet presAssocID="{AC7EF374-ADEC-4674-AADA-CD7188917E03}" presName="desTx" presStyleLbl="revTx" presStyleIdx="3" presStyleCnt="4">
        <dgm:presLayoutVars/>
      </dgm:prSet>
      <dgm:spPr/>
    </dgm:pt>
  </dgm:ptLst>
  <dgm:cxnLst>
    <dgm:cxn modelId="{32C34C33-9A11-43E4-9798-417CA5F3EA81}" type="presOf" srcId="{E0B22A82-AEEE-4FBB-8F5D-8068217874D5}" destId="{E59BD20B-3355-4CC4-84C4-156FE5C81306}" srcOrd="0" destOrd="1" presId="urn:microsoft.com/office/officeart/2018/2/layout/IconVerticalSolidList"/>
    <dgm:cxn modelId="{34D1C23E-EC5D-4C40-BBB0-DAC693D1F279}" srcId="{DE112770-168D-43DC-9CE0-11A579CA9244}" destId="{45C3B992-3E24-4A08-90DF-6FB616B6CE5A}" srcOrd="0" destOrd="0" parTransId="{62C37730-91F8-4042-B80F-E85436F38458}" sibTransId="{24460C5E-B525-4762-A662-DE4E185CA34C}"/>
    <dgm:cxn modelId="{8C60695C-EE7B-48B0-BF01-C94108D153CB}" type="presOf" srcId="{AC7EF374-ADEC-4674-AADA-CD7188917E03}" destId="{307AC64A-9E00-40AD-AC64-99C378076776}" srcOrd="0" destOrd="0" presId="urn:microsoft.com/office/officeart/2018/2/layout/IconVerticalSolidList"/>
    <dgm:cxn modelId="{7FBD0C69-522B-4D57-923A-3F79C6F76CA4}" type="presOf" srcId="{342CD1DD-C321-480D-892B-D152335B85F6}" destId="{902039A1-F896-45DC-BB3B-7CD6102A36AA}" srcOrd="0" destOrd="0" presId="urn:microsoft.com/office/officeart/2018/2/layout/IconVerticalSolidList"/>
    <dgm:cxn modelId="{E7A4C56A-ED63-4967-BAB4-7A1D196F4B87}" type="presOf" srcId="{45C3B992-3E24-4A08-90DF-6FB616B6CE5A}" destId="{72504261-A5D0-40CF-9AFF-7FE4BCF21E4E}" srcOrd="0" destOrd="0" presId="urn:microsoft.com/office/officeart/2018/2/layout/IconVerticalSolidList"/>
    <dgm:cxn modelId="{F709F24C-8073-4DB9-AFCC-D0FEB62209BE}" srcId="{45C3B992-3E24-4A08-90DF-6FB616B6CE5A}" destId="{4CCFA9CE-31DE-4504-873A-26DE5A79E107}" srcOrd="0" destOrd="0" parTransId="{488B49F2-A83D-4AE0-8A6F-66E0B2BABF36}" sibTransId="{B6E0CB2A-AEEF-4FD0-9BA6-DECE2CB30EEF}"/>
    <dgm:cxn modelId="{DDCC3F73-1401-4B69-BAF7-E6AF27181EFA}" srcId="{45C3B992-3E24-4A08-90DF-6FB616B6CE5A}" destId="{E0B22A82-AEEE-4FBB-8F5D-8068217874D5}" srcOrd="1" destOrd="0" parTransId="{B1680D07-119B-4866-9982-861852CE86BF}" sibTransId="{EB0F38CB-1F03-41F1-A6F8-FF3FA5156F63}"/>
    <dgm:cxn modelId="{0B767657-25A7-4088-95D9-2A0D2F3F57A4}" type="presOf" srcId="{DE112770-168D-43DC-9CE0-11A579CA9244}" destId="{30235221-65D2-4144-9384-0332EFFB814E}" srcOrd="0" destOrd="0" presId="urn:microsoft.com/office/officeart/2018/2/layout/IconVerticalSolidList"/>
    <dgm:cxn modelId="{12A3587A-4976-4BF6-B705-BA55BAE3C999}" type="presOf" srcId="{4CCFA9CE-31DE-4504-873A-26DE5A79E107}" destId="{E59BD20B-3355-4CC4-84C4-156FE5C81306}" srcOrd="0" destOrd="0" presId="urn:microsoft.com/office/officeart/2018/2/layout/IconVerticalSolidList"/>
    <dgm:cxn modelId="{D89D04A8-39DC-427E-AC6C-53618DEBA6FE}" srcId="{DE112770-168D-43DC-9CE0-11A579CA9244}" destId="{AC7EF374-ADEC-4674-AADA-CD7188917E03}" srcOrd="1" destOrd="0" parTransId="{F6C89582-9B27-49D3-ADA9-5292647D04F6}" sibTransId="{E09D78D5-1A74-4763-9D9E-2B1E918EE35D}"/>
    <dgm:cxn modelId="{D4F917B5-1EAF-45FB-A74D-1B59B95CDBD3}" srcId="{AC7EF374-ADEC-4674-AADA-CD7188917E03}" destId="{342CD1DD-C321-480D-892B-D152335B85F6}" srcOrd="0" destOrd="0" parTransId="{F48BA9EF-1317-45F6-984B-B87C901AB515}" sibTransId="{5A670F54-2ACC-476B-8456-D99F99619CC3}"/>
    <dgm:cxn modelId="{C4A05C78-1637-464D-90F0-D34236AEE76A}" type="presParOf" srcId="{30235221-65D2-4144-9384-0332EFFB814E}" destId="{1EA031E6-44BD-4C44-9787-09564569EC0D}" srcOrd="0" destOrd="0" presId="urn:microsoft.com/office/officeart/2018/2/layout/IconVerticalSolidList"/>
    <dgm:cxn modelId="{08B7CD08-D11D-4FB3-8E7F-131621F70AA0}" type="presParOf" srcId="{1EA031E6-44BD-4C44-9787-09564569EC0D}" destId="{8A980082-E4B1-4461-9FC9-41141F80DBF6}" srcOrd="0" destOrd="0" presId="urn:microsoft.com/office/officeart/2018/2/layout/IconVerticalSolidList"/>
    <dgm:cxn modelId="{B605B570-B8EA-432E-AEC9-FB10DD46C7E3}" type="presParOf" srcId="{1EA031E6-44BD-4C44-9787-09564569EC0D}" destId="{A2F22B94-91A8-4965-AE3C-AAD8EEEA12B3}" srcOrd="1" destOrd="0" presId="urn:microsoft.com/office/officeart/2018/2/layout/IconVerticalSolidList"/>
    <dgm:cxn modelId="{847A2C75-99E0-445D-8FA0-02B67E54A6D0}" type="presParOf" srcId="{1EA031E6-44BD-4C44-9787-09564569EC0D}" destId="{F500CC35-3779-40DD-B21A-2F8D6E9EB762}" srcOrd="2" destOrd="0" presId="urn:microsoft.com/office/officeart/2018/2/layout/IconVerticalSolidList"/>
    <dgm:cxn modelId="{A27310C1-BADC-4BA5-9606-5A2C768DF862}" type="presParOf" srcId="{1EA031E6-44BD-4C44-9787-09564569EC0D}" destId="{72504261-A5D0-40CF-9AFF-7FE4BCF21E4E}" srcOrd="3" destOrd="0" presId="urn:microsoft.com/office/officeart/2018/2/layout/IconVerticalSolidList"/>
    <dgm:cxn modelId="{98DC0A78-1181-429B-AC57-EA2515B0AD52}" type="presParOf" srcId="{1EA031E6-44BD-4C44-9787-09564569EC0D}" destId="{E59BD20B-3355-4CC4-84C4-156FE5C81306}" srcOrd="4" destOrd="0" presId="urn:microsoft.com/office/officeart/2018/2/layout/IconVerticalSolidList"/>
    <dgm:cxn modelId="{B4A66388-1632-44D6-8271-D31709CC0FCC}" type="presParOf" srcId="{30235221-65D2-4144-9384-0332EFFB814E}" destId="{867BEB5D-FB49-4C70-93AF-ED0D95130088}" srcOrd="1" destOrd="0" presId="urn:microsoft.com/office/officeart/2018/2/layout/IconVerticalSolidList"/>
    <dgm:cxn modelId="{75C2853F-0A88-417B-9CB6-F9D956DC8C76}" type="presParOf" srcId="{30235221-65D2-4144-9384-0332EFFB814E}" destId="{1CA79BA9-289C-4289-ABBA-62AFF27C0442}" srcOrd="2" destOrd="0" presId="urn:microsoft.com/office/officeart/2018/2/layout/IconVerticalSolidList"/>
    <dgm:cxn modelId="{90863FD5-D64D-49BA-B8BA-6A9A4CC1A76B}" type="presParOf" srcId="{1CA79BA9-289C-4289-ABBA-62AFF27C0442}" destId="{3ACF40EB-757B-4F23-8CA1-C6FB9D6D8FDB}" srcOrd="0" destOrd="0" presId="urn:microsoft.com/office/officeart/2018/2/layout/IconVerticalSolidList"/>
    <dgm:cxn modelId="{FE19AFDD-1DEA-4181-926B-AB7CE3381F31}" type="presParOf" srcId="{1CA79BA9-289C-4289-ABBA-62AFF27C0442}" destId="{C4A69A1D-BA27-4CFB-8A55-4393C168D886}" srcOrd="1" destOrd="0" presId="urn:microsoft.com/office/officeart/2018/2/layout/IconVerticalSolidList"/>
    <dgm:cxn modelId="{7FEAA9E1-4C94-4DF0-ADF9-047964F16AC0}" type="presParOf" srcId="{1CA79BA9-289C-4289-ABBA-62AFF27C0442}" destId="{6FE3F39E-B826-4CBD-BE0A-616EBCFB4074}" srcOrd="2" destOrd="0" presId="urn:microsoft.com/office/officeart/2018/2/layout/IconVerticalSolidList"/>
    <dgm:cxn modelId="{A52839AB-895B-44B5-95A1-FC13498B1658}" type="presParOf" srcId="{1CA79BA9-289C-4289-ABBA-62AFF27C0442}" destId="{307AC64A-9E00-40AD-AC64-99C378076776}" srcOrd="3" destOrd="0" presId="urn:microsoft.com/office/officeart/2018/2/layout/IconVerticalSolidList"/>
    <dgm:cxn modelId="{ABCF10CC-8BE1-46C7-9F3F-589A17C5B4C5}" type="presParOf" srcId="{1CA79BA9-289C-4289-ABBA-62AFF27C0442}" destId="{902039A1-F896-45DC-BB3B-7CD6102A36A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0D8C0-5007-4910-AD00-3D065A6E4D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D0500B-1B75-4939-80B1-D523A4D92E9E}">
      <dgm:prSet phldrT="[Text]"/>
      <dgm:spPr/>
      <dgm:t>
        <a:bodyPr/>
        <a:lstStyle/>
        <a:p>
          <a:r>
            <a:rPr lang="en-US" dirty="0"/>
            <a:t>IRR</a:t>
          </a:r>
        </a:p>
      </dgm:t>
    </dgm:pt>
    <dgm:pt modelId="{50DBAE58-2357-4507-90FE-1074CEC42124}" type="parTrans" cxnId="{949DFE3E-30A6-4EDE-946A-8F28A8DFCA3D}">
      <dgm:prSet/>
      <dgm:spPr/>
      <dgm:t>
        <a:bodyPr/>
        <a:lstStyle/>
        <a:p>
          <a:endParaRPr lang="en-US"/>
        </a:p>
      </dgm:t>
    </dgm:pt>
    <dgm:pt modelId="{BB468AFE-0DB8-47E0-9645-4FA0D9CE2E80}" type="sibTrans" cxnId="{949DFE3E-30A6-4EDE-946A-8F28A8DFCA3D}">
      <dgm:prSet/>
      <dgm:spPr/>
      <dgm:t>
        <a:bodyPr/>
        <a:lstStyle/>
        <a:p>
          <a:endParaRPr lang="en-US"/>
        </a:p>
      </dgm:t>
    </dgm:pt>
    <dgm:pt modelId="{CEF9471E-C889-4F09-B279-DF90E30C99CC}">
      <dgm:prSet phldrT="[Text]"/>
      <dgm:spPr/>
      <dgm:t>
        <a:bodyPr/>
        <a:lstStyle/>
        <a:p>
          <a:r>
            <a:rPr lang="en-US" dirty="0"/>
            <a:t>Operating Time</a:t>
          </a:r>
        </a:p>
      </dgm:t>
    </dgm:pt>
    <dgm:pt modelId="{F7E4978A-B49B-41FE-9D41-C086641BB0BE}" type="parTrans" cxnId="{69CEDCA2-22CB-4D30-AFD7-8528D5D150A9}">
      <dgm:prSet/>
      <dgm:spPr/>
      <dgm:t>
        <a:bodyPr/>
        <a:lstStyle/>
        <a:p>
          <a:endParaRPr lang="en-US"/>
        </a:p>
      </dgm:t>
    </dgm:pt>
    <dgm:pt modelId="{17E72260-2468-4906-9D37-CE32A5C21D6A}" type="sibTrans" cxnId="{69CEDCA2-22CB-4D30-AFD7-8528D5D150A9}">
      <dgm:prSet/>
      <dgm:spPr/>
      <dgm:t>
        <a:bodyPr/>
        <a:lstStyle/>
        <a:p>
          <a:endParaRPr lang="en-US"/>
        </a:p>
      </dgm:t>
    </dgm:pt>
    <dgm:pt modelId="{E8C3B594-B429-47C8-B197-08F8F625099F}">
      <dgm:prSet phldrT="[Text]"/>
      <dgm:spPr/>
      <dgm:t>
        <a:bodyPr/>
        <a:lstStyle/>
        <a:p>
          <a:r>
            <a:rPr lang="en-US" dirty="0"/>
            <a:t>Market Price of MeOH</a:t>
          </a:r>
        </a:p>
      </dgm:t>
    </dgm:pt>
    <dgm:pt modelId="{B9E2E64C-AA95-48C6-9923-1423D7410D57}" type="parTrans" cxnId="{87AFBFFC-3B98-4787-891A-30773CFD0042}">
      <dgm:prSet/>
      <dgm:spPr/>
      <dgm:t>
        <a:bodyPr/>
        <a:lstStyle/>
        <a:p>
          <a:endParaRPr lang="en-US"/>
        </a:p>
      </dgm:t>
    </dgm:pt>
    <dgm:pt modelId="{2B0AF2C0-26D5-49E8-BFF9-F88028CE202A}" type="sibTrans" cxnId="{87AFBFFC-3B98-4787-891A-30773CFD0042}">
      <dgm:prSet/>
      <dgm:spPr/>
      <dgm:t>
        <a:bodyPr/>
        <a:lstStyle/>
        <a:p>
          <a:endParaRPr lang="en-US"/>
        </a:p>
      </dgm:t>
    </dgm:pt>
    <dgm:pt modelId="{22ABF9FF-0F16-474E-84D0-6F18DC0F105D}">
      <dgm:prSet phldrT="[Text]"/>
      <dgm:spPr/>
      <dgm:t>
        <a:bodyPr/>
        <a:lstStyle/>
        <a:p>
          <a:r>
            <a:rPr lang="en-US" dirty="0"/>
            <a:t>Lifetime of One Skid </a:t>
          </a:r>
        </a:p>
      </dgm:t>
    </dgm:pt>
    <dgm:pt modelId="{6B12E96B-9214-4069-8052-11D9DCE9F65E}" type="parTrans" cxnId="{BB173EBA-643C-442C-9F96-73E8A93F08B6}">
      <dgm:prSet/>
      <dgm:spPr/>
      <dgm:t>
        <a:bodyPr/>
        <a:lstStyle/>
        <a:p>
          <a:endParaRPr lang="en-US"/>
        </a:p>
      </dgm:t>
    </dgm:pt>
    <dgm:pt modelId="{97B9C511-8A9C-4D57-A32A-0E7263C8B514}" type="sibTrans" cxnId="{BB173EBA-643C-442C-9F96-73E8A93F08B6}">
      <dgm:prSet/>
      <dgm:spPr/>
      <dgm:t>
        <a:bodyPr/>
        <a:lstStyle/>
        <a:p>
          <a:endParaRPr lang="en-US"/>
        </a:p>
      </dgm:t>
    </dgm:pt>
    <dgm:pt modelId="{77D0C857-09B7-4DED-9ADC-7FB2E0CF4DAF}">
      <dgm:prSet phldrT="[Text]"/>
      <dgm:spPr/>
      <dgm:t>
        <a:bodyPr/>
        <a:lstStyle/>
        <a:p>
          <a:r>
            <a:rPr lang="en-US" dirty="0"/>
            <a:t>MeOH Transportation Cost</a:t>
          </a:r>
        </a:p>
      </dgm:t>
    </dgm:pt>
    <dgm:pt modelId="{A1B6D3EF-24B5-4985-B717-9B01A8578C3F}" type="parTrans" cxnId="{276A566B-7436-4DCB-87F2-C9AF8C55559C}">
      <dgm:prSet/>
      <dgm:spPr/>
      <dgm:t>
        <a:bodyPr/>
        <a:lstStyle/>
        <a:p>
          <a:endParaRPr lang="en-US"/>
        </a:p>
      </dgm:t>
    </dgm:pt>
    <dgm:pt modelId="{6DDF9D7F-51E7-49EB-B2C1-ECCE462F801D}" type="sibTrans" cxnId="{276A566B-7436-4DCB-87F2-C9AF8C55559C}">
      <dgm:prSet/>
      <dgm:spPr/>
      <dgm:t>
        <a:bodyPr/>
        <a:lstStyle/>
        <a:p>
          <a:endParaRPr lang="en-US"/>
        </a:p>
      </dgm:t>
    </dgm:pt>
    <dgm:pt modelId="{FEC1B4B9-1266-48E4-9AFE-7708A2A51517}" type="pres">
      <dgm:prSet presAssocID="{3200D8C0-5007-4910-AD00-3D065A6E4D63}" presName="diagram" presStyleCnt="0">
        <dgm:presLayoutVars>
          <dgm:dir/>
          <dgm:resizeHandles val="exact"/>
        </dgm:presLayoutVars>
      </dgm:prSet>
      <dgm:spPr/>
    </dgm:pt>
    <dgm:pt modelId="{7D7D80BF-33FE-4D86-86C3-8151EFBDA884}" type="pres">
      <dgm:prSet presAssocID="{32D0500B-1B75-4939-80B1-D523A4D92E9E}" presName="node" presStyleLbl="node1" presStyleIdx="0" presStyleCnt="5">
        <dgm:presLayoutVars>
          <dgm:bulletEnabled val="1"/>
        </dgm:presLayoutVars>
      </dgm:prSet>
      <dgm:spPr/>
    </dgm:pt>
    <dgm:pt modelId="{7B567F99-A862-4C38-980A-546517A10B60}" type="pres">
      <dgm:prSet presAssocID="{BB468AFE-0DB8-47E0-9645-4FA0D9CE2E80}" presName="sibTrans" presStyleCnt="0"/>
      <dgm:spPr/>
    </dgm:pt>
    <dgm:pt modelId="{4997AA31-7161-4D7D-AF3D-E0DFF611AAD3}" type="pres">
      <dgm:prSet presAssocID="{CEF9471E-C889-4F09-B279-DF90E30C99CC}" presName="node" presStyleLbl="node1" presStyleIdx="1" presStyleCnt="5">
        <dgm:presLayoutVars>
          <dgm:bulletEnabled val="1"/>
        </dgm:presLayoutVars>
      </dgm:prSet>
      <dgm:spPr/>
    </dgm:pt>
    <dgm:pt modelId="{65830F08-4C12-4F6F-8BCC-EEF91D0465C0}" type="pres">
      <dgm:prSet presAssocID="{17E72260-2468-4906-9D37-CE32A5C21D6A}" presName="sibTrans" presStyleCnt="0"/>
      <dgm:spPr/>
    </dgm:pt>
    <dgm:pt modelId="{2ADA6B44-7379-4E9C-855B-FFD24ECACD11}" type="pres">
      <dgm:prSet presAssocID="{E8C3B594-B429-47C8-B197-08F8F625099F}" presName="node" presStyleLbl="node1" presStyleIdx="2" presStyleCnt="5">
        <dgm:presLayoutVars>
          <dgm:bulletEnabled val="1"/>
        </dgm:presLayoutVars>
      </dgm:prSet>
      <dgm:spPr/>
    </dgm:pt>
    <dgm:pt modelId="{9543614B-58AA-467A-877F-348A6F164054}" type="pres">
      <dgm:prSet presAssocID="{2B0AF2C0-26D5-49E8-BFF9-F88028CE202A}" presName="sibTrans" presStyleCnt="0"/>
      <dgm:spPr/>
    </dgm:pt>
    <dgm:pt modelId="{41A222D3-A714-4843-932D-2DF291ED015A}" type="pres">
      <dgm:prSet presAssocID="{22ABF9FF-0F16-474E-84D0-6F18DC0F105D}" presName="node" presStyleLbl="node1" presStyleIdx="3" presStyleCnt="5">
        <dgm:presLayoutVars>
          <dgm:bulletEnabled val="1"/>
        </dgm:presLayoutVars>
      </dgm:prSet>
      <dgm:spPr/>
    </dgm:pt>
    <dgm:pt modelId="{C2B7EFD7-D833-4850-99BD-B170BC7D1977}" type="pres">
      <dgm:prSet presAssocID="{97B9C511-8A9C-4D57-A32A-0E7263C8B514}" presName="sibTrans" presStyleCnt="0"/>
      <dgm:spPr/>
    </dgm:pt>
    <dgm:pt modelId="{6A8CC949-DD4C-4A54-A69F-FFD88ECCA9C6}" type="pres">
      <dgm:prSet presAssocID="{77D0C857-09B7-4DED-9ADC-7FB2E0CF4DAF}" presName="node" presStyleLbl="node1" presStyleIdx="4" presStyleCnt="5">
        <dgm:presLayoutVars>
          <dgm:bulletEnabled val="1"/>
        </dgm:presLayoutVars>
      </dgm:prSet>
      <dgm:spPr/>
    </dgm:pt>
  </dgm:ptLst>
  <dgm:cxnLst>
    <dgm:cxn modelId="{518F552D-C18D-403C-87B7-6B0197548995}" type="presOf" srcId="{77D0C857-09B7-4DED-9ADC-7FB2E0CF4DAF}" destId="{6A8CC949-DD4C-4A54-A69F-FFD88ECCA9C6}" srcOrd="0" destOrd="0" presId="urn:microsoft.com/office/officeart/2005/8/layout/default"/>
    <dgm:cxn modelId="{949DFE3E-30A6-4EDE-946A-8F28A8DFCA3D}" srcId="{3200D8C0-5007-4910-AD00-3D065A6E4D63}" destId="{32D0500B-1B75-4939-80B1-D523A4D92E9E}" srcOrd="0" destOrd="0" parTransId="{50DBAE58-2357-4507-90FE-1074CEC42124}" sibTransId="{BB468AFE-0DB8-47E0-9645-4FA0D9CE2E80}"/>
    <dgm:cxn modelId="{18F86349-C15C-49BF-89DF-E9A4814B5826}" type="presOf" srcId="{3200D8C0-5007-4910-AD00-3D065A6E4D63}" destId="{FEC1B4B9-1266-48E4-9AFE-7708A2A51517}" srcOrd="0" destOrd="0" presId="urn:microsoft.com/office/officeart/2005/8/layout/default"/>
    <dgm:cxn modelId="{276A566B-7436-4DCB-87F2-C9AF8C55559C}" srcId="{3200D8C0-5007-4910-AD00-3D065A6E4D63}" destId="{77D0C857-09B7-4DED-9ADC-7FB2E0CF4DAF}" srcOrd="4" destOrd="0" parTransId="{A1B6D3EF-24B5-4985-B717-9B01A8578C3F}" sibTransId="{6DDF9D7F-51E7-49EB-B2C1-ECCE462F801D}"/>
    <dgm:cxn modelId="{5450AC8B-1299-498B-8054-99DBD6E3443E}" type="presOf" srcId="{22ABF9FF-0F16-474E-84D0-6F18DC0F105D}" destId="{41A222D3-A714-4843-932D-2DF291ED015A}" srcOrd="0" destOrd="0" presId="urn:microsoft.com/office/officeart/2005/8/layout/default"/>
    <dgm:cxn modelId="{69CEDCA2-22CB-4D30-AFD7-8528D5D150A9}" srcId="{3200D8C0-5007-4910-AD00-3D065A6E4D63}" destId="{CEF9471E-C889-4F09-B279-DF90E30C99CC}" srcOrd="1" destOrd="0" parTransId="{F7E4978A-B49B-41FE-9D41-C086641BB0BE}" sibTransId="{17E72260-2468-4906-9D37-CE32A5C21D6A}"/>
    <dgm:cxn modelId="{B772EDA3-88E1-4D3A-8572-643F6A349F8F}" type="presOf" srcId="{E8C3B594-B429-47C8-B197-08F8F625099F}" destId="{2ADA6B44-7379-4E9C-855B-FFD24ECACD11}" srcOrd="0" destOrd="0" presId="urn:microsoft.com/office/officeart/2005/8/layout/default"/>
    <dgm:cxn modelId="{BB173EBA-643C-442C-9F96-73E8A93F08B6}" srcId="{3200D8C0-5007-4910-AD00-3D065A6E4D63}" destId="{22ABF9FF-0F16-474E-84D0-6F18DC0F105D}" srcOrd="3" destOrd="0" parTransId="{6B12E96B-9214-4069-8052-11D9DCE9F65E}" sibTransId="{97B9C511-8A9C-4D57-A32A-0E7263C8B514}"/>
    <dgm:cxn modelId="{1F16F3CA-1B2A-41BD-9352-DE2A2089710B}" type="presOf" srcId="{32D0500B-1B75-4939-80B1-D523A4D92E9E}" destId="{7D7D80BF-33FE-4D86-86C3-8151EFBDA884}" srcOrd="0" destOrd="0" presId="urn:microsoft.com/office/officeart/2005/8/layout/default"/>
    <dgm:cxn modelId="{28F304F5-2A69-48D0-B78E-8BBA2F579ADA}" type="presOf" srcId="{CEF9471E-C889-4F09-B279-DF90E30C99CC}" destId="{4997AA31-7161-4D7D-AF3D-E0DFF611AAD3}" srcOrd="0" destOrd="0" presId="urn:microsoft.com/office/officeart/2005/8/layout/default"/>
    <dgm:cxn modelId="{87AFBFFC-3B98-4787-891A-30773CFD0042}" srcId="{3200D8C0-5007-4910-AD00-3D065A6E4D63}" destId="{E8C3B594-B429-47C8-B197-08F8F625099F}" srcOrd="2" destOrd="0" parTransId="{B9E2E64C-AA95-48C6-9923-1423D7410D57}" sibTransId="{2B0AF2C0-26D5-49E8-BFF9-F88028CE202A}"/>
    <dgm:cxn modelId="{44DAF520-645A-44BA-A7F5-42C0534E7E07}" type="presParOf" srcId="{FEC1B4B9-1266-48E4-9AFE-7708A2A51517}" destId="{7D7D80BF-33FE-4D86-86C3-8151EFBDA884}" srcOrd="0" destOrd="0" presId="urn:microsoft.com/office/officeart/2005/8/layout/default"/>
    <dgm:cxn modelId="{14116BAF-19B2-4533-B3DB-008F9ADB9510}" type="presParOf" srcId="{FEC1B4B9-1266-48E4-9AFE-7708A2A51517}" destId="{7B567F99-A862-4C38-980A-546517A10B60}" srcOrd="1" destOrd="0" presId="urn:microsoft.com/office/officeart/2005/8/layout/default"/>
    <dgm:cxn modelId="{D67B0187-48CF-461B-AE95-E5F5D61D9CEB}" type="presParOf" srcId="{FEC1B4B9-1266-48E4-9AFE-7708A2A51517}" destId="{4997AA31-7161-4D7D-AF3D-E0DFF611AAD3}" srcOrd="2" destOrd="0" presId="urn:microsoft.com/office/officeart/2005/8/layout/default"/>
    <dgm:cxn modelId="{99AE6134-63FB-45BE-ABE0-FB615F616FF6}" type="presParOf" srcId="{FEC1B4B9-1266-48E4-9AFE-7708A2A51517}" destId="{65830F08-4C12-4F6F-8BCC-EEF91D0465C0}" srcOrd="3" destOrd="0" presId="urn:microsoft.com/office/officeart/2005/8/layout/default"/>
    <dgm:cxn modelId="{15689CE5-95DF-49E9-B935-25A42EC634F0}" type="presParOf" srcId="{FEC1B4B9-1266-48E4-9AFE-7708A2A51517}" destId="{2ADA6B44-7379-4E9C-855B-FFD24ECACD11}" srcOrd="4" destOrd="0" presId="urn:microsoft.com/office/officeart/2005/8/layout/default"/>
    <dgm:cxn modelId="{81D9202A-B40F-47C4-855F-648C23F12901}" type="presParOf" srcId="{FEC1B4B9-1266-48E4-9AFE-7708A2A51517}" destId="{9543614B-58AA-467A-877F-348A6F164054}" srcOrd="5" destOrd="0" presId="urn:microsoft.com/office/officeart/2005/8/layout/default"/>
    <dgm:cxn modelId="{4B648A14-4595-43DD-B1B2-9CBED4D8602C}" type="presParOf" srcId="{FEC1B4B9-1266-48E4-9AFE-7708A2A51517}" destId="{41A222D3-A714-4843-932D-2DF291ED015A}" srcOrd="6" destOrd="0" presId="urn:microsoft.com/office/officeart/2005/8/layout/default"/>
    <dgm:cxn modelId="{EB42A426-DA98-4A9B-A6D0-ECE475346077}" type="presParOf" srcId="{FEC1B4B9-1266-48E4-9AFE-7708A2A51517}" destId="{C2B7EFD7-D833-4850-99BD-B170BC7D1977}" srcOrd="7" destOrd="0" presId="urn:microsoft.com/office/officeart/2005/8/layout/default"/>
    <dgm:cxn modelId="{86EC76C6-8826-4CBB-B5B1-6A73E8336BB3}" type="presParOf" srcId="{FEC1B4B9-1266-48E4-9AFE-7708A2A51517}" destId="{6A8CC949-DD4C-4A54-A69F-FFD88ECCA9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D467-0499-4647-B3BD-A6B950E1605A}">
      <dsp:nvSpPr>
        <dsp:cNvPr id="0" name=""/>
        <dsp:cNvSpPr/>
      </dsp:nvSpPr>
      <dsp:spPr>
        <a:xfrm>
          <a:off x="798900" y="1370"/>
          <a:ext cx="1755000" cy="904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Transportation</a:t>
          </a:r>
          <a:endParaRPr lang="en-US" sz="3800" kern="1200" dirty="0"/>
        </a:p>
      </dsp:txBody>
      <dsp:txXfrm>
        <a:off x="798900" y="1370"/>
        <a:ext cx="1755000" cy="904518"/>
      </dsp:txXfrm>
    </dsp:sp>
    <dsp:sp modelId="{68A55CF9-D6F7-4B3F-9672-7BE52DA2C25E}">
      <dsp:nvSpPr>
        <dsp:cNvPr id="0" name=""/>
        <dsp:cNvSpPr/>
      </dsp:nvSpPr>
      <dsp:spPr>
        <a:xfrm>
          <a:off x="1215150" y="951115"/>
          <a:ext cx="922500" cy="904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 Volume</a:t>
          </a:r>
        </a:p>
      </dsp:txBody>
      <dsp:txXfrm>
        <a:off x="1215150" y="951115"/>
        <a:ext cx="922500" cy="904518"/>
      </dsp:txXfrm>
    </dsp:sp>
    <dsp:sp modelId="{B2C4E653-E42A-4BA1-A97C-9A24BF7EF072}">
      <dsp:nvSpPr>
        <dsp:cNvPr id="0" name=""/>
        <dsp:cNvSpPr/>
      </dsp:nvSpPr>
      <dsp:spPr>
        <a:xfrm>
          <a:off x="911400" y="1900859"/>
          <a:ext cx="1530000" cy="904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Zero Maintenance</a:t>
          </a:r>
        </a:p>
      </dsp:txBody>
      <dsp:txXfrm>
        <a:off x="911400" y="1900859"/>
        <a:ext cx="1530000" cy="90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097AE-104F-4D04-BB24-3241B5C56687}">
      <dsp:nvSpPr>
        <dsp:cNvPr id="0" name=""/>
        <dsp:cNvSpPr/>
      </dsp:nvSpPr>
      <dsp:spPr>
        <a:xfrm rot="5400000">
          <a:off x="2495999" y="-795364"/>
          <a:ext cx="973023" cy="28070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Transportation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Capital Cost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Natural Gas Cost</a:t>
          </a:r>
        </a:p>
      </dsp:txBody>
      <dsp:txXfrm rot="-5400000">
        <a:off x="1578977" y="169157"/>
        <a:ext cx="2759570" cy="878025"/>
      </dsp:txXfrm>
    </dsp:sp>
    <dsp:sp modelId="{880B21D9-3066-4F94-B5C6-FA9040D03D1E}">
      <dsp:nvSpPr>
        <dsp:cNvPr id="0" name=""/>
        <dsp:cNvSpPr/>
      </dsp:nvSpPr>
      <dsp:spPr>
        <a:xfrm>
          <a:off x="0" y="30"/>
          <a:ext cx="1578976" cy="1216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Expenses</a:t>
          </a:r>
        </a:p>
      </dsp:txBody>
      <dsp:txXfrm>
        <a:off x="59374" y="59404"/>
        <a:ext cx="1460228" cy="1097531"/>
      </dsp:txXfrm>
    </dsp:sp>
    <dsp:sp modelId="{8117A446-8128-403F-A04B-8A2EEE11B8FE}">
      <dsp:nvSpPr>
        <dsp:cNvPr id="0" name=""/>
        <dsp:cNvSpPr/>
      </dsp:nvSpPr>
      <dsp:spPr>
        <a:xfrm rot="5400000">
          <a:off x="2495999" y="481729"/>
          <a:ext cx="973023" cy="28070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Plant Availability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MeOH Market Price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MeOH Production</a:t>
          </a:r>
        </a:p>
      </dsp:txBody>
      <dsp:txXfrm rot="-5400000">
        <a:off x="1578977" y="1446251"/>
        <a:ext cx="2759570" cy="878025"/>
      </dsp:txXfrm>
    </dsp:sp>
    <dsp:sp modelId="{A3008A8D-44CD-4E84-B5A1-95F76912B6FB}">
      <dsp:nvSpPr>
        <dsp:cNvPr id="0" name=""/>
        <dsp:cNvSpPr/>
      </dsp:nvSpPr>
      <dsp:spPr>
        <a:xfrm>
          <a:off x="0" y="1277123"/>
          <a:ext cx="1578976" cy="1216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Revenue</a:t>
          </a:r>
        </a:p>
      </dsp:txBody>
      <dsp:txXfrm>
        <a:off x="59374" y="1336497"/>
        <a:ext cx="1460228" cy="1097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0082-E4B1-4461-9FC9-41141F80DBF6}">
      <dsp:nvSpPr>
        <dsp:cNvPr id="0" name=""/>
        <dsp:cNvSpPr/>
      </dsp:nvSpPr>
      <dsp:spPr>
        <a:xfrm>
          <a:off x="0" y="263218"/>
          <a:ext cx="6134119" cy="8376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22B94-91A8-4965-AE3C-AAD8EEEA12B3}">
      <dsp:nvSpPr>
        <dsp:cNvPr id="0" name=""/>
        <dsp:cNvSpPr/>
      </dsp:nvSpPr>
      <dsp:spPr>
        <a:xfrm>
          <a:off x="197451" y="502556"/>
          <a:ext cx="359002" cy="359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04261-A5D0-40CF-9AFF-7FE4BCF21E4E}">
      <dsp:nvSpPr>
        <dsp:cNvPr id="0" name=""/>
        <dsp:cNvSpPr/>
      </dsp:nvSpPr>
      <dsp:spPr>
        <a:xfrm>
          <a:off x="753906" y="355691"/>
          <a:ext cx="2760353" cy="65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81" tIns="69081" rIns="69081" bIns="69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Min. Number of Units Method</a:t>
          </a:r>
        </a:p>
      </dsp:txBody>
      <dsp:txXfrm>
        <a:off x="753906" y="355691"/>
        <a:ext cx="2760353" cy="652732"/>
      </dsp:txXfrm>
    </dsp:sp>
    <dsp:sp modelId="{E59BD20B-3355-4CC4-84C4-156FE5C81306}">
      <dsp:nvSpPr>
        <dsp:cNvPr id="0" name=""/>
        <dsp:cNvSpPr/>
      </dsp:nvSpPr>
      <dsp:spPr>
        <a:xfrm>
          <a:off x="3514259" y="355691"/>
          <a:ext cx="2619122" cy="65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81" tIns="69081" rIns="69081" bIns="6908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/>
            </a:rPr>
            <a:t>--Round</a:t>
          </a:r>
          <a:r>
            <a:rPr lang="en-US" sz="1200" kern="1200" dirty="0"/>
            <a:t> </a:t>
          </a:r>
          <a:r>
            <a:rPr lang="en-US" sz="1200" b="1" kern="1200" dirty="0"/>
            <a:t>up </a:t>
          </a:r>
          <a:r>
            <a:rPr lang="en-US" sz="1200" kern="1200" dirty="0"/>
            <a:t>and assume 1 unit is running below 100% efficiency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/>
            </a:rPr>
            <a:t>--Round</a:t>
          </a:r>
          <a:r>
            <a:rPr lang="en-US" sz="1200" kern="1200" dirty="0"/>
            <a:t> </a:t>
          </a:r>
          <a:r>
            <a:rPr lang="en-US" sz="1200" b="1" kern="1200" dirty="0"/>
            <a:t>down </a:t>
          </a:r>
          <a:r>
            <a:rPr lang="en-US" sz="1200" kern="1200" dirty="0"/>
            <a:t>and flare the rest of the methane</a:t>
          </a:r>
        </a:p>
      </dsp:txBody>
      <dsp:txXfrm>
        <a:off x="3514259" y="355691"/>
        <a:ext cx="2619122" cy="652732"/>
      </dsp:txXfrm>
    </dsp:sp>
    <dsp:sp modelId="{3ACF40EB-757B-4F23-8CA1-C6FB9D6D8FDB}">
      <dsp:nvSpPr>
        <dsp:cNvPr id="0" name=""/>
        <dsp:cNvSpPr/>
      </dsp:nvSpPr>
      <dsp:spPr>
        <a:xfrm>
          <a:off x="0" y="1264079"/>
          <a:ext cx="6134119" cy="6527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69A1D-BA27-4CFB-8A55-4393C168D886}">
      <dsp:nvSpPr>
        <dsp:cNvPr id="0" name=""/>
        <dsp:cNvSpPr/>
      </dsp:nvSpPr>
      <dsp:spPr>
        <a:xfrm>
          <a:off x="197451" y="1410944"/>
          <a:ext cx="359002" cy="3590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AC64A-9E00-40AD-AC64-99C378076776}">
      <dsp:nvSpPr>
        <dsp:cNvPr id="0" name=""/>
        <dsp:cNvSpPr/>
      </dsp:nvSpPr>
      <dsp:spPr>
        <a:xfrm>
          <a:off x="753906" y="1264079"/>
          <a:ext cx="2760353" cy="65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81" tIns="69081" rIns="69081" bIns="69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Zero-methane Method</a:t>
          </a:r>
        </a:p>
      </dsp:txBody>
      <dsp:txXfrm>
        <a:off x="753906" y="1264079"/>
        <a:ext cx="2760353" cy="652732"/>
      </dsp:txXfrm>
    </dsp:sp>
    <dsp:sp modelId="{902039A1-F896-45DC-BB3B-7CD6102A36AA}">
      <dsp:nvSpPr>
        <dsp:cNvPr id="0" name=""/>
        <dsp:cNvSpPr/>
      </dsp:nvSpPr>
      <dsp:spPr>
        <a:xfrm>
          <a:off x="3514259" y="1264079"/>
          <a:ext cx="2619122" cy="65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81" tIns="69081" rIns="69081" bIns="690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minimum number of units until all methane is consumed</a:t>
          </a:r>
        </a:p>
      </dsp:txBody>
      <dsp:txXfrm>
        <a:off x="3514259" y="1264079"/>
        <a:ext cx="2619122" cy="652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80BF-33FE-4D86-86C3-8151EFBDA884}">
      <dsp:nvSpPr>
        <dsp:cNvPr id="0" name=""/>
        <dsp:cNvSpPr/>
      </dsp:nvSpPr>
      <dsp:spPr>
        <a:xfrm>
          <a:off x="171093" y="641"/>
          <a:ext cx="1454665" cy="872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IRR</a:t>
          </a:r>
        </a:p>
      </dsp:txBody>
      <dsp:txXfrm>
        <a:off x="171093" y="641"/>
        <a:ext cx="1454665" cy="872799"/>
      </dsp:txXfrm>
    </dsp:sp>
    <dsp:sp modelId="{4997AA31-7161-4D7D-AF3D-E0DFF611AAD3}">
      <dsp:nvSpPr>
        <dsp:cNvPr id="0" name=""/>
        <dsp:cNvSpPr/>
      </dsp:nvSpPr>
      <dsp:spPr>
        <a:xfrm>
          <a:off x="1771225" y="641"/>
          <a:ext cx="1454665" cy="872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Operating Time</a:t>
          </a:r>
        </a:p>
      </dsp:txBody>
      <dsp:txXfrm>
        <a:off x="1771225" y="641"/>
        <a:ext cx="1454665" cy="872799"/>
      </dsp:txXfrm>
    </dsp:sp>
    <dsp:sp modelId="{2ADA6B44-7379-4E9C-855B-FFD24ECACD11}">
      <dsp:nvSpPr>
        <dsp:cNvPr id="0" name=""/>
        <dsp:cNvSpPr/>
      </dsp:nvSpPr>
      <dsp:spPr>
        <a:xfrm>
          <a:off x="171093" y="1018907"/>
          <a:ext cx="1454665" cy="872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Market Price of MeOH</a:t>
          </a:r>
        </a:p>
      </dsp:txBody>
      <dsp:txXfrm>
        <a:off x="171093" y="1018907"/>
        <a:ext cx="1454665" cy="872799"/>
      </dsp:txXfrm>
    </dsp:sp>
    <dsp:sp modelId="{41A222D3-A714-4843-932D-2DF291ED015A}">
      <dsp:nvSpPr>
        <dsp:cNvPr id="0" name=""/>
        <dsp:cNvSpPr/>
      </dsp:nvSpPr>
      <dsp:spPr>
        <a:xfrm>
          <a:off x="1771225" y="1018907"/>
          <a:ext cx="1454665" cy="872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Lifetime of One Skid </a:t>
          </a:r>
        </a:p>
      </dsp:txBody>
      <dsp:txXfrm>
        <a:off x="1771225" y="1018907"/>
        <a:ext cx="1454665" cy="872799"/>
      </dsp:txXfrm>
    </dsp:sp>
    <dsp:sp modelId="{6A8CC949-DD4C-4A54-A69F-FFD88ECCA9C6}">
      <dsp:nvSpPr>
        <dsp:cNvPr id="0" name=""/>
        <dsp:cNvSpPr/>
      </dsp:nvSpPr>
      <dsp:spPr>
        <a:xfrm>
          <a:off x="971159" y="2037173"/>
          <a:ext cx="1454665" cy="872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MeOH Transportation Cost</a:t>
          </a:r>
        </a:p>
      </dsp:txBody>
      <dsp:txXfrm>
        <a:off x="971159" y="2037173"/>
        <a:ext cx="1454665" cy="87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86C1-2136-4F5C-81C5-7E7D5B4818E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E169-9EE6-400B-8489-6CA7AC8B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5CED8F03-33F9-49DD-B78E-DE1AC6832885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35B096-6CBE-4AB3-9529-5688244F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687759" rtl="0" eaLnBrk="0" fontAlgn="base" hangingPunct="0">
      <a:spcBef>
        <a:spcPct val="30000"/>
      </a:spcBef>
      <a:spcAft>
        <a:spcPct val="0"/>
      </a:spcAft>
      <a:defRPr sz="4462" kern="1200">
        <a:solidFill>
          <a:schemeClr val="tx1"/>
        </a:solidFill>
        <a:latin typeface="+mn-lt"/>
        <a:ea typeface="+mn-ea"/>
        <a:cs typeface="+mn-cs"/>
      </a:defRPr>
    </a:lvl1pPr>
    <a:lvl2pPr marL="1687759" algn="l" defTabSz="1687759" rtl="0" eaLnBrk="0" fontAlgn="base" hangingPunct="0">
      <a:spcBef>
        <a:spcPct val="30000"/>
      </a:spcBef>
      <a:spcAft>
        <a:spcPct val="0"/>
      </a:spcAft>
      <a:defRPr sz="4462" kern="1200">
        <a:solidFill>
          <a:schemeClr val="tx1"/>
        </a:solidFill>
        <a:latin typeface="+mn-lt"/>
        <a:ea typeface="+mn-ea"/>
        <a:cs typeface="+mn-cs"/>
      </a:defRPr>
    </a:lvl2pPr>
    <a:lvl3pPr marL="3375516" algn="l" defTabSz="1687759" rtl="0" eaLnBrk="0" fontAlgn="base" hangingPunct="0">
      <a:spcBef>
        <a:spcPct val="30000"/>
      </a:spcBef>
      <a:spcAft>
        <a:spcPct val="0"/>
      </a:spcAft>
      <a:defRPr sz="4462" kern="1200">
        <a:solidFill>
          <a:schemeClr val="tx1"/>
        </a:solidFill>
        <a:latin typeface="+mn-lt"/>
        <a:ea typeface="+mn-ea"/>
        <a:cs typeface="+mn-cs"/>
      </a:defRPr>
    </a:lvl3pPr>
    <a:lvl4pPr marL="5063272" algn="l" defTabSz="1687759" rtl="0" eaLnBrk="0" fontAlgn="base" hangingPunct="0">
      <a:spcBef>
        <a:spcPct val="30000"/>
      </a:spcBef>
      <a:spcAft>
        <a:spcPct val="0"/>
      </a:spcAft>
      <a:defRPr sz="4462" kern="1200">
        <a:solidFill>
          <a:schemeClr val="tx1"/>
        </a:solidFill>
        <a:latin typeface="+mn-lt"/>
        <a:ea typeface="+mn-ea"/>
        <a:cs typeface="+mn-cs"/>
      </a:defRPr>
    </a:lvl4pPr>
    <a:lvl5pPr marL="6751034" algn="l" defTabSz="1687759" rtl="0" eaLnBrk="0" fontAlgn="base" hangingPunct="0">
      <a:spcBef>
        <a:spcPct val="30000"/>
      </a:spcBef>
      <a:spcAft>
        <a:spcPct val="0"/>
      </a:spcAft>
      <a:defRPr sz="4462" kern="1200">
        <a:solidFill>
          <a:schemeClr val="tx1"/>
        </a:solidFill>
        <a:latin typeface="+mn-lt"/>
        <a:ea typeface="+mn-ea"/>
        <a:cs typeface="+mn-cs"/>
      </a:defRPr>
    </a:lvl5pPr>
    <a:lvl6pPr marL="8438793" algn="l" defTabSz="1687759" rtl="0" eaLnBrk="1" latinLnBrk="0" hangingPunct="1">
      <a:defRPr sz="4462" kern="1200">
        <a:solidFill>
          <a:schemeClr val="tx1"/>
        </a:solidFill>
        <a:latin typeface="+mn-lt"/>
        <a:ea typeface="+mn-ea"/>
        <a:cs typeface="+mn-cs"/>
      </a:defRPr>
    </a:lvl6pPr>
    <a:lvl7pPr marL="10126551" algn="l" defTabSz="1687759" rtl="0" eaLnBrk="1" latinLnBrk="0" hangingPunct="1">
      <a:defRPr sz="4462" kern="1200">
        <a:solidFill>
          <a:schemeClr val="tx1"/>
        </a:solidFill>
        <a:latin typeface="+mn-lt"/>
        <a:ea typeface="+mn-ea"/>
        <a:cs typeface="+mn-cs"/>
      </a:defRPr>
    </a:lvl7pPr>
    <a:lvl8pPr marL="11814309" algn="l" defTabSz="1687759" rtl="0" eaLnBrk="1" latinLnBrk="0" hangingPunct="1">
      <a:defRPr sz="4462" kern="1200">
        <a:solidFill>
          <a:schemeClr val="tx1"/>
        </a:solidFill>
        <a:latin typeface="+mn-lt"/>
        <a:ea typeface="+mn-ea"/>
        <a:cs typeface="+mn-cs"/>
      </a:defRPr>
    </a:lvl8pPr>
    <a:lvl9pPr marL="13502067" algn="l" defTabSz="1687759" rtl="0" eaLnBrk="1" latinLnBrk="0" hangingPunct="1">
      <a:defRPr sz="44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5500" y="685800"/>
            <a:ext cx="2667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5B096-6CBE-4AB3-9529-5688244F2D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06" y="10225774"/>
            <a:ext cx="21763214" cy="7055985"/>
          </a:xfrm>
          <a:prstGeom prst="rect">
            <a:avLst/>
          </a:prstGeom>
        </p:spPr>
        <p:txBody>
          <a:bodyPr lIns="120015" tIns="60008" rIns="120015" bIns="60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993" y="18653355"/>
            <a:ext cx="17923228" cy="8413296"/>
          </a:xfrm>
          <a:prstGeom prst="rect">
            <a:avLst/>
          </a:prstGeom>
        </p:spPr>
        <p:txBody>
          <a:bodyPr lIns="120015" tIns="60008" rIns="120015" bIns="6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B647B"/>
            </a:gs>
            <a:gs pos="100000">
              <a:srgbClr val="292E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1234464" rtl="0" fontAlgn="base">
        <a:spcBef>
          <a:spcPct val="0"/>
        </a:spcBef>
        <a:spcAft>
          <a:spcPct val="0"/>
        </a:spcAft>
        <a:defRPr sz="1187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123446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defTabSz="123446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defTabSz="123446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defTabSz="123446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1234464" algn="ctr" defTabSz="123446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2468926" algn="ctr" defTabSz="123446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3703390" algn="ctr" defTabSz="123446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4937853" algn="ctr" defTabSz="123446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925847" indent="-925847" algn="l" defTabSz="1234464" rtl="0" fontAlgn="base">
        <a:spcBef>
          <a:spcPct val="20000"/>
        </a:spcBef>
        <a:spcAft>
          <a:spcPct val="0"/>
        </a:spcAft>
        <a:buFont typeface="Arial" charset="0"/>
        <a:buChar char="•"/>
        <a:defRPr sz="8663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2006003" indent="-771539" algn="l" defTabSz="1234464" rtl="0" fontAlgn="base">
        <a:spcBef>
          <a:spcPct val="20000"/>
        </a:spcBef>
        <a:spcAft>
          <a:spcPct val="0"/>
        </a:spcAft>
        <a:buFont typeface="Arial" charset="0"/>
        <a:buChar char="–"/>
        <a:defRPr sz="7538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3086157" indent="-617231" algn="l" defTabSz="1234464" rtl="0" fontAlgn="base">
        <a:spcBef>
          <a:spcPct val="20000"/>
        </a:spcBef>
        <a:spcAft>
          <a:spcPct val="0"/>
        </a:spcAft>
        <a:buFont typeface="Arial" charset="0"/>
        <a:buChar char="•"/>
        <a:defRPr sz="6525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4320621" indent="-617231" algn="l" defTabSz="1234464" rtl="0" fontAlgn="base">
        <a:spcBef>
          <a:spcPct val="20000"/>
        </a:spcBef>
        <a:spcAft>
          <a:spcPct val="0"/>
        </a:spcAft>
        <a:buFont typeface="Arial" charset="0"/>
        <a:buChar char="–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5555086" indent="-617231" algn="l" defTabSz="1234464" rtl="0" fontAlgn="base">
        <a:spcBef>
          <a:spcPct val="20000"/>
        </a:spcBef>
        <a:spcAft>
          <a:spcPct val="0"/>
        </a:spcAft>
        <a:buFont typeface="Arial" charset="0"/>
        <a:buChar char="»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6789545" indent="-617231" algn="l" defTabSz="123446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6pPr>
      <a:lvl7pPr marL="8024007" indent="-617231" algn="l" defTabSz="123446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7pPr>
      <a:lvl8pPr marL="9258471" indent="-617231" algn="l" defTabSz="123446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8pPr>
      <a:lvl9pPr marL="10492933" indent="-617231" algn="l" defTabSz="123446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1pPr>
      <a:lvl2pPr marL="1234464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2pPr>
      <a:lvl3pPr marL="2468926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3pPr>
      <a:lvl4pPr marL="3703390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4pPr>
      <a:lvl5pPr marL="4937853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5pPr>
      <a:lvl6pPr marL="6172316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6pPr>
      <a:lvl7pPr marL="7406779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7pPr>
      <a:lvl8pPr marL="8641239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8pPr>
      <a:lvl9pPr marL="9875703" algn="l" defTabSz="123446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.xml"/><Relationship Id="rId18" Type="http://schemas.openxmlformats.org/officeDocument/2006/relationships/diagramQuickStyle" Target="../diagrams/quickStyle2.xml"/><Relationship Id="rId26" Type="http://schemas.openxmlformats.org/officeDocument/2006/relationships/image" Target="../media/image13.png"/><Relationship Id="rId39" Type="http://schemas.openxmlformats.org/officeDocument/2006/relationships/image" Target="../media/image21.png"/><Relationship Id="rId21" Type="http://schemas.openxmlformats.org/officeDocument/2006/relationships/diagramData" Target="../diagrams/data3.xml"/><Relationship Id="rId34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17" Type="http://schemas.openxmlformats.org/officeDocument/2006/relationships/diagramLayout" Target="../diagrams/layout2.xml"/><Relationship Id="rId25" Type="http://schemas.microsoft.com/office/2007/relationships/diagramDrawing" Target="../diagrams/drawing3.xml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29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24" Type="http://schemas.openxmlformats.org/officeDocument/2006/relationships/diagramColors" Target="../diagrams/colors3.xml"/><Relationship Id="rId32" Type="http://schemas.microsoft.com/office/2007/relationships/diagramDrawing" Target="../diagrams/drawing4.xml"/><Relationship Id="rId37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diagramQuickStyle" Target="../diagrams/quickStyle3.xml"/><Relationship Id="rId28" Type="http://schemas.openxmlformats.org/officeDocument/2006/relationships/diagramData" Target="../diagrams/data4.xml"/><Relationship Id="rId36" Type="http://schemas.openxmlformats.org/officeDocument/2006/relationships/image" Target="../media/image18.png"/><Relationship Id="rId10" Type="http://schemas.openxmlformats.org/officeDocument/2006/relationships/diagramLayout" Target="../diagrams/layout1.xml"/><Relationship Id="rId19" Type="http://schemas.openxmlformats.org/officeDocument/2006/relationships/diagramColors" Target="../diagrams/colors2.xml"/><Relationship Id="rId31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7.png"/><Relationship Id="rId22" Type="http://schemas.openxmlformats.org/officeDocument/2006/relationships/diagramLayout" Target="../diagrams/layout3.xml"/><Relationship Id="rId27" Type="http://schemas.openxmlformats.org/officeDocument/2006/relationships/image" Target="../media/image14.png"/><Relationship Id="rId30" Type="http://schemas.openxmlformats.org/officeDocument/2006/relationships/diagramQuickStyle" Target="../diagrams/quickStyle4.xml"/><Relationship Id="rId35" Type="http://schemas.openxmlformats.org/officeDocument/2006/relationships/image" Target="../media/image17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/>
          <p:cNvSpPr/>
          <p:nvPr/>
        </p:nvSpPr>
        <p:spPr>
          <a:xfrm rot="10800000">
            <a:off x="0" y="18536"/>
            <a:ext cx="25603200" cy="318227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703660" y="608125"/>
            <a:ext cx="21484684" cy="19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8" tIns="33754" rIns="67508" bIns="33754">
            <a:spAutoFit/>
          </a:bodyPr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782" b="1" dirty="0">
                <a:latin typeface="+mn-lt"/>
              </a:rPr>
              <a:t>Stranded Gas Valorization</a:t>
            </a:r>
          </a:p>
          <a:p>
            <a:pPr algn="ctr"/>
            <a:r>
              <a:rPr lang="en-US" sz="2589" b="1" dirty="0">
                <a:latin typeface="+mn-lt"/>
              </a:rPr>
              <a:t>Ethan Fox (Chemical Engineering) </a:t>
            </a:r>
          </a:p>
          <a:p>
            <a:pPr algn="ctr"/>
            <a:r>
              <a:rPr lang="en-US" sz="2589" b="1" dirty="0">
                <a:latin typeface="+mn-lt"/>
              </a:rPr>
              <a:t>Advisors: Dr. Michael Timko (</a:t>
            </a:r>
            <a:r>
              <a:rPr lang="en-US" sz="2589" b="1" dirty="0" err="1">
                <a:latin typeface="+mn-lt"/>
              </a:rPr>
              <a:t>ChemE</a:t>
            </a:r>
            <a:r>
              <a:rPr lang="en-US" sz="2589" b="1" dirty="0">
                <a:latin typeface="+mn-lt"/>
              </a:rPr>
              <a:t>), Dr. Nikolaos Kazantzis (</a:t>
            </a:r>
            <a:r>
              <a:rPr lang="en-US" sz="2589" b="1" dirty="0" err="1">
                <a:latin typeface="+mn-lt"/>
              </a:rPr>
              <a:t>ChemE</a:t>
            </a:r>
            <a:r>
              <a:rPr lang="en-US" sz="2589" b="1" dirty="0">
                <a:latin typeface="+mn-lt"/>
              </a:rPr>
              <a:t>)</a:t>
            </a:r>
          </a:p>
          <a:p>
            <a:pPr algn="ctr"/>
            <a:endParaRPr lang="en-US" sz="2589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81" y="69626"/>
            <a:ext cx="3968499" cy="3076399"/>
          </a:xfrm>
          <a:prstGeom prst="rect">
            <a:avLst/>
          </a:prstGeom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80304" y="3425270"/>
            <a:ext cx="7947889" cy="73240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200" b="1">
                <a:latin typeface="+mn-lt"/>
              </a:rPr>
              <a:t>Purpose</a:t>
            </a:r>
            <a:endParaRPr lang="en-US" sz="4200" b="1" dirty="0">
              <a:latin typeface="+mn-lt"/>
            </a:endParaRPr>
          </a:p>
          <a:p>
            <a:pPr algn="ctr"/>
            <a:endParaRPr lang="en-US" sz="620" dirty="0">
              <a:latin typeface="+mn-lt"/>
            </a:endParaRPr>
          </a:p>
          <a:p>
            <a:pPr algn="just"/>
            <a:endParaRPr lang="en-US" sz="2567" b="1" dirty="0">
              <a:latin typeface="+mn-lt"/>
            </a:endParaRPr>
          </a:p>
          <a:p>
            <a:pPr algn="just"/>
            <a:r>
              <a:rPr lang="en-US" sz="2567" b="1" dirty="0">
                <a:latin typeface="+mn-lt"/>
              </a:rPr>
              <a:t>  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580312" y="11183382"/>
            <a:ext cx="7947889" cy="15204238"/>
          </a:xfrm>
          <a:prstGeom prst="roundRect">
            <a:avLst>
              <a:gd name="adj" fmla="val 83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200" b="1" dirty="0">
                <a:latin typeface="+mn-lt"/>
              </a:rPr>
              <a:t>Background</a:t>
            </a:r>
          </a:p>
          <a:p>
            <a:pPr algn="ctr"/>
            <a:endParaRPr lang="en-US" sz="62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775" y="12465435"/>
            <a:ext cx="7550169" cy="1333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latin typeface="+mn-lt"/>
              </a:rPr>
              <a:t>Greenhouse Gases (GHG)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GHGs contribute to global warming primarily by CO2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Aggressive global warming has led to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More severe storm systems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Unpredictable seasonal weather patterns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Rising sea levels</a:t>
            </a:r>
          </a:p>
          <a:p>
            <a:pPr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+mn-lt"/>
              </a:rPr>
              <a:t>Natural Gas and Its 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NG is a fossil fuel mainly comprised of CH4 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Association Gas – NG when released from oil drilling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Association gas is commonly flared at well sites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Processing plants are too far away 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Safest way to dispose this gas</a:t>
            </a:r>
          </a:p>
          <a:p>
            <a:pPr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b="1" i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b="1" i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+mn-lt"/>
              </a:rPr>
              <a:t>M2X Energy and Their Reformer 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Utilizes a combustion engine to drive MeOH synthesis: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Dr. Joshua Browne (M2X CTO) authored a paper that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Designed this GTL process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Preformed a TEA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Why use this GTM tech?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Runs autonomously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less labor cost</a:t>
            </a:r>
            <a:endParaRPr lang="en-US" dirty="0">
              <a:latin typeface="+mn-lt"/>
            </a:endParaRP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Modular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easy deployment</a:t>
            </a:r>
            <a:endParaRPr lang="en-US" dirty="0">
              <a:latin typeface="+mn-lt"/>
            </a:endParaRP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Scalability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adaptable to any flare site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latin typeface="+mn-lt"/>
              </a:rPr>
              <a:t>Ethics of Deploying this Tech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Majority of people today want a shift to renewable energies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Would M2X’s tech prolong Big Oil’s focus on fossil fuels? </a:t>
            </a:r>
            <a:r>
              <a:rPr lang="en-US" i="1" u="sng" dirty="0">
                <a:latin typeface="+mn-lt"/>
              </a:rPr>
              <a:t>NO</a:t>
            </a:r>
            <a:endParaRPr lang="en-US" dirty="0">
              <a:latin typeface="+mn-lt"/>
            </a:endParaRP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At best, it would only increase global profits by 0.0000076% for Big Oil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5229" y="26898599"/>
            <a:ext cx="7947889" cy="54116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2240" tIns="71120" rIns="14224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9045011" y="8747760"/>
            <a:ext cx="7543801" cy="23562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200" b="1" dirty="0">
                <a:latin typeface="+mn-lt"/>
              </a:rPr>
              <a:t>Methodology</a:t>
            </a:r>
          </a:p>
          <a:p>
            <a:pPr algn="ctr"/>
            <a:endParaRPr lang="en-US" sz="4200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Transportation Distance Calculations</a:t>
            </a:r>
          </a:p>
          <a:p>
            <a:pPr algn="just"/>
            <a:endParaRPr lang="en-US" sz="2081" b="1" dirty="0">
              <a:latin typeface="+mn-lt"/>
            </a:endParaRPr>
          </a:p>
          <a:p>
            <a:pPr algn="just"/>
            <a:endParaRPr lang="en-US" sz="2081" b="1" dirty="0">
              <a:latin typeface="+mn-lt"/>
            </a:endParaRPr>
          </a:p>
          <a:p>
            <a:pPr algn="just"/>
            <a:endParaRPr lang="en-US" sz="2081" b="1" dirty="0">
              <a:latin typeface="+mn-lt"/>
            </a:endParaRPr>
          </a:p>
          <a:p>
            <a:pPr algn="just"/>
            <a:endParaRPr lang="en-US" sz="2081" b="1" dirty="0">
              <a:latin typeface="+mn-lt"/>
            </a:endParaRPr>
          </a:p>
          <a:p>
            <a:pPr algn="just"/>
            <a:endParaRPr lang="en-US" sz="2081" b="1" dirty="0">
              <a:latin typeface="+mn-lt"/>
            </a:endParaRPr>
          </a:p>
          <a:p>
            <a:pPr algn="just"/>
            <a:endParaRPr lang="en-US" sz="2081" b="1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 - All U.S. Flare Sites &amp; U.S. Oil/Gas Processing Facilities</a:t>
            </a:r>
          </a:p>
          <a:p>
            <a:pPr algn="just"/>
            <a:r>
              <a:rPr lang="en-US" dirty="0">
                <a:latin typeface="+mn-lt"/>
              </a:rPr>
              <a:t>	- Min. Distance for All Flare Sites</a:t>
            </a:r>
          </a:p>
          <a:p>
            <a:pPr algn="just"/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Economic Impact Using NPV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b="1" u="sng" dirty="0">
                <a:latin typeface="+mn-lt"/>
              </a:rPr>
              <a:t>Capital Cost Calculations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	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algn="just"/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- Many Assumptions Listed</a:t>
            </a: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algn="just"/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Sensitivity Analysis</a:t>
            </a:r>
            <a:endParaRPr lang="en-US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- How do changes in IRR, NG Cost, and Distance affect NPV?</a:t>
            </a: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Carbon Emission Avoidance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9029699" y="3417711"/>
            <a:ext cx="7543801" cy="49947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200" b="1" dirty="0">
                <a:latin typeface="+mn-lt"/>
              </a:rPr>
              <a:t>TEA Basics</a:t>
            </a:r>
          </a:p>
          <a:p>
            <a:pPr algn="ctr"/>
            <a:endParaRPr lang="en-US" sz="2251" b="1" dirty="0">
              <a:latin typeface="+mn-lt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17182339" y="3484591"/>
            <a:ext cx="7752414" cy="149786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ctr"/>
          <a:lstStyle/>
          <a:p>
            <a:pPr algn="ctr" defTabSz="2468352"/>
            <a:endParaRPr lang="en-US" sz="2363">
              <a:latin typeface="+mn-lt"/>
            </a:endParaRPr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17199024" y="18846441"/>
            <a:ext cx="7752414" cy="61116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200" b="1" dirty="0">
                <a:latin typeface="+mn-lt"/>
              </a:rPr>
              <a:t>Conclusions</a:t>
            </a: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17177344" y="28807533"/>
            <a:ext cx="7754178" cy="35027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endParaRPr lang="en-US" sz="225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5428B-4271-2D73-F744-6EB8B6CEB905}"/>
              </a:ext>
            </a:extLst>
          </p:cNvPr>
          <p:cNvSpPr txBox="1"/>
          <p:nvPr/>
        </p:nvSpPr>
        <p:spPr>
          <a:xfrm>
            <a:off x="800776" y="4682625"/>
            <a:ext cx="7550168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M2X Energy Inc. &amp; Their Reformer Tech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Analysis of M2X Reformer Technology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Technoeconomic</a:t>
            </a:r>
          </a:p>
          <a:p>
            <a:pPr marL="197350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Environmental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Feasibility of Technology Deployment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62228F-CF85-5A20-E024-598BF578B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08" y="7203348"/>
            <a:ext cx="4794519" cy="30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E48F71-687A-0E2B-B688-237250EEF1E4}"/>
              </a:ext>
            </a:extLst>
          </p:cNvPr>
          <p:cNvSpPr txBox="1"/>
          <p:nvPr/>
        </p:nvSpPr>
        <p:spPr>
          <a:xfrm>
            <a:off x="2407920" y="27240579"/>
            <a:ext cx="423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PFD of M2X GTM Unit</a:t>
            </a:r>
          </a:p>
        </p:txBody>
      </p:sp>
      <p:sp>
        <p:nvSpPr>
          <p:cNvPr id="21" name="AutoShape 38">
            <a:extLst>
              <a:ext uri="{FF2B5EF4-FFF2-40B4-BE49-F238E27FC236}">
                <a16:creationId xmlns:a16="http://schemas.microsoft.com/office/drawing/2014/main" id="{6E05F792-6D67-F0D3-0CD1-199652A3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7344" y="25131448"/>
            <a:ext cx="7754178" cy="35027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endParaRPr lang="en-US" sz="2251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96171-7948-581B-4D27-8BEEE8F9B322}"/>
              </a:ext>
            </a:extLst>
          </p:cNvPr>
          <p:cNvSpPr txBox="1"/>
          <p:nvPr/>
        </p:nvSpPr>
        <p:spPr>
          <a:xfrm>
            <a:off x="17905144" y="25377291"/>
            <a:ext cx="634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Acknowledgements</a:t>
            </a:r>
            <a:endParaRPr lang="en-US" b="1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6AA2C7-5547-9DCA-866C-73723D1C82E3}"/>
              </a:ext>
            </a:extLst>
          </p:cNvPr>
          <p:cNvSpPr txBox="1"/>
          <p:nvPr/>
        </p:nvSpPr>
        <p:spPr>
          <a:xfrm>
            <a:off x="18378008" y="3852114"/>
            <a:ext cx="539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+mn-lt"/>
              </a:rPr>
              <a:t>Results/Discussion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22D289BF-BBD5-4FCE-4987-07369F47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4" y="18075351"/>
            <a:ext cx="7863470" cy="1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90308F-1578-7EA7-6870-2715F8B8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5" y="27835606"/>
            <a:ext cx="7725074" cy="38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black background with a black square">
            <a:extLst>
              <a:ext uri="{FF2B5EF4-FFF2-40B4-BE49-F238E27FC236}">
                <a16:creationId xmlns:a16="http://schemas.microsoft.com/office/drawing/2014/main" id="{2E256E7C-4ACF-6FB0-6AEB-29512EC3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6041" y="930798"/>
            <a:ext cx="4799278" cy="135405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2DB42D-2791-242C-64C1-0E5F1783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42" y="4594384"/>
            <a:ext cx="3635356" cy="35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4E1777A-0742-21EA-B6D7-CD209B143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973739"/>
              </p:ext>
            </p:extLst>
          </p:nvPr>
        </p:nvGraphicFramePr>
        <p:xfrm>
          <a:off x="12801599" y="4975232"/>
          <a:ext cx="3352800" cy="280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7B6EAF9-0954-4BCD-17C0-2FEF4BC3B5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9840" y="10996162"/>
            <a:ext cx="7163518" cy="124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88945-1221-29B8-DF07-28EC50EEF4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47550" y="22429915"/>
            <a:ext cx="6908098" cy="927685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B832833-FD4D-00CB-2C4D-3C6AC94C7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254511"/>
              </p:ext>
            </p:extLst>
          </p:nvPr>
        </p:nvGraphicFramePr>
        <p:xfrm>
          <a:off x="9829781" y="16731965"/>
          <a:ext cx="4386046" cy="249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0E356C8-038E-50DC-BC6B-B270D723A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71311"/>
              </p:ext>
            </p:extLst>
          </p:nvPr>
        </p:nvGraphicFramePr>
        <p:xfrm>
          <a:off x="10020280" y="20119479"/>
          <a:ext cx="6134119" cy="218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41" name="Picture 40" descr="A white logo on a blue background&#10;&#10;Description automatically generated">
            <a:extLst>
              <a:ext uri="{FF2B5EF4-FFF2-40B4-BE49-F238E27FC236}">
                <a16:creationId xmlns:a16="http://schemas.microsoft.com/office/drawing/2014/main" id="{4EFA58A4-6534-1A98-F175-89E4D22ABA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12857" y="14486122"/>
            <a:ext cx="1621003" cy="1621003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02A73627-5D22-C30F-21A1-B5E5B780489E}"/>
              </a:ext>
            </a:extLst>
          </p:cNvPr>
          <p:cNvSpPr/>
          <p:nvPr/>
        </p:nvSpPr>
        <p:spPr>
          <a:xfrm>
            <a:off x="12312395" y="15054307"/>
            <a:ext cx="978408" cy="48463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A green square with a white x on it&#10;&#10;Description automatically generated">
            <a:extLst>
              <a:ext uri="{FF2B5EF4-FFF2-40B4-BE49-F238E27FC236}">
                <a16:creationId xmlns:a16="http://schemas.microsoft.com/office/drawing/2014/main" id="{D1E914D2-A871-2BD9-A11D-EC1446A6C0F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769343" y="14599488"/>
            <a:ext cx="1621004" cy="1507637"/>
          </a:xfrm>
          <a:prstGeom prst="rect">
            <a:avLst/>
          </a:prstGeom>
        </p:spPr>
      </p:pic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F5E2A5A2-A3B9-6692-EDE4-70179236A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605887"/>
              </p:ext>
            </p:extLst>
          </p:nvPr>
        </p:nvGraphicFramePr>
        <p:xfrm>
          <a:off x="12517334" y="23676141"/>
          <a:ext cx="3396985" cy="291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9672321C-0E06-F9D6-6AD7-8783BC06EA9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188015" y="28864765"/>
            <a:ext cx="7257792" cy="1546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F9039A6-C345-78F6-4C7B-C390E1F3488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649411" y="30670013"/>
            <a:ext cx="6304376" cy="123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9F1F53-E42B-5653-EDEC-92C5F16717B9}"/>
              </a:ext>
            </a:extLst>
          </p:cNvPr>
          <p:cNvSpPr txBox="1"/>
          <p:nvPr/>
        </p:nvSpPr>
        <p:spPr>
          <a:xfrm>
            <a:off x="22283248" y="5591929"/>
            <a:ext cx="233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Min. Units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Strong Correlation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57F634-185B-A21F-4E60-D414E5A0E909}"/>
              </a:ext>
            </a:extLst>
          </p:cNvPr>
          <p:cNvSpPr txBox="1"/>
          <p:nvPr/>
        </p:nvSpPr>
        <p:spPr>
          <a:xfrm>
            <a:off x="17527982" y="8278869"/>
            <a:ext cx="233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Zero Flare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Strong Correlation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79DD3B-B9D4-FD5C-756A-5FA4C096624E}"/>
              </a:ext>
            </a:extLst>
          </p:cNvPr>
          <p:cNvSpPr txBox="1"/>
          <p:nvPr/>
        </p:nvSpPr>
        <p:spPr>
          <a:xfrm>
            <a:off x="22283248" y="10395997"/>
            <a:ext cx="2335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Corrected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CF = 1.138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Low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Small sample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Case sensitive?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CDEA91-D9D4-2120-7797-020D218929D0}"/>
              </a:ext>
            </a:extLst>
          </p:cNvPr>
          <p:cNvSpPr txBox="1"/>
          <p:nvPr/>
        </p:nvSpPr>
        <p:spPr>
          <a:xfrm>
            <a:off x="17527982" y="12957188"/>
            <a:ext cx="2335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Abatement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 the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More than energy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Justifies continued investment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948A51-9BC3-DF6E-97D8-1D824EAC110C}"/>
              </a:ext>
            </a:extLst>
          </p:cNvPr>
          <p:cNvSpPr txBox="1"/>
          <p:nvPr/>
        </p:nvSpPr>
        <p:spPr>
          <a:xfrm>
            <a:off x="17648196" y="26138295"/>
            <a:ext cx="681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This project would not be possible without the help from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Dr. Michael Timko – Advisor, WPI</a:t>
            </a:r>
          </a:p>
          <a:p>
            <a:r>
              <a:rPr lang="en-US" dirty="0">
                <a:latin typeface="+mn-lt"/>
              </a:rPr>
              <a:t>Dr. Nikolaos Kazantzis – Advisor, WPI</a:t>
            </a:r>
          </a:p>
          <a:p>
            <a:r>
              <a:rPr lang="en-US" dirty="0">
                <a:latin typeface="+mn-lt"/>
              </a:rPr>
              <a:t>Muntasir Shahabuddin – Ph.D. Student, WPI</a:t>
            </a:r>
          </a:p>
          <a:p>
            <a:r>
              <a:rPr lang="en-US" dirty="0">
                <a:latin typeface="+mn-lt"/>
              </a:rPr>
              <a:t>Dr. Paul Yelvington – CSO, M2X 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1D51F-1F9C-A2A2-CD9E-E9488A467FCB}"/>
              </a:ext>
            </a:extLst>
          </p:cNvPr>
          <p:cNvSpPr txBox="1"/>
          <p:nvPr/>
        </p:nvSpPr>
        <p:spPr>
          <a:xfrm>
            <a:off x="17810061" y="19853601"/>
            <a:ext cx="6530340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A complete spreadsheet of Net Annual Profits for all flare sites with adjustable assumptions/conditions.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Well volume dictates profitability of a flare site according to this technoeconomic analysis model.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The preliminary correction factor 1.138 can be further refined for accuracy.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M2X Energy’s technology has a reasonable abatement cost to justify continued investment.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Sensitivity Analysis: Transportation distance has little effect on NPV; IRR has the most effect.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FF316C-DA34-85C5-68EF-65E124965B55}"/>
              </a:ext>
            </a:extLst>
          </p:cNvPr>
          <p:cNvSpPr txBox="1"/>
          <p:nvPr/>
        </p:nvSpPr>
        <p:spPr>
          <a:xfrm>
            <a:off x="17357963" y="28978697"/>
            <a:ext cx="7601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Allison, E., and B. </a:t>
            </a: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Mandler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“Oil Refining and Gas Processing.”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American Geosciences Institute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 June 2018, https://www.americangeosciences.org/geoscience-currents/oil-refining-and-gas-processing.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Allison, E., and B. </a:t>
            </a: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Mandler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“Transportation of Oil, Gas, and Refined Products.”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American Geosciences Institute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 June 2018, https://www.americangeosciences.org/geoscience-currents/transportation-oil-gas-and-refined-products.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Artis, </a:t>
            </a: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Zanagee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Oil Industry Netted Billions in Profits, Despite Global Price Dip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10 Aug. 2023, https://www.nrdc.org/bio/zanagee-artis/oil-industry-netted-billions-profits-despite-global-price-dip.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Arutyunov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Vladimir. “Direct Methane to Methanol: Promising Technologies Based on the DMTM Process.”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Methanol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Elsevier, 2018, pp. 211–38, https://doi.org/10.1016/B978-0-444-63903-5.00008-X.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Buis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Alan. “How Climate Change May Be Impacting Storms Over Earth’s Tropical Oceans.”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Climate Change: Vital Signs of the Planet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https://climate.nasa.gov/explore/ask-nasa-climate/2956/how-climate-change-may-be-impacting-storms-over-earths-tropical-oceans/. Accessed 8 Nov. 2023.</a:t>
            </a: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Elvidge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Christopher, et al. “Methods for Global Survey of Natural Gas Flaring from Visible Infrared Imaging Radiometer Suite Data.”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Energies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9, no. 1, Dec. 2015, p. 14, https://doi.org/10.3390/en9010014.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Gillingham, Kenneth, and James H. Stock. “The Cost of Reducing Greenhouse Gas Emissions.”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Economic Perspectives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32, no. 4, Nov. 2018, pp. 53–72, https://doi.org/10.1257/jep.32.4.53.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Kennedy, Brian, et al. “1. What Americans Think about an Energy Transition from Fossil Fuels to Renewables.”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Pew Research Center Science &amp; Society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28 June 2023, https://www.pewresearch.org/science/2023/06/28/what-americans-think-about-an-energy-transition-from-fossil-fuels-to-renewables/.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Roussanaly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Simon. “Calculating CO </a:t>
            </a:r>
            <a:r>
              <a:rPr lang="en-US" sz="6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Avoidance Costs of Carbon Capture and Storage from Industry.”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Carbon Management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10, no. 1, Jan. 2019, pp. 105–12, https://doi.org/10.1080/17583004.2018.1553435.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Salahudeen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N., et al. “Review on Technologies for Conversion of Natural Gas to Methanol.”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Natural Gas Science and Engineering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108, 2022, p. 104845, https://doi.org/10.1016/j.jngse.2022.104845.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Speight, James G.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Synthetic Fuels Handbook: Properties, Process, and Performance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McGraw-Hill, 2008.</a:t>
            </a: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r>
              <a:rPr lang="en-US" sz="6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Swai, </a:t>
            </a:r>
            <a:r>
              <a:rPr lang="en-US" sz="6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Elitumaini</a:t>
            </a:r>
            <a:r>
              <a:rPr lang="en-US" sz="6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. </a:t>
            </a:r>
            <a:r>
              <a:rPr lang="en-US" sz="600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Valorization of Stranded Natural Gas.</a:t>
            </a:r>
            <a:r>
              <a:rPr lang="en-US" sz="6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: Worcester Polytechnic Institute, 2023.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Weber, Robert S., and Lesley J. Snowden‐Swan. “The Economics of Numbering up a Chemical Process Enterprise.”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Advanced Manufacturing and Processing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1, no. 1–2, Feb. 2019, p. e10011, https://doi.org/10.1002/amp2.10011.</a:t>
            </a:r>
            <a:endParaRPr lang="en-US" sz="600" b="0" dirty="0">
              <a:effectLst/>
            </a:endParaRPr>
          </a:p>
          <a:p>
            <a:pPr indent="-457200"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Weller, Zachary D., et al. “A National Estimate of Methane Leakage from Pipeline Mains in Natural Gas Local Distribution Systems.”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Environmental Science &amp; Technology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54, no. 14, July 2020, pp. 8958–67, https://doi.org/10.1021/acs.est.0c00437.</a:t>
            </a:r>
            <a:endParaRPr lang="en-US" sz="600" b="0" dirty="0">
              <a:effectLst/>
            </a:endParaRPr>
          </a:p>
          <a:p>
            <a:br>
              <a:rPr lang="en-US" sz="600" b="0" dirty="0">
                <a:effectLst/>
              </a:rPr>
            </a:br>
            <a:r>
              <a:rPr lang="en-US" sz="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Yelvington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Paul E., et al. “On Piston Engines as Hydrocarbon Gas Reformers for Modular, Distributed Chemical Production.” </a:t>
            </a:r>
            <a:r>
              <a:rPr lang="en-US" sz="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Applications in Energy and Combustion Science</a:t>
            </a:r>
            <a:r>
              <a:rPr lang="en-US" sz="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13, Jan. 2023, p. 100117, https://doi.org/10.1016/j.jaecs.2023.100117. </a:t>
            </a:r>
            <a:endParaRPr lang="en-US" sz="6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5103E9-AD28-2BA9-D465-53CDC7AEC8BD}"/>
              </a:ext>
            </a:extLst>
          </p:cNvPr>
          <p:cNvSpPr txBox="1"/>
          <p:nvPr/>
        </p:nvSpPr>
        <p:spPr>
          <a:xfrm>
            <a:off x="22400294" y="15686160"/>
            <a:ext cx="233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Sensitivity Analysis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Careful w/ IRR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Distance =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Generalization</a:t>
            </a:r>
          </a:p>
        </p:txBody>
      </p:sp>
      <p:pic>
        <p:nvPicPr>
          <p:cNvPr id="40" name="Picture 39" descr="A graph of a well volume&#10;&#10;Description automatically generated">
            <a:extLst>
              <a:ext uri="{FF2B5EF4-FFF2-40B4-BE49-F238E27FC236}">
                <a16:creationId xmlns:a16="http://schemas.microsoft.com/office/drawing/2014/main" id="{D66E2B35-5347-100F-ECA8-991B9DC110F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7528080" y="4781590"/>
            <a:ext cx="4616435" cy="2504112"/>
          </a:xfrm>
          <a:prstGeom prst="rect">
            <a:avLst/>
          </a:prstGeom>
        </p:spPr>
      </p:pic>
      <p:pic>
        <p:nvPicPr>
          <p:cNvPr id="45" name="Picture 44" descr="A graph of a well volume&#10;&#10;Description automatically generated">
            <a:extLst>
              <a:ext uri="{FF2B5EF4-FFF2-40B4-BE49-F238E27FC236}">
                <a16:creationId xmlns:a16="http://schemas.microsoft.com/office/drawing/2014/main" id="{E6EC7A73-2515-649D-8312-056C66D6770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9839412" y="7480078"/>
            <a:ext cx="4619484" cy="2323873"/>
          </a:xfrm>
          <a:prstGeom prst="rect">
            <a:avLst/>
          </a:prstGeom>
        </p:spPr>
      </p:pic>
      <p:pic>
        <p:nvPicPr>
          <p:cNvPr id="48" name="Picture 47" descr="A graph of a number of blue bars&#10;&#10;Description automatically generated with medium confidence">
            <a:extLst>
              <a:ext uri="{FF2B5EF4-FFF2-40B4-BE49-F238E27FC236}">
                <a16:creationId xmlns:a16="http://schemas.microsoft.com/office/drawing/2014/main" id="{10B49E87-F323-24BC-248D-9E6D7D1DC0E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420593" y="9946788"/>
            <a:ext cx="4624402" cy="2520859"/>
          </a:xfrm>
          <a:prstGeom prst="rect">
            <a:avLst/>
          </a:prstGeom>
        </p:spPr>
      </p:pic>
      <p:pic>
        <p:nvPicPr>
          <p:cNvPr id="54" name="Picture 53" descr="A graph of a number of different types of energy&#10;&#10;Description automatically generated with medium confidence">
            <a:extLst>
              <a:ext uri="{FF2B5EF4-FFF2-40B4-BE49-F238E27FC236}">
                <a16:creationId xmlns:a16="http://schemas.microsoft.com/office/drawing/2014/main" id="{612BE789-8613-D037-1F41-F10034D8B9C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051106" y="12615013"/>
            <a:ext cx="4684580" cy="2513720"/>
          </a:xfrm>
          <a:prstGeom prst="rect">
            <a:avLst/>
          </a:prstGeom>
        </p:spPr>
      </p:pic>
      <p:pic>
        <p:nvPicPr>
          <p:cNvPr id="56" name="Picture 55" descr="A graph of cost of bound&#10;&#10;Description automatically generated with medium confidence">
            <a:extLst>
              <a:ext uri="{FF2B5EF4-FFF2-40B4-BE49-F238E27FC236}">
                <a16:creationId xmlns:a16="http://schemas.microsoft.com/office/drawing/2014/main" id="{CDABF85F-50D6-7F2E-7487-20B6E7D2351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528080" y="15318796"/>
            <a:ext cx="4684580" cy="20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3839"/>
      </p:ext>
    </p:extLst>
  </p:cSld>
  <p:clrMapOvr>
    <a:masterClrMapping/>
  </p:clrMapOvr>
</p:sld>
</file>

<file path=ppt/theme/theme1.xml><?xml version="1.0" encoding="utf-8"?>
<a:theme xmlns:a="http://schemas.openxmlformats.org/drawingml/2006/main" name="wpi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7056</TotalTime>
  <Words>1203</Words>
  <Application>Microsoft Office PowerPoint</Application>
  <PresentationFormat>Custom</PresentationFormat>
  <Paragraphs>189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wpi_ppt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WPI;ATC</dc:creator>
  <cp:lastModifiedBy>Fox, Ethan</cp:lastModifiedBy>
  <cp:revision>132</cp:revision>
  <dcterms:created xsi:type="dcterms:W3CDTF">2009-11-05T19:41:53Z</dcterms:created>
  <dcterms:modified xsi:type="dcterms:W3CDTF">2024-04-16T20:16:16Z</dcterms:modified>
</cp:coreProperties>
</file>