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Playfair Display Medium"/>
      <p:regular r:id="rId30"/>
      <p:bold r:id="rId31"/>
      <p:italic r:id="rId32"/>
      <p:boldItalic r:id="rId33"/>
    </p:embeddedFont>
    <p:embeddedFont>
      <p:font typeface="Oswald Medium"/>
      <p:regular r:id="rId34"/>
      <p:bold r:id="rId35"/>
    </p:embeddedFont>
    <p:embeddedFont>
      <p:font typeface="Montserrat SemiBold"/>
      <p:regular r:id="rId36"/>
      <p:bold r:id="rId37"/>
      <p:italic r:id="rId38"/>
      <p:boldItalic r:id="rId39"/>
    </p:embeddedFont>
    <p:embeddedFont>
      <p:font typeface="Nixie One"/>
      <p:regular r:id="rId40"/>
    </p:embeddedFont>
    <p:embeddedFont>
      <p:font typeface="Playfair Display"/>
      <p:regular r:id="rId41"/>
      <p:bold r:id="rId42"/>
      <p:italic r:id="rId43"/>
      <p:boldItalic r:id="rId44"/>
    </p:embeddedFont>
    <p:embeddedFont>
      <p:font typeface="Montserrat"/>
      <p:regular r:id="rId45"/>
      <p:bold r:id="rId46"/>
      <p:italic r:id="rId47"/>
      <p:boldItalic r:id="rId48"/>
    </p:embeddedFont>
    <p:embeddedFont>
      <p:font typeface="Playfair Display ExtraBold"/>
      <p:bold r:id="rId49"/>
      <p:boldItalic r:id="rId50"/>
    </p:embeddedFont>
    <p:embeddedFont>
      <p:font typeface="Playfair Display SemiBold"/>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tie bowles"/>
  <p:cmAuthor clrIdx="1" id="1" initials="" lastIdx="1" name="Trevor Dran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ixieOne-regular.fntdata"/><Relationship Id="rId42" Type="http://schemas.openxmlformats.org/officeDocument/2006/relationships/font" Target="fonts/PlayfairDisplay-bold.fntdata"/><Relationship Id="rId41" Type="http://schemas.openxmlformats.org/officeDocument/2006/relationships/font" Target="fonts/PlayfairDisplay-regular.fntdata"/><Relationship Id="rId44" Type="http://schemas.openxmlformats.org/officeDocument/2006/relationships/font" Target="fonts/PlayfairDisplay-boldItalic.fntdata"/><Relationship Id="rId43" Type="http://schemas.openxmlformats.org/officeDocument/2006/relationships/font" Target="fonts/PlayfairDisplay-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PlayfairDisplayExtraBo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Medium-bold.fntdata"/><Relationship Id="rId30" Type="http://schemas.openxmlformats.org/officeDocument/2006/relationships/font" Target="fonts/PlayfairDisplayMedium-regular.fntdata"/><Relationship Id="rId33" Type="http://schemas.openxmlformats.org/officeDocument/2006/relationships/font" Target="fonts/PlayfairDisplayMedium-boldItalic.fntdata"/><Relationship Id="rId32" Type="http://schemas.openxmlformats.org/officeDocument/2006/relationships/font" Target="fonts/PlayfairDisplayMedium-italic.fntdata"/><Relationship Id="rId35" Type="http://schemas.openxmlformats.org/officeDocument/2006/relationships/font" Target="fonts/OswaldMedium-bold.fntdata"/><Relationship Id="rId34" Type="http://schemas.openxmlformats.org/officeDocument/2006/relationships/font" Target="fonts/OswaldMedium-regular.fntdata"/><Relationship Id="rId37" Type="http://schemas.openxmlformats.org/officeDocument/2006/relationships/font" Target="fonts/MontserratSemiBold-bold.fntdata"/><Relationship Id="rId36" Type="http://schemas.openxmlformats.org/officeDocument/2006/relationships/font" Target="fonts/MontserratSemiBold-regular.fntdata"/><Relationship Id="rId39" Type="http://schemas.openxmlformats.org/officeDocument/2006/relationships/font" Target="fonts/MontserratSemiBold-boldItalic.fntdata"/><Relationship Id="rId38" Type="http://schemas.openxmlformats.org/officeDocument/2006/relationships/font" Target="fonts/MontserratSemi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fairDisplaySemiBold-regular.fntdata"/><Relationship Id="rId50" Type="http://schemas.openxmlformats.org/officeDocument/2006/relationships/font" Target="fonts/PlayfairDisplayExtraBold-boldItalic.fntdata"/><Relationship Id="rId53" Type="http://schemas.openxmlformats.org/officeDocument/2006/relationships/font" Target="fonts/PlayfairDisplaySemiBold-italic.fntdata"/><Relationship Id="rId52" Type="http://schemas.openxmlformats.org/officeDocument/2006/relationships/font" Target="fonts/PlayfairDisplaySemiBold-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PlayfairDisplaySemiBold-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10T20:41:23.857">
    <p:pos x="351" y="867"/>
    <p:text>this slide isnt messed up it just has transitions that are layered</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12-11T17:43:58.785">
    <p:pos x="6000" y="0"/>
    <p:text>The points on this slide need to be changed to actually line up with our recommendations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abf07ae1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abf07ae1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start) “Hi my name is katie. Im trevor. Im adam. I am charlie. And </a:t>
            </a:r>
            <a:r>
              <a:rPr lang="en"/>
              <a:t>our</a:t>
            </a:r>
            <a:r>
              <a:rPr lang="en"/>
              <a:t> project was mobile poultry processing on Nantucket”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ae0f7a42d2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ae0f7a42d2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(Trevor) so next we are going to talk about our interviews and what we learned. We conducted these interviews with the intent of gauging the current inventory of island raised chickens and the demand for an mppu from farmers, discussing waste disposal, and the processes and experiences of similar locations.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adbace3a9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adbace3a9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(Trevor) we spoke with seven different farmers on nantucket to discuss their current farming operations, their interest in using an </a:t>
            </a:r>
            <a:r>
              <a:rPr lang="en"/>
              <a:t>mppu should one be available </a:t>
            </a:r>
            <a:r>
              <a:rPr lang="en"/>
              <a:t>what they are willing to increase their numbers too in that case. Of the seven farmers four said they would use the unit, two said they might use the unit, and one said they would not. There are currently 200 layers  and 50 broilers and 50 ducks. The farmers </a:t>
            </a:r>
            <a:r>
              <a:rPr lang="en"/>
              <a:t>interviewed</a:t>
            </a:r>
            <a:r>
              <a:rPr lang="en"/>
              <a:t> said they would increase to around 600 layers and more than 1000 broilers with some farmers saying they would be interested in </a:t>
            </a:r>
            <a:r>
              <a:rPr lang="en"/>
              <a:t>raising</a:t>
            </a:r>
            <a:r>
              <a:rPr lang="en"/>
              <a:t> turkeys as well.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abeeb10e2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abeeb10e2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(Trevor) we spoke with jp caron with Waste Options about the disposal of solid waste in the digester. This could include woodchips, feathers and scraps from the evisceration process can be disposed of in the digester. David Gray at the Nantucket Sewer Department was enthusiastic and said that waste water from the processing and cleaning could be deposited into the sewer </a:t>
            </a:r>
            <a:r>
              <a:rPr lang="en"/>
              <a:t>treatment</a:t>
            </a:r>
            <a:r>
              <a:rPr lang="en"/>
              <a:t> plant and the possibility of using the land at the wwtp as a processing location. Lastly, we spoke with Roberto Santamaria, director of the Nantucket board of health, about the regulations sn will need follow.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adbace3a9e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adbace3a9e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(Trevor) we spoke with mvas, igi of MV, and new entry sustainable farming project about their experiences </a:t>
            </a:r>
            <a:r>
              <a:rPr lang="en"/>
              <a:t>with</a:t>
            </a:r>
            <a:r>
              <a:rPr lang="en"/>
              <a:t> an mppu. They were kind enough to share some of their processes and documentation. Mvas and igi provided us </a:t>
            </a:r>
            <a:r>
              <a:rPr lang="en"/>
              <a:t>with</a:t>
            </a:r>
            <a:r>
              <a:rPr lang="en"/>
              <a:t> the </a:t>
            </a:r>
            <a:r>
              <a:rPr lang="en"/>
              <a:t>opportunity</a:t>
            </a:r>
            <a:r>
              <a:rPr lang="en"/>
              <a:t> to see an mppu in action in person. Nesfp provided valuable information </a:t>
            </a:r>
            <a:r>
              <a:rPr lang="en"/>
              <a:t>regarding</a:t>
            </a:r>
            <a:r>
              <a:rPr lang="en"/>
              <a:t> the rules and regulations and provided sustainable nantucket </a:t>
            </a:r>
            <a:r>
              <a:rPr lang="en"/>
              <a:t>with their documentation and logs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acc743712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acc743712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(Katie)</a:t>
            </a:r>
            <a:r>
              <a:rPr lang="en" sz="1200">
                <a:solidFill>
                  <a:schemeClr val="dk1"/>
                </a:solidFill>
                <a:latin typeface="Times New Roman"/>
                <a:ea typeface="Times New Roman"/>
                <a:cs typeface="Times New Roman"/>
                <a:sym typeface="Times New Roman"/>
              </a:rPr>
              <a:t>Flexibility – The unit should be able to handle chickens, turkey and other poultry. Ease of use – Slaughter should be quick and  promote ease of training for new slaughterers. Easy set up and clean up – the MPPU should be quick to set up, clean, and take down to ensure that even smaller farmers can find using the MPPU “worth it.” Safe to use – Lastly the unit should ensure safe practices are used for safe food handling and general slaughter safety</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adbace3a9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adbace3a9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Based on our research, our team made a series of recommendations to </a:t>
            </a:r>
            <a:r>
              <a:rPr lang="en"/>
              <a:t>Sustainable</a:t>
            </a:r>
            <a:r>
              <a:rPr lang="en"/>
              <a:t> Nantucket on what the best options for their future mppu would be.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adbace3a9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adbace3a9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The </a:t>
            </a:r>
            <a:r>
              <a:rPr lang="en"/>
              <a:t>type</a:t>
            </a:r>
            <a:r>
              <a:rPr lang="en"/>
              <a:t> of mppu that our team </a:t>
            </a:r>
            <a:r>
              <a:rPr lang="en"/>
              <a:t>recommends is an enclosed trailer with removable equipment, like the one in the image here. The equipment such as the plucker, eviscerator, and kill cones would be stored inside this trailer, and removed and set up when it comes time to process. This will allow for more flexibility in the specific equipment used, and allows for the equipment to be purchased separately, making the mppu more customizable, and more lightweight for towing.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adbace3a9e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adbace3a9e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the things that we and </a:t>
            </a:r>
            <a:r>
              <a:rPr lang="en"/>
              <a:t>sustainable</a:t>
            </a:r>
            <a:r>
              <a:rPr lang="en"/>
              <a:t> nantucket had to consider when thinking about locations for processing are water and electricity access, restrooms for those working the unit, level ground and enough space, the proximity to wetlands, if there is enough space between the location and biologically active </a:t>
            </a:r>
            <a:r>
              <a:rPr lang="en"/>
              <a:t>fields, and any land restrictions.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b033b87a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b033b87a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one example of a location that we recommend sustainable nantucket continue exploring is an area at the wastewater treatment plant. </a:t>
            </a:r>
            <a:r>
              <a:rPr lang="en"/>
              <a:t>This image provides a rough depiction of what the layout would be like.</a:t>
            </a:r>
            <a:r>
              <a:rPr lang="en"/>
              <a:t>At this location there is an existing 8x15 foot cement pad that could be expanded. Around the pad there is a trailer and another building that is used for deer tagging during hunting season that has access to electricity, running water, and restrooms. Sustainable Nantucket could add another cement pad and cover both in epoxy, between these two pads would be a barrier to prevent contamination between the slaughter and the evisceration side and there would be drainage around the outside of the pads that </a:t>
            </a:r>
            <a:r>
              <a:rPr lang="en"/>
              <a:t>would</a:t>
            </a:r>
            <a:r>
              <a:rPr lang="en"/>
              <a:t> collect the liquid waste and allow it to flow directly into the sewer treatment facility. Having the mppu at the wastewater treatment plant would meet all of the criteria on the previous slide for slaughter location.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adbace3a9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adbace3a9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 Main issue with waste is water production. Large amounts of water from ice, evisceration, scalding and sanitization. If SN uses our previously discussed </a:t>
            </a:r>
            <a:r>
              <a:rPr lang="en"/>
              <a:t>recommendation</a:t>
            </a:r>
            <a:r>
              <a:rPr lang="en"/>
              <a:t>, waste water will be piped directly into the treatment facility. Solid waste will be collected in a bucket and properly disposed of.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ae0f7a42d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ae0f7a42d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so a quick summary of our presentation. We will be going over our project overview, an introduction to mobile poultry processing units, our objectives going into the project, the interviews we conducted and what we learned, and our recommendations for sustainable nantucket.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b0d7ad5e2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b0d7ad5e2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 While Sn has a grant for purchasing the capital equipment and assembling the unit, during each slaughter the farmer will still have to pay for some </a:t>
            </a:r>
            <a:r>
              <a:rPr lang="en"/>
              <a:t>recurring</a:t>
            </a:r>
            <a:r>
              <a:rPr lang="en"/>
              <a:t> expenses. Assuming a farmer is slaughtering 75 birds Some expenses like labor will cost around  5 dollars per bird and ice which will cost around 3 dollars per bird. Prices for labor can change if the farmer is doing the slaughter themself. SInce so much water needs to be heated for the </a:t>
            </a:r>
            <a:r>
              <a:rPr lang="en"/>
              <a:t>scalding</a:t>
            </a:r>
            <a:r>
              <a:rPr lang="en"/>
              <a:t> process the propane usage works out to be about fifty cents per bird.  Minor costs like wear and tear and cleaning supplies and electricity are a few cents per chicken total.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adbace3a9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adbace3a9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 Another aspect of research was on the regulations . For example each slaughtering facility needs to have a Hazard Analysis and Critical Control Points Plan. N HACCP  is a document that outlines each step of the </a:t>
            </a:r>
            <a:r>
              <a:rPr lang="en"/>
              <a:t>slaughter</a:t>
            </a:r>
            <a:r>
              <a:rPr lang="en"/>
              <a:t> and the hazard that is most likely to happen during it.  For example during </a:t>
            </a:r>
            <a:r>
              <a:rPr lang="en"/>
              <a:t>the</a:t>
            </a:r>
            <a:r>
              <a:rPr lang="en"/>
              <a:t> chilling process the </a:t>
            </a:r>
            <a:r>
              <a:rPr lang="en"/>
              <a:t>chicken needs to be quickly brought from living temperature to refrigerator temperature.   The recall plan  is similar to what other chicken producers use. If some sort of contamination is discovered after the chicken has been sold there needs to be regulations in place to stop its consumption. We have also created an Operations manual. The manual is a detailed step by step instruction of all actions taken on slaughter day. It has everything from ordering ice to final clean up and sanitization of equipment.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adbace3a9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adbace3a9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and thank you to our sponsor, advisors, and all of the people who gave us their time for interviews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adbace3a9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adbace3a9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b0d7ad5e2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b0d7ad5e2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(Trevor) our sponsor for this project was sustainable nantucket- a  nonprofit organization whose mission is to provide resources to local farmers to increase the amount of food grown locally, while promoting the benefits, including enhanced flavor and  better health, of locally sourced foods. Their programs-the farm to school program, the mentor farmer program, NantucketGrown, and farmers market are each crucial to educating about and cross promoting the island’s agricultural history and the importance of increased local food production.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abeeb10e2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abeeb10e2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(trevor) </a:t>
            </a:r>
            <a:r>
              <a:rPr lang="en" sz="1200">
                <a:solidFill>
                  <a:schemeClr val="dk1"/>
                </a:solidFill>
                <a:highlight>
                  <a:schemeClr val="accent4"/>
                </a:highlight>
                <a:latin typeface="Times New Roman"/>
                <a:ea typeface="Times New Roman"/>
                <a:cs typeface="Times New Roman"/>
                <a:sym typeface="Times New Roman"/>
              </a:rPr>
              <a:t>A</a:t>
            </a:r>
            <a:r>
              <a:rPr lang="en" sz="1200">
                <a:solidFill>
                  <a:schemeClr val="dk1"/>
                </a:solidFill>
                <a:highlight>
                  <a:schemeClr val="accent4"/>
                </a:highlight>
                <a:latin typeface="Times New Roman"/>
                <a:ea typeface="Times New Roman"/>
                <a:cs typeface="Times New Roman"/>
                <a:sym typeface="Times New Roman"/>
              </a:rPr>
              <a:t> part of SN’s mission to increase food production is to address a large gap in the availability of locally raised protein and provide the resources needed to empower growers to raise more poultry for egg laying and meat production. The lack of a humane and cost efficient means of local poultry slaughter on island is a barrier to more chicken production, thus our project goal was to create a plan and a set of materials that SN can use for the development of such a mobile poultry slaughter </a:t>
            </a:r>
            <a:r>
              <a:rPr lang="en" sz="1200">
                <a:solidFill>
                  <a:schemeClr val="dk1"/>
                </a:solidFill>
                <a:highlight>
                  <a:schemeClr val="accent4"/>
                </a:highlight>
                <a:latin typeface="Times New Roman"/>
                <a:ea typeface="Times New Roman"/>
                <a:cs typeface="Times New Roman"/>
                <a:sym typeface="Times New Roman"/>
              </a:rPr>
              <a:t>facility</a:t>
            </a:r>
            <a:r>
              <a:rPr lang="en" sz="1200">
                <a:solidFill>
                  <a:schemeClr val="dk1"/>
                </a:solidFill>
                <a:highlight>
                  <a:schemeClr val="accent4"/>
                </a:highlight>
                <a:latin typeface="Times New Roman"/>
                <a:ea typeface="Times New Roman"/>
                <a:cs typeface="Times New Roman"/>
                <a:sym typeface="Times New Roman"/>
              </a:rPr>
              <a:t> here- an MPPU.</a:t>
            </a:r>
            <a:endParaRPr>
              <a:highlight>
                <a:schemeClr val="accent4"/>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acc743712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acc743712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Going into this project we had five objectives. First, to identify the applicable regulations regarding MPPUs at federal, state, and local levels. Second, to evaluate lessons learned from MPPUs operating in similar locations. Next was identifying perspectives of stakeholders such as farmers and local officials. Then, came determining mppu technologies and operational guidelines based on our research, and lastly was developing a set of deliverables for Sustainable Nantucket.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adbace3a9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adbace3a9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 a mobile poultry processing unit is essentially a slaughter house on wheels that consists of two sides: one side for slaughter and the other for evisceration. On the first side birds are humanely slaughtered and bled in the kill cones before they are placed in a scalder, a bath of roughly 140 degree water,to loosen the feathers and then plucked in the plucker. </a:t>
            </a:r>
            <a:r>
              <a:rPr lang="en"/>
              <a:t>After</a:t>
            </a:r>
            <a:r>
              <a:rPr lang="en"/>
              <a:t> that they are moved to the evisceration side where they are cleaned and gutted, and the waste and offal are taken out of the carcass and </a:t>
            </a:r>
            <a:r>
              <a:rPr lang="en"/>
              <a:t>separated.</a:t>
            </a:r>
            <a:r>
              <a:rPr lang="en"/>
              <a:t> The cleaned, whole birds are placed in an ice bath to be brought to the required 40 degree temperature before packaging.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acc74371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acc74371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accent4"/>
                </a:highlight>
              </a:rPr>
              <a:t>(Charlie)  This is an example of various equipment parts of the process on an open trailer that was previously used at </a:t>
            </a:r>
            <a:r>
              <a:rPr lang="en">
                <a:highlight>
                  <a:schemeClr val="accent4"/>
                </a:highlight>
              </a:rPr>
              <a:t>Martha's</a:t>
            </a:r>
            <a:r>
              <a:rPr lang="en">
                <a:highlight>
                  <a:schemeClr val="accent4"/>
                </a:highlight>
              </a:rPr>
              <a:t> Vineyard </a:t>
            </a:r>
            <a:endParaRPr>
              <a:highlight>
                <a:schemeClr val="accent4"/>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acc74371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acc74371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(Trevor)So why is SN looking into An MPPU, it p</a:t>
            </a:r>
            <a:r>
              <a:rPr lang="en" sz="1200">
                <a:solidFill>
                  <a:schemeClr val="dk1"/>
                </a:solidFill>
                <a:latin typeface="Times New Roman"/>
                <a:ea typeface="Times New Roman"/>
                <a:cs typeface="Times New Roman"/>
                <a:sym typeface="Times New Roman"/>
              </a:rPr>
              <a:t>rovides farmers with a way to process chickens on island for sale or home use on Nantucket as there are currently no permitted slaughter facilities here. It can be easily moved from location to location to allow for flexibility for the farmers and SN. And it is a cost effective way of processing poultry – other MPPUS we have looked at charge around $3-8 per chicken which is significantly cheaper for the farmer than sending the poultry off island to be slaughtered.</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adbace3a9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adbace3a9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There are three main types of MPPUs. First, there is the enclosed unit. This unit has four walls, a floor and ceiling, is climate controlled, collects waste water and cleaning water through drainage in the floor, and costs approx $90,000 dollars and requires a substantial truck to haul it to different locations. Second is the open air mounted unit, which is mounted on an open bed trailer, has a bit of a cramped workspace, is more exposed to the elements than the enclosed unit, and costs around $25,000 to $35,000. The third type is an enclosed storage trailer, containing the </a:t>
            </a:r>
            <a:r>
              <a:rPr lang="en"/>
              <a:t>equipment</a:t>
            </a:r>
            <a:r>
              <a:rPr lang="en"/>
              <a:t> to be unloaded and used in the open air, processing under a pop-up canopy tent on wood chips or a non porous surface with drainage. T</a:t>
            </a:r>
            <a:r>
              <a:rPr lang="en"/>
              <a:t>his unit allows for more of a flexible operation, and costs around $25k.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4794407" y="0"/>
            <a:ext cx="4343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Nixie One"/>
              <a:ea typeface="Nixie One"/>
              <a:cs typeface="Nixie One"/>
              <a:sym typeface="Nixie One"/>
            </a:endParaRPr>
          </a:p>
        </p:txBody>
      </p:sp>
      <p:cxnSp>
        <p:nvCxnSpPr>
          <p:cNvPr id="11" name="Google Shape;11;p2"/>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12" name="Google Shape;12;p2"/>
          <p:cNvSpPr txBox="1"/>
          <p:nvPr>
            <p:ph type="ctrTitle"/>
          </p:nvPr>
        </p:nvSpPr>
        <p:spPr>
          <a:xfrm flipH="1">
            <a:off x="706925" y="1431350"/>
            <a:ext cx="3747600" cy="23970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4000">
                <a:solidFill>
                  <a:schemeClr val="dk1"/>
                </a:solidFill>
              </a:defRPr>
            </a:lvl1pPr>
            <a:lvl2pPr lvl="1" rtl="0" algn="ctr">
              <a:spcBef>
                <a:spcPts val="0"/>
              </a:spcBef>
              <a:spcAft>
                <a:spcPts val="0"/>
              </a:spcAft>
              <a:buClr>
                <a:schemeClr val="dk2"/>
              </a:buClr>
              <a:buSzPts val="5200"/>
              <a:buNone/>
              <a:defRPr sz="5200">
                <a:solidFill>
                  <a:schemeClr val="dk2"/>
                </a:solidFill>
              </a:defRPr>
            </a:lvl2pPr>
            <a:lvl3pPr lvl="2" rtl="0" algn="ctr">
              <a:spcBef>
                <a:spcPts val="0"/>
              </a:spcBef>
              <a:spcAft>
                <a:spcPts val="0"/>
              </a:spcAft>
              <a:buClr>
                <a:schemeClr val="dk2"/>
              </a:buClr>
              <a:buSzPts val="5200"/>
              <a:buNone/>
              <a:defRPr sz="5200">
                <a:solidFill>
                  <a:schemeClr val="dk2"/>
                </a:solidFill>
              </a:defRPr>
            </a:lvl3pPr>
            <a:lvl4pPr lvl="3" rtl="0" algn="ctr">
              <a:spcBef>
                <a:spcPts val="0"/>
              </a:spcBef>
              <a:spcAft>
                <a:spcPts val="0"/>
              </a:spcAft>
              <a:buClr>
                <a:schemeClr val="dk2"/>
              </a:buClr>
              <a:buSzPts val="5200"/>
              <a:buNone/>
              <a:defRPr sz="5200">
                <a:solidFill>
                  <a:schemeClr val="dk2"/>
                </a:solidFill>
              </a:defRPr>
            </a:lvl4pPr>
            <a:lvl5pPr lvl="4" rtl="0" algn="ctr">
              <a:spcBef>
                <a:spcPts val="0"/>
              </a:spcBef>
              <a:spcAft>
                <a:spcPts val="0"/>
              </a:spcAft>
              <a:buClr>
                <a:schemeClr val="dk2"/>
              </a:buClr>
              <a:buSzPts val="5200"/>
              <a:buNone/>
              <a:defRPr sz="5200">
                <a:solidFill>
                  <a:schemeClr val="dk2"/>
                </a:solidFill>
              </a:defRPr>
            </a:lvl5pPr>
            <a:lvl6pPr lvl="5" rtl="0" algn="ctr">
              <a:spcBef>
                <a:spcPts val="0"/>
              </a:spcBef>
              <a:spcAft>
                <a:spcPts val="0"/>
              </a:spcAft>
              <a:buClr>
                <a:schemeClr val="dk2"/>
              </a:buClr>
              <a:buSzPts val="5200"/>
              <a:buNone/>
              <a:defRPr sz="5200">
                <a:solidFill>
                  <a:schemeClr val="dk2"/>
                </a:solidFill>
              </a:defRPr>
            </a:lvl6pPr>
            <a:lvl7pPr lvl="6" rtl="0" algn="ctr">
              <a:spcBef>
                <a:spcPts val="0"/>
              </a:spcBef>
              <a:spcAft>
                <a:spcPts val="0"/>
              </a:spcAft>
              <a:buClr>
                <a:schemeClr val="dk2"/>
              </a:buClr>
              <a:buSzPts val="5200"/>
              <a:buNone/>
              <a:defRPr sz="5200">
                <a:solidFill>
                  <a:schemeClr val="dk2"/>
                </a:solidFill>
              </a:defRPr>
            </a:lvl7pPr>
            <a:lvl8pPr lvl="7" rtl="0" algn="ctr">
              <a:spcBef>
                <a:spcPts val="0"/>
              </a:spcBef>
              <a:spcAft>
                <a:spcPts val="0"/>
              </a:spcAft>
              <a:buClr>
                <a:schemeClr val="dk2"/>
              </a:buClr>
              <a:buSzPts val="5200"/>
              <a:buNone/>
              <a:defRPr sz="5200">
                <a:solidFill>
                  <a:schemeClr val="dk2"/>
                </a:solidFill>
              </a:defRPr>
            </a:lvl8pPr>
            <a:lvl9pPr lvl="8" rtl="0" algn="ctr">
              <a:spcBef>
                <a:spcPts val="0"/>
              </a:spcBef>
              <a:spcAft>
                <a:spcPts val="0"/>
              </a:spcAft>
              <a:buClr>
                <a:schemeClr val="dk2"/>
              </a:buClr>
              <a:buSzPts val="5200"/>
              <a:buNone/>
              <a:defRPr sz="5200">
                <a:solidFill>
                  <a:schemeClr val="dk2"/>
                </a:solidFill>
              </a:defRPr>
            </a:lvl9pPr>
          </a:lstStyle>
          <a:p/>
        </p:txBody>
      </p:sp>
      <p:sp>
        <p:nvSpPr>
          <p:cNvPr id="13" name="Google Shape;13;p2"/>
          <p:cNvSpPr txBox="1"/>
          <p:nvPr>
            <p:ph idx="1" type="subTitle"/>
          </p:nvPr>
        </p:nvSpPr>
        <p:spPr>
          <a:xfrm flipH="1">
            <a:off x="707025" y="3828300"/>
            <a:ext cx="3747600" cy="46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 name="Google Shape;14;p2"/>
          <p:cNvSpPr txBox="1"/>
          <p:nvPr>
            <p:ph idx="2" type="ctrTitle"/>
          </p:nvPr>
        </p:nvSpPr>
        <p:spPr>
          <a:xfrm flipH="1">
            <a:off x="706975" y="849300"/>
            <a:ext cx="3747600" cy="5076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2600"/>
            </a:lvl1pPr>
            <a:lvl2pPr lvl="1" rtl="0" algn="ctr">
              <a:spcBef>
                <a:spcPts val="0"/>
              </a:spcBef>
              <a:spcAft>
                <a:spcPts val="0"/>
              </a:spcAft>
              <a:buClr>
                <a:schemeClr val="dk2"/>
              </a:buClr>
              <a:buSzPts val="5200"/>
              <a:buNone/>
              <a:defRPr sz="5200">
                <a:solidFill>
                  <a:schemeClr val="dk2"/>
                </a:solidFill>
              </a:defRPr>
            </a:lvl2pPr>
            <a:lvl3pPr lvl="2" rtl="0" algn="ctr">
              <a:spcBef>
                <a:spcPts val="0"/>
              </a:spcBef>
              <a:spcAft>
                <a:spcPts val="0"/>
              </a:spcAft>
              <a:buClr>
                <a:schemeClr val="dk2"/>
              </a:buClr>
              <a:buSzPts val="5200"/>
              <a:buNone/>
              <a:defRPr sz="5200">
                <a:solidFill>
                  <a:schemeClr val="dk2"/>
                </a:solidFill>
              </a:defRPr>
            </a:lvl3pPr>
            <a:lvl4pPr lvl="3" rtl="0" algn="ctr">
              <a:spcBef>
                <a:spcPts val="0"/>
              </a:spcBef>
              <a:spcAft>
                <a:spcPts val="0"/>
              </a:spcAft>
              <a:buClr>
                <a:schemeClr val="dk2"/>
              </a:buClr>
              <a:buSzPts val="5200"/>
              <a:buNone/>
              <a:defRPr sz="5200">
                <a:solidFill>
                  <a:schemeClr val="dk2"/>
                </a:solidFill>
              </a:defRPr>
            </a:lvl4pPr>
            <a:lvl5pPr lvl="4" rtl="0" algn="ctr">
              <a:spcBef>
                <a:spcPts val="0"/>
              </a:spcBef>
              <a:spcAft>
                <a:spcPts val="0"/>
              </a:spcAft>
              <a:buClr>
                <a:schemeClr val="dk2"/>
              </a:buClr>
              <a:buSzPts val="5200"/>
              <a:buNone/>
              <a:defRPr sz="5200">
                <a:solidFill>
                  <a:schemeClr val="dk2"/>
                </a:solidFill>
              </a:defRPr>
            </a:lvl5pPr>
            <a:lvl6pPr lvl="5" rtl="0" algn="ctr">
              <a:spcBef>
                <a:spcPts val="0"/>
              </a:spcBef>
              <a:spcAft>
                <a:spcPts val="0"/>
              </a:spcAft>
              <a:buClr>
                <a:schemeClr val="dk2"/>
              </a:buClr>
              <a:buSzPts val="5200"/>
              <a:buNone/>
              <a:defRPr sz="5200">
                <a:solidFill>
                  <a:schemeClr val="dk2"/>
                </a:solidFill>
              </a:defRPr>
            </a:lvl6pPr>
            <a:lvl7pPr lvl="6" rtl="0" algn="ctr">
              <a:spcBef>
                <a:spcPts val="0"/>
              </a:spcBef>
              <a:spcAft>
                <a:spcPts val="0"/>
              </a:spcAft>
              <a:buClr>
                <a:schemeClr val="dk2"/>
              </a:buClr>
              <a:buSzPts val="5200"/>
              <a:buNone/>
              <a:defRPr sz="5200">
                <a:solidFill>
                  <a:schemeClr val="dk2"/>
                </a:solidFill>
              </a:defRPr>
            </a:lvl7pPr>
            <a:lvl8pPr lvl="7" rtl="0" algn="ctr">
              <a:spcBef>
                <a:spcPts val="0"/>
              </a:spcBef>
              <a:spcAft>
                <a:spcPts val="0"/>
              </a:spcAft>
              <a:buClr>
                <a:schemeClr val="dk2"/>
              </a:buClr>
              <a:buSzPts val="5200"/>
              <a:buNone/>
              <a:defRPr sz="5200">
                <a:solidFill>
                  <a:schemeClr val="dk2"/>
                </a:solidFill>
              </a:defRPr>
            </a:lvl8pPr>
            <a:lvl9pPr lvl="8" rtl="0" algn="ctr">
              <a:spcBef>
                <a:spcPts val="0"/>
              </a:spcBef>
              <a:spcAft>
                <a:spcPts val="0"/>
              </a:spcAft>
              <a:buClr>
                <a:schemeClr val="dk2"/>
              </a:buClr>
              <a:buSzPts val="5200"/>
              <a:buNone/>
              <a:defRPr sz="5200">
                <a:solidFill>
                  <a:schemeClr val="dk2"/>
                </a:solidFill>
              </a:defRPr>
            </a:lvl9pPr>
          </a:lstStyle>
          <a:p/>
        </p:txBody>
      </p:sp>
      <p:sp>
        <p:nvSpPr>
          <p:cNvPr id="15" name="Google Shape;15;p2"/>
          <p:cNvSpPr txBox="1"/>
          <p:nvPr>
            <p:ph idx="3"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16" name="Google Shape;16;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 name="Shape 68"/>
        <p:cNvGrpSpPr/>
        <p:nvPr/>
      </p:nvGrpSpPr>
      <p:grpSpPr>
        <a:xfrm>
          <a:off x="0" y="0"/>
          <a:ext cx="0" cy="0"/>
          <a:chOff x="0" y="0"/>
          <a:chExt cx="0" cy="0"/>
        </a:xfrm>
      </p:grpSpPr>
      <p:sp>
        <p:nvSpPr>
          <p:cNvPr id="69" name="Google Shape;69;p11"/>
          <p:cNvSpPr/>
          <p:nvPr/>
        </p:nvSpPr>
        <p:spPr>
          <a:xfrm flipH="1">
            <a:off x="-25200" y="2588288"/>
            <a:ext cx="9194400" cy="2571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Nixie One"/>
              <a:ea typeface="Nixie One"/>
              <a:cs typeface="Nixie One"/>
              <a:sym typeface="Nixie One"/>
            </a:endParaRPr>
          </a:p>
        </p:txBody>
      </p:sp>
      <p:sp>
        <p:nvSpPr>
          <p:cNvPr id="70" name="Google Shape;70;p11"/>
          <p:cNvSpPr txBox="1"/>
          <p:nvPr>
            <p:ph hasCustomPrompt="1" type="title"/>
          </p:nvPr>
        </p:nvSpPr>
        <p:spPr>
          <a:xfrm>
            <a:off x="713225" y="615700"/>
            <a:ext cx="7717500" cy="13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0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1" name="Google Shape;71;p11"/>
          <p:cNvSpPr txBox="1"/>
          <p:nvPr>
            <p:ph idx="1" type="subTitle"/>
          </p:nvPr>
        </p:nvSpPr>
        <p:spPr>
          <a:xfrm>
            <a:off x="713250" y="2069372"/>
            <a:ext cx="7717500" cy="38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cxnSp>
        <p:nvCxnSpPr>
          <p:cNvPr id="72" name="Google Shape;72;p11"/>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73" name="Google Shape;73;p11"/>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74" name="Google Shape;74;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5" name="Shape 75"/>
        <p:cNvGrpSpPr/>
        <p:nvPr/>
      </p:nvGrpSpPr>
      <p:grpSpPr>
        <a:xfrm>
          <a:off x="0" y="0"/>
          <a:ext cx="0" cy="0"/>
          <a:chOff x="0" y="0"/>
          <a:chExt cx="0" cy="0"/>
        </a:xfrm>
      </p:grpSpPr>
      <p:sp>
        <p:nvSpPr>
          <p:cNvPr id="76" name="Google Shape;76;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77" name="Shape 77"/>
        <p:cNvGrpSpPr/>
        <p:nvPr/>
      </p:nvGrpSpPr>
      <p:grpSpPr>
        <a:xfrm>
          <a:off x="0" y="0"/>
          <a:ext cx="0" cy="0"/>
          <a:chOff x="0" y="0"/>
          <a:chExt cx="0" cy="0"/>
        </a:xfrm>
      </p:grpSpPr>
      <p:sp>
        <p:nvSpPr>
          <p:cNvPr id="78" name="Google Shape;78;p13"/>
          <p:cNvSpPr/>
          <p:nvPr/>
        </p:nvSpPr>
        <p:spPr>
          <a:xfrm>
            <a:off x="4572000" y="0"/>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Nixie One"/>
              <a:ea typeface="Nixie One"/>
              <a:cs typeface="Nixie One"/>
              <a:sym typeface="Nixie One"/>
            </a:endParaRPr>
          </a:p>
        </p:txBody>
      </p:sp>
      <p:sp>
        <p:nvSpPr>
          <p:cNvPr id="79" name="Google Shape;79;p1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Nixie One"/>
              <a:buNone/>
              <a:defRPr b="1" sz="3000">
                <a:solidFill>
                  <a:schemeClr val="dk2"/>
                </a:solidFill>
                <a:latin typeface="Nixie One"/>
                <a:ea typeface="Nixie One"/>
                <a:cs typeface="Nixie One"/>
                <a:sym typeface="Nixie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80" name="Google Shape;80;p13"/>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81" name="Google Shape;81;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spTree>
      <p:nvGrpSpPr>
        <p:cNvPr id="82" name="Shape 82"/>
        <p:cNvGrpSpPr/>
        <p:nvPr/>
      </p:nvGrpSpPr>
      <p:grpSpPr>
        <a:xfrm>
          <a:off x="0" y="0"/>
          <a:ext cx="0" cy="0"/>
          <a:chOff x="0" y="0"/>
          <a:chExt cx="0" cy="0"/>
        </a:xfrm>
      </p:grpSpPr>
      <p:sp>
        <p:nvSpPr>
          <p:cNvPr id="83" name="Google Shape;83;p1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Nixie One"/>
              <a:buNone/>
              <a:defRPr b="1" sz="3000">
                <a:solidFill>
                  <a:schemeClr val="dk2"/>
                </a:solidFill>
                <a:latin typeface="Nixie One"/>
                <a:ea typeface="Nixie One"/>
                <a:cs typeface="Nixie One"/>
                <a:sym typeface="Nixie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84" name="Google Shape;84;p14"/>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85" name="Google Shape;85;p14"/>
          <p:cNvSpPr/>
          <p:nvPr/>
        </p:nvSpPr>
        <p:spPr>
          <a:xfrm>
            <a:off x="-25350" y="4876025"/>
            <a:ext cx="9194700" cy="267600"/>
          </a:xfrm>
          <a:prstGeom prst="rect">
            <a:avLst/>
          </a:prstGeom>
          <a:solidFill>
            <a:srgbClr val="A1C1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Nixie One"/>
              <a:ea typeface="Nixie One"/>
              <a:cs typeface="Nixie One"/>
              <a:sym typeface="Nixie One"/>
            </a:endParaRPr>
          </a:p>
        </p:txBody>
      </p:sp>
      <p:sp>
        <p:nvSpPr>
          <p:cNvPr id="86" name="Google Shape;86;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2">
    <p:spTree>
      <p:nvGrpSpPr>
        <p:cNvPr id="87" name="Shape 87"/>
        <p:cNvGrpSpPr/>
        <p:nvPr/>
      </p:nvGrpSpPr>
      <p:grpSpPr>
        <a:xfrm>
          <a:off x="0" y="0"/>
          <a:ext cx="0" cy="0"/>
          <a:chOff x="0" y="0"/>
          <a:chExt cx="0" cy="0"/>
        </a:xfrm>
      </p:grpSpPr>
      <p:sp>
        <p:nvSpPr>
          <p:cNvPr id="88" name="Google Shape;88;p15"/>
          <p:cNvSpPr/>
          <p:nvPr/>
        </p:nvSpPr>
        <p:spPr>
          <a:xfrm>
            <a:off x="0" y="0"/>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Nixie One"/>
              <a:ea typeface="Nixie One"/>
              <a:cs typeface="Nixie One"/>
              <a:sym typeface="Nixie One"/>
            </a:endParaRPr>
          </a:p>
        </p:txBody>
      </p:sp>
      <p:sp>
        <p:nvSpPr>
          <p:cNvPr id="89" name="Google Shape;89;p1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Nixie One"/>
              <a:buNone/>
              <a:defRPr b="1" sz="3000">
                <a:solidFill>
                  <a:schemeClr val="dk2"/>
                </a:solidFill>
                <a:latin typeface="Nixie One"/>
                <a:ea typeface="Nixie One"/>
                <a:cs typeface="Nixie One"/>
                <a:sym typeface="Nixie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90" name="Google Shape;90;p15"/>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91" name="Google Shape;91;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2_1">
    <p:spTree>
      <p:nvGrpSpPr>
        <p:cNvPr id="92" name="Shape 92"/>
        <p:cNvGrpSpPr/>
        <p:nvPr/>
      </p:nvGrpSpPr>
      <p:grpSpPr>
        <a:xfrm>
          <a:off x="0" y="0"/>
          <a:ext cx="0" cy="0"/>
          <a:chOff x="0" y="0"/>
          <a:chExt cx="0" cy="0"/>
        </a:xfrm>
      </p:grpSpPr>
      <p:sp>
        <p:nvSpPr>
          <p:cNvPr id="93" name="Google Shape;93;p1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Nixie One"/>
              <a:buNone/>
              <a:defRPr b="1" sz="2900">
                <a:solidFill>
                  <a:schemeClr val="dk2"/>
                </a:solidFill>
                <a:latin typeface="Nixie One"/>
                <a:ea typeface="Nixie One"/>
                <a:cs typeface="Nixie One"/>
                <a:sym typeface="Nixie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94" name="Google Shape;94;p16"/>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95" name="Google Shape;95;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6" name="Shape 96"/>
        <p:cNvGrpSpPr/>
        <p:nvPr/>
      </p:nvGrpSpPr>
      <p:grpSpPr>
        <a:xfrm>
          <a:off x="0" y="0"/>
          <a:ext cx="0" cy="0"/>
          <a:chOff x="0" y="0"/>
          <a:chExt cx="0" cy="0"/>
        </a:xfrm>
      </p:grpSpPr>
      <p:sp>
        <p:nvSpPr>
          <p:cNvPr id="97" name="Google Shape;97;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8" name="Google Shape;98;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9" name="Google Shape;99;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 name="Google Shape;10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3" name="Google Shape;103;p1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p:nvPr/>
        </p:nvSpPr>
        <p:spPr>
          <a:xfrm>
            <a:off x="-25200" y="2571750"/>
            <a:ext cx="9194400" cy="2571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Nixie One"/>
              <a:ea typeface="Nixie One"/>
              <a:cs typeface="Nixie One"/>
              <a:sym typeface="Nixie One"/>
            </a:endParaRPr>
          </a:p>
        </p:txBody>
      </p:sp>
      <p:sp>
        <p:nvSpPr>
          <p:cNvPr id="19" name="Google Shape;19;p3"/>
          <p:cNvSpPr txBox="1"/>
          <p:nvPr>
            <p:ph type="title"/>
          </p:nvPr>
        </p:nvSpPr>
        <p:spPr>
          <a:xfrm>
            <a:off x="3192000" y="3161875"/>
            <a:ext cx="5238300" cy="644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40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20" name="Google Shape;20;p3"/>
          <p:cNvSpPr txBox="1"/>
          <p:nvPr>
            <p:ph hasCustomPrompt="1" idx="2" type="title"/>
          </p:nvPr>
        </p:nvSpPr>
        <p:spPr>
          <a:xfrm>
            <a:off x="1518000" y="3253525"/>
            <a:ext cx="1283100" cy="12087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lt1"/>
              </a:buClr>
              <a:buSzPts val="12000"/>
              <a:buNone/>
              <a:defRPr sz="7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21" name="Google Shape;21;p3"/>
          <p:cNvSpPr txBox="1"/>
          <p:nvPr>
            <p:ph idx="1" type="subTitle"/>
          </p:nvPr>
        </p:nvSpPr>
        <p:spPr>
          <a:xfrm>
            <a:off x="3192000" y="3908825"/>
            <a:ext cx="3794400" cy="64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22" name="Google Shape;22;p3"/>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23" name="Google Shape;23;p3"/>
          <p:cNvSpPr txBox="1"/>
          <p:nvPr>
            <p:ph idx="3"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24" name="Google Shape;24;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type="title"/>
          </p:nvPr>
        </p:nvSpPr>
        <p:spPr>
          <a:xfrm>
            <a:off x="713225" y="445025"/>
            <a:ext cx="6757800" cy="1060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Nixie One"/>
              <a:buNone/>
              <a:defRPr b="1" sz="3000">
                <a:solidFill>
                  <a:schemeClr val="dk2"/>
                </a:solidFill>
                <a:latin typeface="Nixie One"/>
                <a:ea typeface="Nixie One"/>
                <a:cs typeface="Nixie One"/>
                <a:sym typeface="Nixie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7" name="Google Shape;27;p4"/>
          <p:cNvSpPr txBox="1"/>
          <p:nvPr>
            <p:ph idx="1" type="body"/>
          </p:nvPr>
        </p:nvSpPr>
        <p:spPr>
          <a:xfrm>
            <a:off x="713225" y="1505700"/>
            <a:ext cx="6757800" cy="3102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Font typeface="Anaheim"/>
              <a:buChar char="●"/>
              <a:defRPr>
                <a:solidFill>
                  <a:schemeClr val="dk1"/>
                </a:solidFill>
                <a:latin typeface="Montserrat"/>
                <a:ea typeface="Montserrat"/>
                <a:cs typeface="Montserrat"/>
                <a:sym typeface="Montserrat"/>
              </a:defRPr>
            </a:lvl1pPr>
            <a:lvl2pPr indent="-304800" lvl="1" marL="914400" rtl="0">
              <a:lnSpc>
                <a:spcPct val="115000"/>
              </a:lnSpc>
              <a:spcBef>
                <a:spcPts val="0"/>
              </a:spcBef>
              <a:spcAft>
                <a:spcPts val="0"/>
              </a:spcAft>
              <a:buClr>
                <a:schemeClr val="dk2"/>
              </a:buClr>
              <a:buSzPts val="1200"/>
              <a:buFont typeface="Roboto Condensed"/>
              <a:buAutoNum type="alphaLcPeriod"/>
              <a:defRPr>
                <a:solidFill>
                  <a:schemeClr val="dk1"/>
                </a:solidFill>
                <a:latin typeface="Montserrat"/>
                <a:ea typeface="Montserrat"/>
                <a:cs typeface="Montserrat"/>
                <a:sym typeface="Montserrat"/>
              </a:defRPr>
            </a:lvl2pPr>
            <a:lvl3pPr indent="-304800" lvl="2" marL="13716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3pPr>
            <a:lvl4pPr indent="-304800" lvl="3" marL="18288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4pPr>
            <a:lvl5pPr indent="-304800" lvl="4" marL="22860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5pPr>
            <a:lvl6pPr indent="-304800" lvl="5" marL="27432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6pPr>
            <a:lvl7pPr indent="-304800" lvl="6" marL="32004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7pPr>
            <a:lvl8pPr indent="-304800" lvl="7" marL="36576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8pPr>
            <a:lvl9pPr indent="-304800" lvl="8" marL="4114800" rtl="0">
              <a:lnSpc>
                <a:spcPct val="100000"/>
              </a:lnSpc>
              <a:spcBef>
                <a:spcPts val="0"/>
              </a:spcBef>
              <a:spcAft>
                <a:spcPts val="0"/>
              </a:spcAft>
              <a:buClr>
                <a:srgbClr val="434343"/>
              </a:buClr>
              <a:buSzPts val="1200"/>
              <a:buFont typeface="Roboto Condensed Light"/>
              <a:buChar char="■"/>
              <a:defRPr>
                <a:solidFill>
                  <a:schemeClr val="dk1"/>
                </a:solidFill>
                <a:latin typeface="Montserrat"/>
                <a:ea typeface="Montserrat"/>
                <a:cs typeface="Montserrat"/>
                <a:sym typeface="Montserrat"/>
              </a:defRPr>
            </a:lvl9pPr>
          </a:lstStyle>
          <a:p/>
        </p:txBody>
      </p:sp>
      <p:cxnSp>
        <p:nvCxnSpPr>
          <p:cNvPr id="28" name="Google Shape;28;p4"/>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29" name="Google Shape;29;p4"/>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30" name="Google Shape;30;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25350" y="3857700"/>
            <a:ext cx="9194700" cy="128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Nixie One"/>
              <a:ea typeface="Nixie One"/>
              <a:cs typeface="Nixie One"/>
              <a:sym typeface="Nixie One"/>
            </a:endParaRPr>
          </a:p>
        </p:txBody>
      </p:sp>
      <p:sp>
        <p:nvSpPr>
          <p:cNvPr id="33" name="Google Shape;33;p5"/>
          <p:cNvSpPr txBox="1"/>
          <p:nvPr>
            <p:ph idx="1" type="subTitle"/>
          </p:nvPr>
        </p:nvSpPr>
        <p:spPr>
          <a:xfrm>
            <a:off x="1032175" y="3314100"/>
            <a:ext cx="3447000" cy="59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Font typeface="Nixie One"/>
              <a:buNone/>
              <a:defRPr b="1" sz="2200">
                <a:latin typeface="Nixie One"/>
                <a:ea typeface="Nixie One"/>
                <a:cs typeface="Nixie One"/>
                <a:sym typeface="Nixie One"/>
              </a:defRPr>
            </a:lvl1pPr>
            <a:lvl2pPr lvl="1" rtl="0" algn="ctr">
              <a:lnSpc>
                <a:spcPct val="100000"/>
              </a:lnSpc>
              <a:spcBef>
                <a:spcPts val="0"/>
              </a:spcBef>
              <a:spcAft>
                <a:spcPts val="0"/>
              </a:spcAft>
              <a:buSzPts val="2800"/>
              <a:buFont typeface="Nixie One"/>
              <a:buNone/>
              <a:defRPr b="1" sz="2800">
                <a:latin typeface="Nixie One"/>
                <a:ea typeface="Nixie One"/>
                <a:cs typeface="Nixie One"/>
                <a:sym typeface="Nixie One"/>
              </a:defRPr>
            </a:lvl2pPr>
            <a:lvl3pPr lvl="2" rtl="0" algn="ctr">
              <a:lnSpc>
                <a:spcPct val="100000"/>
              </a:lnSpc>
              <a:spcBef>
                <a:spcPts val="0"/>
              </a:spcBef>
              <a:spcAft>
                <a:spcPts val="0"/>
              </a:spcAft>
              <a:buSzPts val="2800"/>
              <a:buFont typeface="Nixie One"/>
              <a:buNone/>
              <a:defRPr b="1" sz="2800">
                <a:latin typeface="Nixie One"/>
                <a:ea typeface="Nixie One"/>
                <a:cs typeface="Nixie One"/>
                <a:sym typeface="Nixie One"/>
              </a:defRPr>
            </a:lvl3pPr>
            <a:lvl4pPr lvl="3" rtl="0" algn="ctr">
              <a:lnSpc>
                <a:spcPct val="100000"/>
              </a:lnSpc>
              <a:spcBef>
                <a:spcPts val="0"/>
              </a:spcBef>
              <a:spcAft>
                <a:spcPts val="0"/>
              </a:spcAft>
              <a:buSzPts val="2800"/>
              <a:buFont typeface="Nixie One"/>
              <a:buNone/>
              <a:defRPr b="1" sz="2800">
                <a:latin typeface="Nixie One"/>
                <a:ea typeface="Nixie One"/>
                <a:cs typeface="Nixie One"/>
                <a:sym typeface="Nixie One"/>
              </a:defRPr>
            </a:lvl4pPr>
            <a:lvl5pPr lvl="4" rtl="0" algn="ctr">
              <a:lnSpc>
                <a:spcPct val="100000"/>
              </a:lnSpc>
              <a:spcBef>
                <a:spcPts val="0"/>
              </a:spcBef>
              <a:spcAft>
                <a:spcPts val="0"/>
              </a:spcAft>
              <a:buSzPts val="2800"/>
              <a:buFont typeface="Nixie One"/>
              <a:buNone/>
              <a:defRPr b="1" sz="2800">
                <a:latin typeface="Nixie One"/>
                <a:ea typeface="Nixie One"/>
                <a:cs typeface="Nixie One"/>
                <a:sym typeface="Nixie One"/>
              </a:defRPr>
            </a:lvl5pPr>
            <a:lvl6pPr lvl="5" rtl="0" algn="ctr">
              <a:lnSpc>
                <a:spcPct val="100000"/>
              </a:lnSpc>
              <a:spcBef>
                <a:spcPts val="0"/>
              </a:spcBef>
              <a:spcAft>
                <a:spcPts val="0"/>
              </a:spcAft>
              <a:buSzPts val="2800"/>
              <a:buFont typeface="Nixie One"/>
              <a:buNone/>
              <a:defRPr b="1" sz="2800">
                <a:latin typeface="Nixie One"/>
                <a:ea typeface="Nixie One"/>
                <a:cs typeface="Nixie One"/>
                <a:sym typeface="Nixie One"/>
              </a:defRPr>
            </a:lvl6pPr>
            <a:lvl7pPr lvl="6" rtl="0" algn="ctr">
              <a:lnSpc>
                <a:spcPct val="100000"/>
              </a:lnSpc>
              <a:spcBef>
                <a:spcPts val="0"/>
              </a:spcBef>
              <a:spcAft>
                <a:spcPts val="0"/>
              </a:spcAft>
              <a:buSzPts val="2800"/>
              <a:buFont typeface="Nixie One"/>
              <a:buNone/>
              <a:defRPr b="1" sz="2800">
                <a:latin typeface="Nixie One"/>
                <a:ea typeface="Nixie One"/>
                <a:cs typeface="Nixie One"/>
                <a:sym typeface="Nixie One"/>
              </a:defRPr>
            </a:lvl7pPr>
            <a:lvl8pPr lvl="7" rtl="0" algn="ctr">
              <a:lnSpc>
                <a:spcPct val="100000"/>
              </a:lnSpc>
              <a:spcBef>
                <a:spcPts val="0"/>
              </a:spcBef>
              <a:spcAft>
                <a:spcPts val="0"/>
              </a:spcAft>
              <a:buSzPts val="2800"/>
              <a:buFont typeface="Nixie One"/>
              <a:buNone/>
              <a:defRPr b="1" sz="2800">
                <a:latin typeface="Nixie One"/>
                <a:ea typeface="Nixie One"/>
                <a:cs typeface="Nixie One"/>
                <a:sym typeface="Nixie One"/>
              </a:defRPr>
            </a:lvl8pPr>
            <a:lvl9pPr lvl="8" rtl="0" algn="ctr">
              <a:lnSpc>
                <a:spcPct val="100000"/>
              </a:lnSpc>
              <a:spcBef>
                <a:spcPts val="0"/>
              </a:spcBef>
              <a:spcAft>
                <a:spcPts val="0"/>
              </a:spcAft>
              <a:buSzPts val="2800"/>
              <a:buFont typeface="Nixie One"/>
              <a:buNone/>
              <a:defRPr b="1" sz="2800">
                <a:latin typeface="Nixie One"/>
                <a:ea typeface="Nixie One"/>
                <a:cs typeface="Nixie One"/>
                <a:sym typeface="Nixie One"/>
              </a:defRPr>
            </a:lvl9pPr>
          </a:lstStyle>
          <a:p/>
        </p:txBody>
      </p:sp>
      <p:sp>
        <p:nvSpPr>
          <p:cNvPr id="34" name="Google Shape;34;p5"/>
          <p:cNvSpPr txBox="1"/>
          <p:nvPr>
            <p:ph idx="2" type="subTitle"/>
          </p:nvPr>
        </p:nvSpPr>
        <p:spPr>
          <a:xfrm>
            <a:off x="4664825" y="3314100"/>
            <a:ext cx="3447000" cy="59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Font typeface="Nixie One"/>
              <a:buNone/>
              <a:defRPr b="1" sz="2200">
                <a:latin typeface="Nixie One"/>
                <a:ea typeface="Nixie One"/>
                <a:cs typeface="Nixie One"/>
                <a:sym typeface="Nixie One"/>
              </a:defRPr>
            </a:lvl1pPr>
            <a:lvl2pPr lvl="1" rtl="0" algn="ctr">
              <a:lnSpc>
                <a:spcPct val="100000"/>
              </a:lnSpc>
              <a:spcBef>
                <a:spcPts val="0"/>
              </a:spcBef>
              <a:spcAft>
                <a:spcPts val="0"/>
              </a:spcAft>
              <a:buSzPts val="2800"/>
              <a:buFont typeface="Nixie One"/>
              <a:buNone/>
              <a:defRPr b="1" sz="2800">
                <a:latin typeface="Nixie One"/>
                <a:ea typeface="Nixie One"/>
                <a:cs typeface="Nixie One"/>
                <a:sym typeface="Nixie One"/>
              </a:defRPr>
            </a:lvl2pPr>
            <a:lvl3pPr lvl="2" rtl="0" algn="ctr">
              <a:lnSpc>
                <a:spcPct val="100000"/>
              </a:lnSpc>
              <a:spcBef>
                <a:spcPts val="0"/>
              </a:spcBef>
              <a:spcAft>
                <a:spcPts val="0"/>
              </a:spcAft>
              <a:buSzPts val="2800"/>
              <a:buFont typeface="Nixie One"/>
              <a:buNone/>
              <a:defRPr b="1" sz="2800">
                <a:latin typeface="Nixie One"/>
                <a:ea typeface="Nixie One"/>
                <a:cs typeface="Nixie One"/>
                <a:sym typeface="Nixie One"/>
              </a:defRPr>
            </a:lvl3pPr>
            <a:lvl4pPr lvl="3" rtl="0" algn="ctr">
              <a:lnSpc>
                <a:spcPct val="100000"/>
              </a:lnSpc>
              <a:spcBef>
                <a:spcPts val="0"/>
              </a:spcBef>
              <a:spcAft>
                <a:spcPts val="0"/>
              </a:spcAft>
              <a:buSzPts val="2800"/>
              <a:buFont typeface="Nixie One"/>
              <a:buNone/>
              <a:defRPr b="1" sz="2800">
                <a:latin typeface="Nixie One"/>
                <a:ea typeface="Nixie One"/>
                <a:cs typeface="Nixie One"/>
                <a:sym typeface="Nixie One"/>
              </a:defRPr>
            </a:lvl4pPr>
            <a:lvl5pPr lvl="4" rtl="0" algn="ctr">
              <a:lnSpc>
                <a:spcPct val="100000"/>
              </a:lnSpc>
              <a:spcBef>
                <a:spcPts val="0"/>
              </a:spcBef>
              <a:spcAft>
                <a:spcPts val="0"/>
              </a:spcAft>
              <a:buSzPts val="2800"/>
              <a:buFont typeface="Nixie One"/>
              <a:buNone/>
              <a:defRPr b="1" sz="2800">
                <a:latin typeface="Nixie One"/>
                <a:ea typeface="Nixie One"/>
                <a:cs typeface="Nixie One"/>
                <a:sym typeface="Nixie One"/>
              </a:defRPr>
            </a:lvl5pPr>
            <a:lvl6pPr lvl="5" rtl="0" algn="ctr">
              <a:lnSpc>
                <a:spcPct val="100000"/>
              </a:lnSpc>
              <a:spcBef>
                <a:spcPts val="0"/>
              </a:spcBef>
              <a:spcAft>
                <a:spcPts val="0"/>
              </a:spcAft>
              <a:buSzPts val="2800"/>
              <a:buFont typeface="Nixie One"/>
              <a:buNone/>
              <a:defRPr b="1" sz="2800">
                <a:latin typeface="Nixie One"/>
                <a:ea typeface="Nixie One"/>
                <a:cs typeface="Nixie One"/>
                <a:sym typeface="Nixie One"/>
              </a:defRPr>
            </a:lvl6pPr>
            <a:lvl7pPr lvl="6" rtl="0" algn="ctr">
              <a:lnSpc>
                <a:spcPct val="100000"/>
              </a:lnSpc>
              <a:spcBef>
                <a:spcPts val="0"/>
              </a:spcBef>
              <a:spcAft>
                <a:spcPts val="0"/>
              </a:spcAft>
              <a:buSzPts val="2800"/>
              <a:buFont typeface="Nixie One"/>
              <a:buNone/>
              <a:defRPr b="1" sz="2800">
                <a:latin typeface="Nixie One"/>
                <a:ea typeface="Nixie One"/>
                <a:cs typeface="Nixie One"/>
                <a:sym typeface="Nixie One"/>
              </a:defRPr>
            </a:lvl7pPr>
            <a:lvl8pPr lvl="7" rtl="0" algn="ctr">
              <a:lnSpc>
                <a:spcPct val="100000"/>
              </a:lnSpc>
              <a:spcBef>
                <a:spcPts val="0"/>
              </a:spcBef>
              <a:spcAft>
                <a:spcPts val="0"/>
              </a:spcAft>
              <a:buSzPts val="2800"/>
              <a:buFont typeface="Nixie One"/>
              <a:buNone/>
              <a:defRPr b="1" sz="2800">
                <a:latin typeface="Nixie One"/>
                <a:ea typeface="Nixie One"/>
                <a:cs typeface="Nixie One"/>
                <a:sym typeface="Nixie One"/>
              </a:defRPr>
            </a:lvl8pPr>
            <a:lvl9pPr lvl="8" rtl="0" algn="ctr">
              <a:lnSpc>
                <a:spcPct val="100000"/>
              </a:lnSpc>
              <a:spcBef>
                <a:spcPts val="0"/>
              </a:spcBef>
              <a:spcAft>
                <a:spcPts val="0"/>
              </a:spcAft>
              <a:buSzPts val="2800"/>
              <a:buFont typeface="Nixie One"/>
              <a:buNone/>
              <a:defRPr b="1" sz="2800">
                <a:latin typeface="Nixie One"/>
                <a:ea typeface="Nixie One"/>
                <a:cs typeface="Nixie One"/>
                <a:sym typeface="Nixie One"/>
              </a:defRPr>
            </a:lvl9pPr>
          </a:lstStyle>
          <a:p/>
        </p:txBody>
      </p:sp>
      <p:sp>
        <p:nvSpPr>
          <p:cNvPr id="35" name="Google Shape;35;p5"/>
          <p:cNvSpPr txBox="1"/>
          <p:nvPr>
            <p:ph idx="3" type="subTitle"/>
          </p:nvPr>
        </p:nvSpPr>
        <p:spPr>
          <a:xfrm>
            <a:off x="1032175" y="3920675"/>
            <a:ext cx="3447000" cy="5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 name="Google Shape;36;p5"/>
          <p:cNvSpPr txBox="1"/>
          <p:nvPr>
            <p:ph idx="4" type="subTitle"/>
          </p:nvPr>
        </p:nvSpPr>
        <p:spPr>
          <a:xfrm>
            <a:off x="4664825" y="3920675"/>
            <a:ext cx="3447000" cy="5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37" name="Google Shape;37;p5"/>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38" name="Google Shape;38;p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Nixie One"/>
              <a:buNone/>
              <a:defRPr b="1" sz="3000">
                <a:latin typeface="Nixie One"/>
                <a:ea typeface="Nixie One"/>
                <a:cs typeface="Nixie One"/>
                <a:sym typeface="Nixie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9" name="Google Shape;39;p5"/>
          <p:cNvSpPr txBox="1"/>
          <p:nvPr>
            <p:ph idx="5"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40" name="Google Shape;40;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cxnSp>
        <p:nvCxnSpPr>
          <p:cNvPr id="43" name="Google Shape;43;p6"/>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44" name="Google Shape;44;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7"/>
          <p:cNvSpPr txBox="1"/>
          <p:nvPr>
            <p:ph idx="1" type="body"/>
          </p:nvPr>
        </p:nvSpPr>
        <p:spPr>
          <a:xfrm>
            <a:off x="713225" y="1331888"/>
            <a:ext cx="4087500" cy="2869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Anaheim"/>
              <a:buChar char="●"/>
              <a:defRPr/>
            </a:lvl1pPr>
            <a:lvl2pPr indent="-317500" lvl="1" marL="914400" rtl="0">
              <a:spcBef>
                <a:spcPts val="0"/>
              </a:spcBef>
              <a:spcAft>
                <a:spcPts val="0"/>
              </a:spcAft>
              <a:buSzPts val="1400"/>
              <a:buFont typeface="Anaheim"/>
              <a:buChar char="○"/>
              <a:defRPr sz="1200"/>
            </a:lvl2pPr>
            <a:lvl3pPr indent="-317500" lvl="2" marL="1371600" rtl="0">
              <a:spcBef>
                <a:spcPts val="0"/>
              </a:spcBef>
              <a:spcAft>
                <a:spcPts val="0"/>
              </a:spcAft>
              <a:buSzPts val="1400"/>
              <a:buFont typeface="Anaheim"/>
              <a:buChar char="■"/>
              <a:defRPr sz="1200"/>
            </a:lvl3pPr>
            <a:lvl4pPr indent="-317500" lvl="3" marL="1828800" rtl="0">
              <a:spcBef>
                <a:spcPts val="0"/>
              </a:spcBef>
              <a:spcAft>
                <a:spcPts val="0"/>
              </a:spcAft>
              <a:buSzPts val="1400"/>
              <a:buFont typeface="Anaheim"/>
              <a:buChar char="●"/>
              <a:defRPr sz="1200"/>
            </a:lvl4pPr>
            <a:lvl5pPr indent="-317500" lvl="4" marL="2286000" rtl="0">
              <a:spcBef>
                <a:spcPts val="0"/>
              </a:spcBef>
              <a:spcAft>
                <a:spcPts val="0"/>
              </a:spcAft>
              <a:buSzPts val="1400"/>
              <a:buFont typeface="Anaheim"/>
              <a:buChar char="○"/>
              <a:defRPr sz="1200"/>
            </a:lvl5pPr>
            <a:lvl6pPr indent="-317500" lvl="5" marL="2743200" rtl="0">
              <a:spcBef>
                <a:spcPts val="0"/>
              </a:spcBef>
              <a:spcAft>
                <a:spcPts val="0"/>
              </a:spcAft>
              <a:buSzPts val="1400"/>
              <a:buFont typeface="Anaheim"/>
              <a:buChar char="■"/>
              <a:defRPr sz="1200"/>
            </a:lvl6pPr>
            <a:lvl7pPr indent="-317500" lvl="6" marL="3200400" rtl="0">
              <a:spcBef>
                <a:spcPts val="0"/>
              </a:spcBef>
              <a:spcAft>
                <a:spcPts val="0"/>
              </a:spcAft>
              <a:buSzPts val="1400"/>
              <a:buFont typeface="Anaheim"/>
              <a:buChar char="●"/>
              <a:defRPr sz="1200"/>
            </a:lvl7pPr>
            <a:lvl8pPr indent="-317500" lvl="7" marL="3657600" rtl="0">
              <a:spcBef>
                <a:spcPts val="0"/>
              </a:spcBef>
              <a:spcAft>
                <a:spcPts val="0"/>
              </a:spcAft>
              <a:buSzPts val="1400"/>
              <a:buFont typeface="Anaheim"/>
              <a:buChar char="○"/>
              <a:defRPr sz="1200"/>
            </a:lvl8pPr>
            <a:lvl9pPr indent="-317500" lvl="8" marL="4114800" rtl="0">
              <a:spcBef>
                <a:spcPts val="0"/>
              </a:spcBef>
              <a:spcAft>
                <a:spcPts val="0"/>
              </a:spcAft>
              <a:buSzPts val="1400"/>
              <a:buFont typeface="Anaheim"/>
              <a:buChar char="■"/>
              <a:defRPr sz="1200"/>
            </a:lvl9pPr>
          </a:lstStyle>
          <a:p/>
        </p:txBody>
      </p:sp>
      <p:sp>
        <p:nvSpPr>
          <p:cNvPr id="47" name="Google Shape;47;p7"/>
          <p:cNvSpPr txBox="1"/>
          <p:nvPr>
            <p:ph type="title"/>
          </p:nvPr>
        </p:nvSpPr>
        <p:spPr>
          <a:xfrm>
            <a:off x="713225" y="539500"/>
            <a:ext cx="4023600" cy="497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Font typeface="Nixie One"/>
              <a:buNone/>
              <a:defRPr b="1">
                <a:latin typeface="Nixie One"/>
                <a:ea typeface="Nixie One"/>
                <a:cs typeface="Nixie One"/>
                <a:sym typeface="Nixie One"/>
              </a:defRPr>
            </a:lvl1pPr>
            <a:lvl2pPr lvl="1"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2pPr>
            <a:lvl3pPr lvl="2"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3pPr>
            <a:lvl4pPr lvl="3"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4pPr>
            <a:lvl5pPr lvl="4"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5pPr>
            <a:lvl6pPr lvl="5"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6pPr>
            <a:lvl7pPr lvl="6"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7pPr>
            <a:lvl8pPr lvl="7"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8pPr>
            <a:lvl9pPr lvl="8"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9pPr>
          </a:lstStyle>
          <a:p/>
        </p:txBody>
      </p:sp>
      <p:cxnSp>
        <p:nvCxnSpPr>
          <p:cNvPr id="48" name="Google Shape;48;p7"/>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49" name="Google Shape;49;p7"/>
          <p:cNvSpPr/>
          <p:nvPr/>
        </p:nvSpPr>
        <p:spPr>
          <a:xfrm>
            <a:off x="-569865" y="4608579"/>
            <a:ext cx="1283100" cy="1208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50" name="Google Shape;50;p7"/>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51" name="Google Shape;51;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sp>
        <p:nvSpPr>
          <p:cNvPr id="53" name="Google Shape;53;p8"/>
          <p:cNvSpPr/>
          <p:nvPr/>
        </p:nvSpPr>
        <p:spPr>
          <a:xfrm>
            <a:off x="0" y="0"/>
            <a:ext cx="9144000" cy="2571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Nixie One"/>
              <a:ea typeface="Nixie One"/>
              <a:cs typeface="Nixie One"/>
              <a:sym typeface="Nixie One"/>
            </a:endParaRPr>
          </a:p>
        </p:txBody>
      </p:sp>
      <p:sp>
        <p:nvSpPr>
          <p:cNvPr id="54" name="Google Shape;54;p8"/>
          <p:cNvSpPr txBox="1"/>
          <p:nvPr>
            <p:ph type="title"/>
          </p:nvPr>
        </p:nvSpPr>
        <p:spPr>
          <a:xfrm>
            <a:off x="1690650" y="638330"/>
            <a:ext cx="5762700" cy="176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65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55" name="Google Shape;55;p8"/>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56" name="Google Shape;56;p8"/>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57" name="Google Shape;57;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9"/>
          <p:cNvSpPr txBox="1"/>
          <p:nvPr>
            <p:ph type="title"/>
          </p:nvPr>
        </p:nvSpPr>
        <p:spPr>
          <a:xfrm>
            <a:off x="713225" y="1776925"/>
            <a:ext cx="37569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000"/>
              <a:buFont typeface="Nixie One"/>
              <a:buNone/>
              <a:defRPr b="1">
                <a:latin typeface="Nixie One"/>
                <a:ea typeface="Nixie One"/>
                <a:cs typeface="Nixie One"/>
                <a:sym typeface="Nixie One"/>
              </a:defRPr>
            </a:lvl1pPr>
            <a:lvl2pPr lvl="1"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2pPr>
            <a:lvl3pPr lvl="2"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3pPr>
            <a:lvl4pPr lvl="3"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4pPr>
            <a:lvl5pPr lvl="4"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5pPr>
            <a:lvl6pPr lvl="5"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6pPr>
            <a:lvl7pPr lvl="6"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7pPr>
            <a:lvl8pPr lvl="7"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8pPr>
            <a:lvl9pPr lvl="8" rtl="0">
              <a:spcBef>
                <a:spcPts val="0"/>
              </a:spcBef>
              <a:spcAft>
                <a:spcPts val="0"/>
              </a:spcAft>
              <a:buClr>
                <a:schemeClr val="lt1"/>
              </a:buClr>
              <a:buSzPts val="2800"/>
              <a:buFont typeface="Nixie One"/>
              <a:buNone/>
              <a:defRPr b="1">
                <a:solidFill>
                  <a:schemeClr val="lt1"/>
                </a:solidFill>
                <a:latin typeface="Nixie One"/>
                <a:ea typeface="Nixie One"/>
                <a:cs typeface="Nixie One"/>
                <a:sym typeface="Nixie One"/>
              </a:defRPr>
            </a:lvl9pPr>
          </a:lstStyle>
          <a:p/>
        </p:txBody>
      </p:sp>
      <p:sp>
        <p:nvSpPr>
          <p:cNvPr id="60" name="Google Shape;60;p9"/>
          <p:cNvSpPr txBox="1"/>
          <p:nvPr>
            <p:ph idx="1" type="subTitle"/>
          </p:nvPr>
        </p:nvSpPr>
        <p:spPr>
          <a:xfrm>
            <a:off x="713225" y="2460551"/>
            <a:ext cx="3756900" cy="142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61" name="Google Shape;61;p9"/>
          <p:cNvCxnSpPr/>
          <p:nvPr/>
        </p:nvCxnSpPr>
        <p:spPr>
          <a:xfrm>
            <a:off x="706975" y="534250"/>
            <a:ext cx="7725600" cy="0"/>
          </a:xfrm>
          <a:prstGeom prst="straightConnector1">
            <a:avLst/>
          </a:prstGeom>
          <a:noFill/>
          <a:ln cap="flat" cmpd="sng" w="9525">
            <a:solidFill>
              <a:schemeClr val="dk1"/>
            </a:solidFill>
            <a:prstDash val="solid"/>
            <a:miter lim="8000"/>
            <a:headEnd len="med" w="med" type="none"/>
            <a:tailEnd len="med" w="med" type="none"/>
          </a:ln>
        </p:spPr>
      </p:cxnSp>
      <p:sp>
        <p:nvSpPr>
          <p:cNvPr id="62" name="Google Shape;62;p9"/>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63" name="Google Shape;63;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0"/>
          <p:cNvSpPr txBox="1"/>
          <p:nvPr>
            <p:ph type="title"/>
          </p:nvPr>
        </p:nvSpPr>
        <p:spPr>
          <a:xfrm>
            <a:off x="4582025" y="2029800"/>
            <a:ext cx="3848700" cy="1083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a:lvl1pPr>
            <a:lvl2pPr lvl="1" rtl="0">
              <a:spcBef>
                <a:spcPts val="0"/>
              </a:spcBef>
              <a:spcAft>
                <a:spcPts val="0"/>
              </a:spcAft>
              <a:buSzPts val="4800"/>
              <a:buNone/>
              <a:defRPr b="1" sz="4800"/>
            </a:lvl2pPr>
            <a:lvl3pPr lvl="2" rtl="0">
              <a:spcBef>
                <a:spcPts val="0"/>
              </a:spcBef>
              <a:spcAft>
                <a:spcPts val="0"/>
              </a:spcAft>
              <a:buSzPts val="4800"/>
              <a:buNone/>
              <a:defRPr b="1" sz="4800"/>
            </a:lvl3pPr>
            <a:lvl4pPr lvl="3" rtl="0">
              <a:spcBef>
                <a:spcPts val="0"/>
              </a:spcBef>
              <a:spcAft>
                <a:spcPts val="0"/>
              </a:spcAft>
              <a:buSzPts val="4800"/>
              <a:buNone/>
              <a:defRPr b="1" sz="4800"/>
            </a:lvl4pPr>
            <a:lvl5pPr lvl="4" rtl="0">
              <a:spcBef>
                <a:spcPts val="0"/>
              </a:spcBef>
              <a:spcAft>
                <a:spcPts val="0"/>
              </a:spcAft>
              <a:buSzPts val="4800"/>
              <a:buNone/>
              <a:defRPr b="1" sz="4800"/>
            </a:lvl5pPr>
            <a:lvl6pPr lvl="5" rtl="0">
              <a:spcBef>
                <a:spcPts val="0"/>
              </a:spcBef>
              <a:spcAft>
                <a:spcPts val="0"/>
              </a:spcAft>
              <a:buSzPts val="4800"/>
              <a:buNone/>
              <a:defRPr b="1" sz="4800"/>
            </a:lvl6pPr>
            <a:lvl7pPr lvl="6" rtl="0">
              <a:spcBef>
                <a:spcPts val="0"/>
              </a:spcBef>
              <a:spcAft>
                <a:spcPts val="0"/>
              </a:spcAft>
              <a:buSzPts val="4800"/>
              <a:buNone/>
              <a:defRPr b="1" sz="4800"/>
            </a:lvl7pPr>
            <a:lvl8pPr lvl="7" rtl="0">
              <a:spcBef>
                <a:spcPts val="0"/>
              </a:spcBef>
              <a:spcAft>
                <a:spcPts val="0"/>
              </a:spcAft>
              <a:buSzPts val="4800"/>
              <a:buNone/>
              <a:defRPr b="1" sz="4800"/>
            </a:lvl8pPr>
            <a:lvl9pPr lvl="8" rtl="0">
              <a:spcBef>
                <a:spcPts val="0"/>
              </a:spcBef>
              <a:spcAft>
                <a:spcPts val="0"/>
              </a:spcAft>
              <a:buSzPts val="4800"/>
              <a:buNone/>
              <a:defRPr b="1" sz="4800"/>
            </a:lvl9pPr>
          </a:lstStyle>
          <a:p/>
        </p:txBody>
      </p:sp>
      <p:sp>
        <p:nvSpPr>
          <p:cNvPr id="66" name="Google Shape;66;p10"/>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0"/>
              </a:spcBef>
              <a:spcAft>
                <a:spcPts val="0"/>
              </a:spcAft>
              <a:buSzPts val="1400"/>
              <a:buFont typeface="Nixie One"/>
              <a:buNone/>
              <a:defRPr sz="1400">
                <a:latin typeface="Nixie One"/>
                <a:ea typeface="Nixie One"/>
                <a:cs typeface="Nixie One"/>
                <a:sym typeface="Nixie One"/>
              </a:defRPr>
            </a:lvl2pPr>
            <a:lvl3pPr lvl="2" rtl="0" algn="r">
              <a:spcBef>
                <a:spcPts val="0"/>
              </a:spcBef>
              <a:spcAft>
                <a:spcPts val="0"/>
              </a:spcAft>
              <a:buSzPts val="1400"/>
              <a:buFont typeface="Nixie One"/>
              <a:buNone/>
              <a:defRPr sz="1400">
                <a:latin typeface="Nixie One"/>
                <a:ea typeface="Nixie One"/>
                <a:cs typeface="Nixie One"/>
                <a:sym typeface="Nixie One"/>
              </a:defRPr>
            </a:lvl3pPr>
            <a:lvl4pPr lvl="3" rtl="0" algn="r">
              <a:spcBef>
                <a:spcPts val="0"/>
              </a:spcBef>
              <a:spcAft>
                <a:spcPts val="0"/>
              </a:spcAft>
              <a:buSzPts val="1400"/>
              <a:buFont typeface="Nixie One"/>
              <a:buNone/>
              <a:defRPr sz="1400">
                <a:latin typeface="Nixie One"/>
                <a:ea typeface="Nixie One"/>
                <a:cs typeface="Nixie One"/>
                <a:sym typeface="Nixie One"/>
              </a:defRPr>
            </a:lvl4pPr>
            <a:lvl5pPr lvl="4" rtl="0" algn="r">
              <a:spcBef>
                <a:spcPts val="0"/>
              </a:spcBef>
              <a:spcAft>
                <a:spcPts val="0"/>
              </a:spcAft>
              <a:buSzPts val="1400"/>
              <a:buFont typeface="Nixie One"/>
              <a:buNone/>
              <a:defRPr sz="1400">
                <a:latin typeface="Nixie One"/>
                <a:ea typeface="Nixie One"/>
                <a:cs typeface="Nixie One"/>
                <a:sym typeface="Nixie One"/>
              </a:defRPr>
            </a:lvl5pPr>
            <a:lvl6pPr lvl="5" rtl="0" algn="r">
              <a:spcBef>
                <a:spcPts val="0"/>
              </a:spcBef>
              <a:spcAft>
                <a:spcPts val="0"/>
              </a:spcAft>
              <a:buSzPts val="1400"/>
              <a:buFont typeface="Nixie One"/>
              <a:buNone/>
              <a:defRPr sz="1400">
                <a:latin typeface="Nixie One"/>
                <a:ea typeface="Nixie One"/>
                <a:cs typeface="Nixie One"/>
                <a:sym typeface="Nixie One"/>
              </a:defRPr>
            </a:lvl6pPr>
            <a:lvl7pPr lvl="6" rtl="0" algn="r">
              <a:spcBef>
                <a:spcPts val="0"/>
              </a:spcBef>
              <a:spcAft>
                <a:spcPts val="0"/>
              </a:spcAft>
              <a:buSzPts val="1400"/>
              <a:buFont typeface="Nixie One"/>
              <a:buNone/>
              <a:defRPr sz="1400">
                <a:latin typeface="Nixie One"/>
                <a:ea typeface="Nixie One"/>
                <a:cs typeface="Nixie One"/>
                <a:sym typeface="Nixie One"/>
              </a:defRPr>
            </a:lvl7pPr>
            <a:lvl8pPr lvl="7" rtl="0" algn="r">
              <a:spcBef>
                <a:spcPts val="0"/>
              </a:spcBef>
              <a:spcAft>
                <a:spcPts val="0"/>
              </a:spcAft>
              <a:buSzPts val="1400"/>
              <a:buFont typeface="Nixie One"/>
              <a:buNone/>
              <a:defRPr sz="1400">
                <a:latin typeface="Nixie One"/>
                <a:ea typeface="Nixie One"/>
                <a:cs typeface="Nixie One"/>
                <a:sym typeface="Nixie One"/>
              </a:defRPr>
            </a:lvl8pPr>
            <a:lvl9pPr lvl="8" rtl="0" algn="r">
              <a:spcBef>
                <a:spcPts val="0"/>
              </a:spcBef>
              <a:spcAft>
                <a:spcPts val="0"/>
              </a:spcAft>
              <a:buSzPts val="1400"/>
              <a:buFont typeface="Nixie One"/>
              <a:buNone/>
              <a:defRPr sz="1400">
                <a:latin typeface="Nixie One"/>
                <a:ea typeface="Nixie One"/>
                <a:cs typeface="Nixie One"/>
                <a:sym typeface="Nixie One"/>
              </a:defRPr>
            </a:lvl9pPr>
          </a:lstStyle>
          <a:p/>
        </p:txBody>
      </p:sp>
      <p:sp>
        <p:nvSpPr>
          <p:cNvPr id="67" name="Google Shape;67;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Nixie One"/>
              <a:buNone/>
              <a:defRPr b="1" sz="3000">
                <a:solidFill>
                  <a:schemeClr val="dk2"/>
                </a:solidFill>
                <a:latin typeface="Nixie One"/>
                <a:ea typeface="Nixie One"/>
                <a:cs typeface="Nixie One"/>
                <a:sym typeface="Nixi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indent="-317500" lvl="1" marL="914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Montserrat"/>
                <a:ea typeface="Montserrat"/>
                <a:cs typeface="Montserrat"/>
                <a:sym typeface="Montserrat"/>
              </a:defRPr>
            </a:lvl1pPr>
            <a:lvl2pPr lvl="1" algn="r">
              <a:buNone/>
              <a:defRPr sz="1300">
                <a:solidFill>
                  <a:schemeClr val="dk1"/>
                </a:solidFill>
                <a:latin typeface="Montserrat"/>
                <a:ea typeface="Montserrat"/>
                <a:cs typeface="Montserrat"/>
                <a:sym typeface="Montserrat"/>
              </a:defRPr>
            </a:lvl2pPr>
            <a:lvl3pPr lvl="2" algn="r">
              <a:buNone/>
              <a:defRPr sz="1300">
                <a:solidFill>
                  <a:schemeClr val="dk1"/>
                </a:solidFill>
                <a:latin typeface="Montserrat"/>
                <a:ea typeface="Montserrat"/>
                <a:cs typeface="Montserrat"/>
                <a:sym typeface="Montserrat"/>
              </a:defRPr>
            </a:lvl3pPr>
            <a:lvl4pPr lvl="3" algn="r">
              <a:buNone/>
              <a:defRPr sz="1300">
                <a:solidFill>
                  <a:schemeClr val="dk1"/>
                </a:solidFill>
                <a:latin typeface="Montserrat"/>
                <a:ea typeface="Montserrat"/>
                <a:cs typeface="Montserrat"/>
                <a:sym typeface="Montserrat"/>
              </a:defRPr>
            </a:lvl4pPr>
            <a:lvl5pPr lvl="4" algn="r">
              <a:buNone/>
              <a:defRPr sz="1300">
                <a:solidFill>
                  <a:schemeClr val="dk1"/>
                </a:solidFill>
                <a:latin typeface="Montserrat"/>
                <a:ea typeface="Montserrat"/>
                <a:cs typeface="Montserrat"/>
                <a:sym typeface="Montserrat"/>
              </a:defRPr>
            </a:lvl5pPr>
            <a:lvl6pPr lvl="5" algn="r">
              <a:buNone/>
              <a:defRPr sz="1300">
                <a:solidFill>
                  <a:schemeClr val="dk1"/>
                </a:solidFill>
                <a:latin typeface="Montserrat"/>
                <a:ea typeface="Montserrat"/>
                <a:cs typeface="Montserrat"/>
                <a:sym typeface="Montserrat"/>
              </a:defRPr>
            </a:lvl6pPr>
            <a:lvl7pPr lvl="6" algn="r">
              <a:buNone/>
              <a:defRPr sz="1300">
                <a:solidFill>
                  <a:schemeClr val="dk1"/>
                </a:solidFill>
                <a:latin typeface="Montserrat"/>
                <a:ea typeface="Montserrat"/>
                <a:cs typeface="Montserrat"/>
                <a:sym typeface="Montserrat"/>
              </a:defRPr>
            </a:lvl7pPr>
            <a:lvl8pPr lvl="7" algn="r">
              <a:buNone/>
              <a:defRPr sz="1300">
                <a:solidFill>
                  <a:schemeClr val="dk1"/>
                </a:solidFill>
                <a:latin typeface="Montserrat"/>
                <a:ea typeface="Montserrat"/>
                <a:cs typeface="Montserrat"/>
                <a:sym typeface="Montserrat"/>
              </a:defRPr>
            </a:lvl8pPr>
            <a:lvl9pPr lvl="8" algn="r">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sustainable-nantucket.org" TargetMode="External"/><Relationship Id="rId4" Type="http://schemas.openxmlformats.org/officeDocument/2006/relationships/hyperlink" Target="https://www.smallfarm.org/main/special_projects/mppu/" TargetMode="External"/><Relationship Id="rId5" Type="http://schemas.openxmlformats.org/officeDocument/2006/relationships/hyperlink" Target="https://nesfp.nutrition.tufts.edu/farmer-training/livestock-poultry/poultry-resources/eastern-massachusetts-mobile-poultry-processing" TargetMode="External"/><Relationship Id="rId6" Type="http://schemas.openxmlformats.org/officeDocument/2006/relationships/hyperlink" Target="https://roanoke.com/archive/the-cluck-stops-here-mobile-poultry-processing-unit-geared-toward-family-farms/article_e81dbdae-4f01-11e6-8570-3389ae916745.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7.jp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0" y="616900"/>
            <a:ext cx="9144000" cy="176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5900">
                <a:solidFill>
                  <a:schemeClr val="dk1"/>
                </a:solidFill>
                <a:latin typeface="Playfair Display ExtraBold"/>
                <a:ea typeface="Playfair Display ExtraBold"/>
                <a:cs typeface="Playfair Display ExtraBold"/>
                <a:sym typeface="Playfair Display ExtraBold"/>
              </a:rPr>
              <a:t>Mobile Poultry Processing on Nantucket</a:t>
            </a:r>
            <a:endParaRPr b="0" sz="5900">
              <a:solidFill>
                <a:schemeClr val="dk1"/>
              </a:solidFill>
              <a:latin typeface="Playfair Display ExtraBold"/>
              <a:ea typeface="Playfair Display ExtraBold"/>
              <a:cs typeface="Playfair Display ExtraBold"/>
              <a:sym typeface="Playfair Display ExtraBold"/>
            </a:endParaRPr>
          </a:p>
        </p:txBody>
      </p:sp>
      <p:sp>
        <p:nvSpPr>
          <p:cNvPr id="109" name="Google Shape;109;p19"/>
          <p:cNvSpPr txBox="1"/>
          <p:nvPr/>
        </p:nvSpPr>
        <p:spPr>
          <a:xfrm>
            <a:off x="821400" y="2978950"/>
            <a:ext cx="7501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Playfair Display"/>
                <a:ea typeface="Playfair Display"/>
                <a:cs typeface="Playfair Display"/>
                <a:sym typeface="Playfair Display"/>
              </a:rPr>
              <a:t>Katie Bowles, Trevor Drane, Adam LaBombard, &amp; Charles Ritchie</a:t>
            </a:r>
            <a:endParaRPr sz="1000">
              <a:latin typeface="Playfair Display"/>
              <a:ea typeface="Playfair Display"/>
              <a:cs typeface="Playfair Display"/>
              <a:sym typeface="Playfair Display"/>
            </a:endParaRPr>
          </a:p>
        </p:txBody>
      </p:sp>
      <p:sp>
        <p:nvSpPr>
          <p:cNvPr id="110" name="Google Shape;110;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9"/>
          <p:cNvPicPr preferRelativeResize="0"/>
          <p:nvPr/>
        </p:nvPicPr>
        <p:blipFill>
          <a:blip r:embed="rId3">
            <a:alphaModFix/>
          </a:blip>
          <a:stretch>
            <a:fillRect/>
          </a:stretch>
        </p:blipFill>
        <p:spPr>
          <a:xfrm>
            <a:off x="112561" y="3697725"/>
            <a:ext cx="2352675" cy="1809750"/>
          </a:xfrm>
          <a:prstGeom prst="rect">
            <a:avLst/>
          </a:prstGeom>
          <a:noFill/>
          <a:ln>
            <a:noFill/>
          </a:ln>
        </p:spPr>
      </p:pic>
      <p:pic>
        <p:nvPicPr>
          <p:cNvPr id="112" name="Google Shape;112;p19"/>
          <p:cNvPicPr preferRelativeResize="0"/>
          <p:nvPr/>
        </p:nvPicPr>
        <p:blipFill>
          <a:blip r:embed="rId4">
            <a:alphaModFix/>
          </a:blip>
          <a:stretch>
            <a:fillRect/>
          </a:stretch>
        </p:blipFill>
        <p:spPr>
          <a:xfrm>
            <a:off x="6230400" y="3972775"/>
            <a:ext cx="2673550" cy="111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8"/>
          <p:cNvPicPr preferRelativeResize="0"/>
          <p:nvPr/>
        </p:nvPicPr>
        <p:blipFill>
          <a:blip r:embed="rId3">
            <a:alphaModFix/>
          </a:blip>
          <a:stretch>
            <a:fillRect/>
          </a:stretch>
        </p:blipFill>
        <p:spPr>
          <a:xfrm>
            <a:off x="2827949" y="1931275"/>
            <a:ext cx="3488100" cy="3160600"/>
          </a:xfrm>
          <a:prstGeom prst="rect">
            <a:avLst/>
          </a:prstGeom>
          <a:noFill/>
          <a:ln>
            <a:noFill/>
          </a:ln>
        </p:spPr>
      </p:pic>
      <p:sp>
        <p:nvSpPr>
          <p:cNvPr id="236" name="Google Shape;236;p28"/>
          <p:cNvSpPr txBox="1"/>
          <p:nvPr>
            <p:ph type="title"/>
          </p:nvPr>
        </p:nvSpPr>
        <p:spPr>
          <a:xfrm>
            <a:off x="1690650" y="638330"/>
            <a:ext cx="5762700" cy="176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solidFill>
                  <a:schemeClr val="dk1"/>
                </a:solidFill>
                <a:latin typeface="Playfair Display"/>
                <a:ea typeface="Playfair Display"/>
                <a:cs typeface="Playfair Display"/>
                <a:sym typeface="Playfair Display"/>
              </a:rPr>
              <a:t>Interviews</a:t>
            </a:r>
            <a:endParaRPr sz="5900">
              <a:solidFill>
                <a:schemeClr val="dk1"/>
              </a:solidFill>
              <a:latin typeface="Playfair Display"/>
              <a:ea typeface="Playfair Display"/>
              <a:cs typeface="Playfair Display"/>
              <a:sym typeface="Playfair Display"/>
            </a:endParaRPr>
          </a:p>
        </p:txBody>
      </p:sp>
      <p:sp>
        <p:nvSpPr>
          <p:cNvPr id="237" name="Google Shape;237;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28"/>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Nixie One"/>
              <a:ea typeface="Nixie One"/>
              <a:cs typeface="Nixie One"/>
              <a:sym typeface="Nixie One"/>
            </a:endParaRPr>
          </a:p>
        </p:txBody>
      </p:sp>
      <p:pic>
        <p:nvPicPr>
          <p:cNvPr id="239" name="Google Shape;239;p28"/>
          <p:cNvPicPr preferRelativeResize="0"/>
          <p:nvPr/>
        </p:nvPicPr>
        <p:blipFill>
          <a:blip r:embed="rId4">
            <a:alphaModFix amt="79000"/>
          </a:blip>
          <a:stretch>
            <a:fillRect/>
          </a:stretch>
        </p:blipFill>
        <p:spPr>
          <a:xfrm>
            <a:off x="2827950" y="2470949"/>
            <a:ext cx="2002425" cy="2002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p:nvPr/>
        </p:nvSpPr>
        <p:spPr>
          <a:xfrm>
            <a:off x="792570" y="2633400"/>
            <a:ext cx="1243674" cy="393606"/>
          </a:xfrm>
          <a:prstGeom prst="flowChartTerminator">
            <a:avLst/>
          </a:prstGeom>
          <a:solidFill>
            <a:srgbClr val="EF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959"/>
                </a:solidFill>
                <a:latin typeface="Playfair Display"/>
                <a:ea typeface="Playfair Display"/>
                <a:cs typeface="Playfair Display"/>
                <a:sym typeface="Playfair Display"/>
              </a:rPr>
              <a:t>Yes</a:t>
            </a:r>
            <a:endParaRPr b="1">
              <a:solidFill>
                <a:srgbClr val="595959"/>
              </a:solidFill>
              <a:latin typeface="Playfair Display"/>
              <a:ea typeface="Playfair Display"/>
              <a:cs typeface="Playfair Display"/>
              <a:sym typeface="Playfair Display"/>
            </a:endParaRPr>
          </a:p>
        </p:txBody>
      </p:sp>
      <p:sp>
        <p:nvSpPr>
          <p:cNvPr id="245" name="Google Shape;245;p29"/>
          <p:cNvSpPr/>
          <p:nvPr/>
        </p:nvSpPr>
        <p:spPr>
          <a:xfrm>
            <a:off x="792570" y="3275600"/>
            <a:ext cx="1243674" cy="419742"/>
          </a:xfrm>
          <a:prstGeom prst="flowChartTerminator">
            <a:avLst/>
          </a:prstGeom>
          <a:solidFill>
            <a:srgbClr val="EF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959"/>
                </a:solidFill>
                <a:latin typeface="Playfair Display"/>
                <a:ea typeface="Playfair Display"/>
                <a:cs typeface="Playfair Display"/>
                <a:sym typeface="Playfair Display"/>
              </a:rPr>
              <a:t>Maybe</a:t>
            </a:r>
            <a:endParaRPr b="1">
              <a:solidFill>
                <a:srgbClr val="595959"/>
              </a:solidFill>
              <a:latin typeface="Playfair Display"/>
              <a:ea typeface="Playfair Display"/>
              <a:cs typeface="Playfair Display"/>
              <a:sym typeface="Playfair Display"/>
            </a:endParaRPr>
          </a:p>
        </p:txBody>
      </p:sp>
      <p:sp>
        <p:nvSpPr>
          <p:cNvPr id="246" name="Google Shape;246;p29"/>
          <p:cNvSpPr/>
          <p:nvPr/>
        </p:nvSpPr>
        <p:spPr>
          <a:xfrm>
            <a:off x="792570" y="3977977"/>
            <a:ext cx="1243674" cy="393606"/>
          </a:xfrm>
          <a:prstGeom prst="flowChartTerminator">
            <a:avLst/>
          </a:prstGeom>
          <a:solidFill>
            <a:srgbClr val="EF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959"/>
                </a:solidFill>
                <a:latin typeface="Playfair Display"/>
                <a:ea typeface="Playfair Display"/>
                <a:cs typeface="Playfair Display"/>
                <a:sym typeface="Playfair Display"/>
              </a:rPr>
              <a:t>No</a:t>
            </a:r>
            <a:endParaRPr b="1">
              <a:solidFill>
                <a:srgbClr val="595959"/>
              </a:solidFill>
              <a:latin typeface="Playfair Display"/>
              <a:ea typeface="Playfair Display"/>
              <a:cs typeface="Playfair Display"/>
              <a:sym typeface="Playfair Display"/>
            </a:endParaRPr>
          </a:p>
        </p:txBody>
      </p:sp>
      <p:sp>
        <p:nvSpPr>
          <p:cNvPr id="247" name="Google Shape;247;p29"/>
          <p:cNvSpPr/>
          <p:nvPr/>
        </p:nvSpPr>
        <p:spPr>
          <a:xfrm>
            <a:off x="970137" y="1675914"/>
            <a:ext cx="2330262" cy="578502"/>
          </a:xfrm>
          <a:prstGeom prst="flowChartTerminator">
            <a:avLst/>
          </a:prstGeom>
          <a:solidFill>
            <a:srgbClr val="EF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300">
                <a:solidFill>
                  <a:srgbClr val="595959"/>
                </a:solidFill>
                <a:latin typeface="Playfair Display"/>
                <a:ea typeface="Playfair Display"/>
                <a:cs typeface="Playfair Display"/>
                <a:sym typeface="Playfair Display"/>
              </a:rPr>
              <a:t>Farmers</a:t>
            </a:r>
            <a:endParaRPr b="1" sz="2300">
              <a:solidFill>
                <a:srgbClr val="595959"/>
              </a:solidFill>
              <a:latin typeface="Playfair Display"/>
              <a:ea typeface="Playfair Display"/>
              <a:cs typeface="Playfair Display"/>
              <a:sym typeface="Playfair Display"/>
            </a:endParaRPr>
          </a:p>
        </p:txBody>
      </p:sp>
      <p:sp>
        <p:nvSpPr>
          <p:cNvPr id="248" name="Google Shape;248;p29"/>
          <p:cNvSpPr txBox="1"/>
          <p:nvPr>
            <p:ph idx="12" type="sldNum"/>
          </p:nvPr>
        </p:nvSpPr>
        <p:spPr>
          <a:xfrm>
            <a:off x="8556784" y="4806748"/>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29"/>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Nixie One"/>
              <a:ea typeface="Nixie One"/>
              <a:cs typeface="Nixie One"/>
              <a:sym typeface="Nixie One"/>
            </a:endParaRPr>
          </a:p>
        </p:txBody>
      </p:sp>
      <p:sp>
        <p:nvSpPr>
          <p:cNvPr id="250" name="Google Shape;250;p2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Farmer Perspectives</a:t>
            </a:r>
            <a:endParaRPr>
              <a:solidFill>
                <a:srgbClr val="738B89"/>
              </a:solidFill>
              <a:latin typeface="Playfair Display"/>
              <a:ea typeface="Playfair Display"/>
              <a:cs typeface="Playfair Display"/>
              <a:sym typeface="Playfair Display"/>
            </a:endParaRPr>
          </a:p>
        </p:txBody>
      </p:sp>
      <p:sp>
        <p:nvSpPr>
          <p:cNvPr id="251" name="Google Shape;251;p29"/>
          <p:cNvSpPr/>
          <p:nvPr/>
        </p:nvSpPr>
        <p:spPr>
          <a:xfrm>
            <a:off x="407200" y="1457325"/>
            <a:ext cx="1011000" cy="1015800"/>
          </a:xfrm>
          <a:prstGeom prst="ellipse">
            <a:avLst/>
          </a:prstGeom>
          <a:solidFill>
            <a:srgbClr val="A1C1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595959"/>
                </a:solidFill>
                <a:latin typeface="Playfair Display ExtraBold"/>
                <a:ea typeface="Playfair Display ExtraBold"/>
                <a:cs typeface="Playfair Display ExtraBold"/>
                <a:sym typeface="Playfair Display ExtraBold"/>
              </a:rPr>
              <a:t>7</a:t>
            </a:r>
            <a:endParaRPr sz="3500">
              <a:solidFill>
                <a:srgbClr val="595959"/>
              </a:solidFill>
              <a:latin typeface="Playfair Display ExtraBold"/>
              <a:ea typeface="Playfair Display ExtraBold"/>
              <a:cs typeface="Playfair Display ExtraBold"/>
              <a:sym typeface="Playfair Display ExtraBold"/>
            </a:endParaRPr>
          </a:p>
        </p:txBody>
      </p:sp>
      <p:sp>
        <p:nvSpPr>
          <p:cNvPr id="252" name="Google Shape;252;p29"/>
          <p:cNvSpPr/>
          <p:nvPr/>
        </p:nvSpPr>
        <p:spPr>
          <a:xfrm>
            <a:off x="543785" y="2473125"/>
            <a:ext cx="670500" cy="654000"/>
          </a:xfrm>
          <a:prstGeom prst="ellipse">
            <a:avLst/>
          </a:prstGeom>
          <a:solidFill>
            <a:srgbClr val="ADCF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95959"/>
                </a:solidFill>
                <a:latin typeface="Playfair Display ExtraBold"/>
                <a:ea typeface="Playfair Display ExtraBold"/>
                <a:cs typeface="Playfair Display ExtraBold"/>
                <a:sym typeface="Playfair Display ExtraBold"/>
              </a:rPr>
              <a:t>4</a:t>
            </a:r>
            <a:endParaRPr sz="2400">
              <a:solidFill>
                <a:srgbClr val="595959"/>
              </a:solidFill>
              <a:latin typeface="Playfair Display ExtraBold"/>
              <a:ea typeface="Playfair Display ExtraBold"/>
              <a:cs typeface="Playfair Display ExtraBold"/>
              <a:sym typeface="Playfair Display ExtraBold"/>
            </a:endParaRPr>
          </a:p>
        </p:txBody>
      </p:sp>
      <p:sp>
        <p:nvSpPr>
          <p:cNvPr id="253" name="Google Shape;253;p29"/>
          <p:cNvSpPr/>
          <p:nvPr/>
        </p:nvSpPr>
        <p:spPr>
          <a:xfrm>
            <a:off x="543796" y="3145370"/>
            <a:ext cx="670500" cy="654000"/>
          </a:xfrm>
          <a:prstGeom prst="ellipse">
            <a:avLst/>
          </a:prstGeom>
          <a:solidFill>
            <a:srgbClr val="ADCFCC"/>
          </a:solidFill>
          <a:ln cap="flat" cmpd="sng" w="9525">
            <a:solidFill>
              <a:srgbClr val="ADCF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95959"/>
                </a:solidFill>
                <a:latin typeface="Playfair Display ExtraBold"/>
                <a:ea typeface="Playfair Display ExtraBold"/>
                <a:cs typeface="Playfair Display ExtraBold"/>
                <a:sym typeface="Playfair Display ExtraBold"/>
              </a:rPr>
              <a:t>2</a:t>
            </a:r>
            <a:endParaRPr sz="2400">
              <a:solidFill>
                <a:srgbClr val="595959"/>
              </a:solidFill>
              <a:latin typeface="Playfair Display ExtraBold"/>
              <a:ea typeface="Playfair Display ExtraBold"/>
              <a:cs typeface="Playfair Display ExtraBold"/>
              <a:sym typeface="Playfair Display ExtraBold"/>
            </a:endParaRPr>
          </a:p>
        </p:txBody>
      </p:sp>
      <p:sp>
        <p:nvSpPr>
          <p:cNvPr id="254" name="Google Shape;254;p29"/>
          <p:cNvSpPr/>
          <p:nvPr/>
        </p:nvSpPr>
        <p:spPr>
          <a:xfrm>
            <a:off x="543796" y="3817650"/>
            <a:ext cx="670500" cy="654000"/>
          </a:xfrm>
          <a:prstGeom prst="ellipse">
            <a:avLst/>
          </a:prstGeom>
          <a:solidFill>
            <a:srgbClr val="ADCF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95959"/>
                </a:solidFill>
                <a:latin typeface="Playfair Display ExtraBold"/>
                <a:ea typeface="Playfair Display ExtraBold"/>
                <a:cs typeface="Playfair Display ExtraBold"/>
                <a:sym typeface="Playfair Display ExtraBold"/>
              </a:rPr>
              <a:t>1</a:t>
            </a:r>
            <a:endParaRPr sz="2400">
              <a:solidFill>
                <a:srgbClr val="595959"/>
              </a:solidFill>
              <a:latin typeface="Playfair Display ExtraBold"/>
              <a:ea typeface="Playfair Display ExtraBold"/>
              <a:cs typeface="Playfair Display ExtraBold"/>
              <a:sym typeface="Playfair Display ExtraBold"/>
            </a:endParaRPr>
          </a:p>
        </p:txBody>
      </p:sp>
      <p:sp>
        <p:nvSpPr>
          <p:cNvPr id="255" name="Google Shape;255;p29"/>
          <p:cNvSpPr/>
          <p:nvPr/>
        </p:nvSpPr>
        <p:spPr>
          <a:xfrm>
            <a:off x="5292825" y="1675925"/>
            <a:ext cx="2861700" cy="11787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595959"/>
                </a:solidFill>
                <a:latin typeface="Playfair Display SemiBold"/>
                <a:ea typeface="Playfair Display SemiBold"/>
                <a:cs typeface="Playfair Display SemiBold"/>
                <a:sym typeface="Playfair Display SemiBold"/>
              </a:rPr>
              <a:t>Current Poultry:</a:t>
            </a:r>
            <a:endParaRPr sz="2200">
              <a:solidFill>
                <a:srgbClr val="595959"/>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en" sz="1800">
                <a:solidFill>
                  <a:srgbClr val="595959"/>
                </a:solidFill>
                <a:latin typeface="Playfair Display"/>
                <a:ea typeface="Playfair Display"/>
                <a:cs typeface="Playfair Display"/>
                <a:sym typeface="Playfair Display"/>
              </a:rPr>
              <a:t>200 layers</a:t>
            </a:r>
            <a:endParaRPr sz="1800">
              <a:solidFill>
                <a:srgbClr val="595959"/>
              </a:solidFill>
              <a:latin typeface="Playfair Display"/>
              <a:ea typeface="Playfair Display"/>
              <a:cs typeface="Playfair Display"/>
              <a:sym typeface="Playfair Display"/>
            </a:endParaRPr>
          </a:p>
          <a:p>
            <a:pPr indent="0" lvl="0" marL="0" rtl="0" algn="ctr">
              <a:spcBef>
                <a:spcPts val="0"/>
              </a:spcBef>
              <a:spcAft>
                <a:spcPts val="0"/>
              </a:spcAft>
              <a:buNone/>
            </a:pPr>
            <a:r>
              <a:rPr lang="en" sz="1800">
                <a:solidFill>
                  <a:srgbClr val="595959"/>
                </a:solidFill>
                <a:latin typeface="Playfair Display"/>
                <a:ea typeface="Playfair Display"/>
                <a:cs typeface="Playfair Display"/>
                <a:sym typeface="Playfair Display"/>
              </a:rPr>
              <a:t>50 </a:t>
            </a:r>
            <a:r>
              <a:rPr lang="en" sz="1800">
                <a:solidFill>
                  <a:srgbClr val="595959"/>
                </a:solidFill>
                <a:latin typeface="Playfair Display"/>
                <a:ea typeface="Playfair Display"/>
                <a:cs typeface="Playfair Display"/>
                <a:sym typeface="Playfair Display"/>
              </a:rPr>
              <a:t>broilers</a:t>
            </a:r>
            <a:endParaRPr sz="1800">
              <a:solidFill>
                <a:srgbClr val="595959"/>
              </a:solidFill>
              <a:latin typeface="Playfair Display"/>
              <a:ea typeface="Playfair Display"/>
              <a:cs typeface="Playfair Display"/>
              <a:sym typeface="Playfair Display"/>
            </a:endParaRPr>
          </a:p>
          <a:p>
            <a:pPr indent="0" lvl="0" marL="0" rtl="0" algn="ctr">
              <a:spcBef>
                <a:spcPts val="0"/>
              </a:spcBef>
              <a:spcAft>
                <a:spcPts val="0"/>
              </a:spcAft>
              <a:buNone/>
            </a:pPr>
            <a:r>
              <a:rPr lang="en" sz="1800">
                <a:solidFill>
                  <a:srgbClr val="595959"/>
                </a:solidFill>
                <a:latin typeface="Playfair Display"/>
                <a:ea typeface="Playfair Display"/>
                <a:cs typeface="Playfair Display"/>
                <a:sym typeface="Playfair Display"/>
              </a:rPr>
              <a:t>50 ducks</a:t>
            </a:r>
            <a:endParaRPr sz="1800">
              <a:solidFill>
                <a:srgbClr val="595959"/>
              </a:solidFill>
              <a:latin typeface="Playfair Display"/>
              <a:ea typeface="Playfair Display"/>
              <a:cs typeface="Playfair Display"/>
              <a:sym typeface="Playfair Display"/>
            </a:endParaRPr>
          </a:p>
        </p:txBody>
      </p:sp>
      <p:sp>
        <p:nvSpPr>
          <p:cNvPr id="256" name="Google Shape;256;p29"/>
          <p:cNvSpPr/>
          <p:nvPr/>
        </p:nvSpPr>
        <p:spPr>
          <a:xfrm>
            <a:off x="5292825" y="3211150"/>
            <a:ext cx="2861700" cy="11787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595959"/>
                </a:solidFill>
                <a:latin typeface="Playfair Display SemiBold"/>
                <a:ea typeface="Playfair Display SemiBold"/>
                <a:cs typeface="Playfair Display SemiBold"/>
                <a:sym typeface="Playfair Display SemiBold"/>
              </a:rPr>
              <a:t>Potential Poultry:</a:t>
            </a:r>
            <a:endParaRPr sz="2200">
              <a:solidFill>
                <a:srgbClr val="595959"/>
              </a:solidFill>
              <a:latin typeface="Playfair Display SemiBold"/>
              <a:ea typeface="Playfair Display SemiBold"/>
              <a:cs typeface="Playfair Display SemiBold"/>
              <a:sym typeface="Playfair Display SemiBold"/>
            </a:endParaRPr>
          </a:p>
          <a:p>
            <a:pPr indent="0" lvl="0" marL="0" rtl="0" algn="ctr">
              <a:spcBef>
                <a:spcPts val="0"/>
              </a:spcBef>
              <a:spcAft>
                <a:spcPts val="0"/>
              </a:spcAft>
              <a:buNone/>
            </a:pPr>
            <a:r>
              <a:rPr lang="en" sz="1800">
                <a:solidFill>
                  <a:srgbClr val="595959"/>
                </a:solidFill>
                <a:latin typeface="Playfair Display"/>
                <a:ea typeface="Playfair Display"/>
                <a:cs typeface="Playfair Display"/>
                <a:sym typeface="Playfair Display"/>
              </a:rPr>
              <a:t>600 layers</a:t>
            </a:r>
            <a:endParaRPr sz="1800">
              <a:solidFill>
                <a:srgbClr val="595959"/>
              </a:solidFill>
              <a:latin typeface="Playfair Display"/>
              <a:ea typeface="Playfair Display"/>
              <a:cs typeface="Playfair Display"/>
              <a:sym typeface="Playfair Display"/>
            </a:endParaRPr>
          </a:p>
          <a:p>
            <a:pPr indent="0" lvl="0" marL="0" rtl="0" algn="ctr">
              <a:spcBef>
                <a:spcPts val="0"/>
              </a:spcBef>
              <a:spcAft>
                <a:spcPts val="0"/>
              </a:spcAft>
              <a:buNone/>
            </a:pPr>
            <a:r>
              <a:rPr lang="en" sz="1800">
                <a:solidFill>
                  <a:srgbClr val="595959"/>
                </a:solidFill>
                <a:latin typeface="Playfair Display"/>
                <a:ea typeface="Playfair Display"/>
                <a:cs typeface="Playfair Display"/>
                <a:sym typeface="Playfair Display"/>
              </a:rPr>
              <a:t>1000+ broilers</a:t>
            </a:r>
            <a:endParaRPr sz="1800">
              <a:solidFill>
                <a:srgbClr val="595959"/>
              </a:solidFill>
              <a:latin typeface="Playfair Display"/>
              <a:ea typeface="Playfair Display"/>
              <a:cs typeface="Playfair Display"/>
              <a:sym typeface="Playfair Display"/>
            </a:endParaRPr>
          </a:p>
          <a:p>
            <a:pPr indent="0" lvl="0" marL="0" rtl="0" algn="ctr">
              <a:spcBef>
                <a:spcPts val="0"/>
              </a:spcBef>
              <a:spcAft>
                <a:spcPts val="0"/>
              </a:spcAft>
              <a:buNone/>
            </a:pPr>
            <a:r>
              <a:rPr lang="en" sz="1800">
                <a:solidFill>
                  <a:srgbClr val="595959"/>
                </a:solidFill>
                <a:latin typeface="Playfair Display"/>
                <a:ea typeface="Playfair Display"/>
                <a:cs typeface="Playfair Display"/>
                <a:sym typeface="Playfair Display"/>
              </a:rPr>
              <a:t>Some turkeys</a:t>
            </a:r>
            <a:endParaRPr sz="1800">
              <a:solidFill>
                <a:srgbClr val="595959"/>
              </a:solidFill>
              <a:latin typeface="Playfair Display"/>
              <a:ea typeface="Playfair Display"/>
              <a:cs typeface="Playfair Display"/>
              <a:sym typeface="Playfair Display"/>
            </a:endParaRPr>
          </a:p>
        </p:txBody>
      </p:sp>
      <p:pic>
        <p:nvPicPr>
          <p:cNvPr id="257" name="Google Shape;257;p29"/>
          <p:cNvPicPr preferRelativeResize="0"/>
          <p:nvPr/>
        </p:nvPicPr>
        <p:blipFill>
          <a:blip r:embed="rId3">
            <a:alphaModFix/>
          </a:blip>
          <a:stretch>
            <a:fillRect/>
          </a:stretch>
        </p:blipFill>
        <p:spPr>
          <a:xfrm>
            <a:off x="2701550" y="2473125"/>
            <a:ext cx="2043889" cy="18887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1000"/>
                                        <p:tgtEl>
                                          <p:spTgt spid="244"/>
                                        </p:tgtEl>
                                        <p:attrNameLst>
                                          <p:attrName>ppt_w</p:attrName>
                                        </p:attrNameLst>
                                      </p:cBhvr>
                                      <p:tavLst>
                                        <p:tav fmla="" tm="0">
                                          <p:val>
                                            <p:strVal val="0"/>
                                          </p:val>
                                        </p:tav>
                                        <p:tav fmla="" tm="100000">
                                          <p:val>
                                            <p:strVal val="#ppt_w"/>
                                          </p:val>
                                        </p:tav>
                                      </p:tavLst>
                                    </p:anim>
                                    <p:anim calcmode="lin" valueType="num">
                                      <p:cBhvr additive="base">
                                        <p:cTn dur="1000"/>
                                        <p:tgtEl>
                                          <p:spTgt spid="2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1000"/>
                                        <p:tgtEl>
                                          <p:spTgt spid="252"/>
                                        </p:tgtEl>
                                        <p:attrNameLst>
                                          <p:attrName>ppt_w</p:attrName>
                                        </p:attrNameLst>
                                      </p:cBhvr>
                                      <p:tavLst>
                                        <p:tav fmla="" tm="0">
                                          <p:val>
                                            <p:strVal val="0"/>
                                          </p:val>
                                        </p:tav>
                                        <p:tav fmla="" tm="100000">
                                          <p:val>
                                            <p:strVal val="#ppt_w"/>
                                          </p:val>
                                        </p:tav>
                                      </p:tavLst>
                                    </p:anim>
                                    <p:anim calcmode="lin" valueType="num">
                                      <p:cBhvr additive="base">
                                        <p:cTn dur="1000"/>
                                        <p:tgtEl>
                                          <p:spTgt spid="2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1000"/>
                                        <p:tgtEl>
                                          <p:spTgt spid="245"/>
                                        </p:tgtEl>
                                        <p:attrNameLst>
                                          <p:attrName>ppt_w</p:attrName>
                                        </p:attrNameLst>
                                      </p:cBhvr>
                                      <p:tavLst>
                                        <p:tav fmla="" tm="0">
                                          <p:val>
                                            <p:strVal val="0"/>
                                          </p:val>
                                        </p:tav>
                                        <p:tav fmla="" tm="100000">
                                          <p:val>
                                            <p:strVal val="#ppt_w"/>
                                          </p:val>
                                        </p:tav>
                                      </p:tavLst>
                                    </p:anim>
                                    <p:anim calcmode="lin" valueType="num">
                                      <p:cBhvr additive="base">
                                        <p:cTn dur="1000"/>
                                        <p:tgtEl>
                                          <p:spTgt spid="2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ppt_w</p:attrName>
                                        </p:attrNameLst>
                                      </p:cBhvr>
                                      <p:tavLst>
                                        <p:tav fmla="" tm="0">
                                          <p:val>
                                            <p:strVal val="0"/>
                                          </p:val>
                                        </p:tav>
                                        <p:tav fmla="" tm="100000">
                                          <p:val>
                                            <p:strVal val="#ppt_w"/>
                                          </p:val>
                                        </p:tav>
                                      </p:tavLst>
                                    </p:anim>
                                    <p:anim calcmode="lin" valueType="num">
                                      <p:cBhvr additive="base">
                                        <p:cTn dur="1000"/>
                                        <p:tgtEl>
                                          <p:spTgt spid="2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ppt_w</p:attrName>
                                        </p:attrNameLst>
                                      </p:cBhvr>
                                      <p:tavLst>
                                        <p:tav fmla="" tm="0">
                                          <p:val>
                                            <p:strVal val="0"/>
                                          </p:val>
                                        </p:tav>
                                        <p:tav fmla="" tm="100000">
                                          <p:val>
                                            <p:strVal val="#ppt_w"/>
                                          </p:val>
                                        </p:tav>
                                      </p:tavLst>
                                    </p:anim>
                                    <p:anim calcmode="lin" valueType="num">
                                      <p:cBhvr additive="base">
                                        <p:cTn dur="1000"/>
                                        <p:tgtEl>
                                          <p:spTgt spid="2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ppt_w</p:attrName>
                                        </p:attrNameLst>
                                      </p:cBhvr>
                                      <p:tavLst>
                                        <p:tav fmla="" tm="0">
                                          <p:val>
                                            <p:strVal val="0"/>
                                          </p:val>
                                        </p:tav>
                                        <p:tav fmla="" tm="100000">
                                          <p:val>
                                            <p:strVal val="#ppt_w"/>
                                          </p:val>
                                        </p:tav>
                                      </p:tavLst>
                                    </p:anim>
                                    <p:anim calcmode="lin" valueType="num">
                                      <p:cBhvr additive="base">
                                        <p:cTn dur="1000"/>
                                        <p:tgtEl>
                                          <p:spTgt spid="2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0"/>
          <p:cNvSpPr txBox="1"/>
          <p:nvPr>
            <p:ph type="title"/>
          </p:nvPr>
        </p:nvSpPr>
        <p:spPr>
          <a:xfrm>
            <a:off x="713225" y="5212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Local Official </a:t>
            </a:r>
            <a:r>
              <a:rPr lang="en">
                <a:solidFill>
                  <a:srgbClr val="738B89"/>
                </a:solidFill>
                <a:latin typeface="Playfair Display"/>
                <a:ea typeface="Playfair Display"/>
                <a:cs typeface="Playfair Display"/>
                <a:sym typeface="Playfair Display"/>
              </a:rPr>
              <a:t>Interviews</a:t>
            </a:r>
            <a:endParaRPr>
              <a:solidFill>
                <a:srgbClr val="738B89"/>
              </a:solidFill>
              <a:latin typeface="Playfair Display"/>
              <a:ea typeface="Playfair Display"/>
              <a:cs typeface="Playfair Display"/>
              <a:sym typeface="Playfair Display"/>
            </a:endParaRPr>
          </a:p>
        </p:txBody>
      </p:sp>
      <p:sp>
        <p:nvSpPr>
          <p:cNvPr id="263" name="Google Shape;263;p30"/>
          <p:cNvSpPr txBox="1"/>
          <p:nvPr>
            <p:ph idx="12" type="sldNum"/>
          </p:nvPr>
        </p:nvSpPr>
        <p:spPr>
          <a:xfrm>
            <a:off x="8556784" y="4806748"/>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4" name="Google Shape;264;p30"/>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Nixie One"/>
              <a:ea typeface="Nixie One"/>
              <a:cs typeface="Nixie One"/>
              <a:sym typeface="Nixie One"/>
            </a:endParaRPr>
          </a:p>
        </p:txBody>
      </p:sp>
      <p:sp>
        <p:nvSpPr>
          <p:cNvPr id="265" name="Google Shape;265;p30"/>
          <p:cNvSpPr/>
          <p:nvPr/>
        </p:nvSpPr>
        <p:spPr>
          <a:xfrm>
            <a:off x="934150" y="1310202"/>
            <a:ext cx="2996100" cy="1568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layfair Display ExtraBold"/>
                <a:ea typeface="Playfair Display ExtraBold"/>
                <a:cs typeface="Playfair Display ExtraBold"/>
                <a:sym typeface="Playfair Display ExtraBold"/>
              </a:rPr>
              <a:t>Nantucket Waste Options</a:t>
            </a:r>
            <a:endParaRPr sz="1900">
              <a:latin typeface="Playfair Display ExtraBold"/>
              <a:ea typeface="Playfair Display ExtraBold"/>
              <a:cs typeface="Playfair Display ExtraBold"/>
              <a:sym typeface="Playfair Display ExtraBold"/>
            </a:endParaRPr>
          </a:p>
        </p:txBody>
      </p:sp>
      <p:sp>
        <p:nvSpPr>
          <p:cNvPr id="266" name="Google Shape;266;p30"/>
          <p:cNvSpPr/>
          <p:nvPr/>
        </p:nvSpPr>
        <p:spPr>
          <a:xfrm>
            <a:off x="3130847" y="2878850"/>
            <a:ext cx="2996100" cy="1568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layfair Display ExtraBold"/>
                <a:ea typeface="Playfair Display ExtraBold"/>
                <a:cs typeface="Playfair Display ExtraBold"/>
                <a:sym typeface="Playfair Display ExtraBold"/>
              </a:rPr>
              <a:t>Nantucket Board of Health</a:t>
            </a:r>
            <a:endParaRPr sz="1900">
              <a:latin typeface="Playfair Display ExtraBold"/>
              <a:ea typeface="Playfair Display ExtraBold"/>
              <a:cs typeface="Playfair Display ExtraBold"/>
              <a:sym typeface="Playfair Display ExtraBold"/>
            </a:endParaRPr>
          </a:p>
        </p:txBody>
      </p:sp>
      <p:sp>
        <p:nvSpPr>
          <p:cNvPr id="267" name="Google Shape;267;p30"/>
          <p:cNvSpPr/>
          <p:nvPr/>
        </p:nvSpPr>
        <p:spPr>
          <a:xfrm>
            <a:off x="5285225" y="1310150"/>
            <a:ext cx="2996100" cy="1568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layfair Display ExtraBold"/>
                <a:ea typeface="Playfair Display ExtraBold"/>
                <a:cs typeface="Playfair Display ExtraBold"/>
                <a:sym typeface="Playfair Display ExtraBold"/>
              </a:rPr>
              <a:t>Nantucket Sewer Department</a:t>
            </a:r>
            <a:endParaRPr sz="1900">
              <a:latin typeface="Playfair Display ExtraBold"/>
              <a:ea typeface="Playfair Display ExtraBold"/>
              <a:cs typeface="Playfair Display ExtraBold"/>
              <a:sym typeface="Playfair Display ExtraBold"/>
            </a:endParaRPr>
          </a:p>
        </p:txBody>
      </p:sp>
      <p:pic>
        <p:nvPicPr>
          <p:cNvPr id="268" name="Google Shape;268;p30"/>
          <p:cNvPicPr preferRelativeResize="0"/>
          <p:nvPr/>
        </p:nvPicPr>
        <p:blipFill>
          <a:blip r:embed="rId3">
            <a:alphaModFix/>
          </a:blip>
          <a:stretch>
            <a:fillRect/>
          </a:stretch>
        </p:blipFill>
        <p:spPr>
          <a:xfrm>
            <a:off x="525050" y="2832025"/>
            <a:ext cx="2111000" cy="211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1"/>
          <p:cNvSpPr txBox="1"/>
          <p:nvPr>
            <p:ph type="title"/>
          </p:nvPr>
        </p:nvSpPr>
        <p:spPr>
          <a:xfrm>
            <a:off x="713225" y="5212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MPPU Discussions</a:t>
            </a:r>
            <a:endParaRPr>
              <a:solidFill>
                <a:srgbClr val="738B89"/>
              </a:solidFill>
              <a:latin typeface="Playfair Display"/>
              <a:ea typeface="Playfair Display"/>
              <a:cs typeface="Playfair Display"/>
              <a:sym typeface="Playfair Display"/>
            </a:endParaRPr>
          </a:p>
        </p:txBody>
      </p:sp>
      <p:sp>
        <p:nvSpPr>
          <p:cNvPr id="274" name="Google Shape;274;p31"/>
          <p:cNvSpPr txBox="1"/>
          <p:nvPr>
            <p:ph idx="12" type="sldNum"/>
          </p:nvPr>
        </p:nvSpPr>
        <p:spPr>
          <a:xfrm>
            <a:off x="8556784" y="481812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31"/>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Nixie One"/>
              <a:ea typeface="Nixie One"/>
              <a:cs typeface="Nixie One"/>
              <a:sym typeface="Nixie One"/>
            </a:endParaRPr>
          </a:p>
        </p:txBody>
      </p:sp>
      <p:sp>
        <p:nvSpPr>
          <p:cNvPr id="276" name="Google Shape;276;p31"/>
          <p:cNvSpPr/>
          <p:nvPr/>
        </p:nvSpPr>
        <p:spPr>
          <a:xfrm>
            <a:off x="4792275" y="1432712"/>
            <a:ext cx="4080300" cy="1446600"/>
          </a:xfrm>
          <a:prstGeom prst="ellipse">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Island Grown Initiative of Martha’s Vineyard</a:t>
            </a:r>
            <a:endParaRPr b="1" sz="2200">
              <a:latin typeface="Playfair Display"/>
              <a:ea typeface="Playfair Display"/>
              <a:cs typeface="Playfair Display"/>
              <a:sym typeface="Playfair Display"/>
            </a:endParaRPr>
          </a:p>
        </p:txBody>
      </p:sp>
      <p:sp>
        <p:nvSpPr>
          <p:cNvPr id="277" name="Google Shape;277;p31"/>
          <p:cNvSpPr/>
          <p:nvPr/>
        </p:nvSpPr>
        <p:spPr>
          <a:xfrm>
            <a:off x="2585425" y="2941931"/>
            <a:ext cx="4080300" cy="1446600"/>
          </a:xfrm>
          <a:prstGeom prst="ellipse">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New Entry Sustainable Farming Project</a:t>
            </a:r>
            <a:endParaRPr b="1" sz="2200">
              <a:latin typeface="Playfair Display"/>
              <a:ea typeface="Playfair Display"/>
              <a:cs typeface="Playfair Display"/>
              <a:sym typeface="Playfair Display"/>
            </a:endParaRPr>
          </a:p>
        </p:txBody>
      </p:sp>
      <p:sp>
        <p:nvSpPr>
          <p:cNvPr id="278" name="Google Shape;278;p31"/>
          <p:cNvSpPr/>
          <p:nvPr/>
        </p:nvSpPr>
        <p:spPr>
          <a:xfrm>
            <a:off x="405975" y="1379012"/>
            <a:ext cx="4080300" cy="1500300"/>
          </a:xfrm>
          <a:prstGeom prst="ellipse">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Martha’s Vineyard Agricultural Society</a:t>
            </a:r>
            <a:endParaRPr b="1" sz="2200">
              <a:latin typeface="Playfair Display"/>
              <a:ea typeface="Playfair Display"/>
              <a:cs typeface="Playfair Display"/>
              <a:sym typeface="Playfair Display"/>
            </a:endParaRPr>
          </a:p>
        </p:txBody>
      </p:sp>
      <p:pic>
        <p:nvPicPr>
          <p:cNvPr id="279" name="Google Shape;279;p31"/>
          <p:cNvPicPr preferRelativeResize="0"/>
          <p:nvPr/>
        </p:nvPicPr>
        <p:blipFill>
          <a:blip r:embed="rId3">
            <a:alphaModFix/>
          </a:blip>
          <a:stretch>
            <a:fillRect/>
          </a:stretch>
        </p:blipFill>
        <p:spPr>
          <a:xfrm>
            <a:off x="85725" y="3817675"/>
            <a:ext cx="3354001" cy="107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5" name="Google Shape;285;p32"/>
          <p:cNvSpPr txBox="1"/>
          <p:nvPr>
            <p:ph type="title"/>
          </p:nvPr>
        </p:nvSpPr>
        <p:spPr>
          <a:xfrm>
            <a:off x="664375" y="727525"/>
            <a:ext cx="7835100" cy="61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solidFill>
                  <a:srgbClr val="738B89"/>
                </a:solidFill>
                <a:latin typeface="Playfair Display SemiBold"/>
                <a:ea typeface="Playfair Display SemiBold"/>
                <a:cs typeface="Playfair Display SemiBold"/>
                <a:sym typeface="Playfair Display SemiBold"/>
              </a:rPr>
              <a:t>What Should Sustainable </a:t>
            </a:r>
            <a:r>
              <a:rPr b="0" lang="en">
                <a:solidFill>
                  <a:srgbClr val="738B89"/>
                </a:solidFill>
                <a:latin typeface="Playfair Display SemiBold"/>
                <a:ea typeface="Playfair Display SemiBold"/>
                <a:cs typeface="Playfair Display SemiBold"/>
                <a:sym typeface="Playfair Display SemiBold"/>
              </a:rPr>
              <a:t>Nantucket</a:t>
            </a:r>
            <a:r>
              <a:rPr b="0" lang="en">
                <a:solidFill>
                  <a:srgbClr val="738B89"/>
                </a:solidFill>
                <a:latin typeface="Playfair Display SemiBold"/>
                <a:ea typeface="Playfair Display SemiBold"/>
                <a:cs typeface="Playfair Display SemiBold"/>
                <a:sym typeface="Playfair Display SemiBold"/>
              </a:rPr>
              <a:t> Look for in an MPPU?</a:t>
            </a:r>
            <a:endParaRPr b="0">
              <a:solidFill>
                <a:srgbClr val="738B89"/>
              </a:solidFill>
              <a:latin typeface="Playfair Display SemiBold"/>
              <a:ea typeface="Playfair Display SemiBold"/>
              <a:cs typeface="Playfair Display SemiBold"/>
              <a:sym typeface="Playfair Display SemiBold"/>
            </a:endParaRPr>
          </a:p>
        </p:txBody>
      </p:sp>
      <p:sp>
        <p:nvSpPr>
          <p:cNvPr id="286" name="Google Shape;286;p32"/>
          <p:cNvSpPr/>
          <p:nvPr/>
        </p:nvSpPr>
        <p:spPr>
          <a:xfrm>
            <a:off x="238787" y="1489475"/>
            <a:ext cx="2164500" cy="780300"/>
          </a:xfrm>
          <a:prstGeom prst="roundRect">
            <a:avLst>
              <a:gd fmla="val 16667" name="adj"/>
            </a:avLst>
          </a:prstGeom>
          <a:solidFill>
            <a:schemeClr val="accen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layfair Display"/>
                <a:ea typeface="Playfair Display"/>
                <a:cs typeface="Playfair Display"/>
                <a:sym typeface="Playfair Display"/>
              </a:rPr>
              <a:t>Flexibility</a:t>
            </a:r>
            <a:endParaRPr b="1" sz="1800">
              <a:latin typeface="Playfair Display"/>
              <a:ea typeface="Playfair Display"/>
              <a:cs typeface="Playfair Display"/>
              <a:sym typeface="Playfair Display"/>
            </a:endParaRPr>
          </a:p>
        </p:txBody>
      </p:sp>
      <p:sp>
        <p:nvSpPr>
          <p:cNvPr id="287" name="Google Shape;287;p32"/>
          <p:cNvSpPr/>
          <p:nvPr/>
        </p:nvSpPr>
        <p:spPr>
          <a:xfrm>
            <a:off x="3686175" y="3206075"/>
            <a:ext cx="3168900" cy="826200"/>
          </a:xfrm>
          <a:prstGeom prst="roundRect">
            <a:avLst>
              <a:gd fmla="val 16667" name="adj"/>
            </a:avLst>
          </a:prstGeom>
          <a:solidFill>
            <a:schemeClr val="accen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layfair Display"/>
                <a:ea typeface="Playfair Display"/>
                <a:cs typeface="Playfair Display"/>
                <a:sym typeface="Playfair Display"/>
              </a:rPr>
              <a:t>Ease of </a:t>
            </a:r>
            <a:r>
              <a:rPr b="1" lang="en" sz="1800">
                <a:latin typeface="Playfair Display"/>
                <a:ea typeface="Playfair Display"/>
                <a:cs typeface="Playfair Display"/>
                <a:sym typeface="Playfair Display"/>
              </a:rPr>
              <a:t>setup and cleanup</a:t>
            </a:r>
            <a:endParaRPr b="1" sz="1800">
              <a:latin typeface="Playfair Display"/>
              <a:ea typeface="Playfair Display"/>
              <a:cs typeface="Playfair Display"/>
              <a:sym typeface="Playfair Display"/>
            </a:endParaRPr>
          </a:p>
        </p:txBody>
      </p:sp>
      <p:sp>
        <p:nvSpPr>
          <p:cNvPr id="288" name="Google Shape;288;p32"/>
          <p:cNvSpPr/>
          <p:nvPr/>
        </p:nvSpPr>
        <p:spPr>
          <a:xfrm>
            <a:off x="6065050" y="4096475"/>
            <a:ext cx="2761800" cy="780300"/>
          </a:xfrm>
          <a:prstGeom prst="roundRect">
            <a:avLst>
              <a:gd fmla="val 16667" name="adj"/>
            </a:avLst>
          </a:prstGeom>
          <a:solidFill>
            <a:schemeClr val="accen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layfair Display"/>
                <a:ea typeface="Playfair Display"/>
                <a:cs typeface="Playfair Display"/>
                <a:sym typeface="Playfair Display"/>
              </a:rPr>
              <a:t>Safe to use</a:t>
            </a:r>
            <a:endParaRPr b="1" sz="1800">
              <a:latin typeface="Playfair Display"/>
              <a:ea typeface="Playfair Display"/>
              <a:cs typeface="Playfair Display"/>
              <a:sym typeface="Playfair Display"/>
            </a:endParaRPr>
          </a:p>
        </p:txBody>
      </p:sp>
      <p:sp>
        <p:nvSpPr>
          <p:cNvPr id="289" name="Google Shape;289;p32"/>
          <p:cNvSpPr/>
          <p:nvPr/>
        </p:nvSpPr>
        <p:spPr>
          <a:xfrm>
            <a:off x="1703270" y="2324825"/>
            <a:ext cx="2693700" cy="826200"/>
          </a:xfrm>
          <a:prstGeom prst="roundRect">
            <a:avLst>
              <a:gd fmla="val 16667" name="adj"/>
            </a:avLst>
          </a:prstGeom>
          <a:solidFill>
            <a:schemeClr val="accen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Playfair Display"/>
                <a:ea typeface="Playfair Display"/>
                <a:cs typeface="Playfair Display"/>
                <a:sym typeface="Playfair Display"/>
              </a:rPr>
              <a:t>Easy processing</a:t>
            </a:r>
            <a:endParaRPr b="1" sz="1800">
              <a:latin typeface="Playfair Display"/>
              <a:ea typeface="Playfair Display"/>
              <a:cs typeface="Playfair Display"/>
              <a:sym typeface="Playfair Display"/>
            </a:endParaRPr>
          </a:p>
        </p:txBody>
      </p:sp>
      <p:sp>
        <p:nvSpPr>
          <p:cNvPr id="290" name="Google Shape;290;p32"/>
          <p:cNvSpPr txBox="1"/>
          <p:nvPr/>
        </p:nvSpPr>
        <p:spPr>
          <a:xfrm>
            <a:off x="-126175" y="163475"/>
            <a:ext cx="86256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solidFill>
                  <a:schemeClr val="dk1"/>
                </a:solidFill>
                <a:latin typeface="Playfair Display"/>
                <a:ea typeface="Playfair Display"/>
                <a:cs typeface="Playfair Display"/>
                <a:sym typeface="Playfair Display"/>
              </a:rPr>
              <a:t>Mobile Poultry Processing on Nantucket</a:t>
            </a:r>
            <a:endParaRPr b="1">
              <a:solidFill>
                <a:schemeClr val="dk1"/>
              </a:solidFill>
              <a:latin typeface="Playfair Display"/>
              <a:ea typeface="Playfair Display"/>
              <a:cs typeface="Playfair Display"/>
              <a:sym typeface="Playfair Display"/>
            </a:endParaRPr>
          </a:p>
        </p:txBody>
      </p:sp>
      <p:pic>
        <p:nvPicPr>
          <p:cNvPr id="291" name="Google Shape;291;p32"/>
          <p:cNvPicPr preferRelativeResize="0"/>
          <p:nvPr/>
        </p:nvPicPr>
        <p:blipFill>
          <a:blip r:embed="rId3">
            <a:alphaModFix/>
          </a:blip>
          <a:stretch>
            <a:fillRect/>
          </a:stretch>
        </p:blipFill>
        <p:spPr>
          <a:xfrm>
            <a:off x="6065061" y="1199091"/>
            <a:ext cx="2263626" cy="17701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3"/>
          <p:cNvSpPr txBox="1"/>
          <p:nvPr>
            <p:ph type="title"/>
          </p:nvPr>
        </p:nvSpPr>
        <p:spPr>
          <a:xfrm>
            <a:off x="0" y="638325"/>
            <a:ext cx="9144000" cy="176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solidFill>
                  <a:schemeClr val="dk1"/>
                </a:solidFill>
                <a:latin typeface="Playfair Display"/>
                <a:ea typeface="Playfair Display"/>
                <a:cs typeface="Playfair Display"/>
                <a:sym typeface="Playfair Display"/>
              </a:rPr>
              <a:t>Recommendations</a:t>
            </a:r>
            <a:endParaRPr sz="5900">
              <a:solidFill>
                <a:schemeClr val="dk1"/>
              </a:solidFill>
              <a:latin typeface="Playfair Display"/>
              <a:ea typeface="Playfair Display"/>
              <a:cs typeface="Playfair Display"/>
              <a:sym typeface="Playfair Display"/>
            </a:endParaRPr>
          </a:p>
        </p:txBody>
      </p:sp>
      <p:sp>
        <p:nvSpPr>
          <p:cNvPr id="297" name="Google Shape;297;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8" name="Google Shape;298;p33"/>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pic>
        <p:nvPicPr>
          <p:cNvPr id="299" name="Google Shape;299;p33"/>
          <p:cNvPicPr preferRelativeResize="0"/>
          <p:nvPr/>
        </p:nvPicPr>
        <p:blipFill>
          <a:blip r:embed="rId3">
            <a:alphaModFix/>
          </a:blip>
          <a:stretch>
            <a:fillRect/>
          </a:stretch>
        </p:blipFill>
        <p:spPr>
          <a:xfrm>
            <a:off x="3197988" y="2319175"/>
            <a:ext cx="2748013" cy="243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MPPU Type </a:t>
            </a:r>
            <a:r>
              <a:rPr lang="en">
                <a:solidFill>
                  <a:srgbClr val="738B89"/>
                </a:solidFill>
                <a:latin typeface="Playfair Display"/>
                <a:ea typeface="Playfair Display"/>
                <a:cs typeface="Playfair Display"/>
                <a:sym typeface="Playfair Display"/>
              </a:rPr>
              <a:t>Recommendation</a:t>
            </a:r>
            <a:endParaRPr>
              <a:solidFill>
                <a:srgbClr val="738B89"/>
              </a:solidFill>
              <a:latin typeface="Playfair Display"/>
              <a:ea typeface="Playfair Display"/>
              <a:cs typeface="Playfair Display"/>
              <a:sym typeface="Playfair Display"/>
            </a:endParaRPr>
          </a:p>
        </p:txBody>
      </p:sp>
      <p:sp>
        <p:nvSpPr>
          <p:cNvPr id="305" name="Google Shape;305;p34"/>
          <p:cNvSpPr txBox="1"/>
          <p:nvPr>
            <p:ph idx="5"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sp>
        <p:nvSpPr>
          <p:cNvPr id="306" name="Google Shape;306;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7" name="Google Shape;307;p34"/>
          <p:cNvPicPr preferRelativeResize="0"/>
          <p:nvPr/>
        </p:nvPicPr>
        <p:blipFill rotWithShape="1">
          <a:blip r:embed="rId4">
            <a:alphaModFix/>
          </a:blip>
          <a:srcRect b="6215" l="0" r="8189" t="12005"/>
          <a:stretch/>
        </p:blipFill>
        <p:spPr>
          <a:xfrm>
            <a:off x="589175" y="1429375"/>
            <a:ext cx="4327500" cy="2879100"/>
          </a:xfrm>
          <a:prstGeom prst="roundRect">
            <a:avLst>
              <a:gd fmla="val 16667" name="adj"/>
            </a:avLst>
          </a:prstGeom>
          <a:noFill/>
          <a:ln>
            <a:noFill/>
          </a:ln>
        </p:spPr>
      </p:pic>
      <p:sp>
        <p:nvSpPr>
          <p:cNvPr id="308" name="Google Shape;308;p34"/>
          <p:cNvSpPr txBox="1"/>
          <p:nvPr/>
        </p:nvSpPr>
        <p:spPr>
          <a:xfrm>
            <a:off x="5202770" y="1317734"/>
            <a:ext cx="3354000" cy="25398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Playfair Display Medium"/>
              <a:buChar char="-"/>
            </a:pPr>
            <a:r>
              <a:rPr lang="en" sz="1800">
                <a:solidFill>
                  <a:schemeClr val="dk1"/>
                </a:solidFill>
                <a:latin typeface="Playfair Display Medium"/>
                <a:ea typeface="Playfair Display Medium"/>
                <a:cs typeface="Playfair Display Medium"/>
                <a:sym typeface="Playfair Display Medium"/>
              </a:rPr>
              <a:t>Equipment is protected from elements</a:t>
            </a:r>
            <a:endParaRPr sz="1800">
              <a:solidFill>
                <a:schemeClr val="dk1"/>
              </a:solidFill>
              <a:latin typeface="Playfair Display Medium"/>
              <a:ea typeface="Playfair Display Medium"/>
              <a:cs typeface="Playfair Display Medium"/>
              <a:sym typeface="Playfair Display Medium"/>
            </a:endParaRPr>
          </a:p>
          <a:p>
            <a:pPr indent="-342900" lvl="0" marL="457200" rtl="0" algn="l">
              <a:lnSpc>
                <a:spcPct val="150000"/>
              </a:lnSpc>
              <a:spcBef>
                <a:spcPts val="0"/>
              </a:spcBef>
              <a:spcAft>
                <a:spcPts val="0"/>
              </a:spcAft>
              <a:buClr>
                <a:schemeClr val="dk1"/>
              </a:buClr>
              <a:buSzPts val="1800"/>
              <a:buFont typeface="Playfair Display Medium"/>
              <a:buChar char="-"/>
            </a:pPr>
            <a:r>
              <a:rPr lang="en" sz="1800">
                <a:solidFill>
                  <a:schemeClr val="dk1"/>
                </a:solidFill>
                <a:latin typeface="Playfair Display Medium"/>
                <a:ea typeface="Playfair Display Medium"/>
                <a:cs typeface="Playfair Display Medium"/>
                <a:sym typeface="Playfair Display Medium"/>
              </a:rPr>
              <a:t>Purchase equipment </a:t>
            </a:r>
            <a:r>
              <a:rPr lang="en" sz="1800">
                <a:solidFill>
                  <a:schemeClr val="dk1"/>
                </a:solidFill>
                <a:latin typeface="Playfair Display Medium"/>
                <a:ea typeface="Playfair Display Medium"/>
                <a:cs typeface="Playfair Display Medium"/>
                <a:sym typeface="Playfair Display Medium"/>
              </a:rPr>
              <a:t>separately</a:t>
            </a:r>
            <a:endParaRPr sz="1800">
              <a:solidFill>
                <a:schemeClr val="dk1"/>
              </a:solidFill>
              <a:latin typeface="Playfair Display Medium"/>
              <a:ea typeface="Playfair Display Medium"/>
              <a:cs typeface="Playfair Display Medium"/>
              <a:sym typeface="Playfair Display Medium"/>
            </a:endParaRPr>
          </a:p>
          <a:p>
            <a:pPr indent="-342900" lvl="0" marL="457200" rtl="0" algn="l">
              <a:lnSpc>
                <a:spcPct val="150000"/>
              </a:lnSpc>
              <a:spcBef>
                <a:spcPts val="0"/>
              </a:spcBef>
              <a:spcAft>
                <a:spcPts val="0"/>
              </a:spcAft>
              <a:buClr>
                <a:schemeClr val="dk1"/>
              </a:buClr>
              <a:buSzPts val="1800"/>
              <a:buFont typeface="Playfair Display Medium"/>
              <a:buChar char="-"/>
            </a:pPr>
            <a:r>
              <a:rPr lang="en" sz="1800">
                <a:solidFill>
                  <a:schemeClr val="dk1"/>
                </a:solidFill>
                <a:latin typeface="Playfair Display Medium"/>
                <a:ea typeface="Playfair Display Medium"/>
                <a:cs typeface="Playfair Display Medium"/>
                <a:sym typeface="Playfair Display Medium"/>
              </a:rPr>
              <a:t>Flexibility</a:t>
            </a:r>
            <a:r>
              <a:rPr lang="en" sz="1800">
                <a:solidFill>
                  <a:schemeClr val="dk1"/>
                </a:solidFill>
                <a:latin typeface="Playfair Display Medium"/>
                <a:ea typeface="Playfair Display Medium"/>
                <a:cs typeface="Playfair Display Medium"/>
                <a:sym typeface="Playfair Display Medium"/>
              </a:rPr>
              <a:t> in design</a:t>
            </a:r>
            <a:endParaRPr sz="1800">
              <a:solidFill>
                <a:schemeClr val="dk1"/>
              </a:solidFill>
              <a:latin typeface="Playfair Display Medium"/>
              <a:ea typeface="Playfair Display Medium"/>
              <a:cs typeface="Playfair Display Medium"/>
              <a:sym typeface="Playfair Display Medium"/>
            </a:endParaRPr>
          </a:p>
          <a:p>
            <a:pPr indent="-342900" lvl="0" marL="457200" rtl="0" algn="l">
              <a:lnSpc>
                <a:spcPct val="150000"/>
              </a:lnSpc>
              <a:spcBef>
                <a:spcPts val="0"/>
              </a:spcBef>
              <a:spcAft>
                <a:spcPts val="0"/>
              </a:spcAft>
              <a:buClr>
                <a:schemeClr val="dk1"/>
              </a:buClr>
              <a:buSzPts val="1800"/>
              <a:buFont typeface="Playfair Display Medium"/>
              <a:buChar char="-"/>
            </a:pPr>
            <a:r>
              <a:rPr lang="en" sz="1800">
                <a:solidFill>
                  <a:schemeClr val="dk1"/>
                </a:solidFill>
                <a:latin typeface="Playfair Display Medium"/>
                <a:ea typeface="Playfair Display Medium"/>
                <a:cs typeface="Playfair Display Medium"/>
                <a:sym typeface="Playfair Display Medium"/>
              </a:rPr>
              <a:t>Easier to tow</a:t>
            </a:r>
            <a:endParaRPr sz="1800">
              <a:solidFill>
                <a:schemeClr val="dk1"/>
              </a:solidFill>
              <a:latin typeface="Playfair Display Medium"/>
              <a:ea typeface="Playfair Display Medium"/>
              <a:cs typeface="Playfair Display Medium"/>
              <a:sym typeface="Playfair Display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idx="1" type="subTitle"/>
          </p:nvPr>
        </p:nvSpPr>
        <p:spPr>
          <a:xfrm>
            <a:off x="1032175" y="993651"/>
            <a:ext cx="3447000" cy="60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What Works</a:t>
            </a:r>
            <a:endParaRPr>
              <a:latin typeface="Playfair Display"/>
              <a:ea typeface="Playfair Display"/>
              <a:cs typeface="Playfair Display"/>
              <a:sym typeface="Playfair Display"/>
            </a:endParaRPr>
          </a:p>
        </p:txBody>
      </p:sp>
      <p:sp>
        <p:nvSpPr>
          <p:cNvPr id="314" name="Google Shape;314;p35"/>
          <p:cNvSpPr txBox="1"/>
          <p:nvPr>
            <p:ph idx="2" type="subTitle"/>
          </p:nvPr>
        </p:nvSpPr>
        <p:spPr>
          <a:xfrm>
            <a:off x="4664825" y="950750"/>
            <a:ext cx="3447000" cy="60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What D</a:t>
            </a:r>
            <a:r>
              <a:rPr lang="en">
                <a:latin typeface="Playfair Display"/>
                <a:ea typeface="Playfair Display"/>
                <a:cs typeface="Playfair Display"/>
                <a:sym typeface="Playfair Display"/>
              </a:rPr>
              <a:t>oesn't Work</a:t>
            </a:r>
            <a:endParaRPr>
              <a:latin typeface="Playfair Display"/>
              <a:ea typeface="Playfair Display"/>
              <a:cs typeface="Playfair Display"/>
              <a:sym typeface="Playfair Display"/>
            </a:endParaRPr>
          </a:p>
        </p:txBody>
      </p:sp>
      <p:sp>
        <p:nvSpPr>
          <p:cNvPr id="315" name="Google Shape;315;p35"/>
          <p:cNvSpPr txBox="1"/>
          <p:nvPr>
            <p:ph idx="3" type="subTitle"/>
          </p:nvPr>
        </p:nvSpPr>
        <p:spPr>
          <a:xfrm>
            <a:off x="1032175" y="1613436"/>
            <a:ext cx="3447000" cy="28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layfair Display Medium"/>
                <a:ea typeface="Playfair Display Medium"/>
                <a:cs typeface="Playfair Display Medium"/>
                <a:sym typeface="Playfair Display Medium"/>
              </a:rPr>
              <a:t>Level ground w/ lots of space</a:t>
            </a:r>
            <a:endParaRPr sz="1800">
              <a:latin typeface="Playfair Display Medium"/>
              <a:ea typeface="Playfair Display Medium"/>
              <a:cs typeface="Playfair Display Medium"/>
              <a:sym typeface="Playfair Display Medium"/>
            </a:endParaRPr>
          </a:p>
          <a:p>
            <a:pPr indent="0" lvl="0" marL="0" rtl="0" algn="ctr">
              <a:spcBef>
                <a:spcPts val="0"/>
              </a:spcBef>
              <a:spcAft>
                <a:spcPts val="0"/>
              </a:spcAft>
              <a:buNone/>
            </a:pPr>
            <a:r>
              <a:t/>
            </a:r>
            <a:endParaRPr sz="1800">
              <a:latin typeface="Playfair Display Medium"/>
              <a:ea typeface="Playfair Display Medium"/>
              <a:cs typeface="Playfair Display Medium"/>
              <a:sym typeface="Playfair Display Medium"/>
            </a:endParaRPr>
          </a:p>
          <a:p>
            <a:pPr indent="0" lvl="0" marL="0" rtl="0" algn="ctr">
              <a:lnSpc>
                <a:spcPct val="100000"/>
              </a:lnSpc>
              <a:spcBef>
                <a:spcPts val="0"/>
              </a:spcBef>
              <a:spcAft>
                <a:spcPts val="0"/>
              </a:spcAft>
              <a:buNone/>
            </a:pPr>
            <a:r>
              <a:rPr lang="en" sz="1800">
                <a:latin typeface="Playfair Display Medium"/>
                <a:ea typeface="Playfair Display Medium"/>
                <a:cs typeface="Playfair Display Medium"/>
                <a:sym typeface="Playfair Display Medium"/>
              </a:rPr>
              <a:t>Water and electric connection</a:t>
            </a:r>
            <a:endParaRPr sz="1800">
              <a:latin typeface="Playfair Display Medium"/>
              <a:ea typeface="Playfair Display Medium"/>
              <a:cs typeface="Playfair Display Medium"/>
              <a:sym typeface="Playfair Display Medium"/>
            </a:endParaRPr>
          </a:p>
          <a:p>
            <a:pPr indent="0" lvl="0" marL="0" rtl="0" algn="ctr">
              <a:lnSpc>
                <a:spcPct val="100000"/>
              </a:lnSpc>
              <a:spcBef>
                <a:spcPts val="0"/>
              </a:spcBef>
              <a:spcAft>
                <a:spcPts val="0"/>
              </a:spcAft>
              <a:buNone/>
            </a:pPr>
            <a:r>
              <a:t/>
            </a:r>
            <a:endParaRPr sz="1800">
              <a:latin typeface="Playfair Display Medium"/>
              <a:ea typeface="Playfair Display Medium"/>
              <a:cs typeface="Playfair Display Medium"/>
              <a:sym typeface="Playfair Display Medium"/>
            </a:endParaRPr>
          </a:p>
          <a:p>
            <a:pPr indent="0" lvl="0" marL="0" rtl="0" algn="ctr">
              <a:lnSpc>
                <a:spcPct val="100000"/>
              </a:lnSpc>
              <a:spcBef>
                <a:spcPts val="0"/>
              </a:spcBef>
              <a:spcAft>
                <a:spcPts val="0"/>
              </a:spcAft>
              <a:buNone/>
            </a:pPr>
            <a:r>
              <a:rPr lang="en" sz="1800">
                <a:latin typeface="Playfair Display Medium"/>
                <a:ea typeface="Playfair Display Medium"/>
                <a:cs typeface="Playfair Display Medium"/>
                <a:sym typeface="Playfair Display Medium"/>
              </a:rPr>
              <a:t>Restroom facilities for processors </a:t>
            </a:r>
            <a:endParaRPr sz="1800">
              <a:latin typeface="Playfair Display Medium"/>
              <a:ea typeface="Playfair Display Medium"/>
              <a:cs typeface="Playfair Display Medium"/>
              <a:sym typeface="Playfair Display Medium"/>
            </a:endParaRPr>
          </a:p>
        </p:txBody>
      </p:sp>
      <p:sp>
        <p:nvSpPr>
          <p:cNvPr id="316" name="Google Shape;316;p35"/>
          <p:cNvSpPr txBox="1"/>
          <p:nvPr>
            <p:ph idx="4" type="subTitle"/>
          </p:nvPr>
        </p:nvSpPr>
        <p:spPr>
          <a:xfrm>
            <a:off x="4664825" y="1614488"/>
            <a:ext cx="3447000" cy="28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Playfair Display Medium"/>
                <a:ea typeface="Playfair Display Medium"/>
                <a:cs typeface="Playfair Display Medium"/>
                <a:sym typeface="Playfair Display Medium"/>
              </a:rPr>
              <a:t>Being close to wetlands</a:t>
            </a:r>
            <a:endParaRPr sz="1900">
              <a:latin typeface="Playfair Display Medium"/>
              <a:ea typeface="Playfair Display Medium"/>
              <a:cs typeface="Playfair Display Medium"/>
              <a:sym typeface="Playfair Display Medium"/>
            </a:endParaRPr>
          </a:p>
          <a:p>
            <a:pPr indent="0" lvl="0" marL="0" rtl="0" algn="ctr">
              <a:spcBef>
                <a:spcPts val="0"/>
              </a:spcBef>
              <a:spcAft>
                <a:spcPts val="0"/>
              </a:spcAft>
              <a:buNone/>
            </a:pPr>
            <a:r>
              <a:t/>
            </a:r>
            <a:endParaRPr sz="1900">
              <a:latin typeface="Playfair Display Medium"/>
              <a:ea typeface="Playfair Display Medium"/>
              <a:cs typeface="Playfair Display Medium"/>
              <a:sym typeface="Playfair Display Medium"/>
            </a:endParaRPr>
          </a:p>
          <a:p>
            <a:pPr indent="0" lvl="0" marL="0" rtl="0" algn="ctr">
              <a:spcBef>
                <a:spcPts val="0"/>
              </a:spcBef>
              <a:spcAft>
                <a:spcPts val="0"/>
              </a:spcAft>
              <a:buNone/>
            </a:pPr>
            <a:r>
              <a:rPr lang="en" sz="1900">
                <a:latin typeface="Playfair Display Medium"/>
                <a:ea typeface="Playfair Display Medium"/>
                <a:cs typeface="Playfair Display Medium"/>
                <a:sym typeface="Playfair Display Medium"/>
              </a:rPr>
              <a:t>Being close to </a:t>
            </a:r>
            <a:r>
              <a:rPr lang="en" sz="1900">
                <a:latin typeface="Playfair Display Medium"/>
                <a:ea typeface="Playfair Display Medium"/>
                <a:cs typeface="Playfair Display Medium"/>
                <a:sym typeface="Playfair Display Medium"/>
              </a:rPr>
              <a:t>biologically</a:t>
            </a:r>
            <a:r>
              <a:rPr lang="en" sz="1900">
                <a:latin typeface="Playfair Display Medium"/>
                <a:ea typeface="Playfair Display Medium"/>
                <a:cs typeface="Playfair Display Medium"/>
                <a:sym typeface="Playfair Display Medium"/>
              </a:rPr>
              <a:t> active fields </a:t>
            </a:r>
            <a:endParaRPr sz="1900">
              <a:latin typeface="Playfair Display Medium"/>
              <a:ea typeface="Playfair Display Medium"/>
              <a:cs typeface="Playfair Display Medium"/>
              <a:sym typeface="Playfair Display Medium"/>
            </a:endParaRPr>
          </a:p>
          <a:p>
            <a:pPr indent="0" lvl="0" marL="0" rtl="0" algn="ctr">
              <a:spcBef>
                <a:spcPts val="0"/>
              </a:spcBef>
              <a:spcAft>
                <a:spcPts val="0"/>
              </a:spcAft>
              <a:buNone/>
            </a:pPr>
            <a:r>
              <a:t/>
            </a:r>
            <a:endParaRPr sz="1900">
              <a:latin typeface="Playfair Display Medium"/>
              <a:ea typeface="Playfair Display Medium"/>
              <a:cs typeface="Playfair Display Medium"/>
              <a:sym typeface="Playfair Display Medium"/>
            </a:endParaRPr>
          </a:p>
          <a:p>
            <a:pPr indent="0" lvl="0" marL="0" rtl="0" algn="ctr">
              <a:spcBef>
                <a:spcPts val="0"/>
              </a:spcBef>
              <a:spcAft>
                <a:spcPts val="0"/>
              </a:spcAft>
              <a:buNone/>
            </a:pPr>
            <a:r>
              <a:rPr lang="en" sz="1900">
                <a:latin typeface="Playfair Display Medium"/>
                <a:ea typeface="Playfair Display Medium"/>
                <a:cs typeface="Playfair Display Medium"/>
                <a:sym typeface="Playfair Display Medium"/>
              </a:rPr>
              <a:t>Federal, state and local land restrictions</a:t>
            </a:r>
            <a:endParaRPr sz="1900">
              <a:latin typeface="Playfair Display Medium"/>
              <a:ea typeface="Playfair Display Medium"/>
              <a:cs typeface="Playfair Display Medium"/>
              <a:sym typeface="Playfair Display Medium"/>
            </a:endParaRPr>
          </a:p>
          <a:p>
            <a:pPr indent="0" lvl="0" marL="0" rtl="0" algn="ctr">
              <a:spcBef>
                <a:spcPts val="0"/>
              </a:spcBef>
              <a:spcAft>
                <a:spcPts val="0"/>
              </a:spcAft>
              <a:buNone/>
            </a:pPr>
            <a:r>
              <a:t/>
            </a:r>
            <a:endParaRPr sz="1900">
              <a:latin typeface="Playfair Display Medium"/>
              <a:ea typeface="Playfair Display Medium"/>
              <a:cs typeface="Playfair Display Medium"/>
              <a:sym typeface="Playfair Display Medium"/>
            </a:endParaRPr>
          </a:p>
        </p:txBody>
      </p:sp>
      <p:sp>
        <p:nvSpPr>
          <p:cNvPr id="317" name="Google Shape;317;p35"/>
          <p:cNvSpPr txBox="1"/>
          <p:nvPr>
            <p:ph type="title"/>
          </p:nvPr>
        </p:nvSpPr>
        <p:spPr>
          <a:xfrm>
            <a:off x="713250" y="475689"/>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Slaughter </a:t>
            </a:r>
            <a:r>
              <a:rPr lang="en">
                <a:solidFill>
                  <a:srgbClr val="738B89"/>
                </a:solidFill>
                <a:latin typeface="Playfair Display"/>
                <a:ea typeface="Playfair Display"/>
                <a:cs typeface="Playfair Display"/>
                <a:sym typeface="Playfair Display"/>
              </a:rPr>
              <a:t>Location</a:t>
            </a:r>
            <a:endParaRPr>
              <a:solidFill>
                <a:srgbClr val="738B89"/>
              </a:solidFill>
              <a:latin typeface="Playfair Display"/>
              <a:ea typeface="Playfair Display"/>
              <a:cs typeface="Playfair Display"/>
              <a:sym typeface="Playfair Display"/>
            </a:endParaRPr>
          </a:p>
        </p:txBody>
      </p:sp>
      <p:sp>
        <p:nvSpPr>
          <p:cNvPr id="318" name="Google Shape;318;p35"/>
          <p:cNvSpPr txBox="1"/>
          <p:nvPr>
            <p:ph idx="5"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sp>
        <p:nvSpPr>
          <p:cNvPr id="319" name="Google Shape;319;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0" name="Google Shape;320;p35"/>
          <p:cNvPicPr preferRelativeResize="0"/>
          <p:nvPr/>
        </p:nvPicPr>
        <p:blipFill>
          <a:blip r:embed="rId3">
            <a:alphaModFix/>
          </a:blip>
          <a:stretch>
            <a:fillRect/>
          </a:stretch>
        </p:blipFill>
        <p:spPr>
          <a:xfrm>
            <a:off x="342900" y="3525450"/>
            <a:ext cx="1540875" cy="1402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6"/>
          <p:cNvSpPr txBox="1"/>
          <p:nvPr>
            <p:ph type="title"/>
          </p:nvPr>
        </p:nvSpPr>
        <p:spPr>
          <a:xfrm>
            <a:off x="0" y="539913"/>
            <a:ext cx="9144000" cy="64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solidFill>
                  <a:srgbClr val="738B89"/>
                </a:solidFill>
                <a:latin typeface="Playfair Display SemiBold"/>
                <a:ea typeface="Playfair Display SemiBold"/>
                <a:cs typeface="Playfair Display SemiBold"/>
                <a:sym typeface="Playfair Display SemiBold"/>
              </a:rPr>
              <a:t>Location Example</a:t>
            </a:r>
            <a:endParaRPr b="0" sz="3000">
              <a:solidFill>
                <a:srgbClr val="738B89"/>
              </a:solidFill>
              <a:latin typeface="Playfair Display SemiBold"/>
              <a:ea typeface="Playfair Display SemiBold"/>
              <a:cs typeface="Playfair Display SemiBold"/>
              <a:sym typeface="Playfair Display SemiBold"/>
            </a:endParaRPr>
          </a:p>
        </p:txBody>
      </p:sp>
      <p:sp>
        <p:nvSpPr>
          <p:cNvPr id="326" name="Google Shape;326;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36"/>
          <p:cNvSpPr txBox="1"/>
          <p:nvPr>
            <p:ph idx="3"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pic>
        <p:nvPicPr>
          <p:cNvPr id="328" name="Google Shape;328;p36"/>
          <p:cNvPicPr preferRelativeResize="0"/>
          <p:nvPr/>
        </p:nvPicPr>
        <p:blipFill>
          <a:blip r:embed="rId3">
            <a:alphaModFix/>
          </a:blip>
          <a:stretch>
            <a:fillRect/>
          </a:stretch>
        </p:blipFill>
        <p:spPr>
          <a:xfrm>
            <a:off x="792525" y="1141750"/>
            <a:ext cx="7554499" cy="3905450"/>
          </a:xfrm>
          <a:prstGeom prst="rect">
            <a:avLst/>
          </a:prstGeom>
          <a:noFill/>
          <a:ln>
            <a:noFill/>
          </a:ln>
        </p:spPr>
      </p:pic>
      <p:pic>
        <p:nvPicPr>
          <p:cNvPr id="329" name="Google Shape;329;p36"/>
          <p:cNvPicPr preferRelativeResize="0"/>
          <p:nvPr/>
        </p:nvPicPr>
        <p:blipFill>
          <a:blip r:embed="rId4">
            <a:alphaModFix/>
          </a:blip>
          <a:stretch>
            <a:fillRect/>
          </a:stretch>
        </p:blipFill>
        <p:spPr>
          <a:xfrm>
            <a:off x="2452093" y="1141750"/>
            <a:ext cx="4029956" cy="3905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329"/>
                                        </p:tgtEl>
                                        <p:attrNameLst>
                                          <p:attrName>ppt_x</p:attrName>
                                        </p:attrNameLst>
                                      </p:cBhvr>
                                      <p:tavLst>
                                        <p:tav fmla="" tm="0">
                                          <p:val>
                                            <p:strVal val="#ppt_x"/>
                                          </p:val>
                                        </p:tav>
                                        <p:tav fmla="" tm="100000">
                                          <p:val>
                                            <p:strVal val="#ppt_x-1"/>
                                          </p:val>
                                        </p:tav>
                                      </p:tavLst>
                                    </p:anim>
                                    <p:set>
                                      <p:cBhvr>
                                        <p:cTn dur="1" fill="hold">
                                          <p:stCondLst>
                                            <p:cond delay="1000"/>
                                          </p:stCondLst>
                                        </p:cTn>
                                        <p:tgtEl>
                                          <p:spTgt spid="329"/>
                                        </p:tgtEl>
                                        <p:attrNameLst>
                                          <p:attrName>style.visibility</p:attrName>
                                        </p:attrNameLst>
                                      </p:cBhvr>
                                      <p:to>
                                        <p:strVal val="hidden"/>
                                      </p:to>
                                    </p:set>
                                  </p:childTnLst>
                                </p:cTn>
                              </p:par>
                              <p:par>
                                <p:cTn fill="hold" nodeType="withEffect" presetClass="entr" presetID="2" presetSubtype="2">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1000"/>
                                        <p:tgtEl>
                                          <p:spTgt spid="32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ph idx="1" type="subTitle"/>
          </p:nvPr>
        </p:nvSpPr>
        <p:spPr>
          <a:xfrm>
            <a:off x="850000" y="1061910"/>
            <a:ext cx="3447000" cy="59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Solid Waste</a:t>
            </a:r>
            <a:endParaRPr>
              <a:latin typeface="Playfair Display"/>
              <a:ea typeface="Playfair Display"/>
              <a:cs typeface="Playfair Display"/>
              <a:sym typeface="Playfair Display"/>
            </a:endParaRPr>
          </a:p>
        </p:txBody>
      </p:sp>
      <p:sp>
        <p:nvSpPr>
          <p:cNvPr id="335" name="Google Shape;335;p37"/>
          <p:cNvSpPr txBox="1"/>
          <p:nvPr>
            <p:ph idx="2" type="subTitle"/>
          </p:nvPr>
        </p:nvSpPr>
        <p:spPr>
          <a:xfrm>
            <a:off x="4664825" y="1061910"/>
            <a:ext cx="3447000" cy="59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Liquid</a:t>
            </a:r>
            <a:endParaRPr>
              <a:latin typeface="Playfair Display"/>
              <a:ea typeface="Playfair Display"/>
              <a:cs typeface="Playfair Display"/>
              <a:sym typeface="Playfair Display"/>
            </a:endParaRPr>
          </a:p>
        </p:txBody>
      </p:sp>
      <p:sp>
        <p:nvSpPr>
          <p:cNvPr id="336" name="Google Shape;336;p37"/>
          <p:cNvSpPr txBox="1"/>
          <p:nvPr>
            <p:ph idx="3" type="subTitle"/>
          </p:nvPr>
        </p:nvSpPr>
        <p:spPr>
          <a:xfrm>
            <a:off x="978600" y="1657110"/>
            <a:ext cx="3447000" cy="1212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Playfair Display Medium"/>
              <a:buChar char="-"/>
            </a:pPr>
            <a:r>
              <a:rPr lang="en" sz="1800">
                <a:latin typeface="Playfair Display Medium"/>
                <a:ea typeface="Playfair Display Medium"/>
                <a:cs typeface="Playfair Display Medium"/>
                <a:sym typeface="Playfair Display Medium"/>
              </a:rPr>
              <a:t>Woodchips</a:t>
            </a:r>
            <a:endParaRPr sz="1800">
              <a:latin typeface="Playfair Display Medium"/>
              <a:ea typeface="Playfair Display Medium"/>
              <a:cs typeface="Playfair Display Medium"/>
              <a:sym typeface="Playfair Display Medium"/>
            </a:endParaRPr>
          </a:p>
          <a:p>
            <a:pPr indent="-342900" lvl="0" marL="457200" rtl="0" algn="l">
              <a:lnSpc>
                <a:spcPct val="150000"/>
              </a:lnSpc>
              <a:spcBef>
                <a:spcPts val="0"/>
              </a:spcBef>
              <a:spcAft>
                <a:spcPts val="0"/>
              </a:spcAft>
              <a:buSzPts val="1800"/>
              <a:buFont typeface="Playfair Display Medium"/>
              <a:buChar char="-"/>
            </a:pPr>
            <a:r>
              <a:rPr lang="en" sz="1800">
                <a:latin typeface="Playfair Display Medium"/>
                <a:ea typeface="Playfair Display Medium"/>
                <a:cs typeface="Playfair Display Medium"/>
                <a:sym typeface="Playfair Display Medium"/>
              </a:rPr>
              <a:t>Feathers</a:t>
            </a:r>
            <a:endParaRPr sz="1800">
              <a:latin typeface="Playfair Display Medium"/>
              <a:ea typeface="Playfair Display Medium"/>
              <a:cs typeface="Playfair Display Medium"/>
              <a:sym typeface="Playfair Display Medium"/>
            </a:endParaRPr>
          </a:p>
          <a:p>
            <a:pPr indent="-342900" lvl="0" marL="457200" rtl="0" algn="l">
              <a:lnSpc>
                <a:spcPct val="150000"/>
              </a:lnSpc>
              <a:spcBef>
                <a:spcPts val="0"/>
              </a:spcBef>
              <a:spcAft>
                <a:spcPts val="0"/>
              </a:spcAft>
              <a:buSzPts val="1800"/>
              <a:buFont typeface="Playfair Display Medium"/>
              <a:buChar char="-"/>
            </a:pPr>
            <a:r>
              <a:rPr lang="en" sz="1800">
                <a:latin typeface="Playfair Display Medium"/>
                <a:ea typeface="Playfair Display Medium"/>
                <a:cs typeface="Playfair Display Medium"/>
                <a:sym typeface="Playfair Display Medium"/>
              </a:rPr>
              <a:t>Waste from </a:t>
            </a:r>
            <a:r>
              <a:rPr lang="en" sz="1800">
                <a:latin typeface="Playfair Display Medium"/>
                <a:ea typeface="Playfair Display Medium"/>
                <a:cs typeface="Playfair Display Medium"/>
                <a:sym typeface="Playfair Display Medium"/>
              </a:rPr>
              <a:t>evisceration</a:t>
            </a:r>
            <a:endParaRPr sz="1800">
              <a:latin typeface="Playfair Display Medium"/>
              <a:ea typeface="Playfair Display Medium"/>
              <a:cs typeface="Playfair Display Medium"/>
              <a:sym typeface="Playfair Display Medium"/>
            </a:endParaRPr>
          </a:p>
        </p:txBody>
      </p:sp>
      <p:sp>
        <p:nvSpPr>
          <p:cNvPr id="337" name="Google Shape;337;p37"/>
          <p:cNvSpPr txBox="1"/>
          <p:nvPr>
            <p:ph idx="4" type="subTitle"/>
          </p:nvPr>
        </p:nvSpPr>
        <p:spPr>
          <a:xfrm>
            <a:off x="4664825" y="1657110"/>
            <a:ext cx="3447000" cy="1576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Playfair Display Medium"/>
              <a:buChar char="-"/>
            </a:pPr>
            <a:r>
              <a:rPr lang="en" sz="1800">
                <a:latin typeface="Playfair Display Medium"/>
                <a:ea typeface="Playfair Display Medium"/>
                <a:cs typeface="Playfair Display Medium"/>
                <a:sym typeface="Playfair Display Medium"/>
              </a:rPr>
              <a:t>Water from cleaning</a:t>
            </a:r>
            <a:endParaRPr sz="1800">
              <a:latin typeface="Playfair Display Medium"/>
              <a:ea typeface="Playfair Display Medium"/>
              <a:cs typeface="Playfair Display Medium"/>
              <a:sym typeface="Playfair Display Medium"/>
            </a:endParaRPr>
          </a:p>
          <a:p>
            <a:pPr indent="-342900" lvl="0" marL="457200" rtl="0" algn="l">
              <a:lnSpc>
                <a:spcPct val="150000"/>
              </a:lnSpc>
              <a:spcBef>
                <a:spcPts val="0"/>
              </a:spcBef>
              <a:spcAft>
                <a:spcPts val="0"/>
              </a:spcAft>
              <a:buSzPts val="1800"/>
              <a:buFont typeface="Playfair Display Medium"/>
              <a:buChar char="-"/>
            </a:pPr>
            <a:r>
              <a:rPr lang="en" sz="1800">
                <a:latin typeface="Playfair Display Medium"/>
                <a:ea typeface="Playfair Display Medium"/>
                <a:cs typeface="Playfair Display Medium"/>
                <a:sym typeface="Playfair Display Medium"/>
              </a:rPr>
              <a:t>Water from ice</a:t>
            </a:r>
            <a:endParaRPr sz="1800">
              <a:latin typeface="Playfair Display Medium"/>
              <a:ea typeface="Playfair Display Medium"/>
              <a:cs typeface="Playfair Display Medium"/>
              <a:sym typeface="Playfair Display Medium"/>
            </a:endParaRPr>
          </a:p>
          <a:p>
            <a:pPr indent="-342900" lvl="0" marL="457200" rtl="0" algn="l">
              <a:lnSpc>
                <a:spcPct val="100000"/>
              </a:lnSpc>
              <a:spcBef>
                <a:spcPts val="0"/>
              </a:spcBef>
              <a:spcAft>
                <a:spcPts val="0"/>
              </a:spcAft>
              <a:buSzPts val="1800"/>
              <a:buFont typeface="Playfair Display Medium"/>
              <a:buChar char="-"/>
            </a:pPr>
            <a:r>
              <a:rPr lang="en" sz="1800">
                <a:latin typeface="Playfair Display Medium"/>
                <a:ea typeface="Playfair Display Medium"/>
                <a:cs typeface="Playfair Display Medium"/>
                <a:sym typeface="Playfair Display Medium"/>
              </a:rPr>
              <a:t>Water from scalder and plucker</a:t>
            </a:r>
            <a:endParaRPr sz="1800">
              <a:latin typeface="Playfair Display Medium"/>
              <a:ea typeface="Playfair Display Medium"/>
              <a:cs typeface="Playfair Display Medium"/>
              <a:sym typeface="Playfair Display Medium"/>
            </a:endParaRPr>
          </a:p>
        </p:txBody>
      </p:sp>
      <p:sp>
        <p:nvSpPr>
          <p:cNvPr id="338" name="Google Shape;338;p3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Waste Disposal</a:t>
            </a:r>
            <a:endParaRPr>
              <a:solidFill>
                <a:srgbClr val="738B89"/>
              </a:solidFill>
              <a:latin typeface="Playfair Display"/>
              <a:ea typeface="Playfair Display"/>
              <a:cs typeface="Playfair Display"/>
              <a:sym typeface="Playfair Display"/>
            </a:endParaRPr>
          </a:p>
        </p:txBody>
      </p:sp>
      <p:sp>
        <p:nvSpPr>
          <p:cNvPr id="339" name="Google Shape;339;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37"/>
          <p:cNvSpPr txBox="1"/>
          <p:nvPr>
            <p:ph idx="5"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pic>
        <p:nvPicPr>
          <p:cNvPr id="341" name="Google Shape;341;p37"/>
          <p:cNvPicPr preferRelativeResize="0"/>
          <p:nvPr/>
        </p:nvPicPr>
        <p:blipFill>
          <a:blip r:embed="rId3">
            <a:alphaModFix/>
          </a:blip>
          <a:stretch>
            <a:fillRect/>
          </a:stretch>
        </p:blipFill>
        <p:spPr>
          <a:xfrm>
            <a:off x="304061" y="3347450"/>
            <a:ext cx="1672839" cy="1576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pic>
        <p:nvPicPr>
          <p:cNvPr id="117" name="Google Shape;117;p20"/>
          <p:cNvPicPr preferRelativeResize="0"/>
          <p:nvPr/>
        </p:nvPicPr>
        <p:blipFill rotWithShape="1">
          <a:blip r:embed="rId3">
            <a:alphaModFix/>
          </a:blip>
          <a:srcRect b="23599" l="0" r="0" t="0"/>
          <a:stretch/>
        </p:blipFill>
        <p:spPr>
          <a:xfrm>
            <a:off x="0" y="-102862"/>
            <a:ext cx="9144003" cy="5246326"/>
          </a:xfrm>
          <a:prstGeom prst="rect">
            <a:avLst/>
          </a:prstGeom>
          <a:noFill/>
          <a:ln>
            <a:noFill/>
          </a:ln>
        </p:spPr>
      </p:pic>
      <p:sp>
        <p:nvSpPr>
          <p:cNvPr id="118" name="Google Shape;118;p2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solidFill>
                  <a:srgbClr val="738B89"/>
                </a:solidFill>
                <a:latin typeface="Playfair Display SemiBold"/>
                <a:ea typeface="Playfair Display SemiBold"/>
                <a:cs typeface="Playfair Display SemiBold"/>
                <a:sym typeface="Playfair Display SemiBold"/>
              </a:rPr>
              <a:t>Summary of Presentation</a:t>
            </a:r>
            <a:endParaRPr b="0">
              <a:solidFill>
                <a:srgbClr val="738B89"/>
              </a:solidFill>
              <a:latin typeface="Playfair Display SemiBold"/>
              <a:ea typeface="Playfair Display SemiBold"/>
              <a:cs typeface="Playfair Display SemiBold"/>
              <a:sym typeface="Playfair Display SemiBold"/>
            </a:endParaRPr>
          </a:p>
        </p:txBody>
      </p:sp>
      <p:sp>
        <p:nvSpPr>
          <p:cNvPr id="119" name="Google Shape;119;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0" name="Google Shape;120;p20"/>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Playfair Display"/>
              <a:ea typeface="Playfair Display"/>
              <a:cs typeface="Playfair Display"/>
              <a:sym typeface="Playfair Display"/>
            </a:endParaRPr>
          </a:p>
        </p:txBody>
      </p:sp>
      <p:cxnSp>
        <p:nvCxnSpPr>
          <p:cNvPr id="121" name="Google Shape;121;p20"/>
          <p:cNvCxnSpPr/>
          <p:nvPr/>
        </p:nvCxnSpPr>
        <p:spPr>
          <a:xfrm>
            <a:off x="700100" y="528650"/>
            <a:ext cx="7733100" cy="17700"/>
          </a:xfrm>
          <a:prstGeom prst="straightConnector1">
            <a:avLst/>
          </a:prstGeom>
          <a:noFill/>
          <a:ln cap="flat" cmpd="sng" w="9525">
            <a:solidFill>
              <a:schemeClr val="dk1"/>
            </a:solidFill>
            <a:prstDash val="solid"/>
            <a:round/>
            <a:headEnd len="med" w="med" type="none"/>
            <a:tailEnd len="med" w="med" type="none"/>
          </a:ln>
        </p:spPr>
      </p:cxnSp>
      <p:sp>
        <p:nvSpPr>
          <p:cNvPr id="122" name="Google Shape;122;p20"/>
          <p:cNvSpPr/>
          <p:nvPr/>
        </p:nvSpPr>
        <p:spPr>
          <a:xfrm>
            <a:off x="538850" y="1101550"/>
            <a:ext cx="3690000" cy="2658600"/>
          </a:xfrm>
          <a:prstGeom prst="roundRect">
            <a:avLst>
              <a:gd fmla="val 16667" name="adj"/>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nvSpPr>
        <p:spPr>
          <a:xfrm>
            <a:off x="858680" y="1145145"/>
            <a:ext cx="3829800" cy="25551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EFEFEF"/>
              </a:buClr>
              <a:buSzPts val="2200"/>
              <a:buFont typeface="Playfair Display"/>
              <a:buChar char="❏"/>
            </a:pPr>
            <a:r>
              <a:rPr b="1" lang="en" sz="2200">
                <a:solidFill>
                  <a:srgbClr val="EFEFEF"/>
                </a:solidFill>
                <a:latin typeface="Playfair Display"/>
                <a:ea typeface="Playfair Display"/>
                <a:cs typeface="Playfair Display"/>
                <a:sym typeface="Playfair Display"/>
              </a:rPr>
              <a:t>Project Overview</a:t>
            </a:r>
            <a:endParaRPr b="1" sz="2200">
              <a:solidFill>
                <a:srgbClr val="EFEFEF"/>
              </a:solidFill>
              <a:latin typeface="Playfair Display"/>
              <a:ea typeface="Playfair Display"/>
              <a:cs typeface="Playfair Display"/>
              <a:sym typeface="Playfair Display"/>
            </a:endParaRPr>
          </a:p>
          <a:p>
            <a:pPr indent="-368300" lvl="0" marL="457200" rtl="0" algn="l">
              <a:lnSpc>
                <a:spcPct val="150000"/>
              </a:lnSpc>
              <a:spcBef>
                <a:spcPts val="0"/>
              </a:spcBef>
              <a:spcAft>
                <a:spcPts val="0"/>
              </a:spcAft>
              <a:buClr>
                <a:srgbClr val="EFEFEF"/>
              </a:buClr>
              <a:buSzPts val="2200"/>
              <a:buFont typeface="Playfair Display"/>
              <a:buChar char="❏"/>
            </a:pPr>
            <a:r>
              <a:rPr b="1" lang="en" sz="2200">
                <a:solidFill>
                  <a:srgbClr val="EFEFEF"/>
                </a:solidFill>
                <a:latin typeface="Playfair Display"/>
                <a:ea typeface="Playfair Display"/>
                <a:cs typeface="Playfair Display"/>
                <a:sym typeface="Playfair Display"/>
              </a:rPr>
              <a:t>Objectives</a:t>
            </a:r>
            <a:endParaRPr b="1" sz="2200">
              <a:solidFill>
                <a:srgbClr val="EFEFEF"/>
              </a:solidFill>
              <a:latin typeface="Playfair Display"/>
              <a:ea typeface="Playfair Display"/>
              <a:cs typeface="Playfair Display"/>
              <a:sym typeface="Playfair Display"/>
            </a:endParaRPr>
          </a:p>
          <a:p>
            <a:pPr indent="-368300" lvl="0" marL="457200" rtl="0" algn="l">
              <a:lnSpc>
                <a:spcPct val="150000"/>
              </a:lnSpc>
              <a:spcBef>
                <a:spcPts val="0"/>
              </a:spcBef>
              <a:spcAft>
                <a:spcPts val="0"/>
              </a:spcAft>
              <a:buClr>
                <a:srgbClr val="EFEFEF"/>
              </a:buClr>
              <a:buSzPts val="2200"/>
              <a:buFont typeface="Playfair Display"/>
              <a:buChar char="❏"/>
            </a:pPr>
            <a:r>
              <a:rPr b="1" lang="en" sz="2200">
                <a:solidFill>
                  <a:srgbClr val="EFEFEF"/>
                </a:solidFill>
                <a:latin typeface="Playfair Display"/>
                <a:ea typeface="Playfair Display"/>
                <a:cs typeface="Playfair Display"/>
                <a:sym typeface="Playfair Display"/>
              </a:rPr>
              <a:t>MPPU Introduction</a:t>
            </a:r>
            <a:endParaRPr b="1" sz="2200">
              <a:solidFill>
                <a:srgbClr val="EFEFEF"/>
              </a:solidFill>
              <a:latin typeface="Playfair Display"/>
              <a:ea typeface="Playfair Display"/>
              <a:cs typeface="Playfair Display"/>
              <a:sym typeface="Playfair Display"/>
            </a:endParaRPr>
          </a:p>
          <a:p>
            <a:pPr indent="-368300" lvl="0" marL="457200" rtl="0" algn="l">
              <a:lnSpc>
                <a:spcPct val="150000"/>
              </a:lnSpc>
              <a:spcBef>
                <a:spcPts val="0"/>
              </a:spcBef>
              <a:spcAft>
                <a:spcPts val="0"/>
              </a:spcAft>
              <a:buClr>
                <a:srgbClr val="EFEFEF"/>
              </a:buClr>
              <a:buSzPts val="2200"/>
              <a:buFont typeface="Playfair Display"/>
              <a:buChar char="❏"/>
            </a:pPr>
            <a:r>
              <a:rPr b="1" lang="en" sz="2200">
                <a:solidFill>
                  <a:srgbClr val="EFEFEF"/>
                </a:solidFill>
                <a:latin typeface="Playfair Display"/>
                <a:ea typeface="Playfair Display"/>
                <a:cs typeface="Playfair Display"/>
                <a:sym typeface="Playfair Display"/>
              </a:rPr>
              <a:t>Interviews</a:t>
            </a:r>
            <a:endParaRPr b="1" sz="2200">
              <a:solidFill>
                <a:srgbClr val="EFEFEF"/>
              </a:solidFill>
              <a:latin typeface="Playfair Display"/>
              <a:ea typeface="Playfair Display"/>
              <a:cs typeface="Playfair Display"/>
              <a:sym typeface="Playfair Display"/>
            </a:endParaRPr>
          </a:p>
          <a:p>
            <a:pPr indent="-368300" lvl="0" marL="457200" rtl="0" algn="l">
              <a:lnSpc>
                <a:spcPct val="150000"/>
              </a:lnSpc>
              <a:spcBef>
                <a:spcPts val="0"/>
              </a:spcBef>
              <a:spcAft>
                <a:spcPts val="0"/>
              </a:spcAft>
              <a:buClr>
                <a:srgbClr val="EFEFEF"/>
              </a:buClr>
              <a:buSzPts val="2200"/>
              <a:buFont typeface="Playfair Display"/>
              <a:buChar char="❏"/>
            </a:pPr>
            <a:r>
              <a:rPr b="1" lang="en" sz="2200">
                <a:solidFill>
                  <a:srgbClr val="EFEFEF"/>
                </a:solidFill>
                <a:latin typeface="Playfair Display"/>
                <a:ea typeface="Playfair Display"/>
                <a:cs typeface="Playfair Display"/>
                <a:sym typeface="Playfair Display"/>
              </a:rPr>
              <a:t>Recommendations</a:t>
            </a:r>
            <a:endParaRPr b="1" sz="2200">
              <a:solidFill>
                <a:srgbClr val="EFEFEF"/>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8"/>
          <p:cNvSpPr txBox="1"/>
          <p:nvPr>
            <p:ph type="title"/>
          </p:nvPr>
        </p:nvSpPr>
        <p:spPr>
          <a:xfrm>
            <a:off x="571670" y="480419"/>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38B89"/>
                </a:solidFill>
                <a:latin typeface="Playfair Display"/>
                <a:ea typeface="Playfair Display"/>
                <a:cs typeface="Playfair Display"/>
                <a:sym typeface="Playfair Display"/>
              </a:rPr>
              <a:t>Operating </a:t>
            </a:r>
            <a:r>
              <a:rPr lang="en">
                <a:solidFill>
                  <a:srgbClr val="738B89"/>
                </a:solidFill>
                <a:latin typeface="Playfair Display"/>
                <a:ea typeface="Playfair Display"/>
                <a:cs typeface="Playfair Display"/>
                <a:sym typeface="Playfair Display"/>
              </a:rPr>
              <a:t>Expenses</a:t>
            </a:r>
            <a:endParaRPr>
              <a:solidFill>
                <a:srgbClr val="738B89"/>
              </a:solidFill>
              <a:latin typeface="Playfair Display"/>
              <a:ea typeface="Playfair Display"/>
              <a:cs typeface="Playfair Display"/>
              <a:sym typeface="Playfair Display"/>
            </a:endParaRPr>
          </a:p>
        </p:txBody>
      </p:sp>
      <p:sp>
        <p:nvSpPr>
          <p:cNvPr id="347" name="Google Shape;347;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38"/>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Nixie One"/>
              <a:ea typeface="Nixie One"/>
              <a:cs typeface="Nixie One"/>
              <a:sym typeface="Nixie One"/>
            </a:endParaRPr>
          </a:p>
        </p:txBody>
      </p:sp>
      <p:sp>
        <p:nvSpPr>
          <p:cNvPr id="349" name="Google Shape;349;p38"/>
          <p:cNvSpPr txBox="1"/>
          <p:nvPr/>
        </p:nvSpPr>
        <p:spPr>
          <a:xfrm>
            <a:off x="713225" y="1226875"/>
            <a:ext cx="3583500" cy="221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400">
                <a:solidFill>
                  <a:srgbClr val="59554E"/>
                </a:solidFill>
                <a:latin typeface="Playfair Display"/>
                <a:ea typeface="Playfair Display"/>
                <a:cs typeface="Playfair Display"/>
                <a:sym typeface="Playfair Display"/>
              </a:rPr>
              <a:t>Major</a:t>
            </a:r>
            <a:r>
              <a:rPr b="1" lang="en" sz="2400">
                <a:solidFill>
                  <a:srgbClr val="59554E"/>
                </a:solidFill>
                <a:latin typeface="Playfair Display"/>
                <a:ea typeface="Playfair Display"/>
                <a:cs typeface="Playfair Display"/>
                <a:sym typeface="Playfair Display"/>
              </a:rPr>
              <a:t> Costs</a:t>
            </a:r>
            <a:endParaRPr b="1" sz="2400">
              <a:solidFill>
                <a:srgbClr val="59554E"/>
              </a:solidFill>
              <a:latin typeface="Playfair Display"/>
              <a:ea typeface="Playfair Display"/>
              <a:cs typeface="Playfair Display"/>
              <a:sym typeface="Playfair Display"/>
            </a:endParaRPr>
          </a:p>
          <a:p>
            <a:pPr indent="-381000" lvl="0" marL="457200" rtl="0" algn="l">
              <a:lnSpc>
                <a:spcPct val="150000"/>
              </a:lnSpc>
              <a:spcBef>
                <a:spcPts val="0"/>
              </a:spcBef>
              <a:spcAft>
                <a:spcPts val="0"/>
              </a:spcAft>
              <a:buClr>
                <a:srgbClr val="59554E"/>
              </a:buClr>
              <a:buSzPts val="2400"/>
              <a:buFont typeface="Playfair Display"/>
              <a:buChar char="﹩"/>
            </a:pPr>
            <a:r>
              <a:rPr lang="en" sz="2400">
                <a:solidFill>
                  <a:srgbClr val="59554E"/>
                </a:solidFill>
                <a:latin typeface="Playfair Display"/>
                <a:ea typeface="Playfair Display"/>
                <a:cs typeface="Playfair Display"/>
                <a:sym typeface="Playfair Display"/>
              </a:rPr>
              <a:t>Labor - $5/bird</a:t>
            </a:r>
            <a:endParaRPr sz="2400">
              <a:solidFill>
                <a:srgbClr val="59554E"/>
              </a:solidFill>
              <a:latin typeface="Playfair Display"/>
              <a:ea typeface="Playfair Display"/>
              <a:cs typeface="Playfair Display"/>
              <a:sym typeface="Playfair Display"/>
            </a:endParaRPr>
          </a:p>
          <a:p>
            <a:pPr indent="-381000" lvl="0" marL="457200" rtl="0" algn="l">
              <a:lnSpc>
                <a:spcPct val="150000"/>
              </a:lnSpc>
              <a:spcBef>
                <a:spcPts val="0"/>
              </a:spcBef>
              <a:spcAft>
                <a:spcPts val="0"/>
              </a:spcAft>
              <a:buClr>
                <a:srgbClr val="59554E"/>
              </a:buClr>
              <a:buSzPts val="2400"/>
              <a:buFont typeface="Playfair Display"/>
              <a:buChar char="﹩"/>
            </a:pPr>
            <a:r>
              <a:rPr lang="en" sz="2400">
                <a:solidFill>
                  <a:srgbClr val="59554E"/>
                </a:solidFill>
                <a:latin typeface="Playfair Display"/>
                <a:ea typeface="Playfair Display"/>
                <a:cs typeface="Playfair Display"/>
                <a:sym typeface="Playfair Display"/>
              </a:rPr>
              <a:t>Ice - $3/bird</a:t>
            </a:r>
            <a:endParaRPr sz="2400">
              <a:solidFill>
                <a:srgbClr val="59554E"/>
              </a:solidFill>
              <a:latin typeface="Playfair Display"/>
              <a:ea typeface="Playfair Display"/>
              <a:cs typeface="Playfair Display"/>
              <a:sym typeface="Playfair Display"/>
            </a:endParaRPr>
          </a:p>
          <a:p>
            <a:pPr indent="-381000" lvl="0" marL="457200" rtl="0" algn="l">
              <a:lnSpc>
                <a:spcPct val="150000"/>
              </a:lnSpc>
              <a:spcBef>
                <a:spcPts val="0"/>
              </a:spcBef>
              <a:spcAft>
                <a:spcPts val="0"/>
              </a:spcAft>
              <a:buClr>
                <a:srgbClr val="59554E"/>
              </a:buClr>
              <a:buSzPts val="2400"/>
              <a:buFont typeface="Playfair Display"/>
              <a:buChar char="﹩"/>
            </a:pPr>
            <a:r>
              <a:rPr lang="en" sz="2400">
                <a:solidFill>
                  <a:srgbClr val="59554E"/>
                </a:solidFill>
                <a:latin typeface="Playfair Display"/>
                <a:ea typeface="Playfair Display"/>
                <a:cs typeface="Playfair Display"/>
                <a:sym typeface="Playfair Display"/>
              </a:rPr>
              <a:t>Propane - $0.50/bird</a:t>
            </a:r>
            <a:endParaRPr sz="2400">
              <a:solidFill>
                <a:srgbClr val="59554E"/>
              </a:solidFill>
              <a:latin typeface="Playfair Display"/>
              <a:ea typeface="Playfair Display"/>
              <a:cs typeface="Playfair Display"/>
              <a:sym typeface="Playfair Display"/>
            </a:endParaRPr>
          </a:p>
        </p:txBody>
      </p:sp>
      <p:sp>
        <p:nvSpPr>
          <p:cNvPr id="350" name="Google Shape;350;p38"/>
          <p:cNvSpPr txBox="1"/>
          <p:nvPr/>
        </p:nvSpPr>
        <p:spPr>
          <a:xfrm>
            <a:off x="5167100" y="1224950"/>
            <a:ext cx="3311700" cy="3724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400">
                <a:solidFill>
                  <a:srgbClr val="59554E"/>
                </a:solidFill>
                <a:latin typeface="Playfair Display"/>
                <a:ea typeface="Playfair Display"/>
                <a:cs typeface="Playfair Display"/>
                <a:sym typeface="Playfair Display"/>
              </a:rPr>
              <a:t>Minor Costs</a:t>
            </a:r>
            <a:endParaRPr b="1" sz="2400">
              <a:solidFill>
                <a:srgbClr val="59554E"/>
              </a:solidFill>
              <a:latin typeface="Playfair Display"/>
              <a:ea typeface="Playfair Display"/>
              <a:cs typeface="Playfair Display"/>
              <a:sym typeface="Playfair Display"/>
            </a:endParaRPr>
          </a:p>
          <a:p>
            <a:pPr indent="-355600" lvl="0" marL="457200" rtl="0" algn="l">
              <a:lnSpc>
                <a:spcPct val="150000"/>
              </a:lnSpc>
              <a:spcBef>
                <a:spcPts val="0"/>
              </a:spcBef>
              <a:spcAft>
                <a:spcPts val="0"/>
              </a:spcAft>
              <a:buClr>
                <a:srgbClr val="59554E"/>
              </a:buClr>
              <a:buSzPts val="2000"/>
              <a:buFont typeface="Playfair Display"/>
              <a:buChar char="﹩"/>
            </a:pPr>
            <a:r>
              <a:rPr lang="en" sz="2000">
                <a:solidFill>
                  <a:srgbClr val="59554E"/>
                </a:solidFill>
                <a:latin typeface="Playfair Display"/>
                <a:ea typeface="Playfair Display"/>
                <a:cs typeface="Playfair Display"/>
                <a:sym typeface="Playfair Display"/>
              </a:rPr>
              <a:t>Cleaning supplies</a:t>
            </a:r>
            <a:endParaRPr sz="2000">
              <a:solidFill>
                <a:srgbClr val="59554E"/>
              </a:solidFill>
              <a:latin typeface="Playfair Display"/>
              <a:ea typeface="Playfair Display"/>
              <a:cs typeface="Playfair Display"/>
              <a:sym typeface="Playfair Display"/>
            </a:endParaRPr>
          </a:p>
          <a:p>
            <a:pPr indent="-355600" lvl="0" marL="457200" rtl="0" algn="l">
              <a:lnSpc>
                <a:spcPct val="150000"/>
              </a:lnSpc>
              <a:spcBef>
                <a:spcPts val="0"/>
              </a:spcBef>
              <a:spcAft>
                <a:spcPts val="0"/>
              </a:spcAft>
              <a:buClr>
                <a:srgbClr val="59554E"/>
              </a:buClr>
              <a:buSzPts val="2000"/>
              <a:buFont typeface="Playfair Display"/>
              <a:buChar char="﹩"/>
            </a:pPr>
            <a:r>
              <a:rPr lang="en" sz="2000">
                <a:solidFill>
                  <a:srgbClr val="59554E"/>
                </a:solidFill>
                <a:latin typeface="Playfair Display"/>
                <a:ea typeface="Playfair Display"/>
                <a:cs typeface="Playfair Display"/>
                <a:sym typeface="Playfair Display"/>
              </a:rPr>
              <a:t>Bags</a:t>
            </a:r>
            <a:endParaRPr sz="2000">
              <a:solidFill>
                <a:srgbClr val="59554E"/>
              </a:solidFill>
              <a:latin typeface="Playfair Display"/>
              <a:ea typeface="Playfair Display"/>
              <a:cs typeface="Playfair Display"/>
              <a:sym typeface="Playfair Display"/>
            </a:endParaRPr>
          </a:p>
          <a:p>
            <a:pPr indent="-355600" lvl="0" marL="457200" rtl="0" algn="l">
              <a:lnSpc>
                <a:spcPct val="150000"/>
              </a:lnSpc>
              <a:spcBef>
                <a:spcPts val="0"/>
              </a:spcBef>
              <a:spcAft>
                <a:spcPts val="0"/>
              </a:spcAft>
              <a:buClr>
                <a:srgbClr val="59554E"/>
              </a:buClr>
              <a:buSzPts val="2000"/>
              <a:buFont typeface="Playfair Display"/>
              <a:buChar char="﹩"/>
            </a:pPr>
            <a:r>
              <a:rPr lang="en" sz="2000">
                <a:solidFill>
                  <a:srgbClr val="59554E"/>
                </a:solidFill>
                <a:latin typeface="Playfair Display"/>
                <a:ea typeface="Playfair Display"/>
                <a:cs typeface="Playfair Display"/>
                <a:sym typeface="Playfair Display"/>
              </a:rPr>
              <a:t>Water</a:t>
            </a:r>
            <a:endParaRPr sz="2000">
              <a:solidFill>
                <a:srgbClr val="59554E"/>
              </a:solidFill>
              <a:latin typeface="Playfair Display"/>
              <a:ea typeface="Playfair Display"/>
              <a:cs typeface="Playfair Display"/>
              <a:sym typeface="Playfair Display"/>
            </a:endParaRPr>
          </a:p>
          <a:p>
            <a:pPr indent="-355600" lvl="0" marL="457200" rtl="0" algn="l">
              <a:lnSpc>
                <a:spcPct val="150000"/>
              </a:lnSpc>
              <a:spcBef>
                <a:spcPts val="0"/>
              </a:spcBef>
              <a:spcAft>
                <a:spcPts val="0"/>
              </a:spcAft>
              <a:buClr>
                <a:srgbClr val="59554E"/>
              </a:buClr>
              <a:buSzPts val="2000"/>
              <a:buFont typeface="Playfair Display"/>
              <a:buChar char="﹩"/>
            </a:pPr>
            <a:r>
              <a:rPr lang="en" sz="2000">
                <a:solidFill>
                  <a:srgbClr val="59554E"/>
                </a:solidFill>
                <a:latin typeface="Playfair Display"/>
                <a:ea typeface="Playfair Display"/>
                <a:cs typeface="Playfair Display"/>
                <a:sym typeface="Playfair Display"/>
              </a:rPr>
              <a:t>Electricity</a:t>
            </a:r>
            <a:endParaRPr sz="2000">
              <a:solidFill>
                <a:srgbClr val="59554E"/>
              </a:solidFill>
              <a:latin typeface="Playfair Display"/>
              <a:ea typeface="Playfair Display"/>
              <a:cs typeface="Playfair Display"/>
              <a:sym typeface="Playfair Display"/>
            </a:endParaRPr>
          </a:p>
          <a:p>
            <a:pPr indent="-355600" lvl="0" marL="457200" rtl="0" algn="l">
              <a:lnSpc>
                <a:spcPct val="150000"/>
              </a:lnSpc>
              <a:spcBef>
                <a:spcPts val="0"/>
              </a:spcBef>
              <a:spcAft>
                <a:spcPts val="0"/>
              </a:spcAft>
              <a:buClr>
                <a:srgbClr val="59554E"/>
              </a:buClr>
              <a:buSzPts val="2000"/>
              <a:buFont typeface="Playfair Display"/>
              <a:buChar char="﹩"/>
            </a:pPr>
            <a:r>
              <a:rPr lang="en" sz="2000">
                <a:solidFill>
                  <a:srgbClr val="59554E"/>
                </a:solidFill>
                <a:latin typeface="Playfair Display"/>
                <a:ea typeface="Playfair Display"/>
                <a:cs typeface="Playfair Display"/>
                <a:sym typeface="Playfair Display"/>
              </a:rPr>
              <a:t>Gas</a:t>
            </a:r>
            <a:endParaRPr sz="2000">
              <a:solidFill>
                <a:srgbClr val="59554E"/>
              </a:solidFill>
              <a:latin typeface="Playfair Display"/>
              <a:ea typeface="Playfair Display"/>
              <a:cs typeface="Playfair Display"/>
              <a:sym typeface="Playfair Display"/>
            </a:endParaRPr>
          </a:p>
          <a:p>
            <a:pPr indent="-355600" lvl="0" marL="457200" rtl="0" algn="l">
              <a:lnSpc>
                <a:spcPct val="150000"/>
              </a:lnSpc>
              <a:spcBef>
                <a:spcPts val="0"/>
              </a:spcBef>
              <a:spcAft>
                <a:spcPts val="0"/>
              </a:spcAft>
              <a:buClr>
                <a:srgbClr val="59554E"/>
              </a:buClr>
              <a:buSzPts val="2000"/>
              <a:buFont typeface="Playfair Display"/>
              <a:buChar char="﹩"/>
            </a:pPr>
            <a:r>
              <a:rPr lang="en" sz="2000">
                <a:solidFill>
                  <a:srgbClr val="59554E"/>
                </a:solidFill>
                <a:latin typeface="Playfair Display"/>
                <a:ea typeface="Playfair Display"/>
                <a:cs typeface="Playfair Display"/>
                <a:sym typeface="Playfair Display"/>
              </a:rPr>
              <a:t>Wear and tear</a:t>
            </a:r>
            <a:endParaRPr sz="2000">
              <a:solidFill>
                <a:srgbClr val="59554E"/>
              </a:solidFill>
              <a:latin typeface="Playfair Display"/>
              <a:ea typeface="Playfair Display"/>
              <a:cs typeface="Playfair Display"/>
              <a:sym typeface="Playfair Display"/>
            </a:endParaRPr>
          </a:p>
          <a:p>
            <a:pPr indent="0" lvl="0" marL="0" rtl="0" algn="l">
              <a:spcBef>
                <a:spcPts val="0"/>
              </a:spcBef>
              <a:spcAft>
                <a:spcPts val="0"/>
              </a:spcAft>
              <a:buNone/>
            </a:pPr>
            <a:r>
              <a:rPr lang="en">
                <a:latin typeface="Montserrat"/>
                <a:ea typeface="Montserrat"/>
                <a:cs typeface="Montserrat"/>
                <a:sym typeface="Montserrat"/>
              </a:rPr>
              <a:t>      </a:t>
            </a:r>
            <a:endParaRPr>
              <a:latin typeface="Montserrat"/>
              <a:ea typeface="Montserrat"/>
              <a:cs typeface="Montserrat"/>
              <a:sym typeface="Montserrat"/>
            </a:endParaRPr>
          </a:p>
        </p:txBody>
      </p:sp>
      <p:pic>
        <p:nvPicPr>
          <p:cNvPr id="351" name="Google Shape;351;p38"/>
          <p:cNvPicPr preferRelativeResize="0"/>
          <p:nvPr/>
        </p:nvPicPr>
        <p:blipFill>
          <a:blip r:embed="rId3">
            <a:alphaModFix/>
          </a:blip>
          <a:stretch>
            <a:fillRect/>
          </a:stretch>
        </p:blipFill>
        <p:spPr>
          <a:xfrm flipH="1">
            <a:off x="-2" y="3831600"/>
            <a:ext cx="2850003" cy="14250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9"/>
          <p:cNvSpPr/>
          <p:nvPr/>
        </p:nvSpPr>
        <p:spPr>
          <a:xfrm>
            <a:off x="782250" y="1344750"/>
            <a:ext cx="3396900" cy="2128200"/>
          </a:xfrm>
          <a:prstGeom prst="roundRect">
            <a:avLst>
              <a:gd fmla="val 16667" name="adj"/>
            </a:avLst>
          </a:prstGeom>
          <a:solidFill>
            <a:srgbClr val="EFEFE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9"/>
          <p:cNvSpPr txBox="1"/>
          <p:nvPr>
            <p:ph idx="1" type="subTitle"/>
          </p:nvPr>
        </p:nvSpPr>
        <p:spPr>
          <a:xfrm>
            <a:off x="828575" y="1571424"/>
            <a:ext cx="3447000" cy="2235600"/>
          </a:xfrm>
          <a:prstGeom prst="rect">
            <a:avLst/>
          </a:prstGeom>
        </p:spPr>
        <p:txBody>
          <a:bodyPr anchorCtr="0" anchor="ctr" bIns="91425" lIns="91425" spcFirstLastPara="1" rIns="91425" wrap="square" tIns="91425">
            <a:noAutofit/>
          </a:bodyPr>
          <a:lstStyle/>
          <a:p>
            <a:pPr indent="-406400" lvl="0" marL="457200" rtl="0" algn="l">
              <a:lnSpc>
                <a:spcPct val="150000"/>
              </a:lnSpc>
              <a:spcBef>
                <a:spcPts val="0"/>
              </a:spcBef>
              <a:spcAft>
                <a:spcPts val="0"/>
              </a:spcAft>
              <a:buSzPts val="2800"/>
              <a:buFont typeface="Playfair Display SemiBold"/>
              <a:buChar char="-"/>
            </a:pPr>
            <a:r>
              <a:rPr b="0" lang="en">
                <a:latin typeface="Playfair Display SemiBold"/>
                <a:ea typeface="Playfair Display SemiBold"/>
                <a:cs typeface="Playfair Display SemiBold"/>
                <a:sym typeface="Playfair Display SemiBold"/>
              </a:rPr>
              <a:t>Model </a:t>
            </a:r>
            <a:r>
              <a:rPr b="0" lang="en">
                <a:latin typeface="Playfair Display SemiBold"/>
                <a:ea typeface="Playfair Display SemiBold"/>
                <a:cs typeface="Playfair Display SemiBold"/>
                <a:sym typeface="Playfair Display SemiBold"/>
              </a:rPr>
              <a:t>HACCP Plan </a:t>
            </a:r>
            <a:endParaRPr b="0">
              <a:latin typeface="Playfair Display SemiBold"/>
              <a:ea typeface="Playfair Display SemiBold"/>
              <a:cs typeface="Playfair Display SemiBold"/>
              <a:sym typeface="Playfair Display SemiBold"/>
            </a:endParaRPr>
          </a:p>
          <a:p>
            <a:pPr indent="-406400" lvl="0" marL="457200" rtl="0" algn="l">
              <a:lnSpc>
                <a:spcPct val="150000"/>
              </a:lnSpc>
              <a:spcBef>
                <a:spcPts val="0"/>
              </a:spcBef>
              <a:spcAft>
                <a:spcPts val="0"/>
              </a:spcAft>
              <a:buSzPts val="2800"/>
              <a:buFont typeface="Playfair Display SemiBold"/>
              <a:buChar char="-"/>
            </a:pPr>
            <a:r>
              <a:rPr b="0" lang="en">
                <a:latin typeface="Playfair Display SemiBold"/>
                <a:ea typeface="Playfair Display SemiBold"/>
                <a:cs typeface="Playfair Display SemiBold"/>
                <a:sym typeface="Playfair Display SemiBold"/>
              </a:rPr>
              <a:t>Recall Plan</a:t>
            </a:r>
            <a:endParaRPr b="0">
              <a:latin typeface="Playfair Display SemiBold"/>
              <a:ea typeface="Playfair Display SemiBold"/>
              <a:cs typeface="Playfair Display SemiBold"/>
              <a:sym typeface="Playfair Display SemiBold"/>
            </a:endParaRPr>
          </a:p>
          <a:p>
            <a:pPr indent="-406400" lvl="0" marL="457200" rtl="0" algn="l">
              <a:lnSpc>
                <a:spcPct val="150000"/>
              </a:lnSpc>
              <a:spcBef>
                <a:spcPts val="0"/>
              </a:spcBef>
              <a:spcAft>
                <a:spcPts val="0"/>
              </a:spcAft>
              <a:buSzPts val="2800"/>
              <a:buFont typeface="Playfair Display SemiBold"/>
              <a:buChar char="-"/>
            </a:pPr>
            <a:r>
              <a:rPr b="0" lang="en">
                <a:latin typeface="Playfair Display SemiBold"/>
                <a:ea typeface="Playfair Display SemiBold"/>
                <a:cs typeface="Playfair Display SemiBold"/>
                <a:sym typeface="Playfair Display SemiBold"/>
              </a:rPr>
              <a:t>Operations Manual</a:t>
            </a:r>
            <a:endParaRPr b="0">
              <a:latin typeface="Playfair Display SemiBold"/>
              <a:ea typeface="Playfair Display SemiBold"/>
              <a:cs typeface="Playfair Display SemiBold"/>
              <a:sym typeface="Playfair Display SemiBold"/>
            </a:endParaRPr>
          </a:p>
          <a:p>
            <a:pPr indent="0" lvl="0" marL="0" rtl="0" algn="l">
              <a:lnSpc>
                <a:spcPct val="150000"/>
              </a:lnSpc>
              <a:spcBef>
                <a:spcPts val="0"/>
              </a:spcBef>
              <a:spcAft>
                <a:spcPts val="0"/>
              </a:spcAft>
              <a:buNone/>
            </a:pPr>
            <a:r>
              <a:rPr b="0" lang="en">
                <a:latin typeface="Playfair Display SemiBold"/>
                <a:ea typeface="Playfair Display SemiBold"/>
                <a:cs typeface="Playfair Display SemiBold"/>
                <a:sym typeface="Playfair Display SemiBold"/>
              </a:rPr>
              <a:t> </a:t>
            </a:r>
            <a:endParaRPr b="0">
              <a:latin typeface="Playfair Display SemiBold"/>
              <a:ea typeface="Playfair Display SemiBold"/>
              <a:cs typeface="Playfair Display SemiBold"/>
              <a:sym typeface="Playfair Display SemiBold"/>
            </a:endParaRPr>
          </a:p>
        </p:txBody>
      </p:sp>
      <p:sp>
        <p:nvSpPr>
          <p:cNvPr id="358" name="Google Shape;358;p3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Operating Procedures and Manual</a:t>
            </a:r>
            <a:endParaRPr>
              <a:solidFill>
                <a:srgbClr val="738B89"/>
              </a:solidFill>
              <a:latin typeface="Playfair Display"/>
              <a:ea typeface="Playfair Display"/>
              <a:cs typeface="Playfair Display"/>
              <a:sym typeface="Playfair Display"/>
            </a:endParaRPr>
          </a:p>
        </p:txBody>
      </p:sp>
      <p:sp>
        <p:nvSpPr>
          <p:cNvPr id="359" name="Google Shape;359;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39"/>
          <p:cNvSpPr txBox="1"/>
          <p:nvPr>
            <p:ph idx="5"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pic>
        <p:nvPicPr>
          <p:cNvPr id="361" name="Google Shape;361;p39"/>
          <p:cNvPicPr preferRelativeResize="0"/>
          <p:nvPr/>
        </p:nvPicPr>
        <p:blipFill>
          <a:blip r:embed="rId3">
            <a:alphaModFix/>
          </a:blip>
          <a:stretch>
            <a:fillRect/>
          </a:stretch>
        </p:blipFill>
        <p:spPr>
          <a:xfrm>
            <a:off x="5186525" y="3153225"/>
            <a:ext cx="3875300" cy="1596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0"/>
          <p:cNvSpPr txBox="1"/>
          <p:nvPr>
            <p:ph idx="1" type="subTitle"/>
          </p:nvPr>
        </p:nvSpPr>
        <p:spPr>
          <a:xfrm>
            <a:off x="711025" y="3065922"/>
            <a:ext cx="7717500" cy="3888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Playfair Display ExtraBold"/>
                <a:ea typeface="Playfair Display ExtraBold"/>
                <a:cs typeface="Playfair Display ExtraBold"/>
                <a:sym typeface="Playfair Display ExtraBold"/>
              </a:rPr>
              <a:t>Any Questions?</a:t>
            </a:r>
            <a:endParaRPr sz="4500">
              <a:latin typeface="Playfair Display ExtraBold"/>
              <a:ea typeface="Playfair Display ExtraBold"/>
              <a:cs typeface="Playfair Display ExtraBold"/>
              <a:sym typeface="Playfair Display ExtraBold"/>
            </a:endParaRPr>
          </a:p>
        </p:txBody>
      </p:sp>
      <p:sp>
        <p:nvSpPr>
          <p:cNvPr id="367" name="Google Shape;367;p40"/>
          <p:cNvSpPr txBox="1"/>
          <p:nvPr>
            <p:ph type="title"/>
          </p:nvPr>
        </p:nvSpPr>
        <p:spPr>
          <a:xfrm>
            <a:off x="713250" y="969300"/>
            <a:ext cx="7717500" cy="134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9900">
                <a:solidFill>
                  <a:srgbClr val="738B89"/>
                </a:solidFill>
                <a:latin typeface="Playfair Display ExtraBold"/>
                <a:ea typeface="Playfair Display ExtraBold"/>
                <a:cs typeface="Playfair Display ExtraBold"/>
                <a:sym typeface="Playfair Display ExtraBold"/>
              </a:rPr>
              <a:t>Thank You!</a:t>
            </a:r>
            <a:endParaRPr b="0" sz="9900">
              <a:solidFill>
                <a:srgbClr val="738B89"/>
              </a:solidFill>
              <a:latin typeface="Playfair Display ExtraBold"/>
              <a:ea typeface="Playfair Display ExtraBold"/>
              <a:cs typeface="Playfair Display ExtraBold"/>
              <a:sym typeface="Playfair Display ExtraBold"/>
            </a:endParaRPr>
          </a:p>
        </p:txBody>
      </p:sp>
      <p:sp>
        <p:nvSpPr>
          <p:cNvPr id="368" name="Google Shape;368;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9" name="Google Shape;369;p40"/>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References</a:t>
            </a:r>
            <a:endParaRPr>
              <a:solidFill>
                <a:srgbClr val="738B89"/>
              </a:solidFill>
              <a:latin typeface="Playfair Display"/>
              <a:ea typeface="Playfair Display"/>
              <a:cs typeface="Playfair Display"/>
              <a:sym typeface="Playfair Display"/>
            </a:endParaRPr>
          </a:p>
        </p:txBody>
      </p:sp>
      <p:sp>
        <p:nvSpPr>
          <p:cNvPr id="375" name="Google Shape;375;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41"/>
          <p:cNvSpPr txBox="1"/>
          <p:nvPr>
            <p:ph idx="5"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p>
        </p:txBody>
      </p:sp>
      <p:sp>
        <p:nvSpPr>
          <p:cNvPr id="377" name="Google Shape;377;p41"/>
          <p:cNvSpPr txBox="1"/>
          <p:nvPr/>
        </p:nvSpPr>
        <p:spPr>
          <a:xfrm>
            <a:off x="660175" y="1037350"/>
            <a:ext cx="7961700" cy="3971100"/>
          </a:xfrm>
          <a:prstGeom prst="rect">
            <a:avLst/>
          </a:prstGeom>
          <a:noFill/>
          <a:ln>
            <a:noFill/>
          </a:ln>
        </p:spPr>
        <p:txBody>
          <a:bodyPr anchorCtr="0" anchor="t" bIns="91425" lIns="91425" spcFirstLastPara="1" rIns="91425" wrap="square" tIns="91425">
            <a:spAutoFit/>
          </a:bodyPr>
          <a:lstStyle/>
          <a:p>
            <a:pPr indent="-457200" lvl="0" marL="457200" rtl="0" algn="l">
              <a:lnSpc>
                <a:spcPct val="150000"/>
              </a:lnSpc>
              <a:spcBef>
                <a:spcPts val="0"/>
              </a:spcBef>
              <a:spcAft>
                <a:spcPts val="0"/>
              </a:spcAft>
              <a:buNone/>
            </a:pPr>
            <a:r>
              <a:rPr lang="en" sz="1200">
                <a:latin typeface="Times New Roman"/>
                <a:ea typeface="Times New Roman"/>
                <a:cs typeface="Times New Roman"/>
                <a:sym typeface="Times New Roman"/>
              </a:rPr>
              <a:t>Sustainable Nantucket. (n.d.).</a:t>
            </a:r>
            <a:r>
              <a:rPr i="1" lang="en" sz="1200">
                <a:latin typeface="Times New Roman"/>
                <a:ea typeface="Times New Roman"/>
                <a:cs typeface="Times New Roman"/>
                <a:sym typeface="Times New Roman"/>
              </a:rPr>
              <a:t> Sustainable Nantucket. </a:t>
            </a:r>
            <a:r>
              <a:rPr lang="en" sz="1200">
                <a:latin typeface="Times New Roman"/>
                <a:ea typeface="Times New Roman"/>
                <a:cs typeface="Times New Roman"/>
                <a:sym typeface="Times New Roman"/>
              </a:rPr>
              <a:t>Retrieved December 11, 2022, from </a:t>
            </a:r>
            <a:r>
              <a:rPr lang="en" sz="1200" u="sng">
                <a:solidFill>
                  <a:schemeClr val="hlink"/>
                </a:solidFill>
                <a:latin typeface="Times New Roman"/>
                <a:ea typeface="Times New Roman"/>
                <a:cs typeface="Times New Roman"/>
                <a:sym typeface="Times New Roman"/>
                <a:hlinkClick r:id="rId3"/>
              </a:rPr>
              <a:t>https://sustainable-nantucket.org</a:t>
            </a:r>
            <a:r>
              <a:rPr i="1" lang="en" sz="1200">
                <a:latin typeface="Times New Roman"/>
                <a:ea typeface="Times New Roman"/>
                <a:cs typeface="Times New Roman"/>
                <a:sym typeface="Times New Roman"/>
              </a:rPr>
              <a:t> </a:t>
            </a:r>
            <a:endParaRPr i="1"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rPr i="1" lang="en" sz="1200">
                <a:latin typeface="Times New Roman"/>
                <a:ea typeface="Times New Roman"/>
                <a:cs typeface="Times New Roman"/>
                <a:sym typeface="Times New Roman"/>
              </a:rPr>
              <a:t>Mobile Poultry Processing Unit Projects</a:t>
            </a:r>
            <a:r>
              <a:rPr lang="en" sz="1200">
                <a:latin typeface="Times New Roman"/>
                <a:ea typeface="Times New Roman"/>
                <a:cs typeface="Times New Roman"/>
                <a:sym typeface="Times New Roman"/>
              </a:rPr>
              <a:t>. (n.d.). New England Small Farm Institute. Retrieved December 10, 2022, from </a:t>
            </a:r>
            <a:r>
              <a:rPr lang="en" sz="1200" u="sng">
                <a:solidFill>
                  <a:schemeClr val="hlink"/>
                </a:solidFill>
                <a:latin typeface="Times New Roman"/>
                <a:ea typeface="Times New Roman"/>
                <a:cs typeface="Times New Roman"/>
                <a:sym typeface="Times New Roman"/>
                <a:hlinkClick r:id="rId4"/>
              </a:rPr>
              <a:t>https://www.smallfarm.org/main/special_projects/mppu/</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rPr lang="en" sz="1200">
                <a:latin typeface="Times New Roman"/>
                <a:ea typeface="Times New Roman"/>
                <a:cs typeface="Times New Roman"/>
                <a:sym typeface="Times New Roman"/>
              </a:rPr>
              <a:t>Tufts University. (n.d.). </a:t>
            </a:r>
            <a:r>
              <a:rPr i="1" lang="en" sz="1200">
                <a:latin typeface="Times New Roman"/>
                <a:ea typeface="Times New Roman"/>
                <a:cs typeface="Times New Roman"/>
                <a:sym typeface="Times New Roman"/>
              </a:rPr>
              <a:t>New Entry Sustainable Farming Project</a:t>
            </a:r>
            <a:r>
              <a:rPr lang="en" sz="1200">
                <a:latin typeface="Times New Roman"/>
                <a:ea typeface="Times New Roman"/>
                <a:cs typeface="Times New Roman"/>
                <a:sym typeface="Times New Roman"/>
              </a:rPr>
              <a:t>. Eastern Massachusetts Mobile Poultry Processing Unit (MPPU) | New Entry Sustainable Farming Project. </a:t>
            </a:r>
            <a:r>
              <a:rPr lang="en" sz="1200">
                <a:latin typeface="Times New Roman"/>
                <a:ea typeface="Times New Roman"/>
                <a:cs typeface="Times New Roman"/>
                <a:sym typeface="Times New Roman"/>
              </a:rPr>
              <a:t>Retrieved December 10</a:t>
            </a:r>
            <a:r>
              <a:rPr lang="en" sz="1200">
                <a:latin typeface="Times New Roman"/>
                <a:ea typeface="Times New Roman"/>
                <a:cs typeface="Times New Roman"/>
                <a:sym typeface="Times New Roman"/>
              </a:rPr>
              <a:t>, 2022, from </a:t>
            </a:r>
            <a:r>
              <a:rPr lang="en" sz="12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https://nesfp.nutrition.tufts.edu/farmer-training/livestock-poultry/poultry-resources/eastern-massachusetts-mobile-poultry-processing</a:t>
            </a:r>
            <a:endParaRPr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rPr lang="en" sz="1200">
                <a:latin typeface="Times New Roman"/>
                <a:ea typeface="Times New Roman"/>
                <a:cs typeface="Times New Roman"/>
                <a:sym typeface="Times New Roman"/>
              </a:rPr>
              <a:t>  Poore, S. (2016, July 22). The cluck stops here: Mobile poultry processing unit geared toward family farms. Roanoke Times. </a:t>
            </a:r>
            <a:r>
              <a:rPr lang="en" sz="1200" u="sng">
                <a:solidFill>
                  <a:schemeClr val="hlink"/>
                </a:solidFill>
                <a:latin typeface="Times New Roman"/>
                <a:ea typeface="Times New Roman"/>
                <a:cs typeface="Times New Roman"/>
                <a:sym typeface="Times New Roman"/>
                <a:hlinkClick r:id="rId6"/>
              </a:rPr>
              <a:t>https://roanoke.com/archive/the-cluck-stops-here-mobile-poultry-processing-unit-geared-toward-family-farms/article_e81dbdae-4f01-11e6-8570-3389ae916745.html</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45720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713225" y="488529"/>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38B89"/>
                </a:solidFill>
                <a:latin typeface="Playfair Display"/>
                <a:ea typeface="Playfair Display"/>
                <a:cs typeface="Playfair Display"/>
                <a:sym typeface="Playfair Display"/>
              </a:rPr>
              <a:t>Sustainable Nantucket </a:t>
            </a:r>
            <a:endParaRPr>
              <a:solidFill>
                <a:srgbClr val="738B89"/>
              </a:solidFill>
              <a:latin typeface="Playfair Display"/>
              <a:ea typeface="Playfair Display"/>
              <a:cs typeface="Playfair Display"/>
              <a:sym typeface="Playfair Display"/>
            </a:endParaRPr>
          </a:p>
        </p:txBody>
      </p:sp>
      <p:sp>
        <p:nvSpPr>
          <p:cNvPr id="129" name="Google Shape;129;p21"/>
          <p:cNvSpPr txBox="1"/>
          <p:nvPr>
            <p:ph idx="12" type="sldNum"/>
          </p:nvPr>
        </p:nvSpPr>
        <p:spPr>
          <a:xfrm>
            <a:off x="8639080" y="4811573"/>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0" name="Google Shape;130;p21"/>
          <p:cNvSpPr txBox="1"/>
          <p:nvPr/>
        </p:nvSpPr>
        <p:spPr>
          <a:xfrm flipH="1">
            <a:off x="706975" y="233100"/>
            <a:ext cx="7725600" cy="192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59554E"/>
                </a:solidFill>
                <a:latin typeface="Playfair Display"/>
                <a:ea typeface="Playfair Display"/>
                <a:cs typeface="Playfair Display"/>
                <a:sym typeface="Playfair Display"/>
              </a:rPr>
              <a:t>Mobile Poultry Processing on Nantucket</a:t>
            </a:r>
            <a:endParaRPr b="1">
              <a:solidFill>
                <a:srgbClr val="59554E"/>
              </a:solidFill>
              <a:latin typeface="Playfair Display"/>
              <a:ea typeface="Playfair Display"/>
              <a:cs typeface="Playfair Display"/>
              <a:sym typeface="Playfair Display"/>
            </a:endParaRPr>
          </a:p>
        </p:txBody>
      </p:sp>
      <p:pic>
        <p:nvPicPr>
          <p:cNvPr id="131" name="Google Shape;131;p21"/>
          <p:cNvPicPr preferRelativeResize="0"/>
          <p:nvPr/>
        </p:nvPicPr>
        <p:blipFill>
          <a:blip r:embed="rId3">
            <a:alphaModFix/>
          </a:blip>
          <a:stretch>
            <a:fillRect/>
          </a:stretch>
        </p:blipFill>
        <p:spPr>
          <a:xfrm>
            <a:off x="4020575" y="1097177"/>
            <a:ext cx="4941675" cy="2069325"/>
          </a:xfrm>
          <a:prstGeom prst="rect">
            <a:avLst/>
          </a:prstGeom>
          <a:noFill/>
          <a:ln>
            <a:noFill/>
          </a:ln>
        </p:spPr>
      </p:pic>
      <p:pic>
        <p:nvPicPr>
          <p:cNvPr id="132" name="Google Shape;132;p21"/>
          <p:cNvPicPr preferRelativeResize="0"/>
          <p:nvPr/>
        </p:nvPicPr>
        <p:blipFill>
          <a:blip r:embed="rId4">
            <a:alphaModFix/>
          </a:blip>
          <a:stretch>
            <a:fillRect/>
          </a:stretch>
        </p:blipFill>
        <p:spPr>
          <a:xfrm>
            <a:off x="290275" y="2077262"/>
            <a:ext cx="3738600" cy="2801700"/>
          </a:xfrm>
          <a:prstGeom prst="roundRect">
            <a:avLst>
              <a:gd fmla="val 16667" name="adj"/>
            </a:avLst>
          </a:prstGeom>
          <a:noFill/>
          <a:ln>
            <a:noFill/>
          </a:ln>
        </p:spPr>
      </p:pic>
      <p:sp>
        <p:nvSpPr>
          <p:cNvPr id="133" name="Google Shape;133;p21"/>
          <p:cNvSpPr txBox="1"/>
          <p:nvPr/>
        </p:nvSpPr>
        <p:spPr>
          <a:xfrm>
            <a:off x="442350" y="1203625"/>
            <a:ext cx="36870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500">
                <a:solidFill>
                  <a:srgbClr val="59554E"/>
                </a:solidFill>
                <a:latin typeface="Playfair Display"/>
                <a:ea typeface="Playfair Display"/>
                <a:cs typeface="Playfair Display"/>
                <a:sym typeface="Playfair Display"/>
              </a:rPr>
              <a:t>NonProfit focused on promoting sustainable and locally sourced foods</a:t>
            </a:r>
            <a:endParaRPr b="1" sz="1500">
              <a:solidFill>
                <a:srgbClr val="59554E"/>
              </a:solidFill>
              <a:latin typeface="Playfair Display"/>
              <a:ea typeface="Playfair Display"/>
              <a:cs typeface="Playfair Display"/>
              <a:sym typeface="Playfair Display"/>
            </a:endParaRPr>
          </a:p>
        </p:txBody>
      </p:sp>
      <p:sp>
        <p:nvSpPr>
          <p:cNvPr id="134" name="Google Shape;134;p21"/>
          <p:cNvSpPr txBox="1"/>
          <p:nvPr/>
        </p:nvSpPr>
        <p:spPr>
          <a:xfrm>
            <a:off x="4569725" y="3254875"/>
            <a:ext cx="4629000" cy="14547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Clr>
                <a:srgbClr val="59554E"/>
              </a:buClr>
              <a:buSzPts val="1500"/>
              <a:buFont typeface="Playfair Display"/>
              <a:buChar char="-"/>
            </a:pPr>
            <a:r>
              <a:rPr b="1" lang="en" sz="1500">
                <a:solidFill>
                  <a:srgbClr val="59554E"/>
                </a:solidFill>
                <a:latin typeface="Playfair Display"/>
                <a:ea typeface="Playfair Display"/>
                <a:cs typeface="Playfair Display"/>
                <a:sym typeface="Playfair Display"/>
              </a:rPr>
              <a:t>Farm to School</a:t>
            </a:r>
            <a:endParaRPr b="1" sz="1500">
              <a:solidFill>
                <a:srgbClr val="59554E"/>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rgbClr val="59554E"/>
              </a:buClr>
              <a:buSzPts val="1500"/>
              <a:buFont typeface="Playfair Display"/>
              <a:buChar char="-"/>
            </a:pPr>
            <a:r>
              <a:rPr b="1" lang="en" sz="1500">
                <a:solidFill>
                  <a:srgbClr val="59554E"/>
                </a:solidFill>
                <a:latin typeface="Playfair Display"/>
                <a:ea typeface="Playfair Display"/>
                <a:cs typeface="Playfair Display"/>
                <a:sym typeface="Playfair Display"/>
              </a:rPr>
              <a:t>Mentor Farmer Program</a:t>
            </a:r>
            <a:endParaRPr b="1" sz="1500">
              <a:solidFill>
                <a:srgbClr val="59554E"/>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rgbClr val="59554E"/>
              </a:buClr>
              <a:buSzPts val="1500"/>
              <a:buFont typeface="Playfair Display"/>
              <a:buChar char="-"/>
            </a:pPr>
            <a:r>
              <a:rPr b="1" lang="en" sz="1500">
                <a:solidFill>
                  <a:srgbClr val="59554E"/>
                </a:solidFill>
                <a:latin typeface="Playfair Display"/>
                <a:ea typeface="Playfair Display"/>
                <a:cs typeface="Playfair Display"/>
                <a:sym typeface="Playfair Display"/>
              </a:rPr>
              <a:t>NantucketGrown™</a:t>
            </a:r>
            <a:endParaRPr b="1" sz="1500">
              <a:solidFill>
                <a:srgbClr val="59554E"/>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rgbClr val="59554E"/>
              </a:buClr>
              <a:buSzPts val="1500"/>
              <a:buFont typeface="Playfair Display"/>
              <a:buChar char="-"/>
            </a:pPr>
            <a:r>
              <a:rPr b="1" lang="en" sz="1500">
                <a:solidFill>
                  <a:srgbClr val="59554E"/>
                </a:solidFill>
                <a:latin typeface="Playfair Display"/>
                <a:ea typeface="Playfair Display"/>
                <a:cs typeface="Playfair Display"/>
                <a:sym typeface="Playfair Display"/>
              </a:rPr>
              <a:t>Farmers &amp; Artisans Market</a:t>
            </a:r>
            <a:endParaRPr b="1" sz="1500">
              <a:solidFill>
                <a:srgbClr val="59554E"/>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150" y="638325"/>
            <a:ext cx="9144000" cy="176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solidFill>
                  <a:schemeClr val="dk1"/>
                </a:solidFill>
                <a:latin typeface="Playfair Display"/>
                <a:ea typeface="Playfair Display"/>
                <a:cs typeface="Playfair Display"/>
                <a:sym typeface="Playfair Display"/>
              </a:rPr>
              <a:t>Project Overview</a:t>
            </a:r>
            <a:endParaRPr sz="5900">
              <a:solidFill>
                <a:schemeClr val="dk1"/>
              </a:solidFill>
              <a:latin typeface="Playfair Display"/>
              <a:ea typeface="Playfair Display"/>
              <a:cs typeface="Playfair Display"/>
              <a:sym typeface="Playfair Display"/>
            </a:endParaRPr>
          </a:p>
        </p:txBody>
      </p:sp>
      <p:sp>
        <p:nvSpPr>
          <p:cNvPr id="140" name="Google Shape;140;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1" name="Google Shape;141;p22"/>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latin typeface="Playfair Display"/>
              <a:ea typeface="Playfair Display"/>
              <a:cs typeface="Playfair Display"/>
              <a:sym typeface="Playfair Display"/>
            </a:endParaRPr>
          </a:p>
        </p:txBody>
      </p:sp>
      <p:sp>
        <p:nvSpPr>
          <p:cNvPr id="142" name="Google Shape;142;p22"/>
          <p:cNvSpPr txBox="1"/>
          <p:nvPr/>
        </p:nvSpPr>
        <p:spPr>
          <a:xfrm>
            <a:off x="282275" y="2844550"/>
            <a:ext cx="85515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59554E"/>
                </a:solidFill>
                <a:latin typeface="Playfair Display"/>
                <a:ea typeface="Playfair Display"/>
                <a:cs typeface="Playfair Display"/>
                <a:sym typeface="Playfair Display"/>
              </a:rPr>
              <a:t>The goal of our project was to create a plan and set of materials that Sustainable Nantucket can use for the development and approval of a Mobile Poultry Processing Unit on Nantucket. </a:t>
            </a:r>
            <a:endParaRPr b="1" sz="2100">
              <a:solidFill>
                <a:srgbClr val="59554E"/>
              </a:solidFill>
              <a:latin typeface="Playfair Display"/>
              <a:ea typeface="Playfair Display"/>
              <a:cs typeface="Playfair Display"/>
              <a:sym typeface="Playfair Display"/>
            </a:endParaRPr>
          </a:p>
        </p:txBody>
      </p:sp>
      <p:pic>
        <p:nvPicPr>
          <p:cNvPr id="143" name="Google Shape;143;p22"/>
          <p:cNvPicPr preferRelativeResize="0"/>
          <p:nvPr/>
        </p:nvPicPr>
        <p:blipFill>
          <a:blip r:embed="rId3">
            <a:alphaModFix/>
          </a:blip>
          <a:stretch>
            <a:fillRect/>
          </a:stretch>
        </p:blipFill>
        <p:spPr>
          <a:xfrm>
            <a:off x="3928071" y="4086925"/>
            <a:ext cx="3108055" cy="1368300"/>
          </a:xfrm>
          <a:prstGeom prst="rect">
            <a:avLst/>
          </a:prstGeom>
          <a:noFill/>
          <a:ln>
            <a:noFill/>
          </a:ln>
        </p:spPr>
      </p:pic>
      <p:pic>
        <p:nvPicPr>
          <p:cNvPr id="144" name="Google Shape;144;p22"/>
          <p:cNvPicPr preferRelativeResize="0"/>
          <p:nvPr/>
        </p:nvPicPr>
        <p:blipFill>
          <a:blip r:embed="rId4">
            <a:alphaModFix/>
          </a:blip>
          <a:stretch>
            <a:fillRect/>
          </a:stretch>
        </p:blipFill>
        <p:spPr>
          <a:xfrm>
            <a:off x="1990400" y="4126315"/>
            <a:ext cx="2241982" cy="12293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713225" y="54373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solidFill>
                  <a:srgbClr val="738B89"/>
                </a:solidFill>
                <a:latin typeface="Playfair Display SemiBold"/>
                <a:ea typeface="Playfair Display SemiBold"/>
                <a:cs typeface="Playfair Display SemiBold"/>
                <a:sym typeface="Playfair Display SemiBold"/>
              </a:rPr>
              <a:t>Objectives</a:t>
            </a:r>
            <a:endParaRPr b="0">
              <a:solidFill>
                <a:srgbClr val="738B89"/>
              </a:solidFill>
              <a:latin typeface="Playfair Display SemiBold"/>
              <a:ea typeface="Playfair Display SemiBold"/>
              <a:cs typeface="Playfair Display SemiBold"/>
              <a:sym typeface="Playfair Display SemiBold"/>
            </a:endParaRPr>
          </a:p>
        </p:txBody>
      </p:sp>
      <p:sp>
        <p:nvSpPr>
          <p:cNvPr id="150" name="Google Shape;150;p23"/>
          <p:cNvSpPr txBox="1"/>
          <p:nvPr>
            <p:ph idx="12" type="sldNum"/>
          </p:nvPr>
        </p:nvSpPr>
        <p:spPr>
          <a:xfrm>
            <a:off x="8556784" y="4806748"/>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51" name="Google Shape;151;p23"/>
          <p:cNvGrpSpPr/>
          <p:nvPr/>
        </p:nvGrpSpPr>
        <p:grpSpPr>
          <a:xfrm>
            <a:off x="210350" y="2281428"/>
            <a:ext cx="2096789" cy="1520651"/>
            <a:chOff x="796150" y="2208825"/>
            <a:chExt cx="1738919" cy="1060796"/>
          </a:xfrm>
        </p:grpSpPr>
        <p:grpSp>
          <p:nvGrpSpPr>
            <p:cNvPr id="152" name="Google Shape;152;p23"/>
            <p:cNvGrpSpPr/>
            <p:nvPr/>
          </p:nvGrpSpPr>
          <p:grpSpPr>
            <a:xfrm>
              <a:off x="796150" y="2208825"/>
              <a:ext cx="1606050" cy="492825"/>
              <a:chOff x="796150" y="2208825"/>
              <a:chExt cx="1606050" cy="492825"/>
            </a:xfrm>
          </p:grpSpPr>
          <p:sp>
            <p:nvSpPr>
              <p:cNvPr id="153" name="Google Shape;153;p23"/>
              <p:cNvSpPr/>
              <p:nvPr/>
            </p:nvSpPr>
            <p:spPr>
              <a:xfrm flipH="1">
                <a:off x="796150" y="2208825"/>
                <a:ext cx="1605900" cy="241200"/>
              </a:xfrm>
              <a:prstGeom prst="parallelogram">
                <a:avLst>
                  <a:gd fmla="val 96952" name="adj"/>
                </a:avLst>
              </a:prstGeom>
              <a:solidFill>
                <a:srgbClr val="738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54" name="Google Shape;154;p23"/>
              <p:cNvSpPr/>
              <p:nvPr/>
            </p:nvSpPr>
            <p:spPr>
              <a:xfrm>
                <a:off x="796300" y="2460450"/>
                <a:ext cx="1605900" cy="241200"/>
              </a:xfrm>
              <a:prstGeom prst="parallelogram">
                <a:avLst>
                  <a:gd fmla="val 96952" name="adj"/>
                </a:avLst>
              </a:prstGeom>
              <a:solidFill>
                <a:srgbClr val="738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3"/>
            <p:cNvSpPr txBox="1"/>
            <p:nvPr/>
          </p:nvSpPr>
          <p:spPr>
            <a:xfrm>
              <a:off x="807669" y="2823221"/>
              <a:ext cx="17274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73763"/>
                  </a:solidFill>
                  <a:latin typeface="Oswald Medium"/>
                  <a:ea typeface="Oswald Medium"/>
                  <a:cs typeface="Oswald Medium"/>
                  <a:sym typeface="Oswald Medium"/>
                </a:rPr>
                <a:t>Identify Applicable Regulations</a:t>
              </a:r>
              <a:endParaRPr sz="1800">
                <a:solidFill>
                  <a:srgbClr val="073763"/>
                </a:solidFill>
                <a:latin typeface="Oswald Medium"/>
                <a:ea typeface="Oswald Medium"/>
                <a:cs typeface="Oswald Medium"/>
                <a:sym typeface="Oswald Medium"/>
              </a:endParaRPr>
            </a:p>
          </p:txBody>
        </p:sp>
      </p:grpSp>
      <p:grpSp>
        <p:nvGrpSpPr>
          <p:cNvPr id="156" name="Google Shape;156;p23"/>
          <p:cNvGrpSpPr/>
          <p:nvPr/>
        </p:nvGrpSpPr>
        <p:grpSpPr>
          <a:xfrm>
            <a:off x="1485650" y="1641475"/>
            <a:ext cx="2611225" cy="1346366"/>
            <a:chOff x="1820369" y="1762434"/>
            <a:chExt cx="2297400" cy="939216"/>
          </a:xfrm>
        </p:grpSpPr>
        <p:sp>
          <p:nvSpPr>
            <p:cNvPr id="157" name="Google Shape;157;p23"/>
            <p:cNvSpPr/>
            <p:nvPr/>
          </p:nvSpPr>
          <p:spPr>
            <a:xfrm flipH="1">
              <a:off x="2185900" y="2208950"/>
              <a:ext cx="1703700" cy="241200"/>
            </a:xfrm>
            <a:prstGeom prst="parallelogram">
              <a:avLst>
                <a:gd fmla="val 96952" name="adj"/>
              </a:avLst>
            </a:prstGeom>
            <a:solidFill>
              <a:srgbClr val="8D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58" name="Google Shape;158;p23"/>
            <p:cNvSpPr/>
            <p:nvPr/>
          </p:nvSpPr>
          <p:spPr>
            <a:xfrm>
              <a:off x="2186075" y="2460450"/>
              <a:ext cx="1703700" cy="241200"/>
            </a:xfrm>
            <a:prstGeom prst="parallelogram">
              <a:avLst>
                <a:gd fmla="val 96952" name="adj"/>
              </a:avLst>
            </a:prstGeom>
            <a:solidFill>
              <a:srgbClr val="8D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nvSpPr>
          <p:spPr>
            <a:xfrm>
              <a:off x="1820369" y="1762434"/>
              <a:ext cx="22974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73763"/>
                  </a:solidFill>
                  <a:latin typeface="Oswald Medium"/>
                  <a:ea typeface="Oswald Medium"/>
                  <a:cs typeface="Oswald Medium"/>
                  <a:sym typeface="Oswald Medium"/>
                </a:rPr>
                <a:t>Evaluate Lessons Learned</a:t>
              </a:r>
              <a:endParaRPr sz="1800">
                <a:solidFill>
                  <a:srgbClr val="073763"/>
                </a:solidFill>
                <a:latin typeface="Oswald Medium"/>
                <a:ea typeface="Oswald Medium"/>
                <a:cs typeface="Oswald Medium"/>
                <a:sym typeface="Oswald Medium"/>
              </a:endParaRPr>
            </a:p>
          </p:txBody>
        </p:sp>
      </p:grpSp>
      <p:grpSp>
        <p:nvGrpSpPr>
          <p:cNvPr id="160" name="Google Shape;160;p23"/>
          <p:cNvGrpSpPr/>
          <p:nvPr/>
        </p:nvGrpSpPr>
        <p:grpSpPr>
          <a:xfrm>
            <a:off x="3404025" y="2281376"/>
            <a:ext cx="2463240" cy="1537863"/>
            <a:chOff x="3508187" y="2208825"/>
            <a:chExt cx="2167200" cy="1072803"/>
          </a:xfrm>
        </p:grpSpPr>
        <p:sp>
          <p:nvSpPr>
            <p:cNvPr id="161" name="Google Shape;161;p23"/>
            <p:cNvSpPr/>
            <p:nvPr/>
          </p:nvSpPr>
          <p:spPr>
            <a:xfrm flipH="1">
              <a:off x="3670750" y="2208825"/>
              <a:ext cx="1704000" cy="241200"/>
            </a:xfrm>
            <a:prstGeom prst="parallelogram">
              <a:avLst>
                <a:gd fmla="val 96952" name="adj"/>
              </a:avLst>
            </a:prstGeom>
            <a:solidFill>
              <a:srgbClr val="A1C1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2" name="Google Shape;162;p23"/>
            <p:cNvSpPr/>
            <p:nvPr/>
          </p:nvSpPr>
          <p:spPr>
            <a:xfrm>
              <a:off x="3671050" y="2460450"/>
              <a:ext cx="1704000" cy="241200"/>
            </a:xfrm>
            <a:prstGeom prst="parallelogram">
              <a:avLst>
                <a:gd fmla="val 96952" name="adj"/>
              </a:avLst>
            </a:prstGeom>
            <a:solidFill>
              <a:srgbClr val="A1C1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txBox="1"/>
            <p:nvPr/>
          </p:nvSpPr>
          <p:spPr>
            <a:xfrm>
              <a:off x="3508187" y="2835228"/>
              <a:ext cx="21672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73763"/>
                  </a:solidFill>
                  <a:latin typeface="Oswald Medium"/>
                  <a:ea typeface="Oswald Medium"/>
                  <a:cs typeface="Oswald Medium"/>
                  <a:sym typeface="Oswald Medium"/>
                </a:rPr>
                <a:t>Identify the Perspectives of Stakeholders</a:t>
              </a:r>
              <a:endParaRPr sz="1800">
                <a:solidFill>
                  <a:srgbClr val="073763"/>
                </a:solidFill>
                <a:latin typeface="Oswald Medium"/>
                <a:ea typeface="Oswald Medium"/>
                <a:cs typeface="Oswald Medium"/>
                <a:sym typeface="Oswald Medium"/>
              </a:endParaRPr>
            </a:p>
          </p:txBody>
        </p:sp>
      </p:grpSp>
      <p:grpSp>
        <p:nvGrpSpPr>
          <p:cNvPr id="164" name="Google Shape;164;p23"/>
          <p:cNvGrpSpPr/>
          <p:nvPr/>
        </p:nvGrpSpPr>
        <p:grpSpPr>
          <a:xfrm>
            <a:off x="4434450" y="992135"/>
            <a:ext cx="3601431" cy="1995706"/>
            <a:chOff x="4414772" y="1309459"/>
            <a:chExt cx="3168600" cy="1392191"/>
          </a:xfrm>
        </p:grpSpPr>
        <p:sp>
          <p:nvSpPr>
            <p:cNvPr id="165" name="Google Shape;165;p23"/>
            <p:cNvSpPr/>
            <p:nvPr/>
          </p:nvSpPr>
          <p:spPr>
            <a:xfrm flipH="1">
              <a:off x="5158550" y="2208825"/>
              <a:ext cx="1704000" cy="241200"/>
            </a:xfrm>
            <a:prstGeom prst="parallelogram">
              <a:avLst>
                <a:gd fmla="val 96952" name="adj"/>
              </a:avLst>
            </a:prstGeom>
            <a:solidFill>
              <a:srgbClr val="AFD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FA8DC"/>
                  </a:solidFill>
                </a:rPr>
                <a:t>  </a:t>
              </a:r>
              <a:endParaRPr>
                <a:solidFill>
                  <a:srgbClr val="6FA8DC"/>
                </a:solidFill>
              </a:endParaRPr>
            </a:p>
          </p:txBody>
        </p:sp>
        <p:sp>
          <p:nvSpPr>
            <p:cNvPr id="166" name="Google Shape;166;p23"/>
            <p:cNvSpPr/>
            <p:nvPr/>
          </p:nvSpPr>
          <p:spPr>
            <a:xfrm>
              <a:off x="5158850" y="2460450"/>
              <a:ext cx="1704000" cy="241200"/>
            </a:xfrm>
            <a:prstGeom prst="parallelogram">
              <a:avLst>
                <a:gd fmla="val 96952" name="adj"/>
              </a:avLst>
            </a:prstGeom>
            <a:solidFill>
              <a:srgbClr val="AFD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FA8DC"/>
                </a:solidFill>
              </a:endParaRPr>
            </a:p>
          </p:txBody>
        </p:sp>
        <p:sp>
          <p:nvSpPr>
            <p:cNvPr id="167" name="Google Shape;167;p23"/>
            <p:cNvSpPr txBox="1"/>
            <p:nvPr/>
          </p:nvSpPr>
          <p:spPr>
            <a:xfrm>
              <a:off x="4414772" y="1309459"/>
              <a:ext cx="3168600" cy="883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73763"/>
                  </a:solidFill>
                  <a:latin typeface="Oswald Medium"/>
                  <a:ea typeface="Oswald Medium"/>
                  <a:cs typeface="Oswald Medium"/>
                  <a:sym typeface="Oswald Medium"/>
                </a:rPr>
                <a:t>Evaluate and Determine MPPU Technology and Operational Guidelines</a:t>
              </a:r>
              <a:endParaRPr sz="1800">
                <a:solidFill>
                  <a:srgbClr val="073763"/>
                </a:solidFill>
                <a:latin typeface="Oswald Medium"/>
                <a:ea typeface="Oswald Medium"/>
                <a:cs typeface="Oswald Medium"/>
                <a:sym typeface="Oswald Medium"/>
              </a:endParaRPr>
            </a:p>
          </p:txBody>
        </p:sp>
      </p:grpSp>
      <p:grpSp>
        <p:nvGrpSpPr>
          <p:cNvPr id="168" name="Google Shape;168;p23"/>
          <p:cNvGrpSpPr/>
          <p:nvPr/>
        </p:nvGrpSpPr>
        <p:grpSpPr>
          <a:xfrm>
            <a:off x="6911538" y="2281376"/>
            <a:ext cx="2083047" cy="1252940"/>
            <a:chOff x="6594157" y="2208825"/>
            <a:chExt cx="1832700" cy="874042"/>
          </a:xfrm>
        </p:grpSpPr>
        <p:sp>
          <p:nvSpPr>
            <p:cNvPr id="169" name="Google Shape;169;p23"/>
            <p:cNvSpPr/>
            <p:nvPr/>
          </p:nvSpPr>
          <p:spPr>
            <a:xfrm flipH="1">
              <a:off x="6643700" y="2208825"/>
              <a:ext cx="1704000" cy="241200"/>
            </a:xfrm>
            <a:prstGeom prst="parallelogram">
              <a:avLst>
                <a:gd fmla="val 96952" name="adj"/>
              </a:avLst>
            </a:prstGeom>
            <a:solidFill>
              <a:srgbClr val="BFE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0" name="Google Shape;170;p23"/>
            <p:cNvSpPr/>
            <p:nvPr/>
          </p:nvSpPr>
          <p:spPr>
            <a:xfrm>
              <a:off x="6643975" y="2460450"/>
              <a:ext cx="1704000" cy="241200"/>
            </a:xfrm>
            <a:prstGeom prst="parallelogram">
              <a:avLst>
                <a:gd fmla="val 96952" name="adj"/>
              </a:avLst>
            </a:prstGeom>
            <a:solidFill>
              <a:srgbClr val="BFE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txBox="1"/>
            <p:nvPr/>
          </p:nvSpPr>
          <p:spPr>
            <a:xfrm>
              <a:off x="6594157" y="2778367"/>
              <a:ext cx="1832700" cy="304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73763"/>
                  </a:solidFill>
                  <a:latin typeface="Oswald Medium"/>
                  <a:ea typeface="Oswald Medium"/>
                  <a:cs typeface="Oswald Medium"/>
                  <a:sym typeface="Oswald Medium"/>
                </a:rPr>
                <a:t>Develop Deliverables</a:t>
              </a:r>
              <a:endParaRPr sz="1800">
                <a:solidFill>
                  <a:srgbClr val="073763"/>
                </a:solidFill>
                <a:latin typeface="Oswald Medium"/>
                <a:ea typeface="Oswald Medium"/>
                <a:cs typeface="Oswald Medium"/>
                <a:sym typeface="Oswald Medium"/>
              </a:endParaRPr>
            </a:p>
          </p:txBody>
        </p:sp>
      </p:grpSp>
      <p:sp>
        <p:nvSpPr>
          <p:cNvPr id="172" name="Google Shape;172;p23"/>
          <p:cNvSpPr txBox="1"/>
          <p:nvPr/>
        </p:nvSpPr>
        <p:spPr>
          <a:xfrm>
            <a:off x="-126175" y="163475"/>
            <a:ext cx="86256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solidFill>
                  <a:schemeClr val="dk1"/>
                </a:solidFill>
                <a:latin typeface="Playfair Display"/>
                <a:ea typeface="Playfair Display"/>
                <a:cs typeface="Playfair Display"/>
                <a:sym typeface="Playfair Display"/>
              </a:rPr>
              <a:t>Mobile Poultry Processing on Nantucket</a:t>
            </a:r>
            <a:endParaRPr b="1">
              <a:solidFill>
                <a:schemeClr val="dk1"/>
              </a:solidFill>
              <a:latin typeface="Playfair Display"/>
              <a:ea typeface="Playfair Display"/>
              <a:cs typeface="Playfair Display"/>
              <a:sym typeface="Playfair Display"/>
            </a:endParaRPr>
          </a:p>
        </p:txBody>
      </p:sp>
      <p:pic>
        <p:nvPicPr>
          <p:cNvPr id="173" name="Google Shape;173;p23"/>
          <p:cNvPicPr preferRelativeResize="0"/>
          <p:nvPr/>
        </p:nvPicPr>
        <p:blipFill>
          <a:blip r:embed="rId3">
            <a:alphaModFix/>
          </a:blip>
          <a:stretch>
            <a:fillRect/>
          </a:stretch>
        </p:blipFill>
        <p:spPr>
          <a:xfrm flipH="1">
            <a:off x="7757925" y="3586950"/>
            <a:ext cx="1088700" cy="1110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1763925" y="1035850"/>
            <a:ext cx="5889425" cy="3714000"/>
          </a:xfrm>
          <a:prstGeom prst="rect">
            <a:avLst/>
          </a:prstGeom>
          <a:noFill/>
          <a:ln>
            <a:noFill/>
          </a:ln>
        </p:spPr>
      </p:pic>
      <p:sp>
        <p:nvSpPr>
          <p:cNvPr id="179" name="Google Shape;17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4"/>
          <p:cNvSpPr/>
          <p:nvPr/>
        </p:nvSpPr>
        <p:spPr>
          <a:xfrm>
            <a:off x="528975" y="315150"/>
            <a:ext cx="79689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ph type="title"/>
          </p:nvPr>
        </p:nvSpPr>
        <p:spPr>
          <a:xfrm>
            <a:off x="1386900" y="-183175"/>
            <a:ext cx="6370200" cy="106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solidFill>
                  <a:srgbClr val="738B89"/>
                </a:solidFill>
                <a:latin typeface="Playfair Display SemiBold"/>
                <a:ea typeface="Playfair Display SemiBold"/>
                <a:cs typeface="Playfair Display SemiBold"/>
                <a:sym typeface="Playfair Display SemiBold"/>
              </a:rPr>
              <a:t>What is an </a:t>
            </a:r>
            <a:r>
              <a:rPr b="0" lang="en">
                <a:solidFill>
                  <a:srgbClr val="738B89"/>
                </a:solidFill>
                <a:latin typeface="Playfair Display SemiBold"/>
                <a:ea typeface="Playfair Display SemiBold"/>
                <a:cs typeface="Playfair Display SemiBold"/>
                <a:sym typeface="Playfair Display SemiBold"/>
              </a:rPr>
              <a:t>MPPU</a:t>
            </a:r>
            <a:r>
              <a:rPr b="0" lang="en">
                <a:solidFill>
                  <a:srgbClr val="738B89"/>
                </a:solidFill>
                <a:latin typeface="Playfair Display SemiBold"/>
                <a:ea typeface="Playfair Display SemiBold"/>
                <a:cs typeface="Playfair Display SemiBold"/>
                <a:sym typeface="Playfair Display SemiBold"/>
              </a:rPr>
              <a:t>?</a:t>
            </a:r>
            <a:endParaRPr b="0">
              <a:solidFill>
                <a:srgbClr val="738B89"/>
              </a:solidFill>
              <a:latin typeface="Playfair Display SemiBold"/>
              <a:ea typeface="Playfair Display SemiBold"/>
              <a:cs typeface="Playfair Display SemiBold"/>
              <a:sym typeface="Playfair Display SemiBold"/>
            </a:endParaRPr>
          </a:p>
        </p:txBody>
      </p:sp>
      <p:pic>
        <p:nvPicPr>
          <p:cNvPr id="182" name="Google Shape;182;p24"/>
          <p:cNvPicPr preferRelativeResize="0"/>
          <p:nvPr/>
        </p:nvPicPr>
        <p:blipFill>
          <a:blip r:embed="rId4">
            <a:alphaModFix/>
          </a:blip>
          <a:stretch>
            <a:fillRect/>
          </a:stretch>
        </p:blipFill>
        <p:spPr>
          <a:xfrm>
            <a:off x="0" y="782680"/>
            <a:ext cx="9144003" cy="4027290"/>
          </a:xfrm>
          <a:prstGeom prst="rect">
            <a:avLst/>
          </a:prstGeom>
          <a:noFill/>
          <a:ln>
            <a:noFill/>
          </a:ln>
        </p:spPr>
      </p:pic>
      <p:sp>
        <p:nvSpPr>
          <p:cNvPr id="183" name="Google Shape;183;p24"/>
          <p:cNvSpPr txBox="1"/>
          <p:nvPr/>
        </p:nvSpPr>
        <p:spPr>
          <a:xfrm>
            <a:off x="5329050" y="612540"/>
            <a:ext cx="3000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Montserrat SemiBold"/>
                <a:ea typeface="Montserrat SemiBold"/>
                <a:cs typeface="Montserrat SemiBold"/>
                <a:sym typeface="Montserrat SemiBold"/>
              </a:rPr>
              <a:t>Evisceration </a:t>
            </a:r>
            <a:r>
              <a:rPr lang="en" sz="1900">
                <a:latin typeface="Montserrat SemiBold"/>
                <a:ea typeface="Montserrat SemiBold"/>
                <a:cs typeface="Montserrat SemiBold"/>
                <a:sym typeface="Montserrat SemiBold"/>
              </a:rPr>
              <a:t>Side</a:t>
            </a:r>
            <a:endParaRPr sz="1900">
              <a:latin typeface="Montserrat SemiBold"/>
              <a:ea typeface="Montserrat SemiBold"/>
              <a:cs typeface="Montserrat SemiBold"/>
              <a:sym typeface="Montserrat SemiBold"/>
            </a:endParaRPr>
          </a:p>
        </p:txBody>
      </p:sp>
      <p:sp>
        <p:nvSpPr>
          <p:cNvPr id="184" name="Google Shape;184;p24"/>
          <p:cNvSpPr txBox="1"/>
          <p:nvPr/>
        </p:nvSpPr>
        <p:spPr>
          <a:xfrm>
            <a:off x="945425" y="615125"/>
            <a:ext cx="28587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Montserrat SemiBold"/>
                <a:ea typeface="Montserrat SemiBold"/>
                <a:cs typeface="Montserrat SemiBold"/>
                <a:sym typeface="Montserrat SemiBold"/>
              </a:rPr>
              <a:t>Slaughter Side</a:t>
            </a:r>
            <a:endParaRPr sz="1900">
              <a:latin typeface="Montserrat SemiBold"/>
              <a:ea typeface="Montserrat SemiBold"/>
              <a:cs typeface="Montserrat SemiBold"/>
              <a:sym typeface="Montserrat SemiBold"/>
            </a:endParaRPr>
          </a:p>
        </p:txBody>
      </p:sp>
      <p:grpSp>
        <p:nvGrpSpPr>
          <p:cNvPr id="185" name="Google Shape;185;p24"/>
          <p:cNvGrpSpPr/>
          <p:nvPr/>
        </p:nvGrpSpPr>
        <p:grpSpPr>
          <a:xfrm rot="1301707">
            <a:off x="7402728" y="3347830"/>
            <a:ext cx="1129193" cy="1415089"/>
            <a:chOff x="771800" y="1920500"/>
            <a:chExt cx="1545450" cy="1851625"/>
          </a:xfrm>
        </p:grpSpPr>
        <p:sp>
          <p:nvSpPr>
            <p:cNvPr id="186" name="Google Shape;186;p24"/>
            <p:cNvSpPr/>
            <p:nvPr/>
          </p:nvSpPr>
          <p:spPr>
            <a:xfrm>
              <a:off x="940575" y="3366400"/>
              <a:ext cx="90600" cy="231450"/>
            </a:xfrm>
            <a:custGeom>
              <a:rect b="b" l="l" r="r" t="t"/>
              <a:pathLst>
                <a:path extrusionOk="0" h="9258" w="3624">
                  <a:moveTo>
                    <a:pt x="460" y="1"/>
                  </a:moveTo>
                  <a:cubicBezTo>
                    <a:pt x="369" y="1"/>
                    <a:pt x="274" y="70"/>
                    <a:pt x="274" y="191"/>
                  </a:cubicBezTo>
                  <a:cubicBezTo>
                    <a:pt x="1" y="3430"/>
                    <a:pt x="703" y="7021"/>
                    <a:pt x="3240" y="9206"/>
                  </a:cubicBezTo>
                  <a:cubicBezTo>
                    <a:pt x="3285" y="9243"/>
                    <a:pt x="3333" y="9258"/>
                    <a:pt x="3377" y="9258"/>
                  </a:cubicBezTo>
                  <a:cubicBezTo>
                    <a:pt x="3521" y="9258"/>
                    <a:pt x="3624" y="9092"/>
                    <a:pt x="3474" y="8972"/>
                  </a:cubicBezTo>
                  <a:cubicBezTo>
                    <a:pt x="898" y="6553"/>
                    <a:pt x="1094" y="3391"/>
                    <a:pt x="625" y="191"/>
                  </a:cubicBezTo>
                  <a:cubicBezTo>
                    <a:pt x="625" y="60"/>
                    <a:pt x="544" y="1"/>
                    <a:pt x="4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a:off x="857650" y="2939075"/>
              <a:ext cx="243950" cy="754075"/>
            </a:xfrm>
            <a:custGeom>
              <a:rect b="b" l="l" r="r" t="t"/>
              <a:pathLst>
                <a:path extrusionOk="0" h="30163" w="9758">
                  <a:moveTo>
                    <a:pt x="3354" y="0"/>
                  </a:moveTo>
                  <a:cubicBezTo>
                    <a:pt x="3309" y="0"/>
                    <a:pt x="3266" y="22"/>
                    <a:pt x="3240" y="74"/>
                  </a:cubicBezTo>
                  <a:cubicBezTo>
                    <a:pt x="742" y="5889"/>
                    <a:pt x="1" y="13148"/>
                    <a:pt x="664" y="19392"/>
                  </a:cubicBezTo>
                  <a:cubicBezTo>
                    <a:pt x="1249" y="24465"/>
                    <a:pt x="3903" y="29890"/>
                    <a:pt x="9601" y="30163"/>
                  </a:cubicBezTo>
                  <a:cubicBezTo>
                    <a:pt x="9757" y="30163"/>
                    <a:pt x="9757" y="29968"/>
                    <a:pt x="9601" y="29929"/>
                  </a:cubicBezTo>
                  <a:cubicBezTo>
                    <a:pt x="2772" y="29460"/>
                    <a:pt x="1093" y="21655"/>
                    <a:pt x="1054" y="16153"/>
                  </a:cubicBezTo>
                  <a:cubicBezTo>
                    <a:pt x="1015" y="10611"/>
                    <a:pt x="2225" y="5498"/>
                    <a:pt x="3513" y="191"/>
                  </a:cubicBezTo>
                  <a:cubicBezTo>
                    <a:pt x="3539" y="87"/>
                    <a:pt x="3444" y="0"/>
                    <a:pt x="33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1343825" y="2592925"/>
              <a:ext cx="121675" cy="18325"/>
            </a:xfrm>
            <a:custGeom>
              <a:rect b="b" l="l" r="r" t="t"/>
              <a:pathLst>
                <a:path extrusionOk="0" h="733" w="4867">
                  <a:moveTo>
                    <a:pt x="3167" y="0"/>
                  </a:moveTo>
                  <a:cubicBezTo>
                    <a:pt x="2161" y="0"/>
                    <a:pt x="1120" y="209"/>
                    <a:pt x="184" y="417"/>
                  </a:cubicBezTo>
                  <a:cubicBezTo>
                    <a:pt x="0" y="453"/>
                    <a:pt x="59" y="732"/>
                    <a:pt x="229" y="732"/>
                  </a:cubicBezTo>
                  <a:cubicBezTo>
                    <a:pt x="239" y="732"/>
                    <a:pt x="250" y="731"/>
                    <a:pt x="262" y="729"/>
                  </a:cubicBezTo>
                  <a:cubicBezTo>
                    <a:pt x="1003" y="573"/>
                    <a:pt x="1725" y="544"/>
                    <a:pt x="2442" y="544"/>
                  </a:cubicBezTo>
                  <a:cubicBezTo>
                    <a:pt x="2873" y="544"/>
                    <a:pt x="3301" y="554"/>
                    <a:pt x="3731" y="554"/>
                  </a:cubicBezTo>
                  <a:cubicBezTo>
                    <a:pt x="4018" y="554"/>
                    <a:pt x="4305" y="549"/>
                    <a:pt x="4594" y="534"/>
                  </a:cubicBezTo>
                  <a:cubicBezTo>
                    <a:pt x="4828" y="534"/>
                    <a:pt x="4867" y="222"/>
                    <a:pt x="4633" y="183"/>
                  </a:cubicBezTo>
                  <a:cubicBezTo>
                    <a:pt x="4165" y="52"/>
                    <a:pt x="3670" y="0"/>
                    <a:pt x="316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1247750" y="2540875"/>
              <a:ext cx="259725" cy="57225"/>
            </a:xfrm>
            <a:custGeom>
              <a:rect b="b" l="l" r="r" t="t"/>
              <a:pathLst>
                <a:path extrusionOk="0" h="2289" w="10389">
                  <a:moveTo>
                    <a:pt x="7229" y="0"/>
                  </a:moveTo>
                  <a:cubicBezTo>
                    <a:pt x="4791" y="0"/>
                    <a:pt x="2301" y="781"/>
                    <a:pt x="202" y="1913"/>
                  </a:cubicBezTo>
                  <a:cubicBezTo>
                    <a:pt x="1" y="2014"/>
                    <a:pt x="117" y="2288"/>
                    <a:pt x="303" y="2288"/>
                  </a:cubicBezTo>
                  <a:cubicBezTo>
                    <a:pt x="333" y="2288"/>
                    <a:pt x="365" y="2281"/>
                    <a:pt x="397" y="2265"/>
                  </a:cubicBezTo>
                  <a:cubicBezTo>
                    <a:pt x="2780" y="1030"/>
                    <a:pt x="5036" y="662"/>
                    <a:pt x="7460" y="662"/>
                  </a:cubicBezTo>
                  <a:cubicBezTo>
                    <a:pt x="8331" y="662"/>
                    <a:pt x="9225" y="709"/>
                    <a:pt x="10154" y="782"/>
                  </a:cubicBezTo>
                  <a:cubicBezTo>
                    <a:pt x="10388" y="782"/>
                    <a:pt x="10388" y="469"/>
                    <a:pt x="10193" y="430"/>
                  </a:cubicBezTo>
                  <a:cubicBezTo>
                    <a:pt x="9235" y="134"/>
                    <a:pt x="8236" y="0"/>
                    <a:pt x="72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1589775" y="2643075"/>
              <a:ext cx="66600" cy="147350"/>
            </a:xfrm>
            <a:custGeom>
              <a:rect b="b" l="l" r="r" t="t"/>
              <a:pathLst>
                <a:path extrusionOk="0" h="5894" w="2664">
                  <a:moveTo>
                    <a:pt x="2550" y="0"/>
                  </a:moveTo>
                  <a:cubicBezTo>
                    <a:pt x="2539" y="0"/>
                    <a:pt x="2529" y="4"/>
                    <a:pt x="2522" y="11"/>
                  </a:cubicBezTo>
                  <a:cubicBezTo>
                    <a:pt x="1234" y="1728"/>
                    <a:pt x="376" y="3679"/>
                    <a:pt x="24" y="5748"/>
                  </a:cubicBezTo>
                  <a:cubicBezTo>
                    <a:pt x="1" y="5842"/>
                    <a:pt x="77" y="5894"/>
                    <a:pt x="150" y="5894"/>
                  </a:cubicBezTo>
                  <a:cubicBezTo>
                    <a:pt x="197" y="5894"/>
                    <a:pt x="243" y="5872"/>
                    <a:pt x="259" y="5826"/>
                  </a:cubicBezTo>
                  <a:cubicBezTo>
                    <a:pt x="727" y="3796"/>
                    <a:pt x="1546" y="1884"/>
                    <a:pt x="2600" y="128"/>
                  </a:cubicBezTo>
                  <a:cubicBezTo>
                    <a:pt x="2664" y="64"/>
                    <a:pt x="2597" y="0"/>
                    <a:pt x="25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1592225" y="2794375"/>
              <a:ext cx="307450" cy="299125"/>
            </a:xfrm>
            <a:custGeom>
              <a:rect b="b" l="l" r="r" t="t"/>
              <a:pathLst>
                <a:path extrusionOk="0" h="11965" w="12298">
                  <a:moveTo>
                    <a:pt x="12148" y="1"/>
                  </a:moveTo>
                  <a:cubicBezTo>
                    <a:pt x="12101" y="1"/>
                    <a:pt x="12054" y="26"/>
                    <a:pt x="12024" y="86"/>
                  </a:cubicBezTo>
                  <a:cubicBezTo>
                    <a:pt x="11088" y="2505"/>
                    <a:pt x="10815" y="5198"/>
                    <a:pt x="9605" y="7540"/>
                  </a:cubicBezTo>
                  <a:cubicBezTo>
                    <a:pt x="8451" y="9747"/>
                    <a:pt x="6136" y="11519"/>
                    <a:pt x="3853" y="11519"/>
                  </a:cubicBezTo>
                  <a:cubicBezTo>
                    <a:pt x="2583" y="11519"/>
                    <a:pt x="1323" y="10972"/>
                    <a:pt x="278" y="9647"/>
                  </a:cubicBezTo>
                  <a:cubicBezTo>
                    <a:pt x="242" y="9600"/>
                    <a:pt x="200" y="9582"/>
                    <a:pt x="161" y="9582"/>
                  </a:cubicBezTo>
                  <a:cubicBezTo>
                    <a:pt x="71" y="9582"/>
                    <a:pt x="1" y="9683"/>
                    <a:pt x="82" y="9764"/>
                  </a:cubicBezTo>
                  <a:cubicBezTo>
                    <a:pt x="1131" y="11249"/>
                    <a:pt x="2607" y="11964"/>
                    <a:pt x="4148" y="11964"/>
                  </a:cubicBezTo>
                  <a:cubicBezTo>
                    <a:pt x="5361" y="11964"/>
                    <a:pt x="6614" y="11521"/>
                    <a:pt x="7732" y="10662"/>
                  </a:cubicBezTo>
                  <a:cubicBezTo>
                    <a:pt x="10854" y="8320"/>
                    <a:pt x="11673" y="3793"/>
                    <a:pt x="12298" y="164"/>
                  </a:cubicBezTo>
                  <a:cubicBezTo>
                    <a:pt x="12298" y="67"/>
                    <a:pt x="12223" y="1"/>
                    <a:pt x="12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1385850" y="3217950"/>
              <a:ext cx="391400" cy="315725"/>
            </a:xfrm>
            <a:custGeom>
              <a:rect b="b" l="l" r="r" t="t"/>
              <a:pathLst>
                <a:path extrusionOk="0" h="12629" w="15656">
                  <a:moveTo>
                    <a:pt x="15424" y="0"/>
                  </a:moveTo>
                  <a:cubicBezTo>
                    <a:pt x="15387" y="0"/>
                    <a:pt x="15352" y="13"/>
                    <a:pt x="15323" y="41"/>
                  </a:cubicBezTo>
                  <a:cubicBezTo>
                    <a:pt x="10835" y="4763"/>
                    <a:pt x="5254" y="8432"/>
                    <a:pt x="64" y="12412"/>
                  </a:cubicBezTo>
                  <a:cubicBezTo>
                    <a:pt x="0" y="12508"/>
                    <a:pt x="66" y="12629"/>
                    <a:pt x="156" y="12629"/>
                  </a:cubicBezTo>
                  <a:cubicBezTo>
                    <a:pt x="176" y="12629"/>
                    <a:pt x="198" y="12622"/>
                    <a:pt x="220" y="12608"/>
                  </a:cubicBezTo>
                  <a:cubicBezTo>
                    <a:pt x="3225" y="10500"/>
                    <a:pt x="6230" y="8432"/>
                    <a:pt x="9196" y="6246"/>
                  </a:cubicBezTo>
                  <a:cubicBezTo>
                    <a:pt x="11538" y="4490"/>
                    <a:pt x="13918" y="2656"/>
                    <a:pt x="15596" y="236"/>
                  </a:cubicBezTo>
                  <a:cubicBezTo>
                    <a:pt x="15655" y="118"/>
                    <a:pt x="15536" y="0"/>
                    <a:pt x="154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2128625" y="2571400"/>
              <a:ext cx="113500" cy="286825"/>
            </a:xfrm>
            <a:custGeom>
              <a:rect b="b" l="l" r="r" t="t"/>
              <a:pathLst>
                <a:path extrusionOk="0" h="11473" w="4540">
                  <a:moveTo>
                    <a:pt x="244" y="0"/>
                  </a:moveTo>
                  <a:cubicBezTo>
                    <a:pt x="113" y="0"/>
                    <a:pt x="0" y="205"/>
                    <a:pt x="130" y="302"/>
                  </a:cubicBezTo>
                  <a:cubicBezTo>
                    <a:pt x="4228" y="3307"/>
                    <a:pt x="2003" y="7717"/>
                    <a:pt x="247" y="11268"/>
                  </a:cubicBezTo>
                  <a:cubicBezTo>
                    <a:pt x="219" y="11380"/>
                    <a:pt x="311" y="11472"/>
                    <a:pt x="395" y="11472"/>
                  </a:cubicBezTo>
                  <a:cubicBezTo>
                    <a:pt x="427" y="11472"/>
                    <a:pt x="459" y="11458"/>
                    <a:pt x="481" y="11424"/>
                  </a:cubicBezTo>
                  <a:cubicBezTo>
                    <a:pt x="2940" y="7873"/>
                    <a:pt x="4540" y="2917"/>
                    <a:pt x="325" y="29"/>
                  </a:cubicBezTo>
                  <a:cubicBezTo>
                    <a:pt x="298" y="9"/>
                    <a:pt x="271" y="0"/>
                    <a:pt x="2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771800" y="1920500"/>
              <a:ext cx="1545450" cy="1851625"/>
            </a:xfrm>
            <a:custGeom>
              <a:rect b="b" l="l" r="r" t="t"/>
              <a:pathLst>
                <a:path extrusionOk="0" h="74065" w="61818">
                  <a:moveTo>
                    <a:pt x="45631" y="1028"/>
                  </a:moveTo>
                  <a:cubicBezTo>
                    <a:pt x="46789" y="1028"/>
                    <a:pt x="47883" y="1881"/>
                    <a:pt x="47964" y="3196"/>
                  </a:cubicBezTo>
                  <a:cubicBezTo>
                    <a:pt x="48042" y="3781"/>
                    <a:pt x="48042" y="4366"/>
                    <a:pt x="48159" y="4952"/>
                  </a:cubicBezTo>
                  <a:cubicBezTo>
                    <a:pt x="48175" y="5083"/>
                    <a:pt x="48267" y="5138"/>
                    <a:pt x="48368" y="5138"/>
                  </a:cubicBezTo>
                  <a:cubicBezTo>
                    <a:pt x="48508" y="5138"/>
                    <a:pt x="48666" y="5032"/>
                    <a:pt x="48666" y="4874"/>
                  </a:cubicBezTo>
                  <a:cubicBezTo>
                    <a:pt x="49216" y="4287"/>
                    <a:pt x="49835" y="3735"/>
                    <a:pt x="50652" y="3735"/>
                  </a:cubicBezTo>
                  <a:cubicBezTo>
                    <a:pt x="50705" y="3735"/>
                    <a:pt x="50758" y="3737"/>
                    <a:pt x="50812" y="3742"/>
                  </a:cubicBezTo>
                  <a:cubicBezTo>
                    <a:pt x="51593" y="3781"/>
                    <a:pt x="52139" y="4483"/>
                    <a:pt x="52061" y="5225"/>
                  </a:cubicBezTo>
                  <a:cubicBezTo>
                    <a:pt x="52100" y="6825"/>
                    <a:pt x="50695" y="7371"/>
                    <a:pt x="49720" y="8269"/>
                  </a:cubicBezTo>
                  <a:cubicBezTo>
                    <a:pt x="49720" y="8308"/>
                    <a:pt x="49681" y="8347"/>
                    <a:pt x="49681" y="8386"/>
                  </a:cubicBezTo>
                  <a:cubicBezTo>
                    <a:pt x="48432" y="9284"/>
                    <a:pt x="48003" y="10493"/>
                    <a:pt x="47573" y="12211"/>
                  </a:cubicBezTo>
                  <a:cubicBezTo>
                    <a:pt x="47027" y="14552"/>
                    <a:pt x="46246" y="17011"/>
                    <a:pt x="46129" y="19469"/>
                  </a:cubicBezTo>
                  <a:cubicBezTo>
                    <a:pt x="46129" y="19469"/>
                    <a:pt x="46090" y="19508"/>
                    <a:pt x="46090" y="19508"/>
                  </a:cubicBezTo>
                  <a:cubicBezTo>
                    <a:pt x="45661" y="19040"/>
                    <a:pt x="45076" y="18728"/>
                    <a:pt x="44412" y="18650"/>
                  </a:cubicBezTo>
                  <a:cubicBezTo>
                    <a:pt x="44289" y="18641"/>
                    <a:pt x="44167" y="18636"/>
                    <a:pt x="44044" y="18636"/>
                  </a:cubicBezTo>
                  <a:cubicBezTo>
                    <a:pt x="43622" y="18636"/>
                    <a:pt x="43205" y="18694"/>
                    <a:pt x="42812" y="18845"/>
                  </a:cubicBezTo>
                  <a:cubicBezTo>
                    <a:pt x="42146" y="19045"/>
                    <a:pt x="41479" y="19558"/>
                    <a:pt x="40789" y="19558"/>
                  </a:cubicBezTo>
                  <a:cubicBezTo>
                    <a:pt x="40670" y="19558"/>
                    <a:pt x="40551" y="19543"/>
                    <a:pt x="40432" y="19508"/>
                  </a:cubicBezTo>
                  <a:cubicBezTo>
                    <a:pt x="41680" y="16738"/>
                    <a:pt x="42656" y="13850"/>
                    <a:pt x="43398" y="10923"/>
                  </a:cubicBezTo>
                  <a:lnTo>
                    <a:pt x="43437" y="10923"/>
                  </a:lnTo>
                  <a:cubicBezTo>
                    <a:pt x="43905" y="9284"/>
                    <a:pt x="44529" y="7293"/>
                    <a:pt x="44178" y="5810"/>
                  </a:cubicBezTo>
                  <a:cubicBezTo>
                    <a:pt x="43788" y="4015"/>
                    <a:pt x="42227" y="3235"/>
                    <a:pt x="44100" y="1595"/>
                  </a:cubicBezTo>
                  <a:cubicBezTo>
                    <a:pt x="44564" y="1205"/>
                    <a:pt x="45104" y="1028"/>
                    <a:pt x="45631" y="1028"/>
                  </a:cubicBezTo>
                  <a:close/>
                  <a:moveTo>
                    <a:pt x="28138" y="4738"/>
                  </a:moveTo>
                  <a:cubicBezTo>
                    <a:pt x="28721" y="4738"/>
                    <a:pt x="29297" y="4990"/>
                    <a:pt x="29738" y="5537"/>
                  </a:cubicBezTo>
                  <a:cubicBezTo>
                    <a:pt x="30402" y="6396"/>
                    <a:pt x="30363" y="7488"/>
                    <a:pt x="30558" y="8503"/>
                  </a:cubicBezTo>
                  <a:cubicBezTo>
                    <a:pt x="30592" y="8640"/>
                    <a:pt x="30701" y="8702"/>
                    <a:pt x="30813" y="8702"/>
                  </a:cubicBezTo>
                  <a:cubicBezTo>
                    <a:pt x="30957" y="8702"/>
                    <a:pt x="31104" y="8600"/>
                    <a:pt x="31104" y="8425"/>
                  </a:cubicBezTo>
                  <a:cubicBezTo>
                    <a:pt x="31654" y="7875"/>
                    <a:pt x="32273" y="7325"/>
                    <a:pt x="33090" y="7325"/>
                  </a:cubicBezTo>
                  <a:cubicBezTo>
                    <a:pt x="33143" y="7325"/>
                    <a:pt x="33196" y="7328"/>
                    <a:pt x="33251" y="7332"/>
                  </a:cubicBezTo>
                  <a:cubicBezTo>
                    <a:pt x="33992" y="7371"/>
                    <a:pt x="34578" y="8035"/>
                    <a:pt x="34500" y="8815"/>
                  </a:cubicBezTo>
                  <a:cubicBezTo>
                    <a:pt x="34539" y="10415"/>
                    <a:pt x="33095" y="10962"/>
                    <a:pt x="32158" y="11859"/>
                  </a:cubicBezTo>
                  <a:cubicBezTo>
                    <a:pt x="32119" y="11898"/>
                    <a:pt x="32119" y="11898"/>
                    <a:pt x="32119" y="11937"/>
                  </a:cubicBezTo>
                  <a:cubicBezTo>
                    <a:pt x="30870" y="12796"/>
                    <a:pt x="30441" y="14006"/>
                    <a:pt x="30051" y="15684"/>
                  </a:cubicBezTo>
                  <a:cubicBezTo>
                    <a:pt x="29660" y="17323"/>
                    <a:pt x="28919" y="19235"/>
                    <a:pt x="28880" y="20991"/>
                  </a:cubicBezTo>
                  <a:cubicBezTo>
                    <a:pt x="27006" y="21148"/>
                    <a:pt x="25133" y="21421"/>
                    <a:pt x="23299" y="21850"/>
                  </a:cubicBezTo>
                  <a:cubicBezTo>
                    <a:pt x="24158" y="19860"/>
                    <a:pt x="24938" y="17791"/>
                    <a:pt x="25563" y="15684"/>
                  </a:cubicBezTo>
                  <a:lnTo>
                    <a:pt x="25563" y="15645"/>
                  </a:lnTo>
                  <a:lnTo>
                    <a:pt x="25563" y="15567"/>
                  </a:lnTo>
                  <a:cubicBezTo>
                    <a:pt x="25680" y="15177"/>
                    <a:pt x="25758" y="14786"/>
                    <a:pt x="25875" y="14396"/>
                  </a:cubicBezTo>
                  <a:cubicBezTo>
                    <a:pt x="26382" y="12601"/>
                    <a:pt x="27006" y="10493"/>
                    <a:pt x="26421" y="8893"/>
                  </a:cubicBezTo>
                  <a:cubicBezTo>
                    <a:pt x="25953" y="7723"/>
                    <a:pt x="25328" y="6981"/>
                    <a:pt x="26226" y="5771"/>
                  </a:cubicBezTo>
                  <a:cubicBezTo>
                    <a:pt x="26718" y="5108"/>
                    <a:pt x="27432" y="4738"/>
                    <a:pt x="28138" y="4738"/>
                  </a:cubicBezTo>
                  <a:close/>
                  <a:moveTo>
                    <a:pt x="44022" y="19274"/>
                  </a:moveTo>
                  <a:cubicBezTo>
                    <a:pt x="44920" y="19274"/>
                    <a:pt x="45427" y="19782"/>
                    <a:pt x="46090" y="20250"/>
                  </a:cubicBezTo>
                  <a:cubicBezTo>
                    <a:pt x="46090" y="20289"/>
                    <a:pt x="46129" y="20328"/>
                    <a:pt x="46168" y="20328"/>
                  </a:cubicBezTo>
                  <a:cubicBezTo>
                    <a:pt x="47183" y="25597"/>
                    <a:pt x="48042" y="31177"/>
                    <a:pt x="47300" y="36485"/>
                  </a:cubicBezTo>
                  <a:cubicBezTo>
                    <a:pt x="46559" y="41792"/>
                    <a:pt x="43280" y="48934"/>
                    <a:pt x="36997" y="48934"/>
                  </a:cubicBezTo>
                  <a:cubicBezTo>
                    <a:pt x="29582" y="48934"/>
                    <a:pt x="29192" y="39217"/>
                    <a:pt x="30636" y="34026"/>
                  </a:cubicBezTo>
                  <a:cubicBezTo>
                    <a:pt x="32158" y="28406"/>
                    <a:pt x="36100" y="24075"/>
                    <a:pt x="40080" y="19938"/>
                  </a:cubicBezTo>
                  <a:lnTo>
                    <a:pt x="40119" y="19938"/>
                  </a:lnTo>
                  <a:cubicBezTo>
                    <a:pt x="40328" y="20082"/>
                    <a:pt x="40556" y="20141"/>
                    <a:pt x="40799" y="20141"/>
                  </a:cubicBezTo>
                  <a:cubicBezTo>
                    <a:pt x="41147" y="20141"/>
                    <a:pt x="41524" y="20021"/>
                    <a:pt x="41915" y="19860"/>
                  </a:cubicBezTo>
                  <a:cubicBezTo>
                    <a:pt x="42578" y="19508"/>
                    <a:pt x="43280" y="19313"/>
                    <a:pt x="44022" y="19274"/>
                  </a:cubicBezTo>
                  <a:close/>
                  <a:moveTo>
                    <a:pt x="33078" y="21615"/>
                  </a:moveTo>
                  <a:cubicBezTo>
                    <a:pt x="34531" y="21615"/>
                    <a:pt x="35984" y="21673"/>
                    <a:pt x="37426" y="21772"/>
                  </a:cubicBezTo>
                  <a:cubicBezTo>
                    <a:pt x="34695" y="24660"/>
                    <a:pt x="32119" y="27704"/>
                    <a:pt x="30675" y="31489"/>
                  </a:cubicBezTo>
                  <a:cubicBezTo>
                    <a:pt x="28958" y="35977"/>
                    <a:pt x="28255" y="41753"/>
                    <a:pt x="30753" y="46085"/>
                  </a:cubicBezTo>
                  <a:cubicBezTo>
                    <a:pt x="32153" y="48510"/>
                    <a:pt x="34497" y="49702"/>
                    <a:pt x="36976" y="49702"/>
                  </a:cubicBezTo>
                  <a:cubicBezTo>
                    <a:pt x="38368" y="49702"/>
                    <a:pt x="39801" y="49326"/>
                    <a:pt x="41134" y="48583"/>
                  </a:cubicBezTo>
                  <a:cubicBezTo>
                    <a:pt x="45271" y="46241"/>
                    <a:pt x="47261" y="40817"/>
                    <a:pt x="47807" y="36368"/>
                  </a:cubicBezTo>
                  <a:cubicBezTo>
                    <a:pt x="48354" y="31802"/>
                    <a:pt x="47886" y="27119"/>
                    <a:pt x="47027" y="22552"/>
                  </a:cubicBezTo>
                  <a:lnTo>
                    <a:pt x="47066" y="22552"/>
                  </a:lnTo>
                  <a:cubicBezTo>
                    <a:pt x="51632" y="22787"/>
                    <a:pt x="57876" y="22201"/>
                    <a:pt x="59828" y="27431"/>
                  </a:cubicBezTo>
                  <a:cubicBezTo>
                    <a:pt x="60881" y="30280"/>
                    <a:pt x="59906" y="33285"/>
                    <a:pt x="58501" y="35860"/>
                  </a:cubicBezTo>
                  <a:cubicBezTo>
                    <a:pt x="56315" y="39802"/>
                    <a:pt x="53076" y="43197"/>
                    <a:pt x="49876" y="46358"/>
                  </a:cubicBezTo>
                  <a:cubicBezTo>
                    <a:pt x="45193" y="51003"/>
                    <a:pt x="40119" y="55256"/>
                    <a:pt x="35046" y="59471"/>
                  </a:cubicBezTo>
                  <a:cubicBezTo>
                    <a:pt x="30441" y="63335"/>
                    <a:pt x="25797" y="67316"/>
                    <a:pt x="20567" y="70321"/>
                  </a:cubicBezTo>
                  <a:cubicBezTo>
                    <a:pt x="17960" y="71830"/>
                    <a:pt x="14832" y="73243"/>
                    <a:pt x="11752" y="73243"/>
                  </a:cubicBezTo>
                  <a:cubicBezTo>
                    <a:pt x="10453" y="73243"/>
                    <a:pt x="9162" y="72991"/>
                    <a:pt x="7923" y="72389"/>
                  </a:cubicBezTo>
                  <a:cubicBezTo>
                    <a:pt x="2030" y="69540"/>
                    <a:pt x="1288" y="62906"/>
                    <a:pt x="1405" y="57091"/>
                  </a:cubicBezTo>
                  <a:cubicBezTo>
                    <a:pt x="1561" y="50651"/>
                    <a:pt x="1835" y="43471"/>
                    <a:pt x="4644" y="37578"/>
                  </a:cubicBezTo>
                  <a:cubicBezTo>
                    <a:pt x="7337" y="31997"/>
                    <a:pt x="11825" y="27470"/>
                    <a:pt x="17406" y="24738"/>
                  </a:cubicBezTo>
                  <a:cubicBezTo>
                    <a:pt x="22293" y="22402"/>
                    <a:pt x="27689" y="21615"/>
                    <a:pt x="33078" y="21615"/>
                  </a:cubicBezTo>
                  <a:close/>
                  <a:moveTo>
                    <a:pt x="46010" y="0"/>
                  </a:moveTo>
                  <a:cubicBezTo>
                    <a:pt x="45172" y="0"/>
                    <a:pt x="44369" y="478"/>
                    <a:pt x="43632" y="1088"/>
                  </a:cubicBezTo>
                  <a:cubicBezTo>
                    <a:pt x="42188" y="2337"/>
                    <a:pt x="42149" y="3078"/>
                    <a:pt x="42929" y="4718"/>
                  </a:cubicBezTo>
                  <a:cubicBezTo>
                    <a:pt x="43437" y="5693"/>
                    <a:pt x="43554" y="6825"/>
                    <a:pt x="43319" y="7879"/>
                  </a:cubicBezTo>
                  <a:cubicBezTo>
                    <a:pt x="43124" y="9127"/>
                    <a:pt x="42890" y="10376"/>
                    <a:pt x="42695" y="11586"/>
                  </a:cubicBezTo>
                  <a:cubicBezTo>
                    <a:pt x="41915" y="14201"/>
                    <a:pt x="40978" y="16738"/>
                    <a:pt x="39924" y="19235"/>
                  </a:cubicBezTo>
                  <a:cubicBezTo>
                    <a:pt x="39885" y="19235"/>
                    <a:pt x="39846" y="19274"/>
                    <a:pt x="39846" y="19274"/>
                  </a:cubicBezTo>
                  <a:lnTo>
                    <a:pt x="38090" y="21109"/>
                  </a:lnTo>
                  <a:cubicBezTo>
                    <a:pt x="38012" y="21070"/>
                    <a:pt x="37973" y="21030"/>
                    <a:pt x="37895" y="21030"/>
                  </a:cubicBezTo>
                  <a:cubicBezTo>
                    <a:pt x="36405" y="20908"/>
                    <a:pt x="34916" y="20850"/>
                    <a:pt x="33427" y="20850"/>
                  </a:cubicBezTo>
                  <a:cubicBezTo>
                    <a:pt x="32067" y="20850"/>
                    <a:pt x="30708" y="20898"/>
                    <a:pt x="29348" y="20991"/>
                  </a:cubicBezTo>
                  <a:cubicBezTo>
                    <a:pt x="29660" y="19782"/>
                    <a:pt x="30012" y="18611"/>
                    <a:pt x="30285" y="17401"/>
                  </a:cubicBezTo>
                  <a:cubicBezTo>
                    <a:pt x="30480" y="16425"/>
                    <a:pt x="30675" y="15450"/>
                    <a:pt x="30948" y="14474"/>
                  </a:cubicBezTo>
                  <a:cubicBezTo>
                    <a:pt x="31221" y="13537"/>
                    <a:pt x="31846" y="12718"/>
                    <a:pt x="32665" y="12211"/>
                  </a:cubicBezTo>
                  <a:cubicBezTo>
                    <a:pt x="34382" y="11820"/>
                    <a:pt x="35709" y="9713"/>
                    <a:pt x="35202" y="8035"/>
                  </a:cubicBezTo>
                  <a:cubicBezTo>
                    <a:pt x="34875" y="7033"/>
                    <a:pt x="34055" y="6588"/>
                    <a:pt x="33197" y="6588"/>
                  </a:cubicBezTo>
                  <a:cubicBezTo>
                    <a:pt x="32417" y="6588"/>
                    <a:pt x="31606" y="6955"/>
                    <a:pt x="31104" y="7605"/>
                  </a:cubicBezTo>
                  <a:cubicBezTo>
                    <a:pt x="30987" y="6122"/>
                    <a:pt x="30519" y="4366"/>
                    <a:pt x="28997" y="3859"/>
                  </a:cubicBezTo>
                  <a:cubicBezTo>
                    <a:pt x="28819" y="3803"/>
                    <a:pt x="28636" y="3778"/>
                    <a:pt x="28451" y="3778"/>
                  </a:cubicBezTo>
                  <a:cubicBezTo>
                    <a:pt x="27333" y="3778"/>
                    <a:pt x="26137" y="4706"/>
                    <a:pt x="25602" y="5576"/>
                  </a:cubicBezTo>
                  <a:cubicBezTo>
                    <a:pt x="25094" y="6357"/>
                    <a:pt x="24977" y="7293"/>
                    <a:pt x="25328" y="8152"/>
                  </a:cubicBezTo>
                  <a:cubicBezTo>
                    <a:pt x="25836" y="9401"/>
                    <a:pt x="26070" y="9908"/>
                    <a:pt x="25836" y="11196"/>
                  </a:cubicBezTo>
                  <a:cubicBezTo>
                    <a:pt x="25563" y="12484"/>
                    <a:pt x="25367" y="13772"/>
                    <a:pt x="25133" y="15059"/>
                  </a:cubicBezTo>
                  <a:cubicBezTo>
                    <a:pt x="24431" y="17440"/>
                    <a:pt x="23572" y="19782"/>
                    <a:pt x="22636" y="22045"/>
                  </a:cubicBezTo>
                  <a:cubicBezTo>
                    <a:pt x="21075" y="22435"/>
                    <a:pt x="19513" y="22943"/>
                    <a:pt x="18069" y="23606"/>
                  </a:cubicBezTo>
                  <a:cubicBezTo>
                    <a:pt x="12957" y="25831"/>
                    <a:pt x="8625" y="29538"/>
                    <a:pt x="5620" y="34260"/>
                  </a:cubicBezTo>
                  <a:cubicBezTo>
                    <a:pt x="1913" y="39958"/>
                    <a:pt x="1132" y="46905"/>
                    <a:pt x="742" y="53578"/>
                  </a:cubicBezTo>
                  <a:cubicBezTo>
                    <a:pt x="430" y="59705"/>
                    <a:pt x="0" y="66496"/>
                    <a:pt x="4762" y="71140"/>
                  </a:cubicBezTo>
                  <a:cubicBezTo>
                    <a:pt x="6922" y="73229"/>
                    <a:pt x="9330" y="74065"/>
                    <a:pt x="11825" y="74065"/>
                  </a:cubicBezTo>
                  <a:cubicBezTo>
                    <a:pt x="18884" y="74065"/>
                    <a:pt x="26640" y="67374"/>
                    <a:pt x="31455" y="63452"/>
                  </a:cubicBezTo>
                  <a:cubicBezTo>
                    <a:pt x="37270" y="58769"/>
                    <a:pt x="43046" y="53930"/>
                    <a:pt x="48471" y="48817"/>
                  </a:cubicBezTo>
                  <a:cubicBezTo>
                    <a:pt x="52335" y="45149"/>
                    <a:pt x="56237" y="41285"/>
                    <a:pt x="58930" y="36680"/>
                  </a:cubicBezTo>
                  <a:cubicBezTo>
                    <a:pt x="60608" y="33753"/>
                    <a:pt x="61818" y="30241"/>
                    <a:pt x="60491" y="26923"/>
                  </a:cubicBezTo>
                  <a:cubicBezTo>
                    <a:pt x="58266" y="21499"/>
                    <a:pt x="51905" y="22006"/>
                    <a:pt x="47027" y="21733"/>
                  </a:cubicBezTo>
                  <a:cubicBezTo>
                    <a:pt x="46988" y="21733"/>
                    <a:pt x="46949" y="21733"/>
                    <a:pt x="46871" y="21772"/>
                  </a:cubicBezTo>
                  <a:cubicBezTo>
                    <a:pt x="46754" y="21109"/>
                    <a:pt x="46598" y="20445"/>
                    <a:pt x="46481" y="19821"/>
                  </a:cubicBezTo>
                  <a:cubicBezTo>
                    <a:pt x="46910" y="17986"/>
                    <a:pt x="47261" y="16113"/>
                    <a:pt x="47690" y="14240"/>
                  </a:cubicBezTo>
                  <a:cubicBezTo>
                    <a:pt x="47925" y="13264"/>
                    <a:pt x="48081" y="12211"/>
                    <a:pt x="48354" y="11274"/>
                  </a:cubicBezTo>
                  <a:cubicBezTo>
                    <a:pt x="48666" y="10181"/>
                    <a:pt x="49290" y="9245"/>
                    <a:pt x="50188" y="8581"/>
                  </a:cubicBezTo>
                  <a:cubicBezTo>
                    <a:pt x="51905" y="8191"/>
                    <a:pt x="53232" y="6122"/>
                    <a:pt x="52725" y="4405"/>
                  </a:cubicBezTo>
                  <a:cubicBezTo>
                    <a:pt x="52416" y="3416"/>
                    <a:pt x="51617" y="2982"/>
                    <a:pt x="50765" y="2982"/>
                  </a:cubicBezTo>
                  <a:cubicBezTo>
                    <a:pt x="50004" y="2982"/>
                    <a:pt x="49200" y="3329"/>
                    <a:pt x="48666" y="3937"/>
                  </a:cubicBezTo>
                  <a:cubicBezTo>
                    <a:pt x="48666" y="2649"/>
                    <a:pt x="48510" y="1283"/>
                    <a:pt x="47378" y="464"/>
                  </a:cubicBezTo>
                  <a:cubicBezTo>
                    <a:pt x="46916" y="137"/>
                    <a:pt x="46458" y="0"/>
                    <a:pt x="4601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idx="12" type="sldNum"/>
          </p:nvPr>
        </p:nvSpPr>
        <p:spPr>
          <a:xfrm>
            <a:off x="8613681" y="4806748"/>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25"/>
          <p:cNvPicPr preferRelativeResize="0"/>
          <p:nvPr/>
        </p:nvPicPr>
        <p:blipFill>
          <a:blip r:embed="rId3">
            <a:alphaModFix/>
          </a:blip>
          <a:stretch>
            <a:fillRect/>
          </a:stretch>
        </p:blipFill>
        <p:spPr>
          <a:xfrm>
            <a:off x="572413" y="638350"/>
            <a:ext cx="7999176" cy="4092200"/>
          </a:xfrm>
          <a:prstGeom prst="rect">
            <a:avLst/>
          </a:prstGeom>
          <a:noFill/>
          <a:ln>
            <a:noFill/>
          </a:ln>
        </p:spPr>
      </p:pic>
      <p:sp>
        <p:nvSpPr>
          <p:cNvPr id="201" name="Google Shape;201;p25"/>
          <p:cNvSpPr txBox="1"/>
          <p:nvPr/>
        </p:nvSpPr>
        <p:spPr>
          <a:xfrm>
            <a:off x="-126175" y="163475"/>
            <a:ext cx="86256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solidFill>
                  <a:schemeClr val="dk1"/>
                </a:solidFill>
                <a:latin typeface="Playfair Display"/>
                <a:ea typeface="Playfair Display"/>
                <a:cs typeface="Playfair Display"/>
                <a:sym typeface="Playfair Display"/>
              </a:rPr>
              <a:t>Mobile Poultry Processing on Nantucket</a:t>
            </a:r>
            <a:endParaRPr b="1">
              <a:solidFill>
                <a:schemeClr val="dk1"/>
              </a:solidFill>
              <a:latin typeface="Playfair Display"/>
              <a:ea typeface="Playfair Display"/>
              <a:cs typeface="Playfair Display"/>
              <a:sym typeface="Playfair Display"/>
            </a:endParaRPr>
          </a:p>
        </p:txBody>
      </p:sp>
      <p:sp>
        <p:nvSpPr>
          <p:cNvPr id="202" name="Google Shape;202;p25"/>
          <p:cNvSpPr/>
          <p:nvPr/>
        </p:nvSpPr>
        <p:spPr>
          <a:xfrm rot="8100000">
            <a:off x="1867592" y="1520037"/>
            <a:ext cx="658458" cy="355958"/>
          </a:xfrm>
          <a:prstGeom prst="notched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rot="-8101108">
            <a:off x="4988639" y="2921999"/>
            <a:ext cx="658246" cy="355958"/>
          </a:xfrm>
          <a:prstGeom prst="notched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rot="2700000">
            <a:off x="4780417" y="1107537"/>
            <a:ext cx="658458" cy="355958"/>
          </a:xfrm>
          <a:prstGeom prst="notchedRightArrow">
            <a:avLst>
              <a:gd fmla="val 50000" name="adj1"/>
              <a:gd fmla="val 5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rot="8100000">
            <a:off x="3857392" y="1107537"/>
            <a:ext cx="658458" cy="355958"/>
          </a:xfrm>
          <a:prstGeom prst="notched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2"/>
                                        </p:tgtEl>
                                      </p:cBhvr>
                                    </p:animEffect>
                                    <p:set>
                                      <p:cBhvr>
                                        <p:cTn dur="1" fill="hold">
                                          <p:stCondLst>
                                            <p:cond delay="1000"/>
                                          </p:stCondLst>
                                        </p:cTn>
                                        <p:tgtEl>
                                          <p:spTgt spid="20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5"/>
                                        </p:tgtEl>
                                      </p:cBhvr>
                                    </p:animEffect>
                                    <p:set>
                                      <p:cBhvr>
                                        <p:cTn dur="1" fill="hold">
                                          <p:stCondLst>
                                            <p:cond delay="1000"/>
                                          </p:stCondLst>
                                        </p:cTn>
                                        <p:tgtEl>
                                          <p:spTgt spid="2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3"/>
                                        </p:tgtEl>
                                      </p:cBhvr>
                                    </p:animEffect>
                                    <p:set>
                                      <p:cBhvr>
                                        <p:cTn dur="1" fill="hold">
                                          <p:stCondLst>
                                            <p:cond delay="1000"/>
                                          </p:stCondLst>
                                        </p:cTn>
                                        <p:tgtEl>
                                          <p:spTgt spid="2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idx="2" type="ctrTitle"/>
          </p:nvPr>
        </p:nvSpPr>
        <p:spPr>
          <a:xfrm flipH="1">
            <a:off x="706975" y="233100"/>
            <a:ext cx="7725600" cy="192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Playfair Display"/>
                <a:ea typeface="Playfair Display"/>
                <a:cs typeface="Playfair Display"/>
                <a:sym typeface="Playfair Display"/>
              </a:rPr>
              <a:t>Mobile Poultry Processing on Nantucket</a:t>
            </a:r>
            <a:endParaRPr>
              <a:latin typeface="Playfair Display"/>
              <a:ea typeface="Playfair Display"/>
              <a:cs typeface="Playfair Display"/>
              <a:sym typeface="Playfair Display"/>
            </a:endParaRPr>
          </a:p>
        </p:txBody>
      </p:sp>
      <p:sp>
        <p:nvSpPr>
          <p:cNvPr id="211" name="Google Shape;21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2" name="Google Shape;212;p26"/>
          <p:cNvPicPr preferRelativeResize="0"/>
          <p:nvPr/>
        </p:nvPicPr>
        <p:blipFill>
          <a:blip r:embed="rId3">
            <a:alphaModFix/>
          </a:blip>
          <a:stretch>
            <a:fillRect/>
          </a:stretch>
        </p:blipFill>
        <p:spPr>
          <a:xfrm>
            <a:off x="5898625" y="680100"/>
            <a:ext cx="2939400" cy="2373600"/>
          </a:xfrm>
          <a:prstGeom prst="roundRect">
            <a:avLst>
              <a:gd fmla="val 16667" name="adj"/>
            </a:avLst>
          </a:prstGeom>
          <a:noFill/>
          <a:ln>
            <a:noFill/>
          </a:ln>
        </p:spPr>
      </p:pic>
      <p:pic>
        <p:nvPicPr>
          <p:cNvPr id="213" name="Google Shape;213;p26"/>
          <p:cNvPicPr preferRelativeResize="0"/>
          <p:nvPr/>
        </p:nvPicPr>
        <p:blipFill>
          <a:blip r:embed="rId4">
            <a:alphaModFix/>
          </a:blip>
          <a:stretch>
            <a:fillRect/>
          </a:stretch>
        </p:blipFill>
        <p:spPr>
          <a:xfrm>
            <a:off x="5233725" y="2679908"/>
            <a:ext cx="3073800" cy="2292000"/>
          </a:xfrm>
          <a:prstGeom prst="roundRect">
            <a:avLst>
              <a:gd fmla="val 16667" name="adj"/>
            </a:avLst>
          </a:prstGeom>
          <a:noFill/>
          <a:ln>
            <a:noFill/>
          </a:ln>
        </p:spPr>
      </p:pic>
      <p:sp>
        <p:nvSpPr>
          <p:cNvPr id="214" name="Google Shape;214;p26"/>
          <p:cNvSpPr txBox="1"/>
          <p:nvPr>
            <p:ph type="title"/>
          </p:nvPr>
        </p:nvSpPr>
        <p:spPr>
          <a:xfrm>
            <a:off x="1821650" y="550263"/>
            <a:ext cx="5992200" cy="10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38B89"/>
                </a:solidFill>
                <a:latin typeface="Playfair Display"/>
                <a:ea typeface="Playfair Display"/>
                <a:cs typeface="Playfair Display"/>
                <a:sym typeface="Playfair Display"/>
              </a:rPr>
              <a:t>Why an MPPU?</a:t>
            </a:r>
            <a:endParaRPr>
              <a:solidFill>
                <a:srgbClr val="738B89"/>
              </a:solidFill>
              <a:latin typeface="Playfair Display"/>
              <a:ea typeface="Playfair Display"/>
              <a:cs typeface="Playfair Display"/>
              <a:sym typeface="Playfair Display"/>
            </a:endParaRPr>
          </a:p>
        </p:txBody>
      </p:sp>
      <p:sp>
        <p:nvSpPr>
          <p:cNvPr id="215" name="Google Shape;215;p26"/>
          <p:cNvSpPr/>
          <p:nvPr/>
        </p:nvSpPr>
        <p:spPr>
          <a:xfrm>
            <a:off x="717950" y="1564475"/>
            <a:ext cx="3073800" cy="859800"/>
          </a:xfrm>
          <a:prstGeom prst="flowChartAlternateProcess">
            <a:avLst/>
          </a:prstGeom>
          <a:solidFill>
            <a:srgbClr val="A1C1B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34343"/>
                </a:solidFill>
                <a:latin typeface="Playfair Display SemiBold"/>
                <a:ea typeface="Playfair Display SemiBold"/>
                <a:cs typeface="Playfair Display SemiBold"/>
                <a:sym typeface="Playfair Display SemiBold"/>
              </a:rPr>
              <a:t>On island processing and sale</a:t>
            </a:r>
            <a:endParaRPr sz="1900">
              <a:solidFill>
                <a:srgbClr val="434343"/>
              </a:solidFill>
              <a:latin typeface="Playfair Display SemiBold"/>
              <a:ea typeface="Playfair Display SemiBold"/>
              <a:cs typeface="Playfair Display SemiBold"/>
              <a:sym typeface="Playfair Display SemiBold"/>
            </a:endParaRPr>
          </a:p>
        </p:txBody>
      </p:sp>
      <p:sp>
        <p:nvSpPr>
          <p:cNvPr id="216" name="Google Shape;216;p26"/>
          <p:cNvSpPr/>
          <p:nvPr/>
        </p:nvSpPr>
        <p:spPr>
          <a:xfrm>
            <a:off x="2296000" y="2582425"/>
            <a:ext cx="2678700" cy="859800"/>
          </a:xfrm>
          <a:prstGeom prst="flowChartAlternateProcess">
            <a:avLst/>
          </a:prstGeom>
          <a:solidFill>
            <a:srgbClr val="A1C1B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34343"/>
                </a:solidFill>
                <a:latin typeface="Playfair Display SemiBold"/>
                <a:ea typeface="Playfair Display SemiBold"/>
                <a:cs typeface="Playfair Display SemiBold"/>
                <a:sym typeface="Playfair Display SemiBold"/>
              </a:rPr>
              <a:t>Mobile</a:t>
            </a:r>
            <a:endParaRPr sz="1900">
              <a:solidFill>
                <a:srgbClr val="434343"/>
              </a:solidFill>
              <a:latin typeface="Playfair Display SemiBold"/>
              <a:ea typeface="Playfair Display SemiBold"/>
              <a:cs typeface="Playfair Display SemiBold"/>
              <a:sym typeface="Playfair Display SemiBold"/>
            </a:endParaRPr>
          </a:p>
        </p:txBody>
      </p:sp>
      <p:sp>
        <p:nvSpPr>
          <p:cNvPr id="217" name="Google Shape;217;p26"/>
          <p:cNvSpPr/>
          <p:nvPr/>
        </p:nvSpPr>
        <p:spPr>
          <a:xfrm>
            <a:off x="717950" y="3600375"/>
            <a:ext cx="3073800" cy="859800"/>
          </a:xfrm>
          <a:prstGeom prst="flowChartAlternateProcess">
            <a:avLst/>
          </a:prstGeom>
          <a:solidFill>
            <a:srgbClr val="A1C1B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34343"/>
                </a:solidFill>
                <a:latin typeface="Playfair Display SemiBold"/>
                <a:ea typeface="Playfair Display SemiBold"/>
                <a:cs typeface="Playfair Display SemiBold"/>
                <a:sym typeface="Playfair Display SemiBold"/>
              </a:rPr>
              <a:t>Cost effective</a:t>
            </a:r>
            <a:endParaRPr sz="1900">
              <a:solidFill>
                <a:srgbClr val="434343"/>
              </a:solidFill>
              <a:latin typeface="Playfair Display SemiBold"/>
              <a:ea typeface="Playfair Display SemiBold"/>
              <a:cs typeface="Playfair Display SemiBold"/>
              <a:sym typeface="Playfair Display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a:solidFill>
                  <a:srgbClr val="738B89"/>
                </a:solidFill>
                <a:latin typeface="Playfair Display SemiBold"/>
                <a:ea typeface="Playfair Display SemiBold"/>
                <a:cs typeface="Playfair Display SemiBold"/>
                <a:sym typeface="Playfair Display SemiBold"/>
              </a:rPr>
              <a:t>Types of MPPUs</a:t>
            </a:r>
            <a:endParaRPr b="0">
              <a:solidFill>
                <a:srgbClr val="738B89"/>
              </a:solidFill>
              <a:latin typeface="Playfair Display SemiBold"/>
              <a:ea typeface="Playfair Display SemiBold"/>
              <a:cs typeface="Playfair Display SemiBold"/>
              <a:sym typeface="Playfair Display SemiBold"/>
            </a:endParaRPr>
          </a:p>
        </p:txBody>
      </p:sp>
      <p:sp>
        <p:nvSpPr>
          <p:cNvPr id="223" name="Google Shape;223;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27"/>
          <p:cNvSpPr txBox="1"/>
          <p:nvPr/>
        </p:nvSpPr>
        <p:spPr>
          <a:xfrm>
            <a:off x="-126175" y="163475"/>
            <a:ext cx="86256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solidFill>
                  <a:schemeClr val="dk1"/>
                </a:solidFill>
                <a:latin typeface="Playfair Display"/>
                <a:ea typeface="Playfair Display"/>
                <a:cs typeface="Playfair Display"/>
                <a:sym typeface="Playfair Display"/>
              </a:rPr>
              <a:t>Mobile Poultry Processing on Nantucket</a:t>
            </a:r>
            <a:endParaRPr b="1">
              <a:solidFill>
                <a:schemeClr val="dk1"/>
              </a:solidFill>
              <a:latin typeface="Playfair Display"/>
              <a:ea typeface="Playfair Display"/>
              <a:cs typeface="Playfair Display"/>
              <a:sym typeface="Playfair Display"/>
            </a:endParaRPr>
          </a:p>
        </p:txBody>
      </p:sp>
      <p:pic>
        <p:nvPicPr>
          <p:cNvPr id="225" name="Google Shape;225;p27"/>
          <p:cNvPicPr preferRelativeResize="0"/>
          <p:nvPr/>
        </p:nvPicPr>
        <p:blipFill rotWithShape="1">
          <a:blip r:embed="rId4">
            <a:alphaModFix/>
          </a:blip>
          <a:srcRect b="6493" l="0" r="3956" t="20631"/>
          <a:stretch/>
        </p:blipFill>
        <p:spPr>
          <a:xfrm>
            <a:off x="558125" y="1377600"/>
            <a:ext cx="5099700" cy="3081000"/>
          </a:xfrm>
          <a:prstGeom prst="roundRect">
            <a:avLst>
              <a:gd fmla="val 16667" name="adj"/>
            </a:avLst>
          </a:prstGeom>
          <a:noFill/>
          <a:ln>
            <a:noFill/>
          </a:ln>
        </p:spPr>
      </p:pic>
      <p:sp>
        <p:nvSpPr>
          <p:cNvPr id="226" name="Google Shape;226;p27"/>
          <p:cNvSpPr txBox="1"/>
          <p:nvPr/>
        </p:nvSpPr>
        <p:spPr>
          <a:xfrm>
            <a:off x="6330425" y="1789050"/>
            <a:ext cx="2100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Playfair Display"/>
                <a:ea typeface="Playfair Display"/>
                <a:cs typeface="Playfair Display"/>
                <a:sym typeface="Playfair Display"/>
              </a:rPr>
              <a:t>Enclosed Unit</a:t>
            </a:r>
            <a:endParaRPr b="1"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Four walls and ceiling</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Climate controlled</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Collects wastewater</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$90,000</a:t>
            </a:r>
            <a:endParaRPr sz="1600">
              <a:latin typeface="Playfair Display Medium"/>
              <a:ea typeface="Playfair Display Medium"/>
              <a:cs typeface="Playfair Display Medium"/>
              <a:sym typeface="Playfair Display Medium"/>
            </a:endParaRPr>
          </a:p>
        </p:txBody>
      </p:sp>
      <p:sp>
        <p:nvSpPr>
          <p:cNvPr id="227" name="Google Shape;227;p27"/>
          <p:cNvSpPr txBox="1"/>
          <p:nvPr/>
        </p:nvSpPr>
        <p:spPr>
          <a:xfrm>
            <a:off x="6330425" y="1733500"/>
            <a:ext cx="23004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Playfair Display"/>
                <a:ea typeface="Playfair Display"/>
                <a:cs typeface="Playfair Display"/>
                <a:sym typeface="Playfair Display"/>
              </a:rPr>
              <a:t>Open Air Mounted</a:t>
            </a:r>
            <a:r>
              <a:rPr b="1" lang="en" sz="1600">
                <a:latin typeface="Playfair Display"/>
                <a:ea typeface="Playfair Display"/>
                <a:cs typeface="Playfair Display"/>
                <a:sym typeface="Playfair Display"/>
              </a:rPr>
              <a:t> Unit</a:t>
            </a:r>
            <a:endParaRPr b="1"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Open bed trailer</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Cramped work space</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Exposed to elements</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$25,000-$35,000</a:t>
            </a:r>
            <a:endParaRPr sz="1600">
              <a:latin typeface="Playfair Display Medium"/>
              <a:ea typeface="Playfair Display Medium"/>
              <a:cs typeface="Playfair Display Medium"/>
              <a:sym typeface="Playfair Display Medium"/>
            </a:endParaRPr>
          </a:p>
        </p:txBody>
      </p:sp>
      <p:pic>
        <p:nvPicPr>
          <p:cNvPr id="228" name="Google Shape;228;p27"/>
          <p:cNvPicPr preferRelativeResize="0"/>
          <p:nvPr/>
        </p:nvPicPr>
        <p:blipFill rotWithShape="1">
          <a:blip r:embed="rId5">
            <a:alphaModFix/>
          </a:blip>
          <a:srcRect b="6215" l="0" r="8189" t="12005"/>
          <a:stretch/>
        </p:blipFill>
        <p:spPr>
          <a:xfrm>
            <a:off x="638392" y="1440800"/>
            <a:ext cx="4801500" cy="3206100"/>
          </a:xfrm>
          <a:prstGeom prst="flowChartAlternateProcess">
            <a:avLst/>
          </a:prstGeom>
          <a:noFill/>
          <a:ln>
            <a:noFill/>
          </a:ln>
        </p:spPr>
      </p:pic>
      <p:sp>
        <p:nvSpPr>
          <p:cNvPr id="229" name="Google Shape;229;p27"/>
          <p:cNvSpPr txBox="1"/>
          <p:nvPr/>
        </p:nvSpPr>
        <p:spPr>
          <a:xfrm>
            <a:off x="6330425" y="1542750"/>
            <a:ext cx="210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Playfair Display"/>
                <a:ea typeface="Playfair Display"/>
                <a:cs typeface="Playfair Display"/>
                <a:sym typeface="Playfair Display"/>
              </a:rPr>
              <a:t>Enclosed Storage, Open Air Unit</a:t>
            </a:r>
            <a:endParaRPr b="1"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Processing in open air</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Equipment storage out of the elements</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Flexible design</a:t>
            </a: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$25,000</a:t>
            </a:r>
            <a:endParaRPr sz="1600">
              <a:latin typeface="Playfair Display Medium"/>
              <a:ea typeface="Playfair Display Medium"/>
              <a:cs typeface="Playfair Display Medium"/>
              <a:sym typeface="Playfair Display Medium"/>
            </a:endParaRPr>
          </a:p>
        </p:txBody>
      </p:sp>
      <p:pic>
        <p:nvPicPr>
          <p:cNvPr id="230" name="Google Shape;230;p27"/>
          <p:cNvPicPr preferRelativeResize="0"/>
          <p:nvPr/>
        </p:nvPicPr>
        <p:blipFill>
          <a:blip r:embed="rId6">
            <a:alphaModFix/>
          </a:blip>
          <a:stretch>
            <a:fillRect/>
          </a:stretch>
        </p:blipFill>
        <p:spPr>
          <a:xfrm>
            <a:off x="500971" y="1532850"/>
            <a:ext cx="5214000" cy="2667300"/>
          </a:xfrm>
          <a:prstGeom prst="roundRect">
            <a:avLst>
              <a:gd fmla="val 16667"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225"/>
                                        </p:tgtEl>
                                        <p:attrNameLst>
                                          <p:attrName>ppt_x</p:attrName>
                                        </p:attrNameLst>
                                      </p:cBhvr>
                                      <p:tavLst>
                                        <p:tav fmla="" tm="0">
                                          <p:val>
                                            <p:strVal val="#ppt_x"/>
                                          </p:val>
                                        </p:tav>
                                        <p:tav fmla="" tm="100000">
                                          <p:val>
                                            <p:strVal val="#ppt_x-1"/>
                                          </p:val>
                                        </p:tav>
                                      </p:tavLst>
                                    </p:anim>
                                    <p:set>
                                      <p:cBhvr>
                                        <p:cTn dur="1" fill="hold">
                                          <p:stCondLst>
                                            <p:cond delay="1000"/>
                                          </p:stCondLst>
                                        </p:cTn>
                                        <p:tgtEl>
                                          <p:spTgt spid="225"/>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226"/>
                                        </p:tgtEl>
                                        <p:attrNameLst>
                                          <p:attrName>ppt_x</p:attrName>
                                        </p:attrNameLst>
                                      </p:cBhvr>
                                      <p:tavLst>
                                        <p:tav fmla="" tm="0">
                                          <p:val>
                                            <p:strVal val="#ppt_x"/>
                                          </p:val>
                                        </p:tav>
                                        <p:tav fmla="" tm="100000">
                                          <p:val>
                                            <p:strVal val="#ppt_x-1"/>
                                          </p:val>
                                        </p:tav>
                                      </p:tavLst>
                                    </p:anim>
                                    <p:set>
                                      <p:cBhvr>
                                        <p:cTn dur="1" fill="hold">
                                          <p:stCondLst>
                                            <p:cond delay="1000"/>
                                          </p:stCondLst>
                                        </p:cTn>
                                        <p:tgtEl>
                                          <p:spTgt spid="226"/>
                                        </p:tgtEl>
                                        <p:attrNameLst>
                                          <p:attrName>style.visibility</p:attrName>
                                        </p:attrNameLst>
                                      </p:cBhvr>
                                      <p:to>
                                        <p:strVal val="hidden"/>
                                      </p:to>
                                    </p:set>
                                  </p:childTnLst>
                                </p:cTn>
                              </p:par>
                              <p:par>
                                <p:cTn fill="hold" nodeType="withEffect" presetClass="entr" presetID="2" presetSubtype="2">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230"/>
                                        </p:tgtEl>
                                        <p:attrNameLst>
                                          <p:attrName>ppt_x</p:attrName>
                                        </p:attrNameLst>
                                      </p:cBhvr>
                                      <p:tavLst>
                                        <p:tav fmla="" tm="0">
                                          <p:val>
                                            <p:strVal val="#ppt_x"/>
                                          </p:val>
                                        </p:tav>
                                        <p:tav fmla="" tm="100000">
                                          <p:val>
                                            <p:strVal val="#ppt_x-1"/>
                                          </p:val>
                                        </p:tav>
                                      </p:tavLst>
                                    </p:anim>
                                    <p:set>
                                      <p:cBhvr>
                                        <p:cTn dur="1" fill="hold">
                                          <p:stCondLst>
                                            <p:cond delay="1000"/>
                                          </p:stCondLst>
                                        </p:cTn>
                                        <p:tgtEl>
                                          <p:spTgt spid="230"/>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227"/>
                                        </p:tgtEl>
                                        <p:attrNameLst>
                                          <p:attrName>ppt_x</p:attrName>
                                        </p:attrNameLst>
                                      </p:cBhvr>
                                      <p:tavLst>
                                        <p:tav fmla="" tm="0">
                                          <p:val>
                                            <p:strVal val="#ppt_x"/>
                                          </p:val>
                                        </p:tav>
                                        <p:tav fmla="" tm="100000">
                                          <p:val>
                                            <p:strVal val="#ppt_x-1"/>
                                          </p:val>
                                        </p:tav>
                                      </p:tavLst>
                                    </p:anim>
                                    <p:set>
                                      <p:cBhvr>
                                        <p:cTn dur="1" fill="hold">
                                          <p:stCondLst>
                                            <p:cond delay="1000"/>
                                          </p:stCondLst>
                                        </p:cTn>
                                        <p:tgtEl>
                                          <p:spTgt spid="227"/>
                                        </p:tgtEl>
                                        <p:attrNameLst>
                                          <p:attrName>style.visibility</p:attrName>
                                        </p:attrNameLst>
                                      </p:cBhvr>
                                      <p:to>
                                        <p:strVal val="hidden"/>
                                      </p:to>
                                    </p:set>
                                  </p:childTnLst>
                                </p:cTn>
                              </p:par>
                              <p:par>
                                <p:cTn fill="hold" nodeType="withEffect" presetClass="entr" presetID="2" presetSubtype="2">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nimated &amp; Interactive Project Proposal Infographics by Slidesgo">
  <a:themeElements>
    <a:clrScheme name="Simple Light">
      <a:dk1>
        <a:srgbClr val="59554E"/>
      </a:dk1>
      <a:lt1>
        <a:srgbClr val="F3F4E5"/>
      </a:lt1>
      <a:dk2>
        <a:srgbClr val="A1C1BE"/>
      </a:dk2>
      <a:lt2>
        <a:srgbClr val="E2E3D9"/>
      </a:lt2>
      <a:accent1>
        <a:srgbClr val="B7B7B7"/>
      </a:accent1>
      <a:accent2>
        <a:srgbClr val="FFFFFF"/>
      </a:accent2>
      <a:accent3>
        <a:srgbClr val="FFFFFF"/>
      </a:accent3>
      <a:accent4>
        <a:srgbClr val="FFFFFF"/>
      </a:accent4>
      <a:accent5>
        <a:srgbClr val="FFFFFF"/>
      </a:accent5>
      <a:accent6>
        <a:srgbClr val="FFFFFF"/>
      </a:accent6>
      <a:hlink>
        <a:srgbClr val="5955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