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
  </p:notesMasterIdLst>
  <p:sldIdLst>
    <p:sldId id="256" r:id="rId2"/>
  </p:sldIdLst>
  <p:sldSz cx="43891200" cy="32918400"/>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8"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25" autoAdjust="0"/>
  </p:normalViewPr>
  <p:slideViewPr>
    <p:cSldViewPr snapToGrid="0">
      <p:cViewPr>
        <p:scale>
          <a:sx n="20" d="100"/>
          <a:sy n="20" d="100"/>
        </p:scale>
        <p:origin x="106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26833" cy="46418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956550" y="0"/>
            <a:ext cx="3026833" cy="46418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98500" y="4409758"/>
            <a:ext cx="5588000" cy="4177665"/>
          </a:xfrm>
          <a:prstGeom prst="rect">
            <a:avLst/>
          </a:prstGeom>
          <a:noFill/>
          <a:ln>
            <a:noFill/>
          </a:ln>
        </p:spPr>
        <p:txBody>
          <a:bodyPr spcFirstLastPara="1" wrap="square" lIns="91425" tIns="91425" rIns="91425" bIns="91425" anchor="t" anchorCtr="0"/>
          <a:lstStyle>
            <a:lvl1pPr marL="457200" marR="0" lvl="0" indent="-228600" algn="l" rtl="0">
              <a:spcBef>
                <a:spcPts val="1326"/>
              </a:spcBef>
              <a:spcAft>
                <a:spcPts val="0"/>
              </a:spcAft>
              <a:buSzPts val="1400"/>
              <a:buNone/>
              <a:defRPr sz="4419" b="0" i="0" u="none" strike="noStrike" cap="none">
                <a:solidFill>
                  <a:schemeClr val="dk1"/>
                </a:solidFill>
                <a:latin typeface="Calibri"/>
                <a:ea typeface="Calibri"/>
                <a:cs typeface="Calibri"/>
                <a:sym typeface="Calibri"/>
              </a:defRPr>
            </a:lvl1pPr>
            <a:lvl2pPr marL="914400" marR="0" lvl="1" indent="-228600" algn="l" rtl="0">
              <a:spcBef>
                <a:spcPts val="1326"/>
              </a:spcBef>
              <a:spcAft>
                <a:spcPts val="0"/>
              </a:spcAft>
              <a:buSzPts val="1400"/>
              <a:buNone/>
              <a:defRPr sz="4419" b="0" i="0" u="none" strike="noStrike" cap="none">
                <a:solidFill>
                  <a:schemeClr val="dk1"/>
                </a:solidFill>
                <a:latin typeface="Calibri"/>
                <a:ea typeface="Calibri"/>
                <a:cs typeface="Calibri"/>
                <a:sym typeface="Calibri"/>
              </a:defRPr>
            </a:lvl2pPr>
            <a:lvl3pPr marL="1371600" marR="0" lvl="2" indent="-228600" algn="l" rtl="0">
              <a:spcBef>
                <a:spcPts val="1326"/>
              </a:spcBef>
              <a:spcAft>
                <a:spcPts val="0"/>
              </a:spcAft>
              <a:buSzPts val="1400"/>
              <a:buNone/>
              <a:defRPr sz="4419" b="0" i="0" u="none" strike="noStrike" cap="none">
                <a:solidFill>
                  <a:schemeClr val="dk1"/>
                </a:solidFill>
                <a:latin typeface="Calibri"/>
                <a:ea typeface="Calibri"/>
                <a:cs typeface="Calibri"/>
                <a:sym typeface="Calibri"/>
              </a:defRPr>
            </a:lvl3pPr>
            <a:lvl4pPr marL="1828800" marR="0" lvl="3" indent="-228600" algn="l" rtl="0">
              <a:spcBef>
                <a:spcPts val="1326"/>
              </a:spcBef>
              <a:spcAft>
                <a:spcPts val="0"/>
              </a:spcAft>
              <a:buSzPts val="1400"/>
              <a:buNone/>
              <a:defRPr sz="4419" b="0" i="0" u="none" strike="noStrike" cap="none">
                <a:solidFill>
                  <a:schemeClr val="dk1"/>
                </a:solidFill>
                <a:latin typeface="Calibri"/>
                <a:ea typeface="Calibri"/>
                <a:cs typeface="Calibri"/>
                <a:sym typeface="Calibri"/>
              </a:defRPr>
            </a:lvl4pPr>
            <a:lvl5pPr marL="2286000" marR="0" lvl="4" indent="-228600" algn="l" rtl="0">
              <a:spcBef>
                <a:spcPts val="1326"/>
              </a:spcBef>
              <a:spcAft>
                <a:spcPts val="0"/>
              </a:spcAft>
              <a:buSzPts val="1400"/>
              <a:buNone/>
              <a:defRPr sz="4419"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4419"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4419"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4419"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4419"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17904"/>
            <a:ext cx="3026833" cy="46418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56550" y="8817904"/>
            <a:ext cx="3026833" cy="464185"/>
          </a:xfrm>
          <a:prstGeom prst="rect">
            <a:avLst/>
          </a:prstGeom>
          <a:noFill/>
          <a:ln>
            <a:noFill/>
          </a:ln>
        </p:spPr>
        <p:txBody>
          <a:bodyPr spcFirstLastPara="1" wrap="square" lIns="92950" tIns="46475" rIns="92950" bIns="464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8"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Shape 14"/>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 name="Shape 15"/>
          <p:cNvSpPr txBox="1">
            <a:spLocks noGrp="1"/>
          </p:cNvSpPr>
          <p:nvPr>
            <p:ph type="body" idx="1"/>
          </p:nvPr>
        </p:nvSpPr>
        <p:spPr>
          <a:xfrm>
            <a:off x="698500" y="4409758"/>
            <a:ext cx="5588000" cy="4177665"/>
          </a:xfrm>
          <a:prstGeom prst="rect">
            <a:avLst/>
          </a:prstGeom>
          <a:noFill/>
          <a:ln>
            <a:noFill/>
          </a:ln>
        </p:spPr>
        <p:txBody>
          <a:bodyPr spcFirstLastPara="1" wrap="square" lIns="92950" tIns="46475" rIns="92950" bIns="46475" anchor="t" anchorCtr="0">
            <a:noAutofit/>
          </a:bodyPr>
          <a:lstStyle/>
          <a:p>
            <a:pPr marL="0" marR="0" lvl="0" indent="0" algn="l" rtl="0">
              <a:spcBef>
                <a:spcPts val="0"/>
              </a:spcBef>
              <a:spcAft>
                <a:spcPts val="0"/>
              </a:spcAft>
              <a:buNone/>
            </a:pPr>
            <a:endParaRPr sz="4419" b="0" i="0" u="none" strike="noStrike" cap="none">
              <a:solidFill>
                <a:schemeClr val="dk1"/>
              </a:solidFill>
              <a:latin typeface="Calibri"/>
              <a:ea typeface="Calibri"/>
              <a:cs typeface="Calibri"/>
              <a:sym typeface="Calibri"/>
            </a:endParaRPr>
          </a:p>
        </p:txBody>
      </p:sp>
      <p:sp>
        <p:nvSpPr>
          <p:cNvPr id="16" name="Shape 16"/>
          <p:cNvSpPr txBox="1">
            <a:spLocks noGrp="1"/>
          </p:cNvSpPr>
          <p:nvPr>
            <p:ph type="sldNum" idx="12"/>
          </p:nvPr>
        </p:nvSpPr>
        <p:spPr>
          <a:xfrm>
            <a:off x="3956550" y="8817904"/>
            <a:ext cx="3026833" cy="464185"/>
          </a:xfrm>
          <a:prstGeom prst="rect">
            <a:avLst/>
          </a:prstGeom>
          <a:noFill/>
          <a:ln>
            <a:noFill/>
          </a:ln>
        </p:spPr>
        <p:txBody>
          <a:bodyPr spcFirstLastPara="1" wrap="square" lIns="92950" tIns="46475" rIns="92950" bIns="464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a:t>
            </a:fld>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291420" y="10225769"/>
            <a:ext cx="37308400" cy="7055871"/>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20346" b="0" i="0" u="none" strike="noStrike" cap="none">
                <a:solidFill>
                  <a:schemeClr val="dk1"/>
                </a:solidFill>
                <a:latin typeface="Cambria"/>
                <a:ea typeface="Cambria"/>
                <a:cs typeface="Cambria"/>
                <a:sym typeface="Cambria"/>
              </a:defRPr>
            </a:lvl1pPr>
            <a:lvl2pPr marR="0" lvl="1" algn="ctr" rtl="0">
              <a:spcBef>
                <a:spcPts val="0"/>
              </a:spcBef>
              <a:spcAft>
                <a:spcPts val="0"/>
              </a:spcAft>
              <a:buSzPts val="1400"/>
              <a:buNone/>
              <a:defRPr sz="20346"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0346"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0346"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0346"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0346"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20346"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20346"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20346"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subTitle" idx="1"/>
          </p:nvPr>
        </p:nvSpPr>
        <p:spPr>
          <a:xfrm>
            <a:off x="6582836" y="18653352"/>
            <a:ext cx="30725600" cy="8413200"/>
          </a:xfrm>
          <a:prstGeom prst="rect">
            <a:avLst/>
          </a:prstGeom>
          <a:noFill/>
          <a:ln>
            <a:noFill/>
          </a:ln>
        </p:spPr>
        <p:txBody>
          <a:bodyPr spcFirstLastPara="1" wrap="square" lIns="91425" tIns="91425" rIns="91425" bIns="91425" anchor="t" anchorCtr="0"/>
          <a:lstStyle>
            <a:lvl1pPr marR="0" lvl="0" algn="ctr" rtl="0">
              <a:spcBef>
                <a:spcPts val="2970"/>
              </a:spcBef>
              <a:spcAft>
                <a:spcPts val="0"/>
              </a:spcAft>
              <a:buClr>
                <a:srgbClr val="888888"/>
              </a:buClr>
              <a:buSzPts val="11550"/>
              <a:buFont typeface="Arial"/>
              <a:buNone/>
              <a:defRPr sz="14850" b="0" i="0" u="none" strike="noStrike" cap="none">
                <a:solidFill>
                  <a:srgbClr val="888888"/>
                </a:solidFill>
                <a:latin typeface="Cambria"/>
                <a:ea typeface="Cambria"/>
                <a:cs typeface="Cambria"/>
                <a:sym typeface="Cambria"/>
              </a:defRPr>
            </a:lvl1pPr>
            <a:lvl2pPr marR="0" lvl="1" algn="ctr" rtl="0">
              <a:spcBef>
                <a:spcPts val="2584"/>
              </a:spcBef>
              <a:spcAft>
                <a:spcPts val="0"/>
              </a:spcAft>
              <a:buClr>
                <a:srgbClr val="888888"/>
              </a:buClr>
              <a:buSzPts val="10050"/>
              <a:buFont typeface="Arial"/>
              <a:buNone/>
              <a:defRPr sz="12921" b="0" i="0" u="none" strike="noStrike" cap="none">
                <a:solidFill>
                  <a:srgbClr val="888888"/>
                </a:solidFill>
                <a:latin typeface="Cambria"/>
                <a:ea typeface="Cambria"/>
                <a:cs typeface="Cambria"/>
                <a:sym typeface="Cambria"/>
              </a:defRPr>
            </a:lvl2pPr>
            <a:lvl3pPr marR="0" lvl="2" algn="ctr" rtl="0">
              <a:spcBef>
                <a:spcPts val="2237"/>
              </a:spcBef>
              <a:spcAft>
                <a:spcPts val="0"/>
              </a:spcAft>
              <a:buClr>
                <a:srgbClr val="888888"/>
              </a:buClr>
              <a:buSzPts val="8700"/>
              <a:buFont typeface="Arial"/>
              <a:buNone/>
              <a:defRPr sz="11186" b="0" i="0" u="none" strike="noStrike" cap="none">
                <a:solidFill>
                  <a:srgbClr val="888888"/>
                </a:solidFill>
                <a:latin typeface="Cambria"/>
                <a:ea typeface="Cambria"/>
                <a:cs typeface="Cambria"/>
                <a:sym typeface="Cambria"/>
              </a:defRPr>
            </a:lvl3pPr>
            <a:lvl4pPr marR="0" lvl="3" algn="ctr" rtl="0">
              <a:spcBef>
                <a:spcPts val="1851"/>
              </a:spcBef>
              <a:spcAft>
                <a:spcPts val="0"/>
              </a:spcAft>
              <a:buClr>
                <a:srgbClr val="888888"/>
              </a:buClr>
              <a:buSzPts val="7200"/>
              <a:buFont typeface="Arial"/>
              <a:buNone/>
              <a:defRPr sz="9257" b="0" i="0" u="none" strike="noStrike" cap="none">
                <a:solidFill>
                  <a:srgbClr val="888888"/>
                </a:solidFill>
                <a:latin typeface="Cambria"/>
                <a:ea typeface="Cambria"/>
                <a:cs typeface="Cambria"/>
                <a:sym typeface="Cambria"/>
              </a:defRPr>
            </a:lvl4pPr>
            <a:lvl5pPr marR="0" lvl="4" algn="ctr" rtl="0">
              <a:spcBef>
                <a:spcPts val="1851"/>
              </a:spcBef>
              <a:spcAft>
                <a:spcPts val="0"/>
              </a:spcAft>
              <a:buClr>
                <a:srgbClr val="888888"/>
              </a:buClr>
              <a:buSzPts val="7200"/>
              <a:buFont typeface="Arial"/>
              <a:buNone/>
              <a:defRPr sz="9257" b="0" i="0" u="none" strike="noStrike" cap="none">
                <a:solidFill>
                  <a:srgbClr val="888888"/>
                </a:solidFill>
                <a:latin typeface="Cambria"/>
                <a:ea typeface="Cambria"/>
                <a:cs typeface="Cambria"/>
                <a:sym typeface="Cambria"/>
              </a:defRPr>
            </a:lvl5pPr>
            <a:lvl6pPr marR="0" lvl="5" algn="ctr" rtl="0">
              <a:spcBef>
                <a:spcPts val="1851"/>
              </a:spcBef>
              <a:spcAft>
                <a:spcPts val="0"/>
              </a:spcAft>
              <a:buClr>
                <a:srgbClr val="888888"/>
              </a:buClr>
              <a:buSzPts val="7200"/>
              <a:buFont typeface="Arial"/>
              <a:buNone/>
              <a:defRPr sz="9257" b="0" i="0" u="none" strike="noStrike" cap="none">
                <a:solidFill>
                  <a:srgbClr val="888888"/>
                </a:solidFill>
                <a:latin typeface="Cambria"/>
                <a:ea typeface="Cambria"/>
                <a:cs typeface="Cambria"/>
                <a:sym typeface="Cambria"/>
              </a:defRPr>
            </a:lvl6pPr>
            <a:lvl7pPr marR="0" lvl="6" algn="ctr" rtl="0">
              <a:spcBef>
                <a:spcPts val="1851"/>
              </a:spcBef>
              <a:spcAft>
                <a:spcPts val="0"/>
              </a:spcAft>
              <a:buClr>
                <a:srgbClr val="888888"/>
              </a:buClr>
              <a:buSzPts val="7200"/>
              <a:buFont typeface="Arial"/>
              <a:buNone/>
              <a:defRPr sz="9257" b="0" i="0" u="none" strike="noStrike" cap="none">
                <a:solidFill>
                  <a:srgbClr val="888888"/>
                </a:solidFill>
                <a:latin typeface="Cambria"/>
                <a:ea typeface="Cambria"/>
                <a:cs typeface="Cambria"/>
                <a:sym typeface="Cambria"/>
              </a:defRPr>
            </a:lvl7pPr>
            <a:lvl8pPr marR="0" lvl="7" algn="ctr" rtl="0">
              <a:spcBef>
                <a:spcPts val="1851"/>
              </a:spcBef>
              <a:spcAft>
                <a:spcPts val="0"/>
              </a:spcAft>
              <a:buClr>
                <a:srgbClr val="888888"/>
              </a:buClr>
              <a:buSzPts val="7200"/>
              <a:buFont typeface="Arial"/>
              <a:buNone/>
              <a:defRPr sz="9257" b="0" i="0" u="none" strike="noStrike" cap="none">
                <a:solidFill>
                  <a:srgbClr val="888888"/>
                </a:solidFill>
                <a:latin typeface="Cambria"/>
                <a:ea typeface="Cambria"/>
                <a:cs typeface="Cambria"/>
                <a:sym typeface="Cambria"/>
              </a:defRPr>
            </a:lvl8pPr>
            <a:lvl9pPr marR="0" lvl="8" algn="ctr" rtl="0">
              <a:spcBef>
                <a:spcPts val="1851"/>
              </a:spcBef>
              <a:spcAft>
                <a:spcPts val="0"/>
              </a:spcAft>
              <a:buClr>
                <a:srgbClr val="888888"/>
              </a:buClr>
              <a:buSzPts val="7200"/>
              <a:buFont typeface="Arial"/>
              <a:buNone/>
              <a:defRPr sz="9257" b="0" i="0" u="none" strike="noStrike" cap="none">
                <a:solidFill>
                  <a:srgbClr val="888888"/>
                </a:solidFill>
                <a:latin typeface="Cambria"/>
                <a:ea typeface="Cambria"/>
                <a:cs typeface="Cambria"/>
                <a:sym typeface="Cambria"/>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4B647B"/>
            </a:gs>
            <a:gs pos="100000">
              <a:srgbClr val="292E36"/>
            </a:gs>
          </a:gsLst>
          <a:lin ang="5400012" scaled="0"/>
        </a:gra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100000">
              <a:srgbClr val="292E36"/>
            </a:gs>
          </a:gsLst>
          <a:lin ang="5400000" scaled="0"/>
        </a:gradFill>
        <a:effectLst/>
      </p:bgPr>
    </p:bg>
    <p:spTree>
      <p:nvGrpSpPr>
        <p:cNvPr id="1" name="Shape 17"/>
        <p:cNvGrpSpPr/>
        <p:nvPr/>
      </p:nvGrpSpPr>
      <p:grpSpPr>
        <a:xfrm>
          <a:off x="0" y="0"/>
          <a:ext cx="0" cy="0"/>
          <a:chOff x="0" y="0"/>
          <a:chExt cx="0" cy="0"/>
        </a:xfrm>
      </p:grpSpPr>
      <p:sp>
        <p:nvSpPr>
          <p:cNvPr id="18" name="Shape 18"/>
          <p:cNvSpPr/>
          <p:nvPr/>
        </p:nvSpPr>
        <p:spPr>
          <a:xfrm>
            <a:off x="15410443" y="5935957"/>
            <a:ext cx="13030200" cy="9524032"/>
          </a:xfrm>
          <a:prstGeom prst="roundRect">
            <a:avLst>
              <a:gd name="adj" fmla="val 16869"/>
            </a:avLst>
          </a:prstGeom>
          <a:solidFill>
            <a:schemeClr val="lt1"/>
          </a:solidFill>
          <a:ln w="9525" cap="flat" cmpd="sng">
            <a:solidFill>
              <a:schemeClr val="dk1"/>
            </a:solidFill>
            <a:prstDash val="solid"/>
            <a:round/>
            <a:headEnd type="none" w="sm" len="sm"/>
            <a:tailEnd type="none" w="sm" len="sm"/>
          </a:ln>
        </p:spPr>
        <p:txBody>
          <a:bodyPr spcFirstLastPara="1" wrap="square" lIns="115714" tIns="57857" rIns="115714" bIns="57857" anchor="t" anchorCtr="0">
            <a:noAutofit/>
          </a:bodyPr>
          <a:lstStyle/>
          <a:p>
            <a:pPr algn="ctr"/>
            <a:r>
              <a:rPr lang="en-US" sz="5000" b="1" dirty="0">
                <a:solidFill>
                  <a:schemeClr val="dk1"/>
                </a:solidFill>
              </a:rPr>
              <a:t>Proposed Reusable Container Program</a:t>
            </a:r>
            <a:endParaRPr sz="5000" dirty="0"/>
          </a:p>
          <a:p>
            <a:pPr marL="587822" indent="-326568">
              <a:buClr>
                <a:schemeClr val="dk1"/>
              </a:buClr>
              <a:buSzPts val="3200"/>
            </a:pPr>
            <a:endParaRPr sz="4114" b="1" dirty="0">
              <a:solidFill>
                <a:schemeClr val="dk1"/>
              </a:solidFill>
            </a:endParaRPr>
          </a:p>
        </p:txBody>
      </p:sp>
      <p:sp>
        <p:nvSpPr>
          <p:cNvPr id="19" name="Shape 19"/>
          <p:cNvSpPr/>
          <p:nvPr/>
        </p:nvSpPr>
        <p:spPr>
          <a:xfrm rot="10800000">
            <a:off x="783771" y="0"/>
            <a:ext cx="42323658" cy="5455324"/>
          </a:xfrm>
          <a:prstGeom prst="round2SameRect">
            <a:avLst>
              <a:gd name="adj1" fmla="val 16667"/>
              <a:gd name="adj2" fmla="val 0"/>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17546" tIns="58757" rIns="117546" bIns="58757" anchor="ctr" anchorCtr="0">
            <a:noAutofit/>
          </a:bodyPr>
          <a:lstStyle/>
          <a:p>
            <a:pPr algn="ctr"/>
            <a:endParaRPr sz="2314">
              <a:solidFill>
                <a:schemeClr val="lt1"/>
              </a:solidFill>
            </a:endParaRPr>
          </a:p>
        </p:txBody>
      </p:sp>
      <p:sp>
        <p:nvSpPr>
          <p:cNvPr id="20" name="Shape 20"/>
          <p:cNvSpPr/>
          <p:nvPr/>
        </p:nvSpPr>
        <p:spPr>
          <a:xfrm>
            <a:off x="1828800" y="24463477"/>
            <a:ext cx="12801600" cy="77724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115714" tIns="57857" rIns="115714" bIns="57857" anchor="t" anchorCtr="0">
            <a:noAutofit/>
          </a:bodyPr>
          <a:lstStyle/>
          <a:p>
            <a:pPr algn="ctr"/>
            <a:endParaRPr sz="5593" b="1" dirty="0">
              <a:solidFill>
                <a:schemeClr val="dk1"/>
              </a:solidFill>
            </a:endParaRPr>
          </a:p>
          <a:p>
            <a:pPr algn="just"/>
            <a:endParaRPr sz="4050" b="1" dirty="0">
              <a:solidFill>
                <a:schemeClr val="dk1"/>
              </a:solidFill>
            </a:endParaRPr>
          </a:p>
          <a:p>
            <a:pPr marL="587822" indent="-555165">
              <a:buClr>
                <a:schemeClr val="dk1"/>
              </a:buClr>
              <a:buSzPts val="3200"/>
              <a:buFont typeface="Cambria"/>
              <a:buAutoNum type="arabicPeriod"/>
            </a:pPr>
            <a:r>
              <a:rPr lang="en-US" sz="4114" b="1" dirty="0">
                <a:solidFill>
                  <a:schemeClr val="dk1"/>
                </a:solidFill>
              </a:rPr>
              <a:t>Assessed</a:t>
            </a:r>
            <a:r>
              <a:rPr lang="en-US" sz="4114" dirty="0">
                <a:solidFill>
                  <a:schemeClr val="dk1"/>
                </a:solidFill>
              </a:rPr>
              <a:t> the Current Waste Management Practices at WPI.</a:t>
            </a:r>
            <a:endParaRPr sz="4114" dirty="0">
              <a:solidFill>
                <a:schemeClr val="dk1"/>
              </a:solidFill>
            </a:endParaRPr>
          </a:p>
          <a:p>
            <a:pPr marL="587822" indent="-555165">
              <a:buClr>
                <a:schemeClr val="dk1"/>
              </a:buClr>
              <a:buSzPts val="3200"/>
              <a:buAutoNum type="arabicPeriod"/>
            </a:pPr>
            <a:r>
              <a:rPr lang="en-US" sz="4114" b="1" dirty="0">
                <a:solidFill>
                  <a:schemeClr val="dk1"/>
                </a:solidFill>
              </a:rPr>
              <a:t>Researched</a:t>
            </a:r>
            <a:r>
              <a:rPr lang="en-US" sz="4114" dirty="0">
                <a:solidFill>
                  <a:schemeClr val="dk1"/>
                </a:solidFill>
              </a:rPr>
              <a:t> New Initiatives and Practices at WPI.</a:t>
            </a:r>
            <a:endParaRPr sz="4114" dirty="0">
              <a:solidFill>
                <a:schemeClr val="dk1"/>
              </a:solidFill>
            </a:endParaRPr>
          </a:p>
          <a:p>
            <a:pPr marL="587822" indent="-555165">
              <a:buClr>
                <a:schemeClr val="dk1"/>
              </a:buClr>
              <a:buSzPts val="3200"/>
              <a:buAutoNum type="arabicPeriod"/>
            </a:pPr>
            <a:r>
              <a:rPr lang="en-US" sz="4114" b="1" dirty="0">
                <a:solidFill>
                  <a:schemeClr val="dk1"/>
                </a:solidFill>
              </a:rPr>
              <a:t>Evaluated </a:t>
            </a:r>
            <a:r>
              <a:rPr lang="en-US" sz="4114" dirty="0">
                <a:solidFill>
                  <a:schemeClr val="dk1"/>
                </a:solidFill>
              </a:rPr>
              <a:t>the Feasibility of the New Initiatives and Practices.</a:t>
            </a:r>
            <a:endParaRPr sz="4114" dirty="0">
              <a:solidFill>
                <a:schemeClr val="dk1"/>
              </a:solidFill>
            </a:endParaRPr>
          </a:p>
          <a:p>
            <a:pPr marL="587822" indent="-555165">
              <a:buClr>
                <a:schemeClr val="dk1"/>
              </a:buClr>
              <a:buSzPts val="3200"/>
              <a:buAutoNum type="arabicPeriod"/>
            </a:pPr>
            <a:r>
              <a:rPr lang="en-US" sz="4114" b="1" dirty="0">
                <a:solidFill>
                  <a:schemeClr val="dk1"/>
                </a:solidFill>
              </a:rPr>
              <a:t>Recommended</a:t>
            </a:r>
            <a:r>
              <a:rPr lang="en-US" sz="4114" dirty="0">
                <a:solidFill>
                  <a:schemeClr val="dk1"/>
                </a:solidFill>
              </a:rPr>
              <a:t> New Practices and Initiatives to Reduce Waste at WPI. </a:t>
            </a:r>
            <a:endParaRPr sz="4114" dirty="0">
              <a:solidFill>
                <a:schemeClr val="dk1"/>
              </a:solidFill>
            </a:endParaRPr>
          </a:p>
          <a:p>
            <a:pPr algn="just"/>
            <a:endParaRPr sz="3568" dirty="0">
              <a:solidFill>
                <a:schemeClr val="dk1"/>
              </a:solidFill>
            </a:endParaRPr>
          </a:p>
          <a:p>
            <a:pPr algn="just"/>
            <a:endParaRPr sz="4114" dirty="0">
              <a:solidFill>
                <a:schemeClr val="dk1"/>
              </a:solidFill>
            </a:endParaRPr>
          </a:p>
          <a:p>
            <a:pPr algn="just"/>
            <a:endParaRPr sz="4114" dirty="0">
              <a:solidFill>
                <a:schemeClr val="dk1"/>
              </a:solidFill>
            </a:endParaRPr>
          </a:p>
          <a:p>
            <a:pPr algn="just"/>
            <a:endParaRPr sz="3568" dirty="0">
              <a:solidFill>
                <a:schemeClr val="dk1"/>
              </a:solidFill>
            </a:endParaRPr>
          </a:p>
          <a:p>
            <a:pPr algn="just"/>
            <a:endParaRPr sz="3568" dirty="0">
              <a:solidFill>
                <a:schemeClr val="dk1"/>
              </a:solidFill>
            </a:endParaRPr>
          </a:p>
          <a:p>
            <a:pPr algn="just"/>
            <a:endParaRPr sz="3568" b="1" dirty="0">
              <a:solidFill>
                <a:schemeClr val="dk1"/>
              </a:solidFill>
            </a:endParaRPr>
          </a:p>
          <a:p>
            <a:pPr marL="2149696" lvl="1" algn="just"/>
            <a:r>
              <a:rPr lang="en-US" sz="3568" b="1" dirty="0">
                <a:solidFill>
                  <a:schemeClr val="dk1"/>
                </a:solidFill>
              </a:rPr>
              <a:t> </a:t>
            </a:r>
            <a:endParaRPr sz="2363" dirty="0"/>
          </a:p>
          <a:p>
            <a:pPr marL="2149696" lvl="1" algn="just"/>
            <a:endParaRPr sz="3568" b="1" dirty="0">
              <a:solidFill>
                <a:schemeClr val="dk1"/>
              </a:solidFill>
            </a:endParaRPr>
          </a:p>
        </p:txBody>
      </p:sp>
      <p:sp>
        <p:nvSpPr>
          <p:cNvPr id="21" name="Shape 21"/>
          <p:cNvSpPr/>
          <p:nvPr/>
        </p:nvSpPr>
        <p:spPr>
          <a:xfrm>
            <a:off x="1763486" y="6149104"/>
            <a:ext cx="12932229" cy="8240014"/>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115714" tIns="57857" rIns="115714" bIns="57857" anchor="t" anchorCtr="0">
            <a:noAutofit/>
          </a:bodyPr>
          <a:lstStyle/>
          <a:p>
            <a:pPr algn="ctr"/>
            <a:r>
              <a:rPr lang="en-US" sz="5143" b="1" dirty="0">
                <a:solidFill>
                  <a:schemeClr val="dk1"/>
                </a:solidFill>
              </a:rPr>
              <a:t>Abstract</a:t>
            </a:r>
            <a:endParaRPr sz="2363" dirty="0"/>
          </a:p>
          <a:p>
            <a:pPr indent="587822">
              <a:lnSpc>
                <a:spcPct val="115000"/>
              </a:lnSpc>
              <a:buClr>
                <a:schemeClr val="dk1"/>
              </a:buClr>
              <a:buSzPts val="1100"/>
            </a:pPr>
            <a:endParaRPr sz="1543" dirty="0">
              <a:solidFill>
                <a:schemeClr val="dk1"/>
              </a:solidFill>
              <a:latin typeface="Times New Roman"/>
              <a:ea typeface="Times New Roman"/>
              <a:cs typeface="Times New Roman"/>
              <a:sym typeface="Times New Roman"/>
            </a:endParaRPr>
          </a:p>
          <a:p>
            <a:pPr indent="587822">
              <a:lnSpc>
                <a:spcPct val="115000"/>
              </a:lnSpc>
              <a:buClr>
                <a:schemeClr val="dk1"/>
              </a:buClr>
              <a:buSzPts val="1100"/>
            </a:pPr>
            <a:r>
              <a:rPr lang="en-US" sz="3600" dirty="0">
                <a:solidFill>
                  <a:schemeClr val="dk1"/>
                </a:solidFill>
              </a:rPr>
              <a:t>WPI waste generation rates are rising, a large portion from disposable food containers. This study’s purpose was to reduce disposable waste by assessing current waste management practices, researching new initiatives, and evaluating the feasibility of these initiatives. Students and faculty involved with sustainability initiatives were interviewed and the WPI community was surveyed. All relevant data was analyzed to develop recommendations related to the implementation of a campus-wide reusable container program. </a:t>
            </a:r>
            <a:endParaRPr sz="3600" dirty="0">
              <a:solidFill>
                <a:schemeClr val="dk1"/>
              </a:solidFill>
            </a:endParaRPr>
          </a:p>
        </p:txBody>
      </p:sp>
      <p:sp>
        <p:nvSpPr>
          <p:cNvPr id="22" name="Shape 22"/>
          <p:cNvSpPr/>
          <p:nvPr/>
        </p:nvSpPr>
        <p:spPr>
          <a:xfrm>
            <a:off x="1714500" y="15082898"/>
            <a:ext cx="13030200" cy="8686800"/>
          </a:xfrm>
          <a:prstGeom prst="roundRect">
            <a:avLst>
              <a:gd name="adj" fmla="val 19756"/>
            </a:avLst>
          </a:prstGeom>
          <a:solidFill>
            <a:schemeClr val="lt1"/>
          </a:solidFill>
          <a:ln w="9525" cap="flat" cmpd="sng">
            <a:solidFill>
              <a:schemeClr val="dk1"/>
            </a:solidFill>
            <a:prstDash val="solid"/>
            <a:round/>
            <a:headEnd type="none" w="sm" len="sm"/>
            <a:tailEnd type="none" w="sm" len="sm"/>
          </a:ln>
        </p:spPr>
        <p:txBody>
          <a:bodyPr spcFirstLastPara="1" wrap="square" lIns="115714" tIns="57857" rIns="115714" bIns="57857" anchor="t" anchorCtr="0">
            <a:noAutofit/>
          </a:bodyPr>
          <a:lstStyle/>
          <a:p>
            <a:pPr algn="ctr"/>
            <a:r>
              <a:rPr lang="en-US" sz="5143" b="1" dirty="0">
                <a:solidFill>
                  <a:schemeClr val="dk1"/>
                </a:solidFill>
              </a:rPr>
              <a:t>The Problems</a:t>
            </a:r>
            <a:endParaRPr sz="2363" dirty="0"/>
          </a:p>
          <a:p>
            <a:pPr marL="587822" indent="-326568">
              <a:buClr>
                <a:schemeClr val="dk1"/>
              </a:buClr>
              <a:buSzPts val="3200"/>
            </a:pPr>
            <a:endParaRPr sz="4114" b="1" dirty="0">
              <a:solidFill>
                <a:schemeClr val="dk1"/>
              </a:solidFill>
            </a:endParaRPr>
          </a:p>
        </p:txBody>
      </p:sp>
      <p:sp>
        <p:nvSpPr>
          <p:cNvPr id="23" name="Shape 23"/>
          <p:cNvSpPr/>
          <p:nvPr/>
        </p:nvSpPr>
        <p:spPr>
          <a:xfrm>
            <a:off x="15313435" y="16192499"/>
            <a:ext cx="13127208" cy="16303517"/>
          </a:xfrm>
          <a:prstGeom prst="roundRect">
            <a:avLst>
              <a:gd name="adj" fmla="val 14926"/>
            </a:avLst>
          </a:prstGeom>
          <a:solidFill>
            <a:schemeClr val="lt1"/>
          </a:solidFill>
          <a:ln w="9525" cap="flat" cmpd="sng">
            <a:solidFill>
              <a:schemeClr val="dk1"/>
            </a:solidFill>
            <a:prstDash val="solid"/>
            <a:round/>
            <a:headEnd type="none" w="sm" len="sm"/>
            <a:tailEnd type="none" w="sm" len="sm"/>
          </a:ln>
        </p:spPr>
        <p:txBody>
          <a:bodyPr spcFirstLastPara="1" wrap="square" lIns="115714" tIns="57857" rIns="115714" bIns="57857" anchor="t" anchorCtr="0">
            <a:noAutofit/>
          </a:bodyPr>
          <a:lstStyle/>
          <a:p>
            <a:pPr algn="ctr"/>
            <a:r>
              <a:rPr lang="en-US" sz="5207" b="1" dirty="0">
                <a:solidFill>
                  <a:schemeClr val="dk1"/>
                </a:solidFill>
              </a:rPr>
              <a:t>Will Consumers Participate?</a:t>
            </a:r>
          </a:p>
          <a:p>
            <a:endParaRPr lang="en-US" sz="3600" dirty="0"/>
          </a:p>
          <a:p>
            <a:r>
              <a:rPr lang="en-US" sz="4243" dirty="0">
                <a:solidFill>
                  <a:schemeClr val="dk1"/>
                </a:solidFill>
                <a:latin typeface="Cambria"/>
                <a:ea typeface="Cambria"/>
                <a:cs typeface="Cambria"/>
                <a:sym typeface="Cambria"/>
              </a:rPr>
              <a:t> </a:t>
            </a:r>
            <a:endParaRPr sz="2363" dirty="0"/>
          </a:p>
        </p:txBody>
      </p:sp>
      <p:sp>
        <p:nvSpPr>
          <p:cNvPr id="24" name="Shape 24"/>
          <p:cNvSpPr/>
          <p:nvPr/>
        </p:nvSpPr>
        <p:spPr>
          <a:xfrm>
            <a:off x="29155371" y="6130510"/>
            <a:ext cx="12897900" cy="18557805"/>
          </a:xfrm>
          <a:prstGeom prst="roundRect">
            <a:avLst>
              <a:gd name="adj" fmla="val 13122"/>
            </a:avLst>
          </a:prstGeom>
          <a:solidFill>
            <a:schemeClr val="lt1"/>
          </a:solidFill>
          <a:ln w="9525" cap="flat" cmpd="sng">
            <a:solidFill>
              <a:schemeClr val="dk1"/>
            </a:solidFill>
            <a:prstDash val="solid"/>
            <a:round/>
            <a:headEnd type="none" w="sm" len="sm"/>
            <a:tailEnd type="none" w="sm" len="sm"/>
          </a:ln>
        </p:spPr>
        <p:txBody>
          <a:bodyPr spcFirstLastPara="1" wrap="square" lIns="115714" tIns="57857" rIns="115714" bIns="57857" anchor="t" anchorCtr="0">
            <a:noAutofit/>
          </a:bodyPr>
          <a:lstStyle/>
          <a:p>
            <a:pPr algn="ctr"/>
            <a:endParaRPr sz="5207" b="1">
              <a:solidFill>
                <a:schemeClr val="dk1"/>
              </a:solidFill>
            </a:endParaRPr>
          </a:p>
        </p:txBody>
      </p:sp>
      <p:sp>
        <p:nvSpPr>
          <p:cNvPr id="25" name="Shape 25"/>
          <p:cNvSpPr/>
          <p:nvPr/>
        </p:nvSpPr>
        <p:spPr>
          <a:xfrm>
            <a:off x="29042293" y="30417686"/>
            <a:ext cx="13200686" cy="1788943"/>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115714" tIns="57857" rIns="115714" bIns="57857" anchor="t" anchorCtr="0">
            <a:noAutofit/>
          </a:bodyPr>
          <a:lstStyle/>
          <a:p>
            <a:pPr algn="ctr"/>
            <a:endParaRPr sz="5143">
              <a:solidFill>
                <a:schemeClr val="dk1"/>
              </a:solidFill>
              <a:latin typeface="Times New Roman"/>
              <a:ea typeface="Times New Roman"/>
              <a:cs typeface="Times New Roman"/>
              <a:sym typeface="Times New Roman"/>
            </a:endParaRPr>
          </a:p>
        </p:txBody>
      </p:sp>
      <p:sp>
        <p:nvSpPr>
          <p:cNvPr id="26" name="Shape 26"/>
          <p:cNvSpPr/>
          <p:nvPr/>
        </p:nvSpPr>
        <p:spPr>
          <a:xfrm>
            <a:off x="28963800" y="25363500"/>
            <a:ext cx="13183329" cy="4560277"/>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115714" tIns="57857" rIns="115714" bIns="57857" anchor="t" anchorCtr="0">
            <a:noAutofit/>
          </a:bodyPr>
          <a:lstStyle/>
          <a:p>
            <a:pPr algn="ctr">
              <a:lnSpc>
                <a:spcPct val="115000"/>
              </a:lnSpc>
            </a:pPr>
            <a:endParaRPr sz="4114" dirty="0">
              <a:solidFill>
                <a:schemeClr val="dk1"/>
              </a:solidFill>
            </a:endParaRPr>
          </a:p>
          <a:p>
            <a:pPr marL="571500" indent="-571500">
              <a:lnSpc>
                <a:spcPct val="115000"/>
              </a:lnSpc>
              <a:buFont typeface="Arial" panose="020B0604020202020204" pitchFamily="34" charset="0"/>
              <a:buChar char="•"/>
            </a:pPr>
            <a:r>
              <a:rPr lang="en-US" sz="4114" dirty="0">
                <a:solidFill>
                  <a:schemeClr val="dk1"/>
                </a:solidFill>
              </a:rPr>
              <a:t>Propose the funding of the Ozzi-2-Go program to the Green Revolving Fund board</a:t>
            </a:r>
          </a:p>
          <a:p>
            <a:pPr marL="571500" indent="-571500">
              <a:lnSpc>
                <a:spcPct val="115000"/>
              </a:lnSpc>
              <a:buFont typeface="Arial" panose="020B0604020202020204" pitchFamily="34" charset="0"/>
              <a:buChar char="•"/>
            </a:pPr>
            <a:r>
              <a:rPr lang="en-US" sz="4114" dirty="0">
                <a:solidFill>
                  <a:schemeClr val="dk1"/>
                </a:solidFill>
              </a:rPr>
              <a:t>As WPI dining culture changes, expand the program to include different types of containers</a:t>
            </a:r>
          </a:p>
          <a:p>
            <a:pPr>
              <a:lnSpc>
                <a:spcPct val="115000"/>
              </a:lnSpc>
            </a:pPr>
            <a:r>
              <a:rPr lang="en-US" sz="4114" dirty="0">
                <a:solidFill>
                  <a:schemeClr val="dk1"/>
                </a:solidFill>
              </a:rPr>
              <a:t> </a:t>
            </a:r>
            <a:endParaRPr sz="4114" dirty="0">
              <a:solidFill>
                <a:schemeClr val="dk1"/>
              </a:solidFill>
            </a:endParaRPr>
          </a:p>
          <a:p>
            <a:pPr>
              <a:lnSpc>
                <a:spcPct val="115000"/>
              </a:lnSpc>
            </a:pPr>
            <a:r>
              <a:rPr lang="en-US" sz="4114" dirty="0">
                <a:solidFill>
                  <a:schemeClr val="dk1"/>
                </a:solidFill>
              </a:rPr>
              <a:t>  </a:t>
            </a:r>
            <a:endParaRPr sz="4114" dirty="0">
              <a:solidFill>
                <a:schemeClr val="dk1"/>
              </a:solidFill>
            </a:endParaRPr>
          </a:p>
        </p:txBody>
      </p:sp>
      <p:sp>
        <p:nvSpPr>
          <p:cNvPr id="27" name="Shape 27"/>
          <p:cNvSpPr txBox="1"/>
          <p:nvPr/>
        </p:nvSpPr>
        <p:spPr>
          <a:xfrm>
            <a:off x="3390657" y="422370"/>
            <a:ext cx="36948930" cy="5310589"/>
          </a:xfrm>
          <a:prstGeom prst="rect">
            <a:avLst/>
          </a:prstGeom>
          <a:noFill/>
          <a:ln>
            <a:noFill/>
          </a:ln>
        </p:spPr>
        <p:txBody>
          <a:bodyPr spcFirstLastPara="1" wrap="square" lIns="115714" tIns="57857" rIns="115714" bIns="57857" anchor="t" anchorCtr="0">
            <a:noAutofit/>
          </a:bodyPr>
          <a:lstStyle/>
          <a:p>
            <a:pPr algn="ctr"/>
            <a:r>
              <a:rPr lang="en-US" sz="7714" dirty="0">
                <a:solidFill>
                  <a:schemeClr val="dk1"/>
                </a:solidFill>
              </a:rPr>
              <a:t>Waste Reduction Through A Reusable Container Program</a:t>
            </a:r>
            <a:endParaRPr sz="2363" dirty="0"/>
          </a:p>
          <a:p>
            <a:pPr algn="ctr"/>
            <a:r>
              <a:rPr lang="en-US" sz="4629" b="1" dirty="0" err="1">
                <a:solidFill>
                  <a:schemeClr val="dk1"/>
                </a:solidFill>
              </a:rPr>
              <a:t>Shea</a:t>
            </a:r>
            <a:r>
              <a:rPr lang="en-US" sz="4629" b="1" dirty="0">
                <a:solidFill>
                  <a:schemeClr val="dk1"/>
                </a:solidFill>
              </a:rPr>
              <a:t> Mooney (CE), Stephen </a:t>
            </a:r>
            <a:r>
              <a:rPr lang="en-US" sz="4629" b="1" dirty="0" err="1">
                <a:solidFill>
                  <a:schemeClr val="dk1"/>
                </a:solidFill>
              </a:rPr>
              <a:t>Peccerillo</a:t>
            </a:r>
            <a:r>
              <a:rPr lang="en-US" sz="4629" b="1" dirty="0">
                <a:solidFill>
                  <a:schemeClr val="dk1"/>
                </a:solidFill>
              </a:rPr>
              <a:t> (AE) and James Curtin (CE)</a:t>
            </a:r>
            <a:endParaRPr sz="2363" dirty="0"/>
          </a:p>
          <a:p>
            <a:pPr algn="ctr"/>
            <a:r>
              <a:rPr lang="en-US" sz="4629" b="1" dirty="0">
                <a:solidFill>
                  <a:schemeClr val="dk1"/>
                </a:solidFill>
              </a:rPr>
              <a:t>Advisors: Professor </a:t>
            </a:r>
            <a:r>
              <a:rPr lang="en-US" sz="4629" b="1" dirty="0" err="1">
                <a:solidFill>
                  <a:schemeClr val="dk1"/>
                </a:solidFill>
              </a:rPr>
              <a:t>Derren</a:t>
            </a:r>
            <a:r>
              <a:rPr lang="en-US" sz="4629" b="1" dirty="0">
                <a:solidFill>
                  <a:schemeClr val="dk1"/>
                </a:solidFill>
              </a:rPr>
              <a:t> </a:t>
            </a:r>
            <a:r>
              <a:rPr lang="en-US" sz="4629" b="1" dirty="0" err="1">
                <a:solidFill>
                  <a:schemeClr val="dk1"/>
                </a:solidFill>
              </a:rPr>
              <a:t>Rosbach</a:t>
            </a:r>
            <a:r>
              <a:rPr lang="en-US" sz="4629" b="1" dirty="0">
                <a:solidFill>
                  <a:schemeClr val="dk1"/>
                </a:solidFill>
              </a:rPr>
              <a:t> (Dept. of Civil and Environmental Engineering) </a:t>
            </a:r>
            <a:endParaRPr sz="4629" b="1" dirty="0">
              <a:solidFill>
                <a:schemeClr val="dk1"/>
              </a:solidFill>
            </a:endParaRPr>
          </a:p>
          <a:p>
            <a:pPr algn="ctr"/>
            <a:r>
              <a:rPr lang="en-US" sz="4629" b="1" dirty="0">
                <a:solidFill>
                  <a:schemeClr val="dk1"/>
                </a:solidFill>
              </a:rPr>
              <a:t>and Professor Suzanne LePage (Dept. of Civil and Environmental Engineering)</a:t>
            </a:r>
            <a:endParaRPr sz="2363" dirty="0"/>
          </a:p>
          <a:p>
            <a:pPr algn="ctr"/>
            <a:endParaRPr sz="4436" b="1" dirty="0">
              <a:solidFill>
                <a:schemeClr val="dk1"/>
              </a:solidFill>
            </a:endParaRPr>
          </a:p>
        </p:txBody>
      </p:sp>
      <p:pic>
        <p:nvPicPr>
          <p:cNvPr id="28" name="Shape 28"/>
          <p:cNvPicPr preferRelativeResize="0"/>
          <p:nvPr/>
        </p:nvPicPr>
        <p:blipFill rotWithShape="1">
          <a:blip r:embed="rId3">
            <a:alphaModFix/>
          </a:blip>
          <a:srcRect/>
          <a:stretch/>
        </p:blipFill>
        <p:spPr>
          <a:xfrm>
            <a:off x="1714501" y="-286890"/>
            <a:ext cx="7802371" cy="6029105"/>
          </a:xfrm>
          <a:prstGeom prst="rect">
            <a:avLst/>
          </a:prstGeom>
          <a:noFill/>
          <a:ln>
            <a:noFill/>
          </a:ln>
        </p:spPr>
      </p:pic>
      <p:sp>
        <p:nvSpPr>
          <p:cNvPr id="29" name="Shape 29"/>
          <p:cNvSpPr txBox="1"/>
          <p:nvPr/>
        </p:nvSpPr>
        <p:spPr>
          <a:xfrm>
            <a:off x="3951438" y="25144793"/>
            <a:ext cx="8458329" cy="910286"/>
          </a:xfrm>
          <a:prstGeom prst="rect">
            <a:avLst/>
          </a:prstGeom>
          <a:noFill/>
          <a:ln>
            <a:noFill/>
          </a:ln>
        </p:spPr>
        <p:txBody>
          <a:bodyPr spcFirstLastPara="1" wrap="square" lIns="117546" tIns="58757" rIns="117546" bIns="58757" anchor="t" anchorCtr="0">
            <a:noAutofit/>
          </a:bodyPr>
          <a:lstStyle/>
          <a:p>
            <a:pPr algn="ctr"/>
            <a:r>
              <a:rPr lang="en-US" sz="5143" b="1">
                <a:solidFill>
                  <a:schemeClr val="dk1"/>
                </a:solidFill>
              </a:rPr>
              <a:t>Objectives</a:t>
            </a:r>
            <a:endParaRPr sz="2363"/>
          </a:p>
        </p:txBody>
      </p:sp>
      <p:sp>
        <p:nvSpPr>
          <p:cNvPr id="30" name="Shape 30"/>
          <p:cNvSpPr txBox="1"/>
          <p:nvPr/>
        </p:nvSpPr>
        <p:spPr>
          <a:xfrm>
            <a:off x="30451078" y="6440052"/>
            <a:ext cx="10383116" cy="910286"/>
          </a:xfrm>
          <a:prstGeom prst="rect">
            <a:avLst/>
          </a:prstGeom>
          <a:noFill/>
          <a:ln>
            <a:noFill/>
          </a:ln>
        </p:spPr>
        <p:txBody>
          <a:bodyPr spcFirstLastPara="1" wrap="square" lIns="117546" tIns="58757" rIns="117546" bIns="58757" anchor="t" anchorCtr="0">
            <a:noAutofit/>
          </a:bodyPr>
          <a:lstStyle/>
          <a:p>
            <a:pPr algn="ctr"/>
            <a:r>
              <a:rPr lang="en-US" sz="5143" b="1" dirty="0">
                <a:solidFill>
                  <a:schemeClr val="dk1"/>
                </a:solidFill>
              </a:rPr>
              <a:t>Is This Solution Cost Effective?</a:t>
            </a:r>
            <a:endParaRPr sz="2363" dirty="0"/>
          </a:p>
        </p:txBody>
      </p:sp>
      <p:sp>
        <p:nvSpPr>
          <p:cNvPr id="31" name="Shape 31"/>
          <p:cNvSpPr txBox="1"/>
          <p:nvPr/>
        </p:nvSpPr>
        <p:spPr>
          <a:xfrm>
            <a:off x="31750101" y="30417697"/>
            <a:ext cx="8458329" cy="910286"/>
          </a:xfrm>
          <a:prstGeom prst="rect">
            <a:avLst/>
          </a:prstGeom>
          <a:noFill/>
          <a:ln>
            <a:noFill/>
          </a:ln>
        </p:spPr>
        <p:txBody>
          <a:bodyPr spcFirstLastPara="1" wrap="square" lIns="117546" tIns="58757" rIns="117546" bIns="58757" anchor="t" anchorCtr="0">
            <a:noAutofit/>
          </a:bodyPr>
          <a:lstStyle/>
          <a:p>
            <a:pPr algn="ctr"/>
            <a:r>
              <a:rPr lang="en-US" sz="5143" b="1">
                <a:solidFill>
                  <a:schemeClr val="dk1"/>
                </a:solidFill>
              </a:rPr>
              <a:t>References</a:t>
            </a:r>
            <a:endParaRPr sz="2363"/>
          </a:p>
        </p:txBody>
      </p:sp>
      <p:sp>
        <p:nvSpPr>
          <p:cNvPr id="32" name="Shape 32"/>
          <p:cNvSpPr txBox="1"/>
          <p:nvPr/>
        </p:nvSpPr>
        <p:spPr>
          <a:xfrm>
            <a:off x="31326299" y="25568062"/>
            <a:ext cx="8458329" cy="910286"/>
          </a:xfrm>
          <a:prstGeom prst="rect">
            <a:avLst/>
          </a:prstGeom>
          <a:noFill/>
          <a:ln>
            <a:noFill/>
          </a:ln>
        </p:spPr>
        <p:txBody>
          <a:bodyPr spcFirstLastPara="1" wrap="square" lIns="117546" tIns="58757" rIns="117546" bIns="58757" anchor="t" anchorCtr="0">
            <a:noAutofit/>
          </a:bodyPr>
          <a:lstStyle/>
          <a:p>
            <a:pPr algn="ctr"/>
            <a:r>
              <a:rPr lang="en-US" sz="5143" b="1" dirty="0">
                <a:solidFill>
                  <a:schemeClr val="dk1"/>
                </a:solidFill>
              </a:rPr>
              <a:t>Future Goals</a:t>
            </a:r>
            <a:endParaRPr sz="2363" dirty="0"/>
          </a:p>
        </p:txBody>
      </p:sp>
      <p:sp>
        <p:nvSpPr>
          <p:cNvPr id="33" name="Shape 33"/>
          <p:cNvSpPr txBox="1"/>
          <p:nvPr/>
        </p:nvSpPr>
        <p:spPr>
          <a:xfrm>
            <a:off x="29244608" y="30748392"/>
            <a:ext cx="11173757" cy="3284357"/>
          </a:xfrm>
          <a:prstGeom prst="rect">
            <a:avLst/>
          </a:prstGeom>
          <a:noFill/>
          <a:ln>
            <a:noFill/>
          </a:ln>
        </p:spPr>
        <p:txBody>
          <a:bodyPr spcFirstLastPara="1" wrap="square" lIns="117546" tIns="58757" rIns="117546" bIns="58757" anchor="t" anchorCtr="0">
            <a:noAutofit/>
          </a:bodyPr>
          <a:lstStyle/>
          <a:p>
            <a:endParaRPr sz="2571" dirty="0">
              <a:solidFill>
                <a:schemeClr val="tx1"/>
              </a:solidFill>
              <a:latin typeface="+mj-lt"/>
            </a:endParaRPr>
          </a:p>
          <a:p>
            <a:pPr>
              <a:buClr>
                <a:schemeClr val="dk1"/>
              </a:buClr>
              <a:buSzPts val="1100"/>
            </a:pPr>
            <a:r>
              <a:rPr lang="en-US" sz="1543" dirty="0">
                <a:solidFill>
                  <a:schemeClr val="tx1"/>
                </a:solidFill>
                <a:uFill>
                  <a:noFill/>
                </a:uFill>
                <a:latin typeface="+mj-lt"/>
                <a:ea typeface="Times New Roman"/>
                <a:cs typeface="Times New Roman"/>
                <a:sym typeface="Times New Roman"/>
              </a:rPr>
              <a:t>http://agreenozzi.com/wp-content/uploads/2015/08/brochure.pdf</a:t>
            </a:r>
            <a:endParaRPr sz="1414" dirty="0">
              <a:solidFill>
                <a:schemeClr val="tx1"/>
              </a:solidFill>
              <a:latin typeface="+mj-lt"/>
            </a:endParaRPr>
          </a:p>
          <a:p>
            <a:pPr>
              <a:spcBef>
                <a:spcPts val="1029"/>
              </a:spcBef>
              <a:buClr>
                <a:schemeClr val="dk1"/>
              </a:buClr>
              <a:buSzPts val="1100"/>
            </a:pPr>
            <a:r>
              <a:rPr lang="en-US" sz="1414" dirty="0">
                <a:solidFill>
                  <a:schemeClr val="tx1"/>
                </a:solidFill>
                <a:uFill>
                  <a:noFill/>
                </a:uFill>
                <a:latin typeface="+mj-lt"/>
              </a:rPr>
              <a:t>https://www.amazon.com/Clamshell-Container-Small-Clear-Hinged/dp/B00P99E9G8</a:t>
            </a:r>
            <a:endParaRPr sz="1414" dirty="0">
              <a:solidFill>
                <a:schemeClr val="tx1"/>
              </a:solidFill>
              <a:latin typeface="+mj-lt"/>
            </a:endParaRPr>
          </a:p>
          <a:p>
            <a:pPr>
              <a:spcBef>
                <a:spcPts val="1029"/>
              </a:spcBef>
              <a:buClr>
                <a:schemeClr val="dk1"/>
              </a:buClr>
              <a:buSzPts val="1100"/>
            </a:pPr>
            <a:r>
              <a:rPr lang="en-US" sz="1414" dirty="0">
                <a:solidFill>
                  <a:schemeClr val="tx1"/>
                </a:solidFill>
                <a:latin typeface="+mj-lt"/>
              </a:rPr>
              <a:t>https://forthemommas.com/wp-content/uploads/2012/05/Large-Iced-Coffee-Silo-2.jpg</a:t>
            </a:r>
            <a:endParaRPr sz="1414" dirty="0">
              <a:solidFill>
                <a:schemeClr val="tx1"/>
              </a:solidFill>
              <a:latin typeface="+mj-lt"/>
            </a:endParaRPr>
          </a:p>
          <a:p>
            <a:pPr>
              <a:spcBef>
                <a:spcPts val="1029"/>
              </a:spcBef>
            </a:pPr>
            <a:endParaRPr sz="2571" dirty="0">
              <a:solidFill>
                <a:schemeClr val="tx1"/>
              </a:solidFill>
              <a:latin typeface="+mj-lt"/>
            </a:endParaRPr>
          </a:p>
        </p:txBody>
      </p:sp>
      <p:pic>
        <p:nvPicPr>
          <p:cNvPr id="34" name="Shape 34"/>
          <p:cNvPicPr preferRelativeResize="0"/>
          <p:nvPr/>
        </p:nvPicPr>
        <p:blipFill>
          <a:blip r:embed="rId4">
            <a:alphaModFix/>
          </a:blip>
          <a:stretch>
            <a:fillRect/>
          </a:stretch>
        </p:blipFill>
        <p:spPr>
          <a:xfrm>
            <a:off x="2174096" y="16865010"/>
            <a:ext cx="4415689" cy="5887677"/>
          </a:xfrm>
          <a:prstGeom prst="rect">
            <a:avLst/>
          </a:prstGeom>
          <a:noFill/>
          <a:ln>
            <a:noFill/>
          </a:ln>
        </p:spPr>
      </p:pic>
      <p:pic>
        <p:nvPicPr>
          <p:cNvPr id="35" name="Shape 35"/>
          <p:cNvPicPr preferRelativeResize="0"/>
          <p:nvPr/>
        </p:nvPicPr>
        <p:blipFill>
          <a:blip r:embed="rId5">
            <a:alphaModFix/>
          </a:blip>
          <a:stretch>
            <a:fillRect/>
          </a:stretch>
        </p:blipFill>
        <p:spPr>
          <a:xfrm>
            <a:off x="35168239" y="152624"/>
            <a:ext cx="6652832" cy="5150075"/>
          </a:xfrm>
          <a:prstGeom prst="rect">
            <a:avLst/>
          </a:prstGeom>
          <a:noFill/>
          <a:ln>
            <a:noFill/>
          </a:ln>
        </p:spPr>
      </p:pic>
      <p:pic>
        <p:nvPicPr>
          <p:cNvPr id="36" name="Shape 36"/>
          <p:cNvPicPr preferRelativeResize="0"/>
          <p:nvPr/>
        </p:nvPicPr>
        <p:blipFill rotWithShape="1">
          <a:blip r:embed="rId6">
            <a:alphaModFix/>
          </a:blip>
          <a:srcRect l="1034" t="1290" r="2855" b="1851"/>
          <a:stretch/>
        </p:blipFill>
        <p:spPr>
          <a:xfrm>
            <a:off x="19580041" y="7216623"/>
            <a:ext cx="7772389" cy="6858000"/>
          </a:xfrm>
          <a:prstGeom prst="rect">
            <a:avLst/>
          </a:prstGeom>
          <a:noFill/>
          <a:ln>
            <a:noFill/>
          </a:ln>
        </p:spPr>
      </p:pic>
      <p:sp>
        <p:nvSpPr>
          <p:cNvPr id="43" name="Shape 43"/>
          <p:cNvSpPr txBox="1"/>
          <p:nvPr/>
        </p:nvSpPr>
        <p:spPr>
          <a:xfrm>
            <a:off x="29244608" y="1721965"/>
            <a:ext cx="11970643" cy="7318543"/>
          </a:xfrm>
          <a:prstGeom prst="rect">
            <a:avLst/>
          </a:prstGeom>
          <a:noFill/>
          <a:ln>
            <a:noFill/>
          </a:ln>
        </p:spPr>
        <p:txBody>
          <a:bodyPr spcFirstLastPara="1" wrap="square" lIns="117546" tIns="117546" rIns="117546" bIns="117546" anchor="t" anchorCtr="0">
            <a:noAutofit/>
          </a:bodyPr>
          <a:lstStyle/>
          <a:p>
            <a:r>
              <a:rPr lang="en-US" sz="3600" dirty="0"/>
              <a:t>	</a:t>
            </a:r>
            <a:endParaRPr sz="3600" dirty="0">
              <a:solidFill>
                <a:schemeClr val="dk1"/>
              </a:solidFill>
            </a:endParaRPr>
          </a:p>
        </p:txBody>
      </p:sp>
      <p:pic>
        <p:nvPicPr>
          <p:cNvPr id="44" name="Shape 44"/>
          <p:cNvPicPr preferRelativeResize="0"/>
          <p:nvPr/>
        </p:nvPicPr>
        <p:blipFill>
          <a:blip r:embed="rId7">
            <a:alphaModFix/>
          </a:blip>
          <a:stretch>
            <a:fillRect/>
          </a:stretch>
        </p:blipFill>
        <p:spPr>
          <a:xfrm>
            <a:off x="19699553" y="17925048"/>
            <a:ext cx="8304269" cy="5281783"/>
          </a:xfrm>
          <a:prstGeom prst="rect">
            <a:avLst/>
          </a:prstGeom>
          <a:noFill/>
          <a:ln>
            <a:noFill/>
          </a:ln>
        </p:spPr>
      </p:pic>
      <p:pic>
        <p:nvPicPr>
          <p:cNvPr id="46" name="Shape 46"/>
          <p:cNvPicPr preferRelativeResize="0"/>
          <p:nvPr/>
        </p:nvPicPr>
        <p:blipFill>
          <a:blip r:embed="rId8">
            <a:alphaModFix/>
          </a:blip>
          <a:stretch>
            <a:fillRect/>
          </a:stretch>
        </p:blipFill>
        <p:spPr>
          <a:xfrm>
            <a:off x="19699553" y="23297967"/>
            <a:ext cx="8304269" cy="5487258"/>
          </a:xfrm>
          <a:prstGeom prst="rect">
            <a:avLst/>
          </a:prstGeom>
          <a:noFill/>
          <a:ln>
            <a:noFill/>
          </a:ln>
        </p:spPr>
      </p:pic>
      <p:pic>
        <p:nvPicPr>
          <p:cNvPr id="2" name="Picture 1">
            <a:extLst>
              <a:ext uri="{FF2B5EF4-FFF2-40B4-BE49-F238E27FC236}">
                <a16:creationId xmlns:a16="http://schemas.microsoft.com/office/drawing/2014/main" id="{3A025879-B790-473B-8A31-089D2BB81BE9}"/>
              </a:ext>
            </a:extLst>
          </p:cNvPr>
          <p:cNvPicPr>
            <a:picLocks noChangeAspect="1"/>
          </p:cNvPicPr>
          <p:nvPr/>
        </p:nvPicPr>
        <p:blipFill>
          <a:blip r:embed="rId9"/>
          <a:stretch>
            <a:fillRect/>
          </a:stretch>
        </p:blipFill>
        <p:spPr>
          <a:xfrm>
            <a:off x="29518182" y="13640502"/>
            <a:ext cx="12172275" cy="8618754"/>
          </a:xfrm>
          <a:prstGeom prst="rect">
            <a:avLst/>
          </a:prstGeom>
          <a:ln>
            <a:noFill/>
          </a:ln>
        </p:spPr>
      </p:pic>
      <p:sp>
        <p:nvSpPr>
          <p:cNvPr id="3" name="TextBox 2">
            <a:extLst>
              <a:ext uri="{FF2B5EF4-FFF2-40B4-BE49-F238E27FC236}">
                <a16:creationId xmlns:a16="http://schemas.microsoft.com/office/drawing/2014/main" id="{83248137-9D08-4A93-B2E9-1A06144AB056}"/>
              </a:ext>
            </a:extLst>
          </p:cNvPr>
          <p:cNvSpPr txBox="1"/>
          <p:nvPr/>
        </p:nvSpPr>
        <p:spPr>
          <a:xfrm>
            <a:off x="15765843" y="14176122"/>
            <a:ext cx="12319400" cy="1200329"/>
          </a:xfrm>
          <a:prstGeom prst="rect">
            <a:avLst/>
          </a:prstGeom>
          <a:noFill/>
        </p:spPr>
        <p:txBody>
          <a:bodyPr wrap="square" rtlCol="0">
            <a:spAutoFit/>
          </a:bodyPr>
          <a:lstStyle/>
          <a:p>
            <a:pPr algn="ctr"/>
            <a:r>
              <a:rPr lang="en-US" sz="3600" dirty="0"/>
              <a:t>Free entry into program with a $0.50 fee added to disposable containers to change consumer behavior</a:t>
            </a:r>
          </a:p>
        </p:txBody>
      </p:sp>
      <p:sp>
        <p:nvSpPr>
          <p:cNvPr id="5" name="TextBox 4">
            <a:extLst>
              <a:ext uri="{FF2B5EF4-FFF2-40B4-BE49-F238E27FC236}">
                <a16:creationId xmlns:a16="http://schemas.microsoft.com/office/drawing/2014/main" id="{E8325F9A-6055-46F3-B782-AFAAB6DEABE6}"/>
              </a:ext>
            </a:extLst>
          </p:cNvPr>
          <p:cNvSpPr txBox="1"/>
          <p:nvPr/>
        </p:nvSpPr>
        <p:spPr>
          <a:xfrm>
            <a:off x="15848419" y="18025933"/>
            <a:ext cx="3851134" cy="2862322"/>
          </a:xfrm>
          <a:prstGeom prst="rect">
            <a:avLst/>
          </a:prstGeom>
          <a:noFill/>
        </p:spPr>
        <p:txBody>
          <a:bodyPr wrap="square" rtlCol="0">
            <a:spAutoFit/>
          </a:bodyPr>
          <a:lstStyle/>
          <a:p>
            <a:r>
              <a:rPr lang="en-US" sz="3600" dirty="0"/>
              <a:t>Half of those surveyed make up the majority of food court consumers </a:t>
            </a:r>
          </a:p>
        </p:txBody>
      </p:sp>
      <p:sp>
        <p:nvSpPr>
          <p:cNvPr id="47" name="TextBox 46">
            <a:extLst>
              <a:ext uri="{FF2B5EF4-FFF2-40B4-BE49-F238E27FC236}">
                <a16:creationId xmlns:a16="http://schemas.microsoft.com/office/drawing/2014/main" id="{FED2A1D0-05E1-4281-9946-12F98503C0B6}"/>
              </a:ext>
            </a:extLst>
          </p:cNvPr>
          <p:cNvSpPr txBox="1"/>
          <p:nvPr/>
        </p:nvSpPr>
        <p:spPr>
          <a:xfrm>
            <a:off x="15813015" y="23330726"/>
            <a:ext cx="4702478" cy="3970318"/>
          </a:xfrm>
          <a:prstGeom prst="rect">
            <a:avLst/>
          </a:prstGeom>
          <a:noFill/>
        </p:spPr>
        <p:txBody>
          <a:bodyPr wrap="square" rtlCol="0">
            <a:spAutoFit/>
          </a:bodyPr>
          <a:lstStyle/>
          <a:p>
            <a:r>
              <a:rPr lang="en-US" sz="3600" dirty="0"/>
              <a:t>Of that half, 70% </a:t>
            </a:r>
          </a:p>
          <a:p>
            <a:r>
              <a:rPr lang="en-US" sz="3600" dirty="0"/>
              <a:t>said they were </a:t>
            </a:r>
          </a:p>
          <a:p>
            <a:r>
              <a:rPr lang="en-US" sz="3600" dirty="0"/>
              <a:t>likely to switch to a reusable container under conditions similar to the proposed program</a:t>
            </a:r>
          </a:p>
        </p:txBody>
      </p:sp>
      <p:sp>
        <p:nvSpPr>
          <p:cNvPr id="48" name="TextBox 47">
            <a:extLst>
              <a:ext uri="{FF2B5EF4-FFF2-40B4-BE49-F238E27FC236}">
                <a16:creationId xmlns:a16="http://schemas.microsoft.com/office/drawing/2014/main" id="{F16012E3-B418-4389-B3A6-5016C816062E}"/>
              </a:ext>
            </a:extLst>
          </p:cNvPr>
          <p:cNvSpPr txBox="1"/>
          <p:nvPr/>
        </p:nvSpPr>
        <p:spPr>
          <a:xfrm>
            <a:off x="16101149" y="29486458"/>
            <a:ext cx="11391899" cy="2308324"/>
          </a:xfrm>
          <a:prstGeom prst="rect">
            <a:avLst/>
          </a:prstGeom>
          <a:noFill/>
        </p:spPr>
        <p:txBody>
          <a:bodyPr wrap="square" rtlCol="0">
            <a:spAutoFit/>
          </a:bodyPr>
          <a:lstStyle/>
          <a:p>
            <a:r>
              <a:rPr lang="en-US" sz="3600" dirty="0">
                <a:solidFill>
                  <a:srgbClr val="C00000"/>
                </a:solidFill>
              </a:rPr>
              <a:t>If 50% of all large disposable food containers were replaced with reusable ones, WPI would stop producing </a:t>
            </a:r>
            <a:r>
              <a:rPr lang="en-US" sz="3600" u="sng" dirty="0">
                <a:solidFill>
                  <a:srgbClr val="C00000"/>
                </a:solidFill>
              </a:rPr>
              <a:t>444 pounds of waste every month</a:t>
            </a:r>
            <a:r>
              <a:rPr lang="en-US" sz="3600" dirty="0">
                <a:solidFill>
                  <a:srgbClr val="C00000"/>
                </a:solidFill>
              </a:rPr>
              <a:t>, that’s equal to </a:t>
            </a:r>
            <a:r>
              <a:rPr lang="en-US" sz="3600" u="sng" dirty="0">
                <a:solidFill>
                  <a:srgbClr val="C00000"/>
                </a:solidFill>
              </a:rPr>
              <a:t>8 tons over a typical undergraduate education.</a:t>
            </a:r>
          </a:p>
        </p:txBody>
      </p:sp>
      <p:sp>
        <p:nvSpPr>
          <p:cNvPr id="6" name="TextBox 5">
            <a:extLst>
              <a:ext uri="{FF2B5EF4-FFF2-40B4-BE49-F238E27FC236}">
                <a16:creationId xmlns:a16="http://schemas.microsoft.com/office/drawing/2014/main" id="{44F2A7A4-BC6E-4F52-8ABD-56EF9BD5B8B7}"/>
              </a:ext>
            </a:extLst>
          </p:cNvPr>
          <p:cNvSpPr txBox="1"/>
          <p:nvPr/>
        </p:nvSpPr>
        <p:spPr>
          <a:xfrm>
            <a:off x="30160626" y="12284310"/>
            <a:ext cx="10383116" cy="1200329"/>
          </a:xfrm>
          <a:prstGeom prst="rect">
            <a:avLst/>
          </a:prstGeom>
          <a:noFill/>
        </p:spPr>
        <p:txBody>
          <a:bodyPr wrap="square" rtlCol="0">
            <a:spAutoFit/>
          </a:bodyPr>
          <a:lstStyle/>
          <a:p>
            <a:pPr algn="ctr"/>
            <a:r>
              <a:rPr lang="en-US" sz="3600" dirty="0"/>
              <a:t>A program such as this could be funded in-part or entirely by the WPI Green Revolving Fund</a:t>
            </a:r>
          </a:p>
        </p:txBody>
      </p:sp>
      <p:pic>
        <p:nvPicPr>
          <p:cNvPr id="1026" name="Picture 2" descr="Image result for iced coffee cup">
            <a:extLst>
              <a:ext uri="{FF2B5EF4-FFF2-40B4-BE49-F238E27FC236}">
                <a16:creationId xmlns:a16="http://schemas.microsoft.com/office/drawing/2014/main" id="{046A2FD0-9BC2-4F06-9BA3-0BD13CCA9BC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96924" y="17741169"/>
            <a:ext cx="4415689" cy="4415689"/>
          </a:xfrm>
          <a:prstGeom prst="rect">
            <a:avLst/>
          </a:prstGeom>
          <a:noFill/>
          <a:extLst>
            <a:ext uri="{909E8E84-426E-40DD-AFC4-6F175D3DCCD1}">
              <a14:hiddenFill xmlns:a14="http://schemas.microsoft.com/office/drawing/2010/main">
                <a:solidFill>
                  <a:srgbClr val="FFFFFF"/>
                </a:solidFill>
              </a14:hiddenFill>
            </a:ext>
          </a:extLst>
        </p:spPr>
      </p:pic>
      <p:pic>
        <p:nvPicPr>
          <p:cNvPr id="37" name="Shape 37"/>
          <p:cNvPicPr preferRelativeResize="0"/>
          <p:nvPr/>
        </p:nvPicPr>
        <p:blipFill>
          <a:blip r:embed="rId11">
            <a:alphaModFix/>
          </a:blip>
          <a:stretch>
            <a:fillRect/>
          </a:stretch>
        </p:blipFill>
        <p:spPr>
          <a:xfrm>
            <a:off x="6927525" y="18016184"/>
            <a:ext cx="3865661" cy="3865661"/>
          </a:xfrm>
          <a:prstGeom prst="rect">
            <a:avLst/>
          </a:prstGeom>
          <a:noFill/>
          <a:ln>
            <a:noFill/>
          </a:ln>
        </p:spPr>
      </p:pic>
      <p:sp>
        <p:nvSpPr>
          <p:cNvPr id="49" name="TextBox 48">
            <a:extLst>
              <a:ext uri="{FF2B5EF4-FFF2-40B4-BE49-F238E27FC236}">
                <a16:creationId xmlns:a16="http://schemas.microsoft.com/office/drawing/2014/main" id="{174FA811-7274-4FAE-A3A7-61E19D6C5AAC}"/>
              </a:ext>
            </a:extLst>
          </p:cNvPr>
          <p:cNvSpPr txBox="1"/>
          <p:nvPr/>
        </p:nvSpPr>
        <p:spPr>
          <a:xfrm>
            <a:off x="30038371" y="22752687"/>
            <a:ext cx="10383116" cy="1200329"/>
          </a:xfrm>
          <a:prstGeom prst="rect">
            <a:avLst/>
          </a:prstGeom>
          <a:noFill/>
        </p:spPr>
        <p:txBody>
          <a:bodyPr wrap="square" rtlCol="0">
            <a:spAutoFit/>
          </a:bodyPr>
          <a:lstStyle/>
          <a:p>
            <a:pPr algn="ctr"/>
            <a:r>
              <a:rPr lang="en-US" sz="3600" dirty="0">
                <a:solidFill>
                  <a:srgbClr val="C00000"/>
                </a:solidFill>
              </a:rPr>
              <a:t>With 50% participation, WPI would </a:t>
            </a:r>
            <a:r>
              <a:rPr lang="en-US" sz="3600" u="sng" dirty="0">
                <a:solidFill>
                  <a:srgbClr val="C00000"/>
                </a:solidFill>
              </a:rPr>
              <a:t>save $38,260 </a:t>
            </a:r>
            <a:r>
              <a:rPr lang="en-US" sz="3600" dirty="0">
                <a:solidFill>
                  <a:srgbClr val="C00000"/>
                </a:solidFill>
              </a:rPr>
              <a:t>over the course of the Ozzi-2-Go </a:t>
            </a:r>
            <a:r>
              <a:rPr lang="en-US" sz="3600" u="sng" dirty="0">
                <a:solidFill>
                  <a:srgbClr val="C00000"/>
                </a:solidFill>
              </a:rPr>
              <a:t>60-month lease</a:t>
            </a:r>
            <a:r>
              <a:rPr lang="en-US" sz="3600" dirty="0">
                <a:solidFill>
                  <a:srgbClr val="C00000"/>
                </a:solidFill>
              </a:rPr>
              <a:t>.</a:t>
            </a:r>
            <a:r>
              <a:rPr lang="en-US" sz="3600" dirty="0"/>
              <a:t> </a:t>
            </a:r>
          </a:p>
        </p:txBody>
      </p:sp>
      <p:pic>
        <p:nvPicPr>
          <p:cNvPr id="38" name="Shape 39">
            <a:extLst>
              <a:ext uri="{FF2B5EF4-FFF2-40B4-BE49-F238E27FC236}">
                <a16:creationId xmlns:a16="http://schemas.microsoft.com/office/drawing/2014/main" id="{96165A9B-ACF5-4E42-85FC-95DA6A3392EE}"/>
              </a:ext>
            </a:extLst>
          </p:cNvPr>
          <p:cNvPicPr preferRelativeResize="0"/>
          <p:nvPr/>
        </p:nvPicPr>
        <p:blipFill>
          <a:blip r:embed="rId12">
            <a:alphaModFix/>
          </a:blip>
          <a:stretch>
            <a:fillRect/>
          </a:stretch>
        </p:blipFill>
        <p:spPr>
          <a:xfrm>
            <a:off x="16101149" y="9022264"/>
            <a:ext cx="2623936" cy="4462375"/>
          </a:xfrm>
          <a:prstGeom prst="rect">
            <a:avLst/>
          </a:prstGeom>
          <a:noFill/>
          <a:ln w="9525" cap="flat" cmpd="sng">
            <a:solidFill>
              <a:srgbClr val="FFFFFF"/>
            </a:solidFill>
            <a:prstDash val="solid"/>
            <a:round/>
            <a:headEnd type="none" w="sm" len="sm"/>
            <a:tailEnd type="none" w="sm" len="sm"/>
          </a:ln>
        </p:spPr>
      </p:pic>
      <p:pic>
        <p:nvPicPr>
          <p:cNvPr id="4" name="Picture 3">
            <a:extLst>
              <a:ext uri="{FF2B5EF4-FFF2-40B4-BE49-F238E27FC236}">
                <a16:creationId xmlns:a16="http://schemas.microsoft.com/office/drawing/2014/main" id="{80CBC482-AB1D-47FA-859A-87134B783E17}"/>
              </a:ext>
            </a:extLst>
          </p:cNvPr>
          <p:cNvPicPr>
            <a:picLocks noChangeAspect="1"/>
          </p:cNvPicPr>
          <p:nvPr/>
        </p:nvPicPr>
        <p:blipFill>
          <a:blip r:embed="rId13"/>
          <a:stretch>
            <a:fillRect/>
          </a:stretch>
        </p:blipFill>
        <p:spPr>
          <a:xfrm>
            <a:off x="29336542" y="7621973"/>
            <a:ext cx="12535554" cy="4501021"/>
          </a:xfrm>
          <a:prstGeom prst="rect">
            <a:avLst/>
          </a:prstGeom>
        </p:spPr>
      </p:pic>
    </p:spTree>
  </p:cSld>
  <p:clrMapOvr>
    <a:masterClrMapping/>
  </p:clrMapOvr>
</p:sld>
</file>

<file path=ppt/theme/theme1.xml><?xml version="1.0" encoding="utf-8"?>
<a:theme xmlns:a="http://schemas.openxmlformats.org/drawingml/2006/main" name="wpi_pp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387</Words>
  <Application>Microsoft Office PowerPoint</Application>
  <PresentationFormat>Custom</PresentationFormat>
  <Paragraphs>48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vt:lpstr>
      <vt:lpstr>Times New Roman</vt:lpstr>
      <vt:lpstr>wpi_ppt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Stephen</cp:lastModifiedBy>
  <cp:revision>17</cp:revision>
  <dcterms:modified xsi:type="dcterms:W3CDTF">2018-04-24T13:45:10Z</dcterms:modified>
</cp:coreProperties>
</file>