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Amatic SC"/>
      <p:regular r:id="rId32"/>
      <p:bold r:id="rId33"/>
    </p:embeddedFont>
    <p:embeddedFont>
      <p:font typeface="PT Sans Narrow"/>
      <p:regular r:id="rId34"/>
      <p:bold r:id="rId35"/>
    </p:embeddedFont>
    <p:embeddedFont>
      <p:font typeface="Merriweather"/>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4.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OpenSans-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AmaticSC-bold.fntdata"/><Relationship Id="rId10" Type="http://schemas.openxmlformats.org/officeDocument/2006/relationships/slide" Target="slides/slide4.xml"/><Relationship Id="rId32" Type="http://schemas.openxmlformats.org/officeDocument/2006/relationships/font" Target="fonts/AmaticSC-regular.fntdata"/><Relationship Id="rId13" Type="http://schemas.openxmlformats.org/officeDocument/2006/relationships/slide" Target="slides/slide7.xml"/><Relationship Id="rId35" Type="http://schemas.openxmlformats.org/officeDocument/2006/relationships/font" Target="fonts/PTSansNarrow-bold.fntdata"/><Relationship Id="rId12" Type="http://schemas.openxmlformats.org/officeDocument/2006/relationships/slide" Target="slides/slide6.xml"/><Relationship Id="rId34" Type="http://schemas.openxmlformats.org/officeDocument/2006/relationships/font" Target="fonts/PTSansNarrow-regular.fntdata"/><Relationship Id="rId15" Type="http://schemas.openxmlformats.org/officeDocument/2006/relationships/slide" Target="slides/slide9.xml"/><Relationship Id="rId37" Type="http://schemas.openxmlformats.org/officeDocument/2006/relationships/font" Target="fonts/Merriweather-bold.fntdata"/><Relationship Id="rId14" Type="http://schemas.openxmlformats.org/officeDocument/2006/relationships/slide" Target="slides/slide8.xml"/><Relationship Id="rId36" Type="http://schemas.openxmlformats.org/officeDocument/2006/relationships/font" Target="fonts/Merriweather-regular.fntdata"/><Relationship Id="rId17" Type="http://schemas.openxmlformats.org/officeDocument/2006/relationships/slide" Target="slides/slide11.xml"/><Relationship Id="rId39" Type="http://schemas.openxmlformats.org/officeDocument/2006/relationships/font" Target="fonts/Merriweather-boldItalic.fntdata"/><Relationship Id="rId16" Type="http://schemas.openxmlformats.org/officeDocument/2006/relationships/slide" Target="slides/slide10.xml"/><Relationship Id="rId38" Type="http://schemas.openxmlformats.org/officeDocument/2006/relationships/font" Target="fonts/Merriweather-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project briefly &amp; slide overviews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56c1cf993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56c1cf993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Matty O (3)</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Notes:	To further help us design our evaluation tool, we interviewed other refugee organizations in Berlin. We interviewed two </a:t>
            </a:r>
            <a:r>
              <a:rPr lang="en" sz="1200">
                <a:latin typeface="Times New Roman"/>
                <a:ea typeface="Times New Roman"/>
                <a:cs typeface="Times New Roman"/>
                <a:sym typeface="Times New Roman"/>
              </a:rPr>
              <a:t>organizations</a:t>
            </a:r>
            <a:r>
              <a:rPr lang="en" sz="1200">
                <a:latin typeface="Times New Roman"/>
                <a:ea typeface="Times New Roman"/>
                <a:cs typeface="Times New Roman"/>
                <a:sym typeface="Times New Roman"/>
              </a:rPr>
              <a:t>, Media Residents and Be an Angel.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Dustin, a staff member at Media Residents states that …… this was important to note because it shows the relevance in speaking to these other </a:t>
            </a:r>
            <a:r>
              <a:rPr lang="en" sz="1200">
                <a:latin typeface="Times New Roman"/>
                <a:ea typeface="Times New Roman"/>
                <a:cs typeface="Times New Roman"/>
                <a:sym typeface="Times New Roman"/>
              </a:rPr>
              <a:t>organizations</a:t>
            </a:r>
            <a:r>
              <a:rPr lang="en" sz="1200">
                <a:latin typeface="Times New Roman"/>
                <a:ea typeface="Times New Roman"/>
                <a:cs typeface="Times New Roman"/>
                <a:sym typeface="Times New Roman"/>
              </a:rPr>
              <a:t>. They share a similar goal in integrating immigrants and offering a space for them to share their stories with others.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56c1cf993a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56c1cf993a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O. (4)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Notes: In building our understanding of </a:t>
            </a:r>
            <a:r>
              <a:rPr lang="en"/>
              <a:t>successful</a:t>
            </a:r>
            <a:r>
              <a:rPr lang="en"/>
              <a:t> integration, we identified what the organizations believed to be the most important factor for it. For Media Residents it was employment. Employment allows for social interactions to happen naturally. And with those interactions, immigrants start to learn the German language more easily….For Be an Angel, the key to integration is language. They believe having immigrants share their stories is important, and this can be done more easily if they are able to speak German.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UdT, had a different view on successful integration. Instead of one factor being more important than another, you presented the idea that the process is </a:t>
            </a:r>
            <a:r>
              <a:rPr lang="en"/>
              <a:t>multifaceted</a:t>
            </a:r>
            <a:r>
              <a:rPr lang="en"/>
              <a:t>. That factors like employment and language are both equally important in </a:t>
            </a:r>
            <a:r>
              <a:rPr lang="en"/>
              <a:t>successful</a:t>
            </a:r>
            <a:r>
              <a:rPr lang="en"/>
              <a:t> integration.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6c1cf993a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56c1cf993a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F (2)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the 1st three events we… the goal of these events was to first get a feel of how the events are run, and to test the survey questions. we wanted to verify that the responses and our data collection </a:t>
            </a:r>
            <a:r>
              <a:rPr lang="en"/>
              <a:t>techniques</a:t>
            </a:r>
            <a:r>
              <a:rPr lang="en"/>
              <a:t> made sense. for ex: we were only doing mean (does not tell us much)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56c1cf993a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56c1cf993a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Manuel (2)</a:t>
            </a:r>
            <a:endParaRPr/>
          </a:p>
          <a:p>
            <a:pPr indent="0" lvl="0" marL="0" rtl="0" algn="l">
              <a:spcBef>
                <a:spcPts val="0"/>
              </a:spcBef>
              <a:spcAft>
                <a:spcPts val="0"/>
              </a:spcAft>
              <a:buNone/>
            </a:pPr>
            <a:r>
              <a:rPr lang="en"/>
              <a:t>Used paper because of: higher response rate and it’s less intrusive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6c1cf993a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6c1cf993a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b="1" lang="en" sz="1000">
                <a:latin typeface="Times New Roman"/>
                <a:ea typeface="Times New Roman"/>
                <a:cs typeface="Times New Roman"/>
                <a:sym typeface="Times New Roman"/>
              </a:rPr>
              <a:t>Faris (5)</a:t>
            </a:r>
            <a:endParaRPr b="1" sz="1000">
              <a:latin typeface="Times New Roman"/>
              <a:ea typeface="Times New Roman"/>
              <a:cs typeface="Times New Roman"/>
              <a:sym typeface="Times New Roman"/>
            </a:endParaRPr>
          </a:p>
          <a:p>
            <a:pPr indent="0" lvl="0" marL="0" rtl="0" algn="just">
              <a:spcBef>
                <a:spcPts val="0"/>
              </a:spcBef>
              <a:spcAft>
                <a:spcPts val="0"/>
              </a:spcAft>
              <a:buNone/>
            </a:pPr>
            <a:r>
              <a:rPr b="1" lang="en" sz="1000">
                <a:latin typeface="Times New Roman"/>
                <a:ea typeface="Times New Roman"/>
                <a:cs typeface="Times New Roman"/>
                <a:sym typeface="Times New Roman"/>
              </a:rPr>
              <a:t>Notes from report: </a:t>
            </a:r>
            <a:endParaRPr b="1" sz="1000">
              <a:latin typeface="Times New Roman"/>
              <a:ea typeface="Times New Roman"/>
              <a:cs typeface="Times New Roman"/>
              <a:sym typeface="Times New Roman"/>
            </a:endParaRPr>
          </a:p>
          <a:p>
            <a:pPr indent="0" lvl="0" marL="0" rtl="0" algn="just">
              <a:spcBef>
                <a:spcPts val="0"/>
              </a:spcBef>
              <a:spcAft>
                <a:spcPts val="0"/>
              </a:spcAft>
              <a:buNone/>
            </a:pPr>
            <a:r>
              <a:t/>
            </a:r>
            <a:endParaRPr b="1"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UdT is reducing personal prejudice, we know this because 56% of participants believe so, and this is why 60% of participants feel more comfortable at these events.  </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It is important to take into account that not everyone attending these events believed they have any prejudices to begin with. This notion could explain why 12% of participants think Über den Tellerrand is not helping to reduce prejudices</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T</a:t>
            </a:r>
            <a:r>
              <a:rPr lang="en" sz="1000">
                <a:latin typeface="Times New Roman"/>
                <a:ea typeface="Times New Roman"/>
                <a:cs typeface="Times New Roman"/>
                <a:sym typeface="Times New Roman"/>
              </a:rPr>
              <a:t>o better develop an understanding of what the participants thought about UdT’s efforts we conducted a series of participant interviews where we collected information, stories, and recommendations on a more personal level </a:t>
            </a:r>
            <a:endParaRPr sz="1000">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6c1cf993a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56c1cf993a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F (3)</a:t>
            </a:r>
            <a:endParaRPr/>
          </a:p>
          <a:p>
            <a:pPr indent="-298450" lvl="0" marL="457200" rtl="0" algn="l">
              <a:spcBef>
                <a:spcPts val="0"/>
              </a:spcBef>
              <a:spcAft>
                <a:spcPts val="0"/>
              </a:spcAft>
              <a:buSzPts val="1100"/>
              <a:buChar char="-"/>
            </a:pPr>
            <a:r>
              <a:rPr lang="en"/>
              <a:t>Udt is doing an excellent job of </a:t>
            </a:r>
            <a:r>
              <a:rPr lang="en"/>
              <a:t>building</a:t>
            </a:r>
            <a:r>
              <a:rPr lang="en"/>
              <a:t> a social network between its </a:t>
            </a:r>
            <a:r>
              <a:rPr lang="en"/>
              <a:t>participants</a:t>
            </a:r>
            <a:r>
              <a:rPr lang="en"/>
              <a:t> </a:t>
            </a:r>
            <a:endParaRPr/>
          </a:p>
          <a:p>
            <a:pPr indent="0" lvl="0" marL="0" rtl="0" algn="l">
              <a:spcBef>
                <a:spcPts val="0"/>
              </a:spcBef>
              <a:spcAft>
                <a:spcPts val="0"/>
              </a:spcAft>
              <a:buNone/>
            </a:pPr>
            <a:r>
              <a:rPr b="1" lang="en"/>
              <a:t>Notes from report </a:t>
            </a:r>
            <a:endParaRPr b="1"/>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From our survey slider question where respondents had to choose from 1-5 (where 1 means that the participants are not willing to attend future events, and 5 means that they are very likely to attend future events), the median response was a 4.</a:t>
            </a:r>
            <a:endParaRPr sz="1000">
              <a:latin typeface="Times New Roman"/>
              <a:ea typeface="Times New Roman"/>
              <a:cs typeface="Times New Roman"/>
              <a:sym typeface="Times New Roman"/>
            </a:endParaRPr>
          </a:p>
          <a:p>
            <a:pPr indent="-292100" lvl="1" marL="9144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This means that the participants are finding great interest in the community events and are willing to come back to future events</a:t>
            </a:r>
            <a:endParaRPr sz="1000">
              <a:latin typeface="Times New Roman"/>
              <a:ea typeface="Times New Roman"/>
              <a:cs typeface="Times New Roman"/>
              <a:sym typeface="Times New Roman"/>
            </a:endParaRPr>
          </a:p>
          <a:p>
            <a:pPr indent="-292100" lvl="1" marL="9144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For example, from one of our participant interviews we were told that the respondent actually had dinner on the next day with some of the other participants who attended the community event. This indicates that people are socializing and making new friends at community events.   </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According to our data, 55% of the survey respondents had learned about Über den Tellerrand from personal recommendations. This knowledge further suggests that participants value the events and the social network Über den Tellerrand has built</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Participants come to make new friends and find other people who come from a similar background to them in order to “feel more at home.” </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showed a high emphasis on the importance of socializing and the social network.</a:t>
            </a:r>
            <a:endParaRPr sz="1000">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56c1cf993a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56c1cf993a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F. (4)</a:t>
            </a:r>
            <a:endParaRPr sz="1000">
              <a:latin typeface="Times New Roman"/>
              <a:ea typeface="Times New Roman"/>
              <a:cs typeface="Times New Roman"/>
              <a:sym typeface="Times New Roman"/>
            </a:endParaRPr>
          </a:p>
          <a:p>
            <a:pPr indent="-298450" lvl="0" marL="457200" rtl="0" algn="just">
              <a:spcBef>
                <a:spcPts val="0"/>
              </a:spcBef>
              <a:spcAft>
                <a:spcPts val="0"/>
              </a:spcAft>
              <a:buSzPts val="1100"/>
              <a:buChar char="●"/>
            </a:pPr>
            <a:r>
              <a:rPr lang="en" sz="1000">
                <a:latin typeface="Times New Roman"/>
                <a:ea typeface="Times New Roman"/>
                <a:cs typeface="Times New Roman"/>
                <a:sym typeface="Times New Roman"/>
              </a:rPr>
              <a:t>Two of the main goals of Über den Tellerrand is to develop a space that can support its participants’ interactions, while also helping them to live more comfortably in their local communities.</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practicing a language (i.e. German) is a major reason why many immigrants decide to partake in the community events. So Über den Tellerrand, by creating a space where immigrants can improve their German, are supporting the establishment of a bridge to improve communication between different cultures.  </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Graphic:  All of this is being accomplished through the support of the Über den Tellerrand staff and volunteers, and the resource provided by Über den Tellerrand. </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 In fact, one interviewee mentioned how refugees from Syria come to Germany with no knowledge about the country. It was not until they were introduced to an organization like Über den Tellerrand that they found needed support.</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Without any knowledge about resources in Germany, immigrants face the many social and bureaucratic barriers alone and this can have lasting financial consequences. Specifically, that support was coming from the participants of the community events. They also mentioned how the other participants at the events are always willing and happy to help solve issues anyone might have. </a:t>
            </a:r>
            <a:endParaRPr sz="1000">
              <a:latin typeface="Times New Roman"/>
              <a:ea typeface="Times New Roman"/>
              <a:cs typeface="Times New Roman"/>
              <a:sym typeface="Times New Roman"/>
            </a:endParaRPr>
          </a:p>
          <a:p>
            <a:pPr indent="-292100" lvl="0" marL="457200" rtl="0" algn="just">
              <a:spcBef>
                <a:spcPts val="0"/>
              </a:spcBef>
              <a:spcAft>
                <a:spcPts val="0"/>
              </a:spcAft>
              <a:buSzPts val="1000"/>
              <a:buFont typeface="Times New Roman"/>
              <a:buChar char="●"/>
            </a:pPr>
            <a:r>
              <a:rPr lang="en" sz="1000">
                <a:latin typeface="Times New Roman"/>
                <a:ea typeface="Times New Roman"/>
                <a:cs typeface="Times New Roman"/>
                <a:sym typeface="Times New Roman"/>
              </a:rPr>
              <a:t> 82% of the participants feel that Über den Tellerrand is a safe space → the Über den Tellerrand staff have done an excellent job at establishing a friendly environment</a:t>
            </a:r>
            <a:endParaRPr sz="1000">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56c1cf993a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56c1cf993a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Mattyo (4)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Notes: In addition to the conclusions we have made with our thematic framework, we also looked at participant demographics. We found that …. Finally the graph depicts the reasons why participants are coming to the community events. The two main reasons were meeting new people, and learning a new culture.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56c1cf993a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56c1cf993a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Manny (3)</a:t>
            </a:r>
            <a:endParaRPr/>
          </a:p>
          <a:p>
            <a:pPr indent="-298450" lvl="0" marL="457200" rtl="0" algn="l">
              <a:spcBef>
                <a:spcPts val="0"/>
              </a:spcBef>
              <a:spcAft>
                <a:spcPts val="0"/>
              </a:spcAft>
              <a:buSzPts val="1100"/>
              <a:buAutoNum type="arabicPeriod"/>
            </a:pPr>
            <a:r>
              <a:rPr lang="en"/>
              <a:t>debriefed with linn. To find out what questions </a:t>
            </a:r>
            <a:r>
              <a:rPr lang="en"/>
              <a:t>gathered</a:t>
            </a:r>
            <a:r>
              <a:rPr lang="en"/>
              <a:t> useful data based on our results. Electronic and Paper </a:t>
            </a:r>
            <a:endParaRPr/>
          </a:p>
          <a:p>
            <a:pPr indent="-298450" lvl="0" marL="457200" rtl="0" algn="l">
              <a:spcBef>
                <a:spcPts val="0"/>
              </a:spcBef>
              <a:spcAft>
                <a:spcPts val="0"/>
              </a:spcAft>
              <a:buSzPts val="1100"/>
              <a:buAutoNum type="arabicPeriod"/>
            </a:pPr>
            <a:r>
              <a:rPr lang="en"/>
              <a:t>Guidelines on how to do an evaluation based on research &amp; experience. Include guidelines on how to enter and interpret data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56c1cf993a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56c1cf993a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F (5)</a:t>
            </a:r>
            <a:endParaRPr/>
          </a:p>
          <a:p>
            <a:pPr indent="-298450" lvl="0" marL="457200" rtl="0" algn="l">
              <a:spcBef>
                <a:spcPts val="0"/>
              </a:spcBef>
              <a:spcAft>
                <a:spcPts val="0"/>
              </a:spcAft>
              <a:buSzPts val="1100"/>
              <a:buAutoNum type="arabicParenR"/>
            </a:pPr>
            <a:r>
              <a:rPr lang="en"/>
              <a:t>Goal</a:t>
            </a:r>
            <a:r>
              <a:rPr lang="en"/>
              <a:t>--&gt;</a:t>
            </a:r>
            <a:r>
              <a:rPr lang="en"/>
              <a:t> reduce prejudices amongst german society, germans need to get to know the foreign culture and immigrants should socialize with germans to build connections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56c36c3e2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56c36c3e2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O. (1)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Notes: Our project </a:t>
            </a:r>
            <a:r>
              <a:rPr lang="en"/>
              <a:t>started by contextualizing</a:t>
            </a:r>
            <a:r>
              <a:rPr lang="en"/>
              <a:t> the issues faced </a:t>
            </a:r>
            <a:r>
              <a:rPr lang="en"/>
              <a:t>in the integration of immigrants</a:t>
            </a:r>
            <a:r>
              <a:rPr lang="en"/>
              <a:t>, specifically the presence of racial discrimination and prejudices. To help resolve this problem, organizations such as Uber den Tellerand have stepped in -- they’ve developed the goal of creating an encounter space for locals and immigrants to meet and feel comfortable interacting with one another. In order to understand how well the organization is in achieving that goal, it was important to perform a program evaluation. Our team was tasked with evaluating the impact of the community events on both immigrants and locals.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56c1cf9a7a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56c1cf9a7a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Manny (4)</a:t>
            </a:r>
            <a:endParaRPr/>
          </a:p>
          <a:p>
            <a:pPr indent="-298450" lvl="0" marL="457200" rtl="0" algn="l">
              <a:spcBef>
                <a:spcPts val="0"/>
              </a:spcBef>
              <a:spcAft>
                <a:spcPts val="0"/>
              </a:spcAft>
              <a:buSzPts val="1100"/>
              <a:buAutoNum type="arabicParenR"/>
            </a:pPr>
            <a:r>
              <a:rPr lang="en"/>
              <a:t>Easier access for more people to find about the refugees stories (book &amp; paid classes). Updated in more consistent basis by the immigrants themselves</a:t>
            </a:r>
            <a:endParaRPr/>
          </a:p>
          <a:p>
            <a:pPr indent="-298450" lvl="0" marL="457200" rtl="0" algn="l">
              <a:spcBef>
                <a:spcPts val="0"/>
              </a:spcBef>
              <a:spcAft>
                <a:spcPts val="0"/>
              </a:spcAft>
              <a:buSzPts val="1100"/>
              <a:buAutoNum type="arabicParenR"/>
            </a:pPr>
            <a:r>
              <a:rPr lang="en"/>
              <a:t>This can generate more empathy and help with the first recommendation as well as grow the awareness of the problem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56c1cf9a7a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56c1cf9a7a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Manny (5)</a:t>
            </a:r>
            <a:endParaRPr/>
          </a:p>
          <a:p>
            <a:pPr indent="-298450" lvl="0" marL="457200" rtl="0" algn="l">
              <a:spcBef>
                <a:spcPts val="0"/>
              </a:spcBef>
              <a:spcAft>
                <a:spcPts val="0"/>
              </a:spcAft>
              <a:buSzPts val="1100"/>
              <a:buAutoNum type="arabicParenR"/>
            </a:pPr>
            <a:r>
              <a:rPr lang="en"/>
              <a:t>Help each other increase the amount of people they can help and complement each others with what they have to offer to immigrants.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56d4fce30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56d4fce30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sz="1000">
                <a:latin typeface="Times New Roman"/>
                <a:ea typeface="Times New Roman"/>
                <a:cs typeface="Times New Roman"/>
                <a:sym typeface="Times New Roman"/>
              </a:rPr>
              <a:t> Faris (6)	</a:t>
            </a:r>
            <a:endParaRPr sz="1000">
              <a:latin typeface="Times New Roman"/>
              <a:ea typeface="Times New Roman"/>
              <a:cs typeface="Times New Roman"/>
              <a:sym typeface="Times New Roman"/>
            </a:endParaRPr>
          </a:p>
          <a:p>
            <a:pPr indent="0" lvl="0" marL="0" rtl="0" algn="just">
              <a:spcBef>
                <a:spcPts val="0"/>
              </a:spcBef>
              <a:spcAft>
                <a:spcPts val="0"/>
              </a:spcAft>
              <a:buNone/>
            </a:pPr>
            <a:r>
              <a:rPr lang="en" sz="1000">
                <a:latin typeface="Times New Roman"/>
                <a:ea typeface="Times New Roman"/>
                <a:cs typeface="Times New Roman"/>
                <a:sym typeface="Times New Roman"/>
              </a:rPr>
              <a:t>Overall, our result data points out, in UdT’s first program evaluation, that Über den Tellerrand’s community events program is meeting the goals it set out to with. Its participants are sustaining and expanding the UdT networks for </a:t>
            </a:r>
            <a:r>
              <a:rPr b="1" lang="en" sz="1000">
                <a:latin typeface="Times New Roman"/>
                <a:ea typeface="Times New Roman"/>
                <a:cs typeface="Times New Roman"/>
                <a:sym typeface="Times New Roman"/>
              </a:rPr>
              <a:t>cultural</a:t>
            </a:r>
            <a:r>
              <a:rPr b="1" lang="en" sz="1000">
                <a:latin typeface="Times New Roman"/>
                <a:ea typeface="Times New Roman"/>
                <a:cs typeface="Times New Roman"/>
                <a:sym typeface="Times New Roman"/>
              </a:rPr>
              <a:t> exchange</a:t>
            </a:r>
            <a:r>
              <a:rPr lang="en" sz="1000">
                <a:latin typeface="Times New Roman"/>
                <a:ea typeface="Times New Roman"/>
                <a:cs typeface="Times New Roman"/>
                <a:sym typeface="Times New Roman"/>
              </a:rPr>
              <a:t> and </a:t>
            </a:r>
            <a:r>
              <a:rPr b="1" lang="en" sz="1000">
                <a:latin typeface="Times New Roman"/>
                <a:ea typeface="Times New Roman"/>
                <a:cs typeface="Times New Roman"/>
                <a:sym typeface="Times New Roman"/>
              </a:rPr>
              <a:t>support</a:t>
            </a:r>
            <a:r>
              <a:rPr lang="en" sz="1000">
                <a:latin typeface="Times New Roman"/>
                <a:ea typeface="Times New Roman"/>
                <a:cs typeface="Times New Roman"/>
                <a:sym typeface="Times New Roman"/>
              </a:rPr>
              <a:t> and </a:t>
            </a:r>
            <a:r>
              <a:rPr lang="en" sz="1000">
                <a:latin typeface="Times New Roman"/>
                <a:ea typeface="Times New Roman"/>
                <a:cs typeface="Times New Roman"/>
                <a:sym typeface="Times New Roman"/>
              </a:rPr>
              <a:t>their</a:t>
            </a:r>
            <a:r>
              <a:rPr lang="en" sz="1000">
                <a:latin typeface="Times New Roman"/>
                <a:ea typeface="Times New Roman"/>
                <a:cs typeface="Times New Roman"/>
                <a:sym typeface="Times New Roman"/>
              </a:rPr>
              <a:t> interactions are </a:t>
            </a:r>
            <a:r>
              <a:rPr lang="en" sz="1000">
                <a:latin typeface="Times New Roman"/>
                <a:ea typeface="Times New Roman"/>
                <a:cs typeface="Times New Roman"/>
                <a:sym typeface="Times New Roman"/>
              </a:rPr>
              <a:t>fostering </a:t>
            </a:r>
            <a:r>
              <a:rPr b="1" lang="en" sz="1000">
                <a:latin typeface="Times New Roman"/>
                <a:ea typeface="Times New Roman"/>
                <a:cs typeface="Times New Roman"/>
                <a:sym typeface="Times New Roman"/>
              </a:rPr>
              <a:t>better understanding</a:t>
            </a:r>
            <a:r>
              <a:rPr lang="en" sz="1000">
                <a:latin typeface="Times New Roman"/>
                <a:ea typeface="Times New Roman"/>
                <a:cs typeface="Times New Roman"/>
                <a:sym typeface="Times New Roman"/>
              </a:rPr>
              <a:t> between native-born Germans and immigrants. </a:t>
            </a: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56d4fce301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56d4fce301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56c1cf993a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56c1cf993a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Anybody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56d4fce301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56d4fce301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6c36c3e2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6c36c3e2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 F (2) - overall (no need to talk about why Udt exists)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Because of the increase in </a:t>
            </a:r>
            <a:r>
              <a:rPr lang="en"/>
              <a:t>immigrants</a:t>
            </a:r>
            <a:r>
              <a:rPr lang="en"/>
              <a:t> Germany has become a more </a:t>
            </a:r>
            <a:r>
              <a:rPr lang="en"/>
              <a:t>multicultural</a:t>
            </a:r>
            <a:r>
              <a:rPr lang="en"/>
              <a:t> society but there has also increase in social pressure </a:t>
            </a:r>
            <a:r>
              <a:rPr lang="en"/>
              <a:t>against</a:t>
            </a:r>
            <a:r>
              <a:rPr lang="en"/>
              <a:t> immigrants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56c36c3e24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56c36c3e24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Faris (1)</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until the early 1990s and the somewhat recent migrant crisis many Germans had believed that they had their country had moved past race driven politics and racial violence; however,  the european union's report on minorities and discrimination found that almost half of the migrant refugees surveyed felt that they had been discriminated against based on their ethnicity or religion, the religion often being Islam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graphic on the board depicts the rate of violent attacks against migrant refugees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6c36c3e24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6c36c3e24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Faris (2) </a:t>
            </a:r>
            <a:r>
              <a:rPr lang="en" sz="1200" strike="sngStrike">
                <a:solidFill>
                  <a:schemeClr val="dk1"/>
                </a:solidFill>
                <a:latin typeface="Times New Roman"/>
                <a:ea typeface="Times New Roman"/>
                <a:cs typeface="Times New Roman"/>
                <a:sym typeface="Times New Roman"/>
              </a:rPr>
              <a:t>(at the end - </a:t>
            </a:r>
            <a:r>
              <a:rPr lang="en" strike="sngStrike">
                <a:solidFill>
                  <a:schemeClr val="dk1"/>
                </a:solidFill>
              </a:rPr>
              <a:t>because Ger is multicultural there is racism Thera are a need for organizations like UdT. Funnel Background)</a:t>
            </a:r>
            <a:endParaRPr sz="1200" strike="sngStrike">
              <a:solidFill>
                <a:schemeClr val="dk1"/>
              </a:solidFill>
              <a:latin typeface="Times New Roman"/>
              <a:ea typeface="Times New Roman"/>
              <a:cs typeface="Times New Roman"/>
              <a:sym typeface="Times New Roman"/>
            </a:endParaRPr>
          </a:p>
          <a:p>
            <a:pPr indent="0" lvl="0" marL="0" rtl="0" algn="just">
              <a:lnSpc>
                <a:spcPct val="150000"/>
              </a:lnSpc>
              <a:spcBef>
                <a:spcPts val="0"/>
              </a:spcBef>
              <a:spcAft>
                <a:spcPts val="0"/>
              </a:spcAft>
              <a:buClr>
                <a:schemeClr val="dk1"/>
              </a:buClr>
              <a:buSzPts val="1100"/>
              <a:buFont typeface="Arial"/>
              <a:buNone/>
            </a:pPr>
            <a:r>
              <a:rPr lang="en" sz="1200" strike="sngStrike">
                <a:solidFill>
                  <a:schemeClr val="dk1"/>
                </a:solidFill>
                <a:latin typeface="Times New Roman"/>
                <a:ea typeface="Times New Roman"/>
                <a:cs typeface="Times New Roman"/>
                <a:sym typeface="Times New Roman"/>
              </a:rPr>
              <a:t>Before 2005 all Government efforts went to social welfare</a:t>
            </a:r>
            <a:endParaRPr sz="1200" strike="sngStrike">
              <a:solidFill>
                <a:schemeClr val="dk1"/>
              </a:solidFill>
              <a:latin typeface="Times New Roman"/>
              <a:ea typeface="Times New Roman"/>
              <a:cs typeface="Times New Roman"/>
              <a:sym typeface="Times New Roman"/>
            </a:endParaRPr>
          </a:p>
          <a:p>
            <a:pPr indent="-298450" lvl="0" marL="457200" rtl="0" algn="just">
              <a:lnSpc>
                <a:spcPct val="150000"/>
              </a:lnSpc>
              <a:spcBef>
                <a:spcPts val="0"/>
              </a:spcBef>
              <a:spcAft>
                <a:spcPts val="0"/>
              </a:spcAft>
              <a:buClr>
                <a:schemeClr val="dk1"/>
              </a:buClr>
              <a:buSzPts val="1100"/>
              <a:buAutoNum type="arabicPeriod"/>
            </a:pPr>
            <a:r>
              <a:rPr lang="en" sz="1200" strike="sngStrike">
                <a:solidFill>
                  <a:schemeClr val="dk1"/>
                </a:solidFill>
                <a:latin typeface="Times New Roman"/>
                <a:ea typeface="Times New Roman"/>
                <a:cs typeface="Times New Roman"/>
                <a:sym typeface="Times New Roman"/>
              </a:rPr>
              <a:t>600 hours of language courses and 100 hours of history, culture and legal system courses</a:t>
            </a:r>
            <a:endParaRPr sz="1200" strike="sngStrike">
              <a:solidFill>
                <a:schemeClr val="dk1"/>
              </a:solidFill>
              <a:highlight>
                <a:schemeClr val="lt1"/>
              </a:highlight>
              <a:latin typeface="Times New Roman"/>
              <a:ea typeface="Times New Roman"/>
              <a:cs typeface="Times New Roman"/>
              <a:sym typeface="Times New Roman"/>
            </a:endParaRPr>
          </a:p>
          <a:p>
            <a:pPr indent="-304800" lvl="0" marL="457200" rtl="0" algn="just">
              <a:lnSpc>
                <a:spcPct val="150000"/>
              </a:lnSpc>
              <a:spcBef>
                <a:spcPts val="0"/>
              </a:spcBef>
              <a:spcAft>
                <a:spcPts val="0"/>
              </a:spcAft>
              <a:buClr>
                <a:schemeClr val="dk1"/>
              </a:buClr>
              <a:buSzPts val="1200"/>
              <a:buFont typeface="Times New Roman"/>
              <a:buAutoNum type="arabicPeriod"/>
            </a:pPr>
            <a:r>
              <a:rPr lang="en" sz="1200" strike="sngStrike">
                <a:solidFill>
                  <a:schemeClr val="dk1"/>
                </a:solidFill>
                <a:highlight>
                  <a:schemeClr val="lt1"/>
                </a:highlight>
                <a:latin typeface="Times New Roman"/>
                <a:ea typeface="Times New Roman"/>
                <a:cs typeface="Times New Roman"/>
                <a:sym typeface="Times New Roman"/>
              </a:rPr>
              <a:t>The main objective of the summit was to attempt integration in the employment market.</a:t>
            </a:r>
            <a:endParaRPr sz="1200" strike="sngStrike">
              <a:solidFill>
                <a:schemeClr val="dk1"/>
              </a:solidFill>
              <a:highlight>
                <a:schemeClr val="lt1"/>
              </a:highlight>
              <a:latin typeface="Times New Roman"/>
              <a:ea typeface="Times New Roman"/>
              <a:cs typeface="Times New Roman"/>
              <a:sym typeface="Times New Roman"/>
            </a:endParaRPr>
          </a:p>
          <a:p>
            <a:pPr indent="0" lvl="0" marL="457200" rtl="0" algn="just">
              <a:lnSpc>
                <a:spcPct val="150000"/>
              </a:lnSpc>
              <a:spcBef>
                <a:spcPts val="0"/>
              </a:spcBef>
              <a:spcAft>
                <a:spcPts val="0"/>
              </a:spcAft>
              <a:buClr>
                <a:schemeClr val="dk1"/>
              </a:buClr>
              <a:buSzPts val="1100"/>
              <a:buFont typeface="Arial"/>
              <a:buNone/>
            </a:pPr>
            <a:r>
              <a:rPr lang="en" sz="1200" strike="sngStrike">
                <a:solidFill>
                  <a:schemeClr val="dk1"/>
                </a:solidFill>
                <a:highlight>
                  <a:schemeClr val="lt1"/>
                </a:highlight>
                <a:latin typeface="Times New Roman"/>
                <a:ea typeface="Times New Roman"/>
                <a:cs typeface="Times New Roman"/>
                <a:sym typeface="Times New Roman"/>
              </a:rPr>
              <a:t>2.1 GIC co-introduced the summit and achieved </a:t>
            </a:r>
            <a:r>
              <a:rPr lang="en" sz="1200" strike="sngStrike">
                <a:solidFill>
                  <a:srgbClr val="EF6C00"/>
                </a:solidFill>
                <a:highlight>
                  <a:schemeClr val="lt1"/>
                </a:highlight>
                <a:latin typeface="Times New Roman"/>
                <a:ea typeface="Times New Roman"/>
                <a:cs typeface="Times New Roman"/>
                <a:sym typeface="Times New Roman"/>
              </a:rPr>
              <a:t>introduction of Islamic religious instruction in schools</a:t>
            </a:r>
            <a:r>
              <a:rPr lang="en" sz="1200" strike="sngStrike">
                <a:solidFill>
                  <a:schemeClr val="dk1"/>
                </a:solidFill>
                <a:highlight>
                  <a:schemeClr val="lt1"/>
                </a:highlight>
                <a:latin typeface="Times New Roman"/>
                <a:ea typeface="Times New Roman"/>
                <a:cs typeface="Times New Roman"/>
                <a:sym typeface="Times New Roman"/>
              </a:rPr>
              <a:t> and creation of</a:t>
            </a:r>
            <a:r>
              <a:rPr lang="en" sz="1200" strike="sngStrike">
                <a:solidFill>
                  <a:srgbClr val="EF6C00"/>
                </a:solidFill>
                <a:highlight>
                  <a:schemeClr val="lt1"/>
                </a:highlight>
                <a:latin typeface="Times New Roman"/>
                <a:ea typeface="Times New Roman"/>
                <a:cs typeface="Times New Roman"/>
                <a:sym typeface="Times New Roman"/>
              </a:rPr>
              <a:t> five centers (so far) for Islamic theology</a:t>
            </a:r>
            <a:r>
              <a:rPr lang="en" sz="1200" strike="sngStrike">
                <a:solidFill>
                  <a:schemeClr val="dk1"/>
                </a:solidFill>
                <a:highlight>
                  <a:schemeClr val="lt1"/>
                </a:highlight>
                <a:latin typeface="Times New Roman"/>
                <a:ea typeface="Times New Roman"/>
                <a:cs typeface="Times New Roman"/>
                <a:sym typeface="Times New Roman"/>
              </a:rPr>
              <a:t> </a:t>
            </a:r>
            <a:endParaRPr sz="1200" strike="sngStrike">
              <a:solidFill>
                <a:schemeClr val="dk1"/>
              </a:solidFill>
              <a:highlight>
                <a:schemeClr val="lt1"/>
              </a:highlight>
              <a:latin typeface="Times New Roman"/>
              <a:ea typeface="Times New Roman"/>
              <a:cs typeface="Times New Roman"/>
              <a:sym typeface="Times New Roman"/>
            </a:endParaRPr>
          </a:p>
          <a:p>
            <a:pPr indent="0" lvl="0" marL="0" rtl="0" algn="just">
              <a:lnSpc>
                <a:spcPct val="150000"/>
              </a:lnSpc>
              <a:spcBef>
                <a:spcPts val="0"/>
              </a:spcBef>
              <a:spcAft>
                <a:spcPts val="0"/>
              </a:spcAft>
              <a:buClr>
                <a:schemeClr val="dk1"/>
              </a:buClr>
              <a:buSzPts val="1100"/>
              <a:buFont typeface="Arial"/>
              <a:buNone/>
            </a:pPr>
            <a:r>
              <a:rPr lang="en" sz="1200" strike="sngStrike">
                <a:solidFill>
                  <a:schemeClr val="dk1"/>
                </a:solidFill>
                <a:highlight>
                  <a:schemeClr val="lt1"/>
                </a:highlight>
                <a:latin typeface="Times New Roman"/>
                <a:ea typeface="Times New Roman"/>
                <a:cs typeface="Times New Roman"/>
                <a:sym typeface="Times New Roman"/>
              </a:rPr>
              <a:t>  3. 	Although to the day critics of this law argue that it </a:t>
            </a:r>
            <a:r>
              <a:rPr lang="en" sz="1200" strike="sngStrike">
                <a:solidFill>
                  <a:srgbClr val="EF6C00"/>
                </a:solidFill>
                <a:highlight>
                  <a:schemeClr val="lt1"/>
                </a:highlight>
                <a:latin typeface="Times New Roman"/>
                <a:ea typeface="Times New Roman"/>
                <a:cs typeface="Times New Roman"/>
                <a:sym typeface="Times New Roman"/>
              </a:rPr>
              <a:t>lack standardization and remains non-transparent.</a:t>
            </a:r>
            <a:endParaRPr sz="1200" strike="sngStrike">
              <a:solidFill>
                <a:srgbClr val="EF6C00"/>
              </a:solidFill>
              <a:highlight>
                <a:schemeClr val="lt1"/>
              </a:highlight>
              <a:latin typeface="Times New Roman"/>
              <a:ea typeface="Times New Roman"/>
              <a:cs typeface="Times New Roman"/>
              <a:sym typeface="Times New Roman"/>
            </a:endParaRPr>
          </a:p>
          <a:p>
            <a:pPr indent="0" lvl="0" marL="0" rtl="0" algn="just">
              <a:lnSpc>
                <a:spcPct val="150000"/>
              </a:lnSpc>
              <a:spcBef>
                <a:spcPts val="0"/>
              </a:spcBef>
              <a:spcAft>
                <a:spcPts val="0"/>
              </a:spcAft>
              <a:buClr>
                <a:schemeClr val="dk1"/>
              </a:buClr>
              <a:buSzPts val="1100"/>
              <a:buFont typeface="Arial"/>
              <a:buNone/>
            </a:pPr>
            <a:r>
              <a:rPr lang="en" sz="1200">
                <a:solidFill>
                  <a:schemeClr val="dk1"/>
                </a:solidFill>
                <a:highlight>
                  <a:schemeClr val="lt1"/>
                </a:highlight>
                <a:latin typeface="Times New Roman"/>
                <a:ea typeface="Times New Roman"/>
                <a:cs typeface="Times New Roman"/>
                <a:sym typeface="Times New Roman"/>
              </a:rPr>
              <a:t> </a:t>
            </a:r>
            <a:endParaRPr sz="1200">
              <a:solidFill>
                <a:schemeClr val="dk1"/>
              </a:solidFill>
              <a:highlight>
                <a:schemeClr val="lt1"/>
              </a:highlight>
              <a:latin typeface="Times New Roman"/>
              <a:ea typeface="Times New Roman"/>
              <a:cs typeface="Times New Roman"/>
              <a:sym typeface="Times New Roman"/>
            </a:endParaRPr>
          </a:p>
          <a:p>
            <a:pPr indent="0" lvl="0" marL="0" rtl="0" algn="just">
              <a:lnSpc>
                <a:spcPct val="150000"/>
              </a:lnSpc>
              <a:spcBef>
                <a:spcPts val="0"/>
              </a:spcBef>
              <a:spcAft>
                <a:spcPts val="0"/>
              </a:spcAft>
              <a:buClr>
                <a:schemeClr val="dk1"/>
              </a:buClr>
              <a:buSzPts val="1100"/>
              <a:buFont typeface="Arial"/>
              <a:buNone/>
            </a:pPr>
            <a:r>
              <a:rPr b="1" lang="en" sz="1200">
                <a:solidFill>
                  <a:schemeClr val="dk1"/>
                </a:solidFill>
                <a:highlight>
                  <a:schemeClr val="lt1"/>
                </a:highlight>
                <a:latin typeface="Times New Roman"/>
                <a:ea typeface="Times New Roman"/>
                <a:cs typeface="Times New Roman"/>
                <a:sym typeface="Times New Roman"/>
              </a:rPr>
              <a:t>-&gt; Despite the German government’s efforts to integrate immigrants and migrant refugees their programs left a lot to be desired and were not extensive enough to cover the the needs of the immigrants, as a result non-profit organizations such as UdT have arisen to meet that need.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6c36c3e2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6c36c3e2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Manny (1) In order to evaluate organizations like UdT  we designed our methodology in the following way</a:t>
            </a:r>
            <a:endParaRPr/>
          </a:p>
          <a:p>
            <a:pPr indent="0" lvl="0" marL="0" rtl="0" algn="l">
              <a:spcBef>
                <a:spcPts val="0"/>
              </a:spcBef>
              <a:spcAft>
                <a:spcPts val="0"/>
              </a:spcAft>
              <a:buNone/>
            </a:pPr>
            <a:r>
              <a:rPr lang="en"/>
              <a:t>As you can see in the key the orange circles represent each objective and that is evident throughout the presentation</a:t>
            </a:r>
            <a:endParaRPr/>
          </a:p>
          <a:p>
            <a:pPr indent="-298450" lvl="0" marL="457200" rtl="0" algn="l">
              <a:spcBef>
                <a:spcPts val="0"/>
              </a:spcBef>
              <a:spcAft>
                <a:spcPts val="0"/>
              </a:spcAft>
              <a:buSzPts val="1100"/>
              <a:buAutoNum type="arabicParenR"/>
            </a:pPr>
            <a:r>
              <a:rPr lang="en"/>
              <a:t>Clarify goals and find out what UdT wanted to find out about their participants</a:t>
            </a:r>
            <a:endParaRPr/>
          </a:p>
          <a:p>
            <a:pPr indent="-298450" lvl="0" marL="457200" rtl="0" algn="l">
              <a:spcBef>
                <a:spcPts val="0"/>
              </a:spcBef>
              <a:spcAft>
                <a:spcPts val="0"/>
              </a:spcAft>
              <a:buSzPts val="1100"/>
              <a:buAutoNum type="arabicParenR"/>
            </a:pPr>
            <a:r>
              <a:rPr lang="en"/>
              <a:t>Tools and protocols of evaluation</a:t>
            </a:r>
            <a:endParaRPr/>
          </a:p>
          <a:p>
            <a:pPr indent="-298450" lvl="0" marL="457200" rtl="0" algn="l">
              <a:spcBef>
                <a:spcPts val="0"/>
              </a:spcBef>
              <a:spcAft>
                <a:spcPts val="0"/>
              </a:spcAft>
              <a:buSzPts val="1100"/>
              <a:buAutoNum type="arabicParenR"/>
            </a:pPr>
            <a:r>
              <a:rPr lang="en"/>
              <a:t>Quantify the impact UdT has on its participants</a:t>
            </a:r>
            <a:endParaRPr/>
          </a:p>
          <a:p>
            <a:pPr indent="-298450" lvl="0" marL="457200" rtl="0" algn="l">
              <a:spcBef>
                <a:spcPts val="0"/>
              </a:spcBef>
              <a:spcAft>
                <a:spcPts val="0"/>
              </a:spcAft>
              <a:buSzPts val="1100"/>
              <a:buAutoNum type="arabicParenR"/>
            </a:pPr>
            <a:r>
              <a:rPr lang="en"/>
              <a:t>We came up with two tools for UdT to use for future evaluations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6c36c3e24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56c36c3e24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Faris (3)</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Based on the set of goals we obtained from the UdT staff while completing Objective 1 we developed three interconnected themes </a:t>
            </a:r>
            <a:r>
              <a:rPr lang="en">
                <a:solidFill>
                  <a:schemeClr val="dk1"/>
                </a:solidFill>
              </a:rPr>
              <a:t>And ultimately we also investigated the demographics of the community events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6d4fce30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6d4fce30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Faris (4)</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Sharing, Sharing of the participants’ cultures, interests, and ideas</a:t>
            </a:r>
            <a:endParaRPr>
              <a:solidFill>
                <a:schemeClr val="dk1"/>
              </a:solidFill>
            </a:endParaRPr>
          </a:p>
          <a:p>
            <a:pPr indent="0" lvl="0" marL="0" rtl="0" algn="l">
              <a:spcBef>
                <a:spcPts val="0"/>
              </a:spcBef>
              <a:spcAft>
                <a:spcPts val="0"/>
              </a:spcAft>
              <a:buNone/>
            </a:pPr>
            <a:r>
              <a:rPr lang="en">
                <a:solidFill>
                  <a:schemeClr val="dk1"/>
                </a:solidFill>
              </a:rPr>
              <a:t>Support or the resources that UdT provides that can help participants sustain their networks or that help them integrate better into German society</a:t>
            </a:r>
            <a:endParaRPr>
              <a:solidFill>
                <a:schemeClr val="dk1"/>
              </a:solidFill>
            </a:endParaRPr>
          </a:p>
          <a:p>
            <a:pPr indent="0" lvl="0" marL="0" rtl="0" algn="l">
              <a:spcBef>
                <a:spcPts val="0"/>
              </a:spcBef>
              <a:spcAft>
                <a:spcPts val="0"/>
              </a:spcAft>
              <a:buNone/>
            </a:pPr>
            <a:r>
              <a:rPr lang="en">
                <a:solidFill>
                  <a:schemeClr val="dk1"/>
                </a:solidFill>
              </a:rPr>
              <a:t>Socializing or the series of networks, built and maintained by UdT and its participants, that carry the stories and cultural values of the participants in order to break down prejudices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6c36c3e24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6c36c3e24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Matty O (2)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Notes: We then gathered data to help us determine the most important goals of the community events. This was done through a google form sent to the UdT staff. Understanding which goals were important helped us develop our survey questions, and confirm the relevance of our themes. The highest rated goal was - creating encounter spaces. The next was for the sharing of culture, </a:t>
            </a:r>
            <a:r>
              <a:rPr lang="en"/>
              <a:t>interests</a:t>
            </a:r>
            <a:r>
              <a:rPr lang="en"/>
              <a:t>, and ideas. The other highest rated goals were to reduce </a:t>
            </a:r>
            <a:r>
              <a:rPr lang="en"/>
              <a:t>prejudices</a:t>
            </a:r>
            <a:r>
              <a:rPr lang="en"/>
              <a:t> and help participants create sustainable relationships.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grpSp>
        <p:nvGrpSpPr>
          <p:cNvPr id="55" name="Google Shape;55;p14"/>
          <p:cNvGrpSpPr/>
          <p:nvPr/>
        </p:nvGrpSpPr>
        <p:grpSpPr>
          <a:xfrm>
            <a:off x="1004144" y="1022025"/>
            <a:ext cx="7136668" cy="152400"/>
            <a:chOff x="1346429" y="1011300"/>
            <a:chExt cx="6452100" cy="152400"/>
          </a:xfrm>
        </p:grpSpPr>
        <p:cxnSp>
          <p:nvCxnSpPr>
            <p:cNvPr id="56" name="Google Shape;56;p14"/>
            <p:cNvCxnSpPr/>
            <p:nvPr/>
          </p:nvCxnSpPr>
          <p:spPr>
            <a:xfrm rot="10800000">
              <a:off x="1346429" y="1011300"/>
              <a:ext cx="6452100" cy="0"/>
            </a:xfrm>
            <a:prstGeom prst="straightConnector1">
              <a:avLst/>
            </a:prstGeom>
            <a:noFill/>
            <a:ln cap="flat" cmpd="sng" w="76200">
              <a:solidFill>
                <a:srgbClr val="674EA7"/>
              </a:solidFill>
              <a:prstDash val="solid"/>
              <a:round/>
              <a:headEnd len="sm" w="sm" type="none"/>
              <a:tailEnd len="sm" w="sm" type="none"/>
            </a:ln>
          </p:spPr>
        </p:cxnSp>
        <p:cxnSp>
          <p:nvCxnSpPr>
            <p:cNvPr id="57" name="Google Shape;57;p14"/>
            <p:cNvCxnSpPr/>
            <p:nvPr/>
          </p:nvCxnSpPr>
          <p:spPr>
            <a:xfrm rot="10800000">
              <a:off x="1346429" y="1163700"/>
              <a:ext cx="6452100" cy="0"/>
            </a:xfrm>
            <a:prstGeom prst="straightConnector1">
              <a:avLst/>
            </a:prstGeom>
            <a:noFill/>
            <a:ln cap="flat" cmpd="sng" w="9525">
              <a:solidFill>
                <a:srgbClr val="674EA7"/>
              </a:solidFill>
              <a:prstDash val="solid"/>
              <a:round/>
              <a:headEnd len="sm" w="sm" type="none"/>
              <a:tailEnd len="sm" w="sm" type="none"/>
            </a:ln>
          </p:spPr>
        </p:cxnSp>
      </p:grpSp>
      <p:grpSp>
        <p:nvGrpSpPr>
          <p:cNvPr id="58" name="Google Shape;58;p14"/>
          <p:cNvGrpSpPr/>
          <p:nvPr/>
        </p:nvGrpSpPr>
        <p:grpSpPr>
          <a:xfrm>
            <a:off x="1004151" y="3969100"/>
            <a:ext cx="7136668" cy="152400"/>
            <a:chOff x="1346435" y="3969088"/>
            <a:chExt cx="6452100" cy="152400"/>
          </a:xfrm>
        </p:grpSpPr>
        <p:cxnSp>
          <p:nvCxnSpPr>
            <p:cNvPr id="59" name="Google Shape;59;p14"/>
            <p:cNvCxnSpPr/>
            <p:nvPr/>
          </p:nvCxnSpPr>
          <p:spPr>
            <a:xfrm>
              <a:off x="1346435" y="4121488"/>
              <a:ext cx="6452100" cy="0"/>
            </a:xfrm>
            <a:prstGeom prst="straightConnector1">
              <a:avLst/>
            </a:prstGeom>
            <a:noFill/>
            <a:ln cap="flat" cmpd="sng" w="76200">
              <a:solidFill>
                <a:srgbClr val="674EA7"/>
              </a:solidFill>
              <a:prstDash val="solid"/>
              <a:round/>
              <a:headEnd len="sm" w="sm" type="none"/>
              <a:tailEnd len="sm" w="sm" type="none"/>
            </a:ln>
          </p:spPr>
        </p:cxnSp>
        <p:cxnSp>
          <p:nvCxnSpPr>
            <p:cNvPr id="60" name="Google Shape;60;p14"/>
            <p:cNvCxnSpPr/>
            <p:nvPr/>
          </p:nvCxnSpPr>
          <p:spPr>
            <a:xfrm>
              <a:off x="1346435" y="3969088"/>
              <a:ext cx="6452100" cy="0"/>
            </a:xfrm>
            <a:prstGeom prst="straightConnector1">
              <a:avLst/>
            </a:prstGeom>
            <a:noFill/>
            <a:ln cap="flat" cmpd="sng" w="9525">
              <a:solidFill>
                <a:srgbClr val="674EA7"/>
              </a:solidFill>
              <a:prstDash val="solid"/>
              <a:round/>
              <a:headEnd len="sm" w="sm" type="none"/>
              <a:tailEnd len="sm" w="sm" type="none"/>
            </a:ln>
          </p:spPr>
        </p:cxnSp>
      </p:grpSp>
      <p:sp>
        <p:nvSpPr>
          <p:cNvPr id="61" name="Google Shape;61;p14"/>
          <p:cNvSpPr txBox="1"/>
          <p:nvPr>
            <p:ph type="ctrTitle"/>
          </p:nvPr>
        </p:nvSpPr>
        <p:spPr>
          <a:xfrm>
            <a:off x="1004150" y="1751764"/>
            <a:ext cx="7136700" cy="1022400"/>
          </a:xfrm>
          <a:prstGeom prst="rect">
            <a:avLst/>
          </a:prstGeom>
        </p:spPr>
        <p:txBody>
          <a:bodyPr anchorCtr="0" anchor="b" bIns="91425" lIns="91425" spcFirstLastPara="1" rIns="91425" wrap="square" tIns="91425"/>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62" name="Google Shape;62;p14"/>
          <p:cNvSpPr txBox="1"/>
          <p:nvPr>
            <p:ph idx="1" type="subTitle"/>
          </p:nvPr>
        </p:nvSpPr>
        <p:spPr>
          <a:xfrm>
            <a:off x="2137225" y="2850039"/>
            <a:ext cx="48705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4" name="Shape 64"/>
        <p:cNvGrpSpPr/>
        <p:nvPr/>
      </p:nvGrpSpPr>
      <p:grpSpPr>
        <a:xfrm>
          <a:off x="0" y="0"/>
          <a:ext cx="0" cy="0"/>
          <a:chOff x="0" y="0"/>
          <a:chExt cx="0" cy="0"/>
        </a:xfrm>
      </p:grpSpPr>
      <p:sp>
        <p:nvSpPr>
          <p:cNvPr id="65" name="Google Shape;65;p15"/>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5"/>
          <p:cNvSpPr txBox="1"/>
          <p:nvPr>
            <p:ph type="title"/>
          </p:nvPr>
        </p:nvSpPr>
        <p:spPr>
          <a:xfrm>
            <a:off x="311700" y="814800"/>
            <a:ext cx="8571300" cy="9420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67" name="Google Shape;67;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75" y="5045700"/>
            <a:ext cx="9144000" cy="97800"/>
          </a:xfrm>
          <a:prstGeom prst="rect">
            <a:avLst/>
          </a:pr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6"/>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1" name="Google Shape;71;p16"/>
          <p:cNvSpPr txBox="1"/>
          <p:nvPr>
            <p:ph idx="1" type="body"/>
          </p:nvPr>
        </p:nvSpPr>
        <p:spPr>
          <a:xfrm>
            <a:off x="311700" y="1266325"/>
            <a:ext cx="8520600" cy="33027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2" name="Google Shape;72;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3" name="Shape 73"/>
        <p:cNvGrpSpPr/>
        <p:nvPr/>
      </p:nvGrpSpPr>
      <p:grpSpPr>
        <a:xfrm>
          <a:off x="0" y="0"/>
          <a:ext cx="0" cy="0"/>
          <a:chOff x="0" y="0"/>
          <a:chExt cx="0" cy="0"/>
        </a:xfrm>
      </p:grpSpPr>
      <p:sp>
        <p:nvSpPr>
          <p:cNvPr id="74" name="Google Shape;74;p17"/>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75" name="Google Shape;75;p17"/>
          <p:cNvSpPr txBox="1"/>
          <p:nvPr>
            <p:ph idx="1" type="body"/>
          </p:nvPr>
        </p:nvSpPr>
        <p:spPr>
          <a:xfrm>
            <a:off x="311700" y="1266175"/>
            <a:ext cx="3999900" cy="33027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7"/>
          <p:cNvSpPr txBox="1"/>
          <p:nvPr>
            <p:ph idx="2" type="body"/>
          </p:nvPr>
        </p:nvSpPr>
        <p:spPr>
          <a:xfrm>
            <a:off x="4832400" y="1266175"/>
            <a:ext cx="3999900" cy="33027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7" name="Google Shape;7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8" name="Shape 78"/>
        <p:cNvGrpSpPr/>
        <p:nvPr/>
      </p:nvGrpSpPr>
      <p:grpSpPr>
        <a:xfrm>
          <a:off x="0" y="0"/>
          <a:ext cx="0" cy="0"/>
          <a:chOff x="0" y="0"/>
          <a:chExt cx="0" cy="0"/>
        </a:xfrm>
      </p:grpSpPr>
      <p:sp>
        <p:nvSpPr>
          <p:cNvPr id="79" name="Google Shape;79;p18"/>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80" name="Google Shape;80;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1" name="Shape 81"/>
        <p:cNvGrpSpPr/>
        <p:nvPr/>
      </p:nvGrpSpPr>
      <p:grpSpPr>
        <a:xfrm>
          <a:off x="0" y="0"/>
          <a:ext cx="0" cy="0"/>
          <a:chOff x="0" y="0"/>
          <a:chExt cx="0" cy="0"/>
        </a:xfrm>
      </p:grpSpPr>
      <p:sp>
        <p:nvSpPr>
          <p:cNvPr id="82" name="Google Shape;82;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3" name="Google Shape;83;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4" name="Google Shape;84;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85" name="Shape 85"/>
        <p:cNvGrpSpPr/>
        <p:nvPr/>
      </p:nvGrpSpPr>
      <p:grpSpPr>
        <a:xfrm>
          <a:off x="0" y="0"/>
          <a:ext cx="0" cy="0"/>
          <a:chOff x="0" y="0"/>
          <a:chExt cx="0" cy="0"/>
        </a:xfrm>
      </p:grpSpPr>
      <p:sp>
        <p:nvSpPr>
          <p:cNvPr id="86" name="Google Shape;86;p20"/>
          <p:cNvSpPr txBox="1"/>
          <p:nvPr>
            <p:ph type="title"/>
          </p:nvPr>
        </p:nvSpPr>
        <p:spPr>
          <a:xfrm>
            <a:off x="490250" y="526350"/>
            <a:ext cx="5613600" cy="4090800"/>
          </a:xfrm>
          <a:prstGeom prst="rect">
            <a:avLst/>
          </a:prstGeom>
        </p:spPr>
        <p:txBody>
          <a:bodyPr anchorCtr="0" anchor="ctr" bIns="91425" lIns="91425" spcFirstLastPara="1" rIns="91425" wrap="square" tIns="91425"/>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87" name="Google Shape;87;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8" name="Shape 88"/>
        <p:cNvGrpSpPr/>
        <p:nvPr/>
      </p:nvGrpSpPr>
      <p:grpSpPr>
        <a:xfrm>
          <a:off x="0" y="0"/>
          <a:ext cx="0" cy="0"/>
          <a:chOff x="0" y="0"/>
          <a:chExt cx="0" cy="0"/>
        </a:xfrm>
      </p:grpSpPr>
      <p:sp>
        <p:nvSpPr>
          <p:cNvPr id="89" name="Google Shape;89;p21"/>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 name="Google Shape;90;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91" name="Google Shape;91;p21"/>
          <p:cNvSpPr txBox="1"/>
          <p:nvPr>
            <p:ph type="title"/>
          </p:nvPr>
        </p:nvSpPr>
        <p:spPr>
          <a:xfrm>
            <a:off x="265500" y="1039675"/>
            <a:ext cx="4045200" cy="16758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2" name="Google Shape;92;p21"/>
          <p:cNvSpPr txBox="1"/>
          <p:nvPr>
            <p:ph idx="1" type="subTitle"/>
          </p:nvPr>
        </p:nvSpPr>
        <p:spPr>
          <a:xfrm>
            <a:off x="265500" y="27268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3" name="Google Shape;93;p21"/>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94" name="Google Shape;9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5" name="Shape 95"/>
        <p:cNvGrpSpPr/>
        <p:nvPr/>
      </p:nvGrpSpPr>
      <p:grpSpPr>
        <a:xfrm>
          <a:off x="0" y="0"/>
          <a:ext cx="0" cy="0"/>
          <a:chOff x="0" y="0"/>
          <a:chExt cx="0" cy="0"/>
        </a:xfrm>
      </p:grpSpPr>
      <p:sp>
        <p:nvSpPr>
          <p:cNvPr id="96" name="Google Shape;96;p22"/>
          <p:cNvSpPr txBox="1"/>
          <p:nvPr>
            <p:ph idx="1" type="body"/>
          </p:nvPr>
        </p:nvSpPr>
        <p:spPr>
          <a:xfrm>
            <a:off x="311700" y="4230725"/>
            <a:ext cx="5998800" cy="5988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97" name="Google Shape;97;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8" name="Shape 98"/>
        <p:cNvGrpSpPr/>
        <p:nvPr/>
      </p:nvGrpSpPr>
      <p:grpSpPr>
        <a:xfrm>
          <a:off x="0" y="0"/>
          <a:ext cx="0" cy="0"/>
          <a:chOff x="0" y="0"/>
          <a:chExt cx="0" cy="0"/>
        </a:xfrm>
      </p:grpSpPr>
      <p:sp>
        <p:nvSpPr>
          <p:cNvPr id="99" name="Google Shape;99;p23"/>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3"/>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101" name="Google Shape;101;p23"/>
          <p:cNvSpPr txBox="1"/>
          <p:nvPr>
            <p:ph idx="1" type="body"/>
          </p:nvPr>
        </p:nvSpPr>
        <p:spPr>
          <a:xfrm>
            <a:off x="311700" y="2995650"/>
            <a:ext cx="8520600" cy="10716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2" name="Google Shape;10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3" name="Shape 103"/>
        <p:cNvGrpSpPr/>
        <p:nvPr/>
      </p:nvGrpSpPr>
      <p:grpSpPr>
        <a:xfrm>
          <a:off x="0" y="0"/>
          <a:ext cx="0" cy="0"/>
          <a:chOff x="0" y="0"/>
          <a:chExt cx="0" cy="0"/>
        </a:xfrm>
      </p:grpSpPr>
      <p:sp>
        <p:nvSpPr>
          <p:cNvPr id="104" name="Google Shape;10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p14:dur="400">
        <p:fade/>
      </p:transition>
    </mc:Choice>
    <mc:Fallback>
      <p:transition>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52" name="Google Shape;52;p13"/>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mc:Choice Requires="p14">
      <p:transition p14:dur="400">
        <p:fade/>
      </p:transition>
    </mc:Choice>
    <mc:Fallback>
      <p:transition>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10.jpg"/><Relationship Id="rId6"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5"/>
          <p:cNvSpPr txBox="1"/>
          <p:nvPr>
            <p:ph type="ctrTitle"/>
          </p:nvPr>
        </p:nvSpPr>
        <p:spPr>
          <a:xfrm>
            <a:off x="0" y="72825"/>
            <a:ext cx="9144000" cy="149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EF6C00"/>
                </a:solidFill>
                <a:latin typeface="Amatic SC"/>
                <a:ea typeface="Amatic SC"/>
                <a:cs typeface="Amatic SC"/>
                <a:sym typeface="Amatic SC"/>
              </a:rPr>
              <a:t>Community Events Program Evaluation</a:t>
            </a:r>
            <a:endParaRPr b="1" sz="6000">
              <a:solidFill>
                <a:srgbClr val="EF6C00"/>
              </a:solidFill>
              <a:latin typeface="Amatic SC"/>
              <a:ea typeface="Amatic SC"/>
              <a:cs typeface="Amatic SC"/>
              <a:sym typeface="Amatic SC"/>
            </a:endParaRPr>
          </a:p>
        </p:txBody>
      </p:sp>
      <p:pic>
        <p:nvPicPr>
          <p:cNvPr id="110" name="Google Shape;110;p25"/>
          <p:cNvPicPr preferRelativeResize="0"/>
          <p:nvPr/>
        </p:nvPicPr>
        <p:blipFill>
          <a:blip r:embed="rId3">
            <a:alphaModFix/>
          </a:blip>
          <a:stretch>
            <a:fillRect/>
          </a:stretch>
        </p:blipFill>
        <p:spPr>
          <a:xfrm>
            <a:off x="2591050" y="1665684"/>
            <a:ext cx="3961901" cy="906075"/>
          </a:xfrm>
          <a:prstGeom prst="rect">
            <a:avLst/>
          </a:prstGeom>
          <a:noFill/>
          <a:ln>
            <a:noFill/>
          </a:ln>
        </p:spPr>
      </p:pic>
      <p:sp>
        <p:nvSpPr>
          <p:cNvPr id="111" name="Google Shape;111;p25"/>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5"/>
          <p:cNvSpPr txBox="1"/>
          <p:nvPr/>
        </p:nvSpPr>
        <p:spPr>
          <a:xfrm>
            <a:off x="892350" y="2978913"/>
            <a:ext cx="7359300" cy="15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674EA7"/>
                </a:solidFill>
                <a:latin typeface="Merriweather"/>
                <a:ea typeface="Merriweather"/>
                <a:cs typeface="Merriweather"/>
                <a:sym typeface="Merriweather"/>
              </a:rPr>
              <a:t>Team Members: </a:t>
            </a:r>
            <a:r>
              <a:rPr lang="en">
                <a:solidFill>
                  <a:srgbClr val="674EA7"/>
                </a:solidFill>
                <a:latin typeface="Merriweather"/>
                <a:ea typeface="Merriweather"/>
                <a:cs typeface="Merriweather"/>
                <a:sym typeface="Merriweather"/>
              </a:rPr>
              <a:t>Matt Farah, Manuel Freile, Matthew Outama &amp; Faris Shaikh</a:t>
            </a:r>
            <a:endParaRPr>
              <a:solidFill>
                <a:srgbClr val="674EA7"/>
              </a:solidFill>
              <a:latin typeface="Merriweather"/>
              <a:ea typeface="Merriweather"/>
              <a:cs typeface="Merriweather"/>
              <a:sym typeface="Merriweather"/>
            </a:endParaRPr>
          </a:p>
          <a:p>
            <a:pPr indent="0" lvl="0" marL="0" rtl="0" algn="ctr">
              <a:spcBef>
                <a:spcPts val="0"/>
              </a:spcBef>
              <a:spcAft>
                <a:spcPts val="0"/>
              </a:spcAft>
              <a:buNone/>
            </a:pPr>
            <a:r>
              <a:t/>
            </a:r>
            <a:endParaRPr b="1">
              <a:solidFill>
                <a:srgbClr val="674EA7"/>
              </a:solidFill>
              <a:latin typeface="Merriweather"/>
              <a:ea typeface="Merriweather"/>
              <a:cs typeface="Merriweather"/>
              <a:sym typeface="Merriweather"/>
            </a:endParaRPr>
          </a:p>
          <a:p>
            <a:pPr indent="0" lvl="0" marL="0" rtl="0" algn="ctr">
              <a:spcBef>
                <a:spcPts val="0"/>
              </a:spcBef>
              <a:spcAft>
                <a:spcPts val="0"/>
              </a:spcAft>
              <a:buNone/>
            </a:pPr>
            <a:r>
              <a:rPr b="1" lang="en">
                <a:solidFill>
                  <a:srgbClr val="674EA7"/>
                </a:solidFill>
                <a:latin typeface="Merriweather"/>
                <a:ea typeface="Merriweather"/>
                <a:cs typeface="Merriweather"/>
                <a:sym typeface="Merriweather"/>
              </a:rPr>
              <a:t>Advisors: </a:t>
            </a:r>
            <a:r>
              <a:rPr lang="en">
                <a:solidFill>
                  <a:srgbClr val="674EA7"/>
                </a:solidFill>
                <a:latin typeface="Merriweather"/>
                <a:ea typeface="Merriweather"/>
                <a:cs typeface="Merriweather"/>
                <a:sym typeface="Merriweather"/>
              </a:rPr>
              <a:t>Katherine Foo &amp; Stephan Sturm</a:t>
            </a:r>
            <a:endParaRPr>
              <a:solidFill>
                <a:srgbClr val="674EA7"/>
              </a:solidFill>
              <a:latin typeface="Merriweather"/>
              <a:ea typeface="Merriweather"/>
              <a:cs typeface="Merriweather"/>
              <a:sym typeface="Merriweather"/>
            </a:endParaRPr>
          </a:p>
          <a:p>
            <a:pPr indent="0" lvl="0" marL="0" rtl="0" algn="ctr">
              <a:spcBef>
                <a:spcPts val="0"/>
              </a:spcBef>
              <a:spcAft>
                <a:spcPts val="0"/>
              </a:spcAft>
              <a:buNone/>
            </a:pPr>
            <a:r>
              <a:t/>
            </a:r>
            <a:endParaRPr>
              <a:solidFill>
                <a:srgbClr val="674EA7"/>
              </a:solidFill>
              <a:latin typeface="Merriweather"/>
              <a:ea typeface="Merriweather"/>
              <a:cs typeface="Merriweather"/>
              <a:sym typeface="Merriweather"/>
            </a:endParaRPr>
          </a:p>
          <a:p>
            <a:pPr indent="0" lvl="0" marL="0" rtl="0" algn="ctr">
              <a:spcBef>
                <a:spcPts val="0"/>
              </a:spcBef>
              <a:spcAft>
                <a:spcPts val="0"/>
              </a:spcAft>
              <a:buNone/>
            </a:pPr>
            <a:r>
              <a:rPr b="1" lang="en">
                <a:solidFill>
                  <a:srgbClr val="674EA7"/>
                </a:solidFill>
                <a:latin typeface="Merriweather"/>
                <a:ea typeface="Merriweather"/>
                <a:cs typeface="Merriweather"/>
                <a:sym typeface="Merriweather"/>
              </a:rPr>
              <a:t>Sponsor Contact</a:t>
            </a:r>
            <a:r>
              <a:rPr lang="en">
                <a:solidFill>
                  <a:srgbClr val="674EA7"/>
                </a:solidFill>
                <a:latin typeface="Merriweather"/>
                <a:ea typeface="Merriweather"/>
                <a:cs typeface="Merriweather"/>
                <a:sym typeface="Merriweather"/>
              </a:rPr>
              <a:t>: Linn Kaldinski</a:t>
            </a:r>
            <a:endParaRPr>
              <a:solidFill>
                <a:srgbClr val="674EA7"/>
              </a:solidFill>
              <a:latin typeface="Merriweather"/>
              <a:ea typeface="Merriweather"/>
              <a:cs typeface="Merriweather"/>
              <a:sym typeface="Merriweather"/>
            </a:endParaRPr>
          </a:p>
          <a:p>
            <a:pPr indent="0" lvl="0" marL="0" rtl="0" algn="ctr">
              <a:spcBef>
                <a:spcPts val="0"/>
              </a:spcBef>
              <a:spcAft>
                <a:spcPts val="0"/>
              </a:spcAft>
              <a:buNone/>
            </a:pPr>
            <a:r>
              <a:t/>
            </a:r>
            <a:endParaRPr b="1">
              <a:solidFill>
                <a:srgbClr val="674EA7"/>
              </a:solidFill>
              <a:latin typeface="Merriweather"/>
              <a:ea typeface="Merriweather"/>
              <a:cs typeface="Merriweather"/>
              <a:sym typeface="Merriweather"/>
            </a:endParaRPr>
          </a:p>
          <a:p>
            <a:pPr indent="0" lvl="0" marL="0" rtl="0" algn="ctr">
              <a:spcBef>
                <a:spcPts val="0"/>
              </a:spcBef>
              <a:spcAft>
                <a:spcPts val="0"/>
              </a:spcAft>
              <a:buNone/>
            </a:pPr>
            <a:r>
              <a:rPr b="1" lang="en">
                <a:solidFill>
                  <a:srgbClr val="674EA7"/>
                </a:solidFill>
                <a:latin typeface="Merriweather"/>
                <a:ea typeface="Merriweather"/>
                <a:cs typeface="Merriweather"/>
                <a:sym typeface="Merriweather"/>
              </a:rPr>
              <a:t>April 29th, 2019</a:t>
            </a:r>
            <a:endParaRPr b="1">
              <a:solidFill>
                <a:srgbClr val="674EA7"/>
              </a:solidFill>
              <a:latin typeface="Merriweather"/>
              <a:ea typeface="Merriweather"/>
              <a:cs typeface="Merriweather"/>
              <a:sym typeface="Merriweather"/>
            </a:endParaRPr>
          </a:p>
        </p:txBody>
      </p:sp>
      <p:sp>
        <p:nvSpPr>
          <p:cNvPr id="113" name="Google Shape;11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latin typeface="Amatic SC"/>
                <a:ea typeface="Amatic SC"/>
                <a:cs typeface="Amatic SC"/>
                <a:sym typeface="Amatic SC"/>
              </a:rPr>
              <a:t>Interviews with Similar Organizations</a:t>
            </a:r>
            <a:endParaRPr sz="4000">
              <a:latin typeface="Amatic SC"/>
              <a:ea typeface="Amatic SC"/>
              <a:cs typeface="Amatic SC"/>
              <a:sym typeface="Amatic SC"/>
            </a:endParaRPr>
          </a:p>
        </p:txBody>
      </p:sp>
      <p:sp>
        <p:nvSpPr>
          <p:cNvPr id="226" name="Google Shape;226;p34"/>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1600"/>
              </a:spcAft>
              <a:buNone/>
            </a:pPr>
            <a:r>
              <a:rPr b="1" lang="en" sz="2000">
                <a:solidFill>
                  <a:srgbClr val="674EA7"/>
                </a:solidFill>
                <a:latin typeface="Merriweather"/>
                <a:ea typeface="Merriweather"/>
                <a:cs typeface="Merriweather"/>
                <a:sym typeface="Merriweather"/>
              </a:rPr>
              <a:t>“...the topic of refugees. Too many people talk about it, and the refugees themselves should be talking...they have stories to tell”</a:t>
            </a:r>
            <a:r>
              <a:rPr lang="en" sz="2000">
                <a:solidFill>
                  <a:srgbClr val="674EA7"/>
                </a:solidFill>
                <a:latin typeface="Merriweather"/>
                <a:ea typeface="Merriweather"/>
                <a:cs typeface="Merriweather"/>
                <a:sym typeface="Merriweather"/>
              </a:rPr>
              <a:t> - </a:t>
            </a:r>
            <a:r>
              <a:rPr i="1" lang="en" sz="2000">
                <a:solidFill>
                  <a:srgbClr val="674EA7"/>
                </a:solidFill>
                <a:latin typeface="Merriweather"/>
                <a:ea typeface="Merriweather"/>
                <a:cs typeface="Merriweather"/>
                <a:sym typeface="Merriweather"/>
              </a:rPr>
              <a:t>Dustin, Media Residents</a:t>
            </a:r>
            <a:endParaRPr i="1" sz="2000">
              <a:solidFill>
                <a:srgbClr val="674EA7"/>
              </a:solidFill>
              <a:latin typeface="Merriweather"/>
              <a:ea typeface="Merriweather"/>
              <a:cs typeface="Merriweather"/>
              <a:sym typeface="Merriweather"/>
            </a:endParaRPr>
          </a:p>
        </p:txBody>
      </p:sp>
      <p:sp>
        <p:nvSpPr>
          <p:cNvPr id="227" name="Google Shape;227;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8" name="Google Shape;228;p34"/>
          <p:cNvPicPr preferRelativeResize="0"/>
          <p:nvPr/>
        </p:nvPicPr>
        <p:blipFill>
          <a:blip r:embed="rId3">
            <a:alphaModFix/>
          </a:blip>
          <a:stretch>
            <a:fillRect/>
          </a:stretch>
        </p:blipFill>
        <p:spPr>
          <a:xfrm>
            <a:off x="7205323" y="3787950"/>
            <a:ext cx="1192025" cy="985150"/>
          </a:xfrm>
          <a:prstGeom prst="rect">
            <a:avLst/>
          </a:prstGeom>
          <a:noFill/>
          <a:ln>
            <a:noFill/>
          </a:ln>
        </p:spPr>
      </p:pic>
      <p:pic>
        <p:nvPicPr>
          <p:cNvPr id="229" name="Google Shape;229;p34"/>
          <p:cNvPicPr preferRelativeResize="0"/>
          <p:nvPr/>
        </p:nvPicPr>
        <p:blipFill>
          <a:blip r:embed="rId4">
            <a:alphaModFix/>
          </a:blip>
          <a:stretch>
            <a:fillRect/>
          </a:stretch>
        </p:blipFill>
        <p:spPr>
          <a:xfrm>
            <a:off x="0" y="4194150"/>
            <a:ext cx="904025" cy="801450"/>
          </a:xfrm>
          <a:prstGeom prst="rect">
            <a:avLst/>
          </a:prstGeom>
          <a:noFill/>
          <a:ln>
            <a:noFill/>
          </a:ln>
        </p:spPr>
      </p:pic>
      <p:sp>
        <p:nvSpPr>
          <p:cNvPr id="230" name="Google Shape;230;p34"/>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4"/>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2</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5"/>
          <p:cNvSpPr txBox="1"/>
          <p:nvPr>
            <p:ph type="title"/>
          </p:nvPr>
        </p:nvSpPr>
        <p:spPr>
          <a:xfrm>
            <a:off x="311700" y="18985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latin typeface="Amatic SC"/>
                <a:ea typeface="Amatic SC"/>
                <a:cs typeface="Amatic SC"/>
                <a:sym typeface="Amatic SC"/>
              </a:rPr>
              <a:t>Factors for Successful Integration</a:t>
            </a:r>
            <a:endParaRPr sz="4000">
              <a:latin typeface="Amatic SC"/>
              <a:ea typeface="Amatic SC"/>
              <a:cs typeface="Amatic SC"/>
              <a:sym typeface="Amatic SC"/>
            </a:endParaRPr>
          </a:p>
        </p:txBody>
      </p:sp>
      <p:sp>
        <p:nvSpPr>
          <p:cNvPr id="237" name="Google Shape;23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8" name="Google Shape;238;p35"/>
          <p:cNvPicPr preferRelativeResize="0"/>
          <p:nvPr/>
        </p:nvPicPr>
        <p:blipFill>
          <a:blip r:embed="rId3">
            <a:alphaModFix/>
          </a:blip>
          <a:stretch>
            <a:fillRect/>
          </a:stretch>
        </p:blipFill>
        <p:spPr>
          <a:xfrm>
            <a:off x="0" y="4194150"/>
            <a:ext cx="904025" cy="801450"/>
          </a:xfrm>
          <a:prstGeom prst="rect">
            <a:avLst/>
          </a:prstGeom>
          <a:noFill/>
          <a:ln>
            <a:noFill/>
          </a:ln>
        </p:spPr>
      </p:pic>
      <p:sp>
        <p:nvSpPr>
          <p:cNvPr id="239" name="Google Shape;239;p35"/>
          <p:cNvSpPr/>
          <p:nvPr/>
        </p:nvSpPr>
        <p:spPr>
          <a:xfrm rot="234">
            <a:off x="2748275" y="1158400"/>
            <a:ext cx="4416300" cy="869400"/>
          </a:xfrm>
          <a:prstGeom prst="wedgeEllipseCallout">
            <a:avLst>
              <a:gd fmla="val -59091" name="adj1"/>
              <a:gd fmla="val 39183" name="adj2"/>
            </a:avLst>
          </a:prstGeom>
          <a:solidFill>
            <a:srgbClr val="EF6C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Amatic SC"/>
                <a:ea typeface="Amatic SC"/>
                <a:cs typeface="Amatic SC"/>
                <a:sym typeface="Amatic SC"/>
              </a:rPr>
              <a:t>“...</a:t>
            </a:r>
            <a:r>
              <a:rPr b="1" lang="en" sz="2400" u="sng">
                <a:solidFill>
                  <a:srgbClr val="674EA7"/>
                </a:solidFill>
                <a:latin typeface="Amatic SC"/>
                <a:ea typeface="Amatic SC"/>
                <a:cs typeface="Amatic SC"/>
                <a:sym typeface="Amatic SC"/>
              </a:rPr>
              <a:t>Employment</a:t>
            </a:r>
            <a:r>
              <a:rPr b="1" lang="en" sz="2400">
                <a:solidFill>
                  <a:srgbClr val="FFFFFF"/>
                </a:solidFill>
                <a:latin typeface="Amatic SC"/>
                <a:ea typeface="Amatic SC"/>
                <a:cs typeface="Amatic SC"/>
                <a:sym typeface="Amatic SC"/>
              </a:rPr>
              <a:t> opportunities” </a:t>
            </a:r>
            <a:endParaRPr b="1" i="1" sz="2400">
              <a:solidFill>
                <a:srgbClr val="FFFFFF"/>
              </a:solidFill>
              <a:latin typeface="Amatic SC"/>
              <a:ea typeface="Amatic SC"/>
              <a:cs typeface="Amatic SC"/>
              <a:sym typeface="Amatic SC"/>
            </a:endParaRPr>
          </a:p>
        </p:txBody>
      </p:sp>
      <p:sp>
        <p:nvSpPr>
          <p:cNvPr id="240" name="Google Shape;240;p35"/>
          <p:cNvSpPr/>
          <p:nvPr/>
        </p:nvSpPr>
        <p:spPr>
          <a:xfrm rot="234">
            <a:off x="2748275" y="2358300"/>
            <a:ext cx="4416300" cy="869400"/>
          </a:xfrm>
          <a:prstGeom prst="wedgeEllipseCallout">
            <a:avLst>
              <a:gd fmla="val -59091" name="adj1"/>
              <a:gd fmla="val 39183" name="adj2"/>
            </a:avLst>
          </a:prstGeom>
          <a:solidFill>
            <a:srgbClr val="EF6C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Amatic SC"/>
                <a:ea typeface="Amatic SC"/>
                <a:cs typeface="Amatic SC"/>
                <a:sym typeface="Amatic SC"/>
              </a:rPr>
              <a:t>“...key to integration is </a:t>
            </a:r>
            <a:r>
              <a:rPr b="1" lang="en" sz="2400" u="sng">
                <a:solidFill>
                  <a:srgbClr val="674EA7"/>
                </a:solidFill>
                <a:latin typeface="Amatic SC"/>
                <a:ea typeface="Amatic SC"/>
                <a:cs typeface="Amatic SC"/>
                <a:sym typeface="Amatic SC"/>
              </a:rPr>
              <a:t>Language</a:t>
            </a:r>
            <a:r>
              <a:rPr b="1" lang="en" sz="2400">
                <a:solidFill>
                  <a:srgbClr val="FFFFFF"/>
                </a:solidFill>
                <a:latin typeface="Amatic SC"/>
                <a:ea typeface="Amatic SC"/>
                <a:cs typeface="Amatic SC"/>
                <a:sym typeface="Amatic SC"/>
              </a:rPr>
              <a:t>” </a:t>
            </a:r>
            <a:endParaRPr b="1" i="1" sz="2400">
              <a:solidFill>
                <a:srgbClr val="FFFFFF"/>
              </a:solidFill>
              <a:latin typeface="Amatic SC"/>
              <a:ea typeface="Amatic SC"/>
              <a:cs typeface="Amatic SC"/>
              <a:sym typeface="Amatic SC"/>
            </a:endParaRPr>
          </a:p>
        </p:txBody>
      </p:sp>
      <p:pic>
        <p:nvPicPr>
          <p:cNvPr id="241" name="Google Shape;241;p35"/>
          <p:cNvPicPr preferRelativeResize="0"/>
          <p:nvPr/>
        </p:nvPicPr>
        <p:blipFill>
          <a:blip r:embed="rId4">
            <a:alphaModFix/>
          </a:blip>
          <a:stretch>
            <a:fillRect/>
          </a:stretch>
        </p:blipFill>
        <p:spPr>
          <a:xfrm>
            <a:off x="1562138" y="2473475"/>
            <a:ext cx="1078646" cy="1040900"/>
          </a:xfrm>
          <a:prstGeom prst="rect">
            <a:avLst/>
          </a:prstGeom>
          <a:noFill/>
          <a:ln>
            <a:noFill/>
          </a:ln>
        </p:spPr>
      </p:pic>
      <p:sp>
        <p:nvSpPr>
          <p:cNvPr id="242" name="Google Shape;242;p35"/>
          <p:cNvSpPr/>
          <p:nvPr/>
        </p:nvSpPr>
        <p:spPr>
          <a:xfrm rot="234">
            <a:off x="2748275" y="3558200"/>
            <a:ext cx="4416300" cy="869400"/>
          </a:xfrm>
          <a:prstGeom prst="wedgeEllipseCallout">
            <a:avLst>
              <a:gd fmla="val -59091" name="adj1"/>
              <a:gd fmla="val 39183" name="adj2"/>
            </a:avLst>
          </a:prstGeom>
          <a:solidFill>
            <a:srgbClr val="EF6C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Amatic SC"/>
                <a:ea typeface="Amatic SC"/>
                <a:cs typeface="Amatic SC"/>
                <a:sym typeface="Amatic SC"/>
              </a:rPr>
              <a:t>“...</a:t>
            </a:r>
            <a:r>
              <a:rPr b="1" lang="en" sz="2400" u="sng">
                <a:solidFill>
                  <a:srgbClr val="674EA7"/>
                </a:solidFill>
                <a:latin typeface="Amatic SC"/>
                <a:ea typeface="Amatic SC"/>
                <a:cs typeface="Amatic SC"/>
                <a:sym typeface="Amatic SC"/>
              </a:rPr>
              <a:t>all factors</a:t>
            </a:r>
            <a:r>
              <a:rPr b="1" lang="en" sz="2400">
                <a:solidFill>
                  <a:srgbClr val="FFFFFF"/>
                </a:solidFill>
                <a:latin typeface="Amatic SC"/>
                <a:ea typeface="Amatic SC"/>
                <a:cs typeface="Amatic SC"/>
                <a:sym typeface="Amatic SC"/>
              </a:rPr>
              <a:t> being fulfilled makes good integration”</a:t>
            </a:r>
            <a:endParaRPr b="1" i="1" sz="2400">
              <a:solidFill>
                <a:srgbClr val="FFFFFF"/>
              </a:solidFill>
              <a:latin typeface="Amatic SC"/>
              <a:ea typeface="Amatic SC"/>
              <a:cs typeface="Amatic SC"/>
              <a:sym typeface="Amatic SC"/>
            </a:endParaRPr>
          </a:p>
        </p:txBody>
      </p:sp>
      <p:pic>
        <p:nvPicPr>
          <p:cNvPr id="243" name="Google Shape;243;p35"/>
          <p:cNvPicPr preferRelativeResize="0"/>
          <p:nvPr/>
        </p:nvPicPr>
        <p:blipFill>
          <a:blip r:embed="rId5">
            <a:alphaModFix/>
          </a:blip>
          <a:stretch>
            <a:fillRect/>
          </a:stretch>
        </p:blipFill>
        <p:spPr>
          <a:xfrm>
            <a:off x="1605800" y="1143207"/>
            <a:ext cx="991325" cy="1141417"/>
          </a:xfrm>
          <a:prstGeom prst="rect">
            <a:avLst/>
          </a:prstGeom>
          <a:noFill/>
          <a:ln>
            <a:noFill/>
          </a:ln>
        </p:spPr>
      </p:pic>
      <p:pic>
        <p:nvPicPr>
          <p:cNvPr id="244" name="Google Shape;244;p35"/>
          <p:cNvPicPr preferRelativeResize="0"/>
          <p:nvPr/>
        </p:nvPicPr>
        <p:blipFill>
          <a:blip r:embed="rId6">
            <a:alphaModFix/>
          </a:blip>
          <a:stretch>
            <a:fillRect/>
          </a:stretch>
        </p:blipFill>
        <p:spPr>
          <a:xfrm>
            <a:off x="1562150" y="3703213"/>
            <a:ext cx="1078625" cy="898858"/>
          </a:xfrm>
          <a:prstGeom prst="rect">
            <a:avLst/>
          </a:prstGeom>
          <a:noFill/>
          <a:ln>
            <a:noFill/>
          </a:ln>
        </p:spPr>
      </p:pic>
      <p:sp>
        <p:nvSpPr>
          <p:cNvPr id="245" name="Google Shape;245;p35"/>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5"/>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2</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1000"/>
                                        <p:tgtEl>
                                          <p:spTgt spid="23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1000"/>
                                        <p:tgtEl>
                                          <p:spTgt spid="24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6"/>
          <p:cNvSpPr txBox="1"/>
          <p:nvPr>
            <p:ph type="title"/>
          </p:nvPr>
        </p:nvSpPr>
        <p:spPr>
          <a:xfrm>
            <a:off x="311700" y="26315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Preliminary Survey Distribution </a:t>
            </a:r>
            <a:endParaRPr sz="4800">
              <a:latin typeface="Amatic SC"/>
              <a:ea typeface="Amatic SC"/>
              <a:cs typeface="Amatic SC"/>
              <a:sym typeface="Amatic SC"/>
            </a:endParaRPr>
          </a:p>
        </p:txBody>
      </p:sp>
      <p:sp>
        <p:nvSpPr>
          <p:cNvPr id="252" name="Google Shape;252;p36"/>
          <p:cNvSpPr txBox="1"/>
          <p:nvPr>
            <p:ph idx="1" type="body"/>
          </p:nvPr>
        </p:nvSpPr>
        <p:spPr>
          <a:xfrm>
            <a:off x="311700" y="1592900"/>
            <a:ext cx="3870900" cy="1614300"/>
          </a:xfrm>
          <a:prstGeom prst="rect">
            <a:avLst/>
          </a:prstGeom>
        </p:spPr>
        <p:txBody>
          <a:bodyPr anchorCtr="0" anchor="t" bIns="91425" lIns="91425" spcFirstLastPara="1" rIns="91425" wrap="square" tIns="91425">
            <a:noAutofit/>
          </a:bodyPr>
          <a:lstStyle/>
          <a:p>
            <a:pPr indent="-355600" lvl="0" marL="457200" rtl="0" algn="l">
              <a:lnSpc>
                <a:spcPct val="200000"/>
              </a:lnSpc>
              <a:spcBef>
                <a:spcPts val="0"/>
              </a:spcBef>
              <a:spcAft>
                <a:spcPts val="0"/>
              </a:spcAft>
              <a:buClr>
                <a:srgbClr val="674EA7"/>
              </a:buClr>
              <a:buSzPts val="2000"/>
              <a:buFont typeface="Merriweather"/>
              <a:buChar char="●"/>
            </a:pPr>
            <a:r>
              <a:rPr b="1" lang="en" sz="2000">
                <a:solidFill>
                  <a:srgbClr val="674EA7"/>
                </a:solidFill>
                <a:latin typeface="Merriweather"/>
                <a:ea typeface="Merriweather"/>
                <a:cs typeface="Merriweather"/>
                <a:sym typeface="Merriweather"/>
              </a:rPr>
              <a:t>50 Plates of Lentils </a:t>
            </a:r>
            <a:endParaRPr b="1" sz="2000">
              <a:solidFill>
                <a:srgbClr val="674EA7"/>
              </a:solidFill>
              <a:latin typeface="Merriweather"/>
              <a:ea typeface="Merriweather"/>
              <a:cs typeface="Merriweather"/>
              <a:sym typeface="Merriweather"/>
            </a:endParaRPr>
          </a:p>
          <a:p>
            <a:pPr indent="-355600" lvl="0" marL="457200" rtl="0" algn="l">
              <a:lnSpc>
                <a:spcPct val="200000"/>
              </a:lnSpc>
              <a:spcBef>
                <a:spcPts val="0"/>
              </a:spcBef>
              <a:spcAft>
                <a:spcPts val="0"/>
              </a:spcAft>
              <a:buClr>
                <a:schemeClr val="accent1"/>
              </a:buClr>
              <a:buSzPts val="2000"/>
              <a:buFont typeface="Merriweather"/>
              <a:buChar char="●"/>
            </a:pPr>
            <a:r>
              <a:rPr b="1" lang="en" sz="2000">
                <a:solidFill>
                  <a:schemeClr val="accent1"/>
                </a:solidFill>
                <a:latin typeface="Merriweather"/>
                <a:ea typeface="Merriweather"/>
                <a:cs typeface="Merriweather"/>
                <a:sym typeface="Merriweather"/>
              </a:rPr>
              <a:t>Persian Night </a:t>
            </a:r>
            <a:endParaRPr b="1" sz="2000">
              <a:solidFill>
                <a:schemeClr val="accent1"/>
              </a:solidFill>
              <a:latin typeface="Merriweather"/>
              <a:ea typeface="Merriweather"/>
              <a:cs typeface="Merriweather"/>
              <a:sym typeface="Merriweather"/>
            </a:endParaRPr>
          </a:p>
          <a:p>
            <a:pPr indent="-355600" lvl="0" marL="457200" rtl="0" algn="l">
              <a:lnSpc>
                <a:spcPct val="200000"/>
              </a:lnSpc>
              <a:spcBef>
                <a:spcPts val="0"/>
              </a:spcBef>
              <a:spcAft>
                <a:spcPts val="0"/>
              </a:spcAft>
              <a:buClr>
                <a:srgbClr val="674EA7"/>
              </a:buClr>
              <a:buSzPts val="2000"/>
              <a:buFont typeface="Merriweather"/>
              <a:buChar char="●"/>
            </a:pPr>
            <a:r>
              <a:rPr b="1" lang="en" sz="2000">
                <a:solidFill>
                  <a:srgbClr val="674EA7"/>
                </a:solidFill>
                <a:latin typeface="Merriweather"/>
                <a:ea typeface="Merriweather"/>
                <a:cs typeface="Merriweather"/>
                <a:sym typeface="Merriweather"/>
              </a:rPr>
              <a:t>50 Plates of Desserts </a:t>
            </a:r>
            <a:endParaRPr b="1" sz="2000">
              <a:solidFill>
                <a:srgbClr val="674EA7"/>
              </a:solidFill>
              <a:latin typeface="Merriweather"/>
              <a:ea typeface="Merriweather"/>
              <a:cs typeface="Merriweather"/>
              <a:sym typeface="Merriweather"/>
            </a:endParaRPr>
          </a:p>
        </p:txBody>
      </p:sp>
      <p:sp>
        <p:nvSpPr>
          <p:cNvPr id="253" name="Google Shape;253;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4" name="Google Shape;254;p36"/>
          <p:cNvPicPr preferRelativeResize="0"/>
          <p:nvPr/>
        </p:nvPicPr>
        <p:blipFill>
          <a:blip r:embed="rId3">
            <a:alphaModFix/>
          </a:blip>
          <a:stretch>
            <a:fillRect/>
          </a:stretch>
        </p:blipFill>
        <p:spPr>
          <a:xfrm>
            <a:off x="4310402" y="1283992"/>
            <a:ext cx="4521901" cy="3379225"/>
          </a:xfrm>
          <a:prstGeom prst="rect">
            <a:avLst/>
          </a:prstGeom>
          <a:noFill/>
          <a:ln cap="flat" cmpd="sng" w="38100">
            <a:solidFill>
              <a:schemeClr val="accent1"/>
            </a:solidFill>
            <a:prstDash val="solid"/>
            <a:round/>
            <a:headEnd len="sm" w="sm" type="none"/>
            <a:tailEnd len="sm" w="sm" type="none"/>
          </a:ln>
        </p:spPr>
      </p:pic>
      <p:pic>
        <p:nvPicPr>
          <p:cNvPr id="255" name="Google Shape;255;p36"/>
          <p:cNvPicPr preferRelativeResize="0"/>
          <p:nvPr/>
        </p:nvPicPr>
        <p:blipFill>
          <a:blip r:embed="rId4">
            <a:alphaModFix/>
          </a:blip>
          <a:stretch>
            <a:fillRect/>
          </a:stretch>
        </p:blipFill>
        <p:spPr>
          <a:xfrm>
            <a:off x="0" y="4194150"/>
            <a:ext cx="904025" cy="801450"/>
          </a:xfrm>
          <a:prstGeom prst="rect">
            <a:avLst/>
          </a:prstGeom>
          <a:noFill/>
          <a:ln>
            <a:noFill/>
          </a:ln>
        </p:spPr>
      </p:pic>
      <p:sp>
        <p:nvSpPr>
          <p:cNvPr id="256" name="Google Shape;256;p36"/>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6"/>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3</a:t>
            </a:r>
            <a:endParaRPr b="1"/>
          </a:p>
        </p:txBody>
      </p:sp>
      <p:sp>
        <p:nvSpPr>
          <p:cNvPr id="258" name="Google Shape;258;p36"/>
          <p:cNvSpPr txBox="1"/>
          <p:nvPr/>
        </p:nvSpPr>
        <p:spPr>
          <a:xfrm>
            <a:off x="1177275" y="4357138"/>
            <a:ext cx="35109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1"/>
                </a:solidFill>
                <a:latin typeface="Merriweather"/>
                <a:ea typeface="Merriweather"/>
                <a:cs typeface="Merriweather"/>
                <a:sym typeface="Merriweather"/>
              </a:rPr>
              <a:t>38 respondents</a:t>
            </a:r>
            <a:endParaRPr b="1" sz="2200">
              <a:solidFill>
                <a:schemeClr val="accent4"/>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2095650" y="196550"/>
            <a:ext cx="4952700" cy="70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Final Survey Distribution </a:t>
            </a:r>
            <a:endParaRPr sz="4800">
              <a:latin typeface="Amatic SC"/>
              <a:ea typeface="Amatic SC"/>
              <a:cs typeface="Amatic SC"/>
              <a:sym typeface="Amatic SC"/>
            </a:endParaRPr>
          </a:p>
        </p:txBody>
      </p:sp>
      <p:sp>
        <p:nvSpPr>
          <p:cNvPr id="264" name="Google Shape;264;p37"/>
          <p:cNvSpPr txBox="1"/>
          <p:nvPr>
            <p:ph idx="1" type="body"/>
          </p:nvPr>
        </p:nvSpPr>
        <p:spPr>
          <a:xfrm>
            <a:off x="175775" y="1092150"/>
            <a:ext cx="4952700" cy="3302700"/>
          </a:xfrm>
          <a:prstGeom prst="rect">
            <a:avLst/>
          </a:prstGeom>
        </p:spPr>
        <p:txBody>
          <a:bodyPr anchorCtr="0" anchor="t" bIns="91425" lIns="91425" spcFirstLastPara="1" rIns="91425" wrap="square" tIns="91425">
            <a:noAutofit/>
          </a:bodyPr>
          <a:lstStyle/>
          <a:p>
            <a:pPr indent="-368300" lvl="0" marL="457200" rtl="0" algn="l">
              <a:lnSpc>
                <a:spcPct val="150000"/>
              </a:lnSpc>
              <a:spcBef>
                <a:spcPts val="0"/>
              </a:spcBef>
              <a:spcAft>
                <a:spcPts val="0"/>
              </a:spcAft>
              <a:buClr>
                <a:srgbClr val="674EA7"/>
              </a:buClr>
              <a:buSzPts val="2200"/>
              <a:buFont typeface="Merriweather"/>
              <a:buChar char="●"/>
            </a:pPr>
            <a:r>
              <a:rPr b="1" lang="en" sz="2200">
                <a:solidFill>
                  <a:srgbClr val="674EA7"/>
                </a:solidFill>
                <a:latin typeface="Merriweather"/>
                <a:ea typeface="Merriweather"/>
                <a:cs typeface="Merriweather"/>
                <a:sym typeface="Merriweather"/>
              </a:rPr>
              <a:t>Women Cooking</a:t>
            </a:r>
            <a:endParaRPr b="1" sz="2200">
              <a:solidFill>
                <a:srgbClr val="674EA7"/>
              </a:solidFill>
              <a:latin typeface="Merriweather"/>
              <a:ea typeface="Merriweather"/>
              <a:cs typeface="Merriweather"/>
              <a:sym typeface="Merriweather"/>
            </a:endParaRPr>
          </a:p>
          <a:p>
            <a:pPr indent="-368300" lvl="0" marL="457200" rtl="0" algn="l">
              <a:lnSpc>
                <a:spcPct val="150000"/>
              </a:lnSpc>
              <a:spcBef>
                <a:spcPts val="0"/>
              </a:spcBef>
              <a:spcAft>
                <a:spcPts val="0"/>
              </a:spcAft>
              <a:buClr>
                <a:schemeClr val="accent1"/>
              </a:buClr>
              <a:buSzPts val="2200"/>
              <a:buFont typeface="Merriweather"/>
              <a:buChar char="●"/>
            </a:pPr>
            <a:r>
              <a:rPr b="1" lang="en" sz="2200">
                <a:solidFill>
                  <a:schemeClr val="accent1"/>
                </a:solidFill>
                <a:latin typeface="Merriweather"/>
                <a:ea typeface="Merriweather"/>
                <a:cs typeface="Merriweather"/>
                <a:sym typeface="Merriweather"/>
              </a:rPr>
              <a:t>Music Night </a:t>
            </a:r>
            <a:endParaRPr b="1" sz="2200">
              <a:solidFill>
                <a:schemeClr val="accent1"/>
              </a:solidFill>
              <a:latin typeface="Merriweather"/>
              <a:ea typeface="Merriweather"/>
              <a:cs typeface="Merriweather"/>
              <a:sym typeface="Merriweather"/>
            </a:endParaRPr>
          </a:p>
          <a:p>
            <a:pPr indent="-368300" lvl="0" marL="457200" rtl="0" algn="l">
              <a:lnSpc>
                <a:spcPct val="150000"/>
              </a:lnSpc>
              <a:spcBef>
                <a:spcPts val="0"/>
              </a:spcBef>
              <a:spcAft>
                <a:spcPts val="0"/>
              </a:spcAft>
              <a:buClr>
                <a:srgbClr val="674EA7"/>
              </a:buClr>
              <a:buSzPts val="2200"/>
              <a:buFont typeface="Merriweather"/>
              <a:buChar char="●"/>
            </a:pPr>
            <a:r>
              <a:rPr b="1" lang="en" sz="2200">
                <a:solidFill>
                  <a:srgbClr val="674EA7"/>
                </a:solidFill>
                <a:latin typeface="Merriweather"/>
                <a:ea typeface="Merriweather"/>
                <a:cs typeface="Merriweather"/>
                <a:sym typeface="Merriweather"/>
              </a:rPr>
              <a:t>50 Plates of Eggs</a:t>
            </a:r>
            <a:endParaRPr b="1" sz="2200">
              <a:solidFill>
                <a:srgbClr val="674EA7"/>
              </a:solidFill>
              <a:latin typeface="Merriweather"/>
              <a:ea typeface="Merriweather"/>
              <a:cs typeface="Merriweather"/>
              <a:sym typeface="Merriweather"/>
            </a:endParaRPr>
          </a:p>
          <a:p>
            <a:pPr indent="-368300" lvl="0" marL="457200" rtl="0" algn="l">
              <a:lnSpc>
                <a:spcPct val="150000"/>
              </a:lnSpc>
              <a:spcBef>
                <a:spcPts val="0"/>
              </a:spcBef>
              <a:spcAft>
                <a:spcPts val="0"/>
              </a:spcAft>
              <a:buClr>
                <a:schemeClr val="accent1"/>
              </a:buClr>
              <a:buSzPts val="2200"/>
              <a:buFont typeface="Merriweather"/>
              <a:buChar char="●"/>
            </a:pPr>
            <a:r>
              <a:rPr b="1" lang="en" sz="2200">
                <a:solidFill>
                  <a:schemeClr val="accent1"/>
                </a:solidFill>
                <a:latin typeface="Merriweather"/>
                <a:ea typeface="Merriweather"/>
                <a:cs typeface="Merriweather"/>
                <a:sym typeface="Merriweather"/>
              </a:rPr>
              <a:t>50 Plates of Pasta </a:t>
            </a:r>
            <a:endParaRPr b="1" sz="2200">
              <a:solidFill>
                <a:schemeClr val="accent1"/>
              </a:solidFill>
              <a:latin typeface="Merriweather"/>
              <a:ea typeface="Merriweather"/>
              <a:cs typeface="Merriweather"/>
              <a:sym typeface="Merriweather"/>
            </a:endParaRPr>
          </a:p>
          <a:p>
            <a:pPr indent="-368300" lvl="0" marL="457200" rtl="0" algn="l">
              <a:lnSpc>
                <a:spcPct val="150000"/>
              </a:lnSpc>
              <a:spcBef>
                <a:spcPts val="0"/>
              </a:spcBef>
              <a:spcAft>
                <a:spcPts val="0"/>
              </a:spcAft>
              <a:buClr>
                <a:srgbClr val="674EA7"/>
              </a:buClr>
              <a:buSzPts val="2200"/>
              <a:buFont typeface="Merriweather"/>
              <a:buChar char="●"/>
            </a:pPr>
            <a:r>
              <a:rPr b="1" lang="en" sz="2200">
                <a:solidFill>
                  <a:srgbClr val="674EA7"/>
                </a:solidFill>
                <a:latin typeface="Merriweather"/>
                <a:ea typeface="Merriweather"/>
                <a:cs typeface="Merriweather"/>
                <a:sym typeface="Merriweather"/>
              </a:rPr>
              <a:t>Sprach Café </a:t>
            </a:r>
            <a:endParaRPr b="1" sz="2200">
              <a:solidFill>
                <a:srgbClr val="674EA7"/>
              </a:solidFill>
              <a:latin typeface="Merriweather"/>
              <a:ea typeface="Merriweather"/>
              <a:cs typeface="Merriweather"/>
              <a:sym typeface="Merriweather"/>
            </a:endParaRPr>
          </a:p>
          <a:p>
            <a:pPr indent="-368300" lvl="0" marL="457200" rtl="0" algn="l">
              <a:lnSpc>
                <a:spcPct val="150000"/>
              </a:lnSpc>
              <a:spcBef>
                <a:spcPts val="0"/>
              </a:spcBef>
              <a:spcAft>
                <a:spcPts val="0"/>
              </a:spcAft>
              <a:buClr>
                <a:schemeClr val="accent1"/>
              </a:buClr>
              <a:buSzPts val="2200"/>
              <a:buFont typeface="Merriweather"/>
              <a:buChar char="●"/>
            </a:pPr>
            <a:r>
              <a:rPr b="1" lang="en" sz="2200">
                <a:solidFill>
                  <a:schemeClr val="accent1"/>
                </a:solidFill>
                <a:latin typeface="Merriweather"/>
                <a:ea typeface="Merriweather"/>
                <a:cs typeface="Merriweather"/>
                <a:sym typeface="Merriweather"/>
              </a:rPr>
              <a:t>Ostern bei </a:t>
            </a:r>
            <a:r>
              <a:rPr b="1" lang="en" sz="2200">
                <a:solidFill>
                  <a:schemeClr val="accent1"/>
                </a:solidFill>
                <a:latin typeface="Merriweather"/>
                <a:ea typeface="Merriweather"/>
                <a:cs typeface="Merriweather"/>
                <a:sym typeface="Merriweather"/>
              </a:rPr>
              <a:t>Tellerrand </a:t>
            </a:r>
            <a:endParaRPr b="1" sz="2200">
              <a:solidFill>
                <a:schemeClr val="accent1"/>
              </a:solidFill>
              <a:latin typeface="Merriweather"/>
              <a:ea typeface="Merriweather"/>
              <a:cs typeface="Merriweather"/>
              <a:sym typeface="Merriweather"/>
            </a:endParaRPr>
          </a:p>
        </p:txBody>
      </p:sp>
      <p:sp>
        <p:nvSpPr>
          <p:cNvPr id="265" name="Google Shape;265;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6" name="Google Shape;266;p37"/>
          <p:cNvPicPr preferRelativeResize="0"/>
          <p:nvPr/>
        </p:nvPicPr>
        <p:blipFill>
          <a:blip r:embed="rId3">
            <a:alphaModFix/>
          </a:blip>
          <a:stretch>
            <a:fillRect/>
          </a:stretch>
        </p:blipFill>
        <p:spPr>
          <a:xfrm>
            <a:off x="5128475" y="1092142"/>
            <a:ext cx="3199475" cy="3624657"/>
          </a:xfrm>
          <a:prstGeom prst="rect">
            <a:avLst/>
          </a:prstGeom>
          <a:noFill/>
          <a:ln cap="flat" cmpd="sng" w="38100">
            <a:solidFill>
              <a:schemeClr val="accent1"/>
            </a:solidFill>
            <a:prstDash val="solid"/>
            <a:round/>
            <a:headEnd len="sm" w="sm" type="none"/>
            <a:tailEnd len="sm" w="sm" type="none"/>
          </a:ln>
        </p:spPr>
      </p:pic>
      <p:pic>
        <p:nvPicPr>
          <p:cNvPr id="267" name="Google Shape;267;p37"/>
          <p:cNvPicPr preferRelativeResize="0"/>
          <p:nvPr/>
        </p:nvPicPr>
        <p:blipFill>
          <a:blip r:embed="rId4">
            <a:alphaModFix/>
          </a:blip>
          <a:stretch>
            <a:fillRect/>
          </a:stretch>
        </p:blipFill>
        <p:spPr>
          <a:xfrm>
            <a:off x="0" y="4194150"/>
            <a:ext cx="904025" cy="801450"/>
          </a:xfrm>
          <a:prstGeom prst="rect">
            <a:avLst/>
          </a:prstGeom>
          <a:noFill/>
          <a:ln>
            <a:noFill/>
          </a:ln>
        </p:spPr>
      </p:pic>
      <p:sp>
        <p:nvSpPr>
          <p:cNvPr id="268" name="Google Shape;268;p37"/>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7"/>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3</a:t>
            </a:r>
            <a:endParaRPr b="1"/>
          </a:p>
        </p:txBody>
      </p:sp>
      <p:sp>
        <p:nvSpPr>
          <p:cNvPr id="270" name="Google Shape;270;p37"/>
          <p:cNvSpPr txBox="1"/>
          <p:nvPr/>
        </p:nvSpPr>
        <p:spPr>
          <a:xfrm>
            <a:off x="1617575" y="4409775"/>
            <a:ext cx="35109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674EA7"/>
                </a:solidFill>
                <a:latin typeface="Merriweather"/>
                <a:ea typeface="Merriweather"/>
                <a:cs typeface="Merriweather"/>
                <a:sym typeface="Merriweather"/>
              </a:rPr>
              <a:t>86 respondents</a:t>
            </a:r>
            <a:endParaRPr b="1" sz="2200">
              <a:solidFill>
                <a:srgbClr val="674EA7"/>
              </a:solidFill>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8"/>
          <p:cNvSpPr txBox="1"/>
          <p:nvPr>
            <p:ph type="title"/>
          </p:nvPr>
        </p:nvSpPr>
        <p:spPr>
          <a:xfrm>
            <a:off x="311700" y="241950"/>
            <a:ext cx="8520600" cy="70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Reducing </a:t>
            </a:r>
            <a:r>
              <a:rPr lang="en" sz="4800">
                <a:latin typeface="Amatic SC"/>
                <a:ea typeface="Amatic SC"/>
                <a:cs typeface="Amatic SC"/>
                <a:sym typeface="Amatic SC"/>
              </a:rPr>
              <a:t>Prejudices</a:t>
            </a:r>
            <a:r>
              <a:rPr lang="en" sz="4800">
                <a:latin typeface="Amatic SC"/>
                <a:ea typeface="Amatic SC"/>
                <a:cs typeface="Amatic SC"/>
                <a:sym typeface="Amatic SC"/>
              </a:rPr>
              <a:t> through Sharing</a:t>
            </a:r>
            <a:endParaRPr sz="4800">
              <a:latin typeface="Amatic SC"/>
              <a:ea typeface="Amatic SC"/>
              <a:cs typeface="Amatic SC"/>
              <a:sym typeface="Amatic SC"/>
            </a:endParaRPr>
          </a:p>
        </p:txBody>
      </p:sp>
      <p:sp>
        <p:nvSpPr>
          <p:cNvPr id="276" name="Google Shape;276;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7" name="Google Shape;277;p38"/>
          <p:cNvPicPr preferRelativeResize="0"/>
          <p:nvPr/>
        </p:nvPicPr>
        <p:blipFill>
          <a:blip r:embed="rId3">
            <a:alphaModFix/>
          </a:blip>
          <a:stretch>
            <a:fillRect/>
          </a:stretch>
        </p:blipFill>
        <p:spPr>
          <a:xfrm>
            <a:off x="0" y="4194150"/>
            <a:ext cx="904025" cy="801450"/>
          </a:xfrm>
          <a:prstGeom prst="rect">
            <a:avLst/>
          </a:prstGeom>
          <a:noFill/>
          <a:ln>
            <a:noFill/>
          </a:ln>
        </p:spPr>
      </p:pic>
      <p:sp>
        <p:nvSpPr>
          <p:cNvPr id="278" name="Google Shape;278;p38"/>
          <p:cNvSpPr txBox="1"/>
          <p:nvPr/>
        </p:nvSpPr>
        <p:spPr>
          <a:xfrm>
            <a:off x="394650" y="1127000"/>
            <a:ext cx="4098900" cy="33381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rgbClr val="674EA7"/>
              </a:buClr>
              <a:buSzPts val="1600"/>
              <a:buFont typeface="Merriweather"/>
              <a:buChar char="●"/>
            </a:pPr>
            <a:r>
              <a:rPr b="1" lang="en" sz="1600">
                <a:solidFill>
                  <a:srgbClr val="674EA7"/>
                </a:solidFill>
                <a:latin typeface="Merriweather"/>
                <a:ea typeface="Merriweather"/>
                <a:cs typeface="Merriweather"/>
                <a:sym typeface="Merriweather"/>
              </a:rPr>
              <a:t>56% of participants feel that events help to reduce personal prejudices </a:t>
            </a:r>
            <a:endParaRPr b="1" sz="1600">
              <a:solidFill>
                <a:srgbClr val="674EA7"/>
              </a:solidFill>
              <a:latin typeface="Merriweather"/>
              <a:ea typeface="Merriweather"/>
              <a:cs typeface="Merriweather"/>
              <a:sym typeface="Merriweather"/>
            </a:endParaRPr>
          </a:p>
          <a:p>
            <a:pPr indent="-330200" lvl="0" marL="457200" rtl="0" algn="l">
              <a:lnSpc>
                <a:spcPct val="150000"/>
              </a:lnSpc>
              <a:spcBef>
                <a:spcPts val="0"/>
              </a:spcBef>
              <a:spcAft>
                <a:spcPts val="0"/>
              </a:spcAft>
              <a:buClr>
                <a:srgbClr val="EF6C00"/>
              </a:buClr>
              <a:buSzPts val="1600"/>
              <a:buFont typeface="Merriweather"/>
              <a:buChar char="●"/>
            </a:pPr>
            <a:r>
              <a:rPr b="1" lang="en" sz="1600">
                <a:solidFill>
                  <a:srgbClr val="EF6C00"/>
                </a:solidFill>
                <a:latin typeface="Merriweather"/>
                <a:ea typeface="Merriweather"/>
                <a:cs typeface="Merriweather"/>
                <a:sym typeface="Merriweather"/>
              </a:rPr>
              <a:t>60% of participants feel more comfortable talking to people w/ different ethnicities at Über den Tellerrand than in public  </a:t>
            </a:r>
            <a:endParaRPr b="1" sz="1600">
              <a:solidFill>
                <a:srgbClr val="EF6C00"/>
              </a:solidFill>
              <a:latin typeface="Merriweather"/>
              <a:ea typeface="Merriweather"/>
              <a:cs typeface="Merriweather"/>
              <a:sym typeface="Merriweather"/>
            </a:endParaRPr>
          </a:p>
          <a:p>
            <a:pPr indent="-330200" lvl="0" marL="457200" rtl="0" algn="l">
              <a:lnSpc>
                <a:spcPct val="150000"/>
              </a:lnSpc>
              <a:spcBef>
                <a:spcPts val="0"/>
              </a:spcBef>
              <a:spcAft>
                <a:spcPts val="0"/>
              </a:spcAft>
              <a:buClr>
                <a:srgbClr val="674EA7"/>
              </a:buClr>
              <a:buSzPts val="1600"/>
              <a:buFont typeface="Merriweather"/>
              <a:buChar char="●"/>
            </a:pPr>
            <a:r>
              <a:rPr b="1" lang="en" sz="1600">
                <a:solidFill>
                  <a:srgbClr val="674EA7"/>
                </a:solidFill>
                <a:latin typeface="Merriweather"/>
                <a:ea typeface="Merriweather"/>
                <a:cs typeface="Merriweather"/>
                <a:sym typeface="Merriweather"/>
              </a:rPr>
              <a:t>From follow-up interview: personal level</a:t>
            </a:r>
            <a:endParaRPr b="1" sz="1600">
              <a:solidFill>
                <a:srgbClr val="674EA7"/>
              </a:solidFill>
              <a:latin typeface="Merriweather"/>
              <a:ea typeface="Merriweather"/>
              <a:cs typeface="Merriweather"/>
              <a:sym typeface="Merriweather"/>
            </a:endParaRPr>
          </a:p>
        </p:txBody>
      </p:sp>
      <p:pic>
        <p:nvPicPr>
          <p:cNvPr id="279" name="Google Shape;279;p38"/>
          <p:cNvPicPr preferRelativeResize="0"/>
          <p:nvPr/>
        </p:nvPicPr>
        <p:blipFill>
          <a:blip r:embed="rId4">
            <a:alphaModFix/>
          </a:blip>
          <a:stretch>
            <a:fillRect/>
          </a:stretch>
        </p:blipFill>
        <p:spPr>
          <a:xfrm>
            <a:off x="5388425" y="990500"/>
            <a:ext cx="2917011" cy="3889348"/>
          </a:xfrm>
          <a:prstGeom prst="rect">
            <a:avLst/>
          </a:prstGeom>
          <a:noFill/>
          <a:ln cap="flat" cmpd="sng" w="38100">
            <a:solidFill>
              <a:schemeClr val="accent1"/>
            </a:solidFill>
            <a:prstDash val="solid"/>
            <a:round/>
            <a:headEnd len="sm" w="sm" type="none"/>
            <a:tailEnd len="sm" w="sm" type="none"/>
          </a:ln>
        </p:spPr>
      </p:pic>
      <p:sp>
        <p:nvSpPr>
          <p:cNvPr id="280" name="Google Shape;280;p38"/>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8"/>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3</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9"/>
          <p:cNvSpPr txBox="1"/>
          <p:nvPr>
            <p:ph type="title"/>
          </p:nvPr>
        </p:nvSpPr>
        <p:spPr>
          <a:xfrm>
            <a:off x="311700" y="241950"/>
            <a:ext cx="8520600" cy="70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Building a </a:t>
            </a:r>
            <a:r>
              <a:rPr lang="en" sz="4800">
                <a:latin typeface="Amatic SC"/>
                <a:ea typeface="Amatic SC"/>
                <a:cs typeface="Amatic SC"/>
                <a:sym typeface="Amatic SC"/>
              </a:rPr>
              <a:t>Social Network</a:t>
            </a:r>
            <a:endParaRPr sz="4800">
              <a:latin typeface="Amatic SC"/>
              <a:ea typeface="Amatic SC"/>
              <a:cs typeface="Amatic SC"/>
              <a:sym typeface="Amatic SC"/>
            </a:endParaRPr>
          </a:p>
        </p:txBody>
      </p:sp>
      <p:sp>
        <p:nvSpPr>
          <p:cNvPr id="287" name="Google Shape;287;p3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t/>
            </a:r>
            <a:endParaRPr sz="1400">
              <a:solidFill>
                <a:srgbClr val="000000"/>
              </a:solidFill>
            </a:endParaRPr>
          </a:p>
          <a:p>
            <a:pPr indent="0" lvl="0" marL="0" rtl="0" algn="l">
              <a:spcBef>
                <a:spcPts val="0"/>
              </a:spcBef>
              <a:spcAft>
                <a:spcPts val="1600"/>
              </a:spcAft>
              <a:buNone/>
            </a:pPr>
            <a:r>
              <a:t/>
            </a:r>
            <a:endParaRPr/>
          </a:p>
        </p:txBody>
      </p:sp>
      <p:sp>
        <p:nvSpPr>
          <p:cNvPr id="288" name="Google Shape;288;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9" name="Google Shape;289;p39"/>
          <p:cNvPicPr preferRelativeResize="0"/>
          <p:nvPr/>
        </p:nvPicPr>
        <p:blipFill>
          <a:blip r:embed="rId3">
            <a:alphaModFix/>
          </a:blip>
          <a:stretch>
            <a:fillRect/>
          </a:stretch>
        </p:blipFill>
        <p:spPr>
          <a:xfrm>
            <a:off x="0" y="4194150"/>
            <a:ext cx="904025" cy="801450"/>
          </a:xfrm>
          <a:prstGeom prst="rect">
            <a:avLst/>
          </a:prstGeom>
          <a:noFill/>
          <a:ln>
            <a:noFill/>
          </a:ln>
        </p:spPr>
      </p:pic>
      <p:sp>
        <p:nvSpPr>
          <p:cNvPr id="290" name="Google Shape;290;p39"/>
          <p:cNvSpPr txBox="1"/>
          <p:nvPr/>
        </p:nvSpPr>
        <p:spPr>
          <a:xfrm>
            <a:off x="243125" y="1357425"/>
            <a:ext cx="3164100" cy="28857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rgbClr val="674EA7"/>
              </a:buClr>
              <a:buSzPts val="1600"/>
              <a:buFont typeface="Merriweather"/>
              <a:buChar char="●"/>
            </a:pPr>
            <a:r>
              <a:rPr b="1" lang="en" sz="1600">
                <a:solidFill>
                  <a:srgbClr val="674EA7"/>
                </a:solidFill>
                <a:latin typeface="Merriweather"/>
                <a:ea typeface="Merriweather"/>
                <a:cs typeface="Merriweather"/>
                <a:sym typeface="Merriweather"/>
              </a:rPr>
              <a:t>55% of participants found out about community events from personal recommendations</a:t>
            </a:r>
            <a:endParaRPr b="1" sz="1600">
              <a:solidFill>
                <a:srgbClr val="674EA7"/>
              </a:solidFill>
              <a:latin typeface="Merriweather"/>
              <a:ea typeface="Merriweather"/>
              <a:cs typeface="Merriweather"/>
              <a:sym typeface="Merriweather"/>
            </a:endParaRPr>
          </a:p>
          <a:p>
            <a:pPr indent="-330200" lvl="0" marL="457200" rtl="0" algn="l">
              <a:lnSpc>
                <a:spcPct val="150000"/>
              </a:lnSpc>
              <a:spcBef>
                <a:spcPts val="0"/>
              </a:spcBef>
              <a:spcAft>
                <a:spcPts val="0"/>
              </a:spcAft>
              <a:buClr>
                <a:schemeClr val="accent1"/>
              </a:buClr>
              <a:buSzPts val="1600"/>
              <a:buFont typeface="Merriweather"/>
              <a:buChar char="●"/>
            </a:pPr>
            <a:r>
              <a:rPr b="1" lang="en" sz="1600">
                <a:solidFill>
                  <a:schemeClr val="accent1"/>
                </a:solidFill>
                <a:latin typeface="Merriweather"/>
                <a:ea typeface="Merriweather"/>
                <a:cs typeface="Merriweather"/>
                <a:sym typeface="Merriweather"/>
              </a:rPr>
              <a:t>Follow-up dinner </a:t>
            </a:r>
            <a:endParaRPr b="1" sz="1600">
              <a:solidFill>
                <a:schemeClr val="accent1"/>
              </a:solidFill>
              <a:latin typeface="Merriweather"/>
              <a:ea typeface="Merriweather"/>
              <a:cs typeface="Merriweather"/>
              <a:sym typeface="Merriweather"/>
            </a:endParaRPr>
          </a:p>
          <a:p>
            <a:pPr indent="0" lvl="0" marL="457200" rtl="0" algn="l">
              <a:lnSpc>
                <a:spcPct val="150000"/>
              </a:lnSpc>
              <a:spcBef>
                <a:spcPts val="1600"/>
              </a:spcBef>
              <a:spcAft>
                <a:spcPts val="1600"/>
              </a:spcAft>
              <a:buNone/>
            </a:pPr>
            <a:r>
              <a:t/>
            </a:r>
            <a:endParaRPr b="1" sz="2200">
              <a:solidFill>
                <a:srgbClr val="674EA7"/>
              </a:solidFill>
              <a:latin typeface="Amatic SC"/>
              <a:ea typeface="Amatic SC"/>
              <a:cs typeface="Amatic SC"/>
              <a:sym typeface="Amatic SC"/>
            </a:endParaRPr>
          </a:p>
        </p:txBody>
      </p:sp>
      <p:sp>
        <p:nvSpPr>
          <p:cNvPr id="291" name="Google Shape;291;p39"/>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9"/>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3</a:t>
            </a:r>
            <a:endParaRPr b="1"/>
          </a:p>
        </p:txBody>
      </p:sp>
      <p:pic>
        <p:nvPicPr>
          <p:cNvPr id="293" name="Google Shape;293;p39"/>
          <p:cNvPicPr preferRelativeResize="0"/>
          <p:nvPr/>
        </p:nvPicPr>
        <p:blipFill>
          <a:blip r:embed="rId4">
            <a:alphaModFix/>
          </a:blip>
          <a:stretch>
            <a:fillRect/>
          </a:stretch>
        </p:blipFill>
        <p:spPr>
          <a:xfrm>
            <a:off x="3661050" y="1264925"/>
            <a:ext cx="5022276" cy="3082726"/>
          </a:xfrm>
          <a:prstGeom prst="rect">
            <a:avLst/>
          </a:prstGeom>
          <a:noFill/>
          <a:ln cap="flat" cmpd="sng" w="28575">
            <a:solidFill>
              <a:schemeClr val="accent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40"/>
          <p:cNvSpPr txBox="1"/>
          <p:nvPr>
            <p:ph type="title"/>
          </p:nvPr>
        </p:nvSpPr>
        <p:spPr>
          <a:xfrm>
            <a:off x="311700" y="241950"/>
            <a:ext cx="8520600" cy="70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Offering Resources for S</a:t>
            </a:r>
            <a:r>
              <a:rPr lang="en" sz="4800">
                <a:latin typeface="Amatic SC"/>
                <a:ea typeface="Amatic SC"/>
                <a:cs typeface="Amatic SC"/>
                <a:sym typeface="Amatic SC"/>
              </a:rPr>
              <a:t>upport</a:t>
            </a:r>
            <a:endParaRPr sz="4800">
              <a:latin typeface="Amatic SC"/>
              <a:ea typeface="Amatic SC"/>
              <a:cs typeface="Amatic SC"/>
              <a:sym typeface="Amatic SC"/>
            </a:endParaRPr>
          </a:p>
        </p:txBody>
      </p:sp>
      <p:sp>
        <p:nvSpPr>
          <p:cNvPr id="299" name="Google Shape;299;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0" name="Google Shape;300;p40"/>
          <p:cNvPicPr preferRelativeResize="0"/>
          <p:nvPr/>
        </p:nvPicPr>
        <p:blipFill>
          <a:blip r:embed="rId3">
            <a:alphaModFix/>
          </a:blip>
          <a:stretch>
            <a:fillRect/>
          </a:stretch>
        </p:blipFill>
        <p:spPr>
          <a:xfrm>
            <a:off x="0" y="4194150"/>
            <a:ext cx="904025" cy="801450"/>
          </a:xfrm>
          <a:prstGeom prst="rect">
            <a:avLst/>
          </a:prstGeom>
          <a:noFill/>
          <a:ln>
            <a:noFill/>
          </a:ln>
        </p:spPr>
      </p:pic>
      <p:sp>
        <p:nvSpPr>
          <p:cNvPr id="301" name="Google Shape;301;p40"/>
          <p:cNvSpPr txBox="1"/>
          <p:nvPr/>
        </p:nvSpPr>
        <p:spPr>
          <a:xfrm>
            <a:off x="145325" y="1071750"/>
            <a:ext cx="3000000" cy="30000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rgbClr val="674EA7"/>
              </a:buClr>
              <a:buSzPts val="1600"/>
              <a:buFont typeface="Merriweather"/>
              <a:buChar char="●"/>
            </a:pPr>
            <a:r>
              <a:rPr b="1" lang="en" sz="1600">
                <a:solidFill>
                  <a:srgbClr val="674EA7"/>
                </a:solidFill>
                <a:latin typeface="Merriweather"/>
                <a:ea typeface="Merriweather"/>
                <a:cs typeface="Merriweather"/>
                <a:sym typeface="Merriweather"/>
              </a:rPr>
              <a:t>82% of participants say </a:t>
            </a:r>
            <a:r>
              <a:rPr b="1" lang="en" sz="1600">
                <a:solidFill>
                  <a:srgbClr val="674EA7"/>
                </a:solidFill>
                <a:latin typeface="Merriweather"/>
                <a:ea typeface="Merriweather"/>
                <a:cs typeface="Merriweather"/>
                <a:sym typeface="Merriweather"/>
              </a:rPr>
              <a:t>Über</a:t>
            </a:r>
            <a:r>
              <a:rPr b="1" lang="en" sz="1600">
                <a:solidFill>
                  <a:srgbClr val="674EA7"/>
                </a:solidFill>
                <a:latin typeface="Merriweather"/>
                <a:ea typeface="Merriweather"/>
                <a:cs typeface="Merriweather"/>
                <a:sym typeface="Merriweather"/>
              </a:rPr>
              <a:t> de</a:t>
            </a:r>
            <a:r>
              <a:rPr b="1" lang="en" sz="1600">
                <a:solidFill>
                  <a:srgbClr val="674EA7"/>
                </a:solidFill>
                <a:latin typeface="Merriweather"/>
                <a:ea typeface="Merriweather"/>
                <a:cs typeface="Merriweather"/>
                <a:sym typeface="Merriweather"/>
              </a:rPr>
              <a:t>n</a:t>
            </a:r>
            <a:r>
              <a:rPr b="1" lang="en" sz="1600">
                <a:solidFill>
                  <a:srgbClr val="674EA7"/>
                </a:solidFill>
                <a:latin typeface="Merriweather"/>
                <a:ea typeface="Merriweather"/>
                <a:cs typeface="Merriweather"/>
                <a:sym typeface="Merriweather"/>
              </a:rPr>
              <a:t> Tellerand is a safe space (14% say maybe)</a:t>
            </a:r>
            <a:endParaRPr b="1" sz="1600">
              <a:solidFill>
                <a:schemeClr val="accent1"/>
              </a:solidFill>
              <a:latin typeface="Merriweather"/>
              <a:ea typeface="Merriweather"/>
              <a:cs typeface="Merriweather"/>
              <a:sym typeface="Merriweather"/>
            </a:endParaRPr>
          </a:p>
          <a:p>
            <a:pPr indent="-330200" lvl="0" marL="457200" rtl="0" algn="l">
              <a:lnSpc>
                <a:spcPct val="150000"/>
              </a:lnSpc>
              <a:spcBef>
                <a:spcPts val="0"/>
              </a:spcBef>
              <a:spcAft>
                <a:spcPts val="0"/>
              </a:spcAft>
              <a:buClr>
                <a:schemeClr val="accent1"/>
              </a:buClr>
              <a:buSzPts val="1600"/>
              <a:buFont typeface="Merriweather"/>
              <a:buChar char="●"/>
            </a:pPr>
            <a:r>
              <a:rPr b="1" lang="en" sz="1600">
                <a:solidFill>
                  <a:schemeClr val="accent1"/>
                </a:solidFill>
                <a:latin typeface="Merriweather"/>
                <a:ea typeface="Merriweather"/>
                <a:cs typeface="Merriweather"/>
                <a:sym typeface="Merriweather"/>
              </a:rPr>
              <a:t>Helping to improve language skills, assistance in getting around the city </a:t>
            </a:r>
            <a:endParaRPr b="1" sz="1600">
              <a:solidFill>
                <a:schemeClr val="accent1"/>
              </a:solidFill>
              <a:latin typeface="Merriweather"/>
              <a:ea typeface="Merriweather"/>
              <a:cs typeface="Merriweather"/>
              <a:sym typeface="Merriweather"/>
            </a:endParaRPr>
          </a:p>
          <a:p>
            <a:pPr indent="0" lvl="0" marL="457200" rtl="0" algn="l">
              <a:lnSpc>
                <a:spcPct val="150000"/>
              </a:lnSpc>
              <a:spcBef>
                <a:spcPts val="1600"/>
              </a:spcBef>
              <a:spcAft>
                <a:spcPts val="1600"/>
              </a:spcAft>
              <a:buNone/>
            </a:pPr>
            <a:r>
              <a:t/>
            </a:r>
            <a:endParaRPr b="1" sz="2200">
              <a:solidFill>
                <a:schemeClr val="accent1"/>
              </a:solidFill>
              <a:latin typeface="Amatic SC"/>
              <a:ea typeface="Amatic SC"/>
              <a:cs typeface="Amatic SC"/>
              <a:sym typeface="Amatic SC"/>
            </a:endParaRPr>
          </a:p>
        </p:txBody>
      </p:sp>
      <p:sp>
        <p:nvSpPr>
          <p:cNvPr id="302" name="Google Shape;302;p40"/>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0"/>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3</a:t>
            </a:r>
            <a:endParaRPr b="1"/>
          </a:p>
        </p:txBody>
      </p:sp>
      <p:pic>
        <p:nvPicPr>
          <p:cNvPr id="304" name="Google Shape;304;p40"/>
          <p:cNvPicPr preferRelativeResize="0"/>
          <p:nvPr/>
        </p:nvPicPr>
        <p:blipFill>
          <a:blip r:embed="rId4">
            <a:alphaModFix/>
          </a:blip>
          <a:stretch>
            <a:fillRect/>
          </a:stretch>
        </p:blipFill>
        <p:spPr>
          <a:xfrm>
            <a:off x="3297725" y="1101750"/>
            <a:ext cx="5183173" cy="3409067"/>
          </a:xfrm>
          <a:prstGeom prst="rect">
            <a:avLst/>
          </a:prstGeom>
          <a:noFill/>
          <a:ln cap="flat" cmpd="sng" w="28575">
            <a:solidFill>
              <a:schemeClr val="accent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1"/>
          <p:cNvSpPr txBox="1"/>
          <p:nvPr>
            <p:ph type="title"/>
          </p:nvPr>
        </p:nvSpPr>
        <p:spPr>
          <a:xfrm>
            <a:off x="311700" y="258200"/>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Participant </a:t>
            </a:r>
            <a:r>
              <a:rPr lang="en" sz="4800">
                <a:latin typeface="Amatic SC"/>
                <a:ea typeface="Amatic SC"/>
                <a:cs typeface="Amatic SC"/>
                <a:sym typeface="Amatic SC"/>
              </a:rPr>
              <a:t>Demographics  </a:t>
            </a:r>
            <a:endParaRPr sz="4800">
              <a:latin typeface="Amatic SC"/>
              <a:ea typeface="Amatic SC"/>
              <a:cs typeface="Amatic SC"/>
              <a:sym typeface="Amatic SC"/>
            </a:endParaRPr>
          </a:p>
          <a:p>
            <a:pPr indent="0" lvl="0" marL="0" rtl="0" algn="l">
              <a:spcBef>
                <a:spcPts val="0"/>
              </a:spcBef>
              <a:spcAft>
                <a:spcPts val="0"/>
              </a:spcAft>
              <a:buNone/>
            </a:pPr>
            <a:r>
              <a:t/>
            </a:r>
            <a:endParaRPr/>
          </a:p>
        </p:txBody>
      </p:sp>
      <p:sp>
        <p:nvSpPr>
          <p:cNvPr id="310" name="Google Shape;310;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1" name="Google Shape;311;p41"/>
          <p:cNvPicPr preferRelativeResize="0"/>
          <p:nvPr/>
        </p:nvPicPr>
        <p:blipFill>
          <a:blip r:embed="rId3">
            <a:alphaModFix/>
          </a:blip>
          <a:stretch>
            <a:fillRect/>
          </a:stretch>
        </p:blipFill>
        <p:spPr>
          <a:xfrm>
            <a:off x="0" y="4194150"/>
            <a:ext cx="904025" cy="801450"/>
          </a:xfrm>
          <a:prstGeom prst="rect">
            <a:avLst/>
          </a:prstGeom>
          <a:noFill/>
          <a:ln>
            <a:noFill/>
          </a:ln>
        </p:spPr>
      </p:pic>
      <p:sp>
        <p:nvSpPr>
          <p:cNvPr id="312" name="Google Shape;312;p41"/>
          <p:cNvSpPr txBox="1"/>
          <p:nvPr/>
        </p:nvSpPr>
        <p:spPr>
          <a:xfrm>
            <a:off x="311700" y="1307375"/>
            <a:ext cx="3381900" cy="36669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674EA7"/>
              </a:buClr>
              <a:buSzPts val="1400"/>
              <a:buFont typeface="Merriweather"/>
              <a:buChar char="●"/>
            </a:pPr>
            <a:r>
              <a:rPr b="1" lang="en">
                <a:solidFill>
                  <a:srgbClr val="674EA7"/>
                </a:solidFill>
                <a:latin typeface="Merriweather"/>
                <a:ea typeface="Merriweather"/>
                <a:cs typeface="Merriweather"/>
                <a:sym typeface="Merriweather"/>
              </a:rPr>
              <a:t>Majority of participants: 26-35 years old </a:t>
            </a:r>
            <a:endParaRPr b="1">
              <a:solidFill>
                <a:srgbClr val="674EA7"/>
              </a:solidFill>
              <a:latin typeface="Merriweather"/>
              <a:ea typeface="Merriweather"/>
              <a:cs typeface="Merriweather"/>
              <a:sym typeface="Merriweather"/>
            </a:endParaRPr>
          </a:p>
          <a:p>
            <a:pPr indent="-317500" lvl="0" marL="457200" marR="0" rtl="0" algn="l">
              <a:lnSpc>
                <a:spcPct val="150000"/>
              </a:lnSpc>
              <a:spcBef>
                <a:spcPts val="0"/>
              </a:spcBef>
              <a:spcAft>
                <a:spcPts val="0"/>
              </a:spcAft>
              <a:buClr>
                <a:schemeClr val="accent1"/>
              </a:buClr>
              <a:buSzPts val="1400"/>
              <a:buFont typeface="Merriweather"/>
              <a:buChar char="●"/>
            </a:pPr>
            <a:r>
              <a:rPr b="1" lang="en">
                <a:solidFill>
                  <a:schemeClr val="accent1"/>
                </a:solidFill>
                <a:latin typeface="Merriweather"/>
                <a:ea typeface="Merriweather"/>
                <a:cs typeface="Merriweather"/>
                <a:sym typeface="Merriweather"/>
              </a:rPr>
              <a:t>73% of participants are not German (only 27% are German) </a:t>
            </a:r>
            <a:endParaRPr b="1">
              <a:solidFill>
                <a:schemeClr val="accent1"/>
              </a:solidFill>
              <a:latin typeface="Merriweather"/>
              <a:ea typeface="Merriweather"/>
              <a:cs typeface="Merriweather"/>
              <a:sym typeface="Merriweather"/>
            </a:endParaRPr>
          </a:p>
          <a:p>
            <a:pPr indent="-317500" lvl="0" marL="457200" rtl="0" algn="l">
              <a:lnSpc>
                <a:spcPct val="150000"/>
              </a:lnSpc>
              <a:spcBef>
                <a:spcPts val="0"/>
              </a:spcBef>
              <a:spcAft>
                <a:spcPts val="0"/>
              </a:spcAft>
              <a:buClr>
                <a:srgbClr val="674EA7"/>
              </a:buClr>
              <a:buSzPts val="1400"/>
              <a:buFont typeface="Merriweather"/>
              <a:buChar char="●"/>
            </a:pPr>
            <a:r>
              <a:rPr b="1" lang="en">
                <a:solidFill>
                  <a:srgbClr val="674EA7"/>
                </a:solidFill>
                <a:latin typeface="Merriweather"/>
                <a:ea typeface="Merriweather"/>
                <a:cs typeface="Merriweather"/>
                <a:sym typeface="Merriweather"/>
              </a:rPr>
              <a:t>50% of non-Germans have lived in Germany 1-3 years before hearing about Über den Tellerrand </a:t>
            </a:r>
            <a:endParaRPr b="1">
              <a:solidFill>
                <a:srgbClr val="674EA7"/>
              </a:solidFill>
              <a:latin typeface="Merriweather"/>
              <a:ea typeface="Merriweather"/>
              <a:cs typeface="Merriweather"/>
              <a:sym typeface="Merriweather"/>
            </a:endParaRPr>
          </a:p>
          <a:p>
            <a:pPr indent="0" lvl="0" marL="0" rtl="0" algn="just">
              <a:lnSpc>
                <a:spcPct val="115000"/>
              </a:lnSpc>
              <a:spcBef>
                <a:spcPts val="1600"/>
              </a:spcBef>
              <a:spcAft>
                <a:spcPts val="0"/>
              </a:spcAft>
              <a:buNone/>
            </a:pPr>
            <a:r>
              <a:t/>
            </a:r>
            <a:endParaRPr sz="1800">
              <a:solidFill>
                <a:schemeClr val="dk2"/>
              </a:solidFill>
              <a:latin typeface="Open Sans"/>
              <a:ea typeface="Open Sans"/>
              <a:cs typeface="Open Sans"/>
              <a:sym typeface="Open Sans"/>
            </a:endParaRPr>
          </a:p>
        </p:txBody>
      </p:sp>
      <p:sp>
        <p:nvSpPr>
          <p:cNvPr id="313" name="Google Shape;313;p41"/>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1"/>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3</a:t>
            </a:r>
            <a:endParaRPr b="1"/>
          </a:p>
        </p:txBody>
      </p:sp>
      <p:pic>
        <p:nvPicPr>
          <p:cNvPr id="315" name="Google Shape;315;p41"/>
          <p:cNvPicPr preferRelativeResize="0"/>
          <p:nvPr/>
        </p:nvPicPr>
        <p:blipFill>
          <a:blip r:embed="rId4">
            <a:alphaModFix/>
          </a:blip>
          <a:stretch>
            <a:fillRect/>
          </a:stretch>
        </p:blipFill>
        <p:spPr>
          <a:xfrm>
            <a:off x="3764525" y="1307375"/>
            <a:ext cx="5145600" cy="3120071"/>
          </a:xfrm>
          <a:prstGeom prst="rect">
            <a:avLst/>
          </a:prstGeom>
          <a:noFill/>
          <a:ln cap="flat" cmpd="sng" w="28575">
            <a:solidFill>
              <a:schemeClr val="accen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42"/>
          <p:cNvSpPr txBox="1"/>
          <p:nvPr>
            <p:ph type="title"/>
          </p:nvPr>
        </p:nvSpPr>
        <p:spPr>
          <a:xfrm>
            <a:off x="311700" y="129200"/>
            <a:ext cx="8520600" cy="70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Final </a:t>
            </a:r>
            <a:r>
              <a:rPr lang="en" sz="4800">
                <a:latin typeface="Amatic SC"/>
                <a:ea typeface="Amatic SC"/>
                <a:cs typeface="Amatic SC"/>
                <a:sym typeface="Amatic SC"/>
              </a:rPr>
              <a:t>Deliverables</a:t>
            </a:r>
            <a:endParaRPr sz="4800">
              <a:latin typeface="Amatic SC"/>
              <a:ea typeface="Amatic SC"/>
              <a:cs typeface="Amatic SC"/>
              <a:sym typeface="Amatic SC"/>
            </a:endParaRPr>
          </a:p>
        </p:txBody>
      </p:sp>
      <p:sp>
        <p:nvSpPr>
          <p:cNvPr id="321" name="Google Shape;321;p42"/>
          <p:cNvSpPr txBox="1"/>
          <p:nvPr>
            <p:ph idx="1" type="body"/>
          </p:nvPr>
        </p:nvSpPr>
        <p:spPr>
          <a:xfrm>
            <a:off x="220838" y="1636600"/>
            <a:ext cx="6345900" cy="559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b="1" lang="en" sz="1400">
                <a:solidFill>
                  <a:srgbClr val="674EA7"/>
                </a:solidFill>
                <a:latin typeface="Merriweather"/>
                <a:ea typeface="Merriweather"/>
                <a:cs typeface="Merriweather"/>
                <a:sym typeface="Merriweather"/>
              </a:rPr>
              <a:t>1. Revised survey </a:t>
            </a:r>
            <a:endParaRPr sz="1400">
              <a:solidFill>
                <a:srgbClr val="674EA7"/>
              </a:solidFill>
              <a:latin typeface="Merriweather"/>
              <a:ea typeface="Merriweather"/>
              <a:cs typeface="Merriweather"/>
              <a:sym typeface="Merriweather"/>
            </a:endParaRPr>
          </a:p>
          <a:p>
            <a:pPr indent="0" lvl="0" marL="0" rtl="0" algn="just">
              <a:lnSpc>
                <a:spcPct val="150000"/>
              </a:lnSpc>
              <a:spcBef>
                <a:spcPts val="0"/>
              </a:spcBef>
              <a:spcAft>
                <a:spcPts val="0"/>
              </a:spcAft>
              <a:buNone/>
            </a:pPr>
            <a:r>
              <a:t/>
            </a:r>
            <a:endParaRPr>
              <a:solidFill>
                <a:srgbClr val="000000"/>
              </a:solidFill>
            </a:endParaRPr>
          </a:p>
          <a:p>
            <a:pPr indent="0" lvl="0" marL="0" rtl="0" algn="just">
              <a:lnSpc>
                <a:spcPct val="150000"/>
              </a:lnSpc>
              <a:spcBef>
                <a:spcPts val="0"/>
              </a:spcBef>
              <a:spcAft>
                <a:spcPts val="0"/>
              </a:spcAft>
              <a:buNone/>
            </a:pPr>
            <a:r>
              <a:t/>
            </a:r>
            <a:endParaRPr>
              <a:solidFill>
                <a:srgbClr val="000000"/>
              </a:solidFill>
            </a:endParaRPr>
          </a:p>
          <a:p>
            <a:pPr indent="0" lvl="0" marL="457200" rtl="0" algn="just">
              <a:lnSpc>
                <a:spcPct val="150000"/>
              </a:lnSpc>
              <a:spcBef>
                <a:spcPts val="0"/>
              </a:spcBef>
              <a:spcAft>
                <a:spcPts val="0"/>
              </a:spcAft>
              <a:buNone/>
            </a:pPr>
            <a:r>
              <a:t/>
            </a:r>
            <a:endParaRPr/>
          </a:p>
        </p:txBody>
      </p:sp>
      <p:pic>
        <p:nvPicPr>
          <p:cNvPr id="322" name="Google Shape;322;p42"/>
          <p:cNvPicPr preferRelativeResize="0"/>
          <p:nvPr/>
        </p:nvPicPr>
        <p:blipFill>
          <a:blip r:embed="rId3">
            <a:alphaModFix/>
          </a:blip>
          <a:stretch>
            <a:fillRect/>
          </a:stretch>
        </p:blipFill>
        <p:spPr>
          <a:xfrm>
            <a:off x="2651000" y="1076225"/>
            <a:ext cx="1485576" cy="1485576"/>
          </a:xfrm>
          <a:prstGeom prst="rect">
            <a:avLst/>
          </a:prstGeom>
          <a:noFill/>
          <a:ln>
            <a:noFill/>
          </a:ln>
        </p:spPr>
      </p:pic>
      <p:pic>
        <p:nvPicPr>
          <p:cNvPr id="323" name="Google Shape;323;p42"/>
          <p:cNvPicPr preferRelativeResize="0"/>
          <p:nvPr/>
        </p:nvPicPr>
        <p:blipFill>
          <a:blip r:embed="rId4">
            <a:alphaModFix/>
          </a:blip>
          <a:stretch>
            <a:fillRect/>
          </a:stretch>
        </p:blipFill>
        <p:spPr>
          <a:xfrm>
            <a:off x="2711198" y="3177650"/>
            <a:ext cx="1166677" cy="1485575"/>
          </a:xfrm>
          <a:prstGeom prst="rect">
            <a:avLst/>
          </a:prstGeom>
          <a:noFill/>
          <a:ln>
            <a:noFill/>
          </a:ln>
        </p:spPr>
      </p:pic>
      <p:sp>
        <p:nvSpPr>
          <p:cNvPr id="324" name="Google Shape;324;p42"/>
          <p:cNvSpPr txBox="1"/>
          <p:nvPr/>
        </p:nvSpPr>
        <p:spPr>
          <a:xfrm>
            <a:off x="311688" y="3497950"/>
            <a:ext cx="6345900" cy="3063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b="1" lang="en">
                <a:solidFill>
                  <a:schemeClr val="accent1"/>
                </a:solidFill>
                <a:latin typeface="Merriweather"/>
                <a:ea typeface="Merriweather"/>
                <a:cs typeface="Merriweather"/>
                <a:sym typeface="Merriweather"/>
              </a:rPr>
              <a:t>2. Guidelines handbook   </a:t>
            </a:r>
            <a:endParaRPr b="1">
              <a:solidFill>
                <a:schemeClr val="accent1"/>
              </a:solidFill>
              <a:latin typeface="Merriweather"/>
              <a:ea typeface="Merriweather"/>
              <a:cs typeface="Merriweather"/>
              <a:sym typeface="Merriweather"/>
            </a:endParaRPr>
          </a:p>
        </p:txBody>
      </p:sp>
      <p:sp>
        <p:nvSpPr>
          <p:cNvPr id="325" name="Google Shape;325;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6" name="Google Shape;326;p42"/>
          <p:cNvPicPr preferRelativeResize="0"/>
          <p:nvPr/>
        </p:nvPicPr>
        <p:blipFill>
          <a:blip r:embed="rId5">
            <a:alphaModFix/>
          </a:blip>
          <a:stretch>
            <a:fillRect/>
          </a:stretch>
        </p:blipFill>
        <p:spPr>
          <a:xfrm>
            <a:off x="12" y="4195050"/>
            <a:ext cx="904025" cy="801450"/>
          </a:xfrm>
          <a:prstGeom prst="rect">
            <a:avLst/>
          </a:prstGeom>
          <a:noFill/>
          <a:ln>
            <a:noFill/>
          </a:ln>
        </p:spPr>
      </p:pic>
      <p:sp>
        <p:nvSpPr>
          <p:cNvPr id="327" name="Google Shape;327;p42"/>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8" name="Google Shape;328;p42"/>
          <p:cNvPicPr preferRelativeResize="0"/>
          <p:nvPr/>
        </p:nvPicPr>
        <p:blipFill>
          <a:blip r:embed="rId6">
            <a:alphaModFix/>
          </a:blip>
          <a:stretch>
            <a:fillRect/>
          </a:stretch>
        </p:blipFill>
        <p:spPr>
          <a:xfrm>
            <a:off x="4844850" y="1403625"/>
            <a:ext cx="3920525" cy="2946276"/>
          </a:xfrm>
          <a:prstGeom prst="rect">
            <a:avLst/>
          </a:prstGeom>
          <a:noFill/>
          <a:ln cap="flat" cmpd="sng" w="38100">
            <a:solidFill>
              <a:schemeClr val="accent1"/>
            </a:solidFill>
            <a:prstDash val="solid"/>
            <a:round/>
            <a:headEnd len="sm" w="sm" type="none"/>
            <a:tailEnd len="sm" w="sm" type="none"/>
          </a:ln>
        </p:spPr>
      </p:pic>
      <p:sp>
        <p:nvSpPr>
          <p:cNvPr id="329" name="Google Shape;329;p42"/>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4</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5" name="Google Shape;335;p43"/>
          <p:cNvSpPr txBox="1"/>
          <p:nvPr>
            <p:ph type="title"/>
          </p:nvPr>
        </p:nvSpPr>
        <p:spPr>
          <a:xfrm>
            <a:off x="311700" y="201650"/>
            <a:ext cx="8520600" cy="70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Increase german participation</a:t>
            </a:r>
            <a:endParaRPr sz="4800">
              <a:latin typeface="Amatic SC"/>
              <a:ea typeface="Amatic SC"/>
              <a:cs typeface="Amatic SC"/>
              <a:sym typeface="Amatic SC"/>
            </a:endParaRPr>
          </a:p>
        </p:txBody>
      </p:sp>
      <p:pic>
        <p:nvPicPr>
          <p:cNvPr id="336" name="Google Shape;336;p43"/>
          <p:cNvPicPr preferRelativeResize="0"/>
          <p:nvPr/>
        </p:nvPicPr>
        <p:blipFill>
          <a:blip r:embed="rId3">
            <a:alphaModFix/>
          </a:blip>
          <a:stretch>
            <a:fillRect/>
          </a:stretch>
        </p:blipFill>
        <p:spPr>
          <a:xfrm>
            <a:off x="3769238" y="1405525"/>
            <a:ext cx="4703224" cy="2987775"/>
          </a:xfrm>
          <a:prstGeom prst="rect">
            <a:avLst/>
          </a:prstGeom>
          <a:noFill/>
          <a:ln cap="flat" cmpd="sng" w="76200">
            <a:solidFill>
              <a:srgbClr val="EF6C00"/>
            </a:solidFill>
            <a:prstDash val="solid"/>
            <a:round/>
            <a:headEnd len="sm" w="sm" type="none"/>
            <a:tailEnd len="sm" w="sm" type="none"/>
          </a:ln>
        </p:spPr>
      </p:pic>
      <p:sp>
        <p:nvSpPr>
          <p:cNvPr id="337" name="Google Shape;337;p43"/>
          <p:cNvSpPr txBox="1"/>
          <p:nvPr/>
        </p:nvSpPr>
        <p:spPr>
          <a:xfrm>
            <a:off x="124675" y="1071750"/>
            <a:ext cx="3000000" cy="30000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1600"/>
              </a:spcAft>
              <a:buNone/>
            </a:pPr>
            <a:r>
              <a:t/>
            </a:r>
            <a:endParaRPr b="1">
              <a:solidFill>
                <a:srgbClr val="674EA7"/>
              </a:solidFill>
              <a:latin typeface="Merriweather"/>
              <a:ea typeface="Merriweather"/>
              <a:cs typeface="Merriweather"/>
              <a:sym typeface="Merriweather"/>
            </a:endParaRPr>
          </a:p>
        </p:txBody>
      </p:sp>
      <p:sp>
        <p:nvSpPr>
          <p:cNvPr id="338" name="Google Shape;338;p43"/>
          <p:cNvSpPr txBox="1"/>
          <p:nvPr/>
        </p:nvSpPr>
        <p:spPr>
          <a:xfrm>
            <a:off x="124675" y="1399413"/>
            <a:ext cx="3000000" cy="30000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674EA7"/>
              </a:buClr>
              <a:buSzPts val="1400"/>
              <a:buFont typeface="Merriweather"/>
              <a:buChar char="●"/>
            </a:pPr>
            <a:r>
              <a:rPr b="1" lang="en">
                <a:solidFill>
                  <a:srgbClr val="674EA7"/>
                </a:solidFill>
                <a:latin typeface="Merriweather"/>
                <a:ea typeface="Merriweather"/>
                <a:cs typeface="Merriweather"/>
                <a:sym typeface="Merriweather"/>
              </a:rPr>
              <a:t>Staff would like more of a  1:1 ratio of Germans to Immigrants</a:t>
            </a:r>
            <a:endParaRPr b="1">
              <a:solidFill>
                <a:srgbClr val="674EA7"/>
              </a:solidFill>
              <a:latin typeface="Merriweather"/>
              <a:ea typeface="Merriweather"/>
              <a:cs typeface="Merriweather"/>
              <a:sym typeface="Merriweather"/>
            </a:endParaRPr>
          </a:p>
          <a:p>
            <a:pPr indent="0" lvl="0" marL="457200" rtl="0" algn="l">
              <a:lnSpc>
                <a:spcPct val="150000"/>
              </a:lnSpc>
              <a:spcBef>
                <a:spcPts val="1600"/>
              </a:spcBef>
              <a:spcAft>
                <a:spcPts val="0"/>
              </a:spcAft>
              <a:buNone/>
            </a:pPr>
            <a:r>
              <a:t/>
            </a:r>
            <a:endParaRPr b="1">
              <a:solidFill>
                <a:srgbClr val="674EA7"/>
              </a:solidFill>
              <a:latin typeface="Merriweather"/>
              <a:ea typeface="Merriweather"/>
              <a:cs typeface="Merriweather"/>
              <a:sym typeface="Merriweather"/>
            </a:endParaRPr>
          </a:p>
          <a:p>
            <a:pPr indent="-317500" lvl="0" marL="457200" rtl="0" algn="l">
              <a:lnSpc>
                <a:spcPct val="150000"/>
              </a:lnSpc>
              <a:spcBef>
                <a:spcPts val="1600"/>
              </a:spcBef>
              <a:spcAft>
                <a:spcPts val="0"/>
              </a:spcAft>
              <a:buClr>
                <a:schemeClr val="accent1"/>
              </a:buClr>
              <a:buSzPts val="1400"/>
              <a:buFont typeface="Merriweather"/>
              <a:buChar char="●"/>
            </a:pPr>
            <a:r>
              <a:rPr b="1" lang="en">
                <a:solidFill>
                  <a:schemeClr val="accent1"/>
                </a:solidFill>
                <a:latin typeface="Merriweather"/>
                <a:ea typeface="Merriweather"/>
                <a:cs typeface="Merriweather"/>
                <a:sym typeface="Merriweather"/>
              </a:rPr>
              <a:t>Bring a friend</a:t>
            </a:r>
            <a:endParaRPr/>
          </a:p>
        </p:txBody>
      </p:sp>
      <p:pic>
        <p:nvPicPr>
          <p:cNvPr id="339" name="Google Shape;339;p43"/>
          <p:cNvPicPr preferRelativeResize="0"/>
          <p:nvPr/>
        </p:nvPicPr>
        <p:blipFill>
          <a:blip r:embed="rId4">
            <a:alphaModFix/>
          </a:blip>
          <a:stretch>
            <a:fillRect/>
          </a:stretch>
        </p:blipFill>
        <p:spPr>
          <a:xfrm>
            <a:off x="12" y="4195050"/>
            <a:ext cx="904025" cy="801450"/>
          </a:xfrm>
          <a:prstGeom prst="rect">
            <a:avLst/>
          </a:prstGeom>
          <a:noFill/>
          <a:ln>
            <a:noFill/>
          </a:ln>
        </p:spPr>
      </p:pic>
      <p:sp>
        <p:nvSpPr>
          <p:cNvPr id="340" name="Google Shape;340;p43"/>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17" name="Shape 117"/>
        <p:cNvGrpSpPr/>
        <p:nvPr/>
      </p:nvGrpSpPr>
      <p:grpSpPr>
        <a:xfrm>
          <a:off x="0" y="0"/>
          <a:ext cx="0" cy="0"/>
          <a:chOff x="0" y="0"/>
          <a:chExt cx="0" cy="0"/>
        </a:xfrm>
      </p:grpSpPr>
      <p:sp>
        <p:nvSpPr>
          <p:cNvPr id="118" name="Google Shape;118;p26"/>
          <p:cNvSpPr txBox="1"/>
          <p:nvPr>
            <p:ph type="ctrTitle"/>
          </p:nvPr>
        </p:nvSpPr>
        <p:spPr>
          <a:xfrm>
            <a:off x="919800" y="-94025"/>
            <a:ext cx="7304400" cy="105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EF6C00"/>
                </a:solidFill>
                <a:latin typeface="Amatic SC"/>
                <a:ea typeface="Amatic SC"/>
                <a:cs typeface="Amatic SC"/>
                <a:sym typeface="Amatic SC"/>
              </a:rPr>
              <a:t>Overall Project Goal</a:t>
            </a:r>
            <a:endParaRPr b="1" sz="4800">
              <a:solidFill>
                <a:srgbClr val="EF6C00"/>
              </a:solidFill>
              <a:latin typeface="Amatic SC"/>
              <a:ea typeface="Amatic SC"/>
              <a:cs typeface="Amatic SC"/>
              <a:sym typeface="Amatic SC"/>
            </a:endParaRPr>
          </a:p>
        </p:txBody>
      </p:sp>
      <p:sp>
        <p:nvSpPr>
          <p:cNvPr id="119" name="Google Shape;119;p26"/>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6"/>
          <p:cNvSpPr txBox="1"/>
          <p:nvPr/>
        </p:nvSpPr>
        <p:spPr>
          <a:xfrm>
            <a:off x="1060200" y="812500"/>
            <a:ext cx="7023600" cy="18801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2000">
                <a:solidFill>
                  <a:srgbClr val="674EA7"/>
                </a:solidFill>
                <a:latin typeface="Merriweather"/>
                <a:ea typeface="Merriweather"/>
                <a:cs typeface="Merriweather"/>
                <a:sym typeface="Merriweather"/>
              </a:rPr>
              <a:t>To </a:t>
            </a:r>
            <a:r>
              <a:rPr b="1" i="1" lang="en" sz="2000" u="sng">
                <a:solidFill>
                  <a:srgbClr val="674EA7"/>
                </a:solidFill>
                <a:latin typeface="Merriweather"/>
                <a:ea typeface="Merriweather"/>
                <a:cs typeface="Merriweather"/>
                <a:sym typeface="Merriweather"/>
              </a:rPr>
              <a:t>evaluate</a:t>
            </a:r>
            <a:r>
              <a:rPr b="1" i="1" lang="en" sz="2000">
                <a:solidFill>
                  <a:srgbClr val="674EA7"/>
                </a:solidFill>
                <a:latin typeface="Merriweather"/>
                <a:ea typeface="Merriweather"/>
                <a:cs typeface="Merriweather"/>
                <a:sym typeface="Merriweather"/>
              </a:rPr>
              <a:t> </a:t>
            </a:r>
            <a:r>
              <a:rPr b="1" lang="en" sz="2000">
                <a:solidFill>
                  <a:srgbClr val="674EA7"/>
                </a:solidFill>
                <a:latin typeface="Merriweather"/>
                <a:ea typeface="Merriweather"/>
                <a:cs typeface="Merriweather"/>
                <a:sym typeface="Merriweather"/>
              </a:rPr>
              <a:t>the impact of Über den Tellerrand’s community events on the target groups including both immigrants and locals.</a:t>
            </a:r>
            <a:endParaRPr b="1" sz="2000">
              <a:solidFill>
                <a:srgbClr val="674EA7"/>
              </a:solidFill>
              <a:latin typeface="Merriweather"/>
              <a:ea typeface="Merriweather"/>
              <a:cs typeface="Merriweather"/>
              <a:sym typeface="Merriweather"/>
            </a:endParaRPr>
          </a:p>
          <a:p>
            <a:pPr indent="0" lvl="0" marL="0" rtl="0" algn="ctr">
              <a:spcBef>
                <a:spcPts val="1600"/>
              </a:spcBef>
              <a:spcAft>
                <a:spcPts val="0"/>
              </a:spcAft>
              <a:buNone/>
            </a:pPr>
            <a:r>
              <a:t/>
            </a:r>
            <a:endParaRPr b="1">
              <a:solidFill>
                <a:srgbClr val="EF6C00"/>
              </a:solidFill>
              <a:latin typeface="Amatic SC"/>
              <a:ea typeface="Amatic SC"/>
              <a:cs typeface="Amatic SC"/>
              <a:sym typeface="Amatic SC"/>
            </a:endParaRPr>
          </a:p>
        </p:txBody>
      </p:sp>
      <p:pic>
        <p:nvPicPr>
          <p:cNvPr id="121" name="Google Shape;121;p26"/>
          <p:cNvPicPr preferRelativeResize="0"/>
          <p:nvPr/>
        </p:nvPicPr>
        <p:blipFill>
          <a:blip r:embed="rId3">
            <a:alphaModFix/>
          </a:blip>
          <a:stretch>
            <a:fillRect/>
          </a:stretch>
        </p:blipFill>
        <p:spPr>
          <a:xfrm>
            <a:off x="0" y="4113575"/>
            <a:ext cx="904025" cy="801450"/>
          </a:xfrm>
          <a:prstGeom prst="rect">
            <a:avLst/>
          </a:prstGeom>
          <a:noFill/>
          <a:ln>
            <a:noFill/>
          </a:ln>
        </p:spPr>
      </p:pic>
      <p:sp>
        <p:nvSpPr>
          <p:cNvPr id="122" name="Google Shape;12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3" name="Google Shape;123;p26"/>
          <p:cNvPicPr preferRelativeResize="0"/>
          <p:nvPr/>
        </p:nvPicPr>
        <p:blipFill>
          <a:blip r:embed="rId4">
            <a:alphaModFix/>
          </a:blip>
          <a:stretch>
            <a:fillRect/>
          </a:stretch>
        </p:blipFill>
        <p:spPr>
          <a:xfrm>
            <a:off x="2857361" y="2343050"/>
            <a:ext cx="3429300" cy="2571975"/>
          </a:xfrm>
          <a:prstGeom prst="rect">
            <a:avLst/>
          </a:prstGeom>
          <a:noFill/>
          <a:ln cap="flat" cmpd="sng" w="38100">
            <a:solidFill>
              <a:srgbClr val="EF6C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22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pic>
        <p:nvPicPr>
          <p:cNvPr id="345" name="Google Shape;345;p44"/>
          <p:cNvPicPr preferRelativeResize="0"/>
          <p:nvPr/>
        </p:nvPicPr>
        <p:blipFill>
          <a:blip r:embed="rId3">
            <a:alphaModFix/>
          </a:blip>
          <a:stretch>
            <a:fillRect/>
          </a:stretch>
        </p:blipFill>
        <p:spPr>
          <a:xfrm>
            <a:off x="12" y="4195050"/>
            <a:ext cx="904025" cy="801450"/>
          </a:xfrm>
          <a:prstGeom prst="rect">
            <a:avLst/>
          </a:prstGeom>
          <a:noFill/>
          <a:ln>
            <a:noFill/>
          </a:ln>
        </p:spPr>
      </p:pic>
      <p:sp>
        <p:nvSpPr>
          <p:cNvPr id="346" name="Google Shape;346;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7" name="Google Shape;347;p44"/>
          <p:cNvSpPr txBox="1"/>
          <p:nvPr>
            <p:ph type="title"/>
          </p:nvPr>
        </p:nvSpPr>
        <p:spPr>
          <a:xfrm>
            <a:off x="311700" y="201650"/>
            <a:ext cx="8520600" cy="70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Personal stories blog</a:t>
            </a:r>
            <a:endParaRPr sz="4800">
              <a:latin typeface="Amatic SC"/>
              <a:ea typeface="Amatic SC"/>
              <a:cs typeface="Amatic SC"/>
              <a:sym typeface="Amatic SC"/>
            </a:endParaRPr>
          </a:p>
        </p:txBody>
      </p:sp>
      <p:sp>
        <p:nvSpPr>
          <p:cNvPr id="348" name="Google Shape;348;p44"/>
          <p:cNvSpPr/>
          <p:nvPr/>
        </p:nvSpPr>
        <p:spPr>
          <a:xfrm>
            <a:off x="3621488" y="2052000"/>
            <a:ext cx="1603500" cy="1039500"/>
          </a:xfrm>
          <a:prstGeom prst="rightArrow">
            <a:avLst>
              <a:gd fmla="val 50000" name="adj1"/>
              <a:gd fmla="val 50000" name="adj2"/>
            </a:avLst>
          </a:prstGeom>
          <a:solidFill>
            <a:srgbClr val="EF6C00"/>
          </a:solidFill>
          <a:ln cap="flat" cmpd="sng" w="38100">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9" name="Google Shape;349;p44"/>
          <p:cNvPicPr preferRelativeResize="0"/>
          <p:nvPr/>
        </p:nvPicPr>
        <p:blipFill>
          <a:blip r:embed="rId4">
            <a:alphaModFix/>
          </a:blip>
          <a:stretch>
            <a:fillRect/>
          </a:stretch>
        </p:blipFill>
        <p:spPr>
          <a:xfrm>
            <a:off x="785600" y="1061450"/>
            <a:ext cx="2598951" cy="3466048"/>
          </a:xfrm>
          <a:prstGeom prst="rect">
            <a:avLst/>
          </a:prstGeom>
          <a:noFill/>
          <a:ln>
            <a:noFill/>
          </a:ln>
        </p:spPr>
      </p:pic>
      <p:pic>
        <p:nvPicPr>
          <p:cNvPr id="350" name="Google Shape;350;p44"/>
          <p:cNvPicPr preferRelativeResize="0"/>
          <p:nvPr/>
        </p:nvPicPr>
        <p:blipFill>
          <a:blip r:embed="rId5">
            <a:alphaModFix/>
          </a:blip>
          <a:stretch>
            <a:fillRect/>
          </a:stretch>
        </p:blipFill>
        <p:spPr>
          <a:xfrm>
            <a:off x="5555925" y="1466000"/>
            <a:ext cx="3588075" cy="1995175"/>
          </a:xfrm>
          <a:prstGeom prst="rect">
            <a:avLst/>
          </a:prstGeom>
          <a:noFill/>
          <a:ln>
            <a:noFill/>
          </a:ln>
        </p:spPr>
      </p:pic>
      <p:sp>
        <p:nvSpPr>
          <p:cNvPr id="351" name="Google Shape;351;p44"/>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0"/>
                                        <p:tgtEl>
                                          <p:spTgt spid="34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1000"/>
                                        <p:tgtEl>
                                          <p:spTgt spid="3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45"/>
          <p:cNvPicPr preferRelativeResize="0"/>
          <p:nvPr/>
        </p:nvPicPr>
        <p:blipFill>
          <a:blip r:embed="rId3">
            <a:alphaModFix/>
          </a:blip>
          <a:stretch>
            <a:fillRect/>
          </a:stretch>
        </p:blipFill>
        <p:spPr>
          <a:xfrm>
            <a:off x="12" y="4195050"/>
            <a:ext cx="904025" cy="801450"/>
          </a:xfrm>
          <a:prstGeom prst="rect">
            <a:avLst/>
          </a:prstGeom>
          <a:noFill/>
          <a:ln>
            <a:noFill/>
          </a:ln>
        </p:spPr>
      </p:pic>
      <p:pic>
        <p:nvPicPr>
          <p:cNvPr id="357" name="Google Shape;357;p45"/>
          <p:cNvPicPr preferRelativeResize="0"/>
          <p:nvPr/>
        </p:nvPicPr>
        <p:blipFill>
          <a:blip r:embed="rId4">
            <a:alphaModFix/>
          </a:blip>
          <a:stretch>
            <a:fillRect/>
          </a:stretch>
        </p:blipFill>
        <p:spPr>
          <a:xfrm>
            <a:off x="900305" y="707400"/>
            <a:ext cx="7343381" cy="4281050"/>
          </a:xfrm>
          <a:prstGeom prst="rect">
            <a:avLst/>
          </a:prstGeom>
          <a:noFill/>
          <a:ln>
            <a:noFill/>
          </a:ln>
        </p:spPr>
      </p:pic>
      <p:sp>
        <p:nvSpPr>
          <p:cNvPr id="358" name="Google Shape;358;p45"/>
          <p:cNvSpPr txBox="1"/>
          <p:nvPr>
            <p:ph type="title"/>
          </p:nvPr>
        </p:nvSpPr>
        <p:spPr>
          <a:xfrm>
            <a:off x="0" y="0"/>
            <a:ext cx="91440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Improving the Refugee </a:t>
            </a:r>
            <a:r>
              <a:rPr lang="en" sz="4800">
                <a:latin typeface="Amatic SC"/>
                <a:ea typeface="Amatic SC"/>
                <a:cs typeface="Amatic SC"/>
                <a:sym typeface="Amatic SC"/>
              </a:rPr>
              <a:t>Organization</a:t>
            </a:r>
            <a:r>
              <a:rPr lang="en" sz="4800">
                <a:latin typeface="Amatic SC"/>
                <a:ea typeface="Amatic SC"/>
                <a:cs typeface="Amatic SC"/>
                <a:sym typeface="Amatic SC"/>
              </a:rPr>
              <a:t> Network</a:t>
            </a:r>
            <a:endParaRPr/>
          </a:p>
        </p:txBody>
      </p:sp>
      <p:sp>
        <p:nvSpPr>
          <p:cNvPr id="359" name="Google Shape;359;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0" name="Google Shape;360;p45"/>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6" name="Google Shape;366;p46"/>
          <p:cNvSpPr txBox="1"/>
          <p:nvPr/>
        </p:nvSpPr>
        <p:spPr>
          <a:xfrm>
            <a:off x="-164175" y="1501663"/>
            <a:ext cx="3000000" cy="189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chemeClr val="accent1"/>
                </a:solidFill>
                <a:latin typeface="Amatic SC"/>
                <a:ea typeface="Amatic SC"/>
                <a:cs typeface="Amatic SC"/>
                <a:sym typeface="Amatic SC"/>
              </a:rPr>
              <a:t>Final Conclusion</a:t>
            </a:r>
            <a:endParaRPr b="1" sz="4800">
              <a:solidFill>
                <a:schemeClr val="accent1"/>
              </a:solidFill>
              <a:latin typeface="Amatic SC"/>
              <a:ea typeface="Amatic SC"/>
              <a:cs typeface="Amatic SC"/>
              <a:sym typeface="Amatic SC"/>
            </a:endParaRPr>
          </a:p>
        </p:txBody>
      </p:sp>
      <p:pic>
        <p:nvPicPr>
          <p:cNvPr id="367" name="Google Shape;367;p46"/>
          <p:cNvPicPr preferRelativeResize="0"/>
          <p:nvPr/>
        </p:nvPicPr>
        <p:blipFill>
          <a:blip r:embed="rId3">
            <a:alphaModFix/>
          </a:blip>
          <a:stretch>
            <a:fillRect/>
          </a:stretch>
        </p:blipFill>
        <p:spPr>
          <a:xfrm>
            <a:off x="2629200" y="239100"/>
            <a:ext cx="6391949" cy="4424125"/>
          </a:xfrm>
          <a:prstGeom prst="rect">
            <a:avLst/>
          </a:prstGeom>
          <a:noFill/>
          <a:ln cap="flat" cmpd="sng" w="38100">
            <a:solidFill>
              <a:srgbClr val="EF6C00"/>
            </a:solidFill>
            <a:prstDash val="solid"/>
            <a:round/>
            <a:headEnd len="sm" w="sm" type="none"/>
            <a:tailEnd len="sm" w="sm" type="none"/>
          </a:ln>
        </p:spPr>
      </p:pic>
      <p:pic>
        <p:nvPicPr>
          <p:cNvPr id="368" name="Google Shape;368;p46"/>
          <p:cNvPicPr preferRelativeResize="0"/>
          <p:nvPr/>
        </p:nvPicPr>
        <p:blipFill>
          <a:blip r:embed="rId4">
            <a:alphaModFix/>
          </a:blip>
          <a:stretch>
            <a:fillRect/>
          </a:stretch>
        </p:blipFill>
        <p:spPr>
          <a:xfrm>
            <a:off x="12" y="4195050"/>
            <a:ext cx="904025" cy="801450"/>
          </a:xfrm>
          <a:prstGeom prst="rect">
            <a:avLst/>
          </a:prstGeom>
          <a:noFill/>
          <a:ln>
            <a:noFill/>
          </a:ln>
        </p:spPr>
      </p:pic>
      <p:sp>
        <p:nvSpPr>
          <p:cNvPr id="369" name="Google Shape;369;p46"/>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Google Shape;374;p47"/>
          <p:cNvPicPr preferRelativeResize="0"/>
          <p:nvPr/>
        </p:nvPicPr>
        <p:blipFill>
          <a:blip r:embed="rId3">
            <a:alphaModFix/>
          </a:blip>
          <a:stretch>
            <a:fillRect/>
          </a:stretch>
        </p:blipFill>
        <p:spPr>
          <a:xfrm>
            <a:off x="12" y="4195050"/>
            <a:ext cx="904025" cy="801450"/>
          </a:xfrm>
          <a:prstGeom prst="rect">
            <a:avLst/>
          </a:prstGeom>
          <a:noFill/>
          <a:ln>
            <a:noFill/>
          </a:ln>
        </p:spPr>
      </p:pic>
      <p:sp>
        <p:nvSpPr>
          <p:cNvPr id="375" name="Google Shape;375;p4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Acknowledgements </a:t>
            </a:r>
            <a:endParaRPr sz="4800">
              <a:latin typeface="Amatic SC"/>
              <a:ea typeface="Amatic SC"/>
              <a:cs typeface="Amatic SC"/>
              <a:sym typeface="Amatic SC"/>
            </a:endParaRPr>
          </a:p>
        </p:txBody>
      </p:sp>
      <p:sp>
        <p:nvSpPr>
          <p:cNvPr id="376" name="Google Shape;376;p47"/>
          <p:cNvSpPr txBox="1"/>
          <p:nvPr>
            <p:ph idx="1" type="body"/>
          </p:nvPr>
        </p:nvSpPr>
        <p:spPr>
          <a:xfrm>
            <a:off x="311700" y="1291988"/>
            <a:ext cx="8520600" cy="327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74EA7"/>
                </a:solidFill>
                <a:latin typeface="Merriweather"/>
                <a:ea typeface="Merriweather"/>
                <a:cs typeface="Merriweather"/>
                <a:sym typeface="Merriweather"/>
              </a:rPr>
              <a:t>Our project was conducted in Berlin, Germany. Our project team would like to thank Über den Tellerrand, the Über den Tellerrand staff members, the volunteers, and the participants for their time and assistance.</a:t>
            </a:r>
            <a:endParaRPr b="1" sz="1200">
              <a:solidFill>
                <a:srgbClr val="674EA7"/>
              </a:solidFill>
              <a:latin typeface="Merriweather"/>
              <a:ea typeface="Merriweather"/>
              <a:cs typeface="Merriweather"/>
              <a:sym typeface="Merriweather"/>
            </a:endParaRPr>
          </a:p>
          <a:p>
            <a:pPr indent="0" lvl="0" marL="0" rtl="0" algn="ctr">
              <a:spcBef>
                <a:spcPts val="0"/>
              </a:spcBef>
              <a:spcAft>
                <a:spcPts val="0"/>
              </a:spcAft>
              <a:buNone/>
            </a:pPr>
            <a:r>
              <a:t/>
            </a:r>
            <a:endParaRPr b="1" sz="1200">
              <a:solidFill>
                <a:srgbClr val="674EA7"/>
              </a:solidFill>
              <a:latin typeface="Merriweather"/>
              <a:ea typeface="Merriweather"/>
              <a:cs typeface="Merriweather"/>
              <a:sym typeface="Merriweather"/>
            </a:endParaRPr>
          </a:p>
          <a:p>
            <a:pPr indent="0" lvl="0" marL="0" rtl="0" algn="ctr">
              <a:spcBef>
                <a:spcPts val="0"/>
              </a:spcBef>
              <a:spcAft>
                <a:spcPts val="0"/>
              </a:spcAft>
              <a:buNone/>
            </a:pPr>
            <a:r>
              <a:rPr b="1" lang="en" sz="1200">
                <a:solidFill>
                  <a:srgbClr val="674EA7"/>
                </a:solidFill>
                <a:latin typeface="Merriweather"/>
                <a:ea typeface="Merriweather"/>
                <a:cs typeface="Merriweather"/>
                <a:sym typeface="Merriweather"/>
              </a:rPr>
              <a:t>We would like to acknowledge our Sponsor  Linn Kaldinski from Über den Tellerrand for her time, resources and dedication to our project. We would also like to acknowledge: Katja Elsner, Dustin of Media Residents, and Andreas of Be an Angel</a:t>
            </a:r>
            <a:endParaRPr b="1" sz="1200">
              <a:solidFill>
                <a:srgbClr val="674EA7"/>
              </a:solidFill>
              <a:latin typeface="Merriweather"/>
              <a:ea typeface="Merriweather"/>
              <a:cs typeface="Merriweather"/>
              <a:sym typeface="Merriweather"/>
            </a:endParaRPr>
          </a:p>
          <a:p>
            <a:pPr indent="0" lvl="0" marL="0" rtl="0" algn="ctr">
              <a:spcBef>
                <a:spcPts val="0"/>
              </a:spcBef>
              <a:spcAft>
                <a:spcPts val="0"/>
              </a:spcAft>
              <a:buNone/>
            </a:pPr>
            <a:r>
              <a:t/>
            </a:r>
            <a:endParaRPr b="1" sz="1200">
              <a:solidFill>
                <a:srgbClr val="674EA7"/>
              </a:solidFill>
              <a:latin typeface="Merriweather"/>
              <a:ea typeface="Merriweather"/>
              <a:cs typeface="Merriweather"/>
              <a:sym typeface="Merriweather"/>
            </a:endParaRPr>
          </a:p>
          <a:p>
            <a:pPr indent="0" lvl="0" marL="0" rtl="0" algn="ctr">
              <a:spcBef>
                <a:spcPts val="0"/>
              </a:spcBef>
              <a:spcAft>
                <a:spcPts val="0"/>
              </a:spcAft>
              <a:buNone/>
            </a:pPr>
            <a:r>
              <a:rPr b="1" lang="en" sz="1200">
                <a:solidFill>
                  <a:srgbClr val="674EA7"/>
                </a:solidFill>
                <a:latin typeface="Merriweather"/>
                <a:ea typeface="Merriweather"/>
                <a:cs typeface="Merriweather"/>
                <a:sym typeface="Merriweather"/>
              </a:rPr>
              <a:t>Additionally, we would like to thank Professor Katherine Foo and Professor Stephan Sturm for advising us throughout our project, and our ID2050 advisor, Dominic Golding, for his support and feedback. </a:t>
            </a:r>
            <a:endParaRPr b="1" sz="1200">
              <a:solidFill>
                <a:srgbClr val="674EA7"/>
              </a:solidFill>
              <a:latin typeface="Merriweather"/>
              <a:ea typeface="Merriweather"/>
              <a:cs typeface="Merriweather"/>
              <a:sym typeface="Merriweather"/>
            </a:endParaRPr>
          </a:p>
          <a:p>
            <a:pPr indent="0" lvl="0" marL="0" rtl="0" algn="ctr">
              <a:spcBef>
                <a:spcPts val="0"/>
              </a:spcBef>
              <a:spcAft>
                <a:spcPts val="0"/>
              </a:spcAft>
              <a:buNone/>
            </a:pPr>
            <a:r>
              <a:t/>
            </a:r>
            <a:endParaRPr b="1" sz="1200">
              <a:solidFill>
                <a:srgbClr val="674EA7"/>
              </a:solidFill>
              <a:latin typeface="Merriweather"/>
              <a:ea typeface="Merriweather"/>
              <a:cs typeface="Merriweather"/>
              <a:sym typeface="Merriweather"/>
            </a:endParaRPr>
          </a:p>
          <a:p>
            <a:pPr indent="0" lvl="0" marL="0" rtl="0" algn="ctr">
              <a:spcBef>
                <a:spcPts val="0"/>
              </a:spcBef>
              <a:spcAft>
                <a:spcPts val="0"/>
              </a:spcAft>
              <a:buNone/>
            </a:pPr>
            <a:r>
              <a:rPr b="1" lang="en" sz="1200">
                <a:solidFill>
                  <a:srgbClr val="674EA7"/>
                </a:solidFill>
                <a:latin typeface="Merriweather"/>
                <a:ea typeface="Merriweather"/>
                <a:cs typeface="Merriweather"/>
                <a:sym typeface="Merriweather"/>
              </a:rPr>
              <a:t>Special thanks to the Kiezburo coworking space, for letting us work in their space.</a:t>
            </a:r>
            <a:endParaRPr b="1" sz="1200">
              <a:solidFill>
                <a:srgbClr val="674EA7"/>
              </a:solidFill>
              <a:latin typeface="Merriweather"/>
              <a:ea typeface="Merriweather"/>
              <a:cs typeface="Merriweather"/>
              <a:sym typeface="Merriweather"/>
            </a:endParaRPr>
          </a:p>
          <a:p>
            <a:pPr indent="0" lvl="0" marL="0" rtl="0" algn="ctr">
              <a:spcBef>
                <a:spcPts val="0"/>
              </a:spcBef>
              <a:spcAft>
                <a:spcPts val="0"/>
              </a:spcAft>
              <a:buNone/>
            </a:pPr>
            <a:r>
              <a:t/>
            </a:r>
            <a:endParaRPr sz="1200">
              <a:latin typeface="Merriweather"/>
              <a:ea typeface="Merriweather"/>
              <a:cs typeface="Merriweather"/>
              <a:sym typeface="Merriweather"/>
            </a:endParaRPr>
          </a:p>
        </p:txBody>
      </p:sp>
      <p:sp>
        <p:nvSpPr>
          <p:cNvPr id="377" name="Google Shape;377;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8" name="Google Shape;378;p47"/>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82" name="Shape 382"/>
        <p:cNvGrpSpPr/>
        <p:nvPr/>
      </p:nvGrpSpPr>
      <p:grpSpPr>
        <a:xfrm>
          <a:off x="0" y="0"/>
          <a:ext cx="0" cy="0"/>
          <a:chOff x="0" y="0"/>
          <a:chExt cx="0" cy="0"/>
        </a:xfrm>
      </p:grpSpPr>
      <p:sp>
        <p:nvSpPr>
          <p:cNvPr id="383" name="Google Shape;383;p48"/>
          <p:cNvSpPr txBox="1"/>
          <p:nvPr>
            <p:ph type="title"/>
          </p:nvPr>
        </p:nvSpPr>
        <p:spPr>
          <a:xfrm>
            <a:off x="128700" y="348225"/>
            <a:ext cx="4443300" cy="27558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0">
                <a:latin typeface="Amatic SC"/>
                <a:ea typeface="Amatic SC"/>
                <a:cs typeface="Amatic SC"/>
                <a:sym typeface="Amatic SC"/>
              </a:rPr>
              <a:t>Thank You!</a:t>
            </a:r>
            <a:endParaRPr sz="8000">
              <a:latin typeface="Amatic SC"/>
              <a:ea typeface="Amatic SC"/>
              <a:cs typeface="Amatic SC"/>
              <a:sym typeface="Amatic SC"/>
            </a:endParaRPr>
          </a:p>
          <a:p>
            <a:pPr indent="0" lvl="0" marL="0" rtl="0" algn="l">
              <a:spcBef>
                <a:spcPts val="0"/>
              </a:spcBef>
              <a:spcAft>
                <a:spcPts val="0"/>
              </a:spcAft>
              <a:buNone/>
            </a:pPr>
            <a:r>
              <a:t/>
            </a:r>
            <a:endParaRPr sz="8000">
              <a:solidFill>
                <a:srgbClr val="000000"/>
              </a:solidFill>
            </a:endParaRPr>
          </a:p>
          <a:p>
            <a:pPr indent="0" lvl="0" marL="0" rtl="0" algn="l">
              <a:spcBef>
                <a:spcPts val="0"/>
              </a:spcBef>
              <a:spcAft>
                <a:spcPts val="0"/>
              </a:spcAft>
              <a:buNone/>
            </a:pPr>
            <a:r>
              <a:t/>
            </a:r>
            <a:endParaRPr sz="8000"/>
          </a:p>
        </p:txBody>
      </p:sp>
      <p:sp>
        <p:nvSpPr>
          <p:cNvPr id="384" name="Google Shape;384;p48"/>
          <p:cNvSpPr txBox="1"/>
          <p:nvPr>
            <p:ph type="title"/>
          </p:nvPr>
        </p:nvSpPr>
        <p:spPr>
          <a:xfrm>
            <a:off x="5009400" y="2387700"/>
            <a:ext cx="4443300" cy="275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8000"/>
          </a:p>
          <a:p>
            <a:pPr indent="0" lvl="0" marL="0" rtl="0" algn="l">
              <a:spcBef>
                <a:spcPts val="0"/>
              </a:spcBef>
              <a:spcAft>
                <a:spcPts val="0"/>
              </a:spcAft>
              <a:buNone/>
            </a:pPr>
            <a:r>
              <a:rPr lang="en" sz="8000">
                <a:latin typeface="Amatic SC"/>
                <a:ea typeface="Amatic SC"/>
                <a:cs typeface="Amatic SC"/>
                <a:sym typeface="Amatic SC"/>
              </a:rPr>
              <a:t>Questions?</a:t>
            </a:r>
            <a:endParaRPr sz="8000">
              <a:latin typeface="Amatic SC"/>
              <a:ea typeface="Amatic SC"/>
              <a:cs typeface="Amatic SC"/>
              <a:sym typeface="Amatic SC"/>
            </a:endParaRPr>
          </a:p>
        </p:txBody>
      </p:sp>
      <p:sp>
        <p:nvSpPr>
          <p:cNvPr id="385" name="Google Shape;385;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6" name="Google Shape;386;p48"/>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4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References</a:t>
            </a:r>
            <a:endParaRPr sz="4800">
              <a:latin typeface="Amatic SC"/>
              <a:ea typeface="Amatic SC"/>
              <a:cs typeface="Amatic SC"/>
              <a:sym typeface="Amatic SC"/>
            </a:endParaRPr>
          </a:p>
        </p:txBody>
      </p:sp>
      <p:sp>
        <p:nvSpPr>
          <p:cNvPr id="392" name="Google Shape;392;p49"/>
          <p:cNvSpPr txBox="1"/>
          <p:nvPr>
            <p:ph idx="1" type="body"/>
          </p:nvPr>
        </p:nvSpPr>
        <p:spPr>
          <a:xfrm>
            <a:off x="311700" y="1459850"/>
            <a:ext cx="8520600" cy="330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[1] Destatis (2017). Navigation and service. Retrieved from </a:t>
            </a:r>
            <a:endParaRPr sz="140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400">
                <a:solidFill>
                  <a:srgbClr val="000000"/>
                </a:solidFill>
                <a:latin typeface="Times New Roman"/>
                <a:ea typeface="Times New Roman"/>
                <a:cs typeface="Times New Roman"/>
                <a:sym typeface="Times New Roman"/>
              </a:rPr>
              <a:t>https://www.destatis.de/EN/FactsFigures/SocietyState/Population/MigrationIntegration/MigrationIntegration.html </a:t>
            </a:r>
            <a:endParaRPr sz="140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40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1400">
                <a:solidFill>
                  <a:srgbClr val="000000"/>
                </a:solidFill>
                <a:highlight>
                  <a:srgbClr val="FFFFFF"/>
                </a:highlight>
                <a:latin typeface="Times New Roman"/>
                <a:ea typeface="Times New Roman"/>
                <a:cs typeface="Times New Roman"/>
                <a:sym typeface="Times New Roman"/>
              </a:rPr>
              <a:t>[2] Müller, Karsten and Schwarz, Carlo (2018), Fanning the Flames of Hate: Social Media and Hate Crime. Retrieved from: </a:t>
            </a:r>
            <a:r>
              <a:rPr lang="en" sz="1400">
                <a:solidFill>
                  <a:srgbClr val="000000"/>
                </a:solidFill>
                <a:latin typeface="Times New Roman"/>
                <a:ea typeface="Times New Roman"/>
                <a:cs typeface="Times New Roman"/>
                <a:sym typeface="Times New Roman"/>
              </a:rPr>
              <a:t>https://ssrn.com/abstract=3082972</a:t>
            </a:r>
            <a:r>
              <a:rPr lang="en" sz="1400">
                <a:solidFill>
                  <a:srgbClr val="000000"/>
                </a:solidFill>
                <a:highlight>
                  <a:srgbClr val="FFFFFF"/>
                </a:highlight>
                <a:latin typeface="Times New Roman"/>
                <a:ea typeface="Times New Roman"/>
                <a:cs typeface="Times New Roman"/>
                <a:sym typeface="Times New Roman"/>
              </a:rPr>
              <a:t> or </a:t>
            </a:r>
            <a:r>
              <a:rPr lang="en" sz="1400">
                <a:solidFill>
                  <a:srgbClr val="000000"/>
                </a:solidFill>
                <a:latin typeface="Times New Roman"/>
                <a:ea typeface="Times New Roman"/>
                <a:cs typeface="Times New Roman"/>
                <a:sym typeface="Times New Roman"/>
              </a:rPr>
              <a:t>http://dx.doi.org/10.2139/ssrn.3082972</a:t>
            </a:r>
            <a:endParaRPr sz="140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4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lang="en" sz="1400">
                <a:solidFill>
                  <a:srgbClr val="000000"/>
                </a:solidFill>
                <a:highlight>
                  <a:srgbClr val="FFFFFF"/>
                </a:highlight>
                <a:latin typeface="Times New Roman"/>
                <a:ea typeface="Times New Roman"/>
                <a:cs typeface="Times New Roman"/>
                <a:sym typeface="Times New Roman"/>
              </a:rPr>
              <a:t>[3] Hanewinkel, V., &amp; Oltmer, J. (2018, January 11). </a:t>
            </a:r>
            <a:r>
              <a:rPr i="1" lang="en" sz="1400">
                <a:solidFill>
                  <a:srgbClr val="000000"/>
                </a:solidFill>
                <a:highlight>
                  <a:srgbClr val="FFFFFF"/>
                </a:highlight>
                <a:latin typeface="Times New Roman"/>
                <a:ea typeface="Times New Roman"/>
                <a:cs typeface="Times New Roman"/>
                <a:sym typeface="Times New Roman"/>
              </a:rPr>
              <a:t>Integration and Integration Policies in </a:t>
            </a:r>
            <a:endParaRPr i="1" sz="1400">
              <a:solidFill>
                <a:srgbClr val="000000"/>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i="1" lang="en" sz="1400">
                <a:solidFill>
                  <a:srgbClr val="000000"/>
                </a:solidFill>
                <a:highlight>
                  <a:srgbClr val="FFFFFF"/>
                </a:highlight>
                <a:latin typeface="Times New Roman"/>
                <a:ea typeface="Times New Roman"/>
                <a:cs typeface="Times New Roman"/>
                <a:sym typeface="Times New Roman"/>
              </a:rPr>
              <a:t>Germany | bpb. </a:t>
            </a:r>
            <a:r>
              <a:rPr lang="en" sz="1400">
                <a:solidFill>
                  <a:srgbClr val="000000"/>
                </a:solidFill>
                <a:highlight>
                  <a:srgbClr val="FFFFFF"/>
                </a:highlight>
                <a:latin typeface="Times New Roman"/>
                <a:ea typeface="Times New Roman"/>
                <a:cs typeface="Times New Roman"/>
                <a:sym typeface="Times New Roman"/>
              </a:rPr>
              <a:t>Retrieved from:</a:t>
            </a:r>
            <a:endParaRPr sz="1400">
              <a:solidFill>
                <a:srgbClr val="000000"/>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400">
                <a:solidFill>
                  <a:srgbClr val="000000"/>
                </a:solidFill>
                <a:highlight>
                  <a:srgbClr val="FFFFFF"/>
                </a:highlight>
                <a:latin typeface="Times New Roman"/>
                <a:ea typeface="Times New Roman"/>
                <a:cs typeface="Times New Roman"/>
                <a:sym typeface="Times New Roman"/>
              </a:rPr>
              <a:t>http://www.bpb.de/gesellschaft/migration/laenderprofile/262812/integration-and-integrat on-policies-in-germany</a:t>
            </a:r>
            <a:endParaRPr sz="1400">
              <a:solidFill>
                <a:srgbClr val="000000"/>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400">
              <a:solidFill>
                <a:srgbClr val="000000"/>
              </a:solidFill>
              <a:latin typeface="Times New Roman"/>
              <a:ea typeface="Times New Roman"/>
              <a:cs typeface="Times New Roman"/>
              <a:sym typeface="Times New Roman"/>
            </a:endParaRPr>
          </a:p>
        </p:txBody>
      </p:sp>
      <p:sp>
        <p:nvSpPr>
          <p:cNvPr id="393" name="Google Shape;393;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4" name="Google Shape;394;p49"/>
          <p:cNvPicPr preferRelativeResize="0"/>
          <p:nvPr/>
        </p:nvPicPr>
        <p:blipFill>
          <a:blip r:embed="rId3">
            <a:alphaModFix/>
          </a:blip>
          <a:stretch>
            <a:fillRect/>
          </a:stretch>
        </p:blipFill>
        <p:spPr>
          <a:xfrm>
            <a:off x="12" y="4195050"/>
            <a:ext cx="904025" cy="801450"/>
          </a:xfrm>
          <a:prstGeom prst="rect">
            <a:avLst/>
          </a:prstGeom>
          <a:noFill/>
          <a:ln>
            <a:noFill/>
          </a:ln>
        </p:spPr>
      </p:pic>
      <p:sp>
        <p:nvSpPr>
          <p:cNvPr id="395" name="Google Shape;395;p49"/>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27" name="Shape 127"/>
        <p:cNvGrpSpPr/>
        <p:nvPr/>
      </p:nvGrpSpPr>
      <p:grpSpPr>
        <a:xfrm>
          <a:off x="0" y="0"/>
          <a:ext cx="0" cy="0"/>
          <a:chOff x="0" y="0"/>
          <a:chExt cx="0" cy="0"/>
        </a:xfrm>
      </p:grpSpPr>
      <p:sp>
        <p:nvSpPr>
          <p:cNvPr id="128" name="Google Shape;128;p27"/>
          <p:cNvSpPr txBox="1"/>
          <p:nvPr>
            <p:ph type="ctrTitle"/>
          </p:nvPr>
        </p:nvSpPr>
        <p:spPr>
          <a:xfrm>
            <a:off x="311700" y="-161150"/>
            <a:ext cx="8520600" cy="149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EF6C00"/>
                </a:solidFill>
                <a:latin typeface="Amatic SC"/>
                <a:ea typeface="Amatic SC"/>
                <a:cs typeface="Amatic SC"/>
                <a:sym typeface="Amatic SC"/>
              </a:rPr>
              <a:t>Migrant Refugees and Immigration at a Glance</a:t>
            </a:r>
            <a:endParaRPr b="1" sz="4800">
              <a:solidFill>
                <a:srgbClr val="EF6C00"/>
              </a:solidFill>
              <a:latin typeface="Amatic SC"/>
              <a:ea typeface="Amatic SC"/>
              <a:cs typeface="Amatic SC"/>
              <a:sym typeface="Amatic SC"/>
            </a:endParaRPr>
          </a:p>
        </p:txBody>
      </p:sp>
      <p:sp>
        <p:nvSpPr>
          <p:cNvPr id="129" name="Google Shape;129;p27"/>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27"/>
          <p:cNvPicPr preferRelativeResize="0"/>
          <p:nvPr/>
        </p:nvPicPr>
        <p:blipFill>
          <a:blip r:embed="rId3">
            <a:alphaModFix/>
          </a:blip>
          <a:stretch>
            <a:fillRect/>
          </a:stretch>
        </p:blipFill>
        <p:spPr>
          <a:xfrm>
            <a:off x="0" y="4113575"/>
            <a:ext cx="904025" cy="801450"/>
          </a:xfrm>
          <a:prstGeom prst="rect">
            <a:avLst/>
          </a:prstGeom>
          <a:noFill/>
          <a:ln>
            <a:noFill/>
          </a:ln>
        </p:spPr>
      </p:pic>
      <p:pic>
        <p:nvPicPr>
          <p:cNvPr id="131" name="Google Shape;131;p27"/>
          <p:cNvPicPr preferRelativeResize="0"/>
          <p:nvPr/>
        </p:nvPicPr>
        <p:blipFill>
          <a:blip r:embed="rId4">
            <a:alphaModFix/>
          </a:blip>
          <a:stretch>
            <a:fillRect/>
          </a:stretch>
        </p:blipFill>
        <p:spPr>
          <a:xfrm>
            <a:off x="1623959" y="1181675"/>
            <a:ext cx="5896081" cy="3564675"/>
          </a:xfrm>
          <a:prstGeom prst="rect">
            <a:avLst/>
          </a:prstGeom>
          <a:noFill/>
          <a:ln cap="flat" cmpd="sng" w="38100">
            <a:solidFill>
              <a:srgbClr val="EF6C00"/>
            </a:solidFill>
            <a:prstDash val="solid"/>
            <a:round/>
            <a:headEnd len="sm" w="sm" type="none"/>
            <a:tailEnd len="sm" w="sm" type="none"/>
          </a:ln>
        </p:spPr>
      </p:pic>
      <p:sp>
        <p:nvSpPr>
          <p:cNvPr id="132" name="Google Shape;132;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3" name="Google Shape;133;p27"/>
          <p:cNvSpPr txBox="1"/>
          <p:nvPr/>
        </p:nvSpPr>
        <p:spPr>
          <a:xfrm>
            <a:off x="7669550" y="4433975"/>
            <a:ext cx="415800" cy="5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37" name="Shape 137"/>
        <p:cNvGrpSpPr/>
        <p:nvPr/>
      </p:nvGrpSpPr>
      <p:grpSpPr>
        <a:xfrm>
          <a:off x="0" y="0"/>
          <a:ext cx="0" cy="0"/>
          <a:chOff x="0" y="0"/>
          <a:chExt cx="0" cy="0"/>
        </a:xfrm>
      </p:grpSpPr>
      <p:sp>
        <p:nvSpPr>
          <p:cNvPr id="138" name="Google Shape;138;p28"/>
          <p:cNvSpPr txBox="1"/>
          <p:nvPr>
            <p:ph type="ctrTitle"/>
          </p:nvPr>
        </p:nvSpPr>
        <p:spPr>
          <a:xfrm>
            <a:off x="311700" y="-161150"/>
            <a:ext cx="8520600" cy="149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EF6C00"/>
                </a:solidFill>
                <a:latin typeface="Amatic SC"/>
                <a:ea typeface="Amatic SC"/>
                <a:cs typeface="Amatic SC"/>
                <a:sym typeface="Amatic SC"/>
              </a:rPr>
              <a:t>The Shattered Myth of a Post-Racial Germany</a:t>
            </a:r>
            <a:endParaRPr b="1" sz="4800">
              <a:solidFill>
                <a:srgbClr val="EF6C00"/>
              </a:solidFill>
              <a:latin typeface="Amatic SC"/>
              <a:ea typeface="Amatic SC"/>
              <a:cs typeface="Amatic SC"/>
              <a:sym typeface="Amatic SC"/>
            </a:endParaRPr>
          </a:p>
        </p:txBody>
      </p:sp>
      <p:sp>
        <p:nvSpPr>
          <p:cNvPr id="139" name="Google Shape;139;p28"/>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28"/>
          <p:cNvPicPr preferRelativeResize="0"/>
          <p:nvPr/>
        </p:nvPicPr>
        <p:blipFill>
          <a:blip r:embed="rId3">
            <a:alphaModFix/>
          </a:blip>
          <a:stretch>
            <a:fillRect/>
          </a:stretch>
        </p:blipFill>
        <p:spPr>
          <a:xfrm>
            <a:off x="0" y="4113575"/>
            <a:ext cx="904025" cy="801450"/>
          </a:xfrm>
          <a:prstGeom prst="rect">
            <a:avLst/>
          </a:prstGeom>
          <a:noFill/>
          <a:ln>
            <a:noFill/>
          </a:ln>
        </p:spPr>
      </p:pic>
      <p:pic>
        <p:nvPicPr>
          <p:cNvPr id="141" name="Google Shape;141;p28"/>
          <p:cNvPicPr preferRelativeResize="0"/>
          <p:nvPr/>
        </p:nvPicPr>
        <p:blipFill>
          <a:blip r:embed="rId4">
            <a:alphaModFix/>
          </a:blip>
          <a:stretch>
            <a:fillRect/>
          </a:stretch>
        </p:blipFill>
        <p:spPr>
          <a:xfrm>
            <a:off x="1454450" y="1133550"/>
            <a:ext cx="6235101" cy="3687476"/>
          </a:xfrm>
          <a:prstGeom prst="rect">
            <a:avLst/>
          </a:prstGeom>
          <a:noFill/>
          <a:ln cap="flat" cmpd="sng" w="38100">
            <a:solidFill>
              <a:srgbClr val="EF6C00"/>
            </a:solidFill>
            <a:prstDash val="solid"/>
            <a:round/>
            <a:headEnd len="sm" w="sm" type="none"/>
            <a:tailEnd len="sm" w="sm" type="none"/>
          </a:ln>
        </p:spPr>
      </p:pic>
      <p:sp>
        <p:nvSpPr>
          <p:cNvPr id="142" name="Google Shape;14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3" name="Google Shape;143;p28"/>
          <p:cNvSpPr txBox="1"/>
          <p:nvPr/>
        </p:nvSpPr>
        <p:spPr>
          <a:xfrm>
            <a:off x="7771400" y="4433975"/>
            <a:ext cx="415800" cy="5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47" name="Shape 147"/>
        <p:cNvGrpSpPr/>
        <p:nvPr/>
      </p:nvGrpSpPr>
      <p:grpSpPr>
        <a:xfrm>
          <a:off x="0" y="0"/>
          <a:ext cx="0" cy="0"/>
          <a:chOff x="0" y="0"/>
          <a:chExt cx="0" cy="0"/>
        </a:xfrm>
      </p:grpSpPr>
      <p:sp>
        <p:nvSpPr>
          <p:cNvPr id="148" name="Google Shape;148;p29"/>
          <p:cNvSpPr txBox="1"/>
          <p:nvPr>
            <p:ph type="ctrTitle"/>
          </p:nvPr>
        </p:nvSpPr>
        <p:spPr>
          <a:xfrm>
            <a:off x="182700" y="-107425"/>
            <a:ext cx="8778600" cy="149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EF6C00"/>
                </a:solidFill>
                <a:latin typeface="Amatic SC"/>
                <a:ea typeface="Amatic SC"/>
                <a:cs typeface="Amatic SC"/>
                <a:sym typeface="Amatic SC"/>
              </a:rPr>
              <a:t>German Policy Attempts to Promote Integration</a:t>
            </a:r>
            <a:endParaRPr b="1" sz="4800">
              <a:solidFill>
                <a:srgbClr val="EF6C00"/>
              </a:solidFill>
              <a:latin typeface="Amatic SC"/>
              <a:ea typeface="Amatic SC"/>
              <a:cs typeface="Amatic SC"/>
              <a:sym typeface="Amatic SC"/>
            </a:endParaRPr>
          </a:p>
        </p:txBody>
      </p:sp>
      <p:sp>
        <p:nvSpPr>
          <p:cNvPr id="149" name="Google Shape;149;p29"/>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29"/>
          <p:cNvPicPr preferRelativeResize="0"/>
          <p:nvPr/>
        </p:nvPicPr>
        <p:blipFill>
          <a:blip r:embed="rId3">
            <a:alphaModFix/>
          </a:blip>
          <a:stretch>
            <a:fillRect/>
          </a:stretch>
        </p:blipFill>
        <p:spPr>
          <a:xfrm>
            <a:off x="0" y="4113575"/>
            <a:ext cx="904025" cy="801450"/>
          </a:xfrm>
          <a:prstGeom prst="rect">
            <a:avLst/>
          </a:prstGeom>
          <a:noFill/>
          <a:ln>
            <a:noFill/>
          </a:ln>
        </p:spPr>
      </p:pic>
      <p:sp>
        <p:nvSpPr>
          <p:cNvPr id="151" name="Google Shape;15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2" name="Google Shape;152;p29"/>
          <p:cNvPicPr preferRelativeResize="0"/>
          <p:nvPr/>
        </p:nvPicPr>
        <p:blipFill>
          <a:blip r:embed="rId4">
            <a:alphaModFix/>
          </a:blip>
          <a:stretch>
            <a:fillRect/>
          </a:stretch>
        </p:blipFill>
        <p:spPr>
          <a:xfrm>
            <a:off x="0" y="1493771"/>
            <a:ext cx="9144000" cy="2622254"/>
          </a:xfrm>
          <a:prstGeom prst="rect">
            <a:avLst/>
          </a:prstGeom>
          <a:noFill/>
          <a:ln>
            <a:noFill/>
          </a:ln>
        </p:spPr>
      </p:pic>
      <p:sp>
        <p:nvSpPr>
          <p:cNvPr id="153" name="Google Shape;153;p29"/>
          <p:cNvSpPr txBox="1"/>
          <p:nvPr/>
        </p:nvSpPr>
        <p:spPr>
          <a:xfrm>
            <a:off x="8728200" y="2203425"/>
            <a:ext cx="415800" cy="5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57" name="Shape 157"/>
        <p:cNvGrpSpPr/>
        <p:nvPr/>
      </p:nvGrpSpPr>
      <p:grpSpPr>
        <a:xfrm>
          <a:off x="0" y="0"/>
          <a:ext cx="0" cy="0"/>
          <a:chOff x="0" y="0"/>
          <a:chExt cx="0" cy="0"/>
        </a:xfrm>
      </p:grpSpPr>
      <p:pic>
        <p:nvPicPr>
          <p:cNvPr id="158" name="Google Shape;158;p30"/>
          <p:cNvPicPr preferRelativeResize="0"/>
          <p:nvPr/>
        </p:nvPicPr>
        <p:blipFill>
          <a:blip r:embed="rId3">
            <a:alphaModFix/>
          </a:blip>
          <a:stretch>
            <a:fillRect/>
          </a:stretch>
        </p:blipFill>
        <p:spPr>
          <a:xfrm>
            <a:off x="4191000" y="0"/>
            <a:ext cx="4953000" cy="4953000"/>
          </a:xfrm>
          <a:prstGeom prst="rect">
            <a:avLst/>
          </a:prstGeom>
          <a:noFill/>
          <a:ln>
            <a:noFill/>
          </a:ln>
        </p:spPr>
      </p:pic>
      <p:sp>
        <p:nvSpPr>
          <p:cNvPr id="159" name="Google Shape;159;p30"/>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 name="Google Shape;160;p30"/>
          <p:cNvPicPr preferRelativeResize="0"/>
          <p:nvPr/>
        </p:nvPicPr>
        <p:blipFill>
          <a:blip r:embed="rId4">
            <a:alphaModFix/>
          </a:blip>
          <a:stretch>
            <a:fillRect/>
          </a:stretch>
        </p:blipFill>
        <p:spPr>
          <a:xfrm>
            <a:off x="0" y="4113575"/>
            <a:ext cx="904025" cy="801450"/>
          </a:xfrm>
          <a:prstGeom prst="rect">
            <a:avLst/>
          </a:prstGeom>
          <a:noFill/>
          <a:ln>
            <a:noFill/>
          </a:ln>
        </p:spPr>
      </p:pic>
      <p:sp>
        <p:nvSpPr>
          <p:cNvPr id="161" name="Google Shape;161;p30"/>
          <p:cNvSpPr txBox="1"/>
          <p:nvPr>
            <p:ph type="ctrTitle"/>
          </p:nvPr>
        </p:nvSpPr>
        <p:spPr>
          <a:xfrm>
            <a:off x="142425" y="188025"/>
            <a:ext cx="5430900" cy="58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EF6C00"/>
                </a:solidFill>
                <a:latin typeface="Amatic SC"/>
                <a:ea typeface="Amatic SC"/>
                <a:cs typeface="Amatic SC"/>
                <a:sym typeface="Amatic SC"/>
              </a:rPr>
              <a:t>Methodology</a:t>
            </a:r>
            <a:r>
              <a:rPr b="1" lang="en" sz="4800">
                <a:solidFill>
                  <a:srgbClr val="EF6C00"/>
                </a:solidFill>
                <a:latin typeface="Amatic SC"/>
                <a:ea typeface="Amatic SC"/>
                <a:cs typeface="Amatic SC"/>
                <a:sym typeface="Amatic SC"/>
              </a:rPr>
              <a:t> Flow Chart</a:t>
            </a:r>
            <a:endParaRPr b="1" sz="4800">
              <a:solidFill>
                <a:srgbClr val="EF6C00"/>
              </a:solidFill>
              <a:latin typeface="Amatic SC"/>
              <a:ea typeface="Amatic SC"/>
              <a:cs typeface="Amatic SC"/>
              <a:sym typeface="Amatic SC"/>
            </a:endParaRPr>
          </a:p>
        </p:txBody>
      </p:sp>
      <p:grpSp>
        <p:nvGrpSpPr>
          <p:cNvPr id="162" name="Google Shape;162;p30"/>
          <p:cNvGrpSpPr/>
          <p:nvPr/>
        </p:nvGrpSpPr>
        <p:grpSpPr>
          <a:xfrm>
            <a:off x="1113613" y="1925800"/>
            <a:ext cx="2279880" cy="645948"/>
            <a:chOff x="2689125" y="2158400"/>
            <a:chExt cx="2279880" cy="645948"/>
          </a:xfrm>
        </p:grpSpPr>
        <p:sp>
          <p:nvSpPr>
            <p:cNvPr id="163" name="Google Shape;163;p30"/>
            <p:cNvSpPr/>
            <p:nvPr/>
          </p:nvSpPr>
          <p:spPr>
            <a:xfrm>
              <a:off x="2689125" y="2158400"/>
              <a:ext cx="2279880" cy="645948"/>
            </a:xfrm>
            <a:prstGeom prst="flowChartTerminator">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0"/>
            <p:cNvSpPr/>
            <p:nvPr/>
          </p:nvSpPr>
          <p:spPr>
            <a:xfrm>
              <a:off x="2689125" y="2158425"/>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2</a:t>
              </a:r>
              <a:endParaRPr b="1"/>
            </a:p>
          </p:txBody>
        </p:sp>
        <p:sp>
          <p:nvSpPr>
            <p:cNvPr id="165" name="Google Shape;165;p30"/>
            <p:cNvSpPr txBox="1"/>
            <p:nvPr/>
          </p:nvSpPr>
          <p:spPr>
            <a:xfrm>
              <a:off x="3411075" y="2233725"/>
              <a:ext cx="12624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Amatic SC"/>
                  <a:ea typeface="Amatic SC"/>
                  <a:cs typeface="Amatic SC"/>
                  <a:sym typeface="Amatic SC"/>
                </a:rPr>
                <a:t>Assessment</a:t>
              </a:r>
              <a:endParaRPr b="1" sz="2400">
                <a:solidFill>
                  <a:srgbClr val="FFFFFF"/>
                </a:solidFill>
                <a:latin typeface="Amatic SC"/>
                <a:ea typeface="Amatic SC"/>
                <a:cs typeface="Amatic SC"/>
                <a:sym typeface="Amatic SC"/>
              </a:endParaRPr>
            </a:p>
          </p:txBody>
        </p:sp>
      </p:grpSp>
      <p:sp>
        <p:nvSpPr>
          <p:cNvPr id="166" name="Google Shape;166;p30"/>
          <p:cNvSpPr/>
          <p:nvPr/>
        </p:nvSpPr>
        <p:spPr>
          <a:xfrm>
            <a:off x="1113613" y="992400"/>
            <a:ext cx="2279880" cy="645948"/>
          </a:xfrm>
          <a:prstGeom prst="flowChartTerminator">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0"/>
          <p:cNvSpPr/>
          <p:nvPr/>
        </p:nvSpPr>
        <p:spPr>
          <a:xfrm>
            <a:off x="1113613" y="992425"/>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1</a:t>
            </a:r>
            <a:endParaRPr b="1"/>
          </a:p>
        </p:txBody>
      </p:sp>
      <p:sp>
        <p:nvSpPr>
          <p:cNvPr id="168" name="Google Shape;168;p30"/>
          <p:cNvSpPr txBox="1"/>
          <p:nvPr/>
        </p:nvSpPr>
        <p:spPr>
          <a:xfrm>
            <a:off x="1835563" y="1067725"/>
            <a:ext cx="12624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matic SC"/>
                <a:ea typeface="Amatic SC"/>
                <a:cs typeface="Amatic SC"/>
                <a:sym typeface="Amatic SC"/>
              </a:rPr>
              <a:t>Goals</a:t>
            </a:r>
            <a:endParaRPr b="1" sz="3000">
              <a:solidFill>
                <a:srgbClr val="FFFFFF"/>
              </a:solidFill>
              <a:latin typeface="Amatic SC"/>
              <a:ea typeface="Amatic SC"/>
              <a:cs typeface="Amatic SC"/>
              <a:sym typeface="Amatic SC"/>
            </a:endParaRPr>
          </a:p>
        </p:txBody>
      </p:sp>
      <p:grpSp>
        <p:nvGrpSpPr>
          <p:cNvPr id="169" name="Google Shape;169;p30"/>
          <p:cNvGrpSpPr/>
          <p:nvPr/>
        </p:nvGrpSpPr>
        <p:grpSpPr>
          <a:xfrm>
            <a:off x="1113613" y="2859200"/>
            <a:ext cx="2279880" cy="645948"/>
            <a:chOff x="409250" y="3178400"/>
            <a:chExt cx="2279880" cy="645948"/>
          </a:xfrm>
        </p:grpSpPr>
        <p:sp>
          <p:nvSpPr>
            <p:cNvPr id="170" name="Google Shape;170;p30"/>
            <p:cNvSpPr/>
            <p:nvPr/>
          </p:nvSpPr>
          <p:spPr>
            <a:xfrm>
              <a:off x="409250" y="3178400"/>
              <a:ext cx="2279880" cy="645948"/>
            </a:xfrm>
            <a:prstGeom prst="flowChartTerminator">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0"/>
            <p:cNvSpPr/>
            <p:nvPr/>
          </p:nvSpPr>
          <p:spPr>
            <a:xfrm>
              <a:off x="409250" y="3178425"/>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3</a:t>
              </a:r>
              <a:endParaRPr b="1"/>
            </a:p>
          </p:txBody>
        </p:sp>
        <p:sp>
          <p:nvSpPr>
            <p:cNvPr id="172" name="Google Shape;172;p30"/>
            <p:cNvSpPr txBox="1"/>
            <p:nvPr/>
          </p:nvSpPr>
          <p:spPr>
            <a:xfrm>
              <a:off x="1131200" y="3253725"/>
              <a:ext cx="12624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matic SC"/>
                  <a:ea typeface="Amatic SC"/>
                  <a:cs typeface="Amatic SC"/>
                  <a:sym typeface="Amatic SC"/>
                </a:rPr>
                <a:t>Survey</a:t>
              </a:r>
              <a:endParaRPr b="1" sz="3000">
                <a:solidFill>
                  <a:srgbClr val="FFFFFF"/>
                </a:solidFill>
                <a:latin typeface="Amatic SC"/>
                <a:ea typeface="Amatic SC"/>
                <a:cs typeface="Amatic SC"/>
                <a:sym typeface="Amatic SC"/>
              </a:endParaRPr>
            </a:p>
          </p:txBody>
        </p:sp>
      </p:grpSp>
      <p:grpSp>
        <p:nvGrpSpPr>
          <p:cNvPr id="173" name="Google Shape;173;p30"/>
          <p:cNvGrpSpPr/>
          <p:nvPr/>
        </p:nvGrpSpPr>
        <p:grpSpPr>
          <a:xfrm>
            <a:off x="1113613" y="3792588"/>
            <a:ext cx="2279880" cy="645948"/>
            <a:chOff x="2058850" y="4077538"/>
            <a:chExt cx="2279880" cy="645948"/>
          </a:xfrm>
        </p:grpSpPr>
        <p:sp>
          <p:nvSpPr>
            <p:cNvPr id="174" name="Google Shape;174;p30"/>
            <p:cNvSpPr/>
            <p:nvPr/>
          </p:nvSpPr>
          <p:spPr>
            <a:xfrm>
              <a:off x="2058850" y="4077538"/>
              <a:ext cx="2279880" cy="645948"/>
            </a:xfrm>
            <a:prstGeom prst="flowChartTerminator">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0"/>
            <p:cNvSpPr/>
            <p:nvPr/>
          </p:nvSpPr>
          <p:spPr>
            <a:xfrm>
              <a:off x="2058850" y="4077563"/>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4</a:t>
              </a:r>
              <a:endParaRPr b="1"/>
            </a:p>
          </p:txBody>
        </p:sp>
        <p:sp>
          <p:nvSpPr>
            <p:cNvPr id="176" name="Google Shape;176;p30"/>
            <p:cNvSpPr txBox="1"/>
            <p:nvPr/>
          </p:nvSpPr>
          <p:spPr>
            <a:xfrm>
              <a:off x="2780800" y="4152863"/>
              <a:ext cx="12624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Amatic SC"/>
                  <a:ea typeface="Amatic SC"/>
                  <a:cs typeface="Amatic SC"/>
                  <a:sym typeface="Amatic SC"/>
                </a:rPr>
                <a:t>Deliverables</a:t>
              </a:r>
              <a:endParaRPr b="1" sz="2400">
                <a:solidFill>
                  <a:srgbClr val="FFFFFF"/>
                </a:solidFill>
                <a:latin typeface="Amatic SC"/>
                <a:ea typeface="Amatic SC"/>
                <a:cs typeface="Amatic SC"/>
                <a:sym typeface="Amatic SC"/>
              </a:endParaRPr>
            </a:p>
          </p:txBody>
        </p:sp>
      </p:grpSp>
      <p:sp>
        <p:nvSpPr>
          <p:cNvPr id="177" name="Google Shape;17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81" name="Shape 181"/>
        <p:cNvGrpSpPr/>
        <p:nvPr/>
      </p:nvGrpSpPr>
      <p:grpSpPr>
        <a:xfrm>
          <a:off x="0" y="0"/>
          <a:ext cx="0" cy="0"/>
          <a:chOff x="0" y="0"/>
          <a:chExt cx="0" cy="0"/>
        </a:xfrm>
      </p:grpSpPr>
      <p:sp>
        <p:nvSpPr>
          <p:cNvPr id="182" name="Google Shape;182;p31"/>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 name="Google Shape;183;p31"/>
          <p:cNvPicPr preferRelativeResize="0"/>
          <p:nvPr/>
        </p:nvPicPr>
        <p:blipFill>
          <a:blip r:embed="rId3">
            <a:alphaModFix/>
          </a:blip>
          <a:stretch>
            <a:fillRect/>
          </a:stretch>
        </p:blipFill>
        <p:spPr>
          <a:xfrm>
            <a:off x="0" y="4113575"/>
            <a:ext cx="904025" cy="801450"/>
          </a:xfrm>
          <a:prstGeom prst="rect">
            <a:avLst/>
          </a:prstGeom>
          <a:noFill/>
          <a:ln>
            <a:noFill/>
          </a:ln>
        </p:spPr>
      </p:pic>
      <p:sp>
        <p:nvSpPr>
          <p:cNvPr id="184" name="Google Shape;184;p31"/>
          <p:cNvSpPr txBox="1"/>
          <p:nvPr>
            <p:ph type="ctrTitle"/>
          </p:nvPr>
        </p:nvSpPr>
        <p:spPr>
          <a:xfrm>
            <a:off x="1856550" y="188025"/>
            <a:ext cx="5430900" cy="58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EF6C00"/>
                </a:solidFill>
                <a:latin typeface="Amatic SC"/>
                <a:ea typeface="Amatic SC"/>
                <a:cs typeface="Amatic SC"/>
                <a:sym typeface="Amatic SC"/>
              </a:rPr>
              <a:t>Staff Interviews</a:t>
            </a:r>
            <a:endParaRPr b="1" sz="4800">
              <a:solidFill>
                <a:srgbClr val="EF6C00"/>
              </a:solidFill>
              <a:latin typeface="Amatic SC"/>
              <a:ea typeface="Amatic SC"/>
              <a:cs typeface="Amatic SC"/>
              <a:sym typeface="Amatic SC"/>
            </a:endParaRPr>
          </a:p>
        </p:txBody>
      </p:sp>
      <p:sp>
        <p:nvSpPr>
          <p:cNvPr id="185" name="Google Shape;185;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6" name="Google Shape;186;p31"/>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1</a:t>
            </a:r>
            <a:endParaRPr b="1"/>
          </a:p>
        </p:txBody>
      </p:sp>
      <p:grpSp>
        <p:nvGrpSpPr>
          <p:cNvPr id="187" name="Google Shape;187;p31"/>
          <p:cNvGrpSpPr/>
          <p:nvPr/>
        </p:nvGrpSpPr>
        <p:grpSpPr>
          <a:xfrm>
            <a:off x="801667" y="1102043"/>
            <a:ext cx="3405923" cy="2891394"/>
            <a:chOff x="103097" y="1081038"/>
            <a:chExt cx="2775588" cy="2519075"/>
          </a:xfrm>
        </p:grpSpPr>
        <p:sp>
          <p:nvSpPr>
            <p:cNvPr id="188" name="Google Shape;188;p31"/>
            <p:cNvSpPr/>
            <p:nvPr/>
          </p:nvSpPr>
          <p:spPr>
            <a:xfrm>
              <a:off x="103100" y="1081050"/>
              <a:ext cx="1504200" cy="1490700"/>
            </a:xfrm>
            <a:prstGeom prst="ellipse">
              <a:avLst/>
            </a:prstGeom>
            <a:solidFill>
              <a:srgbClr val="EF6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chemeClr val="lt1"/>
                </a:solidFill>
                <a:latin typeface="Amatic SC"/>
                <a:ea typeface="Amatic SC"/>
                <a:cs typeface="Amatic SC"/>
                <a:sym typeface="Amatic SC"/>
              </a:endParaRPr>
            </a:p>
          </p:txBody>
        </p:sp>
        <p:sp>
          <p:nvSpPr>
            <p:cNvPr id="189" name="Google Shape;189;p31"/>
            <p:cNvSpPr/>
            <p:nvPr/>
          </p:nvSpPr>
          <p:spPr>
            <a:xfrm>
              <a:off x="1374475" y="1081038"/>
              <a:ext cx="1504200" cy="1490700"/>
            </a:xfrm>
            <a:prstGeom prst="ellipse">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latin typeface="Amatic SC"/>
                <a:ea typeface="Amatic SC"/>
                <a:cs typeface="Amatic SC"/>
                <a:sym typeface="Amatic SC"/>
              </a:endParaRPr>
            </a:p>
          </p:txBody>
        </p:sp>
        <p:sp>
          <p:nvSpPr>
            <p:cNvPr id="190" name="Google Shape;190;p31"/>
            <p:cNvSpPr/>
            <p:nvPr/>
          </p:nvSpPr>
          <p:spPr>
            <a:xfrm>
              <a:off x="771250" y="2109413"/>
              <a:ext cx="1504200" cy="1490700"/>
            </a:xfrm>
            <a:prstGeom prst="ellipse">
              <a:avLst/>
            </a:prstGeom>
            <a:solidFill>
              <a:srgbClr val="FF98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1"/>
            <p:cNvSpPr txBox="1"/>
            <p:nvPr/>
          </p:nvSpPr>
          <p:spPr>
            <a:xfrm>
              <a:off x="103097" y="1533750"/>
              <a:ext cx="1504200" cy="58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Amatic SC"/>
                  <a:ea typeface="Amatic SC"/>
                  <a:cs typeface="Amatic SC"/>
                  <a:sym typeface="Amatic SC"/>
                </a:rPr>
                <a:t>Sharing</a:t>
              </a:r>
              <a:endParaRPr b="1" sz="3000">
                <a:solidFill>
                  <a:schemeClr val="lt1"/>
                </a:solidFill>
                <a:latin typeface="Amatic SC"/>
                <a:ea typeface="Amatic SC"/>
                <a:cs typeface="Amatic SC"/>
                <a:sym typeface="Amatic SC"/>
              </a:endParaRPr>
            </a:p>
          </p:txBody>
        </p:sp>
        <p:sp>
          <p:nvSpPr>
            <p:cNvPr id="192" name="Google Shape;192;p31"/>
            <p:cNvSpPr txBox="1"/>
            <p:nvPr/>
          </p:nvSpPr>
          <p:spPr>
            <a:xfrm>
              <a:off x="771247" y="2582350"/>
              <a:ext cx="1504200" cy="58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Amatic SC"/>
                  <a:ea typeface="Amatic SC"/>
                  <a:cs typeface="Amatic SC"/>
                  <a:sym typeface="Amatic SC"/>
                </a:rPr>
                <a:t>Support</a:t>
              </a:r>
              <a:endParaRPr b="1" sz="3000">
                <a:solidFill>
                  <a:schemeClr val="lt1"/>
                </a:solidFill>
                <a:latin typeface="Amatic SC"/>
                <a:ea typeface="Amatic SC"/>
                <a:cs typeface="Amatic SC"/>
                <a:sym typeface="Amatic SC"/>
              </a:endParaRPr>
            </a:p>
          </p:txBody>
        </p:sp>
        <p:sp>
          <p:nvSpPr>
            <p:cNvPr id="193" name="Google Shape;193;p31"/>
            <p:cNvSpPr txBox="1"/>
            <p:nvPr/>
          </p:nvSpPr>
          <p:spPr>
            <a:xfrm>
              <a:off x="1374484" y="1533738"/>
              <a:ext cx="1504200" cy="58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Amatic SC"/>
                  <a:ea typeface="Amatic SC"/>
                  <a:cs typeface="Amatic SC"/>
                  <a:sym typeface="Amatic SC"/>
                </a:rPr>
                <a:t>Socializing</a:t>
              </a:r>
              <a:endParaRPr b="1" sz="3000">
                <a:solidFill>
                  <a:schemeClr val="lt1"/>
                </a:solidFill>
                <a:latin typeface="Amatic SC"/>
                <a:ea typeface="Amatic SC"/>
                <a:cs typeface="Amatic SC"/>
                <a:sym typeface="Amatic SC"/>
              </a:endParaRPr>
            </a:p>
          </p:txBody>
        </p:sp>
      </p:grpSp>
      <p:sp>
        <p:nvSpPr>
          <p:cNvPr id="194" name="Google Shape;194;p31"/>
          <p:cNvSpPr txBox="1"/>
          <p:nvPr/>
        </p:nvSpPr>
        <p:spPr>
          <a:xfrm>
            <a:off x="6496500" y="2157500"/>
            <a:ext cx="1504200" cy="58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600">
                <a:solidFill>
                  <a:schemeClr val="lt1"/>
                </a:solidFill>
                <a:latin typeface="Amatic SC"/>
                <a:ea typeface="Amatic SC"/>
                <a:cs typeface="Amatic SC"/>
                <a:sym typeface="Amatic SC"/>
              </a:rPr>
              <a:t>Demographics</a:t>
            </a:r>
            <a:endParaRPr b="1" sz="2600">
              <a:solidFill>
                <a:schemeClr val="lt1"/>
              </a:solidFill>
              <a:latin typeface="Amatic SC"/>
              <a:ea typeface="Amatic SC"/>
              <a:cs typeface="Amatic SC"/>
              <a:sym typeface="Amatic SC"/>
            </a:endParaRPr>
          </a:p>
        </p:txBody>
      </p:sp>
      <p:sp>
        <p:nvSpPr>
          <p:cNvPr id="195" name="Google Shape;195;p31"/>
          <p:cNvSpPr/>
          <p:nvPr/>
        </p:nvSpPr>
        <p:spPr>
          <a:xfrm>
            <a:off x="4410200" y="1981638"/>
            <a:ext cx="1330800" cy="1180200"/>
          </a:xfrm>
          <a:prstGeom prst="mathPlus">
            <a:avLst>
              <a:gd fmla="val 23520" name="adj1"/>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1"/>
          <p:cNvSpPr/>
          <p:nvPr/>
        </p:nvSpPr>
        <p:spPr>
          <a:xfrm>
            <a:off x="5943600" y="1594693"/>
            <a:ext cx="1845900" cy="1710900"/>
          </a:xfrm>
          <a:prstGeom prst="ellipse">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FFFFFF"/>
              </a:solidFill>
              <a:latin typeface="Amatic SC"/>
              <a:ea typeface="Amatic SC"/>
              <a:cs typeface="Amatic SC"/>
              <a:sym typeface="Amatic SC"/>
            </a:endParaRPr>
          </a:p>
        </p:txBody>
      </p:sp>
      <p:sp>
        <p:nvSpPr>
          <p:cNvPr id="197" name="Google Shape;197;p31"/>
          <p:cNvSpPr txBox="1"/>
          <p:nvPr/>
        </p:nvSpPr>
        <p:spPr>
          <a:xfrm>
            <a:off x="5943611" y="2114302"/>
            <a:ext cx="1845900" cy="67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Amatic SC"/>
                <a:ea typeface="Amatic SC"/>
                <a:cs typeface="Amatic SC"/>
                <a:sym typeface="Amatic SC"/>
              </a:rPr>
              <a:t>Demographics</a:t>
            </a:r>
            <a:endParaRPr b="1" sz="3000">
              <a:solidFill>
                <a:schemeClr val="lt1"/>
              </a:solidFill>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5"/>
                                        </p:tgtEl>
                                        <p:attrNameLst>
                                          <p:attrName>style.visibility</p:attrName>
                                        </p:attrNameLst>
                                      </p:cBhvr>
                                      <p:to>
                                        <p:strVal val="visible"/>
                                      </p:to>
                                    </p:set>
                                    <p:anim calcmode="lin" valueType="num">
                                      <p:cBhvr additive="base">
                                        <p:cTn dur="1000"/>
                                        <p:tgtEl>
                                          <p:spTgt spid="1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1000"/>
                                        <p:tgtEl>
                                          <p:spTgt spid="19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3" name="Google Shape;203;p32"/>
          <p:cNvPicPr preferRelativeResize="0"/>
          <p:nvPr/>
        </p:nvPicPr>
        <p:blipFill rotWithShape="1">
          <a:blip r:embed="rId3">
            <a:alphaModFix/>
          </a:blip>
          <a:srcRect b="0" l="6734" r="2257" t="24494"/>
          <a:stretch/>
        </p:blipFill>
        <p:spPr>
          <a:xfrm>
            <a:off x="283175" y="1124175"/>
            <a:ext cx="8577625" cy="3703225"/>
          </a:xfrm>
          <a:prstGeom prst="rect">
            <a:avLst/>
          </a:prstGeom>
          <a:noFill/>
          <a:ln>
            <a:noFill/>
          </a:ln>
        </p:spPr>
      </p:pic>
      <p:sp>
        <p:nvSpPr>
          <p:cNvPr id="204" name="Google Shape;204;p32"/>
          <p:cNvSpPr txBox="1"/>
          <p:nvPr>
            <p:ph type="ctrTitle"/>
          </p:nvPr>
        </p:nvSpPr>
        <p:spPr>
          <a:xfrm>
            <a:off x="1856550" y="188025"/>
            <a:ext cx="5430900" cy="58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EF6C00"/>
                </a:solidFill>
                <a:latin typeface="Amatic SC"/>
                <a:ea typeface="Amatic SC"/>
                <a:cs typeface="Amatic SC"/>
                <a:sym typeface="Amatic SC"/>
              </a:rPr>
              <a:t>Theme Definitions</a:t>
            </a:r>
            <a:endParaRPr b="1" sz="4800">
              <a:solidFill>
                <a:srgbClr val="EF6C00"/>
              </a:solidFill>
              <a:latin typeface="Amatic SC"/>
              <a:ea typeface="Amatic SC"/>
              <a:cs typeface="Amatic SC"/>
              <a:sym typeface="Amatic SC"/>
            </a:endParaRPr>
          </a:p>
        </p:txBody>
      </p:sp>
      <p:sp>
        <p:nvSpPr>
          <p:cNvPr id="205" name="Google Shape;205;p32"/>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1</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03"/>
                                        </p:tgtEl>
                                        <p:attrNameLst>
                                          <p:attrName>style.visibility</p:attrName>
                                        </p:attrNameLst>
                                      </p:cBhvr>
                                      <p:to>
                                        <p:strVal val="visible"/>
                                      </p:to>
                                    </p:set>
                                    <p:anim calcmode="lin" valueType="num">
                                      <p:cBhvr additive="base">
                                        <p:cTn dur="1000"/>
                                        <p:tgtEl>
                                          <p:spTgt spid="2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09" name="Shape 209"/>
        <p:cNvGrpSpPr/>
        <p:nvPr/>
      </p:nvGrpSpPr>
      <p:grpSpPr>
        <a:xfrm>
          <a:off x="0" y="0"/>
          <a:ext cx="0" cy="0"/>
          <a:chOff x="0" y="0"/>
          <a:chExt cx="0" cy="0"/>
        </a:xfrm>
      </p:grpSpPr>
      <p:sp>
        <p:nvSpPr>
          <p:cNvPr id="210" name="Google Shape;210;p33"/>
          <p:cNvSpPr/>
          <p:nvPr/>
        </p:nvSpPr>
        <p:spPr>
          <a:xfrm>
            <a:off x="0" y="4976675"/>
            <a:ext cx="9144000" cy="166800"/>
          </a:xfrm>
          <a:prstGeom prst="rect">
            <a:avLst/>
          </a:prstGeom>
          <a:solidFill>
            <a:srgbClr val="674EA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 name="Google Shape;211;p33"/>
          <p:cNvPicPr preferRelativeResize="0"/>
          <p:nvPr/>
        </p:nvPicPr>
        <p:blipFill>
          <a:blip r:embed="rId3">
            <a:alphaModFix/>
          </a:blip>
          <a:stretch>
            <a:fillRect/>
          </a:stretch>
        </p:blipFill>
        <p:spPr>
          <a:xfrm>
            <a:off x="0" y="4113575"/>
            <a:ext cx="904025" cy="801450"/>
          </a:xfrm>
          <a:prstGeom prst="rect">
            <a:avLst/>
          </a:prstGeom>
          <a:noFill/>
          <a:ln>
            <a:noFill/>
          </a:ln>
        </p:spPr>
      </p:pic>
      <p:sp>
        <p:nvSpPr>
          <p:cNvPr id="212" name="Google Shape;212;p33"/>
          <p:cNvSpPr txBox="1"/>
          <p:nvPr>
            <p:ph type="ctrTitle"/>
          </p:nvPr>
        </p:nvSpPr>
        <p:spPr>
          <a:xfrm>
            <a:off x="529650" y="86950"/>
            <a:ext cx="8084700" cy="92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EF6C00"/>
                </a:solidFill>
                <a:latin typeface="Amatic SC"/>
                <a:ea typeface="Amatic SC"/>
                <a:cs typeface="Amatic SC"/>
                <a:sym typeface="Amatic SC"/>
              </a:rPr>
              <a:t>Importance of Community Event Goals</a:t>
            </a:r>
            <a:endParaRPr b="1" sz="4800">
              <a:solidFill>
                <a:srgbClr val="EF6C00"/>
              </a:solidFill>
              <a:latin typeface="Amatic SC"/>
              <a:ea typeface="Amatic SC"/>
              <a:cs typeface="Amatic SC"/>
              <a:sym typeface="Amatic SC"/>
            </a:endParaRPr>
          </a:p>
        </p:txBody>
      </p:sp>
      <p:pic>
        <p:nvPicPr>
          <p:cNvPr id="213" name="Google Shape;213;p33" title="Chart"/>
          <p:cNvPicPr preferRelativeResize="0"/>
          <p:nvPr/>
        </p:nvPicPr>
        <p:blipFill>
          <a:blip r:embed="rId4">
            <a:alphaModFix/>
          </a:blip>
          <a:stretch>
            <a:fillRect/>
          </a:stretch>
        </p:blipFill>
        <p:spPr>
          <a:xfrm>
            <a:off x="340168" y="1066713"/>
            <a:ext cx="4871658" cy="3127625"/>
          </a:xfrm>
          <a:prstGeom prst="rect">
            <a:avLst/>
          </a:prstGeom>
          <a:noFill/>
          <a:ln cap="flat" cmpd="sng" w="38100">
            <a:solidFill>
              <a:srgbClr val="EF6C00"/>
            </a:solidFill>
            <a:prstDash val="solid"/>
            <a:round/>
            <a:headEnd len="sm" w="sm" type="none"/>
            <a:tailEnd len="sm" w="sm" type="none"/>
          </a:ln>
        </p:spPr>
      </p:pic>
      <p:sp>
        <p:nvSpPr>
          <p:cNvPr id="214" name="Google Shape;214;p33"/>
          <p:cNvSpPr txBox="1"/>
          <p:nvPr/>
        </p:nvSpPr>
        <p:spPr>
          <a:xfrm>
            <a:off x="5427900" y="1216175"/>
            <a:ext cx="37161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u="sng">
                <a:solidFill>
                  <a:srgbClr val="EF6C00"/>
                </a:solidFill>
                <a:latin typeface="Merriweather"/>
                <a:ea typeface="Merriweather"/>
                <a:cs typeface="Merriweather"/>
                <a:sym typeface="Merriweather"/>
              </a:rPr>
              <a:t>Highest Rated Goals:</a:t>
            </a:r>
            <a:endParaRPr b="1" sz="1600" u="sng">
              <a:solidFill>
                <a:srgbClr val="EF6C00"/>
              </a:solidFill>
              <a:latin typeface="Merriweather"/>
              <a:ea typeface="Merriweather"/>
              <a:cs typeface="Merriweather"/>
              <a:sym typeface="Merriweather"/>
            </a:endParaRPr>
          </a:p>
          <a:p>
            <a:pPr indent="0" lvl="0" marL="0" rtl="0" algn="ctr">
              <a:spcBef>
                <a:spcPts val="0"/>
              </a:spcBef>
              <a:spcAft>
                <a:spcPts val="0"/>
              </a:spcAft>
              <a:buNone/>
            </a:pPr>
            <a:r>
              <a:t/>
            </a:r>
            <a:endParaRPr b="1" sz="1600">
              <a:solidFill>
                <a:srgbClr val="674EA7"/>
              </a:solidFill>
              <a:latin typeface="Merriweather"/>
              <a:ea typeface="Merriweather"/>
              <a:cs typeface="Merriweather"/>
              <a:sym typeface="Merriweather"/>
            </a:endParaRPr>
          </a:p>
          <a:p>
            <a:pPr indent="0" lvl="0" marL="0" rtl="0" algn="l">
              <a:spcBef>
                <a:spcPts val="0"/>
              </a:spcBef>
              <a:spcAft>
                <a:spcPts val="0"/>
              </a:spcAft>
              <a:buNone/>
            </a:pPr>
            <a:r>
              <a:t/>
            </a:r>
            <a:endParaRPr b="1" sz="1600">
              <a:solidFill>
                <a:srgbClr val="674EA7"/>
              </a:solidFill>
              <a:latin typeface="Merriweather"/>
              <a:ea typeface="Merriweather"/>
              <a:cs typeface="Merriweather"/>
              <a:sym typeface="Merriweather"/>
            </a:endParaRPr>
          </a:p>
          <a:p>
            <a:pPr indent="0" lvl="0" marL="0" rtl="0" algn="l">
              <a:spcBef>
                <a:spcPts val="0"/>
              </a:spcBef>
              <a:spcAft>
                <a:spcPts val="0"/>
              </a:spcAft>
              <a:buNone/>
            </a:pPr>
            <a:r>
              <a:t/>
            </a:r>
            <a:endParaRPr b="1" sz="1600">
              <a:solidFill>
                <a:srgbClr val="674EA7"/>
              </a:solidFill>
              <a:latin typeface="Merriweather"/>
              <a:ea typeface="Merriweather"/>
              <a:cs typeface="Merriweather"/>
              <a:sym typeface="Merriweather"/>
            </a:endParaRPr>
          </a:p>
          <a:p>
            <a:pPr indent="0" lvl="0" marL="0" rtl="0" algn="l">
              <a:spcBef>
                <a:spcPts val="0"/>
              </a:spcBef>
              <a:spcAft>
                <a:spcPts val="0"/>
              </a:spcAft>
              <a:buNone/>
            </a:pPr>
            <a:r>
              <a:t/>
            </a:r>
            <a:endParaRPr b="1" sz="1600">
              <a:solidFill>
                <a:srgbClr val="EF6C00"/>
              </a:solidFill>
              <a:latin typeface="Merriweather"/>
              <a:ea typeface="Merriweather"/>
              <a:cs typeface="Merriweather"/>
              <a:sym typeface="Merriweather"/>
            </a:endParaRPr>
          </a:p>
          <a:p>
            <a:pPr indent="0" lvl="0" marL="0" rtl="0" algn="l">
              <a:spcBef>
                <a:spcPts val="0"/>
              </a:spcBef>
              <a:spcAft>
                <a:spcPts val="0"/>
              </a:spcAft>
              <a:buNone/>
            </a:pPr>
            <a:r>
              <a:t/>
            </a:r>
            <a:endParaRPr b="1" sz="1600">
              <a:solidFill>
                <a:srgbClr val="EF6C00"/>
              </a:solidFill>
              <a:latin typeface="Merriweather"/>
              <a:ea typeface="Merriweather"/>
              <a:cs typeface="Merriweather"/>
              <a:sym typeface="Merriweather"/>
            </a:endParaRPr>
          </a:p>
          <a:p>
            <a:pPr indent="0" lvl="0" marL="0" rtl="0" algn="l">
              <a:spcBef>
                <a:spcPts val="0"/>
              </a:spcBef>
              <a:spcAft>
                <a:spcPts val="0"/>
              </a:spcAft>
              <a:buNone/>
            </a:pPr>
            <a:r>
              <a:t/>
            </a:r>
            <a:endParaRPr b="1" sz="2000"/>
          </a:p>
        </p:txBody>
      </p:sp>
      <p:sp>
        <p:nvSpPr>
          <p:cNvPr id="215" name="Google Shape;215;p33"/>
          <p:cNvSpPr/>
          <p:nvPr/>
        </p:nvSpPr>
        <p:spPr>
          <a:xfrm>
            <a:off x="103100" y="86950"/>
            <a:ext cx="697800" cy="645900"/>
          </a:xfrm>
          <a:prstGeom prst="flowChartConnector">
            <a:avLst/>
          </a:prstGeom>
          <a:solidFill>
            <a:srgbClr val="FF9800"/>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1</a:t>
            </a:r>
            <a:endParaRPr b="1"/>
          </a:p>
        </p:txBody>
      </p:sp>
      <p:sp>
        <p:nvSpPr>
          <p:cNvPr id="216" name="Google Shape;216;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7" name="Google Shape;217;p33"/>
          <p:cNvSpPr txBox="1"/>
          <p:nvPr/>
        </p:nvSpPr>
        <p:spPr>
          <a:xfrm>
            <a:off x="5667750" y="1609775"/>
            <a:ext cx="3236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rgbClr val="674EA7"/>
                </a:solidFill>
                <a:latin typeface="Merriweather"/>
                <a:ea typeface="Merriweather"/>
                <a:cs typeface="Merriweather"/>
                <a:sym typeface="Merriweather"/>
              </a:rPr>
              <a:t>A - Creating encounter spaces </a:t>
            </a:r>
            <a:endParaRPr/>
          </a:p>
        </p:txBody>
      </p:sp>
      <p:sp>
        <p:nvSpPr>
          <p:cNvPr id="218" name="Google Shape;218;p33"/>
          <p:cNvSpPr txBox="1"/>
          <p:nvPr/>
        </p:nvSpPr>
        <p:spPr>
          <a:xfrm>
            <a:off x="5667750" y="2105675"/>
            <a:ext cx="3236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EF6C00"/>
                </a:solidFill>
                <a:latin typeface="Merriweather"/>
                <a:ea typeface="Merriweather"/>
                <a:cs typeface="Merriweather"/>
                <a:sym typeface="Merriweather"/>
              </a:rPr>
              <a:t>B - Sharing culture, interests, and ideas </a:t>
            </a:r>
            <a:endParaRPr b="1" sz="1600">
              <a:solidFill>
                <a:srgbClr val="EF6C00"/>
              </a:solidFill>
              <a:latin typeface="Merriweather"/>
              <a:ea typeface="Merriweather"/>
              <a:cs typeface="Merriweather"/>
              <a:sym typeface="Merriweather"/>
            </a:endParaRPr>
          </a:p>
        </p:txBody>
      </p:sp>
      <p:sp>
        <p:nvSpPr>
          <p:cNvPr id="219" name="Google Shape;219;p33"/>
          <p:cNvSpPr txBox="1"/>
          <p:nvPr/>
        </p:nvSpPr>
        <p:spPr>
          <a:xfrm>
            <a:off x="5667750" y="3384450"/>
            <a:ext cx="3236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EF6C00"/>
                </a:solidFill>
                <a:latin typeface="Merriweather"/>
                <a:ea typeface="Merriweather"/>
                <a:cs typeface="Merriweather"/>
                <a:sym typeface="Merriweather"/>
              </a:rPr>
              <a:t>E - Creating sustainable relationships</a:t>
            </a:r>
            <a:endParaRPr/>
          </a:p>
        </p:txBody>
      </p:sp>
      <p:sp>
        <p:nvSpPr>
          <p:cNvPr id="220" name="Google Shape;220;p33"/>
          <p:cNvSpPr txBox="1"/>
          <p:nvPr/>
        </p:nvSpPr>
        <p:spPr>
          <a:xfrm>
            <a:off x="5667750" y="2886163"/>
            <a:ext cx="3236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674EA7"/>
                </a:solidFill>
                <a:latin typeface="Merriweather"/>
                <a:ea typeface="Merriweather"/>
                <a:cs typeface="Merriweather"/>
                <a:sym typeface="Merriweather"/>
              </a:rPr>
              <a:t>D - Reducing prejudices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