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30"/>
  </p:notesMasterIdLst>
  <p:sldIdLst>
    <p:sldId id="256" r:id="rId2"/>
    <p:sldId id="257" r:id="rId3"/>
    <p:sldId id="259" r:id="rId4"/>
    <p:sldId id="262" r:id="rId5"/>
    <p:sldId id="291" r:id="rId6"/>
    <p:sldId id="266" r:id="rId7"/>
    <p:sldId id="285" r:id="rId8"/>
    <p:sldId id="260" r:id="rId9"/>
    <p:sldId id="258" r:id="rId10"/>
    <p:sldId id="275" r:id="rId11"/>
    <p:sldId id="263" r:id="rId12"/>
    <p:sldId id="264" r:id="rId13"/>
    <p:sldId id="265" r:id="rId14"/>
    <p:sldId id="268" r:id="rId15"/>
    <p:sldId id="274" r:id="rId16"/>
    <p:sldId id="288" r:id="rId17"/>
    <p:sldId id="276" r:id="rId18"/>
    <p:sldId id="286" r:id="rId19"/>
    <p:sldId id="270" r:id="rId20"/>
    <p:sldId id="287" r:id="rId21"/>
    <p:sldId id="269" r:id="rId22"/>
    <p:sldId id="277" r:id="rId23"/>
    <p:sldId id="267" r:id="rId24"/>
    <p:sldId id="272" r:id="rId25"/>
    <p:sldId id="278" r:id="rId26"/>
    <p:sldId id="279" r:id="rId27"/>
    <p:sldId id="290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use" initials="SM" lastIdx="3" clrIdx="0">
    <p:extLst/>
  </p:cmAuthor>
  <p:cmAuthor id="2" name="Serena Soltero" initials="SS" lastIdx="6" clrIdx="1">
    <p:extLst/>
  </p:cmAuthor>
  <p:cmAuthor id="3" name="matt.suarez@gmail.com" initials="ma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3" autoAdjust="0"/>
    <p:restoredTop sz="94660"/>
  </p:normalViewPr>
  <p:slideViewPr>
    <p:cSldViewPr snapToGrid="0">
      <p:cViewPr>
        <p:scale>
          <a:sx n="70" d="100"/>
          <a:sy n="70" d="100"/>
        </p:scale>
        <p:origin x="-57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646678feebfea11/Documents/Puerto%20Rico/Rainwater%20Collection-Vieques-flh%20(77423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DESKTOP\IQP\Survey%20Respons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wner\Desktop\DESKTOP\IQP\Survey%20Respons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DESKTOP\IQP\Survey%20Respons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wner\Desktop\DESKTOP\IQP\Survey%20Respon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Water</a:t>
            </a:r>
            <a:r>
              <a:rPr lang="en-US" baseline="0" dirty="0" smtClean="0"/>
              <a:t> Collected Each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'[Rainwater Collection-Vieques-flh (774234).xlsx]Mess around'!$A$6</c:f>
              <c:strCache>
                <c:ptCount val="1"/>
                <c:pt idx="0">
                  <c:v>Water Collected (gallon)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'[Rainwater Collection-Vieques-flh (774234).xlsx]Hydrograph'!$B$1:$M$1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'[Rainwater Collection-Vieques-flh (774234).xlsx]Mess around'!$B$6:$M$6</c:f>
              <c:numCache>
                <c:formatCode>0</c:formatCode>
                <c:ptCount val="12"/>
                <c:pt idx="0">
                  <c:v>8063.4893625000013</c:v>
                </c:pt>
                <c:pt idx="1">
                  <c:v>7443.220949999999</c:v>
                </c:pt>
                <c:pt idx="2">
                  <c:v>6202.6841249999998</c:v>
                </c:pt>
                <c:pt idx="3">
                  <c:v>9304.0261874999997</c:v>
                </c:pt>
                <c:pt idx="4">
                  <c:v>18918.186581249996</c:v>
                </c:pt>
                <c:pt idx="5">
                  <c:v>13025.636662500001</c:v>
                </c:pt>
                <c:pt idx="6">
                  <c:v>14266.1734875</c:v>
                </c:pt>
                <c:pt idx="7">
                  <c:v>13335.770868749998</c:v>
                </c:pt>
                <c:pt idx="8">
                  <c:v>19538.454993750001</c:v>
                </c:pt>
                <c:pt idx="9">
                  <c:v>19538.454993750001</c:v>
                </c:pt>
                <c:pt idx="10">
                  <c:v>18608.052374999999</c:v>
                </c:pt>
                <c:pt idx="11">
                  <c:v>13956.039281249999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17-4DED-9066-9BEBCB279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383552"/>
        <c:axId val="205385088"/>
      </c:barChart>
      <c:catAx>
        <c:axId val="2053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5088"/>
        <c:crosses val="autoZero"/>
        <c:auto val="1"/>
        <c:lblAlgn val="ctr"/>
        <c:lblOffset val="100"/>
        <c:noMultiLvlLbl val="0"/>
      </c:catAx>
      <c:valAx>
        <c:axId val="20538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Employment Status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Employment Status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4E-4825-8847-D4AA95AC86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4E-4825-8847-D4AA95AC86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4E-4825-8847-D4AA95AC86E6}"/>
              </c:ext>
            </c:extLst>
          </c:dPt>
          <c:dLbls>
            <c:dLbl>
              <c:idx val="0"/>
              <c:layout>
                <c:manualLayout>
                  <c:x val="-6.4283683289588806E-2"/>
                  <c:y val="0.146565325167687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B23E2F-1990-4A4E-94C3-35C69CAC402E}" type="PERCENTAGE">
                      <a:rPr lang="en-US">
                        <a:solidFill>
                          <a:schemeClr val="bg2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4E-4825-8847-D4AA95AC86E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437037-30EB-4ADD-923D-2607919E2919}" type="PERCENTAGE">
                      <a:rPr lang="en-US">
                        <a:solidFill>
                          <a:schemeClr val="bg2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4E-4825-8847-D4AA95AC86E6}"/>
                </c:ext>
              </c:extLst>
            </c:dLbl>
            <c:dLbl>
              <c:idx val="2"/>
              <c:layout>
                <c:manualLayout>
                  <c:x val="0.14320384951881016"/>
                  <c:y val="-0.205719233012540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9B6BAA-F284-43ED-8741-9888C02508D6}" type="PERCENTAGE">
                      <a:rPr lang="en-US" sz="1050">
                        <a:solidFill>
                          <a:schemeClr val="bg2"/>
                        </a:solidFill>
                      </a:rPr>
                      <a:pPr>
                        <a:defRPr sz="1050" b="1" i="0" u="none" strike="noStrike" kern="1200" baseline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2222222222222"/>
                      <c:h val="0.115671478565179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4E-4825-8847-D4AA95AC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Demographics!$A$13:$A$15</c:f>
              <c:strCache>
                <c:ptCount val="3"/>
                <c:pt idx="0">
                  <c:v>Unemployed</c:v>
                </c:pt>
                <c:pt idx="1">
                  <c:v>Part-time</c:v>
                </c:pt>
                <c:pt idx="2">
                  <c:v>Full time</c:v>
                </c:pt>
              </c:strCache>
            </c:strRef>
          </c:cat>
          <c:val>
            <c:numRef>
              <c:f>Demographics!$B$13:$B$15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4E-4825-8847-D4AA95AC86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Jobs people</a:t>
            </a:r>
            <a:r>
              <a:rPr lang="en-US" sz="1200" baseline="0"/>
              <a:t> would feel comfortable performing on farm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'Farm Interest 1'!$A$25:$A$31</c:f>
              <c:strCache>
                <c:ptCount val="7"/>
                <c:pt idx="0">
                  <c:v>Construction of bunker to farm</c:v>
                </c:pt>
                <c:pt idx="1">
                  <c:v>Maintenance and clean up</c:v>
                </c:pt>
                <c:pt idx="2">
                  <c:v>Growing/ monitoring mushroom growth</c:v>
                </c:pt>
                <c:pt idx="3">
                  <c:v>Picking mushrooms</c:v>
                </c:pt>
                <c:pt idx="4">
                  <c:v>Packaging mushroom</c:v>
                </c:pt>
                <c:pt idx="5">
                  <c:v>Transporting mushrooms</c:v>
                </c:pt>
                <c:pt idx="6">
                  <c:v>Coordinating with local businesses </c:v>
                </c:pt>
              </c:strCache>
            </c:strRef>
          </c:cat>
          <c:val>
            <c:numRef>
              <c:f>'Farm Interest 1'!$AA$25:$AA$31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A0-4B58-B41F-5DDEDBA3A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223424"/>
        <c:axId val="205224960"/>
      </c:barChart>
      <c:catAx>
        <c:axId val="2052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24960"/>
        <c:crosses val="autoZero"/>
        <c:auto val="1"/>
        <c:lblAlgn val="ctr"/>
        <c:lblOffset val="100"/>
        <c:noMultiLvlLbl val="0"/>
      </c:catAx>
      <c:valAx>
        <c:axId val="2052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Would use mushrooms if they were grown locally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'Farm Interest 1'!$A$11:$A$15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 </c:v>
                </c:pt>
                <c:pt idx="4">
                  <c:v>Strongly Agree</c:v>
                </c:pt>
              </c:strCache>
            </c:strRef>
          </c:cat>
          <c:val>
            <c:numRef>
              <c:f>'Farm Interest 1'!$AB$11:$AB$15</c:f>
              <c:numCache>
                <c:formatCode>0%</c:formatCode>
                <c:ptCount val="5"/>
                <c:pt idx="0">
                  <c:v>0</c:v>
                </c:pt>
                <c:pt idx="1">
                  <c:v>8.6956521739130432E-2</c:v>
                </c:pt>
                <c:pt idx="2">
                  <c:v>0.17391304347826086</c:v>
                </c:pt>
                <c:pt idx="3">
                  <c:v>0.17391304347826086</c:v>
                </c:pt>
                <c:pt idx="4">
                  <c:v>0.56521739130434778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26-4E73-A556-EAA629C88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237248"/>
        <c:axId val="205255424"/>
      </c:barChart>
      <c:catAx>
        <c:axId val="2052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5424"/>
        <c:crosses val="autoZero"/>
        <c:auto val="1"/>
        <c:lblAlgn val="ctr"/>
        <c:lblOffset val="100"/>
        <c:noMultiLvlLbl val="0"/>
      </c:catAx>
      <c:valAx>
        <c:axId val="2052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3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03T18:39:42.978" idx="1">
    <p:pos x="10" y="10"/>
    <p:text>Do we want to put numbers on this slide for reference and to have more than just pictures?</p:text>
    <p:extLst>
      <p:ext uri="{C676402C-5697-4E1C-873F-D02D1690AC5C}">
        <p15:threadingInfo xmlns:p15="http://schemas.microsoft.com/office/powerpoint/2012/main" timeZoneBias="240"/>
      </p:ext>
    </p:extLst>
  </p:cm>
  <p:cm authorId="2" dt="2015-12-04T02:49:42.953" idx="6">
    <p:pos x="10" y="106"/>
    <p:text>this is the amount of energy we have recorded in our report right now, if we want to include that. 86,327.88 kilowatt-hour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2" dt="2015-12-04T02:49:42.953" idx="1">
    <p:pos x="10" y="106"/>
    <p:text>this is the amount of energy we have recorded in our report right now, if we want to include that. 86,327.88 kilowatt-hour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2" dt="2015-12-04T02:50:10.329" idx="5">
    <p:pos x="10" y="202"/>
    <p:text>we can also include reasons why solar energy is the BEST option for alternative energy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2" dt="2015-12-04T02:50:10.329" idx="2">
    <p:pos x="10" y="202"/>
    <p:text>we can also include reasons why solar energy is the BEST option for alternative energy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06T13:46:40.232" idx="3">
    <p:pos x="10" y="10"/>
    <p:text>Should the pilot and market study go here or in results?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0.83846</cdr:x>
      <cdr:y>0.89086</cdr:y>
    </cdr:from>
    <cdr:to>
      <cdr:x>0.92547</cdr:x>
      <cdr:y>0.96092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185446" y="2809852"/>
          <a:ext cx="43434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n=23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0.90518</cdr:x>
      <cdr:y>0.92677</cdr:y>
    </cdr:from>
    <cdr:to>
      <cdr:x>0.98161</cdr:x>
      <cdr:y>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143813" y="2796438"/>
          <a:ext cx="434340" cy="22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n=23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4B0D-C344-43D4-B102-57C276D8A547}" type="datetimeFigureOut">
              <a:rPr lang="en-US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35424-752B-4316-AFDA-7964E9E22D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Serena</a:t>
            </a:r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6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5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6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1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</a:p>
          <a:p>
            <a:r>
              <a:rPr lang="en-US">
                <a:latin typeface="Calibri"/>
              </a:rPr>
              <a:t/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17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8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4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3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1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40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1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7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3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5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5424-752B-4316-AFDA-7964E9E22D5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1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1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Feasibility of a Mushroom Farm in the B</a:t>
            </a:r>
            <a:r>
              <a:rPr lang="en-US" sz="4400" dirty="0" smtClean="0"/>
              <a:t>unkers </a:t>
            </a:r>
            <a:r>
              <a:rPr lang="en-US" sz="4400" dirty="0"/>
              <a:t>in El Buey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Sarah Muse, Serena Soltero, Matthew Suarez </a:t>
            </a:r>
          </a:p>
        </p:txBody>
      </p:sp>
      <p:pic>
        <p:nvPicPr>
          <p:cNvPr id="5" name="Picture 4" descr="http://bemany.wpi.edu/images/wpi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47" y="5586503"/>
            <a:ext cx="2446385" cy="110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_Para la Naturaleza_Azul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463" y="5586503"/>
            <a:ext cx="1557411" cy="11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359" y="1270958"/>
            <a:ext cx="7418782" cy="415498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Why we chose solar energy: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an abundance of sunlight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Case studies of solar energy on Vieques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Aesthetically </a:t>
            </a:r>
            <a:r>
              <a:rPr lang="en-US" sz="2400" dirty="0"/>
              <a:t>pleasing (more so than wind)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PR, people like solar energy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8510" y="3777977"/>
            <a:ext cx="3815924" cy="1767553"/>
          </a:xfrm>
        </p:spPr>
      </p:pic>
      <p:sp>
        <p:nvSpPr>
          <p:cNvPr id="5" name="TextBox 4"/>
          <p:cNvSpPr txBox="1"/>
          <p:nvPr/>
        </p:nvSpPr>
        <p:spPr>
          <a:xfrm>
            <a:off x="1063770" y="5693565"/>
            <a:ext cx="5171391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rebuchet MS" charset="0"/>
              </a:rPr>
              <a:t>http://butlerrural.coopwebbuilder.com/sites/butlerrural.coopwebbuilder.com/files/page-images/solar_panels_edited.png</a:t>
            </a:r>
          </a:p>
        </p:txBody>
      </p:sp>
    </p:spTree>
    <p:extLst>
      <p:ext uri="{BB962C8B-B14F-4D97-AF65-F5344CB8AC3E}">
        <p14:creationId xmlns:p14="http://schemas.microsoft.com/office/powerpoint/2010/main" val="944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- Water Collection</a:t>
            </a:r>
          </a:p>
        </p:txBody>
      </p:sp>
      <p:pic>
        <p:nvPicPr>
          <p:cNvPr id="6" name="Content Placeholder 3" descr="Water system Diagram-page-001.jpg"/>
          <p:cNvPicPr>
            <a:picLocks noChangeAspect="1"/>
          </p:cNvPicPr>
          <p:nvPr/>
        </p:nvPicPr>
        <p:blipFill>
          <a:blip r:embed="rId3"/>
          <a:srcRect l="-2363" t="17827" r="2363" b="29416"/>
          <a:stretch>
            <a:fillRect/>
          </a:stretch>
        </p:blipFill>
        <p:spPr>
          <a:xfrm>
            <a:off x="3331186" y="1490051"/>
            <a:ext cx="6380109" cy="26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2" y="1505409"/>
            <a:ext cx="2743200" cy="272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1788" y="4440238"/>
            <a:ext cx="9536165" cy="147732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much water could be collected in a year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water is needed to grow the mushrooms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Rainfall per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Calculated how much water storage would be required</a:t>
            </a:r>
          </a:p>
          <a:p>
            <a:endParaRPr lang="en-US" dirty="0"/>
          </a:p>
        </p:txBody>
      </p:sp>
      <p:sp>
        <p:nvSpPr>
          <p:cNvPr id="2" name="TextBox 7"/>
          <p:cNvSpPr txBox="1"/>
          <p:nvPr/>
        </p:nvSpPr>
        <p:spPr>
          <a:xfrm>
            <a:off x="3452260" y="2424269"/>
            <a:ext cx="1356674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dirty="0">
                <a:solidFill>
                  <a:srgbClr val="2C3C43"/>
                </a:solidFill>
              </a:rPr>
              <a:t>Cistern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820275" y="2308225"/>
            <a:ext cx="1797498" cy="1077218"/>
            <a:chOff x="9820275" y="2308225"/>
            <a:chExt cx="1797498" cy="1077218"/>
          </a:xfrm>
        </p:grpSpPr>
        <p:sp>
          <p:nvSpPr>
            <p:cNvPr id="8" name="TextBox 8"/>
            <p:cNvSpPr txBox="1"/>
            <p:nvPr/>
          </p:nvSpPr>
          <p:spPr>
            <a:xfrm>
              <a:off x="9820275" y="2308225"/>
              <a:ext cx="1797498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2C3C43"/>
                  </a:solidFill>
                </a:rPr>
                <a:t>Water</a:t>
              </a:r>
            </a:p>
            <a:p>
              <a:pPr algn="r"/>
              <a:r>
                <a:rPr lang="en-US" sz="1600" dirty="0">
                  <a:solidFill>
                    <a:srgbClr val="2C3C43"/>
                  </a:solidFill>
                </a:rPr>
                <a:t>Solar Panels</a:t>
              </a:r>
            </a:p>
            <a:p>
              <a:pPr algn="r"/>
              <a:r>
                <a:rPr lang="en-US" sz="1600" dirty="0">
                  <a:solidFill>
                    <a:srgbClr val="2C3C43"/>
                  </a:solidFill>
                </a:rPr>
                <a:t>Plexiglass</a:t>
              </a:r>
            </a:p>
            <a:p>
              <a:pPr algn="r"/>
              <a:r>
                <a:rPr lang="en-US" sz="1600" dirty="0">
                  <a:solidFill>
                    <a:srgbClr val="2C3C43"/>
                  </a:solidFill>
                </a:rPr>
                <a:t>Bunker Walls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940198" y="2974415"/>
              <a:ext cx="352463" cy="3747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943669" y="2460902"/>
              <a:ext cx="315001" cy="5622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44887" y="2730468"/>
              <a:ext cx="361829" cy="13115"/>
            </a:xfrm>
            <a:prstGeom prst="straightConnector1">
              <a:avLst/>
            </a:prstGeom>
            <a:ln>
              <a:solidFill>
                <a:srgbClr val="FFFF00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929413" y="3208776"/>
              <a:ext cx="361830" cy="1311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467732" y="4222532"/>
            <a:ext cx="22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 of Bunker</a:t>
            </a:r>
          </a:p>
        </p:txBody>
      </p:sp>
    </p:spTree>
    <p:extLst>
      <p:ext uri="{BB962C8B-B14F-4D97-AF65-F5344CB8AC3E}">
        <p14:creationId xmlns:p14="http://schemas.microsoft.com/office/powerpoint/2010/main" val="28993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Feasibility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Online queries to find prices of the required materials such as tools, growing medium, etc.</a:t>
            </a:r>
          </a:p>
          <a:p>
            <a:r>
              <a:rPr lang="en-US" dirty="0"/>
              <a:t>Researched average cost of projects and fit them to our project (i.e. </a:t>
            </a:r>
            <a:r>
              <a:rPr lang="en-US" dirty="0" smtClean="0"/>
              <a:t>solar </a:t>
            </a:r>
            <a:r>
              <a:rPr lang="en-US" dirty="0"/>
              <a:t>panels)</a:t>
            </a:r>
          </a:p>
          <a:p>
            <a:pPr lvl="1"/>
            <a:r>
              <a:rPr lang="en-US" dirty="0"/>
              <a:t>Average price for a house</a:t>
            </a:r>
          </a:p>
          <a:p>
            <a:pPr lvl="1"/>
            <a:r>
              <a:rPr lang="en-US" dirty="0"/>
              <a:t>How much more do we need</a:t>
            </a:r>
          </a:p>
          <a:p>
            <a:pPr lvl="1"/>
            <a:r>
              <a:rPr lang="en-US" dirty="0"/>
              <a:t>Scaling up price as necessary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67652" y="2160983"/>
            <a:ext cx="4185618" cy="576262"/>
          </a:xfrm>
        </p:spPr>
        <p:txBody>
          <a:bodyPr/>
          <a:lstStyle/>
          <a:p>
            <a:r>
              <a:rPr lang="en-US" dirty="0"/>
              <a:t>Revenue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67653" y="2737245"/>
            <a:ext cx="4185617" cy="3304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Research how many pounds of mushrooms per square foot</a:t>
            </a:r>
          </a:p>
          <a:p>
            <a:r>
              <a:rPr lang="en-US" dirty="0"/>
              <a:t>Create floor plan to determine amount of trays we can have</a:t>
            </a:r>
          </a:p>
          <a:p>
            <a:pPr lvl="1"/>
            <a:r>
              <a:rPr lang="en-US" sz="1800" dirty="0"/>
              <a:t>Total </a:t>
            </a:r>
            <a:r>
              <a:rPr lang="en-US" sz="1800" dirty="0" err="1"/>
              <a:t>sqft</a:t>
            </a:r>
            <a:r>
              <a:rPr lang="en-US" sz="1800" dirty="0"/>
              <a:t> of growing area</a:t>
            </a:r>
          </a:p>
          <a:p>
            <a:r>
              <a:rPr lang="en-US" dirty="0"/>
              <a:t>Research selling price of mushrooms</a:t>
            </a:r>
          </a:p>
          <a:p>
            <a:r>
              <a:rPr lang="en-US" dirty="0"/>
              <a:t>Multiply unit price by area </a:t>
            </a:r>
            <a:r>
              <a:rPr lang="en-US" dirty="0" smtClean="0"/>
              <a:t>to </a:t>
            </a:r>
            <a:r>
              <a:rPr lang="en-US" dirty="0"/>
              <a:t>determine revenue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3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Support 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677863" y="1592145"/>
            <a:ext cx="4183062" cy="4449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Trebuchet MS" charset="0"/>
              </a:rPr>
              <a:t>Surveys  </a:t>
            </a:r>
          </a:p>
          <a:p>
            <a:pPr lvl="1"/>
            <a:r>
              <a:rPr lang="en-US" sz="2000" dirty="0">
                <a:latin typeface="Trebuchet MS" charset="0"/>
              </a:rPr>
              <a:t>Content </a:t>
            </a:r>
          </a:p>
          <a:p>
            <a:pPr lvl="2"/>
            <a:r>
              <a:rPr lang="en-US" sz="1800" dirty="0">
                <a:latin typeface="Trebuchet MS" charset="0"/>
              </a:rPr>
              <a:t>General opinion of farm</a:t>
            </a:r>
          </a:p>
          <a:p>
            <a:pPr lvl="2"/>
            <a:r>
              <a:rPr lang="en-US" sz="1800" dirty="0">
                <a:latin typeface="Trebuchet MS" charset="0"/>
              </a:rPr>
              <a:t>Employment interest </a:t>
            </a:r>
          </a:p>
          <a:p>
            <a:pPr lvl="2"/>
            <a:r>
              <a:rPr lang="en-US" sz="1800" dirty="0">
                <a:latin typeface="Trebuchet MS" charset="0"/>
              </a:rPr>
              <a:t>Locally grown agriculture interest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5089525" y="1592145"/>
            <a:ext cx="4184650" cy="4449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Interviews with government and Para la Naturaleza</a:t>
            </a:r>
          </a:p>
          <a:p>
            <a:pPr lvl="2"/>
            <a:r>
              <a:rPr lang="en-US" sz="1800" dirty="0"/>
              <a:t>Purpose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Know support from government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Understand the ideas from Para la Naturaleza</a:t>
            </a:r>
          </a:p>
        </p:txBody>
      </p:sp>
      <p:pic>
        <p:nvPicPr>
          <p:cNvPr id="5" name="Content Placeholder 5" descr="IMG_835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845128" y="3999767"/>
            <a:ext cx="4678197" cy="25728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360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863" y="4527550"/>
            <a:ext cx="8596312" cy="1729980"/>
          </a:xfrm>
        </p:spPr>
        <p:txBody>
          <a:bodyPr>
            <a:normAutofit/>
          </a:bodyPr>
          <a:lstStyle/>
          <a:p>
            <a:r>
              <a:rPr lang="en-US" sz="2400" dirty="0"/>
              <a:t>Engineering </a:t>
            </a:r>
          </a:p>
          <a:p>
            <a:r>
              <a:rPr lang="en-US" sz="2400" dirty="0"/>
              <a:t>Economic</a:t>
            </a:r>
          </a:p>
          <a:p>
            <a:r>
              <a:rPr lang="en-US" sz="2400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1976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Collection and Energy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2932" y="1701595"/>
            <a:ext cx="4185623" cy="576262"/>
          </a:xfrm>
        </p:spPr>
        <p:txBody>
          <a:bodyPr/>
          <a:lstStyle/>
          <a:p>
            <a:r>
              <a:rPr lang="en-US" dirty="0"/>
              <a:t>Water Collection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2931" y="5666697"/>
            <a:ext cx="4185624" cy="620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Rainwater</a:t>
            </a:r>
            <a:r>
              <a:rPr lang="en-US" sz="1400"/>
              <a:t> potentially </a:t>
            </a:r>
            <a:r>
              <a:rPr lang="en-US" sz="1400" smtClean="0"/>
              <a:t>collected </a:t>
            </a:r>
            <a:r>
              <a:rPr lang="en-US" sz="1400"/>
              <a:t>on a 100.5’x49.5’ bunker roof</a:t>
            </a:r>
            <a:endParaRPr lang="en-U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55570" y="1701595"/>
            <a:ext cx="4185618" cy="576262"/>
          </a:xfrm>
        </p:spPr>
        <p:txBody>
          <a:bodyPr/>
          <a:lstStyle/>
          <a:p>
            <a:r>
              <a:rPr lang="en-US" dirty="0"/>
              <a:t>Solar Panels and Electricity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55570" y="4917211"/>
            <a:ext cx="4620098" cy="12484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smtClean="0"/>
              <a:t>102,401.49 kWh of solar energy can be collected per year</a:t>
            </a:r>
            <a:endParaRPr lang="en-US" sz="2000" dirty="0">
              <a:latin typeface="Trebuchet MS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104462"/>
              </p:ext>
            </p:extLst>
          </p:nvPr>
        </p:nvGraphicFramePr>
        <p:xfrm>
          <a:off x="302962" y="2401549"/>
          <a:ext cx="4865562" cy="326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solar_pa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25" y="2578100"/>
            <a:ext cx="4655162" cy="232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1688" y="5764009"/>
            <a:ext cx="947385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charset="0"/>
              </a:rPr>
              <a:t>http://jeffrey.darofamily.com/wp-content/uploads/2014/06/iStock_000016988110WEB.jpg</a:t>
            </a:r>
          </a:p>
        </p:txBody>
      </p:sp>
    </p:spTree>
    <p:extLst>
      <p:ext uri="{BB962C8B-B14F-4D97-AF65-F5344CB8AC3E}">
        <p14:creationId xmlns:p14="http://schemas.microsoft.com/office/powerpoint/2010/main" val="32160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9" grpId="0" build="p"/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44770"/>
            <a:ext cx="4185623" cy="576262"/>
          </a:xfrm>
        </p:spPr>
        <p:txBody>
          <a:bodyPr/>
          <a:lstStyle/>
          <a:p>
            <a:r>
              <a:rPr lang="en-US" dirty="0"/>
              <a:t>Water (mushroom kit)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415807"/>
            <a:ext cx="4185623" cy="330411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12’ wide x 10’ long x 8’ deep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5 cups to set up casing / compost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1 cup spraying for applying casing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Daily (10-12 or 17-21 days):</a:t>
            </a:r>
          </a:p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Moderate spray mist or sprinkling of water on casing once a day</a:t>
            </a:r>
          </a:p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Keep surface moist at all times without overwatering</a:t>
            </a:r>
          </a:p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80% moisture in peat layer</a:t>
            </a:r>
          </a:p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½ cup water to replenish water after picking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94420" y="1634510"/>
            <a:ext cx="4185618" cy="576262"/>
          </a:xfrm>
        </p:spPr>
        <p:txBody>
          <a:bodyPr/>
          <a:lstStyle/>
          <a:p>
            <a:r>
              <a:rPr lang="en-US" dirty="0" smtClean="0"/>
              <a:t>Scaling up to bunker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4420" y="2415807"/>
            <a:ext cx="4746692" cy="3364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Walked through mushroom growing process and scaled numbers up to fit the square footage of the bunker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Estimate for the water needed: ~104,000 gallons per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8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Mushroom Infrastructure and Layout</a:t>
            </a:r>
          </a:p>
        </p:txBody>
      </p:sp>
      <p:pic>
        <p:nvPicPr>
          <p:cNvPr id="4" name="Content Placeholder 3" descr="Bunker Diagrams-page-001.jpg"/>
          <p:cNvPicPr>
            <a:picLocks noGrp="1" noChangeAspect="1"/>
          </p:cNvPicPr>
          <p:nvPr>
            <p:ph idx="1"/>
          </p:nvPr>
        </p:nvPicPr>
        <p:blipFill>
          <a:blip r:embed="rId3"/>
          <a:srcRect l="4384" t="19661" r="3793" b="23749"/>
          <a:stretch>
            <a:fillRect/>
          </a:stretch>
        </p:blipFill>
        <p:spPr>
          <a:xfrm>
            <a:off x="909230" y="1366674"/>
            <a:ext cx="6649571" cy="3165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ushroom bed-page-001.jpg"/>
          <p:cNvPicPr>
            <a:picLocks noChangeAspect="1"/>
          </p:cNvPicPr>
          <p:nvPr/>
        </p:nvPicPr>
        <p:blipFill>
          <a:blip r:embed="rId4"/>
          <a:srcRect l="20700" t="29330" r="10274" b="24863"/>
          <a:stretch>
            <a:fillRect/>
          </a:stretch>
        </p:blipFill>
        <p:spPr>
          <a:xfrm>
            <a:off x="5765612" y="4885919"/>
            <a:ext cx="3276698" cy="1677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038" y="4854006"/>
            <a:ext cx="4629150" cy="175432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Beds: 4' x 4'4  "x 1'</a:t>
            </a:r>
          </a:p>
          <a:p>
            <a:pPr algn="ctr"/>
            <a:r>
              <a:rPr lang="en-US" dirty="0"/>
              <a:t>Beds per Layer: 120</a:t>
            </a:r>
          </a:p>
          <a:p>
            <a:pPr algn="ctr"/>
            <a:r>
              <a:rPr lang="en-US" dirty="0"/>
              <a:t>Layers: 3</a:t>
            </a:r>
          </a:p>
          <a:p>
            <a:pPr algn="ctr"/>
            <a:r>
              <a:rPr lang="en-US" dirty="0"/>
              <a:t>Total Number of beds: 360</a:t>
            </a:r>
          </a:p>
          <a:p>
            <a:pPr algn="ctr"/>
            <a:r>
              <a:rPr lang="en-US" dirty="0"/>
              <a:t>Total growing area: 5,760 sq feet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87840" y="5392507"/>
            <a:ext cx="2743200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dirty="0">
                <a:latin typeface="Trebuchet MS" charset="0"/>
              </a:rPr>
              <a:t>https://2ecffd01e1ab3e9383f0-07db7b9624bbdf022e3b5395236d5cf8.ssl.cf4.rackcdn.com/Product-800x800/93377668-430d-4f16-b687-ffda6bf51b5b.jpg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8663" y="2104373"/>
            <a:ext cx="366177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Challenge: Transportation and disposal of materials like compost and peat moss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142 cubic yards per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Feasibility (cost)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Investment Costs: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Cleaning Bunkers:                    276.00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Painting Interior:            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1120.00 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Install Solar Panels:      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297,000.00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Install Electrical System:          9,700.00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Water Collection System: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19,165.00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Mushroom Infrastructure:         34,800.00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Ventilation System:                  1,800.00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Install Climate System:  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2921.00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Operation Costs: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Fixed Costs:</a:t>
            </a: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Tools:                    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642.00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Wages:                  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234,000.00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Variable Costs </a:t>
            </a: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Growing medium:      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44,031.00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Spores: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                         28,108.00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lvl="1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Fungicide/Insecticide:    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371.00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863" y="5530850"/>
            <a:ext cx="467919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Total investment: $</a:t>
            </a:r>
            <a:r>
              <a:rPr lang="en-US" dirty="0" smtClean="0"/>
              <a:t>366,782</a:t>
            </a:r>
            <a:endParaRPr lang="en-US" dirty="0"/>
          </a:p>
          <a:p>
            <a:pPr algn="ctr"/>
            <a:r>
              <a:rPr lang="en-US" dirty="0"/>
              <a:t>Total operational: </a:t>
            </a:r>
            <a:r>
              <a:rPr lang="en-US" dirty="0" smtClean="0"/>
              <a:t>$307,154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Feasibility (revenue)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77863" y="1389063"/>
                <a:ext cx="8596312" cy="5112349"/>
              </a:xfr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/>
              <a:p>
                <a:pPr marL="114300" indent="0">
                  <a:buNone/>
                </a:pPr>
                <a:endParaRPr lang="en-US" b="1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400050" indent="-285750"/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r>
                  <a:rPr lang="en-US">
                    <a:solidFill>
                      <a:srgbClr val="FFFFFF"/>
                    </a:solidFill>
                    <a:latin typeface="Arial" charset="0"/>
                  </a:rPr>
                  <a:t>Example Calculation: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5760 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48 </m:t>
                        </m:r>
                        <m:r>
                          <a:rPr lang="en-US" i="1">
                            <a:latin typeface="Cambria Math"/>
                          </a:rPr>
                          <m:t>𝑙𝑏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$6.00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1 </m:t>
                        </m:r>
                        <m:r>
                          <a:rPr lang="en-US" i="1">
                            <a:latin typeface="Cambria Math"/>
                          </a:rPr>
                          <m:t>𝑙𝑏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=$1,658,880</m:t>
                    </m:r>
                  </m:oMath>
                </a14:m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sz="12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endParaRPr lang="en-US" sz="12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marL="114300" indent="0"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Arial" charset="0"/>
                  </a:rPr>
                  <a:t>*</a:t>
                </a: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A pilot study is needed to gain an accurate number for how many mushrooms can be grown, and a market study is needed </a:t>
                </a:r>
                <a:r>
                  <a:rPr lang="en-US" sz="1200">
                    <a:solidFill>
                      <a:srgbClr val="FFFFFF"/>
                    </a:solidFill>
                    <a:latin typeface="Arial" charset="0"/>
                  </a:rPr>
                  <a:t>for </a:t>
                </a:r>
                <a:r>
                  <a:rPr lang="en-US" sz="1200" dirty="0">
                    <a:solidFill>
                      <a:srgbClr val="FFFFFF"/>
                    </a:solidFill>
                    <a:latin typeface="Arial" charset="0"/>
                  </a:rPr>
                  <a:t>accurate</a:t>
                </a:r>
                <a:r>
                  <a:rPr lang="en-US" sz="1200">
                    <a:solidFill>
                      <a:srgbClr val="FFFFFF"/>
                    </a:solidFill>
                    <a:latin typeface="Arial" charset="0"/>
                  </a:rPr>
                  <a:t> profit </a:t>
                </a:r>
                <a:endParaRPr lang="en-US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863" y="1389063"/>
                <a:ext cx="8596312" cy="51123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8080"/>
              </p:ext>
            </p:extLst>
          </p:nvPr>
        </p:nvGraphicFramePr>
        <p:xfrm>
          <a:off x="836227" y="1597273"/>
          <a:ext cx="8281648" cy="2815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287">
                  <a:extLst>
                    <a:ext uri="{9D8B030D-6E8A-4147-A177-3AD203B41FA5}">
                      <a16:colId xmlns:a16="http://schemas.microsoft.com/office/drawing/2014/main" xmlns="" val="4045161263"/>
                    </a:ext>
                  </a:extLst>
                </a:gridCol>
                <a:gridCol w="1195847">
                  <a:extLst>
                    <a:ext uri="{9D8B030D-6E8A-4147-A177-3AD203B41FA5}">
                      <a16:colId xmlns:a16="http://schemas.microsoft.com/office/drawing/2014/main" xmlns="" val="2499047179"/>
                    </a:ext>
                  </a:extLst>
                </a:gridCol>
                <a:gridCol w="1779187">
                  <a:extLst>
                    <a:ext uri="{9D8B030D-6E8A-4147-A177-3AD203B41FA5}">
                      <a16:colId xmlns:a16="http://schemas.microsoft.com/office/drawing/2014/main" xmlns="" val="3226103936"/>
                    </a:ext>
                  </a:extLst>
                </a:gridCol>
                <a:gridCol w="2080580">
                  <a:extLst>
                    <a:ext uri="{9D8B030D-6E8A-4147-A177-3AD203B41FA5}">
                      <a16:colId xmlns:a16="http://schemas.microsoft.com/office/drawing/2014/main" xmlns="" val="1084092940"/>
                    </a:ext>
                  </a:extLst>
                </a:gridCol>
                <a:gridCol w="1913747">
                  <a:extLst>
                    <a:ext uri="{9D8B030D-6E8A-4147-A177-3AD203B41FA5}">
                      <a16:colId xmlns:a16="http://schemas.microsoft.com/office/drawing/2014/main" xmlns="" val="2189139098"/>
                    </a:ext>
                  </a:extLst>
                </a:gridCol>
              </a:tblGrid>
              <a:tr h="1046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Surface Area of Mushroom Growing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Amount of Mushrooms Produced Each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Unit Price of Mushroom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Revenue Generated Each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29308763"/>
                  </a:ext>
                </a:extLst>
              </a:tr>
              <a:tr h="589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Pessimistically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5760 ft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 </a:t>
                      </a:r>
                      <a:r>
                        <a:rPr lang="en-US" sz="1100" dirty="0" err="1">
                          <a:effectLst/>
                        </a:rPr>
                        <a:t>lb</a:t>
                      </a:r>
                      <a:r>
                        <a:rPr lang="en-US" sz="1100" dirty="0">
                          <a:effectLst/>
                        </a:rPr>
                        <a:t> per ft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$3.00 </a:t>
                      </a:r>
                      <a:r>
                        <a:rPr lang="en-US" sz="1100" dirty="0" smtClean="0">
                          <a:effectLst/>
                        </a:rPr>
                        <a:t>per </a:t>
                      </a:r>
                      <a:r>
                        <a:rPr lang="en-US" sz="1100" dirty="0" err="1" smtClean="0">
                          <a:effectLst/>
                        </a:rPr>
                        <a:t>lb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$483,840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939901"/>
                  </a:ext>
                </a:extLst>
              </a:tr>
              <a:tr h="589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5760 ft</a:t>
                      </a:r>
                      <a:r>
                        <a:rPr lang="en-US" sz="1100" baseline="30000" dirty="0" smtClean="0">
                          <a:effectLst/>
                        </a:rPr>
                        <a:t>2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36.5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US" sz="1100" dirty="0" smtClean="0">
                          <a:effectLst/>
                        </a:rPr>
                        <a:t>ft</a:t>
                      </a:r>
                      <a:r>
                        <a:rPr lang="en-US" sz="1100" baseline="300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$4.50 per </a:t>
                      </a:r>
                      <a:r>
                        <a:rPr lang="en-US" sz="11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$946,080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98030769"/>
                  </a:ext>
                </a:extLst>
              </a:tr>
              <a:tr h="589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Optimistically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5760 ft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48 </a:t>
                      </a:r>
                      <a:r>
                        <a:rPr lang="en-US" sz="1100" dirty="0" err="1">
                          <a:effectLst/>
                        </a:rPr>
                        <a:t>lb</a:t>
                      </a:r>
                      <a:r>
                        <a:rPr lang="en-US" sz="1100" dirty="0">
                          <a:effectLst/>
                        </a:rPr>
                        <a:t> per ft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$6.00 per </a:t>
                      </a:r>
                      <a:r>
                        <a:rPr lang="en-US" sz="1100" dirty="0" err="1">
                          <a:effectLst/>
                        </a:rPr>
                        <a:t>lb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$1,658,880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86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2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471507"/>
            <a:ext cx="8596312" cy="4570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The economy in Vieques and Puerto Rico in general is in a crisis. One of the biggest problems is high levels of unemployment. The goal of our project is to bring a source of employment to the residents of the Vieques. </a:t>
            </a:r>
          </a:p>
        </p:txBody>
      </p:sp>
    </p:spTree>
    <p:extLst>
      <p:ext uri="{BB962C8B-B14F-4D97-AF65-F5344CB8AC3E}">
        <p14:creationId xmlns:p14="http://schemas.microsoft.com/office/powerpoint/2010/main" val="29782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Created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Our assumption:</a:t>
            </a:r>
          </a:p>
          <a:p>
            <a:pPr lvl="1"/>
            <a:r>
              <a:rPr lang="en-US" dirty="0"/>
              <a:t>10 workers</a:t>
            </a:r>
          </a:p>
          <a:p>
            <a:pPr lvl="1"/>
            <a:r>
              <a:rPr lang="en-US" dirty="0"/>
              <a:t>5 full time (40 hrs/week)</a:t>
            </a:r>
          </a:p>
          <a:p>
            <a:pPr lvl="1"/>
            <a:r>
              <a:rPr lang="en-US" dirty="0"/>
              <a:t>5 part time (20 hours/week)</a:t>
            </a:r>
          </a:p>
          <a:p>
            <a:pPr lvl="1"/>
            <a:r>
              <a:rPr lang="en-US" dirty="0"/>
              <a:t>$15.00/hour wages</a:t>
            </a:r>
          </a:p>
          <a:p>
            <a:r>
              <a:rPr lang="en-US" dirty="0"/>
              <a:t>Total Cost: $234,000.00</a:t>
            </a:r>
          </a:p>
          <a:p>
            <a:r>
              <a:rPr lang="en-US" dirty="0"/>
              <a:t>Yearly income (before tax) </a:t>
            </a:r>
          </a:p>
          <a:p>
            <a:pPr lvl="1"/>
            <a:r>
              <a:rPr lang="en-US" dirty="0"/>
              <a:t>Full time</a:t>
            </a:r>
            <a:r>
              <a:rPr lang="en-US"/>
              <a:t>: </a:t>
            </a:r>
            <a:r>
              <a:rPr lang="en-US">
                <a:latin typeface="Trebuchet MS" charset="0"/>
              </a:rPr>
              <a:t>$</a:t>
            </a:r>
            <a:r>
              <a:rPr lang="en-US" smtClean="0">
                <a:latin typeface="Trebuchet MS" charset="0"/>
              </a:rPr>
              <a:t>31,200.00</a:t>
            </a:r>
            <a:endParaRPr lang="en-US" dirty="0"/>
          </a:p>
          <a:p>
            <a:pPr lvl="1"/>
            <a:r>
              <a:rPr lang="en-US" dirty="0"/>
              <a:t>Part time</a:t>
            </a:r>
            <a:r>
              <a:rPr lang="en-US"/>
              <a:t>: </a:t>
            </a:r>
            <a:r>
              <a:rPr lang="en-US">
                <a:latin typeface="Trebuchet MS" charset="0"/>
              </a:rPr>
              <a:t>$</a:t>
            </a:r>
            <a:r>
              <a:rPr lang="en-US" smtClean="0">
                <a:latin typeface="Trebuchet MS" charset="0"/>
              </a:rPr>
              <a:t>15,600.00</a:t>
            </a:r>
            <a:endParaRPr lang="en-US" dirty="0"/>
          </a:p>
          <a:p>
            <a:pPr lvl="1"/>
            <a:r>
              <a:rPr lang="en-US" dirty="0" err="1"/>
              <a:t>Avg</a:t>
            </a:r>
            <a:r>
              <a:rPr lang="en-US" dirty="0"/>
              <a:t> on </a:t>
            </a:r>
            <a:r>
              <a:rPr lang="en-US" dirty="0" err="1"/>
              <a:t>Vieques</a:t>
            </a:r>
            <a:r>
              <a:rPr lang="en-US" dirty="0"/>
              <a:t>: 17,355.00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162" y="5939246"/>
            <a:ext cx="6590707" cy="705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600"/>
              <a:t>A </a:t>
            </a:r>
            <a:r>
              <a:rPr lang="en-US" sz="1600" smtClean="0"/>
              <a:t>pilot </a:t>
            </a:r>
            <a:r>
              <a:rPr lang="en-US" sz="1600" dirty="0"/>
              <a:t>study would help determine how many people the farm needs to operate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89" y="1704022"/>
            <a:ext cx="4061157" cy="2702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9489" y="4406537"/>
            <a:ext cx="38317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http://www.monaghan-mushrooms.com/work-with-us/</a:t>
            </a:r>
          </a:p>
        </p:txBody>
      </p:sp>
    </p:spTree>
    <p:extLst>
      <p:ext uri="{BB962C8B-B14F-4D97-AF65-F5344CB8AC3E}">
        <p14:creationId xmlns:p14="http://schemas.microsoft.com/office/powerpoint/2010/main" val="20276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desire to participate in </a:t>
            </a:r>
            <a:r>
              <a:rPr lang="en-US" dirty="0" smtClean="0"/>
              <a:t>farm</a:t>
            </a:r>
          </a:p>
          <a:p>
            <a:r>
              <a:rPr lang="en-US" dirty="0" smtClean="0"/>
              <a:t>High desire for locally grown agriculture</a:t>
            </a:r>
          </a:p>
          <a:p>
            <a:r>
              <a:rPr lang="en-US" dirty="0" smtClean="0"/>
              <a:t>Need a more diverse demographic</a:t>
            </a:r>
            <a:endParaRPr lang="en-US" dirty="0"/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087356"/>
              </p:ext>
            </p:extLst>
          </p:nvPr>
        </p:nvGraphicFramePr>
        <p:xfrm>
          <a:off x="471576" y="3581398"/>
          <a:ext cx="5014823" cy="302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53811"/>
              </p:ext>
            </p:extLst>
          </p:nvPr>
        </p:nvGraphicFramePr>
        <p:xfrm>
          <a:off x="692986" y="3351209"/>
          <a:ext cx="4991819" cy="315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320711"/>
              </p:ext>
            </p:extLst>
          </p:nvPr>
        </p:nvGraphicFramePr>
        <p:xfrm>
          <a:off x="5991498" y="104503"/>
          <a:ext cx="5677988" cy="376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35710"/>
              </p:ext>
            </p:extLst>
          </p:nvPr>
        </p:nvGraphicFramePr>
        <p:xfrm>
          <a:off x="5899744" y="3723016"/>
          <a:ext cx="5682656" cy="301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 Box 1"/>
          <p:cNvSpPr txBox="1"/>
          <p:nvPr/>
        </p:nvSpPr>
        <p:spPr>
          <a:xfrm>
            <a:off x="10983142" y="168934"/>
            <a:ext cx="434340" cy="2209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n=34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17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4527550"/>
            <a:ext cx="8596312" cy="1467472"/>
          </a:xfrm>
        </p:spPr>
        <p:txBody>
          <a:bodyPr>
            <a:normAutofit/>
          </a:bodyPr>
          <a:lstStyle/>
          <a:p>
            <a:r>
              <a:rPr lang="en-US" dirty="0" smtClean="0"/>
              <a:t>Pilot Study</a:t>
            </a:r>
          </a:p>
          <a:p>
            <a:r>
              <a:rPr lang="en-US" dirty="0" smtClean="0"/>
              <a:t>Market Study</a:t>
            </a:r>
          </a:p>
          <a:p>
            <a:r>
              <a:rPr lang="en-US" dirty="0" smtClean="0"/>
              <a:t>Different Crops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484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Study may be potentially expensive</a:t>
            </a:r>
            <a:endParaRPr lang="en-US" dirty="0"/>
          </a:p>
          <a:p>
            <a:r>
              <a:rPr lang="en-US" dirty="0"/>
              <a:t>Many </a:t>
            </a:r>
            <a:r>
              <a:rPr lang="en-US" dirty="0" smtClean="0"/>
              <a:t>unknowns</a:t>
            </a:r>
            <a:endParaRPr lang="en-US" dirty="0"/>
          </a:p>
          <a:p>
            <a:pPr lvl="1"/>
            <a:r>
              <a:rPr lang="en-US" dirty="0" smtClean="0"/>
              <a:t>Electricity consumed</a:t>
            </a:r>
            <a:endParaRPr lang="en-US" dirty="0"/>
          </a:p>
          <a:p>
            <a:pPr lvl="1"/>
            <a:r>
              <a:rPr lang="en-US" dirty="0"/>
              <a:t>Water needed</a:t>
            </a:r>
          </a:p>
          <a:p>
            <a:pPr lvl="1"/>
            <a:r>
              <a:rPr lang="en-US" dirty="0" smtClean="0"/>
              <a:t>Pounds </a:t>
            </a:r>
            <a:r>
              <a:rPr lang="en-US" dirty="0"/>
              <a:t>of </a:t>
            </a:r>
            <a:r>
              <a:rPr lang="en-US" dirty="0" smtClean="0"/>
              <a:t>sellable mushrooms produced per </a:t>
            </a:r>
            <a:r>
              <a:rPr lang="en-US" dirty="0"/>
              <a:t>cycle</a:t>
            </a:r>
          </a:p>
          <a:p>
            <a:pPr lvl="1"/>
            <a:r>
              <a:rPr lang="en-US" dirty="0" smtClean="0"/>
              <a:t>How many employees are required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 (cont.)</a:t>
            </a:r>
          </a:p>
        </p:txBody>
      </p:sp>
      <p:pic>
        <p:nvPicPr>
          <p:cNvPr id="4" name="Picture 3" descr="Floor plan for pilot-page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23" y="1503363"/>
            <a:ext cx="6316556" cy="4887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592" y="3167507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Basic Floor Plan for Pilot study </a:t>
            </a:r>
          </a:p>
        </p:txBody>
      </p:sp>
    </p:spTree>
    <p:extLst>
      <p:ext uri="{BB962C8B-B14F-4D97-AF65-F5344CB8AC3E}">
        <p14:creationId xmlns:p14="http://schemas.microsoft.com/office/powerpoint/2010/main" val="7257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Study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24" y="1932317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Interviews with restaurants and chefs</a:t>
            </a:r>
          </a:p>
          <a:p>
            <a:r>
              <a:rPr lang="en-US" dirty="0"/>
              <a:t>Establish collaboration between farm and business</a:t>
            </a:r>
          </a:p>
          <a:p>
            <a:r>
              <a:rPr lang="en-US" dirty="0"/>
              <a:t>Export to nearby islands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48" y="2061713"/>
            <a:ext cx="5157101" cy="3428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47449" y="5702808"/>
            <a:ext cx="527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Available produce</a:t>
            </a:r>
            <a:r>
              <a:rPr lang="en-US" dirty="0" smtClean="0"/>
              <a:t> </a:t>
            </a:r>
            <a:r>
              <a:rPr lang="en-US" sz="1600" dirty="0" smtClean="0"/>
              <a:t>at </a:t>
            </a:r>
            <a:r>
              <a:rPr lang="en-US" sz="1600" dirty="0" err="1" smtClean="0"/>
              <a:t>Supermercado</a:t>
            </a:r>
            <a:r>
              <a:rPr lang="en-US" sz="1600" dirty="0" smtClean="0"/>
              <a:t> Morales in </a:t>
            </a:r>
            <a:r>
              <a:rPr lang="en-US" sz="1600" dirty="0" err="1" smtClean="0"/>
              <a:t>Vieques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36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Crops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6564"/>
            <a:ext cx="3540983" cy="3880773"/>
          </a:xfrm>
        </p:spPr>
        <p:txBody>
          <a:bodyPr/>
          <a:lstStyle/>
          <a:p>
            <a:r>
              <a:rPr lang="en-US" dirty="0" smtClean="0"/>
              <a:t>Pro:			</a:t>
            </a:r>
          </a:p>
          <a:p>
            <a:pPr lvl="1"/>
            <a:r>
              <a:rPr lang="en-US" dirty="0" smtClean="0"/>
              <a:t>Strong support from community</a:t>
            </a:r>
          </a:p>
          <a:p>
            <a:pPr lvl="1"/>
            <a:r>
              <a:rPr lang="en-US" dirty="0" smtClean="0"/>
              <a:t>High demand from markets</a:t>
            </a:r>
          </a:p>
          <a:p>
            <a:pPr lvl="1"/>
            <a:r>
              <a:rPr lang="en-US" dirty="0" smtClean="0"/>
              <a:t>Slightly more feasible for engineering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3877" y="1756565"/>
            <a:ext cx="3540983" cy="1849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Con:			</a:t>
            </a:r>
          </a:p>
          <a:p>
            <a:pPr lvl="1"/>
            <a:r>
              <a:rPr lang="en-US" dirty="0" smtClean="0"/>
              <a:t>More expensive</a:t>
            </a:r>
          </a:p>
          <a:p>
            <a:pPr lvl="1"/>
            <a:r>
              <a:rPr lang="en-US" dirty="0" smtClean="0"/>
              <a:t>Requires more training?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4925684"/>
            <a:ext cx="593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 smtClean="0"/>
              <a:t>Esto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programeas</a:t>
            </a:r>
            <a:r>
              <a:rPr lang="en-US" sz="2000" dirty="0" smtClean="0"/>
              <a:t> </a:t>
            </a:r>
            <a:r>
              <a:rPr lang="en-US" sz="2000" dirty="0" err="1" smtClean="0"/>
              <a:t>deberia</a:t>
            </a:r>
            <a:r>
              <a:rPr lang="en-US" sz="2000" dirty="0" smtClean="0"/>
              <a:t> </a:t>
            </a:r>
            <a:r>
              <a:rPr lang="en-US" sz="2000" dirty="0" err="1" smtClean="0"/>
              <a:t>implantar</a:t>
            </a:r>
            <a:r>
              <a:rPr lang="en-US" sz="2000" dirty="0" smtClean="0"/>
              <a:t> mas </a:t>
            </a:r>
            <a:r>
              <a:rPr lang="en-US" sz="2000" dirty="0" err="1" smtClean="0"/>
              <a:t>producto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mas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</a:t>
            </a:r>
            <a:r>
              <a:rPr lang="en-US" sz="2000" dirty="0" err="1" smtClean="0"/>
              <a:t>ajies</a:t>
            </a:r>
            <a:r>
              <a:rPr lang="en-US" sz="2000" dirty="0" smtClean="0"/>
              <a:t>, </a:t>
            </a:r>
            <a:r>
              <a:rPr lang="en-US" sz="2000" dirty="0" err="1" smtClean="0"/>
              <a:t>recao</a:t>
            </a:r>
            <a:r>
              <a:rPr lang="en-US" sz="2000" dirty="0" smtClean="0"/>
              <a:t>, pimiento </a:t>
            </a:r>
            <a:r>
              <a:rPr lang="en-US" sz="2000" dirty="0" err="1" smtClean="0"/>
              <a:t>verde</a:t>
            </a:r>
            <a:r>
              <a:rPr lang="en-US" sz="2000" dirty="0" smtClean="0"/>
              <a:t>, </a:t>
            </a:r>
            <a:r>
              <a:rPr lang="en-US" sz="2000" dirty="0" err="1" smtClean="0"/>
              <a:t>lechuga</a:t>
            </a:r>
            <a:r>
              <a:rPr lang="en-US" sz="2000" dirty="0" smtClean="0"/>
              <a:t> y </a:t>
            </a:r>
            <a:r>
              <a:rPr lang="en-US" sz="2000" dirty="0" err="1" smtClean="0"/>
              <a:t>otros</a:t>
            </a:r>
            <a:r>
              <a:rPr lang="en-US" sz="2000" dirty="0" smtClean="0"/>
              <a:t>.”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     –Anonymous survey response </a:t>
            </a:r>
            <a:endParaRPr lang="en-US" sz="2000" dirty="0"/>
          </a:p>
        </p:txBody>
      </p:sp>
      <p:pic>
        <p:nvPicPr>
          <p:cNvPr id="7" name="Picture 6" descr="different_cro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62" y="3082290"/>
            <a:ext cx="3265932" cy="2294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2500" y="5531549"/>
            <a:ext cx="48101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 dirty="0">
                <a:latin typeface="Trebuchet MS" charset="0"/>
              </a:rPr>
              <a:t>https://2ecffd01e1ab3e9383f0-07db7b9624bbdf022e3b5395236d5cf8.ssl.cf4.rackcdn.com/Product-800x800/93377668-430d-4f16-b687-ffda6bf51b5b.jpg</a:t>
            </a:r>
          </a:p>
        </p:txBody>
      </p:sp>
    </p:spTree>
    <p:extLst>
      <p:ext uri="{BB962C8B-B14F-4D97-AF65-F5344CB8AC3E}">
        <p14:creationId xmlns:p14="http://schemas.microsoft.com/office/powerpoint/2010/main" val="4014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5963"/>
            <a:ext cx="8596668" cy="4375400"/>
          </a:xfrm>
        </p:spPr>
        <p:txBody>
          <a:bodyPr/>
          <a:lstStyle/>
          <a:p>
            <a:r>
              <a:rPr lang="en-US" dirty="0" smtClean="0"/>
              <a:t>Project is potentially feasible with our assumptions</a:t>
            </a:r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Water usage</a:t>
            </a:r>
          </a:p>
          <a:p>
            <a:pPr lvl="1"/>
            <a:r>
              <a:rPr lang="en-US" dirty="0" smtClean="0"/>
              <a:t>Transportation/disposal of materials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Pilot Study</a:t>
            </a:r>
          </a:p>
          <a:p>
            <a:pPr lvl="1"/>
            <a:r>
              <a:rPr lang="en-US" dirty="0" smtClean="0"/>
              <a:t>Market Study</a:t>
            </a:r>
          </a:p>
          <a:p>
            <a:pPr lvl="1"/>
            <a:r>
              <a:rPr lang="en-US" dirty="0" smtClean="0"/>
              <a:t>Alternative crops</a:t>
            </a:r>
          </a:p>
        </p:txBody>
      </p:sp>
    </p:spTree>
    <p:extLst>
      <p:ext uri="{BB962C8B-B14F-4D97-AF65-F5344CB8AC3E}">
        <p14:creationId xmlns:p14="http://schemas.microsoft.com/office/powerpoint/2010/main" val="14826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PLN Educational Project Advisor: Elizabeth Padilla</a:t>
            </a:r>
          </a:p>
          <a:p>
            <a:r>
              <a:rPr lang="en-US" dirty="0"/>
              <a:t>Auxiliary Superintendent: Julian Garcia</a:t>
            </a:r>
          </a:p>
          <a:p>
            <a:r>
              <a:rPr lang="en-US" dirty="0"/>
              <a:t>Secretary of Municipality of Vieques: Fabian Martinez</a:t>
            </a:r>
          </a:p>
          <a:p>
            <a:r>
              <a:rPr lang="en-US" smtClean="0">
                <a:latin typeface="Trebuchet MS" charset="0"/>
              </a:rPr>
              <a:t>Superintendent </a:t>
            </a:r>
            <a:r>
              <a:rPr lang="en-US" dirty="0">
                <a:latin typeface="Trebuchet MS" charset="0"/>
              </a:rPr>
              <a:t>of the East Region: Carlos Morales</a:t>
            </a:r>
            <a:endParaRPr lang="en-US" dirty="0"/>
          </a:p>
          <a:p>
            <a:r>
              <a:rPr lang="en-US" dirty="0"/>
              <a:t>IQP</a:t>
            </a:r>
            <a:r>
              <a:rPr lang="en-US"/>
              <a:t> Advisors</a:t>
            </a:r>
            <a:endParaRPr lang="en-US" dirty="0"/>
          </a:p>
          <a:p>
            <a:pPr lvl="1"/>
            <a:r>
              <a:rPr lang="en-US"/>
              <a:t>Fred Hart</a:t>
            </a:r>
            <a:endParaRPr lang="en-US" dirty="0"/>
          </a:p>
          <a:p>
            <a:pPr lvl="1"/>
            <a:r>
              <a:rPr lang="en-US"/>
              <a:t>Karla Mendoza-Abarca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7863" y="4527550"/>
            <a:ext cx="8596312" cy="1434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History </a:t>
            </a:r>
          </a:p>
          <a:p>
            <a:r>
              <a:rPr lang="en-US" dirty="0"/>
              <a:t>Economy </a:t>
            </a:r>
          </a:p>
          <a:p>
            <a:r>
              <a:rPr lang="en-US" dirty="0"/>
              <a:t>Mushroom Farming </a:t>
            </a:r>
          </a:p>
        </p:txBody>
      </p:sp>
    </p:spTree>
    <p:extLst>
      <p:ext uri="{BB962C8B-B14F-4D97-AF65-F5344CB8AC3E}">
        <p14:creationId xmlns:p14="http://schemas.microsoft.com/office/powerpoint/2010/main" val="26854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and its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863" y="1569947"/>
            <a:ext cx="8596312" cy="4472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Navy arrived in the early 1940's </a:t>
            </a:r>
          </a:p>
          <a:p>
            <a:pPr lvl="1"/>
            <a:r>
              <a:rPr lang="en-US" dirty="0"/>
              <a:t>Acquired two thirds of the land</a:t>
            </a:r>
          </a:p>
          <a:p>
            <a:pPr lvl="1"/>
            <a:r>
              <a:rPr lang="en-US" dirty="0"/>
              <a:t>Economy shifts away from agriculture</a:t>
            </a:r>
          </a:p>
          <a:p>
            <a:pPr lvl="1"/>
            <a:r>
              <a:rPr lang="en-US" dirty="0"/>
              <a:t>Still plenty of jobs in hotels, restaurants, bars, and construction. </a:t>
            </a:r>
          </a:p>
          <a:p>
            <a:r>
              <a:rPr lang="en-US" dirty="0"/>
              <a:t>Focus of WWII moves out of the Caribbean</a:t>
            </a:r>
          </a:p>
          <a:p>
            <a:pPr lvl="1"/>
            <a:r>
              <a:rPr lang="en-US" dirty="0"/>
              <a:t>Navy leaves with it</a:t>
            </a:r>
          </a:p>
          <a:p>
            <a:pPr lvl="1"/>
            <a:r>
              <a:rPr lang="en-US" dirty="0"/>
              <a:t>No longer construction or entertainment jobs</a:t>
            </a:r>
          </a:p>
          <a:p>
            <a:r>
              <a:rPr lang="en-US" dirty="0"/>
              <a:t>Land has remained restricted</a:t>
            </a:r>
          </a:p>
          <a:p>
            <a:pPr lvl="1"/>
            <a:r>
              <a:rPr lang="en-US" dirty="0"/>
              <a:t>Navy used it for target practice </a:t>
            </a:r>
          </a:p>
          <a:p>
            <a:pPr lvl="1"/>
            <a:r>
              <a:rPr lang="en-US" dirty="0"/>
              <a:t>They left in 2003 but gave the land to Fish and Wildlife who made it a nature reserve</a:t>
            </a:r>
          </a:p>
          <a:p>
            <a:r>
              <a:rPr lang="en-US" dirty="0"/>
              <a:t>Because of this the island cannot return to agriculture for its economy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88" y="3218636"/>
            <a:ext cx="2743200" cy="154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9445925" y="5833121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rebuchet MS" charset="0"/>
              </a:rPr>
              <a:t>http://www.puertorico-herald.org/images/49-VqsmapNEW-es.jpg</a:t>
            </a:r>
          </a:p>
        </p:txBody>
      </p:sp>
    </p:spTree>
    <p:extLst>
      <p:ext uri="{BB962C8B-B14F-4D97-AF65-F5344CB8AC3E}">
        <p14:creationId xmlns:p14="http://schemas.microsoft.com/office/powerpoint/2010/main" val="38121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377"/>
            <a:ext cx="12192000" cy="686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919293" y="5740796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rebuchet MS" charset="0"/>
              </a:rPr>
              <a:t>http://www.puertorico-herald.org/images/49-VqsmapNEW-es.jpg</a:t>
            </a:r>
          </a:p>
        </p:txBody>
      </p:sp>
    </p:spTree>
    <p:extLst>
      <p:ext uri="{BB962C8B-B14F-4D97-AF65-F5344CB8AC3E}">
        <p14:creationId xmlns:p14="http://schemas.microsoft.com/office/powerpoint/2010/main" val="37607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4270935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Sugar industry</a:t>
            </a:r>
          </a:p>
          <a:p>
            <a:r>
              <a:rPr lang="en-US" dirty="0"/>
              <a:t>Minimal agriculture today</a:t>
            </a:r>
          </a:p>
          <a:p>
            <a:r>
              <a:rPr lang="en-US" dirty="0"/>
              <a:t>Local businesses</a:t>
            </a:r>
          </a:p>
          <a:p>
            <a:pPr lvl="1"/>
            <a:r>
              <a:rPr lang="en-US" sz="1800" dirty="0"/>
              <a:t>Employment</a:t>
            </a:r>
          </a:p>
          <a:p>
            <a:r>
              <a:rPr lang="en-US" dirty="0"/>
              <a:t>Median household income in 2013</a:t>
            </a:r>
          </a:p>
          <a:p>
            <a:pPr lvl="1"/>
            <a:r>
              <a:rPr lang="en-US" sz="1800" dirty="0"/>
              <a:t>Vieques: $17,000</a:t>
            </a:r>
          </a:p>
          <a:p>
            <a:pPr lvl="1"/>
            <a:r>
              <a:rPr lang="en-US" sz="1800" dirty="0"/>
              <a:t>Puerto Rico: $27,000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01" y="1513791"/>
            <a:ext cx="6385487" cy="4269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370" y="5783867"/>
            <a:ext cx="5909692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>
                <a:latin typeface="Trebuchet MS" charset="0"/>
              </a:rPr>
              <a:t>https://encrypted-tbn1.gstatic.com/images?q=tbn:ANd9GcRaoXOOLggEm5DwVNxCspgWytW8t9Tq7B6AZAsC_jjtsmmhDsSx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ques_incomes.png"/>
          <p:cNvPicPr>
            <a:picLocks noChangeAspect="1"/>
          </p:cNvPicPr>
          <p:nvPr/>
        </p:nvPicPr>
        <p:blipFill>
          <a:blip r:embed="rId3"/>
          <a:srcRect l="6449" t="18387" r="32807" b="21376"/>
          <a:stretch>
            <a:fillRect/>
          </a:stretch>
        </p:blipFill>
        <p:spPr>
          <a:xfrm>
            <a:off x="1926112" y="1411537"/>
            <a:ext cx="7656824" cy="4281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664" y="630290"/>
            <a:ext cx="1171837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dirty="0">
                <a:solidFill>
                  <a:srgbClr val="90C226"/>
                </a:solidFill>
              </a:rPr>
              <a:t>Household Income in Vieques Comunidad, Puerto Rico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328" y="6374737"/>
            <a:ext cx="8399433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400" dirty="0"/>
              <a:t>http</a:t>
            </a:r>
            <a:r>
              <a:rPr lang="en-US" sz="1400" dirty="0">
                <a:latin typeface="Trebuchet MS" charset="0"/>
              </a:rPr>
              <a:t>://www.citymelt.com/city/Puerto-Rico/Vieques+Comunidad-PR/Housing.html</a:t>
            </a:r>
          </a:p>
        </p:txBody>
      </p:sp>
    </p:spTree>
    <p:extLst>
      <p:ext uri="{BB962C8B-B14F-4D97-AF65-F5344CB8AC3E}">
        <p14:creationId xmlns:p14="http://schemas.microsoft.com/office/powerpoint/2010/main" val="2184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Mushroom Growing and Community Farming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3267" y="2160589"/>
            <a:ext cx="4184035" cy="3880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Community Farming </a:t>
            </a:r>
          </a:p>
          <a:p>
            <a:pPr lvl="1"/>
            <a:r>
              <a:rPr lang="en-US" sz="1800" dirty="0"/>
              <a:t>Increase collaboration leads to higher sense of community</a:t>
            </a:r>
          </a:p>
          <a:p>
            <a:pPr lvl="1"/>
            <a:r>
              <a:rPr lang="en-US" sz="1800" dirty="0"/>
              <a:t>Good source of income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5195" y="4403387"/>
            <a:ext cx="4184034" cy="1488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smtClean="0"/>
              <a:t>Mushrooms</a:t>
            </a:r>
          </a:p>
          <a:p>
            <a:pPr lvl="1"/>
            <a:r>
              <a:rPr lang="en-US" sz="1800" dirty="0" smtClean="0"/>
              <a:t>Easy to cultivate</a:t>
            </a:r>
          </a:p>
          <a:p>
            <a:pPr lvl="1"/>
            <a:r>
              <a:rPr lang="en-US" sz="1800" dirty="0" smtClean="0"/>
              <a:t>High yield each cycle</a:t>
            </a: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389933" y="1894202"/>
            <a:ext cx="2340481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Producer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8424" y="2824500"/>
            <a:ext cx="1783358" cy="7386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Agriculture and forestry cooperatives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8033" y="3845339"/>
            <a:ext cx="179493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Auction Market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2389" y="4477087"/>
            <a:ext cx="1794543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Retailer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8002" y="5296654"/>
            <a:ext cx="1795255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Domestic comsumers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6220" y="2824500"/>
            <a:ext cx="2257777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Traders and Mushrooms Growers Club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5058" y="3813514"/>
            <a:ext cx="2244176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Wholesaler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4879" y="4445338"/>
            <a:ext cx="2255445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Exporter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5027" y="5349224"/>
            <a:ext cx="2247704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Export market</a:t>
            </a:r>
          </a:p>
        </p:txBody>
      </p:sp>
      <p:cxnSp>
        <p:nvCxnSpPr>
          <p:cNvPr id="5" name="Straight Arrow Connector 4"/>
          <p:cNvCxnSpPr>
            <a:stCxn id="3" idx="2"/>
            <a:endCxn id="12" idx="0"/>
          </p:cNvCxnSpPr>
          <p:nvPr/>
        </p:nvCxnSpPr>
        <p:spPr>
          <a:xfrm>
            <a:off x="7560174" y="2201979"/>
            <a:ext cx="1994935" cy="622521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>
            <a:stCxn id="3" idx="2"/>
          </p:cNvCxnSpPr>
          <p:nvPr/>
        </p:nvCxnSpPr>
        <p:spPr>
          <a:xfrm>
            <a:off x="7560174" y="2201979"/>
            <a:ext cx="874884" cy="1611535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>
            <a:stCxn id="3" idx="2"/>
            <a:endCxn id="8" idx="0"/>
          </p:cNvCxnSpPr>
          <p:nvPr/>
        </p:nvCxnSpPr>
        <p:spPr>
          <a:xfrm flipH="1">
            <a:off x="6200103" y="2201979"/>
            <a:ext cx="1360071" cy="622521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8" idx="3"/>
            <a:endCxn id="15" idx="1"/>
          </p:cNvCxnSpPr>
          <p:nvPr/>
        </p:nvCxnSpPr>
        <p:spPr>
          <a:xfrm>
            <a:off x="7091782" y="3193832"/>
            <a:ext cx="1333245" cy="2309281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endCxn id="13" idx="1"/>
          </p:cNvCxnSpPr>
          <p:nvPr/>
        </p:nvCxnSpPr>
        <p:spPr>
          <a:xfrm flipV="1">
            <a:off x="7107498" y="3967403"/>
            <a:ext cx="1327560" cy="19058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>
            <a:stCxn id="13" idx="1"/>
            <a:endCxn id="10" idx="3"/>
          </p:cNvCxnSpPr>
          <p:nvPr/>
        </p:nvCxnSpPr>
        <p:spPr>
          <a:xfrm flipH="1">
            <a:off x="7116932" y="3967403"/>
            <a:ext cx="1318126" cy="663573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 flipH="1">
            <a:off x="6195498" y="3563164"/>
            <a:ext cx="4605" cy="282175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>
            <a:off x="9555109" y="3347720"/>
            <a:ext cx="2037" cy="465794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>
          <a:xfrm>
            <a:off x="6195498" y="4153116"/>
            <a:ext cx="24163" cy="323971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 flipH="1">
            <a:off x="9542602" y="4121291"/>
            <a:ext cx="14544" cy="324047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>
            <a:stCxn id="14" idx="2"/>
            <a:endCxn id="15" idx="0"/>
          </p:cNvCxnSpPr>
          <p:nvPr/>
        </p:nvCxnSpPr>
        <p:spPr>
          <a:xfrm>
            <a:off x="9542602" y="4753115"/>
            <a:ext cx="6277" cy="596109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 flipH="1">
            <a:off x="6195630" y="4784864"/>
            <a:ext cx="24031" cy="511790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54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7863" y="4527550"/>
            <a:ext cx="8596312" cy="433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Three major areas of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637" y="4874074"/>
            <a:ext cx="7960530" cy="129266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dirty="0">
                <a:latin typeface="Trebuchet MS" charset="0"/>
              </a:rPr>
              <a:t>E</a:t>
            </a:r>
            <a:r>
              <a:rPr lang="en-US" sz="2000" dirty="0">
                <a:latin typeface="Trebuchet MS" charset="0"/>
              </a:rPr>
              <a:t>ngineering </a:t>
            </a:r>
            <a:r>
              <a:rPr lang="en-US" sz="2000" dirty="0" smtClean="0">
                <a:latin typeface="Trebuchet MS" charset="0"/>
              </a:rPr>
              <a:t>– Electricity, Water, </a:t>
            </a:r>
            <a:r>
              <a:rPr lang="en-US" sz="2000" dirty="0">
                <a:latin typeface="Trebuchet MS" charset="0"/>
              </a:rPr>
              <a:t>and Infrastructure </a:t>
            </a:r>
          </a:p>
          <a:p>
            <a:r>
              <a:rPr lang="en-US" sz="2000" dirty="0">
                <a:latin typeface="Trebuchet MS" charset="0"/>
              </a:rPr>
              <a:t>Economic Feasibility - Cost, Profit, and Employment </a:t>
            </a:r>
          </a:p>
          <a:p>
            <a:r>
              <a:rPr lang="en-US" sz="2000" dirty="0">
                <a:latin typeface="Trebuchet MS" charset="0"/>
              </a:rPr>
              <a:t>Community Interest - Would people support the farm?</a:t>
            </a:r>
            <a:r>
              <a:rPr lang="en-US" dirty="0">
                <a:latin typeface="Trebuchet MS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2739</TotalTime>
  <Words>1211</Words>
  <Application>Microsoft Office PowerPoint</Application>
  <PresentationFormat>Custom</PresentationFormat>
  <Paragraphs>320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Feasibility of a Mushroom Farm in the Bunkers in El Buey</vt:lpstr>
      <vt:lpstr>Introduction </vt:lpstr>
      <vt:lpstr>Background</vt:lpstr>
      <vt:lpstr>A Brief History and its Impact</vt:lpstr>
      <vt:lpstr>PowerPoint Presentation</vt:lpstr>
      <vt:lpstr>Economy</vt:lpstr>
      <vt:lpstr>PowerPoint Presentation</vt:lpstr>
      <vt:lpstr>Mushroom Growing and Community Farming</vt:lpstr>
      <vt:lpstr>Methods</vt:lpstr>
      <vt:lpstr>Solar Panels </vt:lpstr>
      <vt:lpstr>Engineering - Water Collection</vt:lpstr>
      <vt:lpstr>Economic Feasibility</vt:lpstr>
      <vt:lpstr>Community Support </vt:lpstr>
      <vt:lpstr>Results </vt:lpstr>
      <vt:lpstr>Water Collection and Energy</vt:lpstr>
      <vt:lpstr>Calculations</vt:lpstr>
      <vt:lpstr>Mushroom Infrastructure and Layout</vt:lpstr>
      <vt:lpstr>Economic Feasibility (cost)</vt:lpstr>
      <vt:lpstr>Economic Feasibility (revenue)</vt:lpstr>
      <vt:lpstr>Jobs Created </vt:lpstr>
      <vt:lpstr>Community Support</vt:lpstr>
      <vt:lpstr>Suggestions</vt:lpstr>
      <vt:lpstr>Pilot Study</vt:lpstr>
      <vt:lpstr>Pilot Study (cont.)</vt:lpstr>
      <vt:lpstr>Market Study </vt:lpstr>
      <vt:lpstr>Different Crops </vt:lpstr>
      <vt:lpstr>Conclusion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Sarah</cp:lastModifiedBy>
  <cp:revision>113</cp:revision>
  <dcterms:created xsi:type="dcterms:W3CDTF">2012-07-27T01:16:44Z</dcterms:created>
  <dcterms:modified xsi:type="dcterms:W3CDTF">2015-12-16T18:05:05Z</dcterms:modified>
</cp:coreProperties>
</file>