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  <p:sldId id="272" r:id="rId18"/>
    <p:sldId id="273" r:id="rId19"/>
    <p:sldId id="274" r:id="rId20"/>
    <p:sldId id="275" r:id="rId21"/>
    <p:sldId id="276" r:id="rId22"/>
  </p:sldIdLst>
  <p:sldSz cx="12188825" cy="6858000"/>
  <p:notesSz cx="70104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CF2"/>
    <a:srgbClr val="B2B2B2"/>
    <a:srgbClr val="A6A6A6"/>
    <a:srgbClr val="4D4D4D"/>
    <a:srgbClr val="00539B"/>
    <a:srgbClr val="5D87A1"/>
    <a:srgbClr val="B30838"/>
    <a:srgbClr val="61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8" y="170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-3540" y="-114"/>
      </p:cViewPr>
      <p:guideLst>
        <p:guide orient="horz" pos="292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C11E-1A00-48AF-8C08-97C362C67874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DF9B-F3F5-4382-A25B-4EAA3B41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BB64C-82E2-466C-9C50-B2DA6307AB11}" type="datetimeFigureOut">
              <a:rPr lang="en-US" smtClean="0"/>
              <a:pPr/>
              <a:t>10/11/19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696913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8" tIns="46510" rIns="93018" bIns="465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03725"/>
            <a:ext cx="5608320" cy="4171950"/>
          </a:xfrm>
          <a:prstGeom prst="rect">
            <a:avLst/>
          </a:prstGeom>
        </p:spPr>
        <p:txBody>
          <a:bodyPr vert="horz" lIns="93018" tIns="46510" rIns="93018" bIns="465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778FBA5-F957-4CE9-A734-9CFA9C4F5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08076" y="3011559"/>
            <a:ext cx="997267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1108076" y="1385454"/>
            <a:ext cx="997267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7" name="Picture 6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0277" y="5111496"/>
            <a:ext cx="3428272" cy="34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86193" y="1700213"/>
            <a:ext cx="860412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58" y="5706497"/>
            <a:ext cx="8605310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91758" y="1249252"/>
            <a:ext cx="8605310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3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218828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3710" y="145148"/>
            <a:ext cx="9681406" cy="464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3710" y="593819"/>
            <a:ext cx="9681317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680754"/>
            <a:ext cx="10915522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2648" y="1768104"/>
            <a:ext cx="7958522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2648" y="5603133"/>
            <a:ext cx="7958522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12648" y="1312860"/>
            <a:ext cx="7958522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4841" y="1828800"/>
            <a:ext cx="7581449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5877" y="5229437"/>
            <a:ext cx="7581449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15877" y="1368517"/>
            <a:ext cx="7581449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3710" y="101601"/>
            <a:ext cx="9681406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429270" y="6451134"/>
            <a:ext cx="1450470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0" bIns="0"/>
          <a:lstStyle/>
          <a:p>
            <a:pPr>
              <a:defRPr/>
            </a:pPr>
            <a:r>
              <a:rPr lang="en-US" sz="700" dirty="0">
                <a:solidFill>
                  <a:srgbClr val="000000"/>
                </a:solidFill>
                <a:cs typeface="Arial" pitchFamily="34" charset="0"/>
              </a:rPr>
              <a:t>URL Classification- </a:t>
            </a:r>
            <a:fld id="{6A829F23-F466-44AA-A5B9-24580D3A690E}" type="slidenum">
              <a:rPr lang="en-US" sz="70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700" dirty="0">
                <a:solidFill>
                  <a:srgbClr val="000000"/>
                </a:solidFill>
                <a:cs typeface="Arial" pitchFamily="34" charset="0"/>
              </a:rPr>
              <a:t>AMT, RAD 10/08/19</a:t>
            </a:r>
          </a:p>
        </p:txBody>
      </p:sp>
      <p:pic>
        <p:nvPicPr>
          <p:cNvPr id="8" name="Content Placeholder 3" descr="LL_Logo_alone_blue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87553" y="246889"/>
            <a:ext cx="548524" cy="531083"/>
          </a:xfrm>
          <a:prstGeom prst="rect">
            <a:avLst/>
          </a:prstGeom>
        </p:spPr>
      </p:pic>
      <p:pic>
        <p:nvPicPr>
          <p:cNvPr id="9" name="Picture 8" descr="LL_Logo_blue_nomar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681997" y="6473952"/>
            <a:ext cx="2007097" cy="228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4" r:id="rId3"/>
    <p:sldLayoutId id="2147483689" r:id="rId4"/>
    <p:sldLayoutId id="2147483695" r:id="rId5"/>
    <p:sldLayoutId id="2147483692" r:id="rId6"/>
    <p:sldLayoutId id="2147483693" r:id="rId7"/>
    <p:sldLayoutId id="2147483676" r:id="rId8"/>
    <p:sldLayoutId id="2147483690" r:id="rId9"/>
    <p:sldLayoutId id="2147483691" r:id="rId10"/>
  </p:sldLayoutIdLst>
  <p:hf hdr="0" ftr="0"/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ensemble-methods-bagging-boosting-and-stacking-c9214a10a205" TargetMode="External"/><Relationship Id="rId2" Type="http://schemas.openxmlformats.org/officeDocument/2006/relationships/hyperlink" Target="https://www.openaire.eu/search/publication?articleId=od________18::28e41a0b8b48aee3824dfa74f6fbcf9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machine-learning-101/chapter-2-svm-support-vector-machine-theory-f0812effc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Robert A. Dwan Jr. and Alex M. Tavares</a:t>
            </a:r>
          </a:p>
          <a:p>
            <a:r>
              <a:rPr lang="en-US" sz="2000" dirty="0"/>
              <a:t>MQP Final Presentations</a:t>
            </a:r>
          </a:p>
          <a:p>
            <a:r>
              <a:rPr lang="en-US" sz="2000" dirty="0"/>
              <a:t>October 8,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Predictive Analysis: Classifying URLs </a:t>
            </a:r>
            <a:br>
              <a:rPr lang="en-US" dirty="0"/>
            </a:br>
            <a:r>
              <a:rPr lang="en-US" dirty="0"/>
              <a:t>Using Machine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4C61A-6AE2-F545-B12A-8CB2CCC51ACF}"/>
              </a:ext>
            </a:extLst>
          </p:cNvPr>
          <p:cNvSpPr txBox="1"/>
          <p:nvPr/>
        </p:nvSpPr>
        <p:spPr>
          <a:xfrm>
            <a:off x="903766" y="5512198"/>
            <a:ext cx="10175359" cy="846074"/>
          </a:xfrm>
          <a:prstGeom prst="rect">
            <a:avLst/>
          </a:prstGeom>
          <a:noFill/>
        </p:spPr>
        <p:txBody>
          <a:bodyPr wrap="square" numCol="2" spcCol="182880" rtlCol="0">
            <a:noAutofit/>
          </a:bodyPr>
          <a:lstStyle/>
          <a:p>
            <a:pPr>
              <a:lnSpc>
                <a:spcPts val="11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 STATEMENT A. Approved for public release. Distribution is unlimited.</a:t>
            </a:r>
          </a:p>
          <a:p>
            <a:pPr>
              <a:lnSpc>
                <a:spcPts val="11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material is based upon work supported under Air Force Contract No. FA8702-15-D-0001. Any opinions, findings, conclusions or recommendations expressed in this material are those of the author(s) and do not necessarily reflect the views of the U.S. Air Force. © 2019 Massachusetts Institute of Technology. Delivered to the U.S. Government with Unlimited Rights, as defined in DFARS Part 252.227-7013 or 7014 (Feb 2014). Notwithstanding any copyright notice, U.S. Government rights in this work are defined by DFARS 252.227-7013 or DFARS 252.227-7014 as detailed above. Use of this work other than as specifically authorized by the U.S. Government may violate any copyrights that exist in this work.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n-US" b="0" dirty="0"/>
              <a:t>Boosting - runs algorithms sequentially, with each model learning from the previous one.</a:t>
            </a:r>
          </a:p>
          <a:p>
            <a:pPr marL="0" indent="0" rtl="0">
              <a:buNone/>
            </a:pPr>
            <a:endParaRPr lang="en-US" b="0" dirty="0"/>
          </a:p>
          <a:p>
            <a:pPr marL="0" indent="0" rtl="0">
              <a:buNone/>
            </a:pPr>
            <a:r>
              <a:rPr lang="en-US" b="0" dirty="0"/>
              <a:t>Algorithms:</a:t>
            </a:r>
          </a:p>
          <a:p>
            <a:pPr rtl="0" fontAlgn="base"/>
            <a:r>
              <a:rPr lang="en-US" b="0" dirty="0" err="1"/>
              <a:t>AdaBoost</a:t>
            </a: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Methods</a:t>
            </a:r>
          </a:p>
        </p:txBody>
      </p:sp>
      <p:pic>
        <p:nvPicPr>
          <p:cNvPr id="6146" name="Picture 2" descr="https://lh4.googleusercontent.com/oUXc_Qek0pGFdD4seJQ6PIY1cCO1RktHPcnIh3eZ0OdKA_pfUgsQL4MyLqC3BvvAzVoxvqzuGwP8TYdmTmFyxnEUEIb2cAUUaQA9pXQ-thU41zMTQQH72ul_8aM7EIcKXdKEEu0tJ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73" y="2232212"/>
            <a:ext cx="7409462" cy="323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7675" y="3185182"/>
            <a:ext cx="1097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Initial Dataset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2428" y="4620409"/>
            <a:ext cx="1065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Ensemble Model</a:t>
            </a:r>
          </a:p>
        </p:txBody>
      </p:sp>
    </p:spTree>
    <p:extLst>
      <p:ext uri="{BB962C8B-B14F-4D97-AF65-F5344CB8AC3E}">
        <p14:creationId xmlns:p14="http://schemas.microsoft.com/office/powerpoint/2010/main" val="334753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7172" name="Picture 4" descr="https://lh5.googleusercontent.com/pIKd0tCb0YgIYfrwHq-oKE1PibL_X5kAqwMF2HzODk4RG7AZk1HRQrCkbZL_AYsupFppmOKjTySZxmhCZJVRIKl-uZHtekKBJiEaMUD55sN9D2BrOlpRsO7bjPXdUVhssyzvablf9a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2"/>
          <a:stretch/>
        </p:blipFill>
        <p:spPr bwMode="auto">
          <a:xfrm>
            <a:off x="1555314" y="1565238"/>
            <a:ext cx="9090498" cy="37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Gathering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90272901"/>
              </p:ext>
            </p:extLst>
          </p:nvPr>
        </p:nvGraphicFramePr>
        <p:xfrm>
          <a:off x="1253711" y="1729105"/>
          <a:ext cx="9681405" cy="3240930"/>
        </p:xfrm>
        <a:graphic>
          <a:graphicData uri="http://schemas.openxmlformats.org/drawingml/2006/table">
            <a:tbl>
              <a:tblPr/>
              <a:tblGrid>
                <a:gridCol w="1456800">
                  <a:extLst>
                    <a:ext uri="{9D8B030D-6E8A-4147-A177-3AD203B41FA5}">
                      <a16:colId xmlns:a16="http://schemas.microsoft.com/office/drawing/2014/main" val="939218989"/>
                    </a:ext>
                  </a:extLst>
                </a:gridCol>
                <a:gridCol w="2064754">
                  <a:extLst>
                    <a:ext uri="{9D8B030D-6E8A-4147-A177-3AD203B41FA5}">
                      <a16:colId xmlns:a16="http://schemas.microsoft.com/office/drawing/2014/main" val="1670335666"/>
                    </a:ext>
                  </a:extLst>
                </a:gridCol>
                <a:gridCol w="3016836">
                  <a:extLst>
                    <a:ext uri="{9D8B030D-6E8A-4147-A177-3AD203B41FA5}">
                      <a16:colId xmlns:a16="http://schemas.microsoft.com/office/drawing/2014/main" val="3916064266"/>
                    </a:ext>
                  </a:extLst>
                </a:gridCol>
                <a:gridCol w="3143015">
                  <a:extLst>
                    <a:ext uri="{9D8B030D-6E8A-4147-A177-3AD203B41FA5}">
                      <a16:colId xmlns:a16="http://schemas.microsoft.com/office/drawing/2014/main" val="3995236869"/>
                    </a:ext>
                  </a:extLst>
                </a:gridCol>
              </a:tblGrid>
              <a:tr h="3897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 Retrieved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15142"/>
                  </a:ext>
                </a:extLst>
              </a:tr>
              <a:tr h="646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 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Canadian Institute for Cybersecurity (CIC)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20, 2019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 web pages gathered by the CIC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737087"/>
                  </a:ext>
                </a:extLst>
              </a:tr>
              <a:tr h="6460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Frantsek Strasak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20, 2019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 web pages from an independent study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16086"/>
                  </a:ext>
                </a:extLst>
              </a:tr>
              <a:tr h="3897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Phishing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PhishTank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30, 2019 - August 20, 2019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Blacklist for phishing URLs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893238"/>
                  </a:ext>
                </a:extLst>
              </a:tr>
              <a:tr h="3897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Malware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URLhaus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22, 2019 - August 20, 2019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Blacklist for malware URLs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106330"/>
                  </a:ext>
                </a:extLst>
              </a:tr>
              <a:tr h="3897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Ransomware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rasomwaretracker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16, 2019 - August 20, 2019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Blacklist for ransomware URLs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83099"/>
                  </a:ext>
                </a:extLst>
              </a:tr>
              <a:tr h="3897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Botnet C&amp;C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CyberCrime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 20,2019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Blacklist for botnet c&amp;c URLs</a:t>
                      </a:r>
                      <a:endParaRPr lang="nn-NO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24015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5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fontAlgn="base"/>
            <a:r>
              <a:rPr lang="en-US" b="0" dirty="0"/>
              <a:t>Lexical: Features of the URL text itself (e.g. length of URL, number of digits in URL)</a:t>
            </a:r>
          </a:p>
          <a:p>
            <a:pPr rtl="0" fontAlgn="base"/>
            <a:endParaRPr lang="en-US" b="0" dirty="0"/>
          </a:p>
          <a:p>
            <a:pPr rtl="0" fontAlgn="base"/>
            <a:r>
              <a:rPr lang="en-US" b="0" dirty="0"/>
              <a:t>Host-based: Features of the domain and where the URL is hosted (</a:t>
            </a:r>
            <a:r>
              <a:rPr lang="en-US" b="0" dirty="0" err="1"/>
              <a:t>e.g</a:t>
            </a:r>
            <a:r>
              <a:rPr lang="en-US" b="0" dirty="0"/>
              <a:t> IP address, WHOIS information)</a:t>
            </a:r>
          </a:p>
          <a:p>
            <a:pPr rtl="0" fontAlgn="base"/>
            <a:endParaRPr lang="en-US" b="0" dirty="0"/>
          </a:p>
          <a:p>
            <a:pPr rtl="0" fontAlgn="base"/>
            <a:r>
              <a:rPr lang="en-US" b="0" dirty="0"/>
              <a:t>Content-based: Features of the web page itself, the actual content on the page (e.g. embedded links)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78848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Extracted</a:t>
            </a:r>
          </a:p>
        </p:txBody>
      </p:sp>
      <p:pic>
        <p:nvPicPr>
          <p:cNvPr id="9218" name="Picture 2" descr="https://lh4.googleusercontent.com/NM3Hsmk2MVLuS2wJR0ZTxP5M-cCxTAhEzEod3HcOxNeqCAhII59mByyGj29b2Jx2Pn2bxnjvCU7fGu-51Hzkyz2E7haFar_wlIrRs3NfikCMC0igsaRiw9hJOSupT_AerKRS2crJiZw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80" y="1071195"/>
            <a:ext cx="6732865" cy="50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7980" y="5696174"/>
            <a:ext cx="6732865" cy="426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5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Results</a:t>
            </a:r>
          </a:p>
        </p:txBody>
      </p:sp>
      <p:pic>
        <p:nvPicPr>
          <p:cNvPr id="10242" name="Picture 2" descr="https://lh6.googleusercontent.com/NalrwJ-vSqSEh3JW4yRbBnbaHl1miw-ea6PsZAGPkaA_HwGPKVL0oZMrbElm9N3jQ3LLefr0xncTjm_96N4-BUcySri-3bTIZwEiaGVO69YTCprWtW15AlpBQKI_U5nAcRE5fHn8JRk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88" y="1995543"/>
            <a:ext cx="3784795" cy="2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4.googleusercontent.com/NGhbgGMweW05s3kK8dtbMsGqNOiNq_OFILBJ39MaPvaqqlf6oJvB8-DPP6c8nCvnL1oSvaiVkXtcNKuWydlxuggrfd3EUn_jjJDSnNOJe4Yt41Gyn11xcAczOIykHnjVj4q2peGDy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1" y="1995543"/>
            <a:ext cx="3161817" cy="38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2431" y="1425388"/>
            <a:ext cx="388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Chi-Squared Test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4691" y="1425388"/>
            <a:ext cx="3161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ANOVA F-value Test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431" y="4028739"/>
            <a:ext cx="3883511" cy="247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550" y="4734548"/>
            <a:ext cx="424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</a:t>
            </a:r>
            <a:r>
              <a:rPr lang="en-US" sz="1600" b="1" baseline="-25000" dirty="0"/>
              <a:t>0</a:t>
            </a:r>
            <a:r>
              <a:rPr lang="en-US" sz="1400" b="1" dirty="0"/>
              <a:t>: The feature is independent of the class label</a:t>
            </a:r>
          </a:p>
          <a:p>
            <a:pPr algn="ctr"/>
            <a:r>
              <a:rPr lang="en-US" sz="1400" b="1" dirty="0"/>
              <a:t>H</a:t>
            </a:r>
            <a:r>
              <a:rPr lang="en-US" sz="1400" b="1" baseline="-25000" dirty="0"/>
              <a:t>a</a:t>
            </a:r>
            <a:r>
              <a:rPr lang="en-US" sz="1400" b="1" dirty="0"/>
              <a:t>: The feature is dependent on the class label</a:t>
            </a:r>
          </a:p>
        </p:txBody>
      </p:sp>
    </p:spTree>
    <p:extLst>
      <p:ext uri="{BB962C8B-B14F-4D97-AF65-F5344CB8AC3E}">
        <p14:creationId xmlns:p14="http://schemas.microsoft.com/office/powerpoint/2010/main" val="1400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Correlation </a:t>
            </a:r>
            <a:r>
              <a:rPr lang="en-US" dirty="0" err="1"/>
              <a:t>Heatmap</a:t>
            </a:r>
            <a:endParaRPr lang="en-US" dirty="0"/>
          </a:p>
        </p:txBody>
      </p:sp>
      <p:pic>
        <p:nvPicPr>
          <p:cNvPr id="1026" name="Picture 2" descr="https://lh4.googleusercontent.com/45Jzx_1-FXMM-QVeD_ECEAjrsYG323gFPhoPfddON2gwdIrRu6Js6PT7kqvLAK-Qz5ueRVPqgx33qLdJRNHJh_n7SYt9Y2zewn7enpKpOkFw4TjyLHlR59mGfNVm2IO3nK6XygJdVMw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00" y="1051561"/>
            <a:ext cx="5759933" cy="50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803751" y="3162748"/>
            <a:ext cx="188258" cy="1882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935097" y="2029609"/>
            <a:ext cx="188258" cy="1882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Results</a:t>
            </a:r>
          </a:p>
        </p:txBody>
      </p:sp>
      <p:pic>
        <p:nvPicPr>
          <p:cNvPr id="11266" name="Picture 2" descr="https://lh4.googleusercontent.com/CScParD_JdW6VaD13gHxOtmt7G06Q888kMN0wpUFoCUOvr7KVtvWyeYCmPelBb8GYM8ff1OFKQH5Wojh30D4kzo5IDfRKxYGMtJTuhAMs0JanW2mpacPUvOeOphdfeDTyROXzW3oP68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670050"/>
            <a:ext cx="67532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3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Algorithm Results</a:t>
            </a:r>
          </a:p>
        </p:txBody>
      </p:sp>
      <p:pic>
        <p:nvPicPr>
          <p:cNvPr id="12290" name="Picture 2" descr="https://lh3.googleusercontent.com/UNRG77NS6989MNxcluPBGGSKTVWAmjMsBe7UZa4x4wS4pvO3_f7qN5Ou8aPCJZVGNZd84ONbdRVj2TLFGKitZ-9pzIoWaIyRcBZTcOnjFq9VECuYWAP2epupBOD2cqW6Cu4E2asiw80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93" y="1293813"/>
            <a:ext cx="693889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0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fontAlgn="base"/>
            <a:r>
              <a:rPr lang="en-US" b="0" dirty="0"/>
              <a:t>Implement Semi-Supervised Algorithms</a:t>
            </a:r>
          </a:p>
          <a:p>
            <a:pPr rtl="0" fontAlgn="base"/>
            <a:r>
              <a:rPr lang="en-US" b="0" dirty="0"/>
              <a:t>Further analysis of ensemble algorithms</a:t>
            </a:r>
          </a:p>
          <a:p>
            <a:pPr rtl="0" fontAlgn="base"/>
            <a:r>
              <a:rPr lang="en-US" b="0" dirty="0"/>
              <a:t>Extraction and analysis of host/content-based features</a:t>
            </a:r>
          </a:p>
          <a:p>
            <a:pPr rtl="0" fontAlgn="base"/>
            <a:r>
              <a:rPr lang="en-US" b="0" dirty="0"/>
              <a:t>Develop new supervised algorithms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73781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fontAlgn="base"/>
            <a:r>
              <a:rPr lang="en-US" b="0" dirty="0"/>
              <a:t>Traces of cyber attack planning may be in open source data</a:t>
            </a:r>
          </a:p>
          <a:p>
            <a:pPr rtl="0" fontAlgn="base"/>
            <a:r>
              <a:rPr lang="en-US" b="0" dirty="0"/>
              <a:t>Traces could signal future attacks</a:t>
            </a:r>
          </a:p>
          <a:p>
            <a:pPr rtl="0" fontAlgn="base"/>
            <a:r>
              <a:rPr lang="en-US" b="0" dirty="0"/>
              <a:t>Determine useful indicators for predicting and preventing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8790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 fontAlgn="base"/>
            <a:r>
              <a:rPr lang="en-US" b="0" dirty="0"/>
              <a:t>Developed scripts to create, train, and test models</a:t>
            </a:r>
          </a:p>
          <a:p>
            <a:pPr rtl="0" fontAlgn="base"/>
            <a:r>
              <a:rPr lang="en-US" b="0" dirty="0"/>
              <a:t>Developed a feature extraction tool</a:t>
            </a:r>
          </a:p>
          <a:p>
            <a:pPr rtl="0" fontAlgn="base"/>
            <a:r>
              <a:rPr lang="en-US" b="0" dirty="0"/>
              <a:t>Analyzed several different supervised machine learning algorithms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Acknowledgments</a:t>
            </a:r>
          </a:p>
          <a:p>
            <a:pPr marL="0" indent="0">
              <a:buNone/>
            </a:pPr>
            <a:endParaRPr lang="en-US" dirty="0"/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WPI Advisor</a:t>
            </a:r>
            <a:r>
              <a:rPr lang="en-US" b="0" dirty="0"/>
              <a:t> 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Professor George </a:t>
            </a:r>
            <a:r>
              <a:rPr lang="en-US" b="0" dirty="0" err="1"/>
              <a:t>Heineman</a:t>
            </a:r>
            <a:endParaRPr lang="en-US" b="0" dirty="0"/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b="0" dirty="0"/>
            </a:br>
            <a:r>
              <a:rPr lang="en-US" dirty="0"/>
              <a:t>Sponsor</a:t>
            </a:r>
            <a:endParaRPr lang="en-US" b="0" dirty="0"/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Leslie </a:t>
            </a:r>
            <a:r>
              <a:rPr lang="en-US" b="0" dirty="0" err="1"/>
              <a:t>Shing</a:t>
            </a:r>
            <a:endParaRPr lang="en-US" b="0" dirty="0"/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Kimberly Holmgren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Group 57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/>
              <a:t>MIT Lincoln Laboratory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8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/>
            <a:r>
              <a:rPr lang="en-US" b="0" dirty="0" err="1"/>
              <a:t>Sahoo</a:t>
            </a:r>
            <a:r>
              <a:rPr lang="en-US" b="0" dirty="0"/>
              <a:t>, D., Liu, C., &amp; Hoi, S. C. H. (2017). Malicious URL detection using machine learning: A survey Retrieved from </a:t>
            </a:r>
            <a:r>
              <a:rPr lang="en-US" b="0" u="sng" dirty="0">
                <a:hlinkClick r:id="rId2"/>
              </a:rPr>
              <a:t>https://www.openaire.eu/search/publication?articleId=od________18::28e41a0b8b48aee3824dfa74f6fbcf9d</a:t>
            </a:r>
            <a:r>
              <a:rPr lang="en-US" b="0" dirty="0"/>
              <a:t> </a:t>
            </a:r>
          </a:p>
          <a:p>
            <a:pPr rtl="0"/>
            <a:r>
              <a:rPr lang="en-US" b="0" dirty="0"/>
              <a:t>Rocca, J. (2019). Ensemble methods: Bagging, boosting and stacking. Retrieved from </a:t>
            </a:r>
            <a:r>
              <a:rPr lang="en-US" b="0" u="sng" dirty="0">
                <a:hlinkClick r:id="rId3"/>
              </a:rPr>
              <a:t>https://towardsdatascience.com/ensemble-methods-bagging-boosting-and-stacking-c9214a10a205</a:t>
            </a:r>
            <a:endParaRPr lang="en-US" b="0" dirty="0"/>
          </a:p>
          <a:p>
            <a:pPr rtl="0"/>
            <a:r>
              <a:rPr lang="en-US" b="0" dirty="0"/>
              <a:t>Patel, S. (2017). Chapter 2 : SVM (support vector machine) — theory. Retrieved from </a:t>
            </a:r>
            <a:r>
              <a:rPr lang="en-US" b="0" u="sng" dirty="0">
                <a:hlinkClick r:id="rId4"/>
              </a:rPr>
              <a:t>https://medium.com/machine-learning-101/chapter-2-svm-support-vector-machine-theory-f0812effc72</a:t>
            </a:r>
            <a:r>
              <a:rPr lang="en-US" b="0" dirty="0"/>
              <a:t> </a:t>
            </a: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0310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pic>
        <p:nvPicPr>
          <p:cNvPr id="13314" name="Picture 2" descr="https://lh3.googleusercontent.com/vS_zbmQ4txWqA-ddEoUgsgtYbkELIVqnSXf2Z1S3rd1YhN9nvgiJ9AabY_mEyGuZjh392cyXan3L4ckPVKeaJR2XLw8LZxQdJx1TstVr9B9ziOqpveaB5ZWUpKHNFDRrScGvQBNbxYw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46" y="1210236"/>
            <a:ext cx="7095733" cy="2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lh5.googleusercontent.com/eKiNP0Tk0O2V8Lsr0oWEuqI5CjyuPA3hcQYOF0nh5AeLRbeX2yY_72SYdH7aNBlb7dF0VEjiGmyBjs9-W36bgFjtfQ755swcHmdfO9588Zfoo8IJDMqk4hP2Yif0PkOk0gtPScEZaY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t="11020" r="7026" b="10396"/>
          <a:stretch/>
        </p:blipFill>
        <p:spPr bwMode="auto">
          <a:xfrm>
            <a:off x="5249731" y="2926081"/>
            <a:ext cx="6105003" cy="22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Uniform Resource Locator (URL)?</a:t>
            </a:r>
          </a:p>
        </p:txBody>
      </p:sp>
      <p:pic>
        <p:nvPicPr>
          <p:cNvPr id="2050" name="Picture 2" descr="https://lh6.googleusercontent.com/dCNHFoWM1l7GOnetYOAxaxBO1UVbPLcDNaKMoHVTZZ-5w2yBxTCurMZDWQ0seXgXnO7TZYwTnDaWNAuxXqsnB9jjhCe99iWlDjjg78phlXXtZxCbucbVbt4LCi74_9BZTyrkBf9A2Do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52" y="2054710"/>
            <a:ext cx="8399122" cy="29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0"/>
            <a:r>
              <a:rPr lang="en-US" b="0" dirty="0"/>
              <a:t>Phishing – URLs intended to mimic legitimate URLs and coerce users to divulge private information such as passwords.</a:t>
            </a:r>
          </a:p>
          <a:p>
            <a:pPr lvl="1" rtl="0"/>
            <a:r>
              <a:rPr lang="en-US" b="0" dirty="0"/>
              <a:t> E.g. http://facebookservice.ter321.com/bws/</a:t>
            </a:r>
          </a:p>
          <a:p>
            <a:pPr rtl="0"/>
            <a:endParaRPr lang="en-US" b="0" dirty="0"/>
          </a:p>
          <a:p>
            <a:pPr rtl="0"/>
            <a:r>
              <a:rPr lang="en-US" b="0" dirty="0"/>
              <a:t>Malware – URLs that download malware to the users computer </a:t>
            </a:r>
          </a:p>
          <a:p>
            <a:pPr lvl="1" rtl="0"/>
            <a:r>
              <a:rPr lang="en-US" b="0" dirty="0"/>
              <a:t>E.g. http://arash.tcoqianlong.watchdogdns.duckdns.org/sure/vbc.exe</a:t>
            </a:r>
          </a:p>
          <a:p>
            <a:pPr rtl="0"/>
            <a:endParaRPr lang="en-US" b="0" dirty="0"/>
          </a:p>
          <a:p>
            <a:pPr rtl="0"/>
            <a:r>
              <a:rPr lang="en-US" b="0" dirty="0"/>
              <a:t>Ransomware – URLs that lock users out of their system until a ransom is paid to the attacker</a:t>
            </a:r>
          </a:p>
          <a:p>
            <a:pPr lvl="1" rtl="0"/>
            <a:r>
              <a:rPr lang="en-US" b="0" dirty="0"/>
              <a:t>E.g. cerberhhyed5frqa.sdfiso.win</a:t>
            </a:r>
          </a:p>
          <a:p>
            <a:pPr rtl="0"/>
            <a:endParaRPr lang="en-US" b="0" dirty="0"/>
          </a:p>
          <a:p>
            <a:pPr rtl="0"/>
            <a:r>
              <a:rPr lang="en-US" b="0" dirty="0"/>
              <a:t>Botnet C&amp;C – URLs that download malware to the system and allow the device to be used in a bot network</a:t>
            </a:r>
          </a:p>
          <a:p>
            <a:pPr lvl="1" rtl="0"/>
            <a:r>
              <a:rPr lang="en-US" b="0" dirty="0"/>
              <a:t>E.g. </a:t>
            </a:r>
            <a:r>
              <a:rPr lang="en-US" b="0" dirty="0" err="1"/>
              <a:t>teamtosh.xyz</a:t>
            </a:r>
            <a:r>
              <a:rPr lang="en-US" b="0" dirty="0"/>
              <a:t>/</a:t>
            </a:r>
            <a:r>
              <a:rPr lang="en-US" b="0" dirty="0" err="1"/>
              <a:t>mym</a:t>
            </a:r>
            <a:r>
              <a:rPr lang="en-US" b="0" dirty="0"/>
              <a:t>/</a:t>
            </a:r>
            <a:r>
              <a:rPr lang="en-US" b="0" dirty="0" err="1"/>
              <a:t>panelnew</a:t>
            </a:r>
            <a:r>
              <a:rPr lang="en-US" b="0" dirty="0"/>
              <a:t>/</a:t>
            </a:r>
            <a:r>
              <a:rPr lang="en-US" b="0" dirty="0" err="1"/>
              <a:t>admin.php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Malicious URLs?</a:t>
            </a:r>
          </a:p>
        </p:txBody>
      </p:sp>
    </p:spTree>
    <p:extLst>
      <p:ext uri="{BB962C8B-B14F-4D97-AF65-F5344CB8AC3E}">
        <p14:creationId xmlns:p14="http://schemas.microsoft.com/office/powerpoint/2010/main" val="42924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n-US" sz="2400" b="0" dirty="0"/>
              <a:t>“</a:t>
            </a:r>
            <a:r>
              <a:rPr lang="en-US" sz="2400" b="0" i="1" dirty="0"/>
              <a:t>Machine learning is a core branch of AI [Artificial Intelligence] that aims to give computers the ability to learn without being explicitly programmed</a:t>
            </a:r>
            <a:r>
              <a:rPr lang="en-US" sz="2400" b="0" dirty="0"/>
              <a:t>” (Samuel, 2000).</a:t>
            </a:r>
          </a:p>
          <a:p>
            <a:pPr marL="0" indent="0" rtl="0">
              <a:buNone/>
            </a:pPr>
            <a:endParaRPr lang="en-US" b="0" dirty="0"/>
          </a:p>
          <a:p>
            <a:pPr marL="0" indent="0" rtl="0">
              <a:buNone/>
            </a:pPr>
            <a:r>
              <a:rPr lang="en-US" b="0" dirty="0"/>
              <a:t>Types:</a:t>
            </a:r>
          </a:p>
          <a:p>
            <a:pPr rtl="0" fontAlgn="base"/>
            <a:r>
              <a:rPr lang="en-US" b="0" dirty="0"/>
              <a:t>Supervised</a:t>
            </a:r>
          </a:p>
          <a:p>
            <a:pPr rtl="0" fontAlgn="base"/>
            <a:r>
              <a:rPr lang="en-US" b="0" dirty="0"/>
              <a:t>Semi-supervised</a:t>
            </a:r>
          </a:p>
          <a:p>
            <a:pPr rtl="0" fontAlgn="base"/>
            <a:r>
              <a:rPr lang="en-US" b="0" dirty="0"/>
              <a:t>Unsupervised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7030122" y="3044414"/>
            <a:ext cx="2646382" cy="25226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78849" y="3625326"/>
            <a:ext cx="1948928" cy="18843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11" idx="3"/>
            <a:endCxn id="4" idx="1"/>
          </p:cNvCxnSpPr>
          <p:nvPr/>
        </p:nvCxnSpPr>
        <p:spPr>
          <a:xfrm flipV="1">
            <a:off x="6416488" y="3413850"/>
            <a:ext cx="1001188" cy="6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2838" y="3158288"/>
            <a:ext cx="119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Artificial Intelligence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2838" y="4305748"/>
            <a:ext cx="119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Machine Learning</a:t>
            </a:r>
          </a:p>
        </p:txBody>
      </p:sp>
      <p:cxnSp>
        <p:nvCxnSpPr>
          <p:cNvPr id="16" name="Straight Arrow Connector 15"/>
          <p:cNvCxnSpPr>
            <a:stCxn id="13" idx="3"/>
            <a:endCxn id="5" idx="2"/>
          </p:cNvCxnSpPr>
          <p:nvPr/>
        </p:nvCxnSpPr>
        <p:spPr>
          <a:xfrm>
            <a:off x="6416488" y="4567358"/>
            <a:ext cx="962361" cy="1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28340" y="3216536"/>
            <a:ext cx="1597510" cy="532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n-US" b="0" dirty="0"/>
              <a:t>Decision Boundary Classifiers</a:t>
            </a:r>
          </a:p>
          <a:p>
            <a:pPr marL="0" indent="0" rtl="0">
              <a:buNone/>
            </a:pPr>
            <a:br>
              <a:rPr lang="en-US" b="0" dirty="0"/>
            </a:br>
            <a:r>
              <a:rPr lang="en-US" b="0" dirty="0"/>
              <a:t>Linear Classifiers</a:t>
            </a:r>
          </a:p>
          <a:p>
            <a:pPr rtl="0" fontAlgn="base"/>
            <a:r>
              <a:rPr lang="en-US" b="0" dirty="0"/>
              <a:t>Support Vector Machine (SVM) </a:t>
            </a:r>
          </a:p>
          <a:p>
            <a:pPr lvl="1" rtl="0" fontAlgn="base"/>
            <a:r>
              <a:rPr lang="en-US" b="0" dirty="0"/>
              <a:t>Linear Kernel</a:t>
            </a:r>
          </a:p>
          <a:p>
            <a:pPr rtl="0" fontAlgn="base"/>
            <a:r>
              <a:rPr lang="en-US" b="0" dirty="0"/>
              <a:t>Logistic Regression</a:t>
            </a:r>
          </a:p>
          <a:p>
            <a:pPr marL="0" indent="0" rtl="0">
              <a:buNone/>
            </a:pPr>
            <a:br>
              <a:rPr lang="en-US" b="0" dirty="0"/>
            </a:br>
            <a:r>
              <a:rPr lang="en-US" b="0" dirty="0"/>
              <a:t>Non-Linear Classifier</a:t>
            </a:r>
          </a:p>
          <a:p>
            <a:pPr rtl="0" fontAlgn="base"/>
            <a:r>
              <a:rPr lang="en-US" b="0" dirty="0"/>
              <a:t>SVM </a:t>
            </a:r>
          </a:p>
          <a:p>
            <a:pPr lvl="1" rtl="0" fontAlgn="base"/>
            <a:r>
              <a:rPr lang="en-US" b="0" dirty="0"/>
              <a:t>Radial Basis Function Kernel</a:t>
            </a:r>
          </a:p>
          <a:p>
            <a:endParaRPr lang="en-US" dirty="0"/>
          </a:p>
        </p:txBody>
      </p:sp>
      <p:pic>
        <p:nvPicPr>
          <p:cNvPr id="3074" name="Picture 2" descr="https://lh4.googleusercontent.com/bkZ658nGgOfDZhHAYZ-1ELNoLrlOhWS7XLEkB31J9bgmEGt70Wgxu0ew0CFr6-MxFl7DLkDZjX8gMcAVZTOMYe19EBxo4Qyf5MzP3oeEbj_tfr4HjSm92PqxCLcTl0hSu2E4CJDG1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04" y="1293094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35GsfqJvPDo1L5t1LmHCUtUpOdSVyyyLdWBTwOsjVa0paCxx-D1Swdjl1y61PipTnMbU4Nm2MoBKm0yaVVYV83YQxfe0S0vqGjWk0QYSVYS6B9VGtlfAIcj52ldFc-nSdv98vpaBd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04" y="352044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3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Decision Trees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Methods</a:t>
            </a:r>
          </a:p>
        </p:txBody>
      </p:sp>
      <p:pic>
        <p:nvPicPr>
          <p:cNvPr id="4100" name="Picture 4" descr="https://lh6.googleusercontent.com/Y1dPioiSaXui3O5uKUdlcnFr6C8DsqPOzEXiMPLuuKRhKyJXsFYs1UAaTKs6q2LVwKLROt1Jq9dIEDbUVbWymaeye0nZ62-cplQuq5_35FIyj8mdTI0rY-Toyqd9Bg21I2snyyXKy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43" y="2100113"/>
            <a:ext cx="92202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4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n-US" b="0" dirty="0"/>
              <a:t>Bagging - fits several weak algorithms to subsets of the training data and creates a strong classifier that averages the results of the weaker ones.</a:t>
            </a:r>
          </a:p>
          <a:p>
            <a:pPr marL="0" indent="0" rtl="0">
              <a:buNone/>
            </a:pPr>
            <a:endParaRPr lang="en-US" b="0" dirty="0"/>
          </a:p>
          <a:p>
            <a:pPr marL="0" indent="0" rtl="0">
              <a:buNone/>
            </a:pPr>
            <a:r>
              <a:rPr lang="en-US" b="0" dirty="0"/>
              <a:t>Algorithms:</a:t>
            </a:r>
          </a:p>
          <a:p>
            <a:pPr rtl="0" fontAlgn="base"/>
            <a:r>
              <a:rPr lang="en-US" b="0" dirty="0"/>
              <a:t>Random Forest</a:t>
            </a:r>
          </a:p>
          <a:p>
            <a:pPr rtl="0" fontAlgn="base"/>
            <a:r>
              <a:rPr lang="en-US" b="0" dirty="0"/>
              <a:t>Extra Trees</a:t>
            </a:r>
          </a:p>
          <a:p>
            <a:pPr marL="0" indent="0">
              <a:buNone/>
            </a:pPr>
            <a:br>
              <a:rPr lang="en-US" b="0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Methods</a:t>
            </a:r>
          </a:p>
        </p:txBody>
      </p:sp>
      <p:pic>
        <p:nvPicPr>
          <p:cNvPr id="5122" name="Picture 2" descr="https://lh5.googleusercontent.com/uAl8N154QG_ETcyfgP9krTafe7e6MBfVQ8h8F8dc0yDvhGoKqBN3xsSANhjI31I_vbvR5q5FVqwePhvIqaiOK2oe0VmCyjmiQ-fhbgCOyvsMjGh-T-0M7qOGcS4H8vXQ8lWr24EMn6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14" y="2307516"/>
            <a:ext cx="8124205" cy="34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3812" y="4975412"/>
            <a:ext cx="12909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Initial Dataset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5384" y="4975412"/>
            <a:ext cx="12909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‘L’ Sub-datasets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4293" y="4975412"/>
            <a:ext cx="14200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Decision Trees fitted to subsets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0324" y="4971424"/>
            <a:ext cx="176987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Ensemble Model (Average of weak models)</a:t>
            </a:r>
          </a:p>
        </p:txBody>
      </p:sp>
    </p:spTree>
    <p:extLst>
      <p:ext uri="{BB962C8B-B14F-4D97-AF65-F5344CB8AC3E}">
        <p14:creationId xmlns:p14="http://schemas.microsoft.com/office/powerpoint/2010/main" val="975824343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2_16x9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Lincoln_2012_v2_16x9</Template>
  <TotalTime>5481</TotalTime>
  <Words>776</Words>
  <Application>Microsoft Macintosh PowerPoint</Application>
  <PresentationFormat>Custom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Lincoln_2012_v2_16x9</vt:lpstr>
      <vt:lpstr>Predictive Analysis: Classifying URLs  Using Machine Learning</vt:lpstr>
      <vt:lpstr>Problem Statement</vt:lpstr>
      <vt:lpstr>Our Work</vt:lpstr>
      <vt:lpstr>What is a Uniform Resource Locator (URL)?</vt:lpstr>
      <vt:lpstr>What are Malicious URLs?</vt:lpstr>
      <vt:lpstr>Machine Learning</vt:lpstr>
      <vt:lpstr>Algorithms</vt:lpstr>
      <vt:lpstr>Ensemble Methods</vt:lpstr>
      <vt:lpstr>Ensemble Methods</vt:lpstr>
      <vt:lpstr>Ensemble Methods</vt:lpstr>
      <vt:lpstr>Methodology</vt:lpstr>
      <vt:lpstr>Data Gathering</vt:lpstr>
      <vt:lpstr>Features</vt:lpstr>
      <vt:lpstr>Features Extracted</vt:lpstr>
      <vt:lpstr>Feature Results</vt:lpstr>
      <vt:lpstr>Feature Correlation Heatmap</vt:lpstr>
      <vt:lpstr>Algorithm Results</vt:lpstr>
      <vt:lpstr>Ensemble Algorithm Results</vt:lpstr>
      <vt:lpstr>Future Work</vt:lpstr>
      <vt:lpstr>Conclusion</vt:lpstr>
      <vt:lpstr>References</vt:lpstr>
    </vt:vector>
  </TitlesOfParts>
  <Company>MIT Lincoln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Levasseur, Brett - 0445 - MITLL</dc:creator>
  <cp:lastModifiedBy>Microsoft Office User</cp:lastModifiedBy>
  <cp:revision>19</cp:revision>
  <dcterms:created xsi:type="dcterms:W3CDTF">2019-10-02T11:26:20Z</dcterms:created>
  <dcterms:modified xsi:type="dcterms:W3CDTF">2019-10-11T20:45:18Z</dcterms:modified>
</cp:coreProperties>
</file>