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m4v" ContentType="video/unknown"/>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27"/>
  </p:notesMasterIdLst>
  <p:handoutMasterIdLst>
    <p:handoutMasterId r:id="rId28"/>
  </p:handoutMasterIdLst>
  <p:sldIdLst>
    <p:sldId id="307" r:id="rId2"/>
    <p:sldId id="309" r:id="rId3"/>
    <p:sldId id="311" r:id="rId4"/>
    <p:sldId id="312" r:id="rId5"/>
    <p:sldId id="317" r:id="rId6"/>
    <p:sldId id="318" r:id="rId7"/>
    <p:sldId id="319" r:id="rId8"/>
    <p:sldId id="313" r:id="rId9"/>
    <p:sldId id="314" r:id="rId10"/>
    <p:sldId id="315" r:id="rId11"/>
    <p:sldId id="316" r:id="rId12"/>
    <p:sldId id="320" r:id="rId13"/>
    <p:sldId id="321" r:id="rId14"/>
    <p:sldId id="322" r:id="rId15"/>
    <p:sldId id="323" r:id="rId16"/>
    <p:sldId id="335" r:id="rId17"/>
    <p:sldId id="325" r:id="rId18"/>
    <p:sldId id="327" r:id="rId19"/>
    <p:sldId id="328" r:id="rId20"/>
    <p:sldId id="329" r:id="rId21"/>
    <p:sldId id="330" r:id="rId22"/>
    <p:sldId id="331" r:id="rId23"/>
    <p:sldId id="332" r:id="rId24"/>
    <p:sldId id="333" r:id="rId25"/>
    <p:sldId id="334" r:id="rId26"/>
  </p:sldIdLst>
  <p:sldSz cx="9144000" cy="6858000" type="screen4x3"/>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720">
          <p15:clr>
            <a:srgbClr val="A4A3A4"/>
          </p15:clr>
        </p15:guide>
        <p15:guide id="2" orient="horz" pos="960">
          <p15:clr>
            <a:srgbClr val="A4A3A4"/>
          </p15:clr>
        </p15:guide>
        <p15:guide id="3" orient="horz" pos="3888">
          <p15:clr>
            <a:srgbClr val="A4A3A4"/>
          </p15:clr>
        </p15:guide>
        <p15:guide id="4" pos="288">
          <p15:clr>
            <a:srgbClr val="A4A3A4"/>
          </p15:clr>
        </p15:guide>
        <p15:guide id="5" pos="5472">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9CD95"/>
    <a:srgbClr val="46A0DC"/>
    <a:srgbClr val="B7A079"/>
    <a:srgbClr val="2C6A8C"/>
    <a:srgbClr val="000000"/>
    <a:srgbClr val="6D6D6D"/>
    <a:srgbClr val="AB192D"/>
    <a:srgbClr val="C4122F"/>
    <a:srgbClr val="B2B7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9" autoAdjust="0"/>
    <p:restoredTop sz="86279" autoAdjust="0"/>
  </p:normalViewPr>
  <p:slideViewPr>
    <p:cSldViewPr showGuides="1">
      <p:cViewPr>
        <p:scale>
          <a:sx n="42" d="100"/>
          <a:sy n="42" d="100"/>
        </p:scale>
        <p:origin x="-2178" y="-402"/>
      </p:cViewPr>
      <p:guideLst>
        <p:guide orient="horz" pos="720"/>
        <p:guide orient="horz" pos="960"/>
        <p:guide orient="horz" pos="3888"/>
        <p:guide pos="288"/>
        <p:guide pos="5472"/>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85" d="100"/>
          <a:sy n="85" d="100"/>
        </p:scale>
        <p:origin x="-38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50449CD-19C8-44C0-A36B-1667EDB1312B}" type="datetimeFigureOut">
              <a:rPr lang="en-US" smtClean="0"/>
              <a:t>4/23/2015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C7A2D6-6A74-4789-8A27-67CDFFE8E463}" type="slidenum">
              <a:rPr lang="en-US" smtClean="0"/>
              <a:t>‹#›</a:t>
            </a:fld>
            <a:endParaRPr lang="en-US"/>
          </a:p>
        </p:txBody>
      </p:sp>
    </p:spTree>
    <p:extLst>
      <p:ext uri="{BB962C8B-B14F-4D97-AF65-F5344CB8AC3E}">
        <p14:creationId xmlns:p14="http://schemas.microsoft.com/office/powerpoint/2010/main" val="2909079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4C511E-AA3B-43E3-B946-406AB5E4C4BB}" type="datetimeFigureOut">
              <a:rPr lang="en-US" smtClean="0"/>
              <a:pPr/>
              <a:t>4/23/2015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E4A049-8685-4352-9DC2-828F08FD542B}" type="slidenum">
              <a:rPr lang="en-US" smtClean="0"/>
              <a:pPr/>
              <a:t>‹#›</a:t>
            </a:fld>
            <a:endParaRPr lang="en-US"/>
          </a:p>
        </p:txBody>
      </p:sp>
    </p:spTree>
    <p:extLst>
      <p:ext uri="{BB962C8B-B14F-4D97-AF65-F5344CB8AC3E}">
        <p14:creationId xmlns:p14="http://schemas.microsoft.com/office/powerpoint/2010/main" val="54425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buNone/>
            </a:pPr>
            <a:r>
              <a:rPr lang="en" dirty="0" smtClean="0"/>
              <a:t>Lucine</a:t>
            </a:r>
          </a:p>
          <a:p>
            <a:pPr>
              <a:spcBef>
                <a:spcPts val="0"/>
              </a:spcBef>
              <a:buNone/>
            </a:pPr>
            <a:r>
              <a:rPr lang="en" sz="1200" b="1" dirty="0" smtClean="0">
                <a:latin typeface="Times New Roman"/>
                <a:ea typeface="Times New Roman"/>
                <a:cs typeface="Times New Roman"/>
                <a:sym typeface="Times New Roman"/>
              </a:rPr>
              <a:t>(Fostering Resilient Aging with a Self-efficacy and Independence Enabling Robot)</a:t>
            </a:r>
            <a:endParaRPr lang="en" sz="1200" b="1" dirty="0">
              <a:latin typeface="Times New Roman"/>
              <a:ea typeface="Times New Roman"/>
              <a:cs typeface="Times New Roman"/>
              <a:sym typeface="Times New Roman"/>
            </a:endParaRPr>
          </a:p>
        </p:txBody>
      </p:sp>
      <p:sp>
        <p:nvSpPr>
          <p:cNvPr id="4" name="Slide Number Placeholder 3"/>
          <p:cNvSpPr>
            <a:spLocks noGrp="1"/>
          </p:cNvSpPr>
          <p:nvPr>
            <p:ph type="sldNum" sz="quarter" idx="10"/>
          </p:nvPr>
        </p:nvSpPr>
        <p:spPr/>
        <p:txBody>
          <a:bodyPr/>
          <a:lstStyle/>
          <a:p>
            <a:fld id="{78E4A049-8685-4352-9DC2-828F08FD542B}" type="slidenum">
              <a:rPr lang="en-US" smtClean="0"/>
              <a:pPr/>
              <a:t>1</a:t>
            </a:fld>
            <a:endParaRPr lang="en-US"/>
          </a:p>
        </p:txBody>
      </p:sp>
    </p:spTree>
    <p:extLst>
      <p:ext uri="{BB962C8B-B14F-4D97-AF65-F5344CB8AC3E}">
        <p14:creationId xmlns:p14="http://schemas.microsoft.com/office/powerpoint/2010/main" val="69442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2"/>
                </a:solidFill>
              </a:rPr>
              <a:t>Farhat</a:t>
            </a:r>
          </a:p>
        </p:txBody>
      </p:sp>
    </p:spTree>
    <p:extLst>
      <p:ext uri="{BB962C8B-B14F-4D97-AF65-F5344CB8AC3E}">
        <p14:creationId xmlns:p14="http://schemas.microsoft.com/office/powerpoint/2010/main" val="901588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2"/>
                </a:solidFill>
              </a:rPr>
              <a:t>Farhat</a:t>
            </a:r>
          </a:p>
        </p:txBody>
      </p:sp>
    </p:spTree>
    <p:extLst>
      <p:ext uri="{BB962C8B-B14F-4D97-AF65-F5344CB8AC3E}">
        <p14:creationId xmlns:p14="http://schemas.microsoft.com/office/powerpoint/2010/main" val="3246857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CAM</a:t>
            </a:r>
          </a:p>
        </p:txBody>
      </p:sp>
    </p:spTree>
    <p:extLst>
      <p:ext uri="{BB962C8B-B14F-4D97-AF65-F5344CB8AC3E}">
        <p14:creationId xmlns:p14="http://schemas.microsoft.com/office/powerpoint/2010/main" val="1351449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CAM</a:t>
            </a:r>
          </a:p>
        </p:txBody>
      </p:sp>
    </p:spTree>
    <p:extLst>
      <p:ext uri="{BB962C8B-B14F-4D97-AF65-F5344CB8AC3E}">
        <p14:creationId xmlns:p14="http://schemas.microsoft.com/office/powerpoint/2010/main" val="2038602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LOAN</a:t>
            </a:r>
          </a:p>
        </p:txBody>
      </p:sp>
    </p:spTree>
    <p:extLst>
      <p:ext uri="{BB962C8B-B14F-4D97-AF65-F5344CB8AC3E}">
        <p14:creationId xmlns:p14="http://schemas.microsoft.com/office/powerpoint/2010/main" val="4201192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9" name="Shape 1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J</a:t>
            </a:r>
          </a:p>
          <a:p>
            <a:pPr rtl="0">
              <a:spcBef>
                <a:spcPts val="0"/>
              </a:spcBef>
              <a:buNone/>
            </a:pPr>
            <a:endParaRPr/>
          </a:p>
          <a:p>
            <a:pPr rtl="0">
              <a:spcBef>
                <a:spcPts val="0"/>
              </a:spcBef>
              <a:buNone/>
            </a:pPr>
            <a:r>
              <a:rPr lang="en"/>
              <a:t>Put a picture the room</a:t>
            </a:r>
          </a:p>
          <a:p>
            <a:pPr rtl="0">
              <a:spcBef>
                <a:spcPts val="0"/>
              </a:spcBef>
              <a:buNone/>
            </a:pPr>
            <a:r>
              <a:rPr lang="en"/>
              <a:t>picture of room through frasier’s eyes</a:t>
            </a:r>
          </a:p>
          <a:p>
            <a:pPr>
              <a:spcBef>
                <a:spcPts val="0"/>
              </a:spcBef>
              <a:buNone/>
            </a:pPr>
            <a:r>
              <a:rPr lang="en"/>
              <a:t>New picture will be added</a:t>
            </a:r>
          </a:p>
        </p:txBody>
      </p:sp>
    </p:spTree>
    <p:extLst>
      <p:ext uri="{BB962C8B-B14F-4D97-AF65-F5344CB8AC3E}">
        <p14:creationId xmlns:p14="http://schemas.microsoft.com/office/powerpoint/2010/main" val="2210085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J</a:t>
            </a:r>
          </a:p>
        </p:txBody>
      </p:sp>
    </p:spTree>
    <p:extLst>
      <p:ext uri="{BB962C8B-B14F-4D97-AF65-F5344CB8AC3E}">
        <p14:creationId xmlns:p14="http://schemas.microsoft.com/office/powerpoint/2010/main" val="637237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Kristina </a:t>
            </a:r>
          </a:p>
        </p:txBody>
      </p:sp>
    </p:spTree>
    <p:extLst>
      <p:ext uri="{BB962C8B-B14F-4D97-AF65-F5344CB8AC3E}">
        <p14:creationId xmlns:p14="http://schemas.microsoft.com/office/powerpoint/2010/main" val="1967789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Kristina</a:t>
            </a:r>
          </a:p>
        </p:txBody>
      </p:sp>
    </p:spTree>
    <p:extLst>
      <p:ext uri="{BB962C8B-B14F-4D97-AF65-F5344CB8AC3E}">
        <p14:creationId xmlns:p14="http://schemas.microsoft.com/office/powerpoint/2010/main" val="1414367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LUCINE</a:t>
            </a:r>
          </a:p>
          <a:p>
            <a:pPr lvl="0" rtl="0">
              <a:spcBef>
                <a:spcPts val="0"/>
              </a:spcBef>
              <a:buNone/>
            </a:pPr>
            <a:r>
              <a:rPr lang="en-US" sz="1200" b="0" i="0" u="none" strike="noStrike" kern="1200" dirty="0" smtClean="0">
                <a:solidFill>
                  <a:schemeClr val="tx1"/>
                </a:solidFill>
                <a:effectLst/>
                <a:latin typeface="+mn-lt"/>
                <a:ea typeface="+mn-ea"/>
                <a:cs typeface="+mn-cs"/>
              </a:rPr>
              <a:t>this can be personalized based on each user's needs—emphasize (</a:t>
            </a:r>
            <a:r>
              <a:rPr lang="en-US" sz="1200" b="0" i="0" u="none" strike="noStrike" kern="1200" dirty="0" err="1" smtClean="0">
                <a:solidFill>
                  <a:schemeClr val="tx1"/>
                </a:solidFill>
                <a:effectLst/>
                <a:latin typeface="+mn-lt"/>
                <a:ea typeface="+mn-ea"/>
                <a:cs typeface="+mn-cs"/>
              </a:rPr>
              <a:t>Padir’s</a:t>
            </a:r>
            <a:r>
              <a:rPr lang="en-US" sz="1200" b="0" i="0" u="none" strike="noStrike" kern="1200" dirty="0" smtClean="0">
                <a:solidFill>
                  <a:schemeClr val="tx1"/>
                </a:solidFill>
                <a:effectLst/>
                <a:latin typeface="+mn-lt"/>
                <a:ea typeface="+mn-ea"/>
                <a:cs typeface="+mn-cs"/>
              </a:rPr>
              <a:t> comments)</a:t>
            </a:r>
            <a:endParaRPr lang="en" dirty="0"/>
          </a:p>
        </p:txBody>
      </p:sp>
    </p:spTree>
    <p:extLst>
      <p:ext uri="{BB962C8B-B14F-4D97-AF65-F5344CB8AC3E}">
        <p14:creationId xmlns:p14="http://schemas.microsoft.com/office/powerpoint/2010/main" val="4106205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Lucine</a:t>
            </a:r>
          </a:p>
        </p:txBody>
      </p:sp>
    </p:spTree>
    <p:extLst>
      <p:ext uri="{BB962C8B-B14F-4D97-AF65-F5344CB8AC3E}">
        <p14:creationId xmlns:p14="http://schemas.microsoft.com/office/powerpoint/2010/main" val="2024170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sz="1200" dirty="0" smtClean="0">
                <a:solidFill>
                  <a:schemeClr val="dk1"/>
                </a:solidFill>
              </a:rPr>
              <a:t>Dave</a:t>
            </a:r>
          </a:p>
          <a:p>
            <a:pPr lvl="0" rtl="0">
              <a:spcBef>
                <a:spcPts val="0"/>
              </a:spcBef>
              <a:buNone/>
            </a:pPr>
            <a:endParaRPr lang="en-US" sz="1200" u="sng" dirty="0" smtClean="0">
              <a:solidFill>
                <a:schemeClr val="dk1"/>
              </a:solidFill>
            </a:endParaRPr>
          </a:p>
          <a:p>
            <a:pPr lvl="0" rtl="0">
              <a:spcBef>
                <a:spcPts val="0"/>
              </a:spcBef>
              <a:buClr>
                <a:schemeClr val="dk2"/>
              </a:buClr>
              <a:buSzPct val="91666"/>
              <a:buFont typeface="Arial"/>
              <a:buNone/>
            </a:pPr>
            <a:r>
              <a:rPr lang="en-US" sz="1200" u="sng" dirty="0" smtClean="0">
                <a:solidFill>
                  <a:schemeClr val="dk1"/>
                </a:solidFill>
              </a:rPr>
              <a:t>Script:</a:t>
            </a:r>
          </a:p>
          <a:p>
            <a:pPr marL="457200" lvl="0" indent="-304800" rtl="0">
              <a:lnSpc>
                <a:spcPct val="115000"/>
              </a:lnSpc>
              <a:spcBef>
                <a:spcPts val="0"/>
              </a:spcBef>
              <a:buClr>
                <a:schemeClr val="dk1"/>
              </a:buClr>
              <a:buSzPct val="100000"/>
              <a:buFont typeface="Calibri"/>
              <a:buChar char="●"/>
            </a:pPr>
            <a:r>
              <a:rPr lang="en-US" sz="1200" dirty="0" smtClean="0">
                <a:solidFill>
                  <a:schemeClr val="dk1"/>
                </a:solidFill>
                <a:latin typeface="+mn-lt"/>
                <a:ea typeface="Calibri"/>
                <a:cs typeface="Calibri"/>
                <a:sym typeface="Calibri"/>
              </a:rPr>
              <a:t>3 Degrees of Freedom (DOF) </a:t>
            </a:r>
          </a:p>
          <a:p>
            <a:pPr marL="914400" lvl="1" indent="-304800" rtl="0">
              <a:lnSpc>
                <a:spcPct val="115000"/>
              </a:lnSpc>
              <a:spcBef>
                <a:spcPts val="0"/>
              </a:spcBef>
              <a:buClr>
                <a:schemeClr val="dk1"/>
              </a:buClr>
              <a:buSzPct val="100000"/>
              <a:buFont typeface="Calibri"/>
              <a:buChar char="○"/>
            </a:pPr>
            <a:r>
              <a:rPr lang="en-US" sz="1200" dirty="0" smtClean="0">
                <a:solidFill>
                  <a:schemeClr val="dk1"/>
                </a:solidFill>
                <a:latin typeface="+mn-lt"/>
                <a:ea typeface="Calibri"/>
                <a:cs typeface="Calibri"/>
                <a:sym typeface="Calibri"/>
              </a:rPr>
              <a:t>each joint by </a:t>
            </a:r>
            <a:r>
              <a:rPr lang="en-US" sz="1200" dirty="0" err="1" smtClean="0">
                <a:solidFill>
                  <a:schemeClr val="dk1"/>
                </a:solidFill>
                <a:latin typeface="+mn-lt"/>
                <a:ea typeface="Calibri"/>
                <a:cs typeface="Calibri"/>
                <a:sym typeface="Calibri"/>
              </a:rPr>
              <a:t>igus</a:t>
            </a:r>
            <a:r>
              <a:rPr lang="en-US" sz="1200" dirty="0" smtClean="0">
                <a:solidFill>
                  <a:schemeClr val="dk1"/>
                </a:solidFill>
                <a:latin typeface="+mn-lt"/>
                <a:ea typeface="Calibri"/>
                <a:cs typeface="Calibri"/>
                <a:sym typeface="Calibri"/>
              </a:rPr>
              <a:t> </a:t>
            </a:r>
            <a:r>
              <a:rPr lang="en-US" sz="1200" dirty="0" err="1" smtClean="0">
                <a:solidFill>
                  <a:schemeClr val="dk1"/>
                </a:solidFill>
                <a:latin typeface="+mn-lt"/>
                <a:ea typeface="Calibri"/>
                <a:cs typeface="Calibri"/>
                <a:sym typeface="Calibri"/>
              </a:rPr>
              <a:t>Robolink</a:t>
            </a:r>
            <a:r>
              <a:rPr lang="en-US" sz="1200" dirty="0" smtClean="0">
                <a:solidFill>
                  <a:schemeClr val="dk1"/>
                </a:solidFill>
                <a:latin typeface="+mn-lt"/>
                <a:ea typeface="Calibri"/>
                <a:cs typeface="Calibri"/>
                <a:sym typeface="Calibri"/>
              </a:rPr>
              <a:t> D steppers motors</a:t>
            </a:r>
          </a:p>
          <a:p>
            <a:pPr marL="914400" lvl="1" indent="-304800" rtl="0">
              <a:lnSpc>
                <a:spcPct val="115000"/>
              </a:lnSpc>
              <a:spcBef>
                <a:spcPts val="0"/>
              </a:spcBef>
              <a:buClr>
                <a:schemeClr val="dk1"/>
              </a:buClr>
              <a:buSzPct val="100000"/>
              <a:buFont typeface="Calibri"/>
              <a:buChar char="○"/>
            </a:pPr>
            <a:r>
              <a:rPr lang="en-US" sz="1200" dirty="0" smtClean="0">
                <a:solidFill>
                  <a:schemeClr val="dk1"/>
                </a:solidFill>
                <a:latin typeface="+mn-lt"/>
                <a:ea typeface="Calibri"/>
                <a:cs typeface="Calibri"/>
                <a:sym typeface="Calibri"/>
              </a:rPr>
              <a:t>Each joint has worm gearbox to prevent back-driven, giving the manipulator ability to hold an object at specific position. </a:t>
            </a:r>
          </a:p>
          <a:p>
            <a:pPr marL="914400" lvl="1" indent="-304800" rtl="0">
              <a:lnSpc>
                <a:spcPct val="115000"/>
              </a:lnSpc>
              <a:spcBef>
                <a:spcPts val="0"/>
              </a:spcBef>
              <a:buClr>
                <a:schemeClr val="dk1"/>
              </a:buClr>
              <a:buSzPct val="100000"/>
              <a:buFont typeface="Calibri"/>
              <a:buChar char="○"/>
            </a:pPr>
            <a:r>
              <a:rPr lang="en-US" sz="1200" dirty="0" smtClean="0">
                <a:solidFill>
                  <a:schemeClr val="dk1"/>
                </a:solidFill>
                <a:latin typeface="+mn-lt"/>
                <a:ea typeface="Calibri"/>
                <a:cs typeface="Calibri"/>
                <a:sym typeface="Calibri"/>
              </a:rPr>
              <a:t>Aluminum joint connection between each joint</a:t>
            </a:r>
          </a:p>
          <a:p>
            <a:pPr marL="457200" lvl="0" indent="-304800" rtl="0">
              <a:lnSpc>
                <a:spcPct val="115000"/>
              </a:lnSpc>
              <a:spcBef>
                <a:spcPts val="0"/>
              </a:spcBef>
              <a:buClr>
                <a:schemeClr val="dk1"/>
              </a:buClr>
              <a:buSzPct val="100000"/>
              <a:buFont typeface="Calibri"/>
              <a:buChar char="●"/>
            </a:pPr>
            <a:r>
              <a:rPr lang="en-US" sz="1200" dirty="0" smtClean="0">
                <a:solidFill>
                  <a:schemeClr val="dk1"/>
                </a:solidFill>
                <a:latin typeface="+mn-lt"/>
                <a:ea typeface="Calibri"/>
                <a:cs typeface="Calibri"/>
                <a:sym typeface="Calibri"/>
              </a:rPr>
              <a:t>The video shows the manipulator is moving by Joint control.</a:t>
            </a:r>
          </a:p>
          <a:p>
            <a:pPr marL="914400" lvl="1" indent="-304800" rtl="0">
              <a:lnSpc>
                <a:spcPct val="115000"/>
              </a:lnSpc>
              <a:spcBef>
                <a:spcPts val="0"/>
              </a:spcBef>
              <a:buClr>
                <a:schemeClr val="dk1"/>
              </a:buClr>
              <a:buSzPct val="100000"/>
              <a:buFont typeface="Calibri"/>
              <a:buChar char="○"/>
            </a:pPr>
            <a:r>
              <a:rPr lang="en-US" sz="1200" dirty="0" smtClean="0">
                <a:solidFill>
                  <a:schemeClr val="dk1"/>
                </a:solidFill>
                <a:latin typeface="+mn-lt"/>
                <a:ea typeface="Calibri"/>
                <a:cs typeface="Calibri"/>
                <a:sym typeface="Calibri"/>
              </a:rPr>
              <a:t>Because this is part of FRASIER, the manipulator keeps listening to the main system by subscribing to the messages from users. </a:t>
            </a:r>
          </a:p>
          <a:p>
            <a:pPr marL="914400" lvl="1" indent="-304800" rtl="0">
              <a:lnSpc>
                <a:spcPct val="115000"/>
              </a:lnSpc>
              <a:spcBef>
                <a:spcPts val="0"/>
              </a:spcBef>
              <a:buClr>
                <a:schemeClr val="dk1"/>
              </a:buClr>
              <a:buSzPct val="100000"/>
              <a:buFont typeface="Calibri"/>
              <a:buChar char="○"/>
            </a:pPr>
            <a:r>
              <a:rPr lang="en-US" sz="1200" dirty="0" smtClean="0">
                <a:solidFill>
                  <a:schemeClr val="dk1"/>
                </a:solidFill>
                <a:latin typeface="+mn-lt"/>
                <a:ea typeface="Calibri"/>
                <a:cs typeface="Calibri"/>
                <a:sym typeface="Calibri"/>
              </a:rPr>
              <a:t>Once messages received, the programming node will send signals through motor drivers to each joint to a position.   </a:t>
            </a:r>
          </a:p>
          <a:p>
            <a:pPr lvl="0" rtl="0">
              <a:spcBef>
                <a:spcPts val="0"/>
              </a:spcBef>
              <a:buNone/>
            </a:pPr>
            <a:endParaRPr lang="en-US" dirty="0" smtClean="0"/>
          </a:p>
          <a:p>
            <a:pPr lvl="0" rtl="0">
              <a:spcBef>
                <a:spcPts val="0"/>
              </a:spcBef>
              <a:buNone/>
            </a:pPr>
            <a:endParaRPr dirty="0"/>
          </a:p>
        </p:txBody>
      </p:sp>
    </p:spTree>
    <p:extLst>
      <p:ext uri="{BB962C8B-B14F-4D97-AF65-F5344CB8AC3E}">
        <p14:creationId xmlns:p14="http://schemas.microsoft.com/office/powerpoint/2010/main" val="1884144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Farhat</a:t>
            </a:r>
          </a:p>
          <a:p>
            <a:pPr lvl="0" rtl="0">
              <a:spcBef>
                <a:spcPts val="0"/>
              </a:spcBef>
              <a:buNone/>
            </a:pPr>
            <a:r>
              <a:rPr lang="en-US" sz="1200" b="0" i="0" u="none" strike="noStrike" kern="1200" dirty="0" smtClean="0">
                <a:solidFill>
                  <a:schemeClr val="tx1"/>
                </a:solidFill>
                <a:effectLst/>
                <a:latin typeface="+mn-lt"/>
                <a:ea typeface="+mn-ea"/>
                <a:cs typeface="+mn-cs"/>
              </a:rPr>
              <a:t>talk bout different options of color (</a:t>
            </a:r>
            <a:r>
              <a:rPr lang="en-US" sz="1200" b="0" i="0" u="none" strike="noStrike" kern="1200" dirty="0" err="1" smtClean="0">
                <a:solidFill>
                  <a:schemeClr val="tx1"/>
                </a:solidFill>
                <a:effectLst/>
                <a:latin typeface="+mn-lt"/>
                <a:ea typeface="+mn-ea"/>
                <a:cs typeface="+mn-cs"/>
              </a:rPr>
              <a:t>Padir’s</a:t>
            </a:r>
            <a:r>
              <a:rPr lang="en-US" sz="1200" b="0" i="0" u="none" strike="noStrike" kern="1200" dirty="0" smtClean="0">
                <a:solidFill>
                  <a:schemeClr val="tx1"/>
                </a:solidFill>
                <a:effectLst/>
                <a:latin typeface="+mn-lt"/>
                <a:ea typeface="+mn-ea"/>
                <a:cs typeface="+mn-cs"/>
              </a:rPr>
              <a:t> Comment)</a:t>
            </a:r>
            <a:endParaRPr lang="en" dirty="0"/>
          </a:p>
        </p:txBody>
      </p:sp>
    </p:spTree>
    <p:extLst>
      <p:ext uri="{BB962C8B-B14F-4D97-AF65-F5344CB8AC3E}">
        <p14:creationId xmlns:p14="http://schemas.microsoft.com/office/powerpoint/2010/main" val="2779039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Kristina</a:t>
            </a:r>
          </a:p>
          <a:p>
            <a:pPr lvl="0" rtl="0">
              <a:spcBef>
                <a:spcPts val="0"/>
              </a:spcBef>
              <a:buNone/>
            </a:pPr>
            <a:endParaRPr/>
          </a:p>
        </p:txBody>
      </p:sp>
    </p:spTree>
    <p:extLst>
      <p:ext uri="{BB962C8B-B14F-4D97-AF65-F5344CB8AC3E}">
        <p14:creationId xmlns:p14="http://schemas.microsoft.com/office/powerpoint/2010/main" val="1304266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Kristina</a:t>
            </a:r>
          </a:p>
        </p:txBody>
      </p:sp>
    </p:spTree>
    <p:extLst>
      <p:ext uri="{BB962C8B-B14F-4D97-AF65-F5344CB8AC3E}">
        <p14:creationId xmlns:p14="http://schemas.microsoft.com/office/powerpoint/2010/main" val="2099284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Kristina</a:t>
            </a:r>
          </a:p>
        </p:txBody>
      </p:sp>
    </p:spTree>
    <p:extLst>
      <p:ext uri="{BB962C8B-B14F-4D97-AF65-F5344CB8AC3E}">
        <p14:creationId xmlns:p14="http://schemas.microsoft.com/office/powerpoint/2010/main" val="499224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Kristina</a:t>
            </a:r>
          </a:p>
          <a:p>
            <a:pPr lvl="0" rtl="0">
              <a:spcBef>
                <a:spcPts val="0"/>
              </a:spcBef>
              <a:buNone/>
            </a:pPr>
            <a:endParaRPr lang="en" dirty="0" smtClean="0"/>
          </a:p>
          <a:p>
            <a:pPr lvl="0" rtl="0">
              <a:spcBef>
                <a:spcPts val="0"/>
              </a:spcBef>
              <a:buNone/>
            </a:pPr>
            <a:r>
              <a:rPr lang="en" dirty="0" smtClean="0"/>
              <a:t>Put</a:t>
            </a:r>
            <a:r>
              <a:rPr lang="en" baseline="0" dirty="0" smtClean="0"/>
              <a:t> Overall Video in this slide</a:t>
            </a:r>
            <a:endParaRPr lang="en" dirty="0"/>
          </a:p>
        </p:txBody>
      </p:sp>
    </p:spTree>
    <p:extLst>
      <p:ext uri="{BB962C8B-B14F-4D97-AF65-F5344CB8AC3E}">
        <p14:creationId xmlns:p14="http://schemas.microsoft.com/office/powerpoint/2010/main" val="2802246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a:t>Lucine</a:t>
            </a:r>
          </a:p>
          <a:p>
            <a:pPr rtl="0">
              <a:spcBef>
                <a:spcPts val="0"/>
              </a:spcBef>
              <a:buNone/>
            </a:pPr>
            <a:r>
              <a:rPr lang="en" dirty="0"/>
              <a:t>-Introduce Jim Archer</a:t>
            </a:r>
          </a:p>
          <a:p>
            <a:pPr rtl="0">
              <a:spcBef>
                <a:spcPts val="0"/>
              </a:spcBef>
              <a:buNone/>
            </a:pPr>
            <a:r>
              <a:rPr lang="en" dirty="0"/>
              <a:t>-Met with him to get ideas on how to help him with tasks in his daily live</a:t>
            </a:r>
          </a:p>
          <a:p>
            <a:pPr rtl="0">
              <a:spcBef>
                <a:spcPts val="0"/>
              </a:spcBef>
              <a:buNone/>
            </a:pPr>
            <a:r>
              <a:rPr lang="en" dirty="0"/>
              <a:t>-He took from experience with age related disabilities</a:t>
            </a:r>
          </a:p>
          <a:p>
            <a:pPr rtl="0">
              <a:spcBef>
                <a:spcPts val="0"/>
              </a:spcBef>
              <a:buNone/>
            </a:pPr>
            <a:r>
              <a:rPr lang="en" dirty="0"/>
              <a:t>-Mention we want to develop a robot to … define FRASIER= </a:t>
            </a:r>
            <a:r>
              <a:rPr lang="en" sz="1000" dirty="0"/>
              <a:t>Fostering Resilient Aging with a Self-efficacy and Independence Enabling Robot</a:t>
            </a:r>
          </a:p>
          <a:p>
            <a:pPr>
              <a:spcBef>
                <a:spcPts val="0"/>
              </a:spcBef>
              <a:buNone/>
            </a:pPr>
            <a:r>
              <a:rPr lang="en" dirty="0"/>
              <a:t>-therefore we wanted to gain more insight from other possible users with challenges living independently</a:t>
            </a:r>
          </a:p>
        </p:txBody>
      </p:sp>
    </p:spTree>
    <p:extLst>
      <p:ext uri="{BB962C8B-B14F-4D97-AF65-F5344CB8AC3E}">
        <p14:creationId xmlns:p14="http://schemas.microsoft.com/office/powerpoint/2010/main" val="286437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Farhat</a:t>
            </a:r>
          </a:p>
          <a:p>
            <a:pPr rtl="0">
              <a:spcBef>
                <a:spcPts val="0"/>
              </a:spcBef>
              <a:buNone/>
            </a:pPr>
            <a:r>
              <a:rPr lang="en"/>
              <a:t>determine </a:t>
            </a:r>
          </a:p>
          <a:p>
            <a:pPr rtl="0">
              <a:spcBef>
                <a:spcPts val="0"/>
              </a:spcBef>
              <a:buNone/>
            </a:pPr>
            <a:r>
              <a:rPr lang="en"/>
              <a:t>design interface and evaluate</a:t>
            </a:r>
          </a:p>
          <a:p>
            <a:pPr rtl="0">
              <a:spcBef>
                <a:spcPts val="0"/>
              </a:spcBef>
              <a:buNone/>
            </a:pPr>
            <a:r>
              <a:rPr lang="en"/>
              <a:t>design functionalities</a:t>
            </a:r>
          </a:p>
          <a:p>
            <a:pPr rtl="0">
              <a:spcBef>
                <a:spcPts val="0"/>
              </a:spcBef>
              <a:buNone/>
            </a:pPr>
            <a:endParaRPr/>
          </a:p>
          <a:p>
            <a:pPr rtl="0">
              <a:spcBef>
                <a:spcPts val="0"/>
              </a:spcBef>
              <a:buNone/>
            </a:pPr>
            <a:endParaRPr/>
          </a:p>
          <a:p>
            <a:pPr>
              <a:spcBef>
                <a:spcPts val="0"/>
              </a:spcBef>
              <a:buNone/>
            </a:pPr>
            <a:endParaRPr/>
          </a:p>
        </p:txBody>
      </p:sp>
    </p:spTree>
    <p:extLst>
      <p:ext uri="{BB962C8B-B14F-4D97-AF65-F5344CB8AC3E}">
        <p14:creationId xmlns:p14="http://schemas.microsoft.com/office/powerpoint/2010/main" val="1711572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LOAN</a:t>
            </a:r>
          </a:p>
        </p:txBody>
      </p:sp>
    </p:spTree>
    <p:extLst>
      <p:ext uri="{BB962C8B-B14F-4D97-AF65-F5344CB8AC3E}">
        <p14:creationId xmlns:p14="http://schemas.microsoft.com/office/powerpoint/2010/main" val="261996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dirty="0" smtClean="0"/>
              <a:t>LOAN</a:t>
            </a:r>
          </a:p>
          <a:p>
            <a:pPr marL="457200" lvl="0" indent="-317500" rtl="0">
              <a:spcBef>
                <a:spcPts val="0"/>
              </a:spcBef>
              <a:buClr>
                <a:srgbClr val="000000"/>
              </a:buClr>
              <a:buSzPct val="127272"/>
              <a:buFont typeface="Arial"/>
              <a:buChar char="-"/>
            </a:pPr>
            <a:r>
              <a:rPr lang="en" dirty="0" smtClean="0"/>
              <a:t>In order to determine possible functions and features we wanted to determine what tasks were most difficult to accomplish independently. This way, it would help us think about what kinds of features would be useful to help the user. As it can be seen from the results, morning activities such as getting in and out of bed in the morning, hygiene related tasks like using the bathroom and cleaning, reaching and grasping objects, getting dressed, and walking were the highest among the list of difficult tasks. The least common tasks that were difficult to accomplish independently included putting on socks, cooking, doing laundry, and so on. These results suggested that we include features that helps the user get in and out of bed in the morning, help with hygiene related tasks, help retrieve objects, getting dressed and so on. </a:t>
            </a:r>
          </a:p>
          <a:p>
            <a:pPr lvl="0" rtl="0">
              <a:spcBef>
                <a:spcPts val="0"/>
              </a:spcBef>
              <a:buNone/>
            </a:pPr>
            <a:endParaRPr lang="en" dirty="0"/>
          </a:p>
        </p:txBody>
      </p:sp>
    </p:spTree>
    <p:extLst>
      <p:ext uri="{BB962C8B-B14F-4D97-AF65-F5344CB8AC3E}">
        <p14:creationId xmlns:p14="http://schemas.microsoft.com/office/powerpoint/2010/main" val="4116544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dirty="0" smtClean="0"/>
              <a:t>LOAN</a:t>
            </a:r>
          </a:p>
          <a:p>
            <a:pPr marL="457200" lvl="0" indent="-317500" rtl="0">
              <a:spcBef>
                <a:spcPts val="0"/>
              </a:spcBef>
              <a:buClr>
                <a:srgbClr val="000000"/>
              </a:buClr>
              <a:buSzPct val="127272"/>
              <a:buFont typeface="Arial"/>
              <a:buChar char="-"/>
            </a:pPr>
            <a:r>
              <a:rPr lang="en" dirty="0" smtClean="0"/>
              <a:t>Even though we had an idea of what kinds of features could be incorporated into our robot from the difficult tasks results from our interviews, we wanted to solidify our data through obtaining online surveys. We wanted to recruit participants from a wider age distribution, specifically from the wpi psychology participant pool and an online database on amazon called mechanical turk. We asked participants what possible features could be integrated into our robot. As it can be seen from the graph of averages, safety features like emergency detection and safety monitoring was definitely something that should be a capability of the robot. </a:t>
            </a:r>
          </a:p>
          <a:p>
            <a:pPr lvl="0" rtl="0">
              <a:spcBef>
                <a:spcPts val="0"/>
              </a:spcBef>
              <a:buNone/>
            </a:pPr>
            <a:endParaRPr dirty="0"/>
          </a:p>
        </p:txBody>
      </p:sp>
    </p:spTree>
    <p:extLst>
      <p:ext uri="{BB962C8B-B14F-4D97-AF65-F5344CB8AC3E}">
        <p14:creationId xmlns:p14="http://schemas.microsoft.com/office/powerpoint/2010/main" val="1490017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Farhat</a:t>
            </a:r>
          </a:p>
        </p:txBody>
      </p:sp>
    </p:spTree>
    <p:extLst>
      <p:ext uri="{BB962C8B-B14F-4D97-AF65-F5344CB8AC3E}">
        <p14:creationId xmlns:p14="http://schemas.microsoft.com/office/powerpoint/2010/main" val="1843710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solidFill>
                  <a:schemeClr val="dk2"/>
                </a:solidFill>
              </a:rPr>
              <a:t>Farhat</a:t>
            </a:r>
          </a:p>
        </p:txBody>
      </p:sp>
    </p:spTree>
    <p:extLst>
      <p:ext uri="{BB962C8B-B14F-4D97-AF65-F5344CB8AC3E}">
        <p14:creationId xmlns:p14="http://schemas.microsoft.com/office/powerpoint/2010/main" val="3908309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0352" y="986500"/>
            <a:ext cx="2743200" cy="8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5590" y="2981885"/>
            <a:ext cx="3958410" cy="3876114"/>
          </a:xfrm>
          <a:prstGeom prst="rect">
            <a:avLst/>
          </a:prstGeom>
        </p:spPr>
      </p:pic>
      <p:sp>
        <p:nvSpPr>
          <p:cNvPr id="2" name="Title 1"/>
          <p:cNvSpPr>
            <a:spLocks noGrp="1"/>
          </p:cNvSpPr>
          <p:nvPr>
            <p:ph type="ctrTitle"/>
          </p:nvPr>
        </p:nvSpPr>
        <p:spPr>
          <a:xfrm>
            <a:off x="457200" y="2286000"/>
            <a:ext cx="6858000" cy="1524000"/>
          </a:xfrm>
        </p:spPr>
        <p:txBody>
          <a:bodyPr>
            <a:noAutofit/>
          </a:bodyPr>
          <a:lstStyle>
            <a:lvl1pPr>
              <a:defRPr sz="4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041648"/>
            <a:ext cx="6858000" cy="990600"/>
          </a:xfrm>
        </p:spPr>
        <p:txBody>
          <a:bodyPr anchor="t" anchorCtr="0">
            <a:normAutofit/>
          </a:bodyPr>
          <a:lstStyle>
            <a:lvl1pPr marL="0" indent="0" algn="l">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06064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FEBEB0A-9E3D-4B14-9782-E2AE3DA60D96}" type="slidenum">
              <a:rPr lang="en-US" smtClean="0"/>
              <a:pPr/>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Picture Placeholder 5"/>
          <p:cNvSpPr>
            <a:spLocks noGrp="1"/>
          </p:cNvSpPr>
          <p:nvPr>
            <p:ph type="pic" sz="quarter" idx="12"/>
          </p:nvPr>
        </p:nvSpPr>
        <p:spPr>
          <a:xfrm>
            <a:off x="457200" y="1524000"/>
            <a:ext cx="5867400" cy="4648200"/>
          </a:xfrm>
        </p:spPr>
        <p:txBody>
          <a:bodyPr/>
          <a:lstStyle/>
          <a:p>
            <a:r>
              <a:rPr lang="en-US" smtClean="0"/>
              <a:t>Click icon to add picture</a:t>
            </a:r>
            <a:endParaRPr lang="en-US"/>
          </a:p>
        </p:txBody>
      </p:sp>
      <p:sp>
        <p:nvSpPr>
          <p:cNvPr id="8" name="Text Placeholder 7"/>
          <p:cNvSpPr>
            <a:spLocks noGrp="1"/>
          </p:cNvSpPr>
          <p:nvPr>
            <p:ph type="body" sz="quarter" idx="13"/>
          </p:nvPr>
        </p:nvSpPr>
        <p:spPr>
          <a:xfrm>
            <a:off x="6553200" y="1524000"/>
            <a:ext cx="2133600" cy="4648200"/>
          </a:xfrm>
        </p:spPr>
        <p:txBody>
          <a:bodyPr>
            <a:normAutofit/>
          </a:bodyPr>
          <a:lstStyle>
            <a:lvl1pPr marL="0" indent="0">
              <a:buFontTx/>
              <a:buNone/>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7920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ankRed">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2225" y="1433513"/>
            <a:ext cx="4019550" cy="3990975"/>
          </a:xfrm>
          <a:prstGeom prst="rect">
            <a:avLst/>
          </a:prstGeom>
        </p:spPr>
      </p:pic>
    </p:spTree>
    <p:extLst>
      <p:ext uri="{BB962C8B-B14F-4D97-AF65-F5344CB8AC3E}">
        <p14:creationId xmlns:p14="http://schemas.microsoft.com/office/powerpoint/2010/main" val="150418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2">
    <p:bg>
      <p:bgPr>
        <a:solidFill>
          <a:schemeClr val="accent1"/>
        </a:solidFill>
        <a:effectLst/>
      </p:bgPr>
    </p:bg>
    <p:spTree>
      <p:nvGrpSpPr>
        <p:cNvPr id="1" name=""/>
        <p:cNvGrpSpPr/>
        <p:nvPr/>
      </p:nvGrpSpPr>
      <p:grpSpPr>
        <a:xfrm>
          <a:off x="0" y="0"/>
          <a:ext cx="0" cy="0"/>
          <a:chOff x="0" y="0"/>
          <a:chExt cx="0" cy="0"/>
        </a:xfrm>
      </p:grpSpPr>
      <p:pic>
        <p:nvPicPr>
          <p:cNvPr id="8" name="Picture 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0352" y="986500"/>
            <a:ext cx="2743200" cy="88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457200" y="2286000"/>
            <a:ext cx="6858000" cy="1524000"/>
          </a:xfrm>
        </p:spPr>
        <p:txBody>
          <a:bodyPr>
            <a:noAutofit/>
          </a:bodyPr>
          <a:lstStyle>
            <a:lvl1pPr>
              <a:defRPr sz="400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038600"/>
            <a:ext cx="6858000" cy="990600"/>
          </a:xfrm>
        </p:spPr>
        <p:txBody>
          <a:bodyPr anchor="t" anchorCtr="0">
            <a:normAutofit/>
          </a:bodyPr>
          <a:lstStyle>
            <a:lvl1pPr marL="0" indent="0" algn="l">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84648" y="2980944"/>
            <a:ext cx="3959371" cy="3877055"/>
          </a:xfrm>
          <a:prstGeom prst="rect">
            <a:avLst/>
          </a:prstGeom>
        </p:spPr>
      </p:pic>
    </p:spTree>
    <p:extLst>
      <p:ext uri="{BB962C8B-B14F-4D97-AF65-F5344CB8AC3E}">
        <p14:creationId xmlns:p14="http://schemas.microsoft.com/office/powerpoint/2010/main" val="3017159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5590" y="2981885"/>
            <a:ext cx="3958410" cy="3876114"/>
          </a:xfrm>
          <a:prstGeom prst="rect">
            <a:avLst/>
          </a:prstGeom>
        </p:spPr>
      </p:pic>
      <p:sp>
        <p:nvSpPr>
          <p:cNvPr id="2" name="Title 1"/>
          <p:cNvSpPr>
            <a:spLocks noGrp="1"/>
          </p:cNvSpPr>
          <p:nvPr>
            <p:ph type="title"/>
          </p:nvPr>
        </p:nvSpPr>
        <p:spPr>
          <a:xfrm>
            <a:off x="762000" y="685800"/>
            <a:ext cx="6858000" cy="1676400"/>
          </a:xfrm>
        </p:spPr>
        <p:txBody>
          <a:bodyPr anchor="b" anchorCtr="0"/>
          <a:lstStyle>
            <a:lvl1pPr algn="l">
              <a:defRPr lang="en-US" sz="4000" kern="1200" dirty="0">
                <a:solidFill>
                  <a:schemeClr val="tx1">
                    <a:lumMod val="85000"/>
                    <a:lumOff val="15000"/>
                  </a:schemeClr>
                </a:solidFill>
                <a:latin typeface="Verdana" pitchFamily="34" charset="0"/>
                <a:ea typeface="Verdana" pitchFamily="34" charset="0"/>
                <a:cs typeface="Verdana"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62000" y="2362200"/>
            <a:ext cx="6858000" cy="914400"/>
          </a:xfrm>
        </p:spPr>
        <p:txBody>
          <a:bodyPr anchor="t" anchorCtr="0">
            <a:normAutofit/>
          </a:bodyPr>
          <a:lstStyle>
            <a:lvl1pPr marL="0" indent="0">
              <a:buNone/>
              <a:defRPr sz="28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FEBEB0A-9E3D-4B14-9782-E2AE3DA60D96}" type="slidenum">
              <a:rPr lang="en-US" smtClean="0"/>
              <a:pPr/>
              <a:t>‹#›</a:t>
            </a:fld>
            <a:endParaRPr lang="en-US"/>
          </a:p>
        </p:txBody>
      </p:sp>
      <p:sp>
        <p:nvSpPr>
          <p:cNvPr id="8" name="Footer Placeholder 2"/>
          <p:cNvSpPr>
            <a:spLocks noGrp="1"/>
          </p:cNvSpPr>
          <p:nvPr>
            <p:ph type="ftr" sz="quarter" idx="3"/>
          </p:nvPr>
        </p:nvSpPr>
        <p:spPr>
          <a:xfrm>
            <a:off x="457200" y="6400800"/>
            <a:ext cx="5105400" cy="304800"/>
          </a:xfrm>
          <a:prstGeom prst="rect">
            <a:avLst/>
          </a:prstGeom>
        </p:spPr>
        <p:txBody>
          <a:bodyPr/>
          <a:lstStyle>
            <a:lvl1pPr>
              <a:defRPr sz="1600" b="0">
                <a:solidFill>
                  <a:schemeClr val="tx1"/>
                </a:solidFill>
              </a:defRPr>
            </a:lvl1pPr>
          </a:lstStyle>
          <a:p>
            <a:endParaRPr lang="en-US" dirty="0"/>
          </a:p>
        </p:txBody>
      </p:sp>
    </p:spTree>
    <p:extLst>
      <p:ext uri="{BB962C8B-B14F-4D97-AF65-F5344CB8AC3E}">
        <p14:creationId xmlns:p14="http://schemas.microsoft.com/office/powerpoint/2010/main" val="162321331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b" anchorCtr="0"/>
          <a:lstStyle>
            <a:extLst/>
          </a:lstStyle>
          <a:p>
            <a:r>
              <a:rPr lang="en-US" noProof="1" smtClean="0"/>
              <a:t>Click to edit Master title style</a:t>
            </a:r>
            <a:endParaRPr lang="en-US" dirty="0"/>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27" name="Rectangle 19"/>
          <p:cNvSpPr>
            <a:spLocks noGrp="1"/>
          </p:cNvSpPr>
          <p:nvPr>
            <p:ph type="ftr" sz="quarter" idx="11"/>
          </p:nvPr>
        </p:nvSpPr>
        <p:spPr/>
        <p:txBody>
          <a:bodyPr/>
          <a:lstStyle>
            <a:extLst/>
          </a:lstStyle>
          <a:p>
            <a:endParaRPr lang="en-US" dirty="0"/>
          </a:p>
        </p:txBody>
      </p:sp>
      <p:sp>
        <p:nvSpPr>
          <p:cNvPr id="24" name="Rectangle 26"/>
          <p:cNvSpPr>
            <a:spLocks noGrp="1"/>
          </p:cNvSpPr>
          <p:nvPr>
            <p:ph type="sldNum" sz="quarter" idx="12"/>
          </p:nvPr>
        </p:nvSpPr>
        <p:spPr/>
        <p:txBody>
          <a:bodyPr/>
          <a:lstStyle>
            <a:extLst/>
          </a:lstStyle>
          <a:p>
            <a:fld id="{963B0023-0CED-47F7-85AE-654F0B232C29}" type="slidenum">
              <a:rPr lang="en-US" smtClean="0"/>
              <a:pPr/>
              <a:t>‹#›</a:t>
            </a:fld>
            <a:endParaRPr lang="en-US" dirty="0"/>
          </a:p>
        </p:txBody>
      </p:sp>
    </p:spTree>
    <p:extLst>
      <p:ext uri="{BB962C8B-B14F-4D97-AF65-F5344CB8AC3E}">
        <p14:creationId xmlns:p14="http://schemas.microsoft.com/office/powerpoint/2010/main" val="3973370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2000" y="1676400"/>
            <a:ext cx="36576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3657600" cy="44958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sp>
        <p:nvSpPr>
          <p:cNvPr id="6" name="Rectangle 19"/>
          <p:cNvSpPr>
            <a:spLocks noGrp="1"/>
          </p:cNvSpPr>
          <p:nvPr>
            <p:ph type="ftr" sz="quarter" idx="11"/>
          </p:nvPr>
        </p:nvSpPr>
        <p:spPr>
          <a:xfrm>
            <a:off x="457200" y="6400800"/>
            <a:ext cx="5105400" cy="304800"/>
          </a:xfrm>
        </p:spPr>
        <p:txBody>
          <a:bodyPr/>
          <a:lstStyle>
            <a:extLst/>
          </a:lstStyle>
          <a:p>
            <a:endParaRPr lang="en-US" dirty="0"/>
          </a:p>
        </p:txBody>
      </p:sp>
    </p:spTree>
    <p:extLst>
      <p:ext uri="{BB962C8B-B14F-4D97-AF65-F5344CB8AC3E}">
        <p14:creationId xmlns:p14="http://schemas.microsoft.com/office/powerpoint/2010/main" val="324549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62000" y="1496736"/>
            <a:ext cx="3657600" cy="639762"/>
          </a:xfrm>
        </p:spPr>
        <p:txBody>
          <a:bodyPr anchor="b">
            <a:noAutofit/>
          </a:bodyPr>
          <a:lstStyle>
            <a:lvl1pPr marL="0" indent="0">
              <a:buNone/>
              <a:defRPr sz="2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0" y="2216400"/>
            <a:ext cx="36576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1496736"/>
            <a:ext cx="3657600" cy="639762"/>
          </a:xfrm>
        </p:spPr>
        <p:txBody>
          <a:bodyPr anchor="b">
            <a:noAutofit/>
          </a:bodyPr>
          <a:lstStyle>
            <a:lvl1pPr marL="0" indent="0">
              <a:buNone/>
              <a:defRPr sz="20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8200" y="2216400"/>
            <a:ext cx="3657600" cy="3955800"/>
          </a:xfrm>
        </p:spPr>
        <p:txBody>
          <a:bodyPr anchor="t" anchorCtr="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BFEBEB0A-9E3D-4B14-9782-E2AE3DA60D96}" type="slidenum">
              <a:rPr lang="en-US" smtClean="0"/>
              <a:pPr/>
              <a:t>‹#›</a:t>
            </a:fld>
            <a:endParaRPr lang="en-US"/>
          </a:p>
        </p:txBody>
      </p:sp>
      <p:sp>
        <p:nvSpPr>
          <p:cNvPr id="8" name="Rectangle 19"/>
          <p:cNvSpPr>
            <a:spLocks noGrp="1"/>
          </p:cNvSpPr>
          <p:nvPr>
            <p:ph type="ftr" sz="quarter" idx="11"/>
          </p:nvPr>
        </p:nvSpPr>
        <p:spPr>
          <a:xfrm>
            <a:off x="457200" y="6400800"/>
            <a:ext cx="5105400" cy="304800"/>
          </a:xfrm>
        </p:spPr>
        <p:txBody>
          <a:bodyPr/>
          <a:lstStyle>
            <a:extLst/>
          </a:lstStyle>
          <a:p>
            <a:endParaRPr lang="en-US" dirty="0"/>
          </a:p>
        </p:txBody>
      </p:sp>
    </p:spTree>
    <p:extLst>
      <p:ext uri="{BB962C8B-B14F-4D97-AF65-F5344CB8AC3E}">
        <p14:creationId xmlns:p14="http://schemas.microsoft.com/office/powerpoint/2010/main" val="99202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BFEBEB0A-9E3D-4B14-9782-E2AE3DA60D96}" type="slidenum">
              <a:rPr lang="en-US" smtClean="0"/>
              <a:pPr/>
              <a:t>‹#›</a:t>
            </a:fld>
            <a:endParaRPr lang="en-US"/>
          </a:p>
        </p:txBody>
      </p:sp>
      <p:sp>
        <p:nvSpPr>
          <p:cNvPr id="4" name="Rectangle 19"/>
          <p:cNvSpPr>
            <a:spLocks noGrp="1"/>
          </p:cNvSpPr>
          <p:nvPr>
            <p:ph type="ftr" sz="quarter" idx="11"/>
          </p:nvPr>
        </p:nvSpPr>
        <p:spPr>
          <a:xfrm>
            <a:off x="457200" y="6400800"/>
            <a:ext cx="5105400" cy="304800"/>
          </a:xfrm>
        </p:spPr>
        <p:txBody>
          <a:bodyPr/>
          <a:lstStyle>
            <a:extLst/>
          </a:lstStyle>
          <a:p>
            <a:endParaRPr lang="en-US" dirty="0"/>
          </a:p>
        </p:txBody>
      </p:sp>
    </p:spTree>
    <p:extLst>
      <p:ext uri="{BB962C8B-B14F-4D97-AF65-F5344CB8AC3E}">
        <p14:creationId xmlns:p14="http://schemas.microsoft.com/office/powerpoint/2010/main" val="280741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097" y="6391656"/>
            <a:ext cx="459297" cy="365125"/>
          </a:xfrm>
        </p:spPr>
        <p:txBody>
          <a:bodyPr/>
          <a:lstStyle>
            <a:lvl1pPr>
              <a:defRPr>
                <a:solidFill>
                  <a:schemeClr val="tx1"/>
                </a:solidFill>
              </a:defRPr>
            </a:lvl1pPr>
          </a:lstStyle>
          <a:p>
            <a:fld id="{BFEBEB0A-9E3D-4B14-9782-E2AE3DA60D96}" type="slidenum">
              <a:rPr lang="en-US" smtClean="0"/>
              <a:pPr/>
              <a:t>‹#›</a:t>
            </a:fld>
            <a:endParaRPr lang="en-US" dirty="0"/>
          </a:p>
        </p:txBody>
      </p:sp>
      <p:sp>
        <p:nvSpPr>
          <p:cNvPr id="3" name="Rectangle 19"/>
          <p:cNvSpPr>
            <a:spLocks noGrp="1"/>
          </p:cNvSpPr>
          <p:nvPr>
            <p:ph type="ftr" sz="quarter" idx="11"/>
          </p:nvPr>
        </p:nvSpPr>
        <p:spPr>
          <a:xfrm>
            <a:off x="457200" y="6400800"/>
            <a:ext cx="5105400" cy="304800"/>
          </a:xfrm>
        </p:spPr>
        <p:txBody>
          <a:bodyPr/>
          <a:lstStyle>
            <a:lvl1pPr>
              <a:defRPr>
                <a:solidFill>
                  <a:schemeClr val="tx1"/>
                </a:solidFill>
              </a:defRPr>
            </a:lvl1pPr>
            <a:extLst/>
          </a:lstStyle>
          <a:p>
            <a:endParaRPr lang="en-US" dirty="0"/>
          </a:p>
        </p:txBody>
      </p:sp>
    </p:spTree>
    <p:extLst>
      <p:ext uri="{BB962C8B-B14F-4D97-AF65-F5344CB8AC3E}">
        <p14:creationId xmlns:p14="http://schemas.microsoft.com/office/powerpoint/2010/main" val="29610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1066800"/>
          </a:xfrm>
        </p:spPr>
        <p:txBody>
          <a:bodyPr anchor="b">
            <a:normAutofit/>
          </a:bodyPr>
          <a:lstStyle>
            <a:lvl1pPr algn="l">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3392782" y="1524000"/>
            <a:ext cx="5294018" cy="46481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43917" y="1524000"/>
            <a:ext cx="2673657" cy="4648200"/>
          </a:xfrm>
        </p:spPr>
        <p:txBody>
          <a:bodyPr>
            <a:normAutofit/>
          </a:bodyPr>
          <a:lstStyle>
            <a:lvl1pPr marL="0" indent="0">
              <a:buNone/>
              <a:defRPr sz="20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BFEBEB0A-9E3D-4B14-9782-E2AE3DA60D96}" type="slidenum">
              <a:rPr lang="en-US" smtClean="0"/>
              <a:pPr/>
              <a:t>‹#›</a:t>
            </a:fld>
            <a:endParaRPr lang="en-US"/>
          </a:p>
        </p:txBody>
      </p:sp>
      <p:cxnSp>
        <p:nvCxnSpPr>
          <p:cNvPr id="10" name="Straight Connector 9"/>
          <p:cNvCxnSpPr/>
          <p:nvPr/>
        </p:nvCxnSpPr>
        <p:spPr>
          <a:xfrm rot="5400000">
            <a:off x="1359110" y="35814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19"/>
          <p:cNvSpPr>
            <a:spLocks noGrp="1"/>
          </p:cNvSpPr>
          <p:nvPr>
            <p:ph type="ftr" sz="quarter" idx="11"/>
          </p:nvPr>
        </p:nvSpPr>
        <p:spPr>
          <a:xfrm>
            <a:off x="457200" y="6400800"/>
            <a:ext cx="5105400" cy="304800"/>
          </a:xfrm>
        </p:spPr>
        <p:txBody>
          <a:bodyPr/>
          <a:lstStyle>
            <a:extLst/>
          </a:lstStyle>
          <a:p>
            <a:endParaRPr lang="en-US" dirty="0"/>
          </a:p>
        </p:txBody>
      </p:sp>
    </p:spTree>
    <p:extLst>
      <p:ext uri="{BB962C8B-B14F-4D97-AF65-F5344CB8AC3E}">
        <p14:creationId xmlns:p14="http://schemas.microsoft.com/office/powerpoint/2010/main" val="4286045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2900"/>
            <a:ext cx="8229600" cy="800100"/>
          </a:xfrm>
          <a:prstGeom prst="rect">
            <a:avLst/>
          </a:prstGeom>
        </p:spPr>
        <p:txBody>
          <a:bodyPr vert="horz" lIns="91440" tIns="45720" rIns="9144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524000"/>
            <a:ext cx="8229600" cy="4648200"/>
          </a:xfrm>
          <a:prstGeom prst="rect">
            <a:avLst/>
          </a:prstGeom>
        </p:spPr>
        <p:txBody>
          <a:bodyPr vert="horz" lIns="91440" tIns="45720" rIns="91440" bIns="45720" rtlCol="0" anchor="t"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1" y="6391657"/>
            <a:ext cx="457200" cy="313944"/>
          </a:xfrm>
          <a:prstGeom prst="rect">
            <a:avLst/>
          </a:prstGeom>
        </p:spPr>
        <p:txBody>
          <a:bodyPr vert="horz" lIns="91440" tIns="45720" rIns="91440" bIns="45720" rtlCol="0" anchor="ctr"/>
          <a:lstStyle>
            <a:lvl1pPr algn="l">
              <a:defRPr sz="1200">
                <a:solidFill>
                  <a:schemeClr val="tx1"/>
                </a:solidFill>
                <a:latin typeface="+mj-lt"/>
              </a:defRPr>
            </a:lvl1pPr>
          </a:lstStyle>
          <a:p>
            <a:fld id="{BFEBEB0A-9E3D-4B14-9782-E2AE3DA60D96}" type="slidenum">
              <a:rPr lang="en-US" smtClean="0"/>
              <a:pPr/>
              <a:t>‹#›</a:t>
            </a:fld>
            <a:endParaRPr lang="en-US" dirty="0"/>
          </a:p>
        </p:txBody>
      </p:sp>
      <p:sp>
        <p:nvSpPr>
          <p:cNvPr id="9" name="Rectangle 8"/>
          <p:cNvSpPr/>
          <p:nvPr/>
        </p:nvSpPr>
        <p:spPr>
          <a:xfrm>
            <a:off x="457200" y="1234966"/>
            <a:ext cx="86868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6400800"/>
            <a:ext cx="3352800" cy="369332"/>
          </a:xfrm>
          <a:prstGeom prst="rect">
            <a:avLst/>
          </a:prstGeom>
          <a:noFill/>
          <a:ln>
            <a:noFill/>
          </a:ln>
        </p:spPr>
        <p:txBody>
          <a:bodyPr wrap="square" rtlCol="0">
            <a:spAutoFit/>
          </a:bodyPr>
          <a:lstStyle/>
          <a:p>
            <a:pPr algn="r"/>
            <a:r>
              <a:rPr lang="en-US" dirty="0" smtClean="0">
                <a:solidFill>
                  <a:schemeClr val="tx1"/>
                </a:solidFill>
                <a:latin typeface="Times New Roman" pitchFamily="18" charset="0"/>
                <a:cs typeface="Times New Roman" pitchFamily="18" charset="0"/>
              </a:rPr>
              <a:t>Worcester Polytechnic Institute</a:t>
            </a:r>
            <a:endParaRPr lang="en-US" dirty="0">
              <a:solidFill>
                <a:schemeClr val="tx1"/>
              </a:solidFill>
              <a:latin typeface="Times New Roman" pitchFamily="18" charset="0"/>
              <a:cs typeface="Times New Roman" pitchFamily="18" charset="0"/>
            </a:endParaRPr>
          </a:p>
        </p:txBody>
      </p:sp>
      <p:sp>
        <p:nvSpPr>
          <p:cNvPr id="13" name="Footer Placeholder 2"/>
          <p:cNvSpPr>
            <a:spLocks noGrp="1"/>
          </p:cNvSpPr>
          <p:nvPr>
            <p:ph type="ftr" sz="quarter" idx="3"/>
          </p:nvPr>
        </p:nvSpPr>
        <p:spPr>
          <a:xfrm>
            <a:off x="457200" y="6400800"/>
            <a:ext cx="5105400" cy="304800"/>
          </a:xfrm>
          <a:prstGeom prst="rect">
            <a:avLst/>
          </a:prstGeom>
        </p:spPr>
        <p:txBody>
          <a:bodyPr/>
          <a:lstStyle>
            <a:lvl1pPr>
              <a:defRPr sz="1600" b="0">
                <a:solidFill>
                  <a:schemeClr val="tx1"/>
                </a:solidFill>
              </a:defRPr>
            </a:lvl1pPr>
          </a:lstStyle>
          <a:p>
            <a:endParaRPr lang="en-US" dirty="0"/>
          </a:p>
        </p:txBody>
      </p:sp>
    </p:spTree>
    <p:extLst>
      <p:ext uri="{BB962C8B-B14F-4D97-AF65-F5344CB8AC3E}">
        <p14:creationId xmlns:p14="http://schemas.microsoft.com/office/powerpoint/2010/main" val="34368943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9" r:id="rId11"/>
  </p:sldLayoutIdLst>
  <p:hf hdr="0" dt="0"/>
  <p:txStyles>
    <p:titleStyle>
      <a:lvl1pPr algn="l" defTabSz="914400" rtl="0" eaLnBrk="1" latinLnBrk="0" hangingPunct="1">
        <a:spcBef>
          <a:spcPct val="0"/>
        </a:spcBef>
        <a:buNone/>
        <a:defRPr sz="3200" b="1" kern="1200">
          <a:solidFill>
            <a:schemeClr val="tx1"/>
          </a:solidFill>
          <a:latin typeface="Verdana" pitchFamily="34" charset="0"/>
          <a:ea typeface="Verdana" pitchFamily="34" charset="0"/>
          <a:cs typeface="Verdana"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5000"/>
        </a:lnSpc>
        <a:spcBef>
          <a:spcPts val="1200"/>
        </a:spcBef>
        <a:buClr>
          <a:schemeClr val="bg2"/>
        </a:buClr>
        <a:buFont typeface="Arial" pitchFamily="34" charset="0"/>
        <a:buChar char="•"/>
        <a:defRPr sz="2400" kern="1200">
          <a:solidFill>
            <a:schemeClr val="tx1"/>
          </a:solidFill>
          <a:latin typeface="Verdana" pitchFamily="34" charset="0"/>
          <a:ea typeface="Verdana" pitchFamily="34" charset="0"/>
          <a:cs typeface="Verdana" pitchFamily="34" charset="0"/>
        </a:defRPr>
      </a:lvl1pPr>
      <a:lvl2pPr marL="594360" indent="-274320" algn="l" defTabSz="914400" rtl="0" eaLnBrk="1" latinLnBrk="0" hangingPunct="1">
        <a:lnSpc>
          <a:spcPct val="95000"/>
        </a:lnSpc>
        <a:spcBef>
          <a:spcPts val="600"/>
        </a:spcBef>
        <a:buClr>
          <a:schemeClr val="bg2"/>
        </a:buClr>
        <a:buFont typeface="Verdana" pitchFamily="34" charset="0"/>
        <a:buChar char="─"/>
        <a:defRPr sz="2000" kern="1200">
          <a:solidFill>
            <a:schemeClr val="tx1"/>
          </a:solidFill>
          <a:latin typeface="Verdana" pitchFamily="34" charset="0"/>
          <a:ea typeface="Verdana" pitchFamily="34" charset="0"/>
          <a:cs typeface="Verdana" pitchFamily="34" charset="0"/>
        </a:defRPr>
      </a:lvl2pPr>
      <a:lvl3pPr marL="868680" indent="-228600" algn="l" defTabSz="914400" rtl="0" eaLnBrk="1" latinLnBrk="0" hangingPunct="1">
        <a:lnSpc>
          <a:spcPct val="95000"/>
        </a:lnSpc>
        <a:spcBef>
          <a:spcPts val="600"/>
        </a:spcBef>
        <a:buClr>
          <a:schemeClr val="bg2"/>
        </a:buClr>
        <a:buFont typeface="Wingdings" pitchFamily="2" charset="2"/>
        <a:buChar char="§"/>
        <a:defRPr sz="1800" kern="1200">
          <a:solidFill>
            <a:schemeClr val="tx1"/>
          </a:solidFill>
          <a:latin typeface="Verdana" pitchFamily="34" charset="0"/>
          <a:ea typeface="Verdana" pitchFamily="34" charset="0"/>
          <a:cs typeface="Verdana" pitchFamily="34" charset="0"/>
        </a:defRPr>
      </a:lvl3pPr>
      <a:lvl4pPr marL="1143000" indent="-228600" algn="l" defTabSz="914400" rtl="0" eaLnBrk="1" latinLnBrk="0" hangingPunct="1">
        <a:lnSpc>
          <a:spcPct val="95000"/>
        </a:lnSpc>
        <a:spcBef>
          <a:spcPts val="600"/>
        </a:spcBef>
        <a:buClr>
          <a:schemeClr val="bg2"/>
        </a:buClr>
        <a:buFont typeface="Courier New" pitchFamily="49" charset="0"/>
        <a:buChar char="o"/>
        <a:defRPr sz="1600" kern="1200">
          <a:solidFill>
            <a:schemeClr val="tx1"/>
          </a:solidFill>
          <a:latin typeface="Verdana" pitchFamily="34" charset="0"/>
          <a:ea typeface="Verdana" pitchFamily="34" charset="0"/>
          <a:cs typeface="Verdana" pitchFamily="34" charset="0"/>
        </a:defRPr>
      </a:lvl4pPr>
      <a:lvl5pPr marL="1371600" indent="-228600" algn="l" defTabSz="914400" rtl="0" eaLnBrk="1" latinLnBrk="0" hangingPunct="1">
        <a:lnSpc>
          <a:spcPct val="95000"/>
        </a:lnSpc>
        <a:spcBef>
          <a:spcPts val="600"/>
        </a:spcBef>
        <a:buClr>
          <a:schemeClr val="bg2"/>
        </a:buClr>
        <a:buFont typeface="Arial" pitchFamily="34" charset="0"/>
        <a:buChar char="•"/>
        <a:defRPr sz="1600" kern="1200" baseline="0">
          <a:solidFill>
            <a:schemeClr val="tx1"/>
          </a:solidFill>
          <a:latin typeface="Verdana" pitchFamily="34" charset="0"/>
          <a:ea typeface="Verdana" pitchFamily="34" charset="0"/>
          <a:cs typeface="Verdana" pitchFamily="34" charset="0"/>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video" Target="https://www.youtube.com/embed/f4Z9B-COYwI" TargetMode="Externa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32.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FRASIER Presentation</a:t>
            </a:r>
            <a:endParaRPr lang="en-US" sz="4000" dirty="0"/>
          </a:p>
        </p:txBody>
      </p:sp>
      <p:sp>
        <p:nvSpPr>
          <p:cNvPr id="3" name="Subtitle 2"/>
          <p:cNvSpPr>
            <a:spLocks noGrp="1"/>
          </p:cNvSpPr>
          <p:nvPr>
            <p:ph type="subTitle" idx="1"/>
          </p:nvPr>
        </p:nvSpPr>
        <p:spPr>
          <a:xfrm>
            <a:off x="457200" y="4041648"/>
            <a:ext cx="8229600" cy="1444752"/>
          </a:xfrm>
        </p:spPr>
        <p:txBody>
          <a:bodyPr>
            <a:normAutofit fontScale="92500" lnSpcReduction="10000"/>
          </a:bodyPr>
          <a:lstStyle/>
          <a:p>
            <a:pPr lvl="0">
              <a:spcBef>
                <a:spcPts val="0"/>
              </a:spcBef>
              <a:buClr>
                <a:schemeClr val="dk2"/>
              </a:buClr>
              <a:buSzPct val="78571"/>
            </a:pPr>
            <a:r>
              <a:rPr lang="en-US" dirty="0" smtClean="0"/>
              <a:t>Lucine </a:t>
            </a:r>
            <a:r>
              <a:rPr lang="en" dirty="0" smtClean="0">
                <a:solidFill>
                  <a:srgbClr val="FFFFFF"/>
                </a:solidFill>
              </a:rPr>
              <a:t>Bahtiarian (RBE), </a:t>
            </a:r>
            <a:r>
              <a:rPr lang="en" dirty="0">
                <a:solidFill>
                  <a:srgbClr val="FFFFFF"/>
                </a:solidFill>
              </a:rPr>
              <a:t>Cameron </a:t>
            </a:r>
            <a:r>
              <a:rPr lang="en" dirty="0" smtClean="0">
                <a:solidFill>
                  <a:srgbClr val="FFFFFF"/>
                </a:solidFill>
              </a:rPr>
              <a:t>Canale (ME), </a:t>
            </a:r>
            <a:r>
              <a:rPr lang="en" dirty="0">
                <a:solidFill>
                  <a:srgbClr val="FFFFFF"/>
                </a:solidFill>
              </a:rPr>
              <a:t>Loan </a:t>
            </a:r>
            <a:r>
              <a:rPr lang="en" dirty="0" smtClean="0">
                <a:solidFill>
                  <a:srgbClr val="FFFFFF"/>
                </a:solidFill>
              </a:rPr>
              <a:t>Chau (PSS), </a:t>
            </a:r>
            <a:r>
              <a:rPr lang="en" dirty="0">
                <a:solidFill>
                  <a:srgbClr val="FFFFFF"/>
                </a:solidFill>
              </a:rPr>
              <a:t>Vanderlei Cunha Jr</a:t>
            </a:r>
            <a:r>
              <a:rPr lang="en" dirty="0" smtClean="0">
                <a:solidFill>
                  <a:srgbClr val="FFFFFF"/>
                </a:solidFill>
              </a:rPr>
              <a:t>. (RBE), </a:t>
            </a:r>
            <a:r>
              <a:rPr lang="en" dirty="0">
                <a:solidFill>
                  <a:srgbClr val="FFFFFF"/>
                </a:solidFill>
              </a:rPr>
              <a:t>Helei </a:t>
            </a:r>
            <a:r>
              <a:rPr lang="en" dirty="0" smtClean="0">
                <a:solidFill>
                  <a:srgbClr val="FFFFFF"/>
                </a:solidFill>
              </a:rPr>
              <a:t>Duan (ME/RBE), </a:t>
            </a:r>
            <a:r>
              <a:rPr lang="en" dirty="0">
                <a:solidFill>
                  <a:srgbClr val="FFFFFF"/>
                </a:solidFill>
              </a:rPr>
              <a:t>Farhat </a:t>
            </a:r>
            <a:r>
              <a:rPr lang="en" dirty="0" smtClean="0">
                <a:solidFill>
                  <a:srgbClr val="FFFFFF"/>
                </a:solidFill>
              </a:rPr>
              <a:t>Kohistani (ME), </a:t>
            </a:r>
            <a:r>
              <a:rPr lang="en" dirty="0">
                <a:solidFill>
                  <a:srgbClr val="FFFFFF"/>
                </a:solidFill>
              </a:rPr>
              <a:t>Kristina </a:t>
            </a:r>
            <a:r>
              <a:rPr lang="en" dirty="0" smtClean="0">
                <a:solidFill>
                  <a:srgbClr val="FFFFFF"/>
                </a:solidFill>
              </a:rPr>
              <a:t>Walker (ECE)</a:t>
            </a:r>
            <a:endParaRPr lang="en" dirty="0">
              <a:solidFill>
                <a:srgbClr val="FFFFFF"/>
              </a:solidFill>
            </a:endParaRPr>
          </a:p>
        </p:txBody>
      </p:sp>
      <p:sp>
        <p:nvSpPr>
          <p:cNvPr id="4" name="Slide Number Placeholder 3"/>
          <p:cNvSpPr>
            <a:spLocks noGrp="1"/>
          </p:cNvSpPr>
          <p:nvPr>
            <p:ph type="sldNum" sz="quarter" idx="4294967295"/>
          </p:nvPr>
        </p:nvSpPr>
        <p:spPr>
          <a:xfrm>
            <a:off x="0" y="6388100"/>
            <a:ext cx="534988" cy="365125"/>
          </a:xfrm>
        </p:spPr>
        <p:txBody>
          <a:bodyPr/>
          <a:lstStyle/>
          <a:p>
            <a:fld id="{BFEBEB0A-9E3D-4B14-9782-E2AE3DA60D96}" type="slidenum">
              <a:rPr lang="en-US" smtClean="0"/>
              <a:pPr/>
              <a:t>1</a:t>
            </a:fld>
            <a:endParaRPr lang="en-US" dirty="0"/>
          </a:p>
        </p:txBody>
      </p:sp>
      <p:pic>
        <p:nvPicPr>
          <p:cNvPr id="5" name="Shape 71"/>
          <p:cNvPicPr preferRelativeResize="0"/>
          <p:nvPr/>
        </p:nvPicPr>
        <p:blipFill>
          <a:blip r:embed="rId3">
            <a:alphaModFix/>
          </a:blip>
          <a:stretch>
            <a:fillRect/>
          </a:stretch>
        </p:blipFill>
        <p:spPr>
          <a:xfrm>
            <a:off x="6705600" y="762000"/>
            <a:ext cx="1632099" cy="1643424"/>
          </a:xfrm>
          <a:prstGeom prst="rect">
            <a:avLst/>
          </a:prstGeom>
          <a:noFill/>
          <a:ln>
            <a:noFill/>
          </a:ln>
        </p:spPr>
      </p:pic>
    </p:spTree>
    <p:extLst>
      <p:ext uri="{BB962C8B-B14F-4D97-AF65-F5344CB8AC3E}">
        <p14:creationId xmlns:p14="http://schemas.microsoft.com/office/powerpoint/2010/main" val="26559416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sz="3200" dirty="0">
                <a:solidFill>
                  <a:schemeClr val="dk1"/>
                </a:solidFill>
              </a:rPr>
              <a:t>Our Story Board</a:t>
            </a:r>
          </a:p>
        </p:txBody>
      </p:sp>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072" y="1447800"/>
            <a:ext cx="5567856" cy="5045868"/>
          </a:xfrm>
          <a:prstGeom prst="rect">
            <a:avLst/>
          </a:prstGeom>
          <a:ln w="19050">
            <a:solidFill>
              <a:schemeClr val="tx2"/>
            </a:solidFill>
          </a:ln>
        </p:spPr>
      </p:pic>
    </p:spTree>
    <p:extLst>
      <p:ext uri="{BB962C8B-B14F-4D97-AF65-F5344CB8AC3E}">
        <p14:creationId xmlns:p14="http://schemas.microsoft.com/office/powerpoint/2010/main" val="1861607689"/>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Shape 120"/>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sz="3200" dirty="0">
                <a:solidFill>
                  <a:schemeClr val="dk1"/>
                </a:solidFill>
              </a:rPr>
              <a:t>Our Story Board</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568" y="1447800"/>
            <a:ext cx="5626863" cy="4976875"/>
          </a:xfrm>
          <a:prstGeom prst="rect">
            <a:avLst/>
          </a:prstGeom>
          <a:ln w="19050">
            <a:solidFill>
              <a:schemeClr val="tx2"/>
            </a:solidFill>
          </a:ln>
        </p:spPr>
      </p:pic>
    </p:spTree>
    <p:extLst>
      <p:ext uri="{BB962C8B-B14F-4D97-AF65-F5344CB8AC3E}">
        <p14:creationId xmlns:p14="http://schemas.microsoft.com/office/powerpoint/2010/main" val="403889981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sz="3200" dirty="0">
                <a:solidFill>
                  <a:schemeClr val="dk1"/>
                </a:solidFill>
              </a:rPr>
              <a:t>From PARbot to FRASIER</a:t>
            </a:r>
          </a:p>
        </p:txBody>
      </p:sp>
      <p:pic>
        <p:nvPicPr>
          <p:cNvPr id="145" name="Shape 145"/>
          <p:cNvPicPr preferRelativeResize="0"/>
          <p:nvPr/>
        </p:nvPicPr>
        <p:blipFill rotWithShape="1">
          <a:blip r:embed="rId3">
            <a:alphaModFix/>
          </a:blip>
          <a:srcRect t="6933"/>
          <a:stretch/>
        </p:blipFill>
        <p:spPr>
          <a:xfrm>
            <a:off x="5234498" y="1600200"/>
            <a:ext cx="2588924" cy="4341900"/>
          </a:xfrm>
          <a:prstGeom prst="rect">
            <a:avLst/>
          </a:prstGeom>
          <a:noFill/>
          <a:ln w="19050">
            <a:solidFill>
              <a:schemeClr val="tx2"/>
            </a:solidFill>
          </a:ln>
        </p:spPr>
      </p:pic>
      <p:pic>
        <p:nvPicPr>
          <p:cNvPr id="146" name="Shape 146"/>
          <p:cNvPicPr preferRelativeResize="0"/>
          <p:nvPr/>
        </p:nvPicPr>
        <p:blipFill>
          <a:blip r:embed="rId4">
            <a:alphaModFix/>
          </a:blip>
          <a:stretch>
            <a:fillRect/>
          </a:stretch>
        </p:blipFill>
        <p:spPr>
          <a:xfrm>
            <a:off x="829325" y="1600200"/>
            <a:ext cx="2158275" cy="4341899"/>
          </a:xfrm>
          <a:prstGeom prst="rect">
            <a:avLst/>
          </a:prstGeom>
          <a:noFill/>
          <a:ln w="19050">
            <a:solidFill>
              <a:schemeClr val="tx2"/>
            </a:solidFill>
          </a:ln>
        </p:spPr>
      </p:pic>
      <p:sp>
        <p:nvSpPr>
          <p:cNvPr id="147" name="Shape 147"/>
          <p:cNvSpPr/>
          <p:nvPr/>
        </p:nvSpPr>
        <p:spPr>
          <a:xfrm flipH="1">
            <a:off x="3114824" y="3308933"/>
            <a:ext cx="1973400" cy="584800"/>
          </a:xfrm>
          <a:prstGeom prst="leftArrow">
            <a:avLst>
              <a:gd name="adj1" fmla="val 50000"/>
              <a:gd name="adj2" fmla="val 50000"/>
            </a:avLst>
          </a:prstGeom>
          <a:solidFill>
            <a:srgbClr val="D5A6BD"/>
          </a:solidFill>
          <a:ln w="19050" cap="flat">
            <a:solidFill>
              <a:srgbClr val="D5A6BD"/>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2659232319"/>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56801" y="447916"/>
            <a:ext cx="8229600" cy="800000"/>
          </a:xfrm>
          <a:prstGeom prst="rect">
            <a:avLst/>
          </a:prstGeom>
        </p:spPr>
        <p:txBody>
          <a:bodyPr lIns="91425" tIns="91425" rIns="91425" bIns="91425" anchor="b" anchorCtr="0">
            <a:noAutofit/>
          </a:bodyPr>
          <a:lstStyle/>
          <a:p>
            <a:pPr lvl="0" rtl="0">
              <a:spcBef>
                <a:spcPts val="0"/>
              </a:spcBef>
              <a:buNone/>
            </a:pPr>
            <a:r>
              <a:rPr lang="en" sz="3200" dirty="0">
                <a:solidFill>
                  <a:schemeClr val="dk1"/>
                </a:solidFill>
              </a:rPr>
              <a:t>FRASIER</a:t>
            </a:r>
            <a:r>
              <a:rPr lang="en" sz="3200" dirty="0">
                <a:solidFill>
                  <a:srgbClr val="FFFFFF"/>
                </a:solidFill>
              </a:rPr>
              <a:t> Final Design</a:t>
            </a:r>
          </a:p>
        </p:txBody>
      </p:sp>
      <p:pic>
        <p:nvPicPr>
          <p:cNvPr id="153" name="Shape 153"/>
          <p:cNvPicPr preferRelativeResize="0"/>
          <p:nvPr/>
        </p:nvPicPr>
        <p:blipFill>
          <a:blip r:embed="rId3">
            <a:alphaModFix/>
          </a:blip>
          <a:stretch>
            <a:fillRect/>
          </a:stretch>
        </p:blipFill>
        <p:spPr>
          <a:xfrm>
            <a:off x="1265962" y="1371950"/>
            <a:ext cx="2588924" cy="5316532"/>
          </a:xfrm>
          <a:prstGeom prst="rect">
            <a:avLst/>
          </a:prstGeom>
          <a:noFill/>
          <a:ln w="19050">
            <a:solidFill>
              <a:schemeClr val="tx2"/>
            </a:solidFill>
          </a:ln>
        </p:spPr>
      </p:pic>
      <p:sp>
        <p:nvSpPr>
          <p:cNvPr id="154" name="Shape 154"/>
          <p:cNvSpPr txBox="1">
            <a:spLocks noGrp="1"/>
          </p:cNvSpPr>
          <p:nvPr>
            <p:ph type="title" idx="4294967295"/>
          </p:nvPr>
        </p:nvSpPr>
        <p:spPr>
          <a:xfrm>
            <a:off x="4557726" y="1954049"/>
            <a:ext cx="4496999" cy="736800"/>
          </a:xfrm>
          <a:prstGeom prst="rect">
            <a:avLst/>
          </a:prstGeom>
        </p:spPr>
        <p:txBody>
          <a:bodyPr lIns="91425" tIns="91425" rIns="91425" bIns="91425" anchor="b" anchorCtr="0">
            <a:noAutofit/>
          </a:bodyPr>
          <a:lstStyle/>
          <a:p>
            <a:pPr lvl="0" rtl="0">
              <a:spcBef>
                <a:spcPts val="0"/>
              </a:spcBef>
              <a:buNone/>
            </a:pPr>
            <a:r>
              <a:rPr lang="en" sz="2000" dirty="0">
                <a:solidFill>
                  <a:schemeClr val="dk1"/>
                </a:solidFill>
              </a:rPr>
              <a:t>Object Detection &amp; Recognition</a:t>
            </a:r>
          </a:p>
        </p:txBody>
      </p:sp>
      <p:sp>
        <p:nvSpPr>
          <p:cNvPr id="155" name="Shape 155"/>
          <p:cNvSpPr txBox="1">
            <a:spLocks noGrp="1"/>
          </p:cNvSpPr>
          <p:nvPr>
            <p:ph type="title" idx="4294967295"/>
          </p:nvPr>
        </p:nvSpPr>
        <p:spPr>
          <a:xfrm>
            <a:off x="4557725" y="2743249"/>
            <a:ext cx="4316099" cy="570467"/>
          </a:xfrm>
          <a:prstGeom prst="rect">
            <a:avLst/>
          </a:prstGeom>
        </p:spPr>
        <p:txBody>
          <a:bodyPr lIns="91425" tIns="91425" rIns="91425" bIns="91425" anchor="b" anchorCtr="0">
            <a:noAutofit/>
          </a:bodyPr>
          <a:lstStyle/>
          <a:p>
            <a:pPr lvl="0" rtl="0">
              <a:spcBef>
                <a:spcPts val="0"/>
              </a:spcBef>
              <a:buNone/>
            </a:pPr>
            <a:r>
              <a:rPr lang="en" sz="2000" dirty="0">
                <a:solidFill>
                  <a:schemeClr val="dk1"/>
                </a:solidFill>
              </a:rPr>
              <a:t>Graphical User Interface</a:t>
            </a:r>
          </a:p>
        </p:txBody>
      </p:sp>
      <p:sp>
        <p:nvSpPr>
          <p:cNvPr id="156" name="Shape 156"/>
          <p:cNvSpPr txBox="1">
            <a:spLocks noGrp="1"/>
          </p:cNvSpPr>
          <p:nvPr>
            <p:ph type="title" idx="4294967295"/>
          </p:nvPr>
        </p:nvSpPr>
        <p:spPr>
          <a:xfrm>
            <a:off x="4621474" y="3352800"/>
            <a:ext cx="4496999" cy="800000"/>
          </a:xfrm>
          <a:prstGeom prst="rect">
            <a:avLst/>
          </a:prstGeom>
        </p:spPr>
        <p:txBody>
          <a:bodyPr lIns="91425" tIns="91425" rIns="91425" bIns="91425" anchor="b" anchorCtr="0">
            <a:noAutofit/>
          </a:bodyPr>
          <a:lstStyle/>
          <a:p>
            <a:pPr lvl="0" rtl="0">
              <a:spcBef>
                <a:spcPts val="0"/>
              </a:spcBef>
              <a:buNone/>
            </a:pPr>
            <a:r>
              <a:rPr lang="en" sz="2000" dirty="0">
                <a:solidFill>
                  <a:schemeClr val="dk1"/>
                </a:solidFill>
              </a:rPr>
              <a:t>Robot Indoor Localization/Navigation</a:t>
            </a:r>
          </a:p>
        </p:txBody>
      </p:sp>
      <p:sp>
        <p:nvSpPr>
          <p:cNvPr id="157" name="Shape 157"/>
          <p:cNvSpPr txBox="1">
            <a:spLocks noGrp="1"/>
          </p:cNvSpPr>
          <p:nvPr>
            <p:ph type="title" idx="4294967295"/>
          </p:nvPr>
        </p:nvSpPr>
        <p:spPr>
          <a:xfrm>
            <a:off x="4658424" y="4360073"/>
            <a:ext cx="4496999" cy="662400"/>
          </a:xfrm>
          <a:prstGeom prst="rect">
            <a:avLst/>
          </a:prstGeom>
        </p:spPr>
        <p:txBody>
          <a:bodyPr lIns="91425" tIns="91425" rIns="91425" bIns="91425" anchor="b" anchorCtr="0">
            <a:noAutofit/>
          </a:bodyPr>
          <a:lstStyle/>
          <a:p>
            <a:pPr lvl="0" rtl="0">
              <a:spcBef>
                <a:spcPts val="0"/>
              </a:spcBef>
              <a:buNone/>
            </a:pPr>
            <a:r>
              <a:rPr lang="en" sz="2000" dirty="0">
                <a:solidFill>
                  <a:schemeClr val="dk1"/>
                </a:solidFill>
              </a:rPr>
              <a:t>Robotic Manipulator</a:t>
            </a:r>
          </a:p>
        </p:txBody>
      </p:sp>
      <p:sp>
        <p:nvSpPr>
          <p:cNvPr id="158" name="Shape 158"/>
          <p:cNvSpPr txBox="1">
            <a:spLocks noGrp="1"/>
          </p:cNvSpPr>
          <p:nvPr>
            <p:ph type="title" idx="4294967295"/>
          </p:nvPr>
        </p:nvSpPr>
        <p:spPr>
          <a:xfrm>
            <a:off x="4621474" y="5509800"/>
            <a:ext cx="4369500" cy="662400"/>
          </a:xfrm>
          <a:prstGeom prst="rect">
            <a:avLst/>
          </a:prstGeom>
        </p:spPr>
        <p:txBody>
          <a:bodyPr lIns="91425" tIns="91425" rIns="91425" bIns="91425" anchor="b" anchorCtr="0">
            <a:noAutofit/>
          </a:bodyPr>
          <a:lstStyle/>
          <a:p>
            <a:pPr lvl="0" rtl="0">
              <a:spcBef>
                <a:spcPts val="0"/>
              </a:spcBef>
              <a:buNone/>
            </a:pPr>
            <a:r>
              <a:rPr lang="en" sz="2000" dirty="0">
                <a:solidFill>
                  <a:schemeClr val="dk1"/>
                </a:solidFill>
              </a:rPr>
              <a:t>Modular Robot Base</a:t>
            </a:r>
          </a:p>
        </p:txBody>
      </p:sp>
      <p:cxnSp>
        <p:nvCxnSpPr>
          <p:cNvPr id="159" name="Shape 159"/>
          <p:cNvCxnSpPr>
            <a:stCxn id="154" idx="1"/>
          </p:cNvCxnSpPr>
          <p:nvPr/>
        </p:nvCxnSpPr>
        <p:spPr>
          <a:xfrm flipH="1">
            <a:off x="2819400" y="2322449"/>
            <a:ext cx="1738326" cy="0"/>
          </a:xfrm>
          <a:prstGeom prst="straightConnector1">
            <a:avLst/>
          </a:prstGeom>
          <a:noFill/>
          <a:ln w="38100" cap="flat">
            <a:solidFill>
              <a:srgbClr val="D5A6BD"/>
            </a:solidFill>
            <a:prstDash val="solid"/>
            <a:round/>
            <a:headEnd type="none" w="lg" len="lg"/>
            <a:tailEnd type="triangle" w="lg" len="lg"/>
          </a:ln>
        </p:spPr>
      </p:cxnSp>
      <p:cxnSp>
        <p:nvCxnSpPr>
          <p:cNvPr id="160" name="Shape 160"/>
          <p:cNvCxnSpPr>
            <a:stCxn id="155" idx="1"/>
          </p:cNvCxnSpPr>
          <p:nvPr/>
        </p:nvCxnSpPr>
        <p:spPr>
          <a:xfrm flipH="1">
            <a:off x="2971800" y="3028483"/>
            <a:ext cx="1585925" cy="8249"/>
          </a:xfrm>
          <a:prstGeom prst="straightConnector1">
            <a:avLst/>
          </a:prstGeom>
          <a:noFill/>
          <a:ln w="38100" cap="flat">
            <a:solidFill>
              <a:srgbClr val="D5A6BD"/>
            </a:solidFill>
            <a:prstDash val="solid"/>
            <a:round/>
            <a:headEnd type="none" w="lg" len="lg"/>
            <a:tailEnd type="triangle" w="lg" len="lg"/>
          </a:ln>
        </p:spPr>
      </p:cxnSp>
      <p:cxnSp>
        <p:nvCxnSpPr>
          <p:cNvPr id="161" name="Shape 161"/>
          <p:cNvCxnSpPr>
            <a:stCxn id="157" idx="1"/>
          </p:cNvCxnSpPr>
          <p:nvPr/>
        </p:nvCxnSpPr>
        <p:spPr>
          <a:xfrm flipH="1" flipV="1">
            <a:off x="2672825" y="4148465"/>
            <a:ext cx="1985599" cy="542808"/>
          </a:xfrm>
          <a:prstGeom prst="straightConnector1">
            <a:avLst/>
          </a:prstGeom>
          <a:noFill/>
          <a:ln w="38100" cap="flat">
            <a:solidFill>
              <a:srgbClr val="D5A6BD"/>
            </a:solidFill>
            <a:prstDash val="solid"/>
            <a:round/>
            <a:headEnd type="none" w="lg" len="lg"/>
            <a:tailEnd type="triangle" w="lg" len="lg"/>
          </a:ln>
        </p:spPr>
      </p:cxnSp>
      <p:cxnSp>
        <p:nvCxnSpPr>
          <p:cNvPr id="162" name="Shape 162"/>
          <p:cNvCxnSpPr>
            <a:stCxn id="158" idx="1"/>
          </p:cNvCxnSpPr>
          <p:nvPr/>
        </p:nvCxnSpPr>
        <p:spPr>
          <a:xfrm flipH="1">
            <a:off x="3300024" y="5841000"/>
            <a:ext cx="1321450" cy="43316"/>
          </a:xfrm>
          <a:prstGeom prst="straightConnector1">
            <a:avLst/>
          </a:prstGeom>
          <a:noFill/>
          <a:ln w="38100" cap="flat">
            <a:solidFill>
              <a:srgbClr val="D5A6BD"/>
            </a:solidFill>
            <a:prstDash val="solid"/>
            <a:round/>
            <a:headEnd type="none" w="lg" len="lg"/>
            <a:tailEnd type="triangle" w="lg" len="lg"/>
          </a:ln>
        </p:spPr>
      </p:cxnSp>
      <p:cxnSp>
        <p:nvCxnSpPr>
          <p:cNvPr id="163" name="Shape 163"/>
          <p:cNvCxnSpPr>
            <a:stCxn id="156" idx="1"/>
          </p:cNvCxnSpPr>
          <p:nvPr/>
        </p:nvCxnSpPr>
        <p:spPr>
          <a:xfrm flipH="1" flipV="1">
            <a:off x="3158301" y="3706798"/>
            <a:ext cx="1463173" cy="46002"/>
          </a:xfrm>
          <a:prstGeom prst="straightConnector1">
            <a:avLst/>
          </a:prstGeom>
          <a:noFill/>
          <a:ln w="38100" cap="flat">
            <a:solidFill>
              <a:srgbClr val="D5A6BD"/>
            </a:solidFill>
            <a:prstDash val="solid"/>
            <a:round/>
            <a:headEnd type="none" w="lg" len="lg"/>
            <a:tailEnd type="triangle" w="lg" len="lg"/>
          </a:ln>
        </p:spPr>
      </p:cxnSp>
    </p:spTree>
    <p:extLst>
      <p:ext uri="{BB962C8B-B14F-4D97-AF65-F5344CB8AC3E}">
        <p14:creationId xmlns:p14="http://schemas.microsoft.com/office/powerpoint/2010/main" val="974612073"/>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442575" y="445340"/>
            <a:ext cx="8229600" cy="800000"/>
          </a:xfrm>
          <a:prstGeom prst="rect">
            <a:avLst/>
          </a:prstGeom>
        </p:spPr>
        <p:txBody>
          <a:bodyPr lIns="91425" tIns="91425" rIns="91425" bIns="91425" anchor="b" anchorCtr="0">
            <a:noAutofit/>
          </a:bodyPr>
          <a:lstStyle/>
          <a:p>
            <a:pPr lvl="0" rtl="0">
              <a:spcBef>
                <a:spcPts val="0"/>
              </a:spcBef>
              <a:buNone/>
            </a:pPr>
            <a:r>
              <a:rPr lang="en" dirty="0">
                <a:solidFill>
                  <a:schemeClr val="dk1"/>
                </a:solidFill>
              </a:rPr>
              <a:t>User </a:t>
            </a:r>
            <a:r>
              <a:rPr lang="en" dirty="0" smtClean="0">
                <a:solidFill>
                  <a:schemeClr val="dk1"/>
                </a:solidFill>
              </a:rPr>
              <a:t>Studies</a:t>
            </a:r>
            <a:br>
              <a:rPr lang="en" dirty="0" smtClean="0">
                <a:solidFill>
                  <a:schemeClr val="dk1"/>
                </a:solidFill>
              </a:rPr>
            </a:br>
            <a:r>
              <a:rPr lang="en" dirty="0" smtClean="0">
                <a:solidFill>
                  <a:schemeClr val="dk1"/>
                </a:solidFill>
              </a:rPr>
              <a:t>Study </a:t>
            </a:r>
            <a:r>
              <a:rPr lang="en" dirty="0">
                <a:solidFill>
                  <a:schemeClr val="dk1"/>
                </a:solidFill>
              </a:rPr>
              <a:t>3 Preliminary Feedback</a:t>
            </a:r>
          </a:p>
        </p:txBody>
      </p:sp>
      <p:sp>
        <p:nvSpPr>
          <p:cNvPr id="169" name="Shape 169"/>
          <p:cNvSpPr txBox="1"/>
          <p:nvPr/>
        </p:nvSpPr>
        <p:spPr>
          <a:xfrm>
            <a:off x="494625" y="1443531"/>
            <a:ext cx="8125499" cy="4737999"/>
          </a:xfrm>
          <a:prstGeom prst="rect">
            <a:avLst/>
          </a:prstGeom>
          <a:noFill/>
          <a:ln>
            <a:noFill/>
          </a:ln>
        </p:spPr>
        <p:txBody>
          <a:bodyPr lIns="91425" tIns="91425" rIns="91425" bIns="91425" anchor="t" anchorCtr="0">
            <a:noAutofit/>
          </a:bodyPr>
          <a:lstStyle/>
          <a:p>
            <a:pPr rtl="0">
              <a:spcBef>
                <a:spcPts val="0"/>
              </a:spcBef>
              <a:buNone/>
            </a:pPr>
            <a:r>
              <a:rPr lang="en" sz="2400" dirty="0">
                <a:solidFill>
                  <a:srgbClr val="FFFFFF"/>
                </a:solidFill>
              </a:rPr>
              <a:t>Majority of Participants felt </a:t>
            </a:r>
            <a:r>
              <a:rPr lang="en" sz="2400" u="sng" dirty="0">
                <a:solidFill>
                  <a:srgbClr val="FFFFFF"/>
                </a:solidFill>
              </a:rPr>
              <a:t>comfortable</a:t>
            </a:r>
            <a:r>
              <a:rPr lang="en" sz="2400" dirty="0">
                <a:solidFill>
                  <a:srgbClr val="FFFFFF"/>
                </a:solidFill>
              </a:rPr>
              <a:t> and </a:t>
            </a:r>
            <a:r>
              <a:rPr lang="en" sz="2400" u="sng" dirty="0">
                <a:solidFill>
                  <a:srgbClr val="FFFFFF"/>
                </a:solidFill>
              </a:rPr>
              <a:t>safe</a:t>
            </a:r>
            <a:r>
              <a:rPr lang="en" sz="2400" dirty="0">
                <a:solidFill>
                  <a:srgbClr val="FFFFFF"/>
                </a:solidFill>
              </a:rPr>
              <a:t> around the robot</a:t>
            </a:r>
          </a:p>
          <a:p>
            <a:pPr rtl="0">
              <a:spcBef>
                <a:spcPts val="0"/>
              </a:spcBef>
              <a:buNone/>
            </a:pPr>
            <a:endParaRPr sz="2400" dirty="0">
              <a:solidFill>
                <a:srgbClr val="FFFFFF"/>
              </a:solidFill>
            </a:endParaRPr>
          </a:p>
          <a:p>
            <a:pPr rtl="0">
              <a:spcBef>
                <a:spcPts val="0"/>
              </a:spcBef>
              <a:buNone/>
            </a:pPr>
            <a:r>
              <a:rPr lang="en" sz="2400" u="sng" dirty="0">
                <a:solidFill>
                  <a:srgbClr val="FFFFFF"/>
                </a:solidFill>
              </a:rPr>
              <a:t>Importance of functions:</a:t>
            </a:r>
          </a:p>
          <a:p>
            <a:pPr marL="457200" lvl="0" indent="-342900" rtl="0">
              <a:spcBef>
                <a:spcPts val="0"/>
              </a:spcBef>
              <a:buClr>
                <a:srgbClr val="FFFFFF"/>
              </a:buClr>
              <a:buSzPct val="100000"/>
              <a:buFont typeface="Arial"/>
              <a:buChar char="-"/>
            </a:pPr>
            <a:r>
              <a:rPr lang="en" sz="2400" dirty="0">
                <a:solidFill>
                  <a:srgbClr val="FFFFFF"/>
                </a:solidFill>
              </a:rPr>
              <a:t>Intelligence Reminders</a:t>
            </a:r>
          </a:p>
          <a:p>
            <a:pPr lvl="0" rtl="0">
              <a:spcBef>
                <a:spcPts val="0"/>
              </a:spcBef>
              <a:buNone/>
            </a:pPr>
            <a:endParaRPr sz="2400" dirty="0">
              <a:solidFill>
                <a:srgbClr val="FFFFFF"/>
              </a:solidFill>
            </a:endParaRPr>
          </a:p>
          <a:p>
            <a:pPr rtl="0">
              <a:spcBef>
                <a:spcPts val="0"/>
              </a:spcBef>
              <a:buNone/>
            </a:pPr>
            <a:r>
              <a:rPr lang="en" sz="2400" u="sng" dirty="0">
                <a:solidFill>
                  <a:srgbClr val="FFFFFF"/>
                </a:solidFill>
              </a:rPr>
              <a:t>Suggestions:</a:t>
            </a:r>
          </a:p>
          <a:p>
            <a:pPr marL="457200" lvl="0" indent="-342900" rtl="0">
              <a:spcBef>
                <a:spcPts val="0"/>
              </a:spcBef>
              <a:buClr>
                <a:srgbClr val="FFFFFF"/>
              </a:buClr>
              <a:buSzPct val="100000"/>
              <a:buFont typeface="Arial"/>
              <a:buChar char="-"/>
            </a:pPr>
            <a:r>
              <a:rPr lang="en" sz="2400" dirty="0">
                <a:solidFill>
                  <a:srgbClr val="FFFFFF"/>
                </a:solidFill>
              </a:rPr>
              <a:t>Pill dispenser</a:t>
            </a:r>
          </a:p>
          <a:p>
            <a:pPr lvl="0" rtl="0">
              <a:spcBef>
                <a:spcPts val="0"/>
              </a:spcBef>
              <a:buNone/>
            </a:pPr>
            <a:endParaRPr sz="2400" dirty="0">
              <a:solidFill>
                <a:srgbClr val="FFFFFF"/>
              </a:solidFill>
            </a:endParaRPr>
          </a:p>
          <a:p>
            <a:pPr rtl="0">
              <a:spcBef>
                <a:spcPts val="0"/>
              </a:spcBef>
              <a:buNone/>
            </a:pPr>
            <a:r>
              <a:rPr lang="en" sz="2400" u="sng" dirty="0">
                <a:solidFill>
                  <a:srgbClr val="FFFFFF"/>
                </a:solidFill>
              </a:rPr>
              <a:t>Major Concerns:</a:t>
            </a:r>
          </a:p>
          <a:p>
            <a:pPr marL="457200" lvl="0" indent="-342900" rtl="0">
              <a:spcBef>
                <a:spcPts val="0"/>
              </a:spcBef>
              <a:buClr>
                <a:srgbClr val="FFFFFF"/>
              </a:buClr>
              <a:buSzPct val="100000"/>
              <a:buFont typeface="Arial"/>
              <a:buChar char="-"/>
            </a:pPr>
            <a:r>
              <a:rPr lang="en" sz="2400" dirty="0">
                <a:solidFill>
                  <a:srgbClr val="FFFFFF"/>
                </a:solidFill>
              </a:rPr>
              <a:t>Cost</a:t>
            </a:r>
          </a:p>
          <a:p>
            <a:pPr rtl="0">
              <a:spcBef>
                <a:spcPts val="0"/>
              </a:spcBef>
              <a:buNone/>
            </a:pPr>
            <a:endParaRPr sz="1800" dirty="0">
              <a:solidFill>
                <a:srgbClr val="FFFFFF"/>
              </a:solidFill>
            </a:endParaRPr>
          </a:p>
          <a:p>
            <a:pPr rtl="0">
              <a:spcBef>
                <a:spcPts val="0"/>
              </a:spcBef>
              <a:buNone/>
            </a:pPr>
            <a:endParaRPr sz="1800" dirty="0">
              <a:solidFill>
                <a:srgbClr val="FFFFFF"/>
              </a:solidFill>
            </a:endParaRPr>
          </a:p>
        </p:txBody>
      </p:sp>
      <p:pic>
        <p:nvPicPr>
          <p:cNvPr id="171" name="Shape 171"/>
          <p:cNvPicPr preferRelativeResize="0"/>
          <p:nvPr/>
        </p:nvPicPr>
        <p:blipFill>
          <a:blip r:embed="rId3">
            <a:alphaModFix/>
          </a:blip>
          <a:stretch>
            <a:fillRect/>
          </a:stretch>
        </p:blipFill>
        <p:spPr>
          <a:xfrm>
            <a:off x="6641050" y="3608667"/>
            <a:ext cx="1880100" cy="2506800"/>
          </a:xfrm>
          <a:prstGeom prst="rect">
            <a:avLst/>
          </a:prstGeom>
          <a:noFill/>
          <a:ln>
            <a:noFill/>
          </a:ln>
        </p:spPr>
      </p:pic>
      <p:sp>
        <p:nvSpPr>
          <p:cNvPr id="7" name="Shape 169"/>
          <p:cNvSpPr txBox="1"/>
          <p:nvPr/>
        </p:nvSpPr>
        <p:spPr>
          <a:xfrm>
            <a:off x="-76200" y="6379721"/>
            <a:ext cx="5638800" cy="533400"/>
          </a:xfrm>
          <a:prstGeom prst="rect">
            <a:avLst/>
          </a:prstGeom>
          <a:noFill/>
          <a:ln>
            <a:noFill/>
          </a:ln>
        </p:spPr>
        <p:txBody>
          <a:bodyPr lIns="91425" tIns="91425" rIns="91425" bIns="91425" anchor="t" anchorCtr="0">
            <a:noAutofit/>
          </a:bodyPr>
          <a:lstStyle/>
          <a:p>
            <a:pPr rtl="0">
              <a:spcBef>
                <a:spcPts val="0"/>
              </a:spcBef>
              <a:buNone/>
            </a:pPr>
            <a:r>
              <a:rPr lang="en" sz="900" dirty="0" smtClean="0">
                <a:solidFill>
                  <a:srgbClr val="B7B7B7"/>
                </a:solidFill>
              </a:rPr>
              <a:t>http://positivefocusproductions.com/wp-content/uploads/2012/05/calendar-reminder.png</a:t>
            </a:r>
          </a:p>
          <a:p>
            <a:pPr lvl="0">
              <a:spcBef>
                <a:spcPts val="0"/>
              </a:spcBef>
              <a:buNone/>
            </a:pPr>
            <a:r>
              <a:rPr lang="en" sz="900" dirty="0" smtClean="0">
                <a:solidFill>
                  <a:srgbClr val="B7B7B7"/>
                </a:solidFill>
              </a:rPr>
              <a:t>http://blogs-images.forbes.com/steveodland/files/2012/02/37e32-costs-stack-up.jpg</a:t>
            </a:r>
            <a:endParaRPr lang="en" sz="900" dirty="0">
              <a:solidFill>
                <a:srgbClr val="B7B7B7"/>
              </a:solidFill>
            </a:endParaRPr>
          </a:p>
        </p:txBody>
      </p:sp>
      <p:pic>
        <p:nvPicPr>
          <p:cNvPr id="8" name="Shape 170"/>
          <p:cNvPicPr preferRelativeResize="0"/>
          <p:nvPr/>
        </p:nvPicPr>
        <p:blipFill>
          <a:blip r:embed="rId4">
            <a:alphaModFix/>
          </a:blip>
          <a:stretch>
            <a:fillRect/>
          </a:stretch>
        </p:blipFill>
        <p:spPr>
          <a:xfrm>
            <a:off x="5212300" y="2438400"/>
            <a:ext cx="1428750" cy="1997632"/>
          </a:xfrm>
          <a:prstGeom prst="rect">
            <a:avLst/>
          </a:prstGeom>
          <a:noFill/>
          <a:ln>
            <a:noFill/>
          </a:ln>
        </p:spPr>
      </p:pic>
    </p:spTree>
    <p:extLst>
      <p:ext uri="{BB962C8B-B14F-4D97-AF65-F5344CB8AC3E}">
        <p14:creationId xmlns:p14="http://schemas.microsoft.com/office/powerpoint/2010/main" val="535934648"/>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a:spcBef>
                <a:spcPts val="0"/>
              </a:spcBef>
              <a:buClr>
                <a:schemeClr val="dk2"/>
              </a:buClr>
              <a:buSzPct val="34375"/>
              <a:buFont typeface="Arial"/>
              <a:buNone/>
            </a:pPr>
            <a:r>
              <a:rPr lang="en" sz="3200" dirty="0">
                <a:solidFill>
                  <a:schemeClr val="dk1"/>
                </a:solidFill>
              </a:rPr>
              <a:t>How FRASIER Sees the </a:t>
            </a:r>
            <a:r>
              <a:rPr lang="en" sz="3200" dirty="0" smtClean="0">
                <a:solidFill>
                  <a:schemeClr val="dk1"/>
                </a:solidFill>
              </a:rPr>
              <a:t>World - Navigation</a:t>
            </a:r>
            <a:endParaRPr lang="en" sz="3200" dirty="0">
              <a:solidFill>
                <a:schemeClr val="dk1"/>
              </a:solidFill>
            </a:endParaRPr>
          </a:p>
        </p:txBody>
      </p:sp>
      <p:pic>
        <p:nvPicPr>
          <p:cNvPr id="3" name="Picture 2"/>
          <p:cNvPicPr>
            <a:picLocks noChangeAspect="1"/>
          </p:cNvPicPr>
          <p:nvPr/>
        </p:nvPicPr>
        <p:blipFill>
          <a:blip r:embed="rId3"/>
          <a:stretch>
            <a:fillRect/>
          </a:stretch>
        </p:blipFill>
        <p:spPr>
          <a:xfrm>
            <a:off x="4874539" y="3810000"/>
            <a:ext cx="3964661" cy="2514600"/>
          </a:xfrm>
          <a:prstGeom prst="rect">
            <a:avLst/>
          </a:prstGeom>
          <a:ln w="19050">
            <a:solidFill>
              <a:schemeClr val="tx2"/>
            </a:solidFill>
          </a:ln>
        </p:spPr>
      </p:pic>
      <p:pic>
        <p:nvPicPr>
          <p:cNvPr id="4" name="Picture 3"/>
          <p:cNvPicPr>
            <a:picLocks noChangeAspect="1"/>
          </p:cNvPicPr>
          <p:nvPr/>
        </p:nvPicPr>
        <p:blipFill>
          <a:blip r:embed="rId4"/>
          <a:stretch>
            <a:fillRect/>
          </a:stretch>
        </p:blipFill>
        <p:spPr>
          <a:xfrm>
            <a:off x="381000" y="1600200"/>
            <a:ext cx="4065360" cy="2514600"/>
          </a:xfrm>
          <a:prstGeom prst="rect">
            <a:avLst/>
          </a:prstGeom>
          <a:ln w="19050">
            <a:solidFill>
              <a:schemeClr val="tx2"/>
            </a:solidFill>
          </a:ln>
        </p:spPr>
      </p:pic>
    </p:spTree>
    <p:extLst>
      <p:ext uri="{BB962C8B-B14F-4D97-AF65-F5344CB8AC3E}">
        <p14:creationId xmlns:p14="http://schemas.microsoft.com/office/powerpoint/2010/main" val="1155700594"/>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457200" y="463066"/>
            <a:ext cx="8229600" cy="800000"/>
          </a:xfrm>
          <a:prstGeom prst="rect">
            <a:avLst/>
          </a:prstGeom>
        </p:spPr>
        <p:txBody>
          <a:bodyPr lIns="91425" tIns="91425" rIns="91425" bIns="91425" anchor="b" anchorCtr="0">
            <a:noAutofit/>
          </a:bodyPr>
          <a:lstStyle/>
          <a:p>
            <a:pPr lvl="0" rtl="0">
              <a:spcBef>
                <a:spcPts val="0"/>
              </a:spcBef>
              <a:buNone/>
            </a:pPr>
            <a:r>
              <a:rPr lang="en" sz="3200" dirty="0">
                <a:solidFill>
                  <a:schemeClr val="dk1"/>
                </a:solidFill>
              </a:rPr>
              <a:t>How FRASIER</a:t>
            </a:r>
            <a:r>
              <a:rPr lang="en" sz="3200" dirty="0">
                <a:solidFill>
                  <a:srgbClr val="FFFFFF"/>
                </a:solidFill>
              </a:rPr>
              <a:t> Sees the World</a:t>
            </a:r>
          </a:p>
        </p:txBody>
      </p:sp>
      <p:pic>
        <p:nvPicPr>
          <p:cNvPr id="2" name="f4Z9B-COYwI"/>
          <p:cNvPicPr>
            <a:picLocks noRot="1" noChangeAspect="1"/>
          </p:cNvPicPr>
          <p:nvPr>
            <a:videoFile r:link="rId1"/>
          </p:nvPr>
        </p:nvPicPr>
        <p:blipFill>
          <a:blip r:embed="rId4"/>
          <a:stretch>
            <a:fillRect/>
          </a:stretch>
        </p:blipFill>
        <p:spPr>
          <a:xfrm>
            <a:off x="993775" y="1600200"/>
            <a:ext cx="7721600" cy="4343400"/>
          </a:xfrm>
          <a:prstGeom prst="rect">
            <a:avLst/>
          </a:prstGeom>
        </p:spPr>
      </p:pic>
    </p:spTree>
    <p:extLst>
      <p:ext uri="{BB962C8B-B14F-4D97-AF65-F5344CB8AC3E}">
        <p14:creationId xmlns:p14="http://schemas.microsoft.com/office/powerpoint/2010/main" val="119216954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cxnSp>
        <p:nvCxnSpPr>
          <p:cNvPr id="40" name="Straight Connector 39"/>
          <p:cNvCxnSpPr/>
          <p:nvPr/>
        </p:nvCxnSpPr>
        <p:spPr>
          <a:xfrm>
            <a:off x="3962400" y="1923950"/>
            <a:ext cx="0" cy="2762350"/>
          </a:xfrm>
          <a:prstGeom prst="line">
            <a:avLst/>
          </a:prstGeom>
          <a:ln w="57150"/>
        </p:spPr>
        <p:style>
          <a:lnRef idx="2">
            <a:schemeClr val="accent5"/>
          </a:lnRef>
          <a:fillRef idx="0">
            <a:schemeClr val="accent5"/>
          </a:fillRef>
          <a:effectRef idx="1">
            <a:schemeClr val="accent5"/>
          </a:effectRef>
          <a:fontRef idx="minor">
            <a:schemeClr val="tx1"/>
          </a:fontRef>
        </p:style>
      </p:cxnSp>
      <p:sp>
        <p:nvSpPr>
          <p:cNvPr id="187" name="Shape 187"/>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sz="3200" dirty="0">
                <a:solidFill>
                  <a:schemeClr val="dk1"/>
                </a:solidFill>
              </a:rPr>
              <a:t>How FRASIER</a:t>
            </a:r>
            <a:r>
              <a:rPr lang="en" sz="3200" dirty="0">
                <a:solidFill>
                  <a:srgbClr val="FFFFFF"/>
                </a:solidFill>
              </a:rPr>
              <a:t> Sees the World</a:t>
            </a:r>
          </a:p>
        </p:txBody>
      </p:sp>
      <p:sp>
        <p:nvSpPr>
          <p:cNvPr id="2" name="Rectangle 1"/>
          <p:cNvSpPr/>
          <p:nvPr/>
        </p:nvSpPr>
        <p:spPr bwMode="auto">
          <a:xfrm>
            <a:off x="1143000" y="1543000"/>
            <a:ext cx="1752600" cy="762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p>
            <a:pPr algn="ctr"/>
            <a:r>
              <a:rPr lang="en-US" sz="1600" dirty="0" smtClean="0">
                <a:ln>
                  <a:solidFill>
                    <a:schemeClr val="bg2"/>
                  </a:solidFill>
                </a:ln>
                <a:solidFill>
                  <a:schemeClr val="bg2"/>
                </a:solidFill>
                <a:latin typeface="+mn-lt"/>
              </a:rPr>
              <a:t>SENSOR POSE</a:t>
            </a:r>
          </a:p>
        </p:txBody>
      </p:sp>
      <p:sp>
        <p:nvSpPr>
          <p:cNvPr id="6" name="Rectangle 5"/>
          <p:cNvSpPr/>
          <p:nvPr/>
        </p:nvSpPr>
        <p:spPr bwMode="auto">
          <a:xfrm>
            <a:off x="1143000" y="4305300"/>
            <a:ext cx="1752600" cy="762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p>
            <a:pPr algn="ctr"/>
            <a:r>
              <a:rPr lang="en-US" sz="1600" dirty="0" smtClean="0">
                <a:ln>
                  <a:solidFill>
                    <a:schemeClr val="bg2"/>
                  </a:solidFill>
                </a:ln>
                <a:solidFill>
                  <a:schemeClr val="bg2"/>
                </a:solidFill>
                <a:latin typeface="+mn-lt"/>
              </a:rPr>
              <a:t>DEPTH</a:t>
            </a:r>
          </a:p>
        </p:txBody>
      </p:sp>
      <p:sp>
        <p:nvSpPr>
          <p:cNvPr id="3" name="Rounded Rectangle 2"/>
          <p:cNvSpPr/>
          <p:nvPr/>
        </p:nvSpPr>
        <p:spPr bwMode="auto">
          <a:xfrm>
            <a:off x="5181600" y="1428650"/>
            <a:ext cx="1981200" cy="990600"/>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p>
            <a:pPr algn="ctr"/>
            <a:r>
              <a:rPr lang="en-US" sz="1600" dirty="0" smtClean="0">
                <a:ln>
                  <a:solidFill>
                    <a:srgbClr val="FFFFFF"/>
                  </a:solidFill>
                </a:ln>
                <a:solidFill>
                  <a:schemeClr val="bg2"/>
                </a:solidFill>
              </a:rPr>
              <a:t>TABLETOP MODEL</a:t>
            </a:r>
          </a:p>
          <a:p>
            <a:pPr algn="ctr"/>
            <a:r>
              <a:rPr lang="en-US" sz="1600" dirty="0" smtClean="0">
                <a:ln>
                  <a:solidFill>
                    <a:srgbClr val="FFFFFF"/>
                  </a:solidFill>
                </a:ln>
                <a:solidFill>
                  <a:schemeClr val="bg2"/>
                </a:solidFill>
              </a:rPr>
              <a:t>FITTING 2.5D</a:t>
            </a:r>
          </a:p>
        </p:txBody>
      </p:sp>
      <p:sp>
        <p:nvSpPr>
          <p:cNvPr id="8" name="Rounded Rectangle 7"/>
          <p:cNvSpPr/>
          <p:nvPr/>
        </p:nvSpPr>
        <p:spPr bwMode="auto">
          <a:xfrm>
            <a:off x="5181600" y="2819400"/>
            <a:ext cx="1981200" cy="990600"/>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p>
            <a:pPr algn="ctr"/>
            <a:r>
              <a:rPr lang="en-US" sz="1600" dirty="0" smtClean="0">
                <a:ln>
                  <a:solidFill>
                    <a:srgbClr val="FFFFFF"/>
                  </a:solidFill>
                </a:ln>
                <a:solidFill>
                  <a:schemeClr val="bg2"/>
                </a:solidFill>
              </a:rPr>
              <a:t>PLANE</a:t>
            </a:r>
          </a:p>
          <a:p>
            <a:pPr algn="ctr"/>
            <a:r>
              <a:rPr lang="en-US" sz="1600" dirty="0" smtClean="0">
                <a:ln>
                  <a:solidFill>
                    <a:srgbClr val="FFFFFF"/>
                  </a:solidFill>
                </a:ln>
                <a:solidFill>
                  <a:schemeClr val="bg2"/>
                </a:solidFill>
              </a:rPr>
              <a:t>SEGMENTATION</a:t>
            </a:r>
          </a:p>
        </p:txBody>
      </p:sp>
      <p:sp>
        <p:nvSpPr>
          <p:cNvPr id="9" name="Rounded Rectangle 8"/>
          <p:cNvSpPr/>
          <p:nvPr/>
        </p:nvSpPr>
        <p:spPr bwMode="auto">
          <a:xfrm>
            <a:off x="5181600" y="4191000"/>
            <a:ext cx="1990725" cy="990600"/>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p>
            <a:pPr algn="ctr"/>
            <a:r>
              <a:rPr lang="en-US" sz="1600" dirty="0" smtClean="0">
                <a:ln>
                  <a:solidFill>
                    <a:srgbClr val="FFFFFF"/>
                  </a:solidFill>
                </a:ln>
                <a:solidFill>
                  <a:schemeClr val="bg2"/>
                </a:solidFill>
              </a:rPr>
              <a:t>DESIRED OBJECTS</a:t>
            </a:r>
          </a:p>
          <a:p>
            <a:pPr algn="ctr"/>
            <a:r>
              <a:rPr lang="en-US" sz="1600" dirty="0" smtClean="0">
                <a:ln>
                  <a:solidFill>
                    <a:srgbClr val="FFFFFF"/>
                  </a:solidFill>
                </a:ln>
                <a:solidFill>
                  <a:schemeClr val="bg2"/>
                </a:solidFill>
              </a:rPr>
              <a:t>EXTRACTION</a:t>
            </a:r>
          </a:p>
        </p:txBody>
      </p:sp>
      <p:sp>
        <p:nvSpPr>
          <p:cNvPr id="10" name="Rounded Rectangle 9"/>
          <p:cNvSpPr/>
          <p:nvPr/>
        </p:nvSpPr>
        <p:spPr bwMode="auto">
          <a:xfrm>
            <a:off x="5181600" y="5486400"/>
            <a:ext cx="1981200" cy="990600"/>
          </a:xfrm>
          <a:prstGeom prst="roundRect">
            <a:avLst/>
          </a:prstGeom>
          <a:ln>
            <a:headEnd/>
            <a:tailEnd/>
          </a:ln>
        </p:spPr>
        <p:style>
          <a:lnRef idx="1">
            <a:schemeClr val="accent3"/>
          </a:lnRef>
          <a:fillRef idx="2">
            <a:schemeClr val="accent3"/>
          </a:fillRef>
          <a:effectRef idx="1">
            <a:schemeClr val="accent3"/>
          </a:effectRef>
          <a:fontRef idx="minor">
            <a:schemeClr val="dk1"/>
          </a:fontRef>
        </p:style>
        <p:txBody>
          <a:bodyPr wrap="none" rtlCol="0" anchor="ctr"/>
          <a:lstStyle/>
          <a:p>
            <a:pPr algn="ctr"/>
            <a:r>
              <a:rPr lang="en-US" sz="1600" dirty="0" smtClean="0">
                <a:ln>
                  <a:solidFill>
                    <a:srgbClr val="FFFFFF"/>
                  </a:solidFill>
                </a:ln>
                <a:solidFill>
                  <a:schemeClr val="bg2"/>
                </a:solidFill>
              </a:rPr>
              <a:t>OBTAIN OBJECT</a:t>
            </a:r>
          </a:p>
          <a:p>
            <a:pPr algn="ctr"/>
            <a:r>
              <a:rPr lang="en-US" sz="1600" dirty="0" smtClean="0">
                <a:ln>
                  <a:solidFill>
                    <a:srgbClr val="FFFFFF"/>
                  </a:solidFill>
                </a:ln>
                <a:solidFill>
                  <a:schemeClr val="bg2"/>
                </a:solidFill>
              </a:rPr>
              <a:t>COORDINATES</a:t>
            </a:r>
          </a:p>
        </p:txBody>
      </p:sp>
      <p:cxnSp>
        <p:nvCxnSpPr>
          <p:cNvPr id="32" name="Straight Arrow Connector 31"/>
          <p:cNvCxnSpPr/>
          <p:nvPr/>
        </p:nvCxnSpPr>
        <p:spPr>
          <a:xfrm>
            <a:off x="2971800" y="1923950"/>
            <a:ext cx="2124075"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a:off x="2971800" y="4686300"/>
            <a:ext cx="2124075"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6" name="Straight Arrow Connector 35"/>
          <p:cNvCxnSpPr/>
          <p:nvPr/>
        </p:nvCxnSpPr>
        <p:spPr>
          <a:xfrm>
            <a:off x="6181725" y="5181600"/>
            <a:ext cx="0" cy="2953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8" name="Straight Arrow Connector 37"/>
          <p:cNvCxnSpPr/>
          <p:nvPr/>
        </p:nvCxnSpPr>
        <p:spPr>
          <a:xfrm>
            <a:off x="6181725" y="3859162"/>
            <a:ext cx="0" cy="2953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39" name="Straight Arrow Connector 38"/>
          <p:cNvCxnSpPr/>
          <p:nvPr/>
        </p:nvCxnSpPr>
        <p:spPr>
          <a:xfrm>
            <a:off x="6172200" y="2457250"/>
            <a:ext cx="0" cy="2953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360601259"/>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sz="3200" dirty="0">
                <a:solidFill>
                  <a:schemeClr val="dk1"/>
                </a:solidFill>
              </a:rPr>
              <a:t>How FRASIER</a:t>
            </a:r>
            <a:r>
              <a:rPr lang="en" sz="3200" dirty="0">
                <a:solidFill>
                  <a:srgbClr val="FFFFFF"/>
                </a:solidFill>
              </a:rPr>
              <a:t> Sees the World</a:t>
            </a:r>
          </a:p>
        </p:txBody>
      </p:sp>
      <p:pic>
        <p:nvPicPr>
          <p:cNvPr id="202" name="Shape 202"/>
          <p:cNvPicPr preferRelativeResize="0"/>
          <p:nvPr/>
        </p:nvPicPr>
        <p:blipFill>
          <a:blip r:embed="rId3">
            <a:alphaModFix/>
          </a:blip>
          <a:stretch>
            <a:fillRect/>
          </a:stretch>
        </p:blipFill>
        <p:spPr>
          <a:xfrm>
            <a:off x="533575" y="1561467"/>
            <a:ext cx="4505325" cy="1638300"/>
          </a:xfrm>
          <a:prstGeom prst="rect">
            <a:avLst/>
          </a:prstGeom>
          <a:noFill/>
          <a:ln w="19050">
            <a:solidFill>
              <a:schemeClr val="tx2"/>
            </a:solidFill>
          </a:ln>
        </p:spPr>
      </p:pic>
      <p:pic>
        <p:nvPicPr>
          <p:cNvPr id="203" name="Shape 203"/>
          <p:cNvPicPr preferRelativeResize="0"/>
          <p:nvPr/>
        </p:nvPicPr>
        <p:blipFill rotWithShape="1">
          <a:blip r:embed="rId4">
            <a:alphaModFix/>
          </a:blip>
          <a:srcRect r="52943"/>
          <a:stretch/>
        </p:blipFill>
        <p:spPr>
          <a:xfrm>
            <a:off x="3526251" y="3998100"/>
            <a:ext cx="2241099" cy="1676400"/>
          </a:xfrm>
          <a:prstGeom prst="rect">
            <a:avLst/>
          </a:prstGeom>
          <a:noFill/>
          <a:ln w="19050">
            <a:solidFill>
              <a:schemeClr val="tx2"/>
            </a:solidFill>
          </a:ln>
        </p:spPr>
      </p:pic>
      <p:sp>
        <p:nvSpPr>
          <p:cNvPr id="204" name="Shape 204"/>
          <p:cNvSpPr txBox="1">
            <a:spLocks noGrp="1"/>
          </p:cNvSpPr>
          <p:nvPr>
            <p:ph type="title" idx="4294967295"/>
          </p:nvPr>
        </p:nvSpPr>
        <p:spPr>
          <a:xfrm>
            <a:off x="304800" y="3197767"/>
            <a:ext cx="5233775" cy="495733"/>
          </a:xfrm>
          <a:prstGeom prst="rect">
            <a:avLst/>
          </a:prstGeom>
        </p:spPr>
        <p:txBody>
          <a:bodyPr lIns="91425" tIns="91425" rIns="91425" bIns="91425" anchor="b" anchorCtr="0">
            <a:noAutofit/>
          </a:bodyPr>
          <a:lstStyle/>
          <a:p>
            <a:pPr lvl="0" rtl="0">
              <a:spcBef>
                <a:spcPts val="0"/>
              </a:spcBef>
              <a:buNone/>
            </a:pPr>
            <a:r>
              <a:rPr lang="en" sz="2400" b="0" dirty="0">
                <a:solidFill>
                  <a:schemeClr val="dk1"/>
                </a:solidFill>
              </a:rPr>
              <a:t>Detecting the number of objects</a:t>
            </a:r>
          </a:p>
        </p:txBody>
      </p:sp>
      <p:sp>
        <p:nvSpPr>
          <p:cNvPr id="205" name="Shape 205"/>
          <p:cNvSpPr txBox="1">
            <a:spLocks noGrp="1"/>
          </p:cNvSpPr>
          <p:nvPr>
            <p:ph type="title" idx="4294967295"/>
          </p:nvPr>
        </p:nvSpPr>
        <p:spPr>
          <a:xfrm>
            <a:off x="2819400" y="5674500"/>
            <a:ext cx="6019800" cy="533832"/>
          </a:xfrm>
          <a:prstGeom prst="rect">
            <a:avLst/>
          </a:prstGeom>
        </p:spPr>
        <p:txBody>
          <a:bodyPr lIns="91425" tIns="91425" rIns="91425" bIns="91425" anchor="b" anchorCtr="0">
            <a:noAutofit/>
          </a:bodyPr>
          <a:lstStyle/>
          <a:p>
            <a:pPr lvl="0" rtl="0">
              <a:spcBef>
                <a:spcPts val="0"/>
              </a:spcBef>
              <a:buNone/>
            </a:pPr>
            <a:r>
              <a:rPr lang="en" sz="2400" b="0" dirty="0">
                <a:solidFill>
                  <a:schemeClr val="dk1"/>
                </a:solidFill>
              </a:rPr>
              <a:t>Recognizing the location of the object</a:t>
            </a:r>
          </a:p>
        </p:txBody>
      </p:sp>
      <p:pic>
        <p:nvPicPr>
          <p:cNvPr id="206" name="Shape 206"/>
          <p:cNvPicPr preferRelativeResize="0"/>
          <p:nvPr/>
        </p:nvPicPr>
        <p:blipFill>
          <a:blip r:embed="rId5">
            <a:alphaModFix/>
          </a:blip>
          <a:stretch>
            <a:fillRect/>
          </a:stretch>
        </p:blipFill>
        <p:spPr>
          <a:xfrm>
            <a:off x="5767350" y="3998101"/>
            <a:ext cx="2141554" cy="1676399"/>
          </a:xfrm>
          <a:prstGeom prst="rect">
            <a:avLst/>
          </a:prstGeom>
          <a:noFill/>
          <a:ln w="19050">
            <a:solidFill>
              <a:schemeClr val="tx2"/>
            </a:solidFill>
          </a:ln>
        </p:spPr>
      </p:pic>
    </p:spTree>
    <p:extLst>
      <p:ext uri="{BB962C8B-B14F-4D97-AF65-F5344CB8AC3E}">
        <p14:creationId xmlns:p14="http://schemas.microsoft.com/office/powerpoint/2010/main" val="387755908"/>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sz="3200" dirty="0">
                <a:solidFill>
                  <a:schemeClr val="dk1"/>
                </a:solidFill>
              </a:rPr>
              <a:t>How You Talk to FRASIER</a:t>
            </a:r>
          </a:p>
        </p:txBody>
      </p:sp>
      <p:sp>
        <p:nvSpPr>
          <p:cNvPr id="214" name="Shape 214"/>
          <p:cNvSpPr txBox="1"/>
          <p:nvPr/>
        </p:nvSpPr>
        <p:spPr>
          <a:xfrm>
            <a:off x="6248400" y="1424696"/>
            <a:ext cx="2797500" cy="4191999"/>
          </a:xfrm>
          <a:prstGeom prst="rect">
            <a:avLst/>
          </a:prstGeom>
          <a:noFill/>
          <a:ln>
            <a:noFill/>
          </a:ln>
        </p:spPr>
        <p:txBody>
          <a:bodyPr lIns="91425" tIns="91425" rIns="91425" bIns="91425" anchor="t" anchorCtr="0">
            <a:noAutofit/>
          </a:bodyPr>
          <a:lstStyle/>
          <a:p>
            <a:pPr rtl="0">
              <a:spcBef>
                <a:spcPts val="0"/>
              </a:spcBef>
              <a:buNone/>
            </a:pPr>
            <a:r>
              <a:rPr lang="en" sz="2000" u="sng" dirty="0">
                <a:solidFill>
                  <a:srgbClr val="FFFFFF"/>
                </a:solidFill>
              </a:rPr>
              <a:t>Functionalities:</a:t>
            </a:r>
          </a:p>
          <a:p>
            <a:pPr marL="457200" lvl="0" indent="-342900" rtl="0">
              <a:spcBef>
                <a:spcPts val="0"/>
              </a:spcBef>
              <a:buClr>
                <a:srgbClr val="FFFFFF"/>
              </a:buClr>
              <a:buSzPct val="100000"/>
              <a:buFont typeface="Arial"/>
              <a:buChar char="●"/>
            </a:pPr>
            <a:r>
              <a:rPr lang="en" sz="2000" dirty="0">
                <a:solidFill>
                  <a:srgbClr val="FFFFFF"/>
                </a:solidFill>
              </a:rPr>
              <a:t>Heartrate Monitor</a:t>
            </a:r>
          </a:p>
          <a:p>
            <a:pPr marL="457200" lvl="0" indent="-342900" rtl="0">
              <a:spcBef>
                <a:spcPts val="0"/>
              </a:spcBef>
              <a:buClr>
                <a:srgbClr val="FFFFFF"/>
              </a:buClr>
              <a:buSzPct val="100000"/>
              <a:buFont typeface="Arial"/>
              <a:buChar char="●"/>
            </a:pPr>
            <a:r>
              <a:rPr lang="en" sz="2000" dirty="0">
                <a:solidFill>
                  <a:srgbClr val="FFFFFF"/>
                </a:solidFill>
              </a:rPr>
              <a:t>Physical Therapy</a:t>
            </a:r>
          </a:p>
          <a:p>
            <a:pPr marL="457200" lvl="0" indent="-342900" rtl="0">
              <a:spcBef>
                <a:spcPts val="0"/>
              </a:spcBef>
              <a:buClr>
                <a:srgbClr val="FFFFFF"/>
              </a:buClr>
              <a:buSzPct val="100000"/>
              <a:buFont typeface="Arial"/>
              <a:buChar char="●"/>
            </a:pPr>
            <a:r>
              <a:rPr lang="en" sz="2000" dirty="0">
                <a:solidFill>
                  <a:srgbClr val="FFFFFF"/>
                </a:solidFill>
              </a:rPr>
              <a:t>Calendar Events</a:t>
            </a:r>
          </a:p>
          <a:p>
            <a:pPr marL="457200" lvl="0" indent="-342900" rtl="0">
              <a:spcBef>
                <a:spcPts val="0"/>
              </a:spcBef>
              <a:buClr>
                <a:srgbClr val="FFFFFF"/>
              </a:buClr>
              <a:buSzPct val="100000"/>
              <a:buFont typeface="Arial"/>
              <a:buChar char="●"/>
            </a:pPr>
            <a:r>
              <a:rPr lang="en" sz="2000" dirty="0">
                <a:solidFill>
                  <a:srgbClr val="FFFFFF"/>
                </a:solidFill>
              </a:rPr>
              <a:t>Follow</a:t>
            </a:r>
          </a:p>
          <a:p>
            <a:pPr marL="457200" lvl="0" indent="-342900" rtl="0">
              <a:spcBef>
                <a:spcPts val="0"/>
              </a:spcBef>
              <a:buClr>
                <a:srgbClr val="FFFFFF"/>
              </a:buClr>
              <a:buSzPct val="100000"/>
              <a:buFont typeface="Arial"/>
              <a:buChar char="●"/>
            </a:pPr>
            <a:r>
              <a:rPr lang="en" sz="2000" dirty="0">
                <a:solidFill>
                  <a:srgbClr val="FFFFFF"/>
                </a:solidFill>
              </a:rPr>
              <a:t>Leisure Activities</a:t>
            </a:r>
          </a:p>
          <a:p>
            <a:pPr marL="914400" lvl="1" indent="-342900" rtl="0">
              <a:spcBef>
                <a:spcPts val="0"/>
              </a:spcBef>
              <a:buClr>
                <a:srgbClr val="FFFFFF"/>
              </a:buClr>
              <a:buSzPct val="100000"/>
              <a:buFont typeface="Arial"/>
              <a:buChar char="○"/>
            </a:pPr>
            <a:r>
              <a:rPr lang="en" sz="2000" dirty="0">
                <a:solidFill>
                  <a:srgbClr val="FFFFFF"/>
                </a:solidFill>
              </a:rPr>
              <a:t>Solitaire</a:t>
            </a:r>
          </a:p>
          <a:p>
            <a:pPr marL="914400" lvl="1" indent="-342900" rtl="0">
              <a:spcBef>
                <a:spcPts val="0"/>
              </a:spcBef>
              <a:buClr>
                <a:srgbClr val="FFFFFF"/>
              </a:buClr>
              <a:buSzPct val="100000"/>
              <a:buFont typeface="Arial"/>
              <a:buChar char="○"/>
            </a:pPr>
            <a:r>
              <a:rPr lang="en" sz="2000" dirty="0">
                <a:solidFill>
                  <a:srgbClr val="FFFFFF"/>
                </a:solidFill>
              </a:rPr>
              <a:t>Skype</a:t>
            </a:r>
          </a:p>
          <a:p>
            <a:pPr marL="457200" lvl="0" indent="-342900" rtl="0">
              <a:spcBef>
                <a:spcPts val="0"/>
              </a:spcBef>
              <a:buClr>
                <a:srgbClr val="FFFFFF"/>
              </a:buClr>
              <a:buSzPct val="100000"/>
              <a:buFont typeface="Arial"/>
              <a:buChar char="●"/>
            </a:pPr>
            <a:r>
              <a:rPr lang="en" sz="2000" dirty="0">
                <a:solidFill>
                  <a:srgbClr val="FFFFFF"/>
                </a:solidFill>
              </a:rPr>
              <a:t>Emergency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0900" y="1493520"/>
            <a:ext cx="2809875" cy="4526280"/>
          </a:xfrm>
          <a:prstGeom prst="rect">
            <a:avLst/>
          </a:prstGeom>
          <a:ln w="19050">
            <a:solidFill>
              <a:schemeClr val="tx2"/>
            </a:solid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675" y="1493520"/>
            <a:ext cx="2828925" cy="4526280"/>
          </a:xfrm>
          <a:prstGeom prst="rect">
            <a:avLst/>
          </a:prstGeom>
          <a:ln w="19050">
            <a:solidFill>
              <a:schemeClr val="tx2"/>
            </a:solidFill>
          </a:ln>
        </p:spPr>
      </p:pic>
    </p:spTree>
    <p:extLst>
      <p:ext uri="{BB962C8B-B14F-4D97-AF65-F5344CB8AC3E}">
        <p14:creationId xmlns:p14="http://schemas.microsoft.com/office/powerpoint/2010/main" val="1133533665"/>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body" idx="1"/>
          </p:nvPr>
        </p:nvSpPr>
        <p:spPr>
          <a:xfrm>
            <a:off x="457200" y="1447800"/>
            <a:ext cx="8229600" cy="4787199"/>
          </a:xfrm>
          <a:prstGeom prst="rect">
            <a:avLst/>
          </a:prstGeom>
        </p:spPr>
        <p:txBody>
          <a:bodyPr lIns="91425" tIns="91425" rIns="91425" bIns="91425" anchor="t" anchorCtr="0">
            <a:noAutofit/>
          </a:bodyPr>
          <a:lstStyle/>
          <a:p>
            <a:pPr marL="0" lvl="0" indent="0" rtl="0">
              <a:lnSpc>
                <a:spcPct val="100000"/>
              </a:lnSpc>
              <a:spcBef>
                <a:spcPts val="0"/>
              </a:spcBef>
              <a:buNone/>
            </a:pPr>
            <a:r>
              <a:rPr lang="en" sz="3600" b="1" dirty="0">
                <a:solidFill>
                  <a:srgbClr val="D5A6BD"/>
                </a:solidFill>
              </a:rPr>
              <a:t>F</a:t>
            </a:r>
            <a:r>
              <a:rPr lang="en" sz="3600" dirty="0">
                <a:solidFill>
                  <a:srgbClr val="FFFFFF"/>
                </a:solidFill>
              </a:rPr>
              <a:t>ostering</a:t>
            </a:r>
          </a:p>
          <a:p>
            <a:pPr marL="0" lvl="0" indent="0" rtl="0">
              <a:lnSpc>
                <a:spcPct val="100000"/>
              </a:lnSpc>
              <a:spcBef>
                <a:spcPts val="0"/>
              </a:spcBef>
              <a:buNone/>
            </a:pPr>
            <a:r>
              <a:rPr lang="en" sz="3600" b="1" dirty="0">
                <a:solidFill>
                  <a:srgbClr val="D5A6BD"/>
                </a:solidFill>
              </a:rPr>
              <a:t>R</a:t>
            </a:r>
            <a:r>
              <a:rPr lang="en" sz="3600" dirty="0">
                <a:solidFill>
                  <a:srgbClr val="FFFFFF"/>
                </a:solidFill>
              </a:rPr>
              <a:t>esilient</a:t>
            </a:r>
          </a:p>
          <a:p>
            <a:pPr marL="0" lvl="0" indent="0" rtl="0">
              <a:lnSpc>
                <a:spcPct val="100000"/>
              </a:lnSpc>
              <a:spcBef>
                <a:spcPts val="0"/>
              </a:spcBef>
              <a:buNone/>
            </a:pPr>
            <a:r>
              <a:rPr lang="en" sz="3600" b="1" dirty="0">
                <a:solidFill>
                  <a:srgbClr val="D5A6BD"/>
                </a:solidFill>
              </a:rPr>
              <a:t>A</a:t>
            </a:r>
            <a:r>
              <a:rPr lang="en" sz="3600" dirty="0">
                <a:solidFill>
                  <a:srgbClr val="FFFFFF"/>
                </a:solidFill>
              </a:rPr>
              <a:t>ging with a</a:t>
            </a:r>
            <a:r>
              <a:rPr lang="en" sz="3600" b="1" dirty="0">
                <a:solidFill>
                  <a:srgbClr val="FFFFFF"/>
                </a:solidFill>
              </a:rPr>
              <a:t> </a:t>
            </a:r>
          </a:p>
          <a:p>
            <a:pPr marL="0" lvl="0" indent="0" rtl="0">
              <a:lnSpc>
                <a:spcPct val="100000"/>
              </a:lnSpc>
              <a:spcBef>
                <a:spcPts val="0"/>
              </a:spcBef>
              <a:buNone/>
            </a:pPr>
            <a:r>
              <a:rPr lang="en" sz="3600" b="1" dirty="0">
                <a:solidFill>
                  <a:srgbClr val="D5A6BD"/>
                </a:solidFill>
              </a:rPr>
              <a:t>S</a:t>
            </a:r>
            <a:r>
              <a:rPr lang="en" sz="3600" dirty="0">
                <a:solidFill>
                  <a:srgbClr val="FFFFFF"/>
                </a:solidFill>
              </a:rPr>
              <a:t>elf-efficacy and </a:t>
            </a:r>
          </a:p>
          <a:p>
            <a:pPr marL="0" lvl="0" indent="0" rtl="0">
              <a:lnSpc>
                <a:spcPct val="100000"/>
              </a:lnSpc>
              <a:spcBef>
                <a:spcPts val="0"/>
              </a:spcBef>
              <a:buNone/>
            </a:pPr>
            <a:r>
              <a:rPr lang="en" sz="3600" b="1" dirty="0">
                <a:solidFill>
                  <a:srgbClr val="D5A6BD"/>
                </a:solidFill>
              </a:rPr>
              <a:t>I</a:t>
            </a:r>
            <a:r>
              <a:rPr lang="en" sz="3600" dirty="0">
                <a:solidFill>
                  <a:srgbClr val="FFFFFF"/>
                </a:solidFill>
              </a:rPr>
              <a:t>ndependence </a:t>
            </a:r>
          </a:p>
          <a:p>
            <a:pPr marL="0" lvl="0" indent="0" rtl="0">
              <a:lnSpc>
                <a:spcPct val="100000"/>
              </a:lnSpc>
              <a:spcBef>
                <a:spcPts val="0"/>
              </a:spcBef>
              <a:buNone/>
            </a:pPr>
            <a:r>
              <a:rPr lang="en" sz="3600" b="1" dirty="0">
                <a:solidFill>
                  <a:srgbClr val="D5A6BD"/>
                </a:solidFill>
              </a:rPr>
              <a:t>E</a:t>
            </a:r>
            <a:r>
              <a:rPr lang="en" sz="3600" dirty="0">
                <a:solidFill>
                  <a:srgbClr val="FFFFFF"/>
                </a:solidFill>
              </a:rPr>
              <a:t>nabling </a:t>
            </a:r>
          </a:p>
          <a:p>
            <a:pPr marL="0" lvl="0" indent="0" rtl="0">
              <a:lnSpc>
                <a:spcPct val="100000"/>
              </a:lnSpc>
              <a:spcBef>
                <a:spcPts val="0"/>
              </a:spcBef>
              <a:buClr>
                <a:schemeClr val="dk2"/>
              </a:buClr>
              <a:buSzPct val="30555"/>
              <a:buFont typeface="Arial"/>
              <a:buNone/>
            </a:pPr>
            <a:r>
              <a:rPr lang="en" sz="3600" b="1" dirty="0">
                <a:solidFill>
                  <a:srgbClr val="D5A6BD"/>
                </a:solidFill>
              </a:rPr>
              <a:t>R</a:t>
            </a:r>
            <a:r>
              <a:rPr lang="en" sz="3600" dirty="0">
                <a:solidFill>
                  <a:srgbClr val="FFFFFF"/>
                </a:solidFill>
              </a:rPr>
              <a:t>obot</a:t>
            </a:r>
          </a:p>
          <a:p>
            <a:pPr>
              <a:spcBef>
                <a:spcPts val="0"/>
              </a:spcBef>
              <a:buNone/>
            </a:pPr>
            <a:endParaRPr sz="3600" dirty="0"/>
          </a:p>
        </p:txBody>
      </p:sp>
      <p:pic>
        <p:nvPicPr>
          <p:cNvPr id="77" name="Shape 77"/>
          <p:cNvPicPr preferRelativeResize="0"/>
          <p:nvPr/>
        </p:nvPicPr>
        <p:blipFill>
          <a:blip r:embed="rId3">
            <a:alphaModFix/>
          </a:blip>
          <a:stretch>
            <a:fillRect/>
          </a:stretch>
        </p:blipFill>
        <p:spPr>
          <a:xfrm>
            <a:off x="5562600" y="1600200"/>
            <a:ext cx="2623249" cy="4059499"/>
          </a:xfrm>
          <a:prstGeom prst="rect">
            <a:avLst/>
          </a:prstGeom>
          <a:noFill/>
          <a:ln w="19050">
            <a:solidFill>
              <a:schemeClr val="tx2"/>
            </a:solidFill>
          </a:ln>
        </p:spPr>
      </p:pic>
      <p:sp>
        <p:nvSpPr>
          <p:cNvPr id="5" name="Shape 78"/>
          <p:cNvSpPr txBox="1"/>
          <p:nvPr/>
        </p:nvSpPr>
        <p:spPr>
          <a:xfrm>
            <a:off x="457200" y="609600"/>
            <a:ext cx="8382000" cy="685800"/>
          </a:xfrm>
          <a:prstGeom prst="rect">
            <a:avLst/>
          </a:prstGeom>
          <a:noFill/>
          <a:ln>
            <a:noFill/>
          </a:ln>
        </p:spPr>
        <p:txBody>
          <a:bodyPr lIns="91425" tIns="91425" rIns="91425" bIns="91425" anchor="t" anchorCtr="0">
            <a:noAutofit/>
          </a:bodyPr>
          <a:lstStyle/>
          <a:p>
            <a:pPr>
              <a:spcBef>
                <a:spcPts val="0"/>
              </a:spcBef>
              <a:buNone/>
            </a:pPr>
            <a:r>
              <a:rPr lang="en" sz="3200" b="1" dirty="0">
                <a:solidFill>
                  <a:srgbClr val="FFFFFF"/>
                </a:solidFill>
              </a:rPr>
              <a:t>Meet </a:t>
            </a:r>
            <a:r>
              <a:rPr lang="en" sz="3200" b="1" dirty="0" smtClean="0">
                <a:solidFill>
                  <a:srgbClr val="FFFFFF"/>
                </a:solidFill>
              </a:rPr>
              <a:t>FRASIER</a:t>
            </a:r>
            <a:endParaRPr lang="en" sz="3200" b="1" dirty="0">
              <a:solidFill>
                <a:srgbClr val="FFFFFF"/>
              </a:solidFill>
            </a:endParaRPr>
          </a:p>
        </p:txBody>
      </p:sp>
    </p:spTree>
    <p:extLst>
      <p:ext uri="{BB962C8B-B14F-4D97-AF65-F5344CB8AC3E}">
        <p14:creationId xmlns:p14="http://schemas.microsoft.com/office/powerpoint/2010/main" val="3595750454"/>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457200" y="457200"/>
            <a:ext cx="8686800" cy="800000"/>
          </a:xfrm>
          <a:prstGeom prst="rect">
            <a:avLst/>
          </a:prstGeom>
        </p:spPr>
        <p:txBody>
          <a:bodyPr lIns="91425" tIns="91425" rIns="91425" bIns="91425" anchor="b" anchorCtr="0">
            <a:noAutofit/>
          </a:bodyPr>
          <a:lstStyle/>
          <a:p>
            <a:pPr lvl="0" rtl="0">
              <a:spcBef>
                <a:spcPts val="0"/>
              </a:spcBef>
              <a:buNone/>
            </a:pPr>
            <a:r>
              <a:rPr lang="en" sz="3200" dirty="0">
                <a:solidFill>
                  <a:schemeClr val="dk1"/>
                </a:solidFill>
              </a:rPr>
              <a:t>How FRASIER Interacts with the World</a:t>
            </a:r>
          </a:p>
        </p:txBody>
      </p:sp>
      <p:sp>
        <p:nvSpPr>
          <p:cNvPr id="4" name="Shape 215"/>
          <p:cNvSpPr txBox="1"/>
          <p:nvPr/>
        </p:nvSpPr>
        <p:spPr>
          <a:xfrm>
            <a:off x="519374" y="1474350"/>
            <a:ext cx="4357425" cy="4012050"/>
          </a:xfrm>
          <a:prstGeom prst="rect">
            <a:avLst/>
          </a:prstGeom>
          <a:noFill/>
          <a:ln>
            <a:noFill/>
          </a:ln>
        </p:spPr>
        <p:txBody>
          <a:bodyPr lIns="91425" tIns="91425" rIns="91425" bIns="91425" anchor="t" anchorCtr="0">
            <a:noAutofit/>
          </a:bodyPr>
          <a:lstStyle/>
          <a:p>
            <a:pPr lvl="0" rtl="0">
              <a:spcBef>
                <a:spcPts val="0"/>
              </a:spcBef>
              <a:buNone/>
            </a:pPr>
            <a:r>
              <a:rPr lang="en" sz="2400" u="sng" dirty="0">
                <a:solidFill>
                  <a:schemeClr val="dk1"/>
                </a:solidFill>
              </a:rPr>
              <a:t>Manipulator Control:</a:t>
            </a:r>
          </a:p>
          <a:p>
            <a:pPr lvl="0" rtl="0">
              <a:spcBef>
                <a:spcPts val="0"/>
              </a:spcBef>
              <a:buClr>
                <a:schemeClr val="dk2"/>
              </a:buClr>
              <a:buFont typeface="Arial"/>
              <a:buNone/>
            </a:pPr>
            <a:endParaRPr sz="2400" u="sng" dirty="0">
              <a:solidFill>
                <a:schemeClr val="dk1"/>
              </a:solidFill>
            </a:endParaRPr>
          </a:p>
          <a:p>
            <a:pPr marL="457200" lvl="0" indent="-342900" rtl="0">
              <a:spcBef>
                <a:spcPts val="0"/>
              </a:spcBef>
              <a:buClr>
                <a:schemeClr val="dk1"/>
              </a:buClr>
              <a:buSzPct val="100000"/>
              <a:buFont typeface="Arial"/>
              <a:buChar char="●"/>
            </a:pPr>
            <a:r>
              <a:rPr lang="en" sz="2400" dirty="0">
                <a:solidFill>
                  <a:schemeClr val="dk1"/>
                </a:solidFill>
              </a:rPr>
              <a:t>igus Robolink D joint</a:t>
            </a:r>
          </a:p>
          <a:p>
            <a:pPr marL="457200" lvl="0" indent="-342900" rtl="0">
              <a:spcBef>
                <a:spcPts val="0"/>
              </a:spcBef>
              <a:buClr>
                <a:schemeClr val="dk1"/>
              </a:buClr>
              <a:buSzPct val="100000"/>
              <a:buFont typeface="Arial"/>
              <a:buChar char="●"/>
            </a:pPr>
            <a:r>
              <a:rPr lang="en" sz="2400" dirty="0">
                <a:solidFill>
                  <a:schemeClr val="dk1"/>
                </a:solidFill>
              </a:rPr>
              <a:t>Worm drive gearbox</a:t>
            </a:r>
          </a:p>
          <a:p>
            <a:pPr marL="457200" lvl="0" indent="-342900" rtl="0">
              <a:spcBef>
                <a:spcPts val="0"/>
              </a:spcBef>
              <a:buClr>
                <a:schemeClr val="dk1"/>
              </a:buClr>
              <a:buSzPct val="100000"/>
              <a:buFont typeface="Arial"/>
              <a:buChar char="●"/>
            </a:pPr>
            <a:r>
              <a:rPr lang="en" sz="2400" dirty="0">
                <a:solidFill>
                  <a:schemeClr val="dk1"/>
                </a:solidFill>
              </a:rPr>
              <a:t>Serial communication over USB</a:t>
            </a:r>
          </a:p>
          <a:p>
            <a:pPr>
              <a:spcBef>
                <a:spcPts val="0"/>
              </a:spcBef>
              <a:buNone/>
            </a:pPr>
            <a:endParaRPr sz="2400" dirty="0"/>
          </a:p>
        </p:txBody>
      </p:sp>
      <p:pic>
        <p:nvPicPr>
          <p:cNvPr id="2" name="arm final subse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33800" y="3480375"/>
            <a:ext cx="5279390" cy="2967339"/>
          </a:xfrm>
          <a:prstGeom prst="rect">
            <a:avLst/>
          </a:prstGeom>
          <a:ln w="19050">
            <a:solidFill>
              <a:schemeClr val="tx2"/>
            </a:solidFill>
          </a:ln>
        </p:spPr>
      </p:pic>
      <p:sp>
        <p:nvSpPr>
          <p:cNvPr id="6" name="Shape 215"/>
          <p:cNvSpPr txBox="1"/>
          <p:nvPr/>
        </p:nvSpPr>
        <p:spPr>
          <a:xfrm>
            <a:off x="6477000" y="5902764"/>
            <a:ext cx="2819400" cy="506850"/>
          </a:xfrm>
          <a:prstGeom prst="rect">
            <a:avLst/>
          </a:prstGeom>
          <a:noFill/>
          <a:ln>
            <a:noFill/>
          </a:ln>
        </p:spPr>
        <p:txBody>
          <a:bodyPr lIns="91425" tIns="91425" rIns="91425" bIns="91425" anchor="t" anchorCtr="0">
            <a:noAutofit/>
          </a:bodyPr>
          <a:lstStyle/>
          <a:p>
            <a:pPr lvl="0" rtl="0">
              <a:spcBef>
                <a:spcPts val="0"/>
              </a:spcBef>
              <a:buNone/>
            </a:pPr>
            <a:r>
              <a:rPr lang="en-US" sz="2400" dirty="0" smtClean="0">
                <a:solidFill>
                  <a:schemeClr val="dk1"/>
                </a:solidFill>
              </a:rPr>
              <a:t>Video Speed 2x</a:t>
            </a:r>
            <a:endParaRPr lang="en" sz="2400" dirty="0">
              <a:solidFill>
                <a:schemeClr val="dk1"/>
              </a:solidFill>
            </a:endParaRPr>
          </a:p>
          <a:p>
            <a:pPr>
              <a:spcBef>
                <a:spcPts val="0"/>
              </a:spcBef>
              <a:buNone/>
            </a:pPr>
            <a:endParaRPr sz="2400" dirty="0"/>
          </a:p>
        </p:txBody>
      </p:sp>
    </p:spTree>
    <p:extLst>
      <p:ext uri="{BB962C8B-B14F-4D97-AF65-F5344CB8AC3E}">
        <p14:creationId xmlns:p14="http://schemas.microsoft.com/office/powerpoint/2010/main" val="322858686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sz="3200" dirty="0" smtClean="0">
                <a:solidFill>
                  <a:schemeClr val="dk1"/>
                </a:solidFill>
              </a:rPr>
              <a:t>Additional Features</a:t>
            </a:r>
            <a:endParaRPr lang="en" sz="3200" dirty="0">
              <a:solidFill>
                <a:schemeClr val="dk1"/>
              </a:solidFill>
            </a:endParaRPr>
          </a:p>
        </p:txBody>
      </p:sp>
      <p:grpSp>
        <p:nvGrpSpPr>
          <p:cNvPr id="25" name="Group 24"/>
          <p:cNvGrpSpPr/>
          <p:nvPr/>
        </p:nvGrpSpPr>
        <p:grpSpPr>
          <a:xfrm>
            <a:off x="2569493" y="1447800"/>
            <a:ext cx="4005013" cy="5103969"/>
            <a:chOff x="2053243" y="1525431"/>
            <a:chExt cx="4005013" cy="5103969"/>
          </a:xfrm>
        </p:grpSpPr>
        <p:grpSp>
          <p:nvGrpSpPr>
            <p:cNvPr id="2" name="Group 1"/>
            <p:cNvGrpSpPr/>
            <p:nvPr/>
          </p:nvGrpSpPr>
          <p:grpSpPr>
            <a:xfrm>
              <a:off x="2053243" y="1525431"/>
              <a:ext cx="4005013" cy="5103969"/>
              <a:chOff x="2053243" y="1525431"/>
              <a:chExt cx="4005013" cy="5103969"/>
            </a:xfrm>
          </p:grpSpPr>
          <p:sp>
            <p:nvSpPr>
              <p:cNvPr id="4" name="TextBox 3"/>
              <p:cNvSpPr txBox="1"/>
              <p:nvPr/>
            </p:nvSpPr>
            <p:spPr>
              <a:xfrm>
                <a:off x="2288169" y="2697064"/>
                <a:ext cx="1164520" cy="369332"/>
              </a:xfrm>
              <a:prstGeom prst="rect">
                <a:avLst/>
              </a:prstGeom>
              <a:noFill/>
            </p:spPr>
            <p:txBody>
              <a:bodyPr wrap="square" rtlCol="0">
                <a:spAutoFit/>
              </a:bodyPr>
              <a:lstStyle/>
              <a:p>
                <a:r>
                  <a:rPr lang="en-US" b="1" dirty="0" smtClean="0"/>
                  <a:t>TRAY</a:t>
                </a:r>
                <a:endParaRPr lang="en-US" sz="3200" b="1" dirty="0" smtClean="0"/>
              </a:p>
            </p:txBody>
          </p:sp>
          <p:sp>
            <p:nvSpPr>
              <p:cNvPr id="5" name="TextBox 4"/>
              <p:cNvSpPr txBox="1"/>
              <p:nvPr/>
            </p:nvSpPr>
            <p:spPr>
              <a:xfrm>
                <a:off x="2090452" y="5983069"/>
                <a:ext cx="1871948" cy="646331"/>
              </a:xfrm>
              <a:prstGeom prst="rect">
                <a:avLst/>
              </a:prstGeom>
              <a:noFill/>
            </p:spPr>
            <p:txBody>
              <a:bodyPr wrap="square" rtlCol="0">
                <a:spAutoFit/>
              </a:bodyPr>
              <a:lstStyle/>
              <a:p>
                <a:pPr algn="ctr"/>
                <a:r>
                  <a:rPr lang="en-US" b="1" dirty="0" smtClean="0"/>
                  <a:t>STORAGE</a:t>
                </a:r>
              </a:p>
              <a:p>
                <a:pPr algn="ctr"/>
                <a:r>
                  <a:rPr lang="en-US" b="1" dirty="0" smtClean="0"/>
                  <a:t>DRAWER</a:t>
                </a:r>
                <a:endParaRPr lang="en-US" sz="2400" b="1" dirty="0" smtClean="0"/>
              </a:p>
            </p:txBody>
          </p:sp>
          <p:sp>
            <p:nvSpPr>
              <p:cNvPr id="6" name="TextBox 5"/>
              <p:cNvSpPr txBox="1"/>
              <p:nvPr/>
            </p:nvSpPr>
            <p:spPr>
              <a:xfrm>
                <a:off x="2090452" y="4196571"/>
                <a:ext cx="1600525" cy="369332"/>
              </a:xfrm>
              <a:prstGeom prst="rect">
                <a:avLst/>
              </a:prstGeom>
              <a:noFill/>
            </p:spPr>
            <p:txBody>
              <a:bodyPr wrap="square" rtlCol="0">
                <a:spAutoFit/>
              </a:bodyPr>
              <a:lstStyle/>
              <a:p>
                <a:r>
                  <a:rPr lang="en-US" b="1" dirty="0" smtClean="0"/>
                  <a:t>HANDLE</a:t>
                </a:r>
                <a:endParaRPr lang="en-US" sz="2400" b="1" dirty="0" smtClean="0"/>
              </a:p>
            </p:txBody>
          </p:sp>
          <p:sp>
            <p:nvSpPr>
              <p:cNvPr id="7" name="TextBox 6"/>
              <p:cNvSpPr txBox="1"/>
              <p:nvPr/>
            </p:nvSpPr>
            <p:spPr>
              <a:xfrm>
                <a:off x="4038600" y="5943600"/>
                <a:ext cx="2019656" cy="646331"/>
              </a:xfrm>
              <a:prstGeom prst="rect">
                <a:avLst/>
              </a:prstGeom>
              <a:noFill/>
            </p:spPr>
            <p:txBody>
              <a:bodyPr wrap="square" rtlCol="0">
                <a:spAutoFit/>
              </a:bodyPr>
              <a:lstStyle/>
              <a:p>
                <a:pPr algn="ctr"/>
                <a:r>
                  <a:rPr lang="en-US" b="1" dirty="0" smtClean="0"/>
                  <a:t>EMERGENCY BUTTON</a:t>
                </a:r>
                <a:endParaRPr lang="en-US" sz="2400" b="1" dirty="0" smtClean="0"/>
              </a:p>
            </p:txBody>
          </p:sp>
          <p:pic>
            <p:nvPicPr>
              <p:cNvPr id="8" name="Picture 23" descr="Rob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9457" y="1525431"/>
                <a:ext cx="1981200" cy="3648178"/>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9" name="Picture 25" descr="Tra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379" y="1672105"/>
                <a:ext cx="1486850" cy="1311927"/>
              </a:xfrm>
              <a:prstGeom prst="ellipse">
                <a:avLst/>
              </a:prstGeom>
              <a:ln w="19050">
                <a:solidFill>
                  <a:schemeClr val="tx2"/>
                </a:solid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7" descr="hand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3243" y="3242055"/>
                <a:ext cx="1695450" cy="120967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9" descr="Drawe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411" y="4786879"/>
                <a:ext cx="1595389" cy="13853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31" descr="Emergency Stop Butt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7331" y="5181600"/>
                <a:ext cx="1191469" cy="96388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cxnSp>
          <p:nvCxnSpPr>
            <p:cNvPr id="15" name="Shape 159"/>
            <p:cNvCxnSpPr/>
            <p:nvPr/>
          </p:nvCxnSpPr>
          <p:spPr>
            <a:xfrm>
              <a:off x="3429000" y="2306516"/>
              <a:ext cx="1143000" cy="289010"/>
            </a:xfrm>
            <a:prstGeom prst="straightConnector1">
              <a:avLst/>
            </a:prstGeom>
            <a:noFill/>
            <a:ln w="38100" cap="flat">
              <a:solidFill>
                <a:srgbClr val="D5A6BD"/>
              </a:solidFill>
              <a:prstDash val="solid"/>
              <a:round/>
              <a:headEnd type="none" w="lg" len="lg"/>
              <a:tailEnd type="triangle" w="lg" len="lg"/>
            </a:ln>
          </p:spPr>
        </p:cxnSp>
        <p:cxnSp>
          <p:nvCxnSpPr>
            <p:cNvPr id="18" name="Shape 159"/>
            <p:cNvCxnSpPr/>
            <p:nvPr/>
          </p:nvCxnSpPr>
          <p:spPr>
            <a:xfrm flipV="1">
              <a:off x="3429000" y="3048000"/>
              <a:ext cx="1525404" cy="477483"/>
            </a:xfrm>
            <a:prstGeom prst="straightConnector1">
              <a:avLst/>
            </a:prstGeom>
            <a:noFill/>
            <a:ln w="38100" cap="flat">
              <a:solidFill>
                <a:srgbClr val="D5A6BD"/>
              </a:solidFill>
              <a:prstDash val="solid"/>
              <a:round/>
              <a:headEnd type="none" w="lg" len="lg"/>
              <a:tailEnd type="triangle" w="lg" len="lg"/>
            </a:ln>
          </p:spPr>
        </p:cxnSp>
        <p:cxnSp>
          <p:nvCxnSpPr>
            <p:cNvPr id="20" name="Shape 159"/>
            <p:cNvCxnSpPr/>
            <p:nvPr/>
          </p:nvCxnSpPr>
          <p:spPr>
            <a:xfrm flipV="1">
              <a:off x="3429000" y="3581401"/>
              <a:ext cx="1461318" cy="1537552"/>
            </a:xfrm>
            <a:prstGeom prst="straightConnector1">
              <a:avLst/>
            </a:prstGeom>
            <a:noFill/>
            <a:ln w="38100" cap="flat">
              <a:solidFill>
                <a:srgbClr val="D5A6BD"/>
              </a:solidFill>
              <a:prstDash val="solid"/>
              <a:round/>
              <a:headEnd type="none" w="lg" len="lg"/>
              <a:tailEnd type="triangle" w="lg" len="lg"/>
            </a:ln>
          </p:spPr>
        </p:cxnSp>
        <p:cxnSp>
          <p:nvCxnSpPr>
            <p:cNvPr id="23" name="Shape 159"/>
            <p:cNvCxnSpPr/>
            <p:nvPr/>
          </p:nvCxnSpPr>
          <p:spPr>
            <a:xfrm flipV="1">
              <a:off x="5048428" y="4826497"/>
              <a:ext cx="0" cy="460480"/>
            </a:xfrm>
            <a:prstGeom prst="straightConnector1">
              <a:avLst/>
            </a:prstGeom>
            <a:noFill/>
            <a:ln w="38100" cap="flat">
              <a:solidFill>
                <a:srgbClr val="D5A6BD"/>
              </a:solidFill>
              <a:prstDash val="solid"/>
              <a:round/>
              <a:headEnd type="none" w="lg" len="lg"/>
              <a:tailEnd type="triangle" w="lg" len="lg"/>
            </a:ln>
          </p:spPr>
        </p:cxnSp>
      </p:grpSp>
    </p:spTree>
    <p:extLst>
      <p:ext uri="{BB962C8B-B14F-4D97-AF65-F5344CB8AC3E}">
        <p14:creationId xmlns:p14="http://schemas.microsoft.com/office/powerpoint/2010/main" val="565099413"/>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dirty="0" smtClean="0">
                <a:solidFill>
                  <a:schemeClr val="dk1"/>
                </a:solidFill>
              </a:rPr>
              <a:t>Recommendations</a:t>
            </a:r>
            <a:endParaRPr lang="en" sz="3000" dirty="0">
              <a:solidFill>
                <a:schemeClr val="dk1"/>
              </a:solidFill>
            </a:endParaRPr>
          </a:p>
        </p:txBody>
      </p:sp>
      <p:sp>
        <p:nvSpPr>
          <p:cNvPr id="232" name="Shape 232"/>
          <p:cNvSpPr txBox="1"/>
          <p:nvPr/>
        </p:nvSpPr>
        <p:spPr>
          <a:xfrm>
            <a:off x="457200" y="1524000"/>
            <a:ext cx="7918200" cy="4592400"/>
          </a:xfrm>
          <a:prstGeom prst="rect">
            <a:avLst/>
          </a:prstGeom>
          <a:noFill/>
          <a:ln>
            <a:noFill/>
          </a:ln>
        </p:spPr>
        <p:txBody>
          <a:bodyPr lIns="91425" tIns="91425" rIns="91425" bIns="91425" anchor="t" anchorCtr="0">
            <a:noAutofit/>
          </a:bodyPr>
          <a:lstStyle/>
          <a:p>
            <a:pPr marL="114300">
              <a:buClr>
                <a:srgbClr val="FFFFFF"/>
              </a:buClr>
              <a:buSzPct val="100000"/>
            </a:pPr>
            <a:r>
              <a:rPr lang="en" sz="2400" b="1" u="sng" dirty="0" smtClean="0">
                <a:solidFill>
                  <a:srgbClr val="FFFFFF"/>
                </a:solidFill>
              </a:rPr>
              <a:t>OVERALL</a:t>
            </a:r>
            <a:endParaRPr lang="en" sz="2400" b="1" u="sng" dirty="0">
              <a:solidFill>
                <a:srgbClr val="FFFFFF"/>
              </a:solidFill>
            </a:endParaRPr>
          </a:p>
          <a:p>
            <a:pPr marL="457200" lvl="0" indent="-342900" rtl="0">
              <a:spcBef>
                <a:spcPts val="0"/>
              </a:spcBef>
              <a:buClr>
                <a:srgbClr val="FFFFFF"/>
              </a:buClr>
              <a:buSzPct val="100000"/>
              <a:buFont typeface="Arial"/>
              <a:buChar char="●"/>
            </a:pPr>
            <a:r>
              <a:rPr lang="en" sz="2400" dirty="0" smtClean="0">
                <a:solidFill>
                  <a:srgbClr val="FFFFFF"/>
                </a:solidFill>
              </a:rPr>
              <a:t>Add </a:t>
            </a:r>
            <a:r>
              <a:rPr lang="en" sz="2400" dirty="0">
                <a:solidFill>
                  <a:srgbClr val="FFFFFF"/>
                </a:solidFill>
              </a:rPr>
              <a:t>additional degrees of freedom to the arm</a:t>
            </a:r>
          </a:p>
          <a:p>
            <a:pPr marL="457200" lvl="0" indent="-342900" rtl="0">
              <a:spcBef>
                <a:spcPts val="0"/>
              </a:spcBef>
              <a:buClr>
                <a:srgbClr val="FFFFFF"/>
              </a:buClr>
              <a:buSzPct val="100000"/>
              <a:buFont typeface="Arial"/>
              <a:buChar char="●"/>
            </a:pPr>
            <a:r>
              <a:rPr lang="en" sz="2400" dirty="0">
                <a:solidFill>
                  <a:srgbClr val="FFFFFF"/>
                </a:solidFill>
              </a:rPr>
              <a:t>Integrate Home sensors into robot</a:t>
            </a:r>
          </a:p>
          <a:p>
            <a:pPr marL="457200" lvl="0" indent="-342900" rtl="0">
              <a:spcBef>
                <a:spcPts val="0"/>
              </a:spcBef>
              <a:buClr>
                <a:srgbClr val="FFFFFF"/>
              </a:buClr>
              <a:buSzPct val="100000"/>
              <a:buFont typeface="Arial"/>
              <a:buChar char="●"/>
            </a:pPr>
            <a:r>
              <a:rPr lang="en" sz="2400" dirty="0">
                <a:solidFill>
                  <a:srgbClr val="FFFFFF"/>
                </a:solidFill>
              </a:rPr>
              <a:t>Modify outer design</a:t>
            </a:r>
          </a:p>
          <a:p>
            <a:pPr marL="457200" lvl="0" indent="-342900" rtl="0">
              <a:spcBef>
                <a:spcPts val="0"/>
              </a:spcBef>
              <a:buClr>
                <a:srgbClr val="FFFFFF"/>
              </a:buClr>
              <a:buSzPct val="100000"/>
              <a:buFont typeface="Arial"/>
              <a:buChar char="●"/>
            </a:pPr>
            <a:r>
              <a:rPr lang="en" sz="2400" dirty="0" smtClean="0">
                <a:solidFill>
                  <a:srgbClr val="FFFFFF"/>
                </a:solidFill>
              </a:rPr>
              <a:t>Further </a:t>
            </a:r>
            <a:r>
              <a:rPr lang="en" sz="2400" dirty="0">
                <a:solidFill>
                  <a:srgbClr val="FFFFFF"/>
                </a:solidFill>
              </a:rPr>
              <a:t>robot control through </a:t>
            </a:r>
            <a:r>
              <a:rPr lang="en" sz="2400" dirty="0" smtClean="0">
                <a:solidFill>
                  <a:srgbClr val="FFFFFF"/>
                </a:solidFill>
              </a:rPr>
              <a:t>GUI</a:t>
            </a:r>
          </a:p>
          <a:p>
            <a:pPr marL="114300" lvl="0" rtl="0">
              <a:spcBef>
                <a:spcPts val="0"/>
              </a:spcBef>
              <a:buClr>
                <a:srgbClr val="FFFFFF"/>
              </a:buClr>
              <a:buSzPct val="100000"/>
            </a:pPr>
            <a:endParaRPr lang="en" sz="2400" dirty="0" smtClean="0">
              <a:solidFill>
                <a:srgbClr val="FFFFFF"/>
              </a:solidFill>
            </a:endParaRPr>
          </a:p>
          <a:p>
            <a:pPr marL="114300" lvl="0" rtl="0">
              <a:spcBef>
                <a:spcPts val="0"/>
              </a:spcBef>
              <a:buClr>
                <a:srgbClr val="FFFFFF"/>
              </a:buClr>
              <a:buSzPct val="100000"/>
            </a:pPr>
            <a:r>
              <a:rPr lang="en" sz="2400" b="1" u="sng" dirty="0" smtClean="0">
                <a:solidFill>
                  <a:srgbClr val="FFFFFF"/>
                </a:solidFill>
              </a:rPr>
              <a:t>USER-STUDY</a:t>
            </a:r>
            <a:endParaRPr lang="en" sz="2400" b="1" u="sng" dirty="0">
              <a:solidFill>
                <a:srgbClr val="FFFFFF"/>
              </a:solidFill>
            </a:endParaRPr>
          </a:p>
          <a:p>
            <a:pPr marL="457200" lvl="0" indent="-342900" rtl="0">
              <a:spcBef>
                <a:spcPts val="0"/>
              </a:spcBef>
              <a:buClr>
                <a:srgbClr val="FFFFFF"/>
              </a:buClr>
              <a:buSzPct val="100000"/>
              <a:buFont typeface="Arial"/>
              <a:buChar char="●"/>
            </a:pPr>
            <a:r>
              <a:rPr lang="en" sz="2400" dirty="0" smtClean="0">
                <a:solidFill>
                  <a:srgbClr val="FFFFFF"/>
                </a:solidFill>
              </a:rPr>
              <a:t>Perceptions of technology</a:t>
            </a:r>
          </a:p>
          <a:p>
            <a:pPr marL="457200" lvl="0" indent="-342900" rtl="0">
              <a:spcBef>
                <a:spcPts val="0"/>
              </a:spcBef>
              <a:buClr>
                <a:srgbClr val="FFFFFF"/>
              </a:buClr>
              <a:buSzPct val="100000"/>
              <a:buFont typeface="Arial"/>
              <a:buChar char="●"/>
            </a:pPr>
            <a:r>
              <a:rPr lang="en" sz="2400" dirty="0" smtClean="0">
                <a:solidFill>
                  <a:srgbClr val="FFFFFF"/>
                </a:solidFill>
              </a:rPr>
              <a:t>Interview more participants living independently at home</a:t>
            </a:r>
          </a:p>
          <a:p>
            <a:pPr marL="457200" lvl="0" indent="-342900" rtl="0">
              <a:spcBef>
                <a:spcPts val="0"/>
              </a:spcBef>
              <a:buClr>
                <a:srgbClr val="FFFFFF"/>
              </a:buClr>
              <a:buSzPct val="100000"/>
              <a:buFont typeface="Arial"/>
              <a:buChar char="●"/>
            </a:pPr>
            <a:r>
              <a:rPr lang="en-US" sz="2400" dirty="0" smtClean="0">
                <a:solidFill>
                  <a:srgbClr val="FFFFFF"/>
                </a:solidFill>
              </a:rPr>
              <a:t>O</a:t>
            </a:r>
            <a:r>
              <a:rPr lang="en" sz="2400" dirty="0" smtClean="0">
                <a:solidFill>
                  <a:srgbClr val="FFFFFF"/>
                </a:solidFill>
              </a:rPr>
              <a:t>btain more user-robot interaction feedback</a:t>
            </a:r>
          </a:p>
          <a:p>
            <a:pPr marL="114300" lvl="0" rtl="0">
              <a:spcBef>
                <a:spcPts val="0"/>
              </a:spcBef>
              <a:buClr>
                <a:srgbClr val="FFFFFF"/>
              </a:buClr>
              <a:buSzPct val="100000"/>
            </a:pPr>
            <a:endParaRPr lang="en" sz="2400" dirty="0">
              <a:solidFill>
                <a:srgbClr val="FFFFFF"/>
              </a:solidFill>
            </a:endParaRPr>
          </a:p>
        </p:txBody>
      </p:sp>
    </p:spTree>
    <p:extLst>
      <p:ext uri="{BB962C8B-B14F-4D97-AF65-F5344CB8AC3E}">
        <p14:creationId xmlns:p14="http://schemas.microsoft.com/office/powerpoint/2010/main" val="699251586"/>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dirty="0" smtClean="0">
                <a:solidFill>
                  <a:schemeClr val="dk1"/>
                </a:solidFill>
              </a:rPr>
              <a:t>Conclusion</a:t>
            </a:r>
            <a:endParaRPr lang="en" dirty="0">
              <a:solidFill>
                <a:schemeClr val="dk1"/>
              </a:solidFill>
            </a:endParaRPr>
          </a:p>
        </p:txBody>
      </p:sp>
      <p:sp>
        <p:nvSpPr>
          <p:cNvPr id="238" name="Shape 238"/>
          <p:cNvSpPr txBox="1"/>
          <p:nvPr/>
        </p:nvSpPr>
        <p:spPr>
          <a:xfrm>
            <a:off x="476250" y="1447800"/>
            <a:ext cx="7918200" cy="4592400"/>
          </a:xfrm>
          <a:prstGeom prst="rect">
            <a:avLst/>
          </a:prstGeom>
          <a:noFill/>
          <a:ln>
            <a:noFill/>
          </a:ln>
        </p:spPr>
        <p:txBody>
          <a:bodyPr lIns="91425" tIns="91425" rIns="91425" bIns="91425" anchor="t" anchorCtr="0">
            <a:noAutofit/>
          </a:bodyPr>
          <a:lstStyle/>
          <a:p>
            <a:pPr marL="457200" lvl="0" indent="-419100" rtl="0">
              <a:spcBef>
                <a:spcPts val="0"/>
              </a:spcBef>
              <a:buClr>
                <a:srgbClr val="FFFFFF"/>
              </a:buClr>
              <a:buSzPct val="100000"/>
              <a:buFont typeface="Arial"/>
              <a:buChar char="●"/>
            </a:pPr>
            <a:r>
              <a:rPr lang="en-US" sz="2400" dirty="0" smtClean="0">
                <a:latin typeface="Arial" panose="020B0604020202020204" pitchFamily="34" charset="0"/>
                <a:cs typeface="Arial" panose="020B0604020202020204" pitchFamily="34" charset="0"/>
              </a:rPr>
              <a:t>Robot </a:t>
            </a:r>
            <a:r>
              <a:rPr lang="en-US" sz="2400" dirty="0">
                <a:latin typeface="Arial" panose="020B0604020202020204" pitchFamily="34" charset="0"/>
                <a:cs typeface="Arial" panose="020B0604020202020204" pitchFamily="34" charset="0"/>
              </a:rPr>
              <a:t>designed from User </a:t>
            </a:r>
            <a:r>
              <a:rPr lang="en-US" sz="2400" dirty="0" smtClean="0">
                <a:latin typeface="Arial" panose="020B0604020202020204" pitchFamily="34" charset="0"/>
                <a:cs typeface="Arial" panose="020B0604020202020204" pitchFamily="34" charset="0"/>
              </a:rPr>
              <a:t>Studies</a:t>
            </a:r>
          </a:p>
          <a:p>
            <a:pPr marL="457200" lvl="0" indent="-419100" rtl="0">
              <a:spcBef>
                <a:spcPts val="0"/>
              </a:spcBef>
              <a:buClr>
                <a:srgbClr val="FFFFFF"/>
              </a:buClr>
              <a:buSzPct val="100000"/>
              <a:buFont typeface="Arial"/>
              <a:buChar char="●"/>
            </a:pPr>
            <a:r>
              <a:rPr lang="en-US" sz="2400" dirty="0" smtClean="0">
                <a:latin typeface="Arial" panose="020B0604020202020204" pitchFamily="34" charset="0"/>
                <a:cs typeface="Arial" panose="020B0604020202020204" pitchFamily="34" charset="0"/>
              </a:rPr>
              <a:t>Object </a:t>
            </a:r>
            <a:r>
              <a:rPr lang="en-US" sz="2400" dirty="0">
                <a:latin typeface="Arial" panose="020B0604020202020204" pitchFamily="34" charset="0"/>
                <a:cs typeface="Arial" panose="020B0604020202020204" pitchFamily="34" charset="0"/>
              </a:rPr>
              <a:t>Detection &amp; </a:t>
            </a:r>
            <a:r>
              <a:rPr lang="en-US" sz="2400" dirty="0" smtClean="0">
                <a:latin typeface="Arial" panose="020B0604020202020204" pitchFamily="34" charset="0"/>
                <a:cs typeface="Arial" panose="020B0604020202020204" pitchFamily="34" charset="0"/>
              </a:rPr>
              <a:t>Recognition</a:t>
            </a:r>
          </a:p>
          <a:p>
            <a:pPr marL="457200" lvl="0" indent="-419100" rtl="0">
              <a:spcBef>
                <a:spcPts val="0"/>
              </a:spcBef>
              <a:buClr>
                <a:srgbClr val="FFFFFF"/>
              </a:buClr>
              <a:buSzPct val="100000"/>
              <a:buFont typeface="Arial"/>
              <a:buChar char="●"/>
            </a:pPr>
            <a:r>
              <a:rPr lang="en-US" sz="2400" dirty="0" smtClean="0">
                <a:latin typeface="Arial" panose="020B0604020202020204" pitchFamily="34" charset="0"/>
                <a:cs typeface="Arial" panose="020B0604020202020204" pitchFamily="34" charset="0"/>
              </a:rPr>
              <a:t>User </a:t>
            </a:r>
            <a:r>
              <a:rPr lang="en-US" sz="2400" dirty="0">
                <a:latin typeface="Arial" panose="020B0604020202020204" pitchFamily="34" charset="0"/>
                <a:cs typeface="Arial" panose="020B0604020202020204" pitchFamily="34" charset="0"/>
              </a:rPr>
              <a:t>Friendly </a:t>
            </a:r>
            <a:r>
              <a:rPr lang="en-US" sz="2400" dirty="0" smtClean="0">
                <a:latin typeface="Arial" panose="020B0604020202020204" pitchFamily="34" charset="0"/>
                <a:cs typeface="Arial" panose="020B0604020202020204" pitchFamily="34" charset="0"/>
              </a:rPr>
              <a:t>Application</a:t>
            </a:r>
          </a:p>
          <a:p>
            <a:pPr marL="457200" lvl="0" indent="-419100" rtl="0">
              <a:spcBef>
                <a:spcPts val="0"/>
              </a:spcBef>
              <a:buClr>
                <a:srgbClr val="FFFFFF"/>
              </a:buClr>
              <a:buSzPct val="100000"/>
              <a:buFont typeface="Arial"/>
              <a:buChar char="●"/>
            </a:pPr>
            <a:r>
              <a:rPr lang="en-US" sz="2400" dirty="0" smtClean="0">
                <a:latin typeface="Arial" panose="020B0604020202020204" pitchFamily="34" charset="0"/>
                <a:cs typeface="Arial" panose="020B0604020202020204" pitchFamily="34" charset="0"/>
              </a:rPr>
              <a:t>Joint </a:t>
            </a:r>
            <a:r>
              <a:rPr lang="en-US" sz="2400" dirty="0">
                <a:latin typeface="Arial" panose="020B0604020202020204" pitchFamily="34" charset="0"/>
                <a:cs typeface="Arial" panose="020B0604020202020204" pitchFamily="34" charset="0"/>
              </a:rPr>
              <a:t>Control of the </a:t>
            </a:r>
            <a:r>
              <a:rPr lang="en-US" sz="2400" dirty="0" smtClean="0">
                <a:latin typeface="Arial" panose="020B0604020202020204" pitchFamily="34" charset="0"/>
                <a:cs typeface="Arial" panose="020B0604020202020204" pitchFamily="34" charset="0"/>
              </a:rPr>
              <a:t>Manipulator</a:t>
            </a:r>
          </a:p>
          <a:p>
            <a:pPr marL="457200" lvl="0" indent="-419100" rtl="0">
              <a:spcBef>
                <a:spcPts val="0"/>
              </a:spcBef>
              <a:buClr>
                <a:srgbClr val="FFFFFF"/>
              </a:buClr>
              <a:buSzPct val="100000"/>
              <a:buFont typeface="Arial"/>
              <a:buChar char="●"/>
            </a:pPr>
            <a:r>
              <a:rPr lang="en-US" sz="2400" dirty="0" smtClean="0">
                <a:latin typeface="Arial" panose="020B0604020202020204" pitchFamily="34" charset="0"/>
                <a:cs typeface="Arial" panose="020B0604020202020204" pitchFamily="34" charset="0"/>
              </a:rPr>
              <a:t>Narrow </a:t>
            </a:r>
            <a:r>
              <a:rPr lang="en-US" sz="2400" dirty="0">
                <a:latin typeface="Arial" panose="020B0604020202020204" pitchFamily="34" charset="0"/>
                <a:cs typeface="Arial" panose="020B0604020202020204" pitchFamily="34" charset="0"/>
              </a:rPr>
              <a:t>Passage </a:t>
            </a:r>
            <a:r>
              <a:rPr lang="en-US" sz="2400" dirty="0" smtClean="0">
                <a:latin typeface="Arial" panose="020B0604020202020204" pitchFamily="34" charset="0"/>
                <a:cs typeface="Arial" panose="020B0604020202020204" pitchFamily="34" charset="0"/>
              </a:rPr>
              <a:t>Navigation</a:t>
            </a:r>
          </a:p>
          <a:p>
            <a:pPr marL="457200" lvl="0" indent="-419100" rtl="0">
              <a:spcBef>
                <a:spcPts val="0"/>
              </a:spcBef>
              <a:buClr>
                <a:srgbClr val="FFFFFF"/>
              </a:buClr>
              <a:buSzPct val="100000"/>
              <a:buFont typeface="Arial"/>
              <a:buChar char="●"/>
            </a:pPr>
            <a:r>
              <a:rPr lang="en-US" sz="2400" dirty="0" err="1" smtClean="0">
                <a:latin typeface="Arial" panose="020B0604020202020204" pitchFamily="34" charset="0"/>
                <a:cs typeface="Arial" panose="020B0604020202020204" pitchFamily="34" charset="0"/>
              </a:rPr>
              <a:t>ARTags</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a:t>
            </a:r>
            <a:r>
              <a:rPr lang="en-US" sz="2400" dirty="0" smtClean="0">
                <a:latin typeface="Arial" panose="020B0604020202020204" pitchFamily="34" charset="0"/>
                <a:cs typeface="Arial" panose="020B0604020202020204" pitchFamily="34" charset="0"/>
              </a:rPr>
              <a:t>localization</a:t>
            </a:r>
          </a:p>
          <a:p>
            <a:pPr marL="457200" indent="-419100">
              <a:buClr>
                <a:srgbClr val="FFFFFF"/>
              </a:buClr>
              <a:buSzPct val="100000"/>
              <a:buFont typeface="Arial"/>
              <a:buChar char="●"/>
            </a:pPr>
            <a:r>
              <a:rPr lang="en" sz="2400" dirty="0">
                <a:solidFill>
                  <a:srgbClr val="FFFFFF"/>
                </a:solidFill>
              </a:rPr>
              <a:t>Cost effective</a:t>
            </a:r>
          </a:p>
          <a:p>
            <a:pPr marL="457200" lvl="0" indent="-419100" rtl="0">
              <a:spcBef>
                <a:spcPts val="0"/>
              </a:spcBef>
              <a:buClr>
                <a:srgbClr val="FFFFFF"/>
              </a:buClr>
              <a:buSzPct val="100000"/>
              <a:buFont typeface="Arial"/>
              <a:buChar char="●"/>
            </a:pPr>
            <a:endParaRPr 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9576123"/>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dirty="0" smtClean="0">
                <a:solidFill>
                  <a:schemeClr val="dk1"/>
                </a:solidFill>
              </a:rPr>
              <a:t>The FRASIER Team Acknowledges</a:t>
            </a:r>
            <a:endParaRPr lang="en" dirty="0">
              <a:solidFill>
                <a:schemeClr val="dk1"/>
              </a:solidFill>
            </a:endParaRPr>
          </a:p>
        </p:txBody>
      </p:sp>
      <p:sp>
        <p:nvSpPr>
          <p:cNvPr id="244" name="Shape 244"/>
          <p:cNvSpPr txBox="1"/>
          <p:nvPr/>
        </p:nvSpPr>
        <p:spPr>
          <a:xfrm>
            <a:off x="522725" y="1349067"/>
            <a:ext cx="3627600" cy="4592400"/>
          </a:xfrm>
          <a:prstGeom prst="rect">
            <a:avLst/>
          </a:prstGeom>
          <a:noFill/>
          <a:ln>
            <a:noFill/>
          </a:ln>
        </p:spPr>
        <p:txBody>
          <a:bodyPr lIns="91425" tIns="91425" rIns="91425" bIns="91425" anchor="t" anchorCtr="0">
            <a:noAutofit/>
          </a:bodyPr>
          <a:lstStyle/>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Taskin Padir</a:t>
            </a:r>
          </a:p>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Jeanine Skorinko</a:t>
            </a:r>
          </a:p>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Fred Looft</a:t>
            </a:r>
          </a:p>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Robert Boisse</a:t>
            </a:r>
          </a:p>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Robert Brown</a:t>
            </a:r>
          </a:p>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Joe St. Germain</a:t>
            </a:r>
          </a:p>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Tracey Coetzee</a:t>
            </a:r>
          </a:p>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Velin Dimitrov</a:t>
            </a:r>
          </a:p>
          <a:p>
            <a:pPr lvl="0" algn="just" rtl="0">
              <a:lnSpc>
                <a:spcPct val="150000"/>
              </a:lnSpc>
              <a:spcBef>
                <a:spcPts val="0"/>
              </a:spcBef>
              <a:buNone/>
            </a:pPr>
            <a:endParaRPr sz="2800" dirty="0">
              <a:solidFill>
                <a:srgbClr val="FFFFFF"/>
              </a:solidFill>
            </a:endParaRPr>
          </a:p>
        </p:txBody>
      </p:sp>
      <p:sp>
        <p:nvSpPr>
          <p:cNvPr id="245" name="Shape 245"/>
          <p:cNvSpPr txBox="1"/>
          <p:nvPr/>
        </p:nvSpPr>
        <p:spPr>
          <a:xfrm>
            <a:off x="4038600" y="1349067"/>
            <a:ext cx="4936975" cy="5033599"/>
          </a:xfrm>
          <a:prstGeom prst="rect">
            <a:avLst/>
          </a:prstGeom>
          <a:noFill/>
          <a:ln>
            <a:noFill/>
          </a:ln>
        </p:spPr>
        <p:txBody>
          <a:bodyPr lIns="91425" tIns="91425" rIns="91425" bIns="91425" anchor="t" anchorCtr="0">
            <a:noAutofit/>
          </a:bodyPr>
          <a:lstStyle/>
          <a:p>
            <a:pPr marL="457200" lvl="0" indent="-355600" algn="just" rtl="0">
              <a:lnSpc>
                <a:spcPct val="150000"/>
              </a:lnSpc>
              <a:spcBef>
                <a:spcPts val="0"/>
              </a:spcBef>
              <a:buClr>
                <a:schemeClr val="dk1"/>
              </a:buClr>
              <a:buSzPct val="100000"/>
              <a:buFont typeface="Arial"/>
              <a:buChar char="●"/>
            </a:pPr>
            <a:r>
              <a:rPr lang="en" sz="2000" dirty="0">
                <a:solidFill>
                  <a:schemeClr val="dk1"/>
                </a:solidFill>
              </a:rPr>
              <a:t>Dimitry Sinyukov</a:t>
            </a:r>
          </a:p>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Russell Toris</a:t>
            </a:r>
          </a:p>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Nandan Banerjee</a:t>
            </a:r>
          </a:p>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Nicholas Otero </a:t>
            </a:r>
          </a:p>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Rohit Bansal</a:t>
            </a:r>
          </a:p>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Members of the PARbot team</a:t>
            </a:r>
          </a:p>
          <a:p>
            <a:pPr marL="457200" lvl="0" indent="-355600" algn="just" rtl="0">
              <a:lnSpc>
                <a:spcPct val="150000"/>
              </a:lnSpc>
              <a:spcBef>
                <a:spcPts val="0"/>
              </a:spcBef>
              <a:buClr>
                <a:schemeClr val="lt2"/>
              </a:buClr>
              <a:buSzPct val="100000"/>
              <a:buFont typeface="Arial"/>
              <a:buChar char="●"/>
            </a:pPr>
            <a:r>
              <a:rPr lang="en" sz="2000" dirty="0">
                <a:solidFill>
                  <a:schemeClr val="lt2"/>
                </a:solidFill>
              </a:rPr>
              <a:t>User Study Participants</a:t>
            </a:r>
          </a:p>
          <a:p>
            <a:pPr marL="457200" lvl="0" indent="-355600" rtl="0">
              <a:lnSpc>
                <a:spcPct val="150000"/>
              </a:lnSpc>
              <a:spcBef>
                <a:spcPts val="0"/>
              </a:spcBef>
              <a:buClr>
                <a:schemeClr val="lt2"/>
              </a:buClr>
              <a:buSzPct val="100000"/>
              <a:buFont typeface="Arial"/>
              <a:buChar char="●"/>
            </a:pPr>
            <a:r>
              <a:rPr lang="en" sz="2000" dirty="0">
                <a:solidFill>
                  <a:schemeClr val="lt2"/>
                </a:solidFill>
              </a:rPr>
              <a:t>The National Science Foundation</a:t>
            </a:r>
          </a:p>
          <a:p>
            <a:pPr lvl="0" algn="just" rtl="0">
              <a:lnSpc>
                <a:spcPct val="150000"/>
              </a:lnSpc>
              <a:spcBef>
                <a:spcPts val="0"/>
              </a:spcBef>
              <a:buNone/>
            </a:pPr>
            <a:endParaRPr sz="2000" dirty="0">
              <a:solidFill>
                <a:schemeClr val="lt2"/>
              </a:solidFill>
            </a:endParaRPr>
          </a:p>
        </p:txBody>
      </p:sp>
    </p:spTree>
    <p:extLst>
      <p:ext uri="{BB962C8B-B14F-4D97-AF65-F5344CB8AC3E}">
        <p14:creationId xmlns:p14="http://schemas.microsoft.com/office/powerpoint/2010/main" val="3912627388"/>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dirty="0">
                <a:solidFill>
                  <a:schemeClr val="dk1"/>
                </a:solidFill>
              </a:rPr>
              <a:t>Questions &amp; Comments</a:t>
            </a:r>
          </a:p>
        </p:txBody>
      </p:sp>
      <p:pic>
        <p:nvPicPr>
          <p:cNvPr id="2" name="MQP FRASIER.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1524000"/>
            <a:ext cx="7543800" cy="4243388"/>
          </a:xfrm>
          <a:prstGeom prst="rect">
            <a:avLst/>
          </a:prstGeom>
          <a:ln w="19050">
            <a:solidFill>
              <a:schemeClr val="tx2"/>
            </a:solidFill>
          </a:ln>
        </p:spPr>
      </p:pic>
    </p:spTree>
    <p:extLst>
      <p:ext uri="{BB962C8B-B14F-4D97-AF65-F5344CB8AC3E}">
        <p14:creationId xmlns:p14="http://schemas.microsoft.com/office/powerpoint/2010/main" val="235918721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a:spcBef>
                <a:spcPts val="0"/>
              </a:spcBef>
              <a:buNone/>
            </a:pPr>
            <a:r>
              <a:rPr lang="en" dirty="0" smtClean="0">
                <a:solidFill>
                  <a:schemeClr val="dk1"/>
                </a:solidFill>
              </a:rPr>
              <a:t>FRASIER </a:t>
            </a:r>
            <a:r>
              <a:rPr lang="en" dirty="0">
                <a:solidFill>
                  <a:schemeClr val="dk1"/>
                </a:solidFill>
              </a:rPr>
              <a:t>2015</a:t>
            </a:r>
          </a:p>
        </p:txBody>
      </p:sp>
      <p:pic>
        <p:nvPicPr>
          <p:cNvPr id="90" name="Shape 90"/>
          <p:cNvPicPr preferRelativeResize="0"/>
          <p:nvPr/>
        </p:nvPicPr>
        <p:blipFill>
          <a:blip r:embed="rId3">
            <a:alphaModFix/>
          </a:blip>
          <a:stretch>
            <a:fillRect/>
          </a:stretch>
        </p:blipFill>
        <p:spPr>
          <a:xfrm>
            <a:off x="2342125" y="1600200"/>
            <a:ext cx="4847724" cy="4727299"/>
          </a:xfrm>
          <a:prstGeom prst="rect">
            <a:avLst/>
          </a:prstGeom>
          <a:noFill/>
          <a:ln w="19050">
            <a:solidFill>
              <a:schemeClr val="tx2"/>
            </a:solidFill>
          </a:ln>
        </p:spPr>
      </p:pic>
    </p:spTree>
    <p:extLst>
      <p:ext uri="{BB962C8B-B14F-4D97-AF65-F5344CB8AC3E}">
        <p14:creationId xmlns:p14="http://schemas.microsoft.com/office/powerpoint/2010/main" val="1781678536"/>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dirty="0">
                <a:solidFill>
                  <a:schemeClr val="dk1"/>
                </a:solidFill>
              </a:rPr>
              <a:t>FRASIER Goals</a:t>
            </a:r>
          </a:p>
        </p:txBody>
      </p:sp>
      <p:sp>
        <p:nvSpPr>
          <p:cNvPr id="96" name="Shape 96"/>
          <p:cNvSpPr txBox="1">
            <a:spLocks noGrp="1"/>
          </p:cNvSpPr>
          <p:nvPr>
            <p:ph type="body" idx="1"/>
          </p:nvPr>
        </p:nvSpPr>
        <p:spPr>
          <a:xfrm>
            <a:off x="457200" y="1447800"/>
            <a:ext cx="8229600" cy="4787199"/>
          </a:xfrm>
          <a:prstGeom prst="rect">
            <a:avLst/>
          </a:prstGeom>
        </p:spPr>
        <p:txBody>
          <a:bodyPr lIns="91425" tIns="91425" rIns="91425" bIns="91425" anchor="t" anchorCtr="0">
            <a:noAutofit/>
          </a:bodyPr>
          <a:lstStyle/>
          <a:p>
            <a:pPr marL="457200" lvl="0" indent="-368300" rtl="0">
              <a:lnSpc>
                <a:spcPct val="100000"/>
              </a:lnSpc>
              <a:spcBef>
                <a:spcPts val="0"/>
              </a:spcBef>
              <a:buClr>
                <a:schemeClr val="lt2"/>
              </a:buClr>
              <a:buSzPct val="100000"/>
              <a:buFont typeface="Arial"/>
              <a:buChar char="•"/>
            </a:pPr>
            <a:r>
              <a:rPr lang="en" dirty="0">
                <a:solidFill>
                  <a:schemeClr val="lt2"/>
                </a:solidFill>
              </a:rPr>
              <a:t>Determine functions, features and aesthetics based off user studies results</a:t>
            </a:r>
          </a:p>
          <a:p>
            <a:pPr marL="0" lvl="0" indent="0" rtl="0">
              <a:lnSpc>
                <a:spcPct val="100000"/>
              </a:lnSpc>
              <a:spcBef>
                <a:spcPts val="0"/>
              </a:spcBef>
              <a:buNone/>
            </a:pPr>
            <a:endParaRPr dirty="0">
              <a:solidFill>
                <a:schemeClr val="lt2"/>
              </a:solidFill>
            </a:endParaRPr>
          </a:p>
          <a:p>
            <a:pPr marL="457200" lvl="0" indent="-368300" rtl="0">
              <a:lnSpc>
                <a:spcPct val="100000"/>
              </a:lnSpc>
              <a:spcBef>
                <a:spcPts val="0"/>
              </a:spcBef>
              <a:buClr>
                <a:schemeClr val="lt2"/>
              </a:buClr>
              <a:buSzPct val="100000"/>
              <a:buFont typeface="Arial"/>
              <a:buChar char="•"/>
            </a:pPr>
            <a:r>
              <a:rPr lang="en" dirty="0">
                <a:solidFill>
                  <a:schemeClr val="lt2"/>
                </a:solidFill>
              </a:rPr>
              <a:t>Apply a systems engineering </a:t>
            </a:r>
            <a:r>
              <a:rPr lang="en" dirty="0" smtClean="0">
                <a:solidFill>
                  <a:schemeClr val="lt2"/>
                </a:solidFill>
              </a:rPr>
              <a:t>approach to design</a:t>
            </a:r>
            <a:endParaRPr lang="en" dirty="0">
              <a:solidFill>
                <a:schemeClr val="lt2"/>
              </a:solidFill>
            </a:endParaRPr>
          </a:p>
          <a:p>
            <a:pPr marL="0" lvl="0" indent="0" rtl="0">
              <a:lnSpc>
                <a:spcPct val="100000"/>
              </a:lnSpc>
              <a:spcBef>
                <a:spcPts val="0"/>
              </a:spcBef>
              <a:buNone/>
            </a:pPr>
            <a:endParaRPr dirty="0">
              <a:solidFill>
                <a:schemeClr val="lt2"/>
              </a:solidFill>
            </a:endParaRPr>
          </a:p>
          <a:p>
            <a:pPr marL="457200" lvl="0" indent="-368300" rtl="0">
              <a:lnSpc>
                <a:spcPct val="100000"/>
              </a:lnSpc>
              <a:spcBef>
                <a:spcPts val="0"/>
              </a:spcBef>
              <a:buClr>
                <a:schemeClr val="lt2"/>
              </a:buClr>
              <a:buSzPct val="100000"/>
              <a:buFont typeface="Arial"/>
              <a:buChar char="•"/>
            </a:pPr>
            <a:r>
              <a:rPr lang="en" dirty="0">
                <a:solidFill>
                  <a:schemeClr val="lt2"/>
                </a:solidFill>
              </a:rPr>
              <a:t>Interact with the environment through sensors and actuators</a:t>
            </a:r>
          </a:p>
          <a:p>
            <a:pPr marL="0" lvl="0" indent="0" rtl="0">
              <a:lnSpc>
                <a:spcPct val="100000"/>
              </a:lnSpc>
              <a:spcBef>
                <a:spcPts val="0"/>
              </a:spcBef>
              <a:buNone/>
            </a:pPr>
            <a:endParaRPr dirty="0">
              <a:solidFill>
                <a:schemeClr val="lt2"/>
              </a:solidFill>
            </a:endParaRPr>
          </a:p>
          <a:p>
            <a:pPr marL="457200" lvl="0" indent="-368300" rtl="0">
              <a:lnSpc>
                <a:spcPct val="100000"/>
              </a:lnSpc>
              <a:spcBef>
                <a:spcPts val="0"/>
              </a:spcBef>
              <a:buClr>
                <a:schemeClr val="lt2"/>
              </a:buClr>
              <a:buSzPct val="100000"/>
              <a:buFont typeface="Arial"/>
              <a:buChar char="•"/>
            </a:pPr>
            <a:r>
              <a:rPr lang="en" dirty="0">
                <a:solidFill>
                  <a:schemeClr val="lt2"/>
                </a:solidFill>
              </a:rPr>
              <a:t>Develop an active user interface</a:t>
            </a:r>
          </a:p>
          <a:p>
            <a:pPr marL="0" lvl="0" indent="0" rtl="0">
              <a:lnSpc>
                <a:spcPct val="100000"/>
              </a:lnSpc>
              <a:spcBef>
                <a:spcPts val="0"/>
              </a:spcBef>
              <a:buNone/>
            </a:pPr>
            <a:endParaRPr dirty="0">
              <a:solidFill>
                <a:schemeClr val="lt2"/>
              </a:solidFill>
            </a:endParaRPr>
          </a:p>
          <a:p>
            <a:pPr marL="457200" lvl="0" indent="-368300" rtl="0">
              <a:lnSpc>
                <a:spcPct val="100000"/>
              </a:lnSpc>
              <a:spcBef>
                <a:spcPts val="0"/>
              </a:spcBef>
              <a:buClr>
                <a:schemeClr val="lt2"/>
              </a:buClr>
              <a:buSzPct val="100000"/>
              <a:buFont typeface="Arial"/>
              <a:buChar char="•"/>
            </a:pPr>
            <a:r>
              <a:rPr lang="en" dirty="0">
                <a:solidFill>
                  <a:schemeClr val="lt2"/>
                </a:solidFill>
              </a:rPr>
              <a:t>Evaluate user robot interaction feedback</a:t>
            </a:r>
          </a:p>
        </p:txBody>
      </p:sp>
    </p:spTree>
    <p:extLst>
      <p:ext uri="{BB962C8B-B14F-4D97-AF65-F5344CB8AC3E}">
        <p14:creationId xmlns:p14="http://schemas.microsoft.com/office/powerpoint/2010/main" val="243938803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66350" y="457200"/>
            <a:ext cx="8229600" cy="800000"/>
          </a:xfrm>
          <a:prstGeom prst="rect">
            <a:avLst/>
          </a:prstGeom>
        </p:spPr>
        <p:txBody>
          <a:bodyPr lIns="91425" tIns="91425" rIns="91425" bIns="91425" anchor="b" anchorCtr="0">
            <a:noAutofit/>
          </a:bodyPr>
          <a:lstStyle/>
          <a:p>
            <a:pPr lvl="0" rtl="0">
              <a:spcBef>
                <a:spcPts val="0"/>
              </a:spcBef>
              <a:buNone/>
            </a:pPr>
            <a:r>
              <a:rPr lang="en" dirty="0">
                <a:solidFill>
                  <a:schemeClr val="dk1"/>
                </a:solidFill>
              </a:rPr>
              <a:t>User Studies</a:t>
            </a:r>
          </a:p>
        </p:txBody>
      </p:sp>
      <p:sp>
        <p:nvSpPr>
          <p:cNvPr id="126" name="Shape 126"/>
          <p:cNvSpPr txBox="1"/>
          <p:nvPr/>
        </p:nvSpPr>
        <p:spPr>
          <a:xfrm>
            <a:off x="466350" y="1513467"/>
            <a:ext cx="8677650" cy="5063600"/>
          </a:xfrm>
          <a:prstGeom prst="rect">
            <a:avLst/>
          </a:prstGeom>
          <a:noFill/>
          <a:ln>
            <a:noFill/>
          </a:ln>
        </p:spPr>
        <p:txBody>
          <a:bodyPr lIns="91425" tIns="91425" rIns="91425" bIns="91425" anchor="t" anchorCtr="0">
            <a:noAutofit/>
          </a:bodyPr>
          <a:lstStyle/>
          <a:p>
            <a:pPr marL="457200" lvl="0" indent="-381000" rtl="0">
              <a:spcBef>
                <a:spcPts val="0"/>
              </a:spcBef>
              <a:buClr>
                <a:srgbClr val="F3F3F3"/>
              </a:buClr>
              <a:buSzPct val="100000"/>
              <a:buFont typeface="Arial"/>
              <a:buChar char="●"/>
            </a:pPr>
            <a:r>
              <a:rPr lang="en" sz="2400" b="1" u="sng" dirty="0">
                <a:solidFill>
                  <a:srgbClr val="F3F3F3"/>
                </a:solidFill>
              </a:rPr>
              <a:t>Pre-Design Studies:</a:t>
            </a:r>
          </a:p>
          <a:p>
            <a:pPr marL="914400" lvl="1" indent="-381000" rtl="0">
              <a:spcBef>
                <a:spcPts val="0"/>
              </a:spcBef>
              <a:buClr>
                <a:srgbClr val="F3F3F3"/>
              </a:buClr>
              <a:buSzPct val="100000"/>
              <a:buFont typeface="Arial"/>
              <a:buChar char="○"/>
            </a:pPr>
            <a:r>
              <a:rPr lang="en" sz="2400" dirty="0">
                <a:solidFill>
                  <a:srgbClr val="F3F3F3"/>
                </a:solidFill>
              </a:rPr>
              <a:t>Interviewed residents in assisted living facilities (Study 1)</a:t>
            </a:r>
          </a:p>
          <a:p>
            <a:pPr marL="914400" lvl="1" indent="-381000" rtl="0">
              <a:spcBef>
                <a:spcPts val="0"/>
              </a:spcBef>
              <a:buClr>
                <a:srgbClr val="F3F3F3"/>
              </a:buClr>
              <a:buSzPct val="100000"/>
              <a:buFont typeface="Arial"/>
              <a:buChar char="○"/>
            </a:pPr>
            <a:r>
              <a:rPr lang="en" sz="2400" dirty="0">
                <a:solidFill>
                  <a:srgbClr val="F3F3F3"/>
                </a:solidFill>
              </a:rPr>
              <a:t>Surveyed more general population (Study 2)</a:t>
            </a:r>
          </a:p>
          <a:p>
            <a:pPr marL="457200" lvl="0" indent="-381000" rtl="0">
              <a:spcBef>
                <a:spcPts val="0"/>
              </a:spcBef>
              <a:buClr>
                <a:srgbClr val="F3F3F3"/>
              </a:buClr>
              <a:buSzPct val="100000"/>
              <a:buFont typeface="Arial"/>
              <a:buChar char="●"/>
            </a:pPr>
            <a:r>
              <a:rPr lang="en" sz="2400" b="1" u="sng" dirty="0">
                <a:solidFill>
                  <a:srgbClr val="F3F3F3"/>
                </a:solidFill>
              </a:rPr>
              <a:t>Design Stage</a:t>
            </a:r>
          </a:p>
          <a:p>
            <a:pPr marL="914400" lvl="1" indent="-381000" rtl="0">
              <a:spcBef>
                <a:spcPts val="0"/>
              </a:spcBef>
              <a:buClr>
                <a:srgbClr val="F3F3F3"/>
              </a:buClr>
              <a:buSzPct val="100000"/>
              <a:buFont typeface="Arial"/>
              <a:buChar char="○"/>
            </a:pPr>
            <a:r>
              <a:rPr lang="en" sz="2400" dirty="0">
                <a:solidFill>
                  <a:srgbClr val="F3F3F3"/>
                </a:solidFill>
              </a:rPr>
              <a:t>Robot designed based on results from interviews and surveys</a:t>
            </a:r>
          </a:p>
          <a:p>
            <a:pPr marL="457200" lvl="0" indent="-381000" rtl="0">
              <a:spcBef>
                <a:spcPts val="0"/>
              </a:spcBef>
              <a:buClr>
                <a:srgbClr val="F3F3F3"/>
              </a:buClr>
              <a:buSzPct val="100000"/>
              <a:buFont typeface="Arial"/>
              <a:buChar char="●"/>
            </a:pPr>
            <a:r>
              <a:rPr lang="en" sz="2400" b="1" u="sng" dirty="0">
                <a:solidFill>
                  <a:srgbClr val="F3F3F3"/>
                </a:solidFill>
              </a:rPr>
              <a:t>Post-Design Study</a:t>
            </a:r>
          </a:p>
          <a:p>
            <a:pPr marL="914400" lvl="1" indent="-381000">
              <a:spcBef>
                <a:spcPts val="0"/>
              </a:spcBef>
              <a:buClr>
                <a:srgbClr val="F3F3F3"/>
              </a:buClr>
              <a:buSzPct val="100000"/>
              <a:buFont typeface="Arial"/>
              <a:buChar char="○"/>
            </a:pPr>
            <a:r>
              <a:rPr lang="en" sz="2400" dirty="0">
                <a:solidFill>
                  <a:srgbClr val="F3F3F3"/>
                </a:solidFill>
              </a:rPr>
              <a:t>Prototype evaluated by potential users (Study 3)</a:t>
            </a:r>
          </a:p>
        </p:txBody>
      </p:sp>
    </p:spTree>
    <p:extLst>
      <p:ext uri="{BB962C8B-B14F-4D97-AF65-F5344CB8AC3E}">
        <p14:creationId xmlns:p14="http://schemas.microsoft.com/office/powerpoint/2010/main" val="886754631"/>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dirty="0">
                <a:solidFill>
                  <a:schemeClr val="dk1"/>
                </a:solidFill>
              </a:rPr>
              <a:t>User </a:t>
            </a:r>
            <a:r>
              <a:rPr lang="en" dirty="0" smtClean="0">
                <a:solidFill>
                  <a:schemeClr val="dk1"/>
                </a:solidFill>
              </a:rPr>
              <a:t>Studies</a:t>
            </a:r>
            <a:br>
              <a:rPr lang="en" dirty="0" smtClean="0">
                <a:solidFill>
                  <a:schemeClr val="dk1"/>
                </a:solidFill>
              </a:rPr>
            </a:br>
            <a:r>
              <a:rPr lang="en" dirty="0" smtClean="0">
                <a:solidFill>
                  <a:schemeClr val="dk1"/>
                </a:solidFill>
              </a:rPr>
              <a:t>Study </a:t>
            </a:r>
            <a:r>
              <a:rPr lang="en" dirty="0">
                <a:solidFill>
                  <a:schemeClr val="dk1"/>
                </a:solidFill>
              </a:rPr>
              <a:t>1 Interviews</a:t>
            </a:r>
          </a:p>
        </p:txBody>
      </p:sp>
      <p:pic>
        <p:nvPicPr>
          <p:cNvPr id="132" name="Shape 132"/>
          <p:cNvPicPr preferRelativeResize="0"/>
          <p:nvPr/>
        </p:nvPicPr>
        <p:blipFill>
          <a:blip r:embed="rId3">
            <a:alphaModFix/>
          </a:blip>
          <a:stretch>
            <a:fillRect/>
          </a:stretch>
        </p:blipFill>
        <p:spPr>
          <a:xfrm>
            <a:off x="953875" y="1142901"/>
            <a:ext cx="6343650" cy="6083300"/>
          </a:xfrm>
          <a:prstGeom prst="rect">
            <a:avLst/>
          </a:prstGeom>
          <a:noFill/>
          <a:ln>
            <a:noFill/>
          </a:ln>
        </p:spPr>
      </p:pic>
      <p:sp>
        <p:nvSpPr>
          <p:cNvPr id="133" name="Shape 133"/>
          <p:cNvSpPr/>
          <p:nvPr/>
        </p:nvSpPr>
        <p:spPr>
          <a:xfrm>
            <a:off x="4238751" y="1541601"/>
            <a:ext cx="3058774" cy="4630599"/>
          </a:xfrm>
          <a:prstGeom prst="rect">
            <a:avLst/>
          </a:prstGeom>
          <a:solidFill>
            <a:schemeClr val="lt1"/>
          </a:solidFill>
          <a:ln>
            <a:noFill/>
          </a:ln>
        </p:spPr>
        <p:txBody>
          <a:bodyPr lIns="91425" tIns="91425" rIns="91425" bIns="91425" anchor="ctr" anchorCtr="0">
            <a:noAutofit/>
          </a:bodyPr>
          <a:lstStyle/>
          <a:p>
            <a:pPr>
              <a:spcBef>
                <a:spcPts val="0"/>
              </a:spcBef>
              <a:buNone/>
            </a:pPr>
            <a:endParaRPr/>
          </a:p>
        </p:txBody>
      </p:sp>
      <p:sp>
        <p:nvSpPr>
          <p:cNvPr id="5" name="Shape 133"/>
          <p:cNvSpPr/>
          <p:nvPr/>
        </p:nvSpPr>
        <p:spPr>
          <a:xfrm>
            <a:off x="3352801" y="5029199"/>
            <a:ext cx="1752600" cy="1828701"/>
          </a:xfrm>
          <a:prstGeom prst="rect">
            <a:avLst/>
          </a:prstGeom>
          <a:solidFill>
            <a:schemeClr val="lt1"/>
          </a:solidFill>
          <a:ln>
            <a:noFill/>
          </a:ln>
        </p:spPr>
        <p:txBody>
          <a:bodyPr lIns="91425" tIns="91425" rIns="91425" bIns="91425" anchor="ctr" anchorCtr="0">
            <a:noAutofit/>
          </a:bodyPr>
          <a:lstStyle/>
          <a:p>
            <a:pPr>
              <a:spcBef>
                <a:spcPts val="0"/>
              </a:spcBef>
              <a:buNone/>
            </a:pPr>
            <a:endParaRPr/>
          </a:p>
        </p:txBody>
      </p:sp>
      <p:sp>
        <p:nvSpPr>
          <p:cNvPr id="6" name="Shape 133"/>
          <p:cNvSpPr/>
          <p:nvPr/>
        </p:nvSpPr>
        <p:spPr>
          <a:xfrm>
            <a:off x="3849476" y="4527649"/>
            <a:ext cx="722524" cy="730151"/>
          </a:xfrm>
          <a:prstGeom prst="rect">
            <a:avLst/>
          </a:prstGeom>
          <a:solidFill>
            <a:schemeClr val="lt1"/>
          </a:solidFill>
          <a:ln>
            <a:noFill/>
          </a:ln>
        </p:spPr>
        <p:txBody>
          <a:bodyPr lIns="91425" tIns="91425" rIns="91425" bIns="91425" anchor="ctr" anchorCtr="0">
            <a:noAutofit/>
          </a:bodyPr>
          <a:lstStyle/>
          <a:p>
            <a:pPr>
              <a:spcBef>
                <a:spcPts val="0"/>
              </a:spcBef>
              <a:buNone/>
            </a:pPr>
            <a:endParaRPr/>
          </a:p>
        </p:txBody>
      </p:sp>
    </p:spTree>
    <p:extLst>
      <p:ext uri="{BB962C8B-B14F-4D97-AF65-F5344CB8AC3E}">
        <p14:creationId xmlns:p14="http://schemas.microsoft.com/office/powerpoint/2010/main" val="342689615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33"/>
                                        </p:tgtEl>
                                      </p:cBhvr>
                                    </p:animEffect>
                                    <p:set>
                                      <p:cBhvr>
                                        <p:cTn id="7" dur="1" fill="hold">
                                          <p:stCondLst>
                                            <p:cond delay="1000"/>
                                          </p:stCondLst>
                                        </p:cTn>
                                        <p:tgtEl>
                                          <p:spTgt spid="13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5"/>
                                        </p:tgtEl>
                                      </p:cBhvr>
                                    </p:animEffect>
                                    <p:set>
                                      <p:cBhvr>
                                        <p:cTn id="10" dur="1" fill="hold">
                                          <p:stCondLst>
                                            <p:cond delay="1000"/>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6"/>
                                        </p:tgtEl>
                                      </p:cBhvr>
                                    </p:animEffect>
                                    <p:set>
                                      <p:cBhvr>
                                        <p:cTn id="13" dur="1" fill="hold">
                                          <p:stCondLst>
                                            <p:cond delay="100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sz="3200" dirty="0">
                <a:solidFill>
                  <a:schemeClr val="dk1"/>
                </a:solidFill>
              </a:rPr>
              <a:t>User </a:t>
            </a:r>
            <a:r>
              <a:rPr lang="en" sz="3200" dirty="0" smtClean="0">
                <a:solidFill>
                  <a:schemeClr val="dk1"/>
                </a:solidFill>
              </a:rPr>
              <a:t>Studies</a:t>
            </a:r>
            <a:br>
              <a:rPr lang="en" sz="3200" dirty="0" smtClean="0">
                <a:solidFill>
                  <a:schemeClr val="dk1"/>
                </a:solidFill>
              </a:rPr>
            </a:br>
            <a:r>
              <a:rPr lang="en" sz="3200" dirty="0" smtClean="0">
                <a:solidFill>
                  <a:schemeClr val="dk1"/>
                </a:solidFill>
              </a:rPr>
              <a:t>Study </a:t>
            </a:r>
            <a:r>
              <a:rPr lang="en" sz="3200" dirty="0">
                <a:solidFill>
                  <a:schemeClr val="dk1"/>
                </a:solidFill>
              </a:rPr>
              <a:t>2 Survey</a:t>
            </a:r>
          </a:p>
        </p:txBody>
      </p:sp>
      <p:pic>
        <p:nvPicPr>
          <p:cNvPr id="139" name="Shape 139"/>
          <p:cNvPicPr preferRelativeResize="0"/>
          <p:nvPr/>
        </p:nvPicPr>
        <p:blipFill>
          <a:blip r:embed="rId3">
            <a:alphaModFix/>
          </a:blip>
          <a:stretch>
            <a:fillRect/>
          </a:stretch>
        </p:blipFill>
        <p:spPr>
          <a:xfrm>
            <a:off x="990601" y="1224201"/>
            <a:ext cx="6231425" cy="5412100"/>
          </a:xfrm>
          <a:prstGeom prst="rect">
            <a:avLst/>
          </a:prstGeom>
          <a:noFill/>
          <a:ln>
            <a:noFill/>
          </a:ln>
        </p:spPr>
      </p:pic>
    </p:spTree>
    <p:extLst>
      <p:ext uri="{BB962C8B-B14F-4D97-AF65-F5344CB8AC3E}">
        <p14:creationId xmlns:p14="http://schemas.microsoft.com/office/powerpoint/2010/main" val="4175954760"/>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Shape 102"/>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sz="3200" dirty="0">
                <a:solidFill>
                  <a:schemeClr val="dk1"/>
                </a:solidFill>
              </a:rPr>
              <a:t>Our Story Board</a:t>
            </a:r>
          </a:p>
        </p:txBody>
      </p:sp>
      <p:pic>
        <p:nvPicPr>
          <p:cNvPr id="2" name="Picture 1"/>
          <p:cNvPicPr>
            <a:picLocks noChangeAspect="1"/>
          </p:cNvPicPr>
          <p:nvPr/>
        </p:nvPicPr>
        <p:blipFill rotWithShape="1">
          <a:blip r:embed="rId3"/>
          <a:srcRect l="829" t="1497" r="829" b="-336"/>
          <a:stretch/>
        </p:blipFill>
        <p:spPr>
          <a:xfrm>
            <a:off x="1752600" y="1447800"/>
            <a:ext cx="5638800" cy="5029200"/>
          </a:xfrm>
          <a:prstGeom prst="rect">
            <a:avLst/>
          </a:prstGeom>
          <a:ln w="19050">
            <a:solidFill>
              <a:schemeClr val="tx2"/>
            </a:solidFill>
          </a:ln>
        </p:spPr>
      </p:pic>
    </p:spTree>
    <p:extLst>
      <p:ext uri="{BB962C8B-B14F-4D97-AF65-F5344CB8AC3E}">
        <p14:creationId xmlns:p14="http://schemas.microsoft.com/office/powerpoint/2010/main" val="795139851"/>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Shape 108"/>
          <p:cNvSpPr txBox="1">
            <a:spLocks noGrp="1"/>
          </p:cNvSpPr>
          <p:nvPr>
            <p:ph type="title"/>
          </p:nvPr>
        </p:nvSpPr>
        <p:spPr>
          <a:xfrm>
            <a:off x="457200" y="457200"/>
            <a:ext cx="8229600" cy="800000"/>
          </a:xfrm>
          <a:prstGeom prst="rect">
            <a:avLst/>
          </a:prstGeom>
        </p:spPr>
        <p:txBody>
          <a:bodyPr lIns="91425" tIns="91425" rIns="91425" bIns="91425" anchor="b" anchorCtr="0">
            <a:noAutofit/>
          </a:bodyPr>
          <a:lstStyle/>
          <a:p>
            <a:pPr lvl="0" rtl="0">
              <a:spcBef>
                <a:spcPts val="0"/>
              </a:spcBef>
              <a:buNone/>
            </a:pPr>
            <a:r>
              <a:rPr lang="en" sz="3200" dirty="0">
                <a:solidFill>
                  <a:schemeClr val="dk1"/>
                </a:solidFill>
              </a:rPr>
              <a:t>Our Story Board</a:t>
            </a: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447800"/>
            <a:ext cx="5662906" cy="5029200"/>
          </a:xfrm>
          <a:prstGeom prst="rect">
            <a:avLst/>
          </a:prstGeom>
          <a:ln w="19050">
            <a:solidFill>
              <a:schemeClr val="tx2"/>
            </a:solidFill>
          </a:ln>
        </p:spPr>
      </p:pic>
    </p:spTree>
    <p:extLst>
      <p:ext uri="{BB962C8B-B14F-4D97-AF65-F5344CB8AC3E}">
        <p14:creationId xmlns:p14="http://schemas.microsoft.com/office/powerpoint/2010/main" val="2872796532"/>
      </p:ext>
    </p:extLst>
  </p:cSld>
  <p:clrMapOvr>
    <a:masterClrMapping/>
  </p:clrMapOvr>
  <p:transition spd="slow">
    <p:cu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c2b52826c4717bd19ad5561176ad9fcd350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PI_2012Gray (1)">
  <a:themeElements>
    <a:clrScheme name="Custom 57">
      <a:dk1>
        <a:srgbClr val="FFFFFF"/>
      </a:dk1>
      <a:lt1>
        <a:srgbClr val="6D6D6D"/>
      </a:lt1>
      <a:dk2>
        <a:srgbClr val="000000"/>
      </a:dk2>
      <a:lt2>
        <a:srgbClr val="FFFFFF"/>
      </a:lt2>
      <a:accent1>
        <a:srgbClr val="AB192D"/>
      </a:accent1>
      <a:accent2>
        <a:srgbClr val="B2B7BB"/>
      </a:accent2>
      <a:accent3>
        <a:srgbClr val="2C6A8C"/>
      </a:accent3>
      <a:accent4>
        <a:srgbClr val="B7A079"/>
      </a:accent4>
      <a:accent5>
        <a:srgbClr val="46A0DC"/>
      </a:accent5>
      <a:accent6>
        <a:srgbClr val="D9CD95"/>
      </a:accent6>
      <a:hlink>
        <a:srgbClr val="46A0DC"/>
      </a:hlink>
      <a:folHlink>
        <a:srgbClr val="808DA9"/>
      </a:folHlink>
    </a:clrScheme>
    <a:fontScheme name="Verdana">
      <a:majorFont>
        <a:latin typeface="Verdana"/>
        <a:ea typeface=""/>
        <a:cs typeface=""/>
      </a:majorFont>
      <a:minorFont>
        <a:latin typeface="Verdana"/>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spDef>
      <a:spPr bwMode="auto">
        <a:solidFill>
          <a:schemeClr val="accent2">
            <a:lumMod val="40000"/>
            <a:lumOff val="60000"/>
          </a:schemeClr>
        </a:solidFill>
        <a:ln w="12700" cap="sq" algn="ctr">
          <a:solidFill>
            <a:schemeClr val="tx1"/>
          </a:solidFill>
          <a:miter lim="800000"/>
          <a:headEnd/>
          <a:tailEnd/>
        </a:ln>
        <a:effectLst/>
      </a:spPr>
      <a:bodyPr wrap="none" rtlCol="0" anchor="ctr"/>
      <a:lstStyle>
        <a:defPPr algn="ctr">
          <a:defRPr sz="1600" dirty="0" smtClean="0">
            <a:solidFill>
              <a:schemeClr val="bg1"/>
            </a:solidFill>
            <a:latin typeface="+mn-lt"/>
          </a:defRPr>
        </a:defPPr>
      </a:lstStyle>
    </a:spDef>
    <a:lnDef>
      <a:spPr bwMode="auto">
        <a:solidFill>
          <a:schemeClr val="accent2"/>
        </a:solidFill>
        <a:ln w="19050" cap="sq" cmpd="sng" algn="ctr">
          <a:solidFill>
            <a:schemeClr val="tx1"/>
          </a:solidFill>
          <a:prstDash val="solid"/>
          <a:round/>
          <a:headEnd type="triangle" w="med" len="med"/>
          <a:tailEnd type="triangle" w="med" len="med"/>
        </a:ln>
        <a:effectLst/>
      </a:spPr>
      <a:bodyPr/>
      <a:lstStyle/>
    </a:lnDef>
    <a:txDef>
      <a:spPr>
        <a:noFill/>
      </a:spPr>
      <a:bodyPr wrap="none" rtlCol="0">
        <a:noAutofit/>
      </a:bodyPr>
      <a:lstStyle>
        <a:defPPr algn="ctr">
          <a:defRPr sz="16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WPI_2012Gray (1)</Template>
  <TotalTime>325</TotalTime>
  <Words>941</Words>
  <Application>Microsoft Office PowerPoint</Application>
  <PresentationFormat>On-screen Show (4:3)</PresentationFormat>
  <Paragraphs>187</Paragraphs>
  <Slides>25</Slides>
  <Notes>25</Notes>
  <HiddenSlides>0</HiddenSlides>
  <MMClips>3</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WPI_2012Gray (1)</vt:lpstr>
      <vt:lpstr>FRASIER Presentation</vt:lpstr>
      <vt:lpstr>PowerPoint Presentation</vt:lpstr>
      <vt:lpstr>FRASIER 2015</vt:lpstr>
      <vt:lpstr>FRASIER Goals</vt:lpstr>
      <vt:lpstr>User Studies</vt:lpstr>
      <vt:lpstr>User Studies Study 1 Interviews</vt:lpstr>
      <vt:lpstr>User Studies Study 2 Survey</vt:lpstr>
      <vt:lpstr>Our Story Board</vt:lpstr>
      <vt:lpstr>Our Story Board</vt:lpstr>
      <vt:lpstr>Our Story Board</vt:lpstr>
      <vt:lpstr>Our Story Board</vt:lpstr>
      <vt:lpstr>From PARbot to FRASIER</vt:lpstr>
      <vt:lpstr>FRASIER Final Design</vt:lpstr>
      <vt:lpstr>User Studies Study 3 Preliminary Feedback</vt:lpstr>
      <vt:lpstr>How FRASIER Sees the World - Navigation</vt:lpstr>
      <vt:lpstr>How FRASIER Sees the World</vt:lpstr>
      <vt:lpstr>How FRASIER Sees the World</vt:lpstr>
      <vt:lpstr>How FRASIER Sees the World</vt:lpstr>
      <vt:lpstr>How You Talk to FRASIER</vt:lpstr>
      <vt:lpstr>How FRASIER Interacts with the World</vt:lpstr>
      <vt:lpstr>Additional Features</vt:lpstr>
      <vt:lpstr>Recommendations</vt:lpstr>
      <vt:lpstr>Conclusion</vt:lpstr>
      <vt:lpstr>The FRASIER Team Acknowledges</vt:lpstr>
      <vt:lpstr>Questions &amp; Comments</vt:lpstr>
    </vt:vector>
  </TitlesOfParts>
  <Company>Worcester Polytechnic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Verdana Bold 40pt</dc:title>
  <dc:creator>ERICA</dc:creator>
  <cp:lastModifiedBy>ERICA</cp:lastModifiedBy>
  <cp:revision>65</cp:revision>
  <dcterms:created xsi:type="dcterms:W3CDTF">2015-04-22T22:06:00Z</dcterms:created>
  <dcterms:modified xsi:type="dcterms:W3CDTF">2015-04-23T19:36:39Z</dcterms:modified>
</cp:coreProperties>
</file>