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5603200"/>
  <p:notesSz cx="6858000" cy="9144000"/>
  <p:defaultTextStyle>
    <a:defPPr>
      <a:defRPr lang="en-US"/>
    </a:defPPr>
    <a:lvl1pPr algn="l" defTabSz="167201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672015" algn="l" defTabSz="167201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3344031" algn="l" defTabSz="167201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5016046" algn="l" defTabSz="167201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6688063" algn="l" defTabSz="167201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8360079" algn="l" defTabSz="334403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10032094" algn="l" defTabSz="334403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11704110" algn="l" defTabSz="334403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13376125" algn="l" defTabSz="334403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06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itz, Samuel M." initials="PSM" lastIdx="12" clrIdx="0"/>
  <p:cmAuthor id="1" name="Preferred Customer" initials="PC" lastIdx="2" clrIdx="1"/>
  <p:cmAuthor id="2" name="Caitlin Rush" initials="" lastIdx="0" clrIdx="2"/>
  <p:cmAuthor id="3" name="Nick" initials="N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91A"/>
    <a:srgbClr val="C41230"/>
    <a:srgbClr val="AC2B37"/>
    <a:srgbClr val="B53443"/>
    <a:srgbClr val="FAAA47"/>
    <a:srgbClr val="4B647B"/>
    <a:srgbClr val="496279"/>
    <a:srgbClr val="476077"/>
    <a:srgbClr val="455E75"/>
    <a:srgbClr val="292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7691" autoAdjust="0"/>
  </p:normalViewPr>
  <p:slideViewPr>
    <p:cSldViewPr snapToGrid="0" snapToObjects="1">
      <p:cViewPr>
        <p:scale>
          <a:sx n="40" d="100"/>
          <a:sy n="40" d="100"/>
        </p:scale>
        <p:origin x="780" y="3234"/>
      </p:cViewPr>
      <p:guideLst>
        <p:guide orient="horz" pos="806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26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186C1-2136-4F5C-81C5-7E7D5B4818E4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4E169-9EE6-400B-8489-6CA7AC8B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15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5CED8F03-33F9-49DD-B78E-DE1AC6832885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E535B096-6CBE-4AB3-9529-5688244F2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672015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015" algn="l" defTabSz="1672015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031" algn="l" defTabSz="1672015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046" algn="l" defTabSz="1672015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8063" algn="l" defTabSz="1672015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0079" algn="l" defTabSz="16720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2094" algn="l" defTabSz="16720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4110" algn="l" defTabSz="16720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6125" algn="l" defTabSz="16720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5" y="7953376"/>
            <a:ext cx="27981275" cy="5487988"/>
          </a:xfrm>
          <a:prstGeom prst="rect">
            <a:avLst/>
          </a:prstGeom>
        </p:spPr>
        <p:txBody>
          <a:bodyPr lIns="91439" tIns="45720" rIns="91439" bIns="4572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4508163"/>
            <a:ext cx="23044150" cy="6543675"/>
          </a:xfrm>
          <a:prstGeom prst="rect">
            <a:avLst/>
          </a:prstGeom>
        </p:spPr>
        <p:txBody>
          <a:bodyPr lIns="91439" tIns="45720" rIns="91439" bIns="457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7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4B647B"/>
            </a:gs>
            <a:gs pos="100000">
              <a:srgbClr val="292E3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763925"/>
            <a:ext cx="32918400" cy="797442"/>
          </a:xfrm>
          <a:prstGeom prst="rect">
            <a:avLst/>
          </a:prstGeom>
          <a:solidFill>
            <a:srgbClr val="B53443"/>
          </a:solidFill>
          <a:ln>
            <a:noFill/>
          </a:ln>
          <a:effectLst>
            <a:outerShdw blurRad="127000" dist="38100" dir="5400000" algn="t" rotWithShape="0">
              <a:prstClr val="black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20" rIns="91439" bIns="45720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3526971"/>
            <a:ext cx="32918400" cy="236954"/>
          </a:xfrm>
          <a:prstGeom prst="rect">
            <a:avLst/>
          </a:prstGeom>
          <a:solidFill>
            <a:srgbClr val="FAAA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20" rIns="91439" bIns="45720" spcCol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32918400" cy="35269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9" tIns="45720" rIns="91439" bIns="45720" spcCol="0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3752638"/>
            <a:ext cx="32918400" cy="797442"/>
          </a:xfrm>
          <a:prstGeom prst="rect">
            <a:avLst/>
          </a:prstGeom>
          <a:solidFill>
            <a:srgbClr val="C412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668" tIns="34834" rIns="69668" bIns="34834"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" y="-1223821"/>
            <a:ext cx="7543800" cy="6045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xStyles>
    <p:titleStyle>
      <a:lvl1pPr algn="ctr" defTabSz="1672015" rtl="0" fontAlgn="base">
        <a:spcBef>
          <a:spcPct val="0"/>
        </a:spcBef>
        <a:spcAft>
          <a:spcPct val="0"/>
        </a:spcAft>
        <a:defRPr sz="161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1672015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defTabSz="1672015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defTabSz="1672015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defTabSz="1672015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1672015" algn="ctr" defTabSz="1672015" rtl="0" eaLnBrk="1" fontAlgn="base" hangingPunct="1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3344031" algn="ctr" defTabSz="1672015" rtl="0" eaLnBrk="1" fontAlgn="base" hangingPunct="1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5016046" algn="ctr" defTabSz="1672015" rtl="0" eaLnBrk="1" fontAlgn="base" hangingPunct="1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6688063" algn="ctr" defTabSz="1672015" rtl="0" eaLnBrk="1" fontAlgn="base" hangingPunct="1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1254012" indent="-1254012" algn="l" defTabSz="1672015" rtl="0" fontAlgn="base">
        <a:spcBef>
          <a:spcPct val="20000"/>
        </a:spcBef>
        <a:spcAft>
          <a:spcPct val="0"/>
        </a:spcAft>
        <a:buFont typeface="Arial" charset="0"/>
        <a:buChar char="•"/>
        <a:defRPr sz="117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2717025" indent="-1045010" algn="l" defTabSz="1672015" rtl="0" fontAlgn="base">
        <a:spcBef>
          <a:spcPct val="20000"/>
        </a:spcBef>
        <a:spcAft>
          <a:spcPct val="0"/>
        </a:spcAft>
        <a:buFont typeface="Arial" charset="0"/>
        <a:buChar char="–"/>
        <a:defRPr sz="102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4180039" indent="-836008" algn="l" defTabSz="1672015" rtl="0" fontAlgn="base">
        <a:spcBef>
          <a:spcPct val="20000"/>
        </a:spcBef>
        <a:spcAft>
          <a:spcPct val="0"/>
        </a:spcAft>
        <a:buFont typeface="Arial" charset="0"/>
        <a:buChar char="•"/>
        <a:defRPr sz="8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5852054" indent="-836008" algn="l" defTabSz="1672015" rtl="0" fontAlgn="base">
        <a:spcBef>
          <a:spcPct val="20000"/>
        </a:spcBef>
        <a:spcAft>
          <a:spcPct val="0"/>
        </a:spcAft>
        <a:buFont typeface="Arial" charset="0"/>
        <a:buChar char="–"/>
        <a:defRPr sz="73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7524071" indent="-836008" algn="l" defTabSz="1672015" rtl="0" fontAlgn="base">
        <a:spcBef>
          <a:spcPct val="20000"/>
        </a:spcBef>
        <a:spcAft>
          <a:spcPct val="0"/>
        </a:spcAft>
        <a:buFont typeface="Arial" charset="0"/>
        <a:buChar char="»"/>
        <a:defRPr sz="73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9196087" indent="-836008" algn="l" defTabSz="16720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02" indent="-836008" algn="l" defTabSz="16720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17" indent="-836008" algn="l" defTabSz="16720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133" indent="-836008" algn="l" defTabSz="16720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15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31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46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063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079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094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10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125" algn="l" defTabSz="16720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85800" y="4897579"/>
            <a:ext cx="10058400" cy="7391400"/>
            <a:chOff x="685800" y="4897579"/>
            <a:chExt cx="10058400" cy="7391400"/>
          </a:xfrm>
        </p:grpSpPr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685800" y="4897579"/>
              <a:ext cx="10058400" cy="7391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9" tIns="45720" rIns="91439" bIns="45720" anchor="ctr"/>
            <a:lstStyle/>
            <a:p>
              <a:pPr algn="ctr" defTabSz="3343254"/>
              <a:endParaRPr lang="en-US" sz="3200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143000" y="4917630"/>
              <a:ext cx="9601200" cy="7096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9" tIns="45720" rIns="91439" bIns="45720"/>
            <a:lstStyle>
              <a:lvl1pPr defTabSz="3343275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3343275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3343275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3343275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3343275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3343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3343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3343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33432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b="1" dirty="0" smtClean="0"/>
                <a:t>Abstract</a:t>
              </a:r>
            </a:p>
            <a:p>
              <a:r>
                <a:rPr lang="en-US" sz="3200" dirty="0" smtClean="0"/>
                <a:t>Parasitic nematodes may cause biomedical and agricultural problems by avoiding host immune systems through changes in surface composition during infection, a process we call surface antigen switching. </a:t>
              </a:r>
              <a:r>
                <a:rPr lang="en-US" sz="3200" i="1" dirty="0" smtClean="0"/>
                <a:t>C. elegans </a:t>
              </a:r>
              <a:r>
                <a:rPr lang="en-US" sz="3200" dirty="0" smtClean="0"/>
                <a:t>is a free-living nematode serving as a model organism for antigen switching. </a:t>
              </a:r>
              <a:r>
                <a:rPr lang="en-US" sz="3200" i="1" dirty="0" smtClean="0"/>
                <a:t>srf-6 </a:t>
              </a:r>
              <a:r>
                <a:rPr lang="en-US" sz="3200" dirty="0" smtClean="0"/>
                <a:t>mutations change the developmental timing of surface protein expression, and previous evidence suggests that </a:t>
              </a:r>
              <a:r>
                <a:rPr lang="en-US" sz="3200" i="1" dirty="0" smtClean="0"/>
                <a:t>srf-6</a:t>
              </a:r>
              <a:r>
                <a:rPr lang="en-US" sz="3200" dirty="0" smtClean="0"/>
                <a:t> may be identical to the MAPKKK gene </a:t>
              </a:r>
              <a:r>
                <a:rPr lang="en-US" sz="3200" i="1" dirty="0" smtClean="0"/>
                <a:t>nsy-1.</a:t>
              </a:r>
              <a:r>
                <a:rPr lang="en-US" sz="3200" dirty="0" smtClean="0"/>
                <a:t> Complementation tests between </a:t>
              </a:r>
              <a:r>
                <a:rPr lang="en-US" sz="3200" i="1" dirty="0" smtClean="0"/>
                <a:t>srf-6 </a:t>
              </a:r>
              <a:r>
                <a:rPr lang="en-US" sz="3200" dirty="0" smtClean="0"/>
                <a:t>and </a:t>
              </a:r>
              <a:r>
                <a:rPr lang="en-US" sz="3200" i="1" dirty="0" smtClean="0"/>
                <a:t>nsy-1 </a:t>
              </a:r>
              <a:r>
                <a:rPr lang="en-US" sz="3200" dirty="0" smtClean="0"/>
                <a:t>were conducted to support the hypothesis that </a:t>
              </a:r>
              <a:r>
                <a:rPr lang="en-US" sz="3200" i="1" dirty="0" smtClean="0"/>
                <a:t>srf-6</a:t>
              </a:r>
              <a:r>
                <a:rPr lang="en-US" sz="3200" dirty="0" smtClean="0"/>
                <a:t> and </a:t>
              </a:r>
              <a:r>
                <a:rPr lang="en-US" sz="3200" i="1" dirty="0" smtClean="0"/>
                <a:t>nsy-1</a:t>
              </a:r>
              <a:r>
                <a:rPr lang="en-US" sz="3200" dirty="0" smtClean="0"/>
                <a:t> affect the same genetic function.</a:t>
              </a:r>
              <a:endParaRPr lang="en-US" sz="3200" i="1" dirty="0" smtClean="0"/>
            </a:p>
          </p:txBody>
        </p:sp>
      </p:grpSp>
      <p:sp>
        <p:nvSpPr>
          <p:cNvPr id="19" name="AutoShape 34"/>
          <p:cNvSpPr>
            <a:spLocks noChangeArrowheads="1"/>
          </p:cNvSpPr>
          <p:nvPr/>
        </p:nvSpPr>
        <p:spPr bwMode="auto">
          <a:xfrm>
            <a:off x="22155450" y="5078296"/>
            <a:ext cx="10058400" cy="190792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20" rIns="91439" bIns="45720" anchor="ctr"/>
          <a:lstStyle/>
          <a:p>
            <a:pPr algn="ctr" defTabSz="3343254"/>
            <a:endParaRPr lang="en-US" sz="3200" dirty="0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58908" y="320846"/>
            <a:ext cx="23973692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9" tIns="45720" rIns="91439" bIns="45720">
            <a:spAutoFit/>
          </a:bodyPr>
          <a:lstStyle>
            <a:lvl1pPr defTabSz="3343275">
              <a:defRPr>
                <a:solidFill>
                  <a:schemeClr val="tx1"/>
                </a:solidFill>
                <a:latin typeface="Arial" charset="0"/>
              </a:defRPr>
            </a:lvl1pPr>
            <a:lvl2pPr defTabSz="3343275">
              <a:defRPr>
                <a:solidFill>
                  <a:schemeClr val="tx1"/>
                </a:solidFill>
                <a:latin typeface="Arial" charset="0"/>
              </a:defRPr>
            </a:lvl2pPr>
            <a:lvl3pPr defTabSz="3343275">
              <a:defRPr>
                <a:solidFill>
                  <a:schemeClr val="tx1"/>
                </a:solidFill>
                <a:latin typeface="Arial" charset="0"/>
              </a:defRPr>
            </a:lvl3pPr>
            <a:lvl4pPr defTabSz="3343275">
              <a:defRPr>
                <a:solidFill>
                  <a:schemeClr val="tx1"/>
                </a:solidFill>
                <a:latin typeface="Arial" charset="0"/>
              </a:defRPr>
            </a:lvl4pPr>
            <a:lvl5pPr defTabSz="3343275">
              <a:defRPr>
                <a:solidFill>
                  <a:schemeClr val="tx1"/>
                </a:solidFill>
                <a:latin typeface="Arial" charset="0"/>
              </a:defRPr>
            </a:lvl5pPr>
            <a:lvl6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 b="1" i="1" dirty="0" smtClean="0">
                <a:solidFill>
                  <a:schemeClr val="tx2">
                    <a:lumMod val="50000"/>
                  </a:schemeClr>
                </a:solidFill>
              </a:rPr>
              <a:t>Caenorhabditis elegans</a:t>
            </a: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: Exploring the Relationship Between </a:t>
            </a:r>
            <a:r>
              <a:rPr lang="en-US" sz="6600" b="1" i="1" dirty="0" smtClean="0">
                <a:solidFill>
                  <a:schemeClr val="tx2">
                    <a:lumMod val="50000"/>
                  </a:schemeClr>
                </a:solidFill>
              </a:rPr>
              <a:t>srf-6 </a:t>
            </a: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en-US" sz="6600" b="1" i="1" dirty="0" smtClean="0">
                <a:solidFill>
                  <a:schemeClr val="tx2">
                    <a:lumMod val="50000"/>
                  </a:schemeClr>
                </a:solidFill>
              </a:rPr>
              <a:t> nsy-1</a:t>
            </a:r>
            <a:endParaRPr lang="en-US" sz="6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3500" b="1" dirty="0" smtClean="0"/>
              <a:t>Randi Isenhart (Biology and Biotechnology)</a:t>
            </a:r>
          </a:p>
          <a:p>
            <a:pPr algn="ctr"/>
            <a:r>
              <a:rPr lang="en-US" sz="3400" b="1" dirty="0" smtClean="0"/>
              <a:t>Advisor: Professor Samuel Politz (Biology and Biotechnology)</a:t>
            </a:r>
            <a:endParaRPr lang="en-US" sz="3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" y="-1223821"/>
            <a:ext cx="7543800" cy="6045200"/>
          </a:xfrm>
          <a:prstGeom prst="rect">
            <a:avLst/>
          </a:prstGeom>
        </p:spPr>
      </p:pic>
      <p:sp>
        <p:nvSpPr>
          <p:cNvPr id="52" name="AutoShape 32"/>
          <p:cNvSpPr>
            <a:spLocks noChangeArrowheads="1"/>
          </p:cNvSpPr>
          <p:nvPr/>
        </p:nvSpPr>
        <p:spPr bwMode="auto">
          <a:xfrm>
            <a:off x="685800" y="12574473"/>
            <a:ext cx="10058400" cy="8677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20" rIns="91439" bIns="45720" anchor="ctr"/>
          <a:lstStyle/>
          <a:p>
            <a:pPr defTabSz="3343254"/>
            <a:endParaRPr lang="en-US" sz="3200" i="1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914400" y="12694373"/>
            <a:ext cx="9601200" cy="299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20" rIns="91439" bIns="45720"/>
          <a:lstStyle>
            <a:lvl1pPr defTabSz="3343275">
              <a:defRPr>
                <a:solidFill>
                  <a:schemeClr val="tx1"/>
                </a:solidFill>
                <a:latin typeface="Arial" charset="0"/>
              </a:defRPr>
            </a:lvl1pPr>
            <a:lvl2pPr defTabSz="3343275">
              <a:defRPr>
                <a:solidFill>
                  <a:schemeClr val="tx1"/>
                </a:solidFill>
                <a:latin typeface="Arial" charset="0"/>
              </a:defRPr>
            </a:lvl2pPr>
            <a:lvl3pPr defTabSz="3343275">
              <a:defRPr>
                <a:solidFill>
                  <a:schemeClr val="tx1"/>
                </a:solidFill>
                <a:latin typeface="Arial" charset="0"/>
              </a:defRPr>
            </a:lvl3pPr>
            <a:lvl4pPr defTabSz="3343275">
              <a:defRPr>
                <a:solidFill>
                  <a:schemeClr val="tx1"/>
                </a:solidFill>
                <a:latin typeface="Arial" charset="0"/>
              </a:defRPr>
            </a:lvl4pPr>
            <a:lvl5pPr defTabSz="3343275">
              <a:defRPr>
                <a:solidFill>
                  <a:schemeClr val="tx1"/>
                </a:solidFill>
                <a:latin typeface="Arial" charset="0"/>
              </a:defRPr>
            </a:lvl5pPr>
            <a:lvl6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43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b="1" dirty="0" smtClean="0"/>
              <a:t>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Previous study identified </a:t>
            </a:r>
            <a:r>
              <a:rPr lang="en-US" sz="3200" i="1" dirty="0" smtClean="0"/>
              <a:t>nsy-1</a:t>
            </a:r>
            <a:r>
              <a:rPr lang="en-US" sz="3200" dirty="0" smtClean="0"/>
              <a:t> as a potential candidate for </a:t>
            </a:r>
            <a:r>
              <a:rPr lang="en-US" sz="3200" i="1" dirty="0" smtClean="0"/>
              <a:t>srf-6 </a:t>
            </a:r>
            <a:r>
              <a:rPr lang="en-US" sz="3200" dirty="0" smtClean="0"/>
              <a:t>location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srf-6 </a:t>
            </a:r>
            <a:r>
              <a:rPr lang="en-US" sz="3200" dirty="0" smtClean="0"/>
              <a:t>controls expression of a surface antigen on the cuticle detected by mAb M37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nsy-1 </a:t>
            </a:r>
            <a:r>
              <a:rPr lang="en-US" sz="3200" dirty="0" smtClean="0"/>
              <a:t>regulates stochastic arrangement of AWC chemosensory neurons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 smtClean="0"/>
          </a:p>
          <a:p>
            <a:endParaRPr lang="en-US" sz="3200" dirty="0" smtClean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48" y="18281127"/>
            <a:ext cx="8206173" cy="27182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2414003" y="5287774"/>
            <a:ext cx="9180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Each strain was tested for the </a:t>
            </a:r>
            <a:r>
              <a:rPr lang="en-US" sz="3200" i="1" dirty="0" smtClean="0"/>
              <a:t>srf-6 </a:t>
            </a:r>
            <a:r>
              <a:rPr lang="en-US" sz="3200" dirty="0" smtClean="0"/>
              <a:t>phenotype by antibody staining.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2414002" y="13621677"/>
            <a:ext cx="9180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double </a:t>
            </a:r>
            <a:r>
              <a:rPr lang="en-US" sz="3200" dirty="0" smtClean="0"/>
              <a:t>heterozygote cross </a:t>
            </a:r>
            <a:r>
              <a:rPr lang="en-US" sz="3200" dirty="0" smtClean="0"/>
              <a:t>progeny were tested for the </a:t>
            </a:r>
            <a:r>
              <a:rPr lang="en-US" sz="3200" i="1" dirty="0" smtClean="0"/>
              <a:t>nsy-1</a:t>
            </a:r>
            <a:r>
              <a:rPr lang="en-US" sz="3200" dirty="0" smtClean="0"/>
              <a:t> AWC phenotype.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2414002" y="19330686"/>
            <a:ext cx="93144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Top panel:  Some, but not all, </a:t>
            </a:r>
            <a:r>
              <a:rPr lang="en-US" sz="3200" i="1" dirty="0" smtClean="0"/>
              <a:t>nsy-1 </a:t>
            </a:r>
            <a:r>
              <a:rPr lang="en-US" sz="3200" dirty="0" smtClean="0"/>
              <a:t>mutants show the </a:t>
            </a:r>
            <a:r>
              <a:rPr lang="en-US" sz="3200" i="1" dirty="0" smtClean="0"/>
              <a:t>srf-6 </a:t>
            </a:r>
            <a:r>
              <a:rPr lang="en-US" sz="3200" dirty="0" smtClean="0"/>
              <a:t>antibody stain phenotype.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Bottom panel:  The results of the complementation test using the AWC neuron marker experiments support the hypothesis that </a:t>
            </a:r>
            <a:r>
              <a:rPr lang="en-US" sz="3200" i="1" dirty="0" smtClean="0"/>
              <a:t>srf-6 </a:t>
            </a:r>
            <a:r>
              <a:rPr lang="en-US" sz="3200" dirty="0" smtClean="0"/>
              <a:t>and </a:t>
            </a:r>
            <a:r>
              <a:rPr lang="en-US" sz="3200" i="1" dirty="0" smtClean="0"/>
              <a:t>nsy-1</a:t>
            </a:r>
            <a:r>
              <a:rPr lang="en-US" sz="3200" dirty="0" smtClean="0"/>
              <a:t> are the same gene.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results should be extended to test whether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srf-6 </a:t>
            </a:r>
            <a:r>
              <a:rPr lang="en-US" sz="3200" dirty="0" smtClean="0"/>
              <a:t>and </a:t>
            </a:r>
            <a:r>
              <a:rPr lang="en-US" sz="3200" i="1" dirty="0" smtClean="0"/>
              <a:t>nsy-1</a:t>
            </a:r>
            <a:r>
              <a:rPr lang="en-US" sz="3200" dirty="0" smtClean="0"/>
              <a:t> fail to complement for the M37 antibody staining phenotype.</a:t>
            </a:r>
            <a:endParaRPr lang="en-US" sz="3200" i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715108" y="21592842"/>
            <a:ext cx="10058400" cy="2564699"/>
            <a:chOff x="-20826375" y="30968729"/>
            <a:chExt cx="10058400" cy="2564698"/>
          </a:xfrm>
        </p:grpSpPr>
        <p:sp>
          <p:nvSpPr>
            <p:cNvPr id="14" name="AutoShape 23"/>
            <p:cNvSpPr>
              <a:spLocks noChangeArrowheads="1"/>
            </p:cNvSpPr>
            <p:nvPr/>
          </p:nvSpPr>
          <p:spPr bwMode="auto">
            <a:xfrm>
              <a:off x="-20826375" y="30968729"/>
              <a:ext cx="10058400" cy="256469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9" tIns="45720" rIns="91439" bIns="45720" anchor="ctr"/>
            <a:lstStyle/>
            <a:p>
              <a:pPr algn="ctr" defTabSz="3343254"/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20681996" y="31185681"/>
              <a:ext cx="976964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/>
                <a:t>Project Goal</a:t>
              </a:r>
            </a:p>
            <a:p>
              <a:r>
                <a:rPr lang="en-US" sz="3200" dirty="0" smtClean="0"/>
                <a:t>The goal of this project was to create a </a:t>
              </a:r>
              <a:r>
                <a:rPr lang="en-US" sz="3200" i="1" dirty="0" smtClean="0"/>
                <a:t>srf-6 / nsy-1 </a:t>
              </a:r>
              <a:r>
                <a:rPr lang="en-US" sz="3200" dirty="0" smtClean="0"/>
                <a:t>heterozygote for complementation testing.</a:t>
              </a:r>
              <a:endParaRPr lang="en-US" sz="3200" dirty="0"/>
            </a:p>
          </p:txBody>
        </p:sp>
      </p:grp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11229892" y="4897578"/>
            <a:ext cx="10134600" cy="155345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20" rIns="91439" bIns="45720" anchor="ctr"/>
          <a:lstStyle/>
          <a:p>
            <a:pPr algn="ctr" defTabSz="3343254"/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1763292" y="5152761"/>
            <a:ext cx="9180095" cy="1740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Methods/Process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Create and identify </a:t>
            </a:r>
            <a:r>
              <a:rPr lang="en-US" sz="3200" i="1" dirty="0" smtClean="0"/>
              <a:t>srf-6 unc-4 </a:t>
            </a:r>
            <a:r>
              <a:rPr lang="en-US" sz="3200" dirty="0" smtClean="0"/>
              <a:t>mutant for complementation test.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1707144" y="17406265"/>
            <a:ext cx="9180096" cy="204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Cross </a:t>
            </a:r>
            <a:r>
              <a:rPr lang="en-US" sz="3200" i="1" dirty="0" smtClean="0"/>
              <a:t>srf-6 unc-4 </a:t>
            </a:r>
            <a:r>
              <a:rPr lang="en-US" sz="3200" dirty="0" smtClean="0"/>
              <a:t>mutants with </a:t>
            </a:r>
            <a:r>
              <a:rPr lang="en-US" sz="3200" i="1" dirty="0" smtClean="0"/>
              <a:t>nsy-1</a:t>
            </a:r>
            <a:r>
              <a:rPr lang="en-US" sz="3200" dirty="0" smtClean="0"/>
              <a:t> mutant marked with p</a:t>
            </a:r>
            <a:r>
              <a:rPr lang="en-US" sz="3200" i="1" dirty="0" smtClean="0"/>
              <a:t>str-2:</a:t>
            </a:r>
            <a:r>
              <a:rPr lang="en-US" sz="3200" dirty="0" smtClean="0"/>
              <a:t>GFP in AWC neurons.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Test </a:t>
            </a:r>
            <a:r>
              <a:rPr lang="en-US" sz="3200" dirty="0" smtClean="0"/>
              <a:t>double heterozygotes for </a:t>
            </a:r>
            <a:r>
              <a:rPr lang="en-US" sz="3200" i="1" dirty="0" smtClean="0"/>
              <a:t>nsy-1 </a:t>
            </a:r>
            <a:r>
              <a:rPr lang="en-US" sz="3200" dirty="0" smtClean="0"/>
              <a:t>phenotype using fluorescent microscopy to see GFP.</a:t>
            </a:r>
            <a:endParaRPr lang="en-US" sz="3200" dirty="0"/>
          </a:p>
        </p:txBody>
      </p:sp>
      <p:sp>
        <p:nvSpPr>
          <p:cNvPr id="34" name="AutoShape 23"/>
          <p:cNvSpPr>
            <a:spLocks noChangeArrowheads="1"/>
          </p:cNvSpPr>
          <p:nvPr/>
        </p:nvSpPr>
        <p:spPr bwMode="auto">
          <a:xfrm>
            <a:off x="11340389" y="20999668"/>
            <a:ext cx="10058400" cy="31578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9" tIns="45720" rIns="91439" bIns="45720" anchor="ctr"/>
          <a:lstStyle/>
          <a:p>
            <a:pPr algn="ctr" defTabSz="3343254"/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1693935" y="21328255"/>
            <a:ext cx="97696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Future Experiments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Generate new strain of </a:t>
            </a:r>
            <a:r>
              <a:rPr lang="en-US" sz="3200" i="1" dirty="0" smtClean="0"/>
              <a:t>srf-6 / nsy-1</a:t>
            </a:r>
            <a:r>
              <a:rPr lang="en-US" sz="3200" dirty="0" smtClean="0"/>
              <a:t> heterozygotes and test for </a:t>
            </a:r>
            <a:r>
              <a:rPr lang="en-US" sz="3200" i="1" dirty="0" smtClean="0"/>
              <a:t>srf-6 </a:t>
            </a:r>
            <a:r>
              <a:rPr lang="en-US" sz="3200" dirty="0" smtClean="0"/>
              <a:t>phenotype.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Test </a:t>
            </a:r>
            <a:r>
              <a:rPr lang="en-US" sz="3200" i="1" dirty="0" smtClean="0"/>
              <a:t>srf-6</a:t>
            </a:r>
            <a:r>
              <a:rPr lang="en-US" sz="3200" dirty="0" smtClean="0"/>
              <a:t> mutants for </a:t>
            </a:r>
            <a:r>
              <a:rPr lang="en-US" sz="3200" i="1" dirty="0" smtClean="0"/>
              <a:t>nsy-1 </a:t>
            </a:r>
            <a:r>
              <a:rPr lang="en-US" sz="3200" dirty="0" smtClean="0"/>
              <a:t>phenotype.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0" t="5274" r="3432" b="8252"/>
          <a:stretch/>
        </p:blipFill>
        <p:spPr>
          <a:xfrm>
            <a:off x="22884065" y="14764098"/>
            <a:ext cx="7838460" cy="46318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4" t="3295" r="5070" b="13680"/>
          <a:stretch/>
        </p:blipFill>
        <p:spPr>
          <a:xfrm>
            <a:off x="22414002" y="7121582"/>
            <a:ext cx="9471807" cy="6041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27"/>
          <a:stretch/>
        </p:blipFill>
        <p:spPr>
          <a:xfrm>
            <a:off x="11625348" y="7042100"/>
            <a:ext cx="9237409" cy="103271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1" r="3148" b="14831"/>
          <a:stretch/>
        </p:blipFill>
        <p:spPr>
          <a:xfrm>
            <a:off x="1082680" y="15693937"/>
            <a:ext cx="9396827" cy="138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pi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10628</TotalTime>
  <Words>327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wpi_ppt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WPI;ATC</dc:creator>
  <cp:lastModifiedBy>Randi</cp:lastModifiedBy>
  <cp:revision>107</cp:revision>
  <dcterms:created xsi:type="dcterms:W3CDTF">2009-11-05T19:41:53Z</dcterms:created>
  <dcterms:modified xsi:type="dcterms:W3CDTF">2015-04-22T17:42:19Z</dcterms:modified>
</cp:coreProperties>
</file>