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037398" rtl="0" fontAlgn="base">
      <a:spcBef>
        <a:spcPct val="0"/>
      </a:spcBef>
      <a:spcAft>
        <a:spcPct val="0"/>
      </a:spcAft>
      <a:defRPr kern="1200">
        <a:solidFill>
          <a:schemeClr val="tx1"/>
        </a:solidFill>
        <a:latin typeface="Arial" charset="0"/>
        <a:ea typeface="ＭＳ Ｐゴシック" pitchFamily="34" charset="-128"/>
        <a:cs typeface="+mn-cs"/>
      </a:defRPr>
    </a:lvl1pPr>
    <a:lvl2pPr marL="2037398" algn="l" defTabSz="2037398" rtl="0" fontAlgn="base">
      <a:spcBef>
        <a:spcPct val="0"/>
      </a:spcBef>
      <a:spcAft>
        <a:spcPct val="0"/>
      </a:spcAft>
      <a:defRPr kern="1200">
        <a:solidFill>
          <a:schemeClr val="tx1"/>
        </a:solidFill>
        <a:latin typeface="Arial" charset="0"/>
        <a:ea typeface="ＭＳ Ｐゴシック" pitchFamily="34" charset="-128"/>
        <a:cs typeface="+mn-cs"/>
      </a:defRPr>
    </a:lvl2pPr>
    <a:lvl3pPr marL="4074793" algn="l" defTabSz="2037398" rtl="0" fontAlgn="base">
      <a:spcBef>
        <a:spcPct val="0"/>
      </a:spcBef>
      <a:spcAft>
        <a:spcPct val="0"/>
      </a:spcAft>
      <a:defRPr kern="1200">
        <a:solidFill>
          <a:schemeClr val="tx1"/>
        </a:solidFill>
        <a:latin typeface="Arial" charset="0"/>
        <a:ea typeface="ＭＳ Ｐゴシック" pitchFamily="34" charset="-128"/>
        <a:cs typeface="+mn-cs"/>
      </a:defRPr>
    </a:lvl3pPr>
    <a:lvl4pPr marL="6112188" algn="l" defTabSz="2037398" rtl="0" fontAlgn="base">
      <a:spcBef>
        <a:spcPct val="0"/>
      </a:spcBef>
      <a:spcAft>
        <a:spcPct val="0"/>
      </a:spcAft>
      <a:defRPr kern="1200">
        <a:solidFill>
          <a:schemeClr val="tx1"/>
        </a:solidFill>
        <a:latin typeface="Arial" charset="0"/>
        <a:ea typeface="ＭＳ Ｐゴシック" pitchFamily="34" charset="-128"/>
        <a:cs typeface="+mn-cs"/>
      </a:defRPr>
    </a:lvl4pPr>
    <a:lvl5pPr marL="8149590" algn="l" defTabSz="2037398" rtl="0" fontAlgn="base">
      <a:spcBef>
        <a:spcPct val="0"/>
      </a:spcBef>
      <a:spcAft>
        <a:spcPct val="0"/>
      </a:spcAft>
      <a:defRPr kern="1200">
        <a:solidFill>
          <a:schemeClr val="tx1"/>
        </a:solidFill>
        <a:latin typeface="Arial" charset="0"/>
        <a:ea typeface="ＭＳ Ｐゴシック" pitchFamily="34" charset="-128"/>
        <a:cs typeface="+mn-cs"/>
      </a:defRPr>
    </a:lvl5pPr>
    <a:lvl6pPr marL="10186989" algn="l" defTabSz="4074793" rtl="0" eaLnBrk="1" latinLnBrk="0" hangingPunct="1">
      <a:defRPr kern="1200">
        <a:solidFill>
          <a:schemeClr val="tx1"/>
        </a:solidFill>
        <a:latin typeface="Arial" charset="0"/>
        <a:ea typeface="ＭＳ Ｐゴシック" pitchFamily="34" charset="-128"/>
        <a:cs typeface="+mn-cs"/>
      </a:defRPr>
    </a:lvl6pPr>
    <a:lvl7pPr marL="12224385" algn="l" defTabSz="4074793" rtl="0" eaLnBrk="1" latinLnBrk="0" hangingPunct="1">
      <a:defRPr kern="1200">
        <a:solidFill>
          <a:schemeClr val="tx1"/>
        </a:solidFill>
        <a:latin typeface="Arial" charset="0"/>
        <a:ea typeface="ＭＳ Ｐゴシック" pitchFamily="34" charset="-128"/>
        <a:cs typeface="+mn-cs"/>
      </a:defRPr>
    </a:lvl7pPr>
    <a:lvl8pPr marL="14261781" algn="l" defTabSz="4074793" rtl="0" eaLnBrk="1" latinLnBrk="0" hangingPunct="1">
      <a:defRPr kern="1200">
        <a:solidFill>
          <a:schemeClr val="tx1"/>
        </a:solidFill>
        <a:latin typeface="Arial" charset="0"/>
        <a:ea typeface="ＭＳ Ｐゴシック" pitchFamily="34" charset="-128"/>
        <a:cs typeface="+mn-cs"/>
      </a:defRPr>
    </a:lvl8pPr>
    <a:lvl9pPr marL="16299178" algn="l" defTabSz="407479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7DD"/>
    <a:srgbClr val="A12864"/>
    <a:srgbClr val="E87B9F"/>
    <a:srgbClr val="4B647B"/>
    <a:srgbClr val="C41230"/>
    <a:srgbClr val="AC2B37"/>
    <a:srgbClr val="B53443"/>
    <a:srgbClr val="FAAA47"/>
    <a:srgbClr val="496279"/>
    <a:srgbClr val="476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73" autoAdjust="0"/>
  </p:normalViewPr>
  <p:slideViewPr>
    <p:cSldViewPr snapToGrid="0" snapToObjects="1">
      <p:cViewPr>
        <p:scale>
          <a:sx n="23" d="100"/>
          <a:sy n="23" d="100"/>
        </p:scale>
        <p:origin x="1284" y="18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313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iterativennsimple\sparse_test_data_graph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C:\MQP\Graphs\Iterative_MNIST_Anomaly_detailed_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iterativennsimple\sparse_test_data_graph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iterativennsimple\sparse_test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Compute Time vs Matrix Size</a:t>
            </a:r>
          </a:p>
        </c:rich>
      </c:tx>
      <c:overlay val="0"/>
      <c:spPr>
        <a:noFill/>
        <a:ln>
          <a:noFill/>
        </a:ln>
        <a:effectLst/>
      </c:spPr>
    </c:title>
    <c:autoTitleDeleted val="0"/>
    <c:plotArea>
      <c:layout/>
      <c:scatterChart>
        <c:scatterStyle val="lineMarker"/>
        <c:varyColors val="0"/>
        <c:ser>
          <c:idx val="2"/>
          <c:order val="0"/>
          <c:tx>
            <c:v>Dense</c:v>
          </c:tx>
          <c:spPr>
            <a:ln>
              <a:noFill/>
            </a:ln>
          </c:spPr>
          <c:marker>
            <c:spPr>
              <a:solidFill>
                <a:srgbClr val="E87B9F"/>
              </a:solidFill>
              <a:ln>
                <a:solidFill>
                  <a:srgbClr val="E87B9F"/>
                </a:solidFill>
              </a:ln>
            </c:spPr>
          </c:marker>
          <c:trendline>
            <c:spPr>
              <a:ln>
                <a:solidFill>
                  <a:srgbClr val="E87B9F"/>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sparse_test_data!$P$27:$P$51</c:f>
              <c:numCache>
                <c:formatCode>General</c:formatCode>
                <c:ptCount val="25"/>
                <c:pt idx="0">
                  <c:v>2.0624199999999999</c:v>
                </c:pt>
                <c:pt idx="1">
                  <c:v>4.4022799999999993</c:v>
                </c:pt>
                <c:pt idx="2">
                  <c:v>17.654880000000002</c:v>
                </c:pt>
                <c:pt idx="3">
                  <c:v>34.817079999999997</c:v>
                </c:pt>
                <c:pt idx="4">
                  <c:v>71.957999999999998</c:v>
                </c:pt>
                <c:pt idx="5">
                  <c:v>4.0338799999999999</c:v>
                </c:pt>
                <c:pt idx="6">
                  <c:v>12.35688</c:v>
                </c:pt>
                <c:pt idx="7">
                  <c:v>33.103760000000001</c:v>
                </c:pt>
                <c:pt idx="8">
                  <c:v>64.979780000000005</c:v>
                </c:pt>
                <c:pt idx="9">
                  <c:v>130.27866</c:v>
                </c:pt>
                <c:pt idx="10">
                  <c:v>14.32544</c:v>
                </c:pt>
                <c:pt idx="11">
                  <c:v>30.5443</c:v>
                </c:pt>
                <c:pt idx="12">
                  <c:v>79.704759999999993</c:v>
                </c:pt>
                <c:pt idx="13">
                  <c:v>154.5292</c:v>
                </c:pt>
                <c:pt idx="14">
                  <c:v>314.88228000000004</c:v>
                </c:pt>
                <c:pt idx="15">
                  <c:v>30.707620000000002</c:v>
                </c:pt>
                <c:pt idx="16">
                  <c:v>64.52091999999999</c:v>
                </c:pt>
                <c:pt idx="17">
                  <c:v>158.17027999999999</c:v>
                </c:pt>
                <c:pt idx="18">
                  <c:v>323.69047999999998</c:v>
                </c:pt>
                <c:pt idx="19">
                  <c:v>644.94600000000003</c:v>
                </c:pt>
                <c:pt idx="20">
                  <c:v>72.276039999999995</c:v>
                </c:pt>
                <c:pt idx="21">
                  <c:v>129.96524000000002</c:v>
                </c:pt>
                <c:pt idx="22">
                  <c:v>300.81390000000005</c:v>
                </c:pt>
                <c:pt idx="23">
                  <c:v>610.19280000000003</c:v>
                </c:pt>
                <c:pt idx="24">
                  <c:v>1271.8478399999999</c:v>
                </c:pt>
              </c:numCache>
            </c:numRef>
          </c:yVal>
          <c:smooth val="0"/>
          <c:extLst>
            <c:ext xmlns:c16="http://schemas.microsoft.com/office/drawing/2014/chart" uri="{C3380CC4-5D6E-409C-BE32-E72D297353CC}">
              <c16:uniqueId val="{00000001-76D8-4D72-8C04-0AC3441EC973}"/>
            </c:ext>
          </c:extLst>
        </c:ser>
        <c:ser>
          <c:idx val="1"/>
          <c:order val="1"/>
          <c:tx>
            <c:v>Low Rank</c:v>
          </c:tx>
          <c:spPr>
            <a:ln>
              <a:noFill/>
            </a:ln>
          </c:spPr>
          <c:marker>
            <c:spPr>
              <a:solidFill>
                <a:srgbClr val="A12864"/>
              </a:solidFill>
              <a:ln>
                <a:solidFill>
                  <a:srgbClr val="A12864"/>
                </a:solidFill>
              </a:ln>
            </c:spPr>
          </c:marker>
          <c:trendline>
            <c:spPr>
              <a:ln>
                <a:solidFill>
                  <a:srgbClr val="A12864"/>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sparse_test_data!$R$27:$R$51</c:f>
              <c:numCache>
                <c:formatCode>General</c:formatCode>
                <c:ptCount val="25"/>
                <c:pt idx="0">
                  <c:v>0.13672000000000001</c:v>
                </c:pt>
                <c:pt idx="1">
                  <c:v>0.16678000000000001</c:v>
                </c:pt>
                <c:pt idx="2">
                  <c:v>0.26948</c:v>
                </c:pt>
                <c:pt idx="3">
                  <c:v>0.35859999999999997</c:v>
                </c:pt>
                <c:pt idx="4">
                  <c:v>0.76703999999999994</c:v>
                </c:pt>
                <c:pt idx="5">
                  <c:v>0.16152000000000002</c:v>
                </c:pt>
                <c:pt idx="6">
                  <c:v>0.21692</c:v>
                </c:pt>
                <c:pt idx="7">
                  <c:v>0.35699999999999998</c:v>
                </c:pt>
                <c:pt idx="8">
                  <c:v>0.71631999999999996</c:v>
                </c:pt>
                <c:pt idx="9">
                  <c:v>1.3117000000000001</c:v>
                </c:pt>
                <c:pt idx="10">
                  <c:v>0.18945999999999999</c:v>
                </c:pt>
                <c:pt idx="11">
                  <c:v>0.28976000000000002</c:v>
                </c:pt>
                <c:pt idx="12">
                  <c:v>0.60516000000000003</c:v>
                </c:pt>
                <c:pt idx="13">
                  <c:v>1.49332</c:v>
                </c:pt>
                <c:pt idx="14">
                  <c:v>2.5279799999999999</c:v>
                </c:pt>
                <c:pt idx="15">
                  <c:v>0.26297999999999999</c:v>
                </c:pt>
                <c:pt idx="16">
                  <c:v>0.46407999999999999</c:v>
                </c:pt>
                <c:pt idx="17">
                  <c:v>1.4505600000000001</c:v>
                </c:pt>
                <c:pt idx="18">
                  <c:v>3.0513599999999999</c:v>
                </c:pt>
                <c:pt idx="19">
                  <c:v>5.79962</c:v>
                </c:pt>
                <c:pt idx="20">
                  <c:v>0.71520000000000006</c:v>
                </c:pt>
                <c:pt idx="21">
                  <c:v>1.0788</c:v>
                </c:pt>
                <c:pt idx="22">
                  <c:v>2.4501000000000004</c:v>
                </c:pt>
                <c:pt idx="23">
                  <c:v>5.2336999999999998</c:v>
                </c:pt>
                <c:pt idx="24">
                  <c:v>12.974599999999999</c:v>
                </c:pt>
              </c:numCache>
            </c:numRef>
          </c:yVal>
          <c:smooth val="0"/>
          <c:extLst>
            <c:ext xmlns:c16="http://schemas.microsoft.com/office/drawing/2014/chart" uri="{C3380CC4-5D6E-409C-BE32-E72D297353CC}">
              <c16:uniqueId val="{00000003-76D8-4D72-8C04-0AC3441EC973}"/>
            </c:ext>
          </c:extLst>
        </c:ser>
        <c:ser>
          <c:idx val="0"/>
          <c:order val="2"/>
          <c:tx>
            <c:v>Sparse</c:v>
          </c:tx>
          <c:spPr>
            <a:ln>
              <a:noFill/>
            </a:ln>
            <a:effectLst/>
          </c:spPr>
          <c:marker>
            <c:symbol val="circle"/>
            <c:size val="5"/>
            <c:spPr>
              <a:solidFill>
                <a:schemeClr val="accent1"/>
              </a:solidFill>
              <a:ln w="9525">
                <a:solidFill>
                  <a:srgbClr val="5387DD"/>
                </a:solidFill>
              </a:ln>
              <a:effectLst/>
            </c:spPr>
          </c:marker>
          <c:trendline>
            <c:spPr>
              <a:ln>
                <a:solidFill>
                  <a:schemeClr val="accent1"/>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sparse_test_data!$Q$27:$Q$51</c:f>
              <c:numCache>
                <c:formatCode>General</c:formatCode>
                <c:ptCount val="25"/>
                <c:pt idx="0">
                  <c:v>0.70279999999999998</c:v>
                </c:pt>
                <c:pt idx="1">
                  <c:v>0.93289999999999995</c:v>
                </c:pt>
                <c:pt idx="2">
                  <c:v>1.7481199999999999</c:v>
                </c:pt>
                <c:pt idx="3">
                  <c:v>3.1512799999999999</c:v>
                </c:pt>
                <c:pt idx="4">
                  <c:v>5.97044</c:v>
                </c:pt>
                <c:pt idx="5">
                  <c:v>1.0005599999999999</c:v>
                </c:pt>
                <c:pt idx="6">
                  <c:v>1.5437999999999998</c:v>
                </c:pt>
                <c:pt idx="7">
                  <c:v>3.3633600000000001</c:v>
                </c:pt>
                <c:pt idx="8">
                  <c:v>5.3255000000000008</c:v>
                </c:pt>
                <c:pt idx="9">
                  <c:v>10.794359999999999</c:v>
                </c:pt>
                <c:pt idx="10">
                  <c:v>1.5402800000000001</c:v>
                </c:pt>
                <c:pt idx="11">
                  <c:v>2.6750599999999998</c:v>
                </c:pt>
                <c:pt idx="12">
                  <c:v>6.2966600000000001</c:v>
                </c:pt>
                <c:pt idx="13">
                  <c:v>12.693660000000001</c:v>
                </c:pt>
                <c:pt idx="14">
                  <c:v>26.37602</c:v>
                </c:pt>
                <c:pt idx="15">
                  <c:v>2.8014399999999999</c:v>
                </c:pt>
                <c:pt idx="16">
                  <c:v>5.28538</c:v>
                </c:pt>
                <c:pt idx="17">
                  <c:v>12.702220000000001</c:v>
                </c:pt>
                <c:pt idx="18">
                  <c:v>27.5121</c:v>
                </c:pt>
                <c:pt idx="19">
                  <c:v>104.89858000000001</c:v>
                </c:pt>
                <c:pt idx="20">
                  <c:v>9.3186599999999995</c:v>
                </c:pt>
                <c:pt idx="21">
                  <c:v>13.41634</c:v>
                </c:pt>
                <c:pt idx="22">
                  <c:v>28.076619999999998</c:v>
                </c:pt>
                <c:pt idx="23">
                  <c:v>97.860299999999995</c:v>
                </c:pt>
                <c:pt idx="24">
                  <c:v>131.12554</c:v>
                </c:pt>
              </c:numCache>
            </c:numRef>
          </c:yVal>
          <c:smooth val="0"/>
          <c:extLst>
            <c:ext xmlns:c16="http://schemas.microsoft.com/office/drawing/2014/chart" uri="{C3380CC4-5D6E-409C-BE32-E72D297353CC}">
              <c16:uniqueId val="{00000005-76D8-4D72-8C04-0AC3441EC973}"/>
            </c:ext>
          </c:extLst>
        </c:ser>
        <c:dLbls>
          <c:showLegendKey val="0"/>
          <c:showVal val="0"/>
          <c:showCatName val="0"/>
          <c:showSerName val="0"/>
          <c:showPercent val="0"/>
          <c:showBubbleSize val="0"/>
        </c:dLbls>
        <c:axId val="722202223"/>
        <c:axId val="722200783"/>
      </c:scatterChart>
      <c:valAx>
        <c:axId val="722202223"/>
        <c:scaling>
          <c:logBase val="10"/>
          <c:orientation val="minMax"/>
          <c:min val="10000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Matrix Size (m*n)</a:t>
                </a:r>
              </a:p>
            </c:rich>
          </c:tx>
          <c:overlay val="0"/>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0783"/>
        <c:crosses val="autoZero"/>
        <c:crossBetween val="midCat"/>
      </c:valAx>
      <c:valAx>
        <c:axId val="722200783"/>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Compute Time (ms)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2223"/>
        <c:crosses val="autoZero"/>
        <c:crossBetween val="midCat"/>
      </c:valAx>
    </c:plotArea>
    <c:legend>
      <c:legendPos val="b"/>
      <c:legendEntry>
        <c:idx val="3"/>
        <c:delete val="1"/>
      </c:legendEntry>
      <c:legendEntry>
        <c:idx val="4"/>
        <c:delete val="1"/>
      </c:legendEntry>
      <c:legendEntry>
        <c:idx val="5"/>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Compute Time vs Matrix Size</a:t>
            </a:r>
          </a:p>
        </c:rich>
      </c:tx>
      <c:overlay val="0"/>
      <c:spPr>
        <a:noFill/>
        <a:ln>
          <a:noFill/>
        </a:ln>
        <a:effectLst/>
      </c:spPr>
    </c:title>
    <c:autoTitleDeleted val="0"/>
    <c:plotArea>
      <c:layout/>
      <c:scatterChart>
        <c:scatterStyle val="lineMarker"/>
        <c:varyColors val="0"/>
        <c:ser>
          <c:idx val="2"/>
          <c:order val="0"/>
          <c:tx>
            <c:v>Dense</c:v>
          </c:tx>
          <c:spPr>
            <a:ln>
              <a:noFill/>
            </a:ln>
          </c:spPr>
          <c:marker>
            <c:spPr>
              <a:solidFill>
                <a:srgbClr val="E87B9F"/>
              </a:solidFill>
              <a:ln>
                <a:solidFill>
                  <a:srgbClr val="E87B9F"/>
                </a:solidFill>
              </a:ln>
            </c:spPr>
          </c:marker>
          <c:trendline>
            <c:spPr>
              <a:ln>
                <a:solidFill>
                  <a:srgbClr val="E87B9F"/>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sparse_test_data!$P$27:$P$51</c:f>
              <c:numCache>
                <c:formatCode>General</c:formatCode>
                <c:ptCount val="25"/>
                <c:pt idx="0">
                  <c:v>3.7787200000000003</c:v>
                </c:pt>
                <c:pt idx="1">
                  <c:v>6.0548800000000007</c:v>
                </c:pt>
                <c:pt idx="2">
                  <c:v>6.1885400000000006</c:v>
                </c:pt>
                <c:pt idx="3">
                  <c:v>14.28586</c:v>
                </c:pt>
                <c:pt idx="4">
                  <c:v>19.029299999999999</c:v>
                </c:pt>
                <c:pt idx="5">
                  <c:v>19.227620000000002</c:v>
                </c:pt>
                <c:pt idx="6">
                  <c:v>46.633620000000001</c:v>
                </c:pt>
                <c:pt idx="7">
                  <c:v>38.710179999999994</c:v>
                </c:pt>
                <c:pt idx="8">
                  <c:v>38.154220000000002</c:v>
                </c:pt>
                <c:pt idx="9">
                  <c:v>59.186679999999996</c:v>
                </c:pt>
                <c:pt idx="10">
                  <c:v>82.942999999999998</c:v>
                </c:pt>
                <c:pt idx="11">
                  <c:v>86.219500000000011</c:v>
                </c:pt>
                <c:pt idx="12">
                  <c:v>121.63980000000001</c:v>
                </c:pt>
                <c:pt idx="13">
                  <c:v>99.996420000000001</c:v>
                </c:pt>
                <c:pt idx="14">
                  <c:v>101.20466</c:v>
                </c:pt>
                <c:pt idx="15">
                  <c:v>156.78281999999999</c:v>
                </c:pt>
                <c:pt idx="16">
                  <c:v>161.81506000000002</c:v>
                </c:pt>
                <c:pt idx="17">
                  <c:v>299.57317999999998</c:v>
                </c:pt>
                <c:pt idx="18">
                  <c:v>331.67165999999997</c:v>
                </c:pt>
                <c:pt idx="19">
                  <c:v>594.23764000000006</c:v>
                </c:pt>
                <c:pt idx="20">
                  <c:v>522.46192000000008</c:v>
                </c:pt>
                <c:pt idx="21">
                  <c:v>407.84666000000004</c:v>
                </c:pt>
                <c:pt idx="22">
                  <c:v>1017.9819400000001</c:v>
                </c:pt>
                <c:pt idx="23">
                  <c:v>695.86886000000004</c:v>
                </c:pt>
                <c:pt idx="24">
                  <c:v>1332.16344</c:v>
                </c:pt>
              </c:numCache>
            </c:numRef>
          </c:yVal>
          <c:smooth val="0"/>
          <c:extLst>
            <c:ext xmlns:c16="http://schemas.microsoft.com/office/drawing/2014/chart" uri="{C3380CC4-5D6E-409C-BE32-E72D297353CC}">
              <c16:uniqueId val="{00000001-4DD9-4132-8AD1-6371AAD43C27}"/>
            </c:ext>
          </c:extLst>
        </c:ser>
        <c:ser>
          <c:idx val="1"/>
          <c:order val="1"/>
          <c:tx>
            <c:v>Low Rank</c:v>
          </c:tx>
          <c:spPr>
            <a:ln>
              <a:noFill/>
            </a:ln>
          </c:spPr>
          <c:marker>
            <c:spPr>
              <a:solidFill>
                <a:srgbClr val="A12864"/>
              </a:solidFill>
              <a:ln>
                <a:solidFill>
                  <a:srgbClr val="A12864"/>
                </a:solidFill>
              </a:ln>
            </c:spPr>
          </c:marker>
          <c:trendline>
            <c:spPr>
              <a:ln>
                <a:solidFill>
                  <a:srgbClr val="A12864"/>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sparse_test_data!$R$27:$R$51</c:f>
              <c:numCache>
                <c:formatCode>General</c:formatCode>
                <c:ptCount val="25"/>
                <c:pt idx="0">
                  <c:v>0.49058000000000002</c:v>
                </c:pt>
                <c:pt idx="1">
                  <c:v>0.66361999999999999</c:v>
                </c:pt>
                <c:pt idx="2">
                  <c:v>0.56137999999999999</c:v>
                </c:pt>
                <c:pt idx="3">
                  <c:v>1.3023</c:v>
                </c:pt>
                <c:pt idx="4">
                  <c:v>1.8429200000000001</c:v>
                </c:pt>
                <c:pt idx="5">
                  <c:v>1.7390000000000001</c:v>
                </c:pt>
                <c:pt idx="6">
                  <c:v>3.6773799999999999</c:v>
                </c:pt>
                <c:pt idx="7">
                  <c:v>2.84172</c:v>
                </c:pt>
                <c:pt idx="8">
                  <c:v>2.9371200000000002</c:v>
                </c:pt>
                <c:pt idx="9">
                  <c:v>5.3091999999999997</c:v>
                </c:pt>
                <c:pt idx="10">
                  <c:v>7.3208400000000005</c:v>
                </c:pt>
                <c:pt idx="11">
                  <c:v>10.44392</c:v>
                </c:pt>
                <c:pt idx="12">
                  <c:v>10.876620000000001</c:v>
                </c:pt>
                <c:pt idx="13">
                  <c:v>10.77406</c:v>
                </c:pt>
                <c:pt idx="14">
                  <c:v>9.1108799999999999</c:v>
                </c:pt>
                <c:pt idx="15">
                  <c:v>20.77534</c:v>
                </c:pt>
                <c:pt idx="16">
                  <c:v>17.449739999999998</c:v>
                </c:pt>
                <c:pt idx="17">
                  <c:v>40.889920000000004</c:v>
                </c:pt>
                <c:pt idx="18">
                  <c:v>37.764580000000002</c:v>
                </c:pt>
                <c:pt idx="19">
                  <c:v>74.635900000000007</c:v>
                </c:pt>
                <c:pt idx="20">
                  <c:v>68.625219999999999</c:v>
                </c:pt>
                <c:pt idx="21">
                  <c:v>48.130520000000004</c:v>
                </c:pt>
                <c:pt idx="22">
                  <c:v>120.26106</c:v>
                </c:pt>
                <c:pt idx="23">
                  <c:v>79.715980000000002</c:v>
                </c:pt>
                <c:pt idx="24">
                  <c:v>138.36668</c:v>
                </c:pt>
              </c:numCache>
            </c:numRef>
          </c:yVal>
          <c:smooth val="0"/>
          <c:extLst>
            <c:ext xmlns:c16="http://schemas.microsoft.com/office/drawing/2014/chart" uri="{C3380CC4-5D6E-409C-BE32-E72D297353CC}">
              <c16:uniqueId val="{00000003-4DD9-4132-8AD1-6371AAD43C27}"/>
            </c:ext>
          </c:extLst>
        </c:ser>
        <c:ser>
          <c:idx val="0"/>
          <c:order val="2"/>
          <c:tx>
            <c:v>Sparse</c:v>
          </c:tx>
          <c:spPr>
            <a:ln>
              <a:noFill/>
            </a:ln>
            <a:effectLst/>
          </c:spPr>
          <c:marker>
            <c:symbol val="circle"/>
            <c:size val="5"/>
            <c:spPr>
              <a:solidFill>
                <a:schemeClr val="accent1"/>
              </a:solidFill>
              <a:ln w="9525">
                <a:solidFill>
                  <a:schemeClr val="accent1"/>
                </a:solidFill>
              </a:ln>
              <a:effectLst/>
            </c:spPr>
          </c:marker>
          <c:trendline>
            <c:spPr>
              <a:ln>
                <a:solidFill>
                  <a:schemeClr val="accent1"/>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sparse_test_data!$Q$27:$Q$51</c:f>
              <c:numCache>
                <c:formatCode>General</c:formatCode>
                <c:ptCount val="25"/>
                <c:pt idx="0">
                  <c:v>6.2102600000000008</c:v>
                </c:pt>
                <c:pt idx="1">
                  <c:v>7.1167799999999994</c:v>
                </c:pt>
                <c:pt idx="2">
                  <c:v>6.5873800000000005</c:v>
                </c:pt>
                <c:pt idx="3">
                  <c:v>11.84956</c:v>
                </c:pt>
                <c:pt idx="4">
                  <c:v>14.133520000000001</c:v>
                </c:pt>
                <c:pt idx="5">
                  <c:v>16.36148</c:v>
                </c:pt>
                <c:pt idx="6">
                  <c:v>40.296100000000003</c:v>
                </c:pt>
                <c:pt idx="7">
                  <c:v>33.487000000000002</c:v>
                </c:pt>
                <c:pt idx="8">
                  <c:v>37.144880000000001</c:v>
                </c:pt>
                <c:pt idx="9">
                  <c:v>72.995739999999998</c:v>
                </c:pt>
                <c:pt idx="10">
                  <c:v>63.843079999999993</c:v>
                </c:pt>
                <c:pt idx="11">
                  <c:v>86.927239999999998</c:v>
                </c:pt>
                <c:pt idx="12">
                  <c:v>160.80906000000002</c:v>
                </c:pt>
                <c:pt idx="13">
                  <c:v>116.65707999999999</c:v>
                </c:pt>
                <c:pt idx="14">
                  <c:v>98.018180000000001</c:v>
                </c:pt>
                <c:pt idx="15">
                  <c:v>139.71549999999999</c:v>
                </c:pt>
                <c:pt idx="16">
                  <c:v>195.69603999999998</c:v>
                </c:pt>
                <c:pt idx="17">
                  <c:v>415.41507999999999</c:v>
                </c:pt>
                <c:pt idx="18">
                  <c:v>436.23872</c:v>
                </c:pt>
                <c:pt idx="19">
                  <c:v>789.07015999999999</c:v>
                </c:pt>
                <c:pt idx="20">
                  <c:v>648.01812000000007</c:v>
                </c:pt>
                <c:pt idx="21">
                  <c:v>511.78955999999999</c:v>
                </c:pt>
                <c:pt idx="22">
                  <c:v>1189.45336</c:v>
                </c:pt>
                <c:pt idx="23">
                  <c:v>797.1706200000001</c:v>
                </c:pt>
                <c:pt idx="24">
                  <c:v>1394.4335800000001</c:v>
                </c:pt>
              </c:numCache>
            </c:numRef>
          </c:yVal>
          <c:smooth val="0"/>
          <c:extLst>
            <c:ext xmlns:c16="http://schemas.microsoft.com/office/drawing/2014/chart" uri="{C3380CC4-5D6E-409C-BE32-E72D297353CC}">
              <c16:uniqueId val="{00000005-4DD9-4132-8AD1-6371AAD43C27}"/>
            </c:ext>
          </c:extLst>
        </c:ser>
        <c:dLbls>
          <c:showLegendKey val="0"/>
          <c:showVal val="0"/>
          <c:showCatName val="0"/>
          <c:showSerName val="0"/>
          <c:showPercent val="0"/>
          <c:showBubbleSize val="0"/>
        </c:dLbls>
        <c:axId val="722202223"/>
        <c:axId val="722200783"/>
      </c:scatterChart>
      <c:valAx>
        <c:axId val="722202223"/>
        <c:scaling>
          <c:logBase val="10"/>
          <c:orientation val="minMax"/>
          <c:min val="10000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Matrix Size (m*n)</a:t>
                </a:r>
              </a:p>
            </c:rich>
          </c:tx>
          <c:overlay val="0"/>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0783"/>
        <c:crosses val="autoZero"/>
        <c:crossBetween val="midCat"/>
      </c:valAx>
      <c:valAx>
        <c:axId val="722200783"/>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Compute Time (ms)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2223"/>
        <c:crosses val="autoZero"/>
        <c:crossBetween val="midCat"/>
      </c:valAx>
    </c:plotArea>
    <c:legend>
      <c:legendPos val="b"/>
      <c:legendEntry>
        <c:idx val="3"/>
        <c:delete val="1"/>
      </c:legendEntry>
      <c:legendEntry>
        <c:idx val="4"/>
        <c:delete val="1"/>
      </c:legendEntry>
      <c:legendEntry>
        <c:idx val="5"/>
        <c:delete val="1"/>
      </c:legendEntry>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Test Accuracy vs Effective Weight Percentage</a:t>
            </a:r>
          </a:p>
        </c:rich>
      </c:tx>
      <c:overlay val="0"/>
      <c:spPr>
        <a:noFill/>
        <a:ln>
          <a:noFill/>
        </a:ln>
        <a:effectLst/>
      </c:spPr>
    </c:title>
    <c:autoTitleDeleted val="0"/>
    <c:plotArea>
      <c:layout/>
      <c:scatterChart>
        <c:scatterStyle val="lineMarker"/>
        <c:varyColors val="0"/>
        <c:ser>
          <c:idx val="2"/>
          <c:order val="0"/>
          <c:tx>
            <c:strRef>
              <c:f>Sheet1!$B$1</c:f>
              <c:strCache>
                <c:ptCount val="1"/>
                <c:pt idx="0">
                  <c:v>Dense</c:v>
                </c:pt>
              </c:strCache>
            </c:strRef>
          </c:tx>
          <c:spPr>
            <a:ln w="38100">
              <a:noFill/>
            </a:ln>
          </c:spPr>
          <c:marker>
            <c:spPr>
              <a:noFill/>
              <a:ln>
                <a:solidFill>
                  <a:srgbClr val="E87B9F">
                    <a:alpha val="50000"/>
                  </a:srgbClr>
                </a:solidFill>
              </a:ln>
            </c:spPr>
          </c:marker>
          <c:trendline>
            <c:spPr>
              <a:ln w="25400">
                <a:solidFill>
                  <a:srgbClr val="E87B9F"/>
                </a:solidFill>
              </a:ln>
            </c:spPr>
            <c:trendlineType val="linear"/>
            <c:dispRSqr val="0"/>
            <c:dispEq val="0"/>
          </c:trendline>
          <c:xVal>
            <c:numRef>
              <c:f>Sheet1!$A$2:$A$171</c:f>
              <c:numCache>
                <c:formatCode>General</c:formatCode>
                <c:ptCount val="170"/>
                <c:pt idx="0">
                  <c:v>0.2</c:v>
                </c:pt>
                <c:pt idx="1">
                  <c:v>0.3</c:v>
                </c:pt>
                <c:pt idx="2">
                  <c:v>0.3</c:v>
                </c:pt>
                <c:pt idx="3">
                  <c:v>0.02</c:v>
                </c:pt>
                <c:pt idx="4">
                  <c:v>0.3</c:v>
                </c:pt>
                <c:pt idx="5">
                  <c:v>0.01</c:v>
                </c:pt>
                <c:pt idx="6">
                  <c:v>0.1</c:v>
                </c:pt>
                <c:pt idx="7">
                  <c:v>0.5</c:v>
                </c:pt>
                <c:pt idx="8">
                  <c:v>0.1</c:v>
                </c:pt>
                <c:pt idx="9">
                  <c:v>0.1</c:v>
                </c:pt>
                <c:pt idx="10">
                  <c:v>0.5</c:v>
                </c:pt>
                <c:pt idx="11">
                  <c:v>0.1</c:v>
                </c:pt>
                <c:pt idx="12">
                  <c:v>0.05</c:v>
                </c:pt>
                <c:pt idx="13">
                  <c:v>0.01</c:v>
                </c:pt>
                <c:pt idx="14">
                  <c:v>0.5</c:v>
                </c:pt>
                <c:pt idx="15">
                  <c:v>0.5</c:v>
                </c:pt>
                <c:pt idx="16">
                  <c:v>0.1</c:v>
                </c:pt>
                <c:pt idx="17">
                  <c:v>0.01</c:v>
                </c:pt>
                <c:pt idx="18">
                  <c:v>0.1</c:v>
                </c:pt>
                <c:pt idx="19">
                  <c:v>0.1</c:v>
                </c:pt>
                <c:pt idx="20">
                  <c:v>0.05</c:v>
                </c:pt>
                <c:pt idx="21">
                  <c:v>0.3</c:v>
                </c:pt>
                <c:pt idx="22">
                  <c:v>0.1</c:v>
                </c:pt>
                <c:pt idx="23">
                  <c:v>0.05</c:v>
                </c:pt>
                <c:pt idx="24">
                  <c:v>0.2</c:v>
                </c:pt>
                <c:pt idx="25">
                  <c:v>0.1</c:v>
                </c:pt>
                <c:pt idx="26">
                  <c:v>0.3</c:v>
                </c:pt>
                <c:pt idx="27">
                  <c:v>0.05</c:v>
                </c:pt>
                <c:pt idx="28">
                  <c:v>0.3</c:v>
                </c:pt>
                <c:pt idx="29">
                  <c:v>0.1</c:v>
                </c:pt>
                <c:pt idx="30">
                  <c:v>0.1</c:v>
                </c:pt>
                <c:pt idx="31">
                  <c:v>0.5</c:v>
                </c:pt>
                <c:pt idx="32">
                  <c:v>0.2</c:v>
                </c:pt>
                <c:pt idx="33">
                  <c:v>0.3</c:v>
                </c:pt>
                <c:pt idx="34">
                  <c:v>0.5</c:v>
                </c:pt>
                <c:pt idx="35">
                  <c:v>0.1</c:v>
                </c:pt>
                <c:pt idx="36">
                  <c:v>0.2</c:v>
                </c:pt>
                <c:pt idx="37">
                  <c:v>0.1</c:v>
                </c:pt>
                <c:pt idx="38">
                  <c:v>0.3</c:v>
                </c:pt>
                <c:pt idx="39">
                  <c:v>0.05</c:v>
                </c:pt>
                <c:pt idx="40">
                  <c:v>0.3</c:v>
                </c:pt>
                <c:pt idx="41">
                  <c:v>0.2</c:v>
                </c:pt>
                <c:pt idx="42">
                  <c:v>0.5</c:v>
                </c:pt>
                <c:pt idx="43">
                  <c:v>0.01</c:v>
                </c:pt>
                <c:pt idx="44">
                  <c:v>0.2</c:v>
                </c:pt>
                <c:pt idx="45">
                  <c:v>0.5</c:v>
                </c:pt>
                <c:pt idx="46">
                  <c:v>0.01</c:v>
                </c:pt>
                <c:pt idx="47">
                  <c:v>0.02</c:v>
                </c:pt>
                <c:pt idx="48">
                  <c:v>0.02</c:v>
                </c:pt>
                <c:pt idx="49">
                  <c:v>0.1</c:v>
                </c:pt>
                <c:pt idx="50">
                  <c:v>0.3</c:v>
                </c:pt>
                <c:pt idx="51">
                  <c:v>0.01</c:v>
                </c:pt>
                <c:pt idx="52">
                  <c:v>0.02</c:v>
                </c:pt>
                <c:pt idx="53">
                  <c:v>0.2</c:v>
                </c:pt>
                <c:pt idx="54">
                  <c:v>0.05</c:v>
                </c:pt>
                <c:pt idx="55">
                  <c:v>0.01</c:v>
                </c:pt>
                <c:pt idx="56">
                  <c:v>0.05</c:v>
                </c:pt>
                <c:pt idx="57">
                  <c:v>0.2</c:v>
                </c:pt>
                <c:pt idx="58">
                  <c:v>0.05</c:v>
                </c:pt>
                <c:pt idx="59">
                  <c:v>0.3</c:v>
                </c:pt>
                <c:pt idx="60">
                  <c:v>0.01</c:v>
                </c:pt>
                <c:pt idx="61">
                  <c:v>0.5</c:v>
                </c:pt>
                <c:pt idx="62">
                  <c:v>0.2</c:v>
                </c:pt>
                <c:pt idx="63">
                  <c:v>0.5</c:v>
                </c:pt>
                <c:pt idx="64">
                  <c:v>0.02</c:v>
                </c:pt>
                <c:pt idx="65">
                  <c:v>0.3</c:v>
                </c:pt>
                <c:pt idx="66">
                  <c:v>0.3</c:v>
                </c:pt>
                <c:pt idx="67">
                  <c:v>0.5</c:v>
                </c:pt>
                <c:pt idx="68">
                  <c:v>0.3</c:v>
                </c:pt>
                <c:pt idx="69">
                  <c:v>0.05</c:v>
                </c:pt>
                <c:pt idx="70">
                  <c:v>0.3</c:v>
                </c:pt>
                <c:pt idx="71">
                  <c:v>0.5</c:v>
                </c:pt>
                <c:pt idx="72">
                  <c:v>0.5</c:v>
                </c:pt>
                <c:pt idx="73">
                  <c:v>0.05</c:v>
                </c:pt>
                <c:pt idx="74">
                  <c:v>0.5</c:v>
                </c:pt>
                <c:pt idx="75">
                  <c:v>0.1</c:v>
                </c:pt>
                <c:pt idx="76">
                  <c:v>0.01</c:v>
                </c:pt>
                <c:pt idx="77">
                  <c:v>0.3</c:v>
                </c:pt>
                <c:pt idx="78">
                  <c:v>0.02</c:v>
                </c:pt>
                <c:pt idx="79">
                  <c:v>0.02</c:v>
                </c:pt>
                <c:pt idx="80">
                  <c:v>0.01</c:v>
                </c:pt>
                <c:pt idx="81">
                  <c:v>0.02</c:v>
                </c:pt>
                <c:pt idx="82">
                  <c:v>0.05</c:v>
                </c:pt>
                <c:pt idx="83">
                  <c:v>0.1</c:v>
                </c:pt>
                <c:pt idx="84">
                  <c:v>0.01</c:v>
                </c:pt>
                <c:pt idx="85">
                  <c:v>0.3</c:v>
                </c:pt>
                <c:pt idx="86">
                  <c:v>0.05</c:v>
                </c:pt>
                <c:pt idx="87">
                  <c:v>0.2</c:v>
                </c:pt>
                <c:pt idx="88">
                  <c:v>0.01</c:v>
                </c:pt>
                <c:pt idx="89">
                  <c:v>0.1</c:v>
                </c:pt>
                <c:pt idx="90">
                  <c:v>0.2</c:v>
                </c:pt>
                <c:pt idx="91">
                  <c:v>0.05</c:v>
                </c:pt>
                <c:pt idx="92">
                  <c:v>0.3</c:v>
                </c:pt>
                <c:pt idx="93">
                  <c:v>0.05</c:v>
                </c:pt>
                <c:pt idx="94">
                  <c:v>0.5</c:v>
                </c:pt>
                <c:pt idx="95">
                  <c:v>0.01</c:v>
                </c:pt>
                <c:pt idx="96">
                  <c:v>0.05</c:v>
                </c:pt>
                <c:pt idx="97">
                  <c:v>0.2</c:v>
                </c:pt>
                <c:pt idx="98">
                  <c:v>0.3</c:v>
                </c:pt>
                <c:pt idx="99">
                  <c:v>0.2</c:v>
                </c:pt>
                <c:pt idx="100">
                  <c:v>0.5</c:v>
                </c:pt>
                <c:pt idx="101">
                  <c:v>0.2</c:v>
                </c:pt>
                <c:pt idx="102">
                  <c:v>0.3</c:v>
                </c:pt>
                <c:pt idx="103">
                  <c:v>0.01</c:v>
                </c:pt>
                <c:pt idx="104">
                  <c:v>0.05</c:v>
                </c:pt>
                <c:pt idx="105">
                  <c:v>0.1</c:v>
                </c:pt>
                <c:pt idx="106">
                  <c:v>0.2</c:v>
                </c:pt>
                <c:pt idx="107">
                  <c:v>0.02</c:v>
                </c:pt>
                <c:pt idx="108">
                  <c:v>0.01</c:v>
                </c:pt>
                <c:pt idx="109">
                  <c:v>0.1</c:v>
                </c:pt>
                <c:pt idx="110">
                  <c:v>0.2</c:v>
                </c:pt>
                <c:pt idx="111">
                  <c:v>0.2</c:v>
                </c:pt>
                <c:pt idx="112">
                  <c:v>0.3</c:v>
                </c:pt>
                <c:pt idx="113">
                  <c:v>0.5</c:v>
                </c:pt>
                <c:pt idx="114">
                  <c:v>0.05</c:v>
                </c:pt>
                <c:pt idx="115">
                  <c:v>0.5</c:v>
                </c:pt>
                <c:pt idx="116">
                  <c:v>0.1</c:v>
                </c:pt>
                <c:pt idx="117">
                  <c:v>0.2</c:v>
                </c:pt>
                <c:pt idx="119">
                  <c:v>0.05</c:v>
                </c:pt>
                <c:pt idx="120">
                  <c:v>0.01</c:v>
                </c:pt>
                <c:pt idx="121">
                  <c:v>0.5</c:v>
                </c:pt>
                <c:pt idx="122">
                  <c:v>0.01</c:v>
                </c:pt>
                <c:pt idx="123">
                  <c:v>0.5</c:v>
                </c:pt>
                <c:pt idx="124">
                  <c:v>0.01</c:v>
                </c:pt>
                <c:pt idx="125">
                  <c:v>0.2</c:v>
                </c:pt>
                <c:pt idx="126">
                  <c:v>0.01</c:v>
                </c:pt>
                <c:pt idx="127">
                  <c:v>0.05</c:v>
                </c:pt>
                <c:pt idx="128">
                  <c:v>0.01</c:v>
                </c:pt>
                <c:pt idx="129">
                  <c:v>0.2</c:v>
                </c:pt>
                <c:pt idx="130">
                  <c:v>0.2</c:v>
                </c:pt>
                <c:pt idx="131">
                  <c:v>0.01</c:v>
                </c:pt>
                <c:pt idx="132">
                  <c:v>0.2</c:v>
                </c:pt>
                <c:pt idx="133">
                  <c:v>0.05</c:v>
                </c:pt>
                <c:pt idx="134">
                  <c:v>0.02</c:v>
                </c:pt>
                <c:pt idx="135">
                  <c:v>0.2</c:v>
                </c:pt>
                <c:pt idx="136">
                  <c:v>0.01</c:v>
                </c:pt>
                <c:pt idx="137">
                  <c:v>0.3</c:v>
                </c:pt>
                <c:pt idx="138">
                  <c:v>0.5</c:v>
                </c:pt>
                <c:pt idx="139">
                  <c:v>0.3</c:v>
                </c:pt>
                <c:pt idx="140">
                  <c:v>0.01</c:v>
                </c:pt>
                <c:pt idx="141">
                  <c:v>0.1</c:v>
                </c:pt>
                <c:pt idx="142">
                  <c:v>0.1</c:v>
                </c:pt>
                <c:pt idx="143">
                  <c:v>0.3</c:v>
                </c:pt>
                <c:pt idx="144">
                  <c:v>0.1</c:v>
                </c:pt>
                <c:pt idx="145">
                  <c:v>0.02</c:v>
                </c:pt>
                <c:pt idx="146">
                  <c:v>0.05</c:v>
                </c:pt>
                <c:pt idx="147">
                  <c:v>0.3</c:v>
                </c:pt>
                <c:pt idx="148">
                  <c:v>0.5</c:v>
                </c:pt>
                <c:pt idx="149">
                  <c:v>0.1</c:v>
                </c:pt>
                <c:pt idx="150">
                  <c:v>0.01</c:v>
                </c:pt>
                <c:pt idx="151">
                  <c:v>0.05</c:v>
                </c:pt>
                <c:pt idx="152">
                  <c:v>0.05</c:v>
                </c:pt>
                <c:pt idx="153">
                  <c:v>0.2</c:v>
                </c:pt>
                <c:pt idx="154">
                  <c:v>0.05</c:v>
                </c:pt>
                <c:pt idx="155">
                  <c:v>0.05</c:v>
                </c:pt>
                <c:pt idx="156">
                  <c:v>0.1</c:v>
                </c:pt>
                <c:pt idx="157">
                  <c:v>0.01</c:v>
                </c:pt>
                <c:pt idx="158">
                  <c:v>0.01</c:v>
                </c:pt>
                <c:pt idx="159">
                  <c:v>0.5</c:v>
                </c:pt>
                <c:pt idx="160">
                  <c:v>0.05</c:v>
                </c:pt>
                <c:pt idx="161">
                  <c:v>0.5</c:v>
                </c:pt>
                <c:pt idx="162">
                  <c:v>0.01</c:v>
                </c:pt>
                <c:pt idx="163">
                  <c:v>0.5</c:v>
                </c:pt>
                <c:pt idx="164">
                  <c:v>0.2</c:v>
                </c:pt>
                <c:pt idx="165">
                  <c:v>0.2</c:v>
                </c:pt>
                <c:pt idx="166">
                  <c:v>0.5</c:v>
                </c:pt>
                <c:pt idx="167">
                  <c:v>0.3</c:v>
                </c:pt>
              </c:numCache>
            </c:numRef>
          </c:xVal>
          <c:yVal>
            <c:numRef>
              <c:f>Sheet1!$B$2:$B$171</c:f>
              <c:numCache>
                <c:formatCode>General</c:formatCode>
                <c:ptCount val="170"/>
                <c:pt idx="0">
                  <c:v>0.56745183467864901</c:v>
                </c:pt>
                <c:pt idx="1">
                  <c:v>0.55880522727966297</c:v>
                </c:pt>
                <c:pt idx="2">
                  <c:v>0.55324816703796298</c:v>
                </c:pt>
                <c:pt idx="3">
                  <c:v>0.54524910449981601</c:v>
                </c:pt>
                <c:pt idx="4">
                  <c:v>0.54036468267440796</c:v>
                </c:pt>
                <c:pt idx="5">
                  <c:v>0.535483717918396</c:v>
                </c:pt>
                <c:pt idx="6">
                  <c:v>0.53318154811859098</c:v>
                </c:pt>
                <c:pt idx="7">
                  <c:v>0.52979588508605902</c:v>
                </c:pt>
                <c:pt idx="8">
                  <c:v>0.52924430370330799</c:v>
                </c:pt>
                <c:pt idx="9">
                  <c:v>0.52404385805130005</c:v>
                </c:pt>
                <c:pt idx="10">
                  <c:v>0.52395230531692505</c:v>
                </c:pt>
                <c:pt idx="11">
                  <c:v>0.52326196432113603</c:v>
                </c:pt>
                <c:pt idx="12">
                  <c:v>0.52174830436706499</c:v>
                </c:pt>
                <c:pt idx="13">
                  <c:v>0.52101993560791005</c:v>
                </c:pt>
                <c:pt idx="14">
                  <c:v>0.520904541015625</c:v>
                </c:pt>
                <c:pt idx="15">
                  <c:v>0.52054554224014205</c:v>
                </c:pt>
                <c:pt idx="16">
                  <c:v>0.51909136772155695</c:v>
                </c:pt>
                <c:pt idx="17">
                  <c:v>0.51783275604248002</c:v>
                </c:pt>
                <c:pt idx="18">
                  <c:v>0.51662838459014804</c:v>
                </c:pt>
                <c:pt idx="19">
                  <c:v>0.51628756523132302</c:v>
                </c:pt>
                <c:pt idx="20">
                  <c:v>0.51550984382629395</c:v>
                </c:pt>
                <c:pt idx="21">
                  <c:v>0.51479160785675004</c:v>
                </c:pt>
                <c:pt idx="22">
                  <c:v>0.51356840133666903</c:v>
                </c:pt>
                <c:pt idx="23">
                  <c:v>0.51250267028808505</c:v>
                </c:pt>
                <c:pt idx="24">
                  <c:v>0.51166725158691395</c:v>
                </c:pt>
                <c:pt idx="25">
                  <c:v>0.508872330188751</c:v>
                </c:pt>
                <c:pt idx="26">
                  <c:v>0.50863754749298096</c:v>
                </c:pt>
                <c:pt idx="27">
                  <c:v>0.50830209255218495</c:v>
                </c:pt>
                <c:pt idx="28">
                  <c:v>0.50563818216323797</c:v>
                </c:pt>
                <c:pt idx="29">
                  <c:v>0.50482583045959395</c:v>
                </c:pt>
                <c:pt idx="30">
                  <c:v>0.50403201580047596</c:v>
                </c:pt>
                <c:pt idx="31">
                  <c:v>0.50380951166152899</c:v>
                </c:pt>
                <c:pt idx="32">
                  <c:v>0.50279450416564897</c:v>
                </c:pt>
                <c:pt idx="33">
                  <c:v>0.50198829174041704</c:v>
                </c:pt>
                <c:pt idx="34">
                  <c:v>0.50197905302047696</c:v>
                </c:pt>
                <c:pt idx="35">
                  <c:v>0.50038963556289595</c:v>
                </c:pt>
                <c:pt idx="36">
                  <c:v>0.50009691715240401</c:v>
                </c:pt>
                <c:pt idx="37">
                  <c:v>0.50009453296661299</c:v>
                </c:pt>
                <c:pt idx="38">
                  <c:v>0.499362021684646</c:v>
                </c:pt>
                <c:pt idx="39">
                  <c:v>0.49807128310203502</c:v>
                </c:pt>
                <c:pt idx="40">
                  <c:v>0.49725919961929299</c:v>
                </c:pt>
                <c:pt idx="41">
                  <c:v>0.49714881181716902</c:v>
                </c:pt>
                <c:pt idx="42">
                  <c:v>0.49567365646362299</c:v>
                </c:pt>
                <c:pt idx="43">
                  <c:v>0.49435269832611001</c:v>
                </c:pt>
                <c:pt idx="44">
                  <c:v>0.49428701400756803</c:v>
                </c:pt>
                <c:pt idx="45">
                  <c:v>0.49428471922874401</c:v>
                </c:pt>
                <c:pt idx="46">
                  <c:v>0.49389350414276101</c:v>
                </c:pt>
                <c:pt idx="47">
                  <c:v>0.49338728189468301</c:v>
                </c:pt>
                <c:pt idx="48">
                  <c:v>0.49224007129669101</c:v>
                </c:pt>
                <c:pt idx="49">
                  <c:v>0.49217197299003601</c:v>
                </c:pt>
                <c:pt idx="50">
                  <c:v>0.49109235405921903</c:v>
                </c:pt>
                <c:pt idx="51">
                  <c:v>0.48943188786506597</c:v>
                </c:pt>
                <c:pt idx="52">
                  <c:v>0.48919001221656799</c:v>
                </c:pt>
                <c:pt idx="53">
                  <c:v>0.48839440941810602</c:v>
                </c:pt>
                <c:pt idx="54">
                  <c:v>0.48754024505615201</c:v>
                </c:pt>
                <c:pt idx="55">
                  <c:v>0.48694998025894098</c:v>
                </c:pt>
                <c:pt idx="56">
                  <c:v>0.48614335060119601</c:v>
                </c:pt>
                <c:pt idx="57">
                  <c:v>0.48610520362853998</c:v>
                </c:pt>
                <c:pt idx="58">
                  <c:v>0.4850395321846</c:v>
                </c:pt>
                <c:pt idx="59">
                  <c:v>0.48389416933059598</c:v>
                </c:pt>
                <c:pt idx="60">
                  <c:v>0.48279732465744002</c:v>
                </c:pt>
                <c:pt idx="61">
                  <c:v>0.48258334398269598</c:v>
                </c:pt>
                <c:pt idx="62">
                  <c:v>0.47895926237106301</c:v>
                </c:pt>
                <c:pt idx="63">
                  <c:v>0.47782856225967402</c:v>
                </c:pt>
                <c:pt idx="64">
                  <c:v>0.47692424058914101</c:v>
                </c:pt>
                <c:pt idx="65">
                  <c:v>0.47527712583541798</c:v>
                </c:pt>
                <c:pt idx="66">
                  <c:v>0.47461619973182601</c:v>
                </c:pt>
                <c:pt idx="67">
                  <c:v>0.47195658087730402</c:v>
                </c:pt>
                <c:pt idx="68">
                  <c:v>0.47115200757980302</c:v>
                </c:pt>
                <c:pt idx="69">
                  <c:v>0.46845799684524497</c:v>
                </c:pt>
                <c:pt idx="70">
                  <c:v>0.46845677495002702</c:v>
                </c:pt>
                <c:pt idx="71">
                  <c:v>0.46799141168594299</c:v>
                </c:pt>
                <c:pt idx="72">
                  <c:v>0.46613019704818698</c:v>
                </c:pt>
                <c:pt idx="73">
                  <c:v>0.463749408721923</c:v>
                </c:pt>
                <c:pt idx="74">
                  <c:v>0.46061649918556202</c:v>
                </c:pt>
                <c:pt idx="75">
                  <c:v>0.45818632841110202</c:v>
                </c:pt>
                <c:pt idx="76">
                  <c:v>0.457746922969818</c:v>
                </c:pt>
                <c:pt idx="77">
                  <c:v>0.44942808151245101</c:v>
                </c:pt>
                <c:pt idx="78">
                  <c:v>0.44570955634117099</c:v>
                </c:pt>
                <c:pt idx="79">
                  <c:v>0.44274699687957703</c:v>
                </c:pt>
                <c:pt idx="80">
                  <c:v>0.43427595496177601</c:v>
                </c:pt>
                <c:pt idx="81">
                  <c:v>0.430281311273574</c:v>
                </c:pt>
                <c:pt idx="82">
                  <c:v>0.41280677914619401</c:v>
                </c:pt>
                <c:pt idx="83">
                  <c:v>0.41226139664649902</c:v>
                </c:pt>
                <c:pt idx="84">
                  <c:v>0.39532256126403797</c:v>
                </c:pt>
                <c:pt idx="85">
                  <c:v>0.39345252513885498</c:v>
                </c:pt>
                <c:pt idx="86">
                  <c:v>0.35217678546905501</c:v>
                </c:pt>
                <c:pt idx="87">
                  <c:v>0.20916362106799999</c:v>
                </c:pt>
                <c:pt idx="88">
                  <c:v>0.18262396752834301</c:v>
                </c:pt>
                <c:pt idx="89">
                  <c:v>0.168011024594306</c:v>
                </c:pt>
                <c:pt idx="90">
                  <c:v>0.16367304325103699</c:v>
                </c:pt>
                <c:pt idx="91">
                  <c:v>0.15994794666767101</c:v>
                </c:pt>
                <c:pt idx="92">
                  <c:v>0.124534212052822</c:v>
                </c:pt>
                <c:pt idx="93">
                  <c:v>0.12404316663742</c:v>
                </c:pt>
                <c:pt idx="94">
                  <c:v>0.123385995626449</c:v>
                </c:pt>
                <c:pt idx="95">
                  <c:v>0.12312683463096601</c:v>
                </c:pt>
                <c:pt idx="96">
                  <c:v>0.115909472107887</c:v>
                </c:pt>
                <c:pt idx="97">
                  <c:v>0.114481076598167</c:v>
                </c:pt>
                <c:pt idx="98">
                  <c:v>0.113859094679355</c:v>
                </c:pt>
                <c:pt idx="99">
                  <c:v>0.112286709249019</c:v>
                </c:pt>
                <c:pt idx="100">
                  <c:v>0.111049339175224</c:v>
                </c:pt>
                <c:pt idx="101">
                  <c:v>0.11086878180503799</c:v>
                </c:pt>
                <c:pt idx="102">
                  <c:v>0.110217340290546</c:v>
                </c:pt>
                <c:pt idx="103">
                  <c:v>0.109347969293594</c:v>
                </c:pt>
                <c:pt idx="104">
                  <c:v>0.106293193995952</c:v>
                </c:pt>
                <c:pt idx="105">
                  <c:v>0.105499394237995</c:v>
                </c:pt>
                <c:pt idx="106">
                  <c:v>0.105079725384712</c:v>
                </c:pt>
                <c:pt idx="107">
                  <c:v>0.104768335819244</c:v>
                </c:pt>
                <c:pt idx="108">
                  <c:v>0.10458912700414599</c:v>
                </c:pt>
                <c:pt idx="109">
                  <c:v>0.104048073291778</c:v>
                </c:pt>
                <c:pt idx="110">
                  <c:v>0.103612631559371</c:v>
                </c:pt>
                <c:pt idx="111">
                  <c:v>0.103472232818603</c:v>
                </c:pt>
                <c:pt idx="112">
                  <c:v>0.10336913913488301</c:v>
                </c:pt>
                <c:pt idx="113">
                  <c:v>0.102943331003189</c:v>
                </c:pt>
                <c:pt idx="114">
                  <c:v>0.102643370628356</c:v>
                </c:pt>
                <c:pt idx="115">
                  <c:v>0.102636851370334</c:v>
                </c:pt>
                <c:pt idx="116">
                  <c:v>0.10227535665035201</c:v>
                </c:pt>
                <c:pt idx="117">
                  <c:v>0.10206797719001701</c:v>
                </c:pt>
                <c:pt idx="119">
                  <c:v>0.100745134055614</c:v>
                </c:pt>
                <c:pt idx="120">
                  <c:v>0.100675746798515</c:v>
                </c:pt>
                <c:pt idx="121">
                  <c:v>0.100311532616615</c:v>
                </c:pt>
                <c:pt idx="122">
                  <c:v>0.10000000894069599</c:v>
                </c:pt>
                <c:pt idx="123">
                  <c:v>0.10000000894069599</c:v>
                </c:pt>
                <c:pt idx="124">
                  <c:v>0.10000000894069599</c:v>
                </c:pt>
                <c:pt idx="125">
                  <c:v>0.10000000894069599</c:v>
                </c:pt>
                <c:pt idx="126">
                  <c:v>0.10000000894069599</c:v>
                </c:pt>
                <c:pt idx="127">
                  <c:v>0.10000000894069599</c:v>
                </c:pt>
                <c:pt idx="128">
                  <c:v>0.10000000894069599</c:v>
                </c:pt>
                <c:pt idx="129">
                  <c:v>0.10000000894069599</c:v>
                </c:pt>
                <c:pt idx="130">
                  <c:v>0.10000000894069599</c:v>
                </c:pt>
                <c:pt idx="131">
                  <c:v>0.10000000894069599</c:v>
                </c:pt>
                <c:pt idx="132">
                  <c:v>0.10000000894069599</c:v>
                </c:pt>
                <c:pt idx="133">
                  <c:v>0.10000000894069599</c:v>
                </c:pt>
                <c:pt idx="134">
                  <c:v>0.10000000894069599</c:v>
                </c:pt>
                <c:pt idx="135">
                  <c:v>0.10000000894069599</c:v>
                </c:pt>
                <c:pt idx="136">
                  <c:v>0.10000000894069599</c:v>
                </c:pt>
                <c:pt idx="137">
                  <c:v>0.10000000894069599</c:v>
                </c:pt>
                <c:pt idx="138">
                  <c:v>0.10000000894069599</c:v>
                </c:pt>
                <c:pt idx="139">
                  <c:v>0.10000000894069599</c:v>
                </c:pt>
                <c:pt idx="140">
                  <c:v>0.10000000894069599</c:v>
                </c:pt>
                <c:pt idx="141">
                  <c:v>9.9642120301723397E-2</c:v>
                </c:pt>
                <c:pt idx="142">
                  <c:v>9.9517993628978701E-2</c:v>
                </c:pt>
                <c:pt idx="143">
                  <c:v>9.9512442946433993E-2</c:v>
                </c:pt>
                <c:pt idx="144">
                  <c:v>9.9250510334968498E-2</c:v>
                </c:pt>
                <c:pt idx="145">
                  <c:v>9.9196247756481101E-2</c:v>
                </c:pt>
                <c:pt idx="146">
                  <c:v>9.8104171454906394E-2</c:v>
                </c:pt>
                <c:pt idx="147">
                  <c:v>9.6920870244502993E-2</c:v>
                </c:pt>
                <c:pt idx="148">
                  <c:v>9.6117250621318803E-2</c:v>
                </c:pt>
                <c:pt idx="149">
                  <c:v>9.5457591116428306E-2</c:v>
                </c:pt>
                <c:pt idx="150">
                  <c:v>9.5407813787460299E-2</c:v>
                </c:pt>
                <c:pt idx="151">
                  <c:v>9.4217151403427096E-2</c:v>
                </c:pt>
                <c:pt idx="152">
                  <c:v>9.4009391963481903E-2</c:v>
                </c:pt>
                <c:pt idx="153">
                  <c:v>9.3117982149124104E-2</c:v>
                </c:pt>
                <c:pt idx="154">
                  <c:v>9.19326841831207E-2</c:v>
                </c:pt>
                <c:pt idx="155">
                  <c:v>9.1206729412078802E-2</c:v>
                </c:pt>
                <c:pt idx="156">
                  <c:v>9.0942837297916398E-2</c:v>
                </c:pt>
                <c:pt idx="157">
                  <c:v>8.9718967676162706E-2</c:v>
                </c:pt>
                <c:pt idx="158">
                  <c:v>8.9161679148673997E-2</c:v>
                </c:pt>
                <c:pt idx="159">
                  <c:v>8.8150382041931097E-2</c:v>
                </c:pt>
                <c:pt idx="160">
                  <c:v>8.7994217872619601E-2</c:v>
                </c:pt>
                <c:pt idx="161">
                  <c:v>8.7735816836357103E-2</c:v>
                </c:pt>
                <c:pt idx="162">
                  <c:v>8.4779143333435003E-2</c:v>
                </c:pt>
                <c:pt idx="163">
                  <c:v>8.44999253749847E-2</c:v>
                </c:pt>
                <c:pt idx="164">
                  <c:v>8.4043242037296295E-2</c:v>
                </c:pt>
                <c:pt idx="165">
                  <c:v>8.3791166543960502E-2</c:v>
                </c:pt>
                <c:pt idx="166">
                  <c:v>8.3031527698039995E-2</c:v>
                </c:pt>
                <c:pt idx="167">
                  <c:v>8.1943906843662206E-2</c:v>
                </c:pt>
              </c:numCache>
            </c:numRef>
          </c:yVal>
          <c:smooth val="0"/>
          <c:extLst>
            <c:ext xmlns:c16="http://schemas.microsoft.com/office/drawing/2014/chart" uri="{C3380CC4-5D6E-409C-BE32-E72D297353CC}">
              <c16:uniqueId val="{00000001-1C67-4F56-895F-A415B11123AD}"/>
            </c:ext>
          </c:extLst>
        </c:ser>
        <c:ser>
          <c:idx val="3"/>
          <c:order val="1"/>
          <c:tx>
            <c:strRef>
              <c:f>Sheet1!$E$1</c:f>
              <c:strCache>
                <c:ptCount val="1"/>
                <c:pt idx="0">
                  <c:v>Low Rank</c:v>
                </c:pt>
              </c:strCache>
            </c:strRef>
          </c:tx>
          <c:spPr>
            <a:ln w="38100" cap="rnd">
              <a:noFill/>
              <a:round/>
            </a:ln>
            <a:effectLst/>
          </c:spPr>
          <c:marker>
            <c:spPr>
              <a:ln>
                <a:solidFill>
                  <a:srgbClr val="A12864">
                    <a:alpha val="50000"/>
                  </a:srgbClr>
                </a:solidFill>
              </a:ln>
            </c:spPr>
          </c:marker>
          <c:trendline>
            <c:spPr>
              <a:ln w="25400">
                <a:solidFill>
                  <a:srgbClr val="A12864"/>
                </a:solidFill>
              </a:ln>
            </c:spPr>
            <c:trendlineType val="linear"/>
            <c:dispRSqr val="0"/>
            <c:dispEq val="0"/>
          </c:trendline>
          <c:xVal>
            <c:numRef>
              <c:f>Sheet1!$D$2:$D$171</c:f>
              <c:numCache>
                <c:formatCode>General</c:formatCode>
                <c:ptCount val="170"/>
                <c:pt idx="0">
                  <c:v>0.5</c:v>
                </c:pt>
                <c:pt idx="1">
                  <c:v>0.5</c:v>
                </c:pt>
                <c:pt idx="2">
                  <c:v>0.2</c:v>
                </c:pt>
                <c:pt idx="3">
                  <c:v>0.2</c:v>
                </c:pt>
                <c:pt idx="4">
                  <c:v>0.2</c:v>
                </c:pt>
                <c:pt idx="5">
                  <c:v>0.5</c:v>
                </c:pt>
                <c:pt idx="6">
                  <c:v>0.5</c:v>
                </c:pt>
                <c:pt idx="7">
                  <c:v>0.2</c:v>
                </c:pt>
                <c:pt idx="8">
                  <c:v>0.2</c:v>
                </c:pt>
                <c:pt idx="9">
                  <c:v>0.5</c:v>
                </c:pt>
                <c:pt idx="10">
                  <c:v>0.5</c:v>
                </c:pt>
                <c:pt idx="11">
                  <c:v>0.2</c:v>
                </c:pt>
                <c:pt idx="12">
                  <c:v>0.5</c:v>
                </c:pt>
                <c:pt idx="13">
                  <c:v>0.1</c:v>
                </c:pt>
                <c:pt idx="14">
                  <c:v>0.5</c:v>
                </c:pt>
                <c:pt idx="15">
                  <c:v>0.5</c:v>
                </c:pt>
                <c:pt idx="16">
                  <c:v>0.3</c:v>
                </c:pt>
                <c:pt idx="17">
                  <c:v>0.3</c:v>
                </c:pt>
                <c:pt idx="18">
                  <c:v>0.5</c:v>
                </c:pt>
                <c:pt idx="19">
                  <c:v>0.2</c:v>
                </c:pt>
                <c:pt idx="20">
                  <c:v>0.3</c:v>
                </c:pt>
                <c:pt idx="21">
                  <c:v>0.3</c:v>
                </c:pt>
                <c:pt idx="22">
                  <c:v>0.2</c:v>
                </c:pt>
                <c:pt idx="23">
                  <c:v>0.3</c:v>
                </c:pt>
                <c:pt idx="24">
                  <c:v>0.3</c:v>
                </c:pt>
                <c:pt idx="25">
                  <c:v>0.2</c:v>
                </c:pt>
                <c:pt idx="26">
                  <c:v>0.5</c:v>
                </c:pt>
                <c:pt idx="27">
                  <c:v>0.5</c:v>
                </c:pt>
                <c:pt idx="28">
                  <c:v>0.3</c:v>
                </c:pt>
                <c:pt idx="29">
                  <c:v>0.05</c:v>
                </c:pt>
                <c:pt idx="30">
                  <c:v>0.05</c:v>
                </c:pt>
                <c:pt idx="31">
                  <c:v>0.2</c:v>
                </c:pt>
                <c:pt idx="32">
                  <c:v>0.2</c:v>
                </c:pt>
                <c:pt idx="33">
                  <c:v>0.3</c:v>
                </c:pt>
                <c:pt idx="34">
                  <c:v>0.3</c:v>
                </c:pt>
                <c:pt idx="35">
                  <c:v>0.3</c:v>
                </c:pt>
                <c:pt idx="36">
                  <c:v>0.5</c:v>
                </c:pt>
                <c:pt idx="37">
                  <c:v>0.05</c:v>
                </c:pt>
                <c:pt idx="38">
                  <c:v>0.5</c:v>
                </c:pt>
                <c:pt idx="39">
                  <c:v>0.5</c:v>
                </c:pt>
                <c:pt idx="40">
                  <c:v>0.2</c:v>
                </c:pt>
                <c:pt idx="41">
                  <c:v>0.5</c:v>
                </c:pt>
                <c:pt idx="42">
                  <c:v>0.2</c:v>
                </c:pt>
                <c:pt idx="43">
                  <c:v>0.1</c:v>
                </c:pt>
                <c:pt idx="44">
                  <c:v>0.2</c:v>
                </c:pt>
                <c:pt idx="45">
                  <c:v>0.2</c:v>
                </c:pt>
                <c:pt idx="46">
                  <c:v>0.1</c:v>
                </c:pt>
                <c:pt idx="47">
                  <c:v>0.5</c:v>
                </c:pt>
                <c:pt idx="48">
                  <c:v>0.5</c:v>
                </c:pt>
                <c:pt idx="49">
                  <c:v>0.3</c:v>
                </c:pt>
                <c:pt idx="50">
                  <c:v>0.3</c:v>
                </c:pt>
                <c:pt idx="51">
                  <c:v>0.1</c:v>
                </c:pt>
                <c:pt idx="52">
                  <c:v>0.1</c:v>
                </c:pt>
                <c:pt idx="53">
                  <c:v>0.5</c:v>
                </c:pt>
                <c:pt idx="54">
                  <c:v>0.3</c:v>
                </c:pt>
                <c:pt idx="55">
                  <c:v>0.2</c:v>
                </c:pt>
                <c:pt idx="56">
                  <c:v>0.05</c:v>
                </c:pt>
                <c:pt idx="57">
                  <c:v>0.5</c:v>
                </c:pt>
                <c:pt idx="58">
                  <c:v>0.1</c:v>
                </c:pt>
                <c:pt idx="59">
                  <c:v>0.02</c:v>
                </c:pt>
                <c:pt idx="60">
                  <c:v>0.5</c:v>
                </c:pt>
                <c:pt idx="61">
                  <c:v>0.1</c:v>
                </c:pt>
                <c:pt idx="62">
                  <c:v>0.5</c:v>
                </c:pt>
                <c:pt idx="63">
                  <c:v>0.3</c:v>
                </c:pt>
                <c:pt idx="64">
                  <c:v>0.01</c:v>
                </c:pt>
                <c:pt idx="65">
                  <c:v>0.3</c:v>
                </c:pt>
                <c:pt idx="66">
                  <c:v>0.01</c:v>
                </c:pt>
                <c:pt idx="67">
                  <c:v>0.5</c:v>
                </c:pt>
                <c:pt idx="68">
                  <c:v>0.3</c:v>
                </c:pt>
                <c:pt idx="69">
                  <c:v>0.02</c:v>
                </c:pt>
                <c:pt idx="70">
                  <c:v>0.2</c:v>
                </c:pt>
                <c:pt idx="71">
                  <c:v>0.1</c:v>
                </c:pt>
                <c:pt idx="72">
                  <c:v>0.05</c:v>
                </c:pt>
                <c:pt idx="73">
                  <c:v>0.3</c:v>
                </c:pt>
                <c:pt idx="74">
                  <c:v>0.3</c:v>
                </c:pt>
                <c:pt idx="75">
                  <c:v>0.1</c:v>
                </c:pt>
                <c:pt idx="76">
                  <c:v>0.2</c:v>
                </c:pt>
                <c:pt idx="77">
                  <c:v>0.2</c:v>
                </c:pt>
                <c:pt idx="78">
                  <c:v>0.3</c:v>
                </c:pt>
                <c:pt idx="79">
                  <c:v>0.5</c:v>
                </c:pt>
                <c:pt idx="80">
                  <c:v>0.5</c:v>
                </c:pt>
                <c:pt idx="81">
                  <c:v>0.3</c:v>
                </c:pt>
                <c:pt idx="82">
                  <c:v>0.2</c:v>
                </c:pt>
                <c:pt idx="83">
                  <c:v>0.2</c:v>
                </c:pt>
                <c:pt idx="84">
                  <c:v>0.01</c:v>
                </c:pt>
                <c:pt idx="85">
                  <c:v>0.05</c:v>
                </c:pt>
                <c:pt idx="86">
                  <c:v>0.2</c:v>
                </c:pt>
                <c:pt idx="87">
                  <c:v>0.1</c:v>
                </c:pt>
                <c:pt idx="88">
                  <c:v>0.1</c:v>
                </c:pt>
                <c:pt idx="89">
                  <c:v>0.02</c:v>
                </c:pt>
                <c:pt idx="90">
                  <c:v>0.2</c:v>
                </c:pt>
                <c:pt idx="91">
                  <c:v>0.2</c:v>
                </c:pt>
                <c:pt idx="92">
                  <c:v>0.05</c:v>
                </c:pt>
                <c:pt idx="93">
                  <c:v>0.2</c:v>
                </c:pt>
                <c:pt idx="94">
                  <c:v>0.1</c:v>
                </c:pt>
                <c:pt idx="95">
                  <c:v>0.05</c:v>
                </c:pt>
                <c:pt idx="96">
                  <c:v>0.1</c:v>
                </c:pt>
                <c:pt idx="97">
                  <c:v>0.05</c:v>
                </c:pt>
                <c:pt idx="98">
                  <c:v>0.3</c:v>
                </c:pt>
                <c:pt idx="99">
                  <c:v>0.1</c:v>
                </c:pt>
                <c:pt idx="100">
                  <c:v>0.1</c:v>
                </c:pt>
                <c:pt idx="101">
                  <c:v>0.05</c:v>
                </c:pt>
                <c:pt idx="102">
                  <c:v>0.1</c:v>
                </c:pt>
                <c:pt idx="103">
                  <c:v>0.1</c:v>
                </c:pt>
                <c:pt idx="104">
                  <c:v>0.05</c:v>
                </c:pt>
                <c:pt idx="105">
                  <c:v>0.5</c:v>
                </c:pt>
                <c:pt idx="106">
                  <c:v>0.1</c:v>
                </c:pt>
                <c:pt idx="107">
                  <c:v>0.1</c:v>
                </c:pt>
                <c:pt idx="108">
                  <c:v>0.1</c:v>
                </c:pt>
                <c:pt idx="109">
                  <c:v>0.3</c:v>
                </c:pt>
                <c:pt idx="110">
                  <c:v>0.1</c:v>
                </c:pt>
                <c:pt idx="111">
                  <c:v>0.3</c:v>
                </c:pt>
                <c:pt idx="112">
                  <c:v>0.05</c:v>
                </c:pt>
                <c:pt idx="113">
                  <c:v>0.05</c:v>
                </c:pt>
                <c:pt idx="114">
                  <c:v>0.1</c:v>
                </c:pt>
                <c:pt idx="115">
                  <c:v>0.2</c:v>
                </c:pt>
                <c:pt idx="116">
                  <c:v>0.3</c:v>
                </c:pt>
                <c:pt idx="117">
                  <c:v>0.05</c:v>
                </c:pt>
                <c:pt idx="118">
                  <c:v>0.05</c:v>
                </c:pt>
                <c:pt idx="119">
                  <c:v>0.05</c:v>
                </c:pt>
                <c:pt idx="120">
                  <c:v>0.3</c:v>
                </c:pt>
                <c:pt idx="121">
                  <c:v>0.05</c:v>
                </c:pt>
                <c:pt idx="122">
                  <c:v>0.01</c:v>
                </c:pt>
                <c:pt idx="123">
                  <c:v>0.1</c:v>
                </c:pt>
                <c:pt idx="124">
                  <c:v>0.1</c:v>
                </c:pt>
                <c:pt idx="125">
                  <c:v>0.05</c:v>
                </c:pt>
                <c:pt idx="126">
                  <c:v>0.3</c:v>
                </c:pt>
                <c:pt idx="127">
                  <c:v>0.05</c:v>
                </c:pt>
                <c:pt idx="128">
                  <c:v>0.1</c:v>
                </c:pt>
                <c:pt idx="129">
                  <c:v>0.05</c:v>
                </c:pt>
                <c:pt idx="130">
                  <c:v>0.05</c:v>
                </c:pt>
                <c:pt idx="131">
                  <c:v>0.1</c:v>
                </c:pt>
                <c:pt idx="132">
                  <c:v>0.02</c:v>
                </c:pt>
                <c:pt idx="133">
                  <c:v>0.02</c:v>
                </c:pt>
                <c:pt idx="134">
                  <c:v>0.01</c:v>
                </c:pt>
                <c:pt idx="135">
                  <c:v>0.05</c:v>
                </c:pt>
                <c:pt idx="136">
                  <c:v>0.01</c:v>
                </c:pt>
                <c:pt idx="137">
                  <c:v>0.01</c:v>
                </c:pt>
                <c:pt idx="138">
                  <c:v>0.01</c:v>
                </c:pt>
                <c:pt idx="139">
                  <c:v>0.01</c:v>
                </c:pt>
                <c:pt idx="140">
                  <c:v>0.01</c:v>
                </c:pt>
                <c:pt idx="141">
                  <c:v>0.01</c:v>
                </c:pt>
                <c:pt idx="142">
                  <c:v>0.01</c:v>
                </c:pt>
                <c:pt idx="143">
                  <c:v>0.01</c:v>
                </c:pt>
                <c:pt idx="144">
                  <c:v>0.02</c:v>
                </c:pt>
                <c:pt idx="145">
                  <c:v>0.01</c:v>
                </c:pt>
                <c:pt idx="146">
                  <c:v>0.01</c:v>
                </c:pt>
                <c:pt idx="147">
                  <c:v>0.01</c:v>
                </c:pt>
                <c:pt idx="148">
                  <c:v>0.01</c:v>
                </c:pt>
                <c:pt idx="149">
                  <c:v>0.05</c:v>
                </c:pt>
                <c:pt idx="150">
                  <c:v>0.01</c:v>
                </c:pt>
                <c:pt idx="152">
                  <c:v>0.01</c:v>
                </c:pt>
                <c:pt idx="153">
                  <c:v>0.01</c:v>
                </c:pt>
                <c:pt idx="154">
                  <c:v>0.02</c:v>
                </c:pt>
                <c:pt idx="155">
                  <c:v>0.01</c:v>
                </c:pt>
                <c:pt idx="156">
                  <c:v>0.01</c:v>
                </c:pt>
                <c:pt idx="157">
                  <c:v>0.02</c:v>
                </c:pt>
                <c:pt idx="158">
                  <c:v>0.01</c:v>
                </c:pt>
                <c:pt idx="159">
                  <c:v>0.02</c:v>
                </c:pt>
                <c:pt idx="160">
                  <c:v>0.05</c:v>
                </c:pt>
                <c:pt idx="161">
                  <c:v>0.02</c:v>
                </c:pt>
                <c:pt idx="162">
                  <c:v>0.05</c:v>
                </c:pt>
                <c:pt idx="163">
                  <c:v>0.02</c:v>
                </c:pt>
                <c:pt idx="164">
                  <c:v>0.05</c:v>
                </c:pt>
                <c:pt idx="165">
                  <c:v>0.01</c:v>
                </c:pt>
                <c:pt idx="166">
                  <c:v>0.01</c:v>
                </c:pt>
                <c:pt idx="167">
                  <c:v>0.01</c:v>
                </c:pt>
              </c:numCache>
            </c:numRef>
          </c:xVal>
          <c:yVal>
            <c:numRef>
              <c:f>Sheet1!$E$2:$E$171</c:f>
              <c:numCache>
                <c:formatCode>General</c:formatCode>
                <c:ptCount val="170"/>
                <c:pt idx="0">
                  <c:v>0.57183164358139005</c:v>
                </c:pt>
                <c:pt idx="1">
                  <c:v>0.56611341238021795</c:v>
                </c:pt>
                <c:pt idx="2">
                  <c:v>0.56236946582794101</c:v>
                </c:pt>
                <c:pt idx="3">
                  <c:v>0.56202507019042902</c:v>
                </c:pt>
                <c:pt idx="4">
                  <c:v>0.55400681495666504</c:v>
                </c:pt>
                <c:pt idx="5">
                  <c:v>0.55311936140060403</c:v>
                </c:pt>
                <c:pt idx="6">
                  <c:v>0.55266278982162398</c:v>
                </c:pt>
                <c:pt idx="7">
                  <c:v>0.54809999465942305</c:v>
                </c:pt>
                <c:pt idx="8">
                  <c:v>0.54767471551895097</c:v>
                </c:pt>
                <c:pt idx="9">
                  <c:v>0.54398363828659002</c:v>
                </c:pt>
                <c:pt idx="10">
                  <c:v>0.54361635446548395</c:v>
                </c:pt>
                <c:pt idx="11">
                  <c:v>0.54344546794891302</c:v>
                </c:pt>
                <c:pt idx="12">
                  <c:v>0.54279625415802002</c:v>
                </c:pt>
                <c:pt idx="13">
                  <c:v>0.54229432344436601</c:v>
                </c:pt>
                <c:pt idx="14">
                  <c:v>0.54193842411041204</c:v>
                </c:pt>
                <c:pt idx="15">
                  <c:v>0.54132807254791204</c:v>
                </c:pt>
                <c:pt idx="16">
                  <c:v>0.54116922616958596</c:v>
                </c:pt>
                <c:pt idx="17">
                  <c:v>0.54096150398254395</c:v>
                </c:pt>
                <c:pt idx="18">
                  <c:v>0.54024332761764504</c:v>
                </c:pt>
                <c:pt idx="19">
                  <c:v>0.53967237472534102</c:v>
                </c:pt>
                <c:pt idx="20">
                  <c:v>0.53766781091689997</c:v>
                </c:pt>
                <c:pt idx="21">
                  <c:v>0.53667879104614202</c:v>
                </c:pt>
                <c:pt idx="22">
                  <c:v>0.53588342666625899</c:v>
                </c:pt>
                <c:pt idx="23">
                  <c:v>0.53443920612335205</c:v>
                </c:pt>
                <c:pt idx="24">
                  <c:v>0.53037011623382502</c:v>
                </c:pt>
                <c:pt idx="25">
                  <c:v>0.52972805500030495</c:v>
                </c:pt>
                <c:pt idx="26">
                  <c:v>0.52931112051010099</c:v>
                </c:pt>
                <c:pt idx="27">
                  <c:v>0.52909016609191895</c:v>
                </c:pt>
                <c:pt idx="28">
                  <c:v>0.52895790338516202</c:v>
                </c:pt>
                <c:pt idx="29">
                  <c:v>0.52880692481994596</c:v>
                </c:pt>
                <c:pt idx="30">
                  <c:v>0.52809453010559004</c:v>
                </c:pt>
                <c:pt idx="31">
                  <c:v>0.52788305282592696</c:v>
                </c:pt>
                <c:pt idx="32">
                  <c:v>0.527252197265625</c:v>
                </c:pt>
                <c:pt idx="33">
                  <c:v>0.52533304691314697</c:v>
                </c:pt>
                <c:pt idx="34">
                  <c:v>0.52499210834503096</c:v>
                </c:pt>
                <c:pt idx="35">
                  <c:v>0.52497100830078103</c:v>
                </c:pt>
                <c:pt idx="36">
                  <c:v>0.52456396818161</c:v>
                </c:pt>
                <c:pt idx="37">
                  <c:v>0.52436947822570801</c:v>
                </c:pt>
                <c:pt idx="38">
                  <c:v>0.52430927753448398</c:v>
                </c:pt>
                <c:pt idx="39">
                  <c:v>0.52414840459823597</c:v>
                </c:pt>
                <c:pt idx="40">
                  <c:v>0.52316629886627197</c:v>
                </c:pt>
                <c:pt idx="41">
                  <c:v>0.52233541011810303</c:v>
                </c:pt>
                <c:pt idx="42">
                  <c:v>0.52232480049133301</c:v>
                </c:pt>
                <c:pt idx="43">
                  <c:v>0.52230948209762496</c:v>
                </c:pt>
                <c:pt idx="44">
                  <c:v>0.52152842283248901</c:v>
                </c:pt>
                <c:pt idx="45">
                  <c:v>0.521498322486877</c:v>
                </c:pt>
                <c:pt idx="46">
                  <c:v>0.52131938934326105</c:v>
                </c:pt>
                <c:pt idx="47">
                  <c:v>0.52071690559387196</c:v>
                </c:pt>
                <c:pt idx="48">
                  <c:v>0.52060836553573597</c:v>
                </c:pt>
                <c:pt idx="49">
                  <c:v>0.52023553848266602</c:v>
                </c:pt>
                <c:pt idx="50">
                  <c:v>0.51985657215118397</c:v>
                </c:pt>
                <c:pt idx="51">
                  <c:v>0.518685042858123</c:v>
                </c:pt>
                <c:pt idx="52">
                  <c:v>0.51866412162780695</c:v>
                </c:pt>
                <c:pt idx="53">
                  <c:v>0.51758044958114602</c:v>
                </c:pt>
                <c:pt idx="54">
                  <c:v>0.51665192842483498</c:v>
                </c:pt>
                <c:pt idx="55">
                  <c:v>0.51608574390411299</c:v>
                </c:pt>
                <c:pt idx="56">
                  <c:v>0.51460069417953402</c:v>
                </c:pt>
                <c:pt idx="57">
                  <c:v>0.51399946212768499</c:v>
                </c:pt>
                <c:pt idx="58">
                  <c:v>0.51372814178466797</c:v>
                </c:pt>
                <c:pt idx="59">
                  <c:v>0.51339411735534601</c:v>
                </c:pt>
                <c:pt idx="60">
                  <c:v>0.51336073875427202</c:v>
                </c:pt>
                <c:pt idx="61">
                  <c:v>0.51329648494720403</c:v>
                </c:pt>
                <c:pt idx="62">
                  <c:v>0.51288342475891102</c:v>
                </c:pt>
                <c:pt idx="63">
                  <c:v>0.512517809867858</c:v>
                </c:pt>
                <c:pt idx="64">
                  <c:v>0.51023548841476396</c:v>
                </c:pt>
                <c:pt idx="65">
                  <c:v>0.50981861352920499</c:v>
                </c:pt>
                <c:pt idx="66">
                  <c:v>0.50891053676605202</c:v>
                </c:pt>
                <c:pt idx="67">
                  <c:v>0.50734621286392201</c:v>
                </c:pt>
                <c:pt idx="68">
                  <c:v>0.50723022222518899</c:v>
                </c:pt>
                <c:pt idx="69">
                  <c:v>0.50670641660690297</c:v>
                </c:pt>
                <c:pt idx="70">
                  <c:v>0.50527888536453203</c:v>
                </c:pt>
                <c:pt idx="71">
                  <c:v>0.50430208444595304</c:v>
                </c:pt>
                <c:pt idx="72">
                  <c:v>0.502635717391967</c:v>
                </c:pt>
                <c:pt idx="73">
                  <c:v>0.50156813859939497</c:v>
                </c:pt>
                <c:pt idx="74">
                  <c:v>0.50076174736022905</c:v>
                </c:pt>
                <c:pt idx="75">
                  <c:v>0.49871054291725098</c:v>
                </c:pt>
                <c:pt idx="76">
                  <c:v>0.49862992763519198</c:v>
                </c:pt>
                <c:pt idx="77">
                  <c:v>0.49821680784225397</c:v>
                </c:pt>
                <c:pt idx="78">
                  <c:v>0.49697303771972601</c:v>
                </c:pt>
                <c:pt idx="79">
                  <c:v>0.49588799476623502</c:v>
                </c:pt>
                <c:pt idx="80">
                  <c:v>0.49570494890213002</c:v>
                </c:pt>
                <c:pt idx="81">
                  <c:v>0.495638728141784</c:v>
                </c:pt>
                <c:pt idx="82">
                  <c:v>0.49517428874969399</c:v>
                </c:pt>
                <c:pt idx="83">
                  <c:v>0.49464568495750399</c:v>
                </c:pt>
                <c:pt idx="84">
                  <c:v>0.49364066123962402</c:v>
                </c:pt>
                <c:pt idx="85">
                  <c:v>0.493262648582458</c:v>
                </c:pt>
                <c:pt idx="86">
                  <c:v>0.49283879995346003</c:v>
                </c:pt>
                <c:pt idx="87">
                  <c:v>0.492653489112854</c:v>
                </c:pt>
                <c:pt idx="88">
                  <c:v>0.49180617928504899</c:v>
                </c:pt>
                <c:pt idx="89">
                  <c:v>0.49154281616210899</c:v>
                </c:pt>
                <c:pt idx="90">
                  <c:v>0.49150288105010898</c:v>
                </c:pt>
                <c:pt idx="91">
                  <c:v>0.49122929573058999</c:v>
                </c:pt>
                <c:pt idx="92">
                  <c:v>0.49092483520507801</c:v>
                </c:pt>
                <c:pt idx="93">
                  <c:v>0.49067074060440002</c:v>
                </c:pt>
                <c:pt idx="94">
                  <c:v>0.49041116237640298</c:v>
                </c:pt>
                <c:pt idx="95">
                  <c:v>0.48975759744644098</c:v>
                </c:pt>
                <c:pt idx="96">
                  <c:v>0.48831924796104398</c:v>
                </c:pt>
                <c:pt idx="97">
                  <c:v>0.487018972635269</c:v>
                </c:pt>
                <c:pt idx="98">
                  <c:v>0.486895382404327</c:v>
                </c:pt>
                <c:pt idx="99">
                  <c:v>0.486393272876739</c:v>
                </c:pt>
                <c:pt idx="100">
                  <c:v>0.48631346225738498</c:v>
                </c:pt>
                <c:pt idx="101">
                  <c:v>0.48598194122314398</c:v>
                </c:pt>
                <c:pt idx="102">
                  <c:v>0.48505729436874301</c:v>
                </c:pt>
                <c:pt idx="103">
                  <c:v>0.4845871925354</c:v>
                </c:pt>
                <c:pt idx="104">
                  <c:v>0.484511017799377</c:v>
                </c:pt>
                <c:pt idx="105">
                  <c:v>0.48359096050262401</c:v>
                </c:pt>
                <c:pt idx="106">
                  <c:v>0.48223406076431202</c:v>
                </c:pt>
                <c:pt idx="107">
                  <c:v>0.48112183809280401</c:v>
                </c:pt>
                <c:pt idx="108">
                  <c:v>0.480070769786834</c:v>
                </c:pt>
                <c:pt idx="109">
                  <c:v>0.47820392251014698</c:v>
                </c:pt>
                <c:pt idx="110">
                  <c:v>0.47783631086349398</c:v>
                </c:pt>
                <c:pt idx="111">
                  <c:v>0.47773945331573398</c:v>
                </c:pt>
                <c:pt idx="112">
                  <c:v>0.47710269689559898</c:v>
                </c:pt>
                <c:pt idx="113">
                  <c:v>0.47656005620956399</c:v>
                </c:pt>
                <c:pt idx="114">
                  <c:v>0.47333106398582397</c:v>
                </c:pt>
                <c:pt idx="115">
                  <c:v>0.46803265810012801</c:v>
                </c:pt>
                <c:pt idx="116">
                  <c:v>0.46404999494552601</c:v>
                </c:pt>
                <c:pt idx="117">
                  <c:v>0.46352240443229598</c:v>
                </c:pt>
                <c:pt idx="118">
                  <c:v>0.46242204308509799</c:v>
                </c:pt>
                <c:pt idx="119">
                  <c:v>0.46171337366104098</c:v>
                </c:pt>
                <c:pt idx="120">
                  <c:v>0.460206478834152</c:v>
                </c:pt>
                <c:pt idx="121">
                  <c:v>0.45811933279037398</c:v>
                </c:pt>
                <c:pt idx="122">
                  <c:v>0.457282304763793</c:v>
                </c:pt>
                <c:pt idx="123">
                  <c:v>0.45618307590484602</c:v>
                </c:pt>
                <c:pt idx="124">
                  <c:v>0.45187583565711897</c:v>
                </c:pt>
                <c:pt idx="125">
                  <c:v>0.443492531776428</c:v>
                </c:pt>
                <c:pt idx="126">
                  <c:v>0.44296452403068498</c:v>
                </c:pt>
                <c:pt idx="127">
                  <c:v>0.43931889533996499</c:v>
                </c:pt>
                <c:pt idx="128">
                  <c:v>0.43830138444900502</c:v>
                </c:pt>
                <c:pt idx="129">
                  <c:v>0.35426971316337502</c:v>
                </c:pt>
                <c:pt idx="130">
                  <c:v>0.154028490185737</c:v>
                </c:pt>
                <c:pt idx="131">
                  <c:v>0.13212157785892401</c:v>
                </c:pt>
                <c:pt idx="132">
                  <c:v>0.12744881212711301</c:v>
                </c:pt>
                <c:pt idx="133">
                  <c:v>0.12049610912799801</c:v>
                </c:pt>
                <c:pt idx="134">
                  <c:v>0.120485186576843</c:v>
                </c:pt>
                <c:pt idx="135">
                  <c:v>0.12020721286535201</c:v>
                </c:pt>
                <c:pt idx="136">
                  <c:v>0.112987481057643</c:v>
                </c:pt>
                <c:pt idx="137">
                  <c:v>0.111972101032733</c:v>
                </c:pt>
                <c:pt idx="138">
                  <c:v>0.110353603959083</c:v>
                </c:pt>
                <c:pt idx="139">
                  <c:v>0.110246203839778</c:v>
                </c:pt>
                <c:pt idx="140">
                  <c:v>0.105032384395599</c:v>
                </c:pt>
                <c:pt idx="141">
                  <c:v>0.103839099407196</c:v>
                </c:pt>
                <c:pt idx="142">
                  <c:v>0.10322796553373299</c:v>
                </c:pt>
                <c:pt idx="143">
                  <c:v>0.103174120187759</c:v>
                </c:pt>
                <c:pt idx="144">
                  <c:v>0.10117424279451299</c:v>
                </c:pt>
                <c:pt idx="145">
                  <c:v>0.101139120757579</c:v>
                </c:pt>
                <c:pt idx="146">
                  <c:v>0.100738897919654</c:v>
                </c:pt>
                <c:pt idx="147">
                  <c:v>0.10072277486324301</c:v>
                </c:pt>
                <c:pt idx="148">
                  <c:v>9.9854633212089497E-2</c:v>
                </c:pt>
                <c:pt idx="149">
                  <c:v>9.9720239639282199E-2</c:v>
                </c:pt>
                <c:pt idx="150">
                  <c:v>9.9626868963241494E-2</c:v>
                </c:pt>
                <c:pt idx="152">
                  <c:v>9.7492523491382599E-2</c:v>
                </c:pt>
                <c:pt idx="153">
                  <c:v>9.7198873758315998E-2</c:v>
                </c:pt>
                <c:pt idx="154">
                  <c:v>9.6949547529220498E-2</c:v>
                </c:pt>
                <c:pt idx="155">
                  <c:v>9.6665114164352403E-2</c:v>
                </c:pt>
                <c:pt idx="156">
                  <c:v>9.5532521605491597E-2</c:v>
                </c:pt>
                <c:pt idx="157">
                  <c:v>9.5255255699157701E-2</c:v>
                </c:pt>
                <c:pt idx="158">
                  <c:v>9.5232613384723594E-2</c:v>
                </c:pt>
                <c:pt idx="159">
                  <c:v>9.3747042119502993E-2</c:v>
                </c:pt>
                <c:pt idx="160">
                  <c:v>9.3706488609313895E-2</c:v>
                </c:pt>
                <c:pt idx="161">
                  <c:v>9.3474619090557098E-2</c:v>
                </c:pt>
                <c:pt idx="162">
                  <c:v>9.3378558754920904E-2</c:v>
                </c:pt>
                <c:pt idx="163">
                  <c:v>9.0202197432518005E-2</c:v>
                </c:pt>
                <c:pt idx="164">
                  <c:v>9.0000584721565205E-2</c:v>
                </c:pt>
                <c:pt idx="165">
                  <c:v>8.8485978543758295E-2</c:v>
                </c:pt>
                <c:pt idx="166">
                  <c:v>8.1713706254959106E-2</c:v>
                </c:pt>
                <c:pt idx="167">
                  <c:v>7.9564370214939104E-2</c:v>
                </c:pt>
              </c:numCache>
            </c:numRef>
          </c:yVal>
          <c:smooth val="0"/>
          <c:extLst>
            <c:ext xmlns:c16="http://schemas.microsoft.com/office/drawing/2014/chart" uri="{C3380CC4-5D6E-409C-BE32-E72D297353CC}">
              <c16:uniqueId val="{00000003-1C67-4F56-895F-A415B11123AD}"/>
            </c:ext>
          </c:extLst>
        </c:ser>
        <c:ser>
          <c:idx val="1"/>
          <c:order val="2"/>
          <c:tx>
            <c:strRef>
              <c:f>Sheet1!$H$1</c:f>
              <c:strCache>
                <c:ptCount val="1"/>
                <c:pt idx="0">
                  <c:v>Sparse</c:v>
                </c:pt>
              </c:strCache>
            </c:strRef>
          </c:tx>
          <c:spPr>
            <a:ln w="38100">
              <a:noFill/>
            </a:ln>
          </c:spPr>
          <c:marker>
            <c:spPr>
              <a:noFill/>
              <a:ln>
                <a:solidFill>
                  <a:srgbClr val="5387DD">
                    <a:alpha val="50000"/>
                  </a:srgbClr>
                </a:solidFill>
              </a:ln>
            </c:spPr>
          </c:marker>
          <c:trendline>
            <c:spPr>
              <a:ln w="25400">
                <a:solidFill>
                  <a:srgbClr val="5387DD"/>
                </a:solidFill>
              </a:ln>
            </c:spPr>
            <c:trendlineType val="linear"/>
            <c:dispRSqr val="0"/>
            <c:dispEq val="0"/>
          </c:trendline>
          <c:xVal>
            <c:numRef>
              <c:f>Sheet1!$G$2:$G$171</c:f>
              <c:numCache>
                <c:formatCode>General</c:formatCode>
                <c:ptCount val="170"/>
                <c:pt idx="0">
                  <c:v>0.3</c:v>
                </c:pt>
                <c:pt idx="1">
                  <c:v>0.3</c:v>
                </c:pt>
                <c:pt idx="2">
                  <c:v>0.2</c:v>
                </c:pt>
                <c:pt idx="3">
                  <c:v>0.5</c:v>
                </c:pt>
                <c:pt idx="4">
                  <c:v>0.5</c:v>
                </c:pt>
                <c:pt idx="5">
                  <c:v>0.3</c:v>
                </c:pt>
                <c:pt idx="6">
                  <c:v>0.5</c:v>
                </c:pt>
                <c:pt idx="7">
                  <c:v>0.3</c:v>
                </c:pt>
                <c:pt idx="8">
                  <c:v>0.3</c:v>
                </c:pt>
                <c:pt idx="9">
                  <c:v>0.3</c:v>
                </c:pt>
                <c:pt idx="10">
                  <c:v>0.3</c:v>
                </c:pt>
                <c:pt idx="11">
                  <c:v>0.3</c:v>
                </c:pt>
                <c:pt idx="12">
                  <c:v>0.5</c:v>
                </c:pt>
                <c:pt idx="13">
                  <c:v>0.3</c:v>
                </c:pt>
                <c:pt idx="14">
                  <c:v>0.5</c:v>
                </c:pt>
                <c:pt idx="15">
                  <c:v>0.2</c:v>
                </c:pt>
                <c:pt idx="16">
                  <c:v>0.2</c:v>
                </c:pt>
                <c:pt idx="17">
                  <c:v>0.3</c:v>
                </c:pt>
                <c:pt idx="18">
                  <c:v>0.2</c:v>
                </c:pt>
                <c:pt idx="19">
                  <c:v>0.2</c:v>
                </c:pt>
                <c:pt idx="20">
                  <c:v>0.2</c:v>
                </c:pt>
                <c:pt idx="21">
                  <c:v>0.3</c:v>
                </c:pt>
                <c:pt idx="22">
                  <c:v>0.3</c:v>
                </c:pt>
                <c:pt idx="23">
                  <c:v>0.2</c:v>
                </c:pt>
                <c:pt idx="24">
                  <c:v>0.5</c:v>
                </c:pt>
                <c:pt idx="25">
                  <c:v>0.2</c:v>
                </c:pt>
                <c:pt idx="26">
                  <c:v>0.5</c:v>
                </c:pt>
                <c:pt idx="27">
                  <c:v>0.2</c:v>
                </c:pt>
                <c:pt idx="28">
                  <c:v>0.1</c:v>
                </c:pt>
                <c:pt idx="29">
                  <c:v>0.5</c:v>
                </c:pt>
                <c:pt idx="30">
                  <c:v>0.5</c:v>
                </c:pt>
                <c:pt idx="31">
                  <c:v>0.5</c:v>
                </c:pt>
                <c:pt idx="32">
                  <c:v>0.2</c:v>
                </c:pt>
                <c:pt idx="33">
                  <c:v>0.5</c:v>
                </c:pt>
                <c:pt idx="34">
                  <c:v>0.3</c:v>
                </c:pt>
                <c:pt idx="35">
                  <c:v>0.3</c:v>
                </c:pt>
                <c:pt idx="36">
                  <c:v>0.2</c:v>
                </c:pt>
                <c:pt idx="37">
                  <c:v>0.3</c:v>
                </c:pt>
                <c:pt idx="38">
                  <c:v>0.1</c:v>
                </c:pt>
                <c:pt idx="39">
                  <c:v>0.1</c:v>
                </c:pt>
                <c:pt idx="40">
                  <c:v>0.5</c:v>
                </c:pt>
                <c:pt idx="41">
                  <c:v>0.1</c:v>
                </c:pt>
                <c:pt idx="42">
                  <c:v>0.5</c:v>
                </c:pt>
                <c:pt idx="43">
                  <c:v>0.2</c:v>
                </c:pt>
                <c:pt idx="44">
                  <c:v>0.5</c:v>
                </c:pt>
                <c:pt idx="45">
                  <c:v>0.2</c:v>
                </c:pt>
                <c:pt idx="46">
                  <c:v>0.3</c:v>
                </c:pt>
                <c:pt idx="47">
                  <c:v>0.5</c:v>
                </c:pt>
                <c:pt idx="48">
                  <c:v>0.3</c:v>
                </c:pt>
                <c:pt idx="49">
                  <c:v>0.3</c:v>
                </c:pt>
                <c:pt idx="50">
                  <c:v>0.2</c:v>
                </c:pt>
                <c:pt idx="51">
                  <c:v>0.2</c:v>
                </c:pt>
                <c:pt idx="52">
                  <c:v>0.05</c:v>
                </c:pt>
                <c:pt idx="53">
                  <c:v>0.1</c:v>
                </c:pt>
                <c:pt idx="54">
                  <c:v>0.05</c:v>
                </c:pt>
                <c:pt idx="55">
                  <c:v>0.1</c:v>
                </c:pt>
                <c:pt idx="56">
                  <c:v>0.05</c:v>
                </c:pt>
                <c:pt idx="57">
                  <c:v>0.1</c:v>
                </c:pt>
                <c:pt idx="58">
                  <c:v>0.05</c:v>
                </c:pt>
                <c:pt idx="59">
                  <c:v>0.05</c:v>
                </c:pt>
                <c:pt idx="60">
                  <c:v>0.1</c:v>
                </c:pt>
                <c:pt idx="61">
                  <c:v>0.2</c:v>
                </c:pt>
                <c:pt idx="62">
                  <c:v>0.05</c:v>
                </c:pt>
                <c:pt idx="63">
                  <c:v>0.5</c:v>
                </c:pt>
                <c:pt idx="64">
                  <c:v>0.2</c:v>
                </c:pt>
                <c:pt idx="65">
                  <c:v>0.05</c:v>
                </c:pt>
                <c:pt idx="66">
                  <c:v>0.1</c:v>
                </c:pt>
                <c:pt idx="67">
                  <c:v>0.5</c:v>
                </c:pt>
                <c:pt idx="68">
                  <c:v>0.05</c:v>
                </c:pt>
                <c:pt idx="69">
                  <c:v>0.1</c:v>
                </c:pt>
                <c:pt idx="70">
                  <c:v>0.1</c:v>
                </c:pt>
                <c:pt idx="71">
                  <c:v>0.05</c:v>
                </c:pt>
                <c:pt idx="72">
                  <c:v>0.05</c:v>
                </c:pt>
                <c:pt idx="73">
                  <c:v>0.05</c:v>
                </c:pt>
                <c:pt idx="74">
                  <c:v>0.5</c:v>
                </c:pt>
                <c:pt idx="75">
                  <c:v>0.5</c:v>
                </c:pt>
                <c:pt idx="76">
                  <c:v>0.05</c:v>
                </c:pt>
                <c:pt idx="77">
                  <c:v>0.5</c:v>
                </c:pt>
                <c:pt idx="78">
                  <c:v>0.2</c:v>
                </c:pt>
                <c:pt idx="79">
                  <c:v>0.2</c:v>
                </c:pt>
                <c:pt idx="80">
                  <c:v>0.1</c:v>
                </c:pt>
                <c:pt idx="81">
                  <c:v>0.05</c:v>
                </c:pt>
                <c:pt idx="82">
                  <c:v>0.1</c:v>
                </c:pt>
                <c:pt idx="83">
                  <c:v>0.1</c:v>
                </c:pt>
                <c:pt idx="84">
                  <c:v>0.1</c:v>
                </c:pt>
                <c:pt idx="85">
                  <c:v>0.1</c:v>
                </c:pt>
                <c:pt idx="86">
                  <c:v>0.02</c:v>
                </c:pt>
                <c:pt idx="87">
                  <c:v>0.01</c:v>
                </c:pt>
                <c:pt idx="88">
                  <c:v>0.1</c:v>
                </c:pt>
                <c:pt idx="89">
                  <c:v>0.1</c:v>
                </c:pt>
                <c:pt idx="90">
                  <c:v>0.01</c:v>
                </c:pt>
                <c:pt idx="91">
                  <c:v>0.05</c:v>
                </c:pt>
                <c:pt idx="92">
                  <c:v>0.5</c:v>
                </c:pt>
                <c:pt idx="93">
                  <c:v>0.05</c:v>
                </c:pt>
                <c:pt idx="94">
                  <c:v>0.01</c:v>
                </c:pt>
                <c:pt idx="95">
                  <c:v>0.1</c:v>
                </c:pt>
                <c:pt idx="96">
                  <c:v>0.02</c:v>
                </c:pt>
                <c:pt idx="97">
                  <c:v>0.01</c:v>
                </c:pt>
                <c:pt idx="98">
                  <c:v>0.5</c:v>
                </c:pt>
                <c:pt idx="99">
                  <c:v>0.5</c:v>
                </c:pt>
                <c:pt idx="100">
                  <c:v>0.3</c:v>
                </c:pt>
                <c:pt idx="101">
                  <c:v>0.5</c:v>
                </c:pt>
                <c:pt idx="102">
                  <c:v>0.01</c:v>
                </c:pt>
                <c:pt idx="103">
                  <c:v>0.1</c:v>
                </c:pt>
                <c:pt idx="104">
                  <c:v>0.1</c:v>
                </c:pt>
                <c:pt idx="105">
                  <c:v>0.5</c:v>
                </c:pt>
                <c:pt idx="106">
                  <c:v>0.3</c:v>
                </c:pt>
                <c:pt idx="107">
                  <c:v>0.02</c:v>
                </c:pt>
                <c:pt idx="108">
                  <c:v>0.01</c:v>
                </c:pt>
                <c:pt idx="109">
                  <c:v>0.05</c:v>
                </c:pt>
                <c:pt idx="110">
                  <c:v>0.3</c:v>
                </c:pt>
                <c:pt idx="111">
                  <c:v>0.02</c:v>
                </c:pt>
                <c:pt idx="112">
                  <c:v>0.02</c:v>
                </c:pt>
                <c:pt idx="113">
                  <c:v>0.3</c:v>
                </c:pt>
                <c:pt idx="114">
                  <c:v>0.01</c:v>
                </c:pt>
                <c:pt idx="115">
                  <c:v>0.1</c:v>
                </c:pt>
                <c:pt idx="117">
                  <c:v>0.01</c:v>
                </c:pt>
                <c:pt idx="118">
                  <c:v>0.02</c:v>
                </c:pt>
                <c:pt idx="119">
                  <c:v>0.2</c:v>
                </c:pt>
                <c:pt idx="120">
                  <c:v>0.01</c:v>
                </c:pt>
                <c:pt idx="121">
                  <c:v>0.3</c:v>
                </c:pt>
                <c:pt idx="122">
                  <c:v>0.05</c:v>
                </c:pt>
                <c:pt idx="123">
                  <c:v>0.01</c:v>
                </c:pt>
                <c:pt idx="124">
                  <c:v>0.2</c:v>
                </c:pt>
                <c:pt idx="125">
                  <c:v>0.05</c:v>
                </c:pt>
                <c:pt idx="126">
                  <c:v>0.01</c:v>
                </c:pt>
                <c:pt idx="127">
                  <c:v>0.2</c:v>
                </c:pt>
                <c:pt idx="128">
                  <c:v>0.01</c:v>
                </c:pt>
                <c:pt idx="129">
                  <c:v>0.01</c:v>
                </c:pt>
                <c:pt idx="130">
                  <c:v>0.05</c:v>
                </c:pt>
                <c:pt idx="131">
                  <c:v>0.01</c:v>
                </c:pt>
                <c:pt idx="132">
                  <c:v>0.02</c:v>
                </c:pt>
                <c:pt idx="133">
                  <c:v>0.3</c:v>
                </c:pt>
                <c:pt idx="134">
                  <c:v>0.02</c:v>
                </c:pt>
                <c:pt idx="135">
                  <c:v>0.1</c:v>
                </c:pt>
                <c:pt idx="136">
                  <c:v>0.01</c:v>
                </c:pt>
                <c:pt idx="137">
                  <c:v>0.02</c:v>
                </c:pt>
                <c:pt idx="138">
                  <c:v>0.05</c:v>
                </c:pt>
                <c:pt idx="139">
                  <c:v>0.01</c:v>
                </c:pt>
                <c:pt idx="140">
                  <c:v>0.01</c:v>
                </c:pt>
                <c:pt idx="141">
                  <c:v>0.3</c:v>
                </c:pt>
                <c:pt idx="142">
                  <c:v>0.2</c:v>
                </c:pt>
                <c:pt idx="143">
                  <c:v>0.05</c:v>
                </c:pt>
                <c:pt idx="144">
                  <c:v>0.01</c:v>
                </c:pt>
                <c:pt idx="145">
                  <c:v>0.2</c:v>
                </c:pt>
                <c:pt idx="146">
                  <c:v>0.3</c:v>
                </c:pt>
                <c:pt idx="147">
                  <c:v>0.05</c:v>
                </c:pt>
                <c:pt idx="148">
                  <c:v>0.2</c:v>
                </c:pt>
                <c:pt idx="149">
                  <c:v>0.1</c:v>
                </c:pt>
                <c:pt idx="150">
                  <c:v>0.01</c:v>
                </c:pt>
                <c:pt idx="151">
                  <c:v>0.01</c:v>
                </c:pt>
                <c:pt idx="152">
                  <c:v>0.5</c:v>
                </c:pt>
                <c:pt idx="153">
                  <c:v>0.02</c:v>
                </c:pt>
                <c:pt idx="154">
                  <c:v>0.05</c:v>
                </c:pt>
                <c:pt idx="155">
                  <c:v>0.01</c:v>
                </c:pt>
                <c:pt idx="156">
                  <c:v>0.02</c:v>
                </c:pt>
                <c:pt idx="157">
                  <c:v>0.1</c:v>
                </c:pt>
                <c:pt idx="158">
                  <c:v>0.05</c:v>
                </c:pt>
                <c:pt idx="159">
                  <c:v>0.01</c:v>
                </c:pt>
                <c:pt idx="160">
                  <c:v>0.05</c:v>
                </c:pt>
                <c:pt idx="161">
                  <c:v>0.01</c:v>
                </c:pt>
                <c:pt idx="162">
                  <c:v>0.01</c:v>
                </c:pt>
                <c:pt idx="163">
                  <c:v>0.01</c:v>
                </c:pt>
                <c:pt idx="164">
                  <c:v>0.1</c:v>
                </c:pt>
                <c:pt idx="165">
                  <c:v>0.2</c:v>
                </c:pt>
                <c:pt idx="166">
                  <c:v>0.01</c:v>
                </c:pt>
                <c:pt idx="167">
                  <c:v>0.05</c:v>
                </c:pt>
              </c:numCache>
            </c:numRef>
          </c:xVal>
          <c:yVal>
            <c:numRef>
              <c:f>Sheet1!$H$2:$H$171</c:f>
              <c:numCache>
                <c:formatCode>General</c:formatCode>
                <c:ptCount val="170"/>
                <c:pt idx="0">
                  <c:v>0.49740651249885498</c:v>
                </c:pt>
                <c:pt idx="1">
                  <c:v>0.49717414379119801</c:v>
                </c:pt>
                <c:pt idx="2">
                  <c:v>0.491005629301071</c:v>
                </c:pt>
                <c:pt idx="3">
                  <c:v>0.486881613731384</c:v>
                </c:pt>
                <c:pt idx="4">
                  <c:v>0.47957435250282199</c:v>
                </c:pt>
                <c:pt idx="5">
                  <c:v>0.47506389021873402</c:v>
                </c:pt>
                <c:pt idx="6">
                  <c:v>0.47437143325805597</c:v>
                </c:pt>
                <c:pt idx="7">
                  <c:v>0.45455440878868097</c:v>
                </c:pt>
                <c:pt idx="8">
                  <c:v>0.45199078321456898</c:v>
                </c:pt>
                <c:pt idx="9">
                  <c:v>0.44578391313552801</c:v>
                </c:pt>
                <c:pt idx="10">
                  <c:v>0.44181975722312899</c:v>
                </c:pt>
                <c:pt idx="11">
                  <c:v>0.441213458776474</c:v>
                </c:pt>
                <c:pt idx="12">
                  <c:v>0.43902412056922901</c:v>
                </c:pt>
                <c:pt idx="13">
                  <c:v>0.436961889266967</c:v>
                </c:pt>
                <c:pt idx="14">
                  <c:v>0.43473246693611101</c:v>
                </c:pt>
                <c:pt idx="15">
                  <c:v>0.43420851230621299</c:v>
                </c:pt>
                <c:pt idx="16">
                  <c:v>0.42791381478309598</c:v>
                </c:pt>
                <c:pt idx="17">
                  <c:v>0.41243797540664601</c:v>
                </c:pt>
                <c:pt idx="18">
                  <c:v>0.40466034412384</c:v>
                </c:pt>
                <c:pt idx="19">
                  <c:v>0.40166687965393</c:v>
                </c:pt>
                <c:pt idx="20">
                  <c:v>0.40108472108840898</c:v>
                </c:pt>
                <c:pt idx="21">
                  <c:v>0.39457106590270902</c:v>
                </c:pt>
                <c:pt idx="22">
                  <c:v>0.38308674097061102</c:v>
                </c:pt>
                <c:pt idx="23">
                  <c:v>0.37586587667465199</c:v>
                </c:pt>
                <c:pt idx="24">
                  <c:v>0.370887041091918</c:v>
                </c:pt>
                <c:pt idx="25">
                  <c:v>0.36649960279464699</c:v>
                </c:pt>
                <c:pt idx="26">
                  <c:v>0.36648905277252197</c:v>
                </c:pt>
                <c:pt idx="27">
                  <c:v>0.36271089315414401</c:v>
                </c:pt>
                <c:pt idx="28">
                  <c:v>0.35869413614272999</c:v>
                </c:pt>
                <c:pt idx="29">
                  <c:v>0.35539323091506902</c:v>
                </c:pt>
                <c:pt idx="30">
                  <c:v>0.35386046767234802</c:v>
                </c:pt>
                <c:pt idx="31">
                  <c:v>0.35072234272956798</c:v>
                </c:pt>
                <c:pt idx="32">
                  <c:v>0.34712335467338501</c:v>
                </c:pt>
                <c:pt idx="33">
                  <c:v>0.33095842599868702</c:v>
                </c:pt>
                <c:pt idx="34">
                  <c:v>0.319320768117904</c:v>
                </c:pt>
                <c:pt idx="35">
                  <c:v>0.31916517019271801</c:v>
                </c:pt>
                <c:pt idx="36">
                  <c:v>0.31765872240066501</c:v>
                </c:pt>
                <c:pt idx="37">
                  <c:v>0.30457991361617998</c:v>
                </c:pt>
                <c:pt idx="38">
                  <c:v>0.30242919921875</c:v>
                </c:pt>
                <c:pt idx="39">
                  <c:v>0.29952004551887501</c:v>
                </c:pt>
                <c:pt idx="40">
                  <c:v>0.27631205320358199</c:v>
                </c:pt>
                <c:pt idx="41">
                  <c:v>0.26454198360443099</c:v>
                </c:pt>
                <c:pt idx="42">
                  <c:v>0.244913339614868</c:v>
                </c:pt>
                <c:pt idx="43">
                  <c:v>0.23794116079807201</c:v>
                </c:pt>
                <c:pt idx="44">
                  <c:v>0.23721352219581601</c:v>
                </c:pt>
                <c:pt idx="45">
                  <c:v>0.233903288841247</c:v>
                </c:pt>
                <c:pt idx="46">
                  <c:v>0.228638499975204</c:v>
                </c:pt>
                <c:pt idx="47">
                  <c:v>0.21448639035224901</c:v>
                </c:pt>
                <c:pt idx="48">
                  <c:v>0.209382593631744</c:v>
                </c:pt>
                <c:pt idx="49">
                  <c:v>0.20238730311393699</c:v>
                </c:pt>
                <c:pt idx="50">
                  <c:v>0.20173633098602201</c:v>
                </c:pt>
                <c:pt idx="51">
                  <c:v>0.17515470087528201</c:v>
                </c:pt>
                <c:pt idx="52">
                  <c:v>0.173869162797927</c:v>
                </c:pt>
                <c:pt idx="53">
                  <c:v>0.173382952809333</c:v>
                </c:pt>
                <c:pt idx="54">
                  <c:v>0.17023856937885201</c:v>
                </c:pt>
                <c:pt idx="55">
                  <c:v>0.16700425744056699</c:v>
                </c:pt>
                <c:pt idx="56">
                  <c:v>0.16503405570983801</c:v>
                </c:pt>
                <c:pt idx="57">
                  <c:v>0.16473355889320301</c:v>
                </c:pt>
                <c:pt idx="58">
                  <c:v>0.15924096107482899</c:v>
                </c:pt>
                <c:pt idx="59">
                  <c:v>0.15667347609996701</c:v>
                </c:pt>
                <c:pt idx="60">
                  <c:v>0.15161988139152499</c:v>
                </c:pt>
                <c:pt idx="61">
                  <c:v>0.148865476250648</c:v>
                </c:pt>
                <c:pt idx="62">
                  <c:v>0.14777009189128801</c:v>
                </c:pt>
                <c:pt idx="63">
                  <c:v>0.14584995806217099</c:v>
                </c:pt>
                <c:pt idx="64">
                  <c:v>0.14524230360984799</c:v>
                </c:pt>
                <c:pt idx="65">
                  <c:v>0.142988055944442</c:v>
                </c:pt>
                <c:pt idx="66">
                  <c:v>0.142688527703285</c:v>
                </c:pt>
                <c:pt idx="67">
                  <c:v>0.14215806126594499</c:v>
                </c:pt>
                <c:pt idx="68">
                  <c:v>0.14083254337310699</c:v>
                </c:pt>
                <c:pt idx="69">
                  <c:v>0.140662416815757</c:v>
                </c:pt>
                <c:pt idx="70">
                  <c:v>0.14033594727516099</c:v>
                </c:pt>
                <c:pt idx="71">
                  <c:v>0.13768129050731601</c:v>
                </c:pt>
                <c:pt idx="72">
                  <c:v>0.136987119913101</c:v>
                </c:pt>
                <c:pt idx="73">
                  <c:v>0.13522708415985099</c:v>
                </c:pt>
                <c:pt idx="74">
                  <c:v>0.13347330689430201</c:v>
                </c:pt>
                <c:pt idx="75">
                  <c:v>0.131721422076225</c:v>
                </c:pt>
                <c:pt idx="76">
                  <c:v>0.12920910120010301</c:v>
                </c:pt>
                <c:pt idx="77">
                  <c:v>0.12908126413822099</c:v>
                </c:pt>
                <c:pt idx="78">
                  <c:v>0.128051131963729</c:v>
                </c:pt>
                <c:pt idx="79">
                  <c:v>0.127948462963104</c:v>
                </c:pt>
                <c:pt idx="80">
                  <c:v>0.12594285607337899</c:v>
                </c:pt>
                <c:pt idx="81">
                  <c:v>0.12589366734027799</c:v>
                </c:pt>
                <c:pt idx="82">
                  <c:v>0.12513905763626099</c:v>
                </c:pt>
                <c:pt idx="83">
                  <c:v>0.12143027037382099</c:v>
                </c:pt>
                <c:pt idx="84">
                  <c:v>0.119884878396987</c:v>
                </c:pt>
                <c:pt idx="85">
                  <c:v>0.11927714198827701</c:v>
                </c:pt>
                <c:pt idx="86">
                  <c:v>0.118988640606403</c:v>
                </c:pt>
                <c:pt idx="87">
                  <c:v>0.11886505782604199</c:v>
                </c:pt>
                <c:pt idx="88">
                  <c:v>0.11872915923595399</c:v>
                </c:pt>
                <c:pt idx="89">
                  <c:v>0.117976568639278</c:v>
                </c:pt>
                <c:pt idx="90">
                  <c:v>0.116056330502033</c:v>
                </c:pt>
                <c:pt idx="91">
                  <c:v>0.11597591638565</c:v>
                </c:pt>
                <c:pt idx="92">
                  <c:v>0.11522040516138</c:v>
                </c:pt>
                <c:pt idx="93">
                  <c:v>0.11477431654930099</c:v>
                </c:pt>
                <c:pt idx="94">
                  <c:v>0.113237209618091</c:v>
                </c:pt>
                <c:pt idx="95">
                  <c:v>0.11238430440425801</c:v>
                </c:pt>
                <c:pt idx="96">
                  <c:v>0.112367570400238</c:v>
                </c:pt>
                <c:pt idx="97">
                  <c:v>0.111518517136573</c:v>
                </c:pt>
                <c:pt idx="98">
                  <c:v>0.11105085909366599</c:v>
                </c:pt>
                <c:pt idx="99">
                  <c:v>0.110652565956115</c:v>
                </c:pt>
                <c:pt idx="100">
                  <c:v>0.110587999224662</c:v>
                </c:pt>
                <c:pt idx="101">
                  <c:v>0.11058259755373</c:v>
                </c:pt>
                <c:pt idx="102">
                  <c:v>0.11038813740014999</c:v>
                </c:pt>
                <c:pt idx="103">
                  <c:v>0.109699964523315</c:v>
                </c:pt>
                <c:pt idx="104">
                  <c:v>0.10961727052927001</c:v>
                </c:pt>
                <c:pt idx="105">
                  <c:v>0.109490893781185</c:v>
                </c:pt>
                <c:pt idx="106">
                  <c:v>0.10939595848321899</c:v>
                </c:pt>
                <c:pt idx="107">
                  <c:v>0.10817039757966899</c:v>
                </c:pt>
                <c:pt idx="108">
                  <c:v>0.107962906360626</c:v>
                </c:pt>
                <c:pt idx="109">
                  <c:v>0.10773143917322101</c:v>
                </c:pt>
                <c:pt idx="110">
                  <c:v>0.107431553304195</c:v>
                </c:pt>
                <c:pt idx="111">
                  <c:v>0.107127785682678</c:v>
                </c:pt>
                <c:pt idx="112">
                  <c:v>0.107076369225978</c:v>
                </c:pt>
                <c:pt idx="113">
                  <c:v>0.107018917798995</c:v>
                </c:pt>
                <c:pt idx="114">
                  <c:v>0.10690395534038501</c:v>
                </c:pt>
                <c:pt idx="115">
                  <c:v>0.106782004237175</c:v>
                </c:pt>
                <c:pt idx="117">
                  <c:v>0.10524883121252</c:v>
                </c:pt>
                <c:pt idx="118">
                  <c:v>0.10511091351509</c:v>
                </c:pt>
                <c:pt idx="119">
                  <c:v>0.104538701474666</c:v>
                </c:pt>
                <c:pt idx="120">
                  <c:v>0.104359373450279</c:v>
                </c:pt>
                <c:pt idx="121">
                  <c:v>0.10366730391979199</c:v>
                </c:pt>
                <c:pt idx="122">
                  <c:v>0.10304655879735899</c:v>
                </c:pt>
                <c:pt idx="123">
                  <c:v>0.10290333628654399</c:v>
                </c:pt>
                <c:pt idx="124">
                  <c:v>0.102721154689788</c:v>
                </c:pt>
                <c:pt idx="125">
                  <c:v>0.102533504366874</c:v>
                </c:pt>
                <c:pt idx="126">
                  <c:v>0.10242947936058</c:v>
                </c:pt>
                <c:pt idx="127">
                  <c:v>0.101931124925613</c:v>
                </c:pt>
                <c:pt idx="128">
                  <c:v>0.101739063858985</c:v>
                </c:pt>
                <c:pt idx="129">
                  <c:v>0.101710587739944</c:v>
                </c:pt>
                <c:pt idx="130">
                  <c:v>0.101409502327442</c:v>
                </c:pt>
                <c:pt idx="131">
                  <c:v>0.10069987922906801</c:v>
                </c:pt>
                <c:pt idx="132">
                  <c:v>0.100473277270793</c:v>
                </c:pt>
                <c:pt idx="133">
                  <c:v>0.10022507607936799</c:v>
                </c:pt>
                <c:pt idx="134">
                  <c:v>0.100178904831409</c:v>
                </c:pt>
                <c:pt idx="135">
                  <c:v>9.9936045706272097E-2</c:v>
                </c:pt>
                <c:pt idx="136">
                  <c:v>9.9843002855777699E-2</c:v>
                </c:pt>
                <c:pt idx="137">
                  <c:v>9.9822610616683904E-2</c:v>
                </c:pt>
                <c:pt idx="138">
                  <c:v>9.9748216569423606E-2</c:v>
                </c:pt>
                <c:pt idx="139">
                  <c:v>9.94840562343597E-2</c:v>
                </c:pt>
                <c:pt idx="140">
                  <c:v>9.9216707050800296E-2</c:v>
                </c:pt>
                <c:pt idx="141">
                  <c:v>9.8661132156848894E-2</c:v>
                </c:pt>
                <c:pt idx="142">
                  <c:v>9.8363064229488303E-2</c:v>
                </c:pt>
                <c:pt idx="143">
                  <c:v>9.7530774772167206E-2</c:v>
                </c:pt>
                <c:pt idx="144">
                  <c:v>9.7351759672164903E-2</c:v>
                </c:pt>
                <c:pt idx="145">
                  <c:v>9.6837498247623402E-2</c:v>
                </c:pt>
                <c:pt idx="146">
                  <c:v>9.6655152738094302E-2</c:v>
                </c:pt>
                <c:pt idx="147">
                  <c:v>9.6583679318427998E-2</c:v>
                </c:pt>
                <c:pt idx="148">
                  <c:v>9.6470549702644307E-2</c:v>
                </c:pt>
                <c:pt idx="149">
                  <c:v>9.40261110663414E-2</c:v>
                </c:pt>
                <c:pt idx="150">
                  <c:v>9.3862853944301605E-2</c:v>
                </c:pt>
                <c:pt idx="151">
                  <c:v>9.3475751578807803E-2</c:v>
                </c:pt>
                <c:pt idx="152">
                  <c:v>9.3444526195526095E-2</c:v>
                </c:pt>
                <c:pt idx="153">
                  <c:v>9.3135483562946306E-2</c:v>
                </c:pt>
                <c:pt idx="154">
                  <c:v>9.24518331885337E-2</c:v>
                </c:pt>
                <c:pt idx="155">
                  <c:v>9.1538131237030002E-2</c:v>
                </c:pt>
                <c:pt idx="156">
                  <c:v>9.1071449220180498E-2</c:v>
                </c:pt>
                <c:pt idx="157">
                  <c:v>8.9412420988082802E-2</c:v>
                </c:pt>
                <c:pt idx="158">
                  <c:v>8.8910862803459098E-2</c:v>
                </c:pt>
                <c:pt idx="159">
                  <c:v>8.7826982140540993E-2</c:v>
                </c:pt>
                <c:pt idx="160">
                  <c:v>8.6809419095516205E-2</c:v>
                </c:pt>
                <c:pt idx="161">
                  <c:v>8.4585875272750799E-2</c:v>
                </c:pt>
                <c:pt idx="162">
                  <c:v>8.3643838763237E-2</c:v>
                </c:pt>
                <c:pt idx="163">
                  <c:v>8.2186810672283103E-2</c:v>
                </c:pt>
                <c:pt idx="164">
                  <c:v>8.2042939960956504E-2</c:v>
                </c:pt>
                <c:pt idx="165">
                  <c:v>8.1365853548049899E-2</c:v>
                </c:pt>
                <c:pt idx="166">
                  <c:v>7.4804887175559998E-2</c:v>
                </c:pt>
                <c:pt idx="167">
                  <c:v>6.7487567663192694E-2</c:v>
                </c:pt>
              </c:numCache>
            </c:numRef>
          </c:yVal>
          <c:smooth val="0"/>
          <c:extLst>
            <c:ext xmlns:c16="http://schemas.microsoft.com/office/drawing/2014/chart" uri="{C3380CC4-5D6E-409C-BE32-E72D297353CC}">
              <c16:uniqueId val="{00000005-1C67-4F56-895F-A415B11123AD}"/>
            </c:ext>
          </c:extLst>
        </c:ser>
        <c:dLbls>
          <c:showLegendKey val="0"/>
          <c:showVal val="0"/>
          <c:showCatName val="0"/>
          <c:showSerName val="0"/>
          <c:showPercent val="0"/>
          <c:showBubbleSize val="0"/>
        </c:dLbls>
        <c:axId val="1517945360"/>
        <c:axId val="1517933360"/>
      </c:scatterChart>
      <c:valAx>
        <c:axId val="1517945360"/>
        <c:scaling>
          <c:orientation val="minMax"/>
          <c:max val="0.5500000000000000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17933360"/>
        <c:crosses val="autoZero"/>
        <c:crossBetween val="midCat"/>
      </c:valAx>
      <c:valAx>
        <c:axId val="151793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Test Accuracy (sec)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17945360"/>
        <c:crosses val="autoZero"/>
        <c:crossBetween val="midCat"/>
      </c:valAx>
    </c:plotArea>
    <c:legend>
      <c:legendPos val="tr"/>
      <c:legendEntry>
        <c:idx val="3"/>
        <c:delete val="1"/>
      </c:legendEntry>
      <c:legendEntry>
        <c:idx val="4"/>
        <c:delete val="1"/>
      </c:legendEntry>
      <c:legendEntry>
        <c:idx val="5"/>
        <c:delete val="1"/>
      </c:legendEntry>
      <c:layout>
        <c:manualLayout>
          <c:xMode val="edge"/>
          <c:yMode val="edge"/>
          <c:x val="0.75082145654609389"/>
          <c:y val="0.15137332774613649"/>
          <c:w val="0.18142263438020351"/>
          <c:h val="0.23177567018758422"/>
        </c:manualLayout>
      </c:layout>
      <c:overlay val="1"/>
      <c:spPr>
        <a:solidFill>
          <a:schemeClr val="bg1">
            <a:alpha val="50000"/>
          </a:schemeClr>
        </a:solidFill>
      </c:spPr>
    </c:legend>
    <c:plotVisOnly val="1"/>
    <c:dispBlanksAs val="gap"/>
    <c:showDLblsOverMax val="0"/>
    <c:extLst/>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Compute Time vs Matrix Size</a:t>
            </a:r>
          </a:p>
        </c:rich>
      </c:tx>
      <c:overlay val="0"/>
      <c:spPr>
        <a:noFill/>
        <a:ln>
          <a:noFill/>
        </a:ln>
        <a:effectLst/>
      </c:spPr>
    </c:title>
    <c:autoTitleDeleted val="0"/>
    <c:plotArea>
      <c:layout/>
      <c:scatterChart>
        <c:scatterStyle val="lineMarker"/>
        <c:varyColors val="0"/>
        <c:ser>
          <c:idx val="2"/>
          <c:order val="0"/>
          <c:tx>
            <c:v>Dense</c:v>
          </c:tx>
          <c:spPr>
            <a:ln>
              <a:noFill/>
            </a:ln>
          </c:spPr>
          <c:marker>
            <c:spPr>
              <a:solidFill>
                <a:srgbClr val="E87B9F"/>
              </a:solidFill>
              <a:ln>
                <a:solidFill>
                  <a:srgbClr val="E87B9F"/>
                </a:solidFill>
              </a:ln>
            </c:spPr>
          </c:marker>
          <c:trendline>
            <c:spPr>
              <a:ln>
                <a:solidFill>
                  <a:srgbClr val="E87B9F"/>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sparse_test_data!$Z$27:$Z$51</c:f>
              <c:numCache>
                <c:formatCode>General</c:formatCode>
                <c:ptCount val="25"/>
                <c:pt idx="0">
                  <c:v>2.0491600000000001</c:v>
                </c:pt>
                <c:pt idx="1">
                  <c:v>4.5506799999999998</c:v>
                </c:pt>
                <c:pt idx="2">
                  <c:v>18.065640000000002</c:v>
                </c:pt>
                <c:pt idx="3">
                  <c:v>34.990699999999997</c:v>
                </c:pt>
                <c:pt idx="4">
                  <c:v>74.539380000000008</c:v>
                </c:pt>
                <c:pt idx="5">
                  <c:v>5.0861000000000001</c:v>
                </c:pt>
                <c:pt idx="6">
                  <c:v>12.367100000000001</c:v>
                </c:pt>
                <c:pt idx="7">
                  <c:v>32.143639999999998</c:v>
                </c:pt>
                <c:pt idx="8">
                  <c:v>67.218760000000003</c:v>
                </c:pt>
                <c:pt idx="9">
                  <c:v>131.70750000000001</c:v>
                </c:pt>
                <c:pt idx="10">
                  <c:v>14.669659999999999</c:v>
                </c:pt>
                <c:pt idx="11">
                  <c:v>30.598279999999999</c:v>
                </c:pt>
                <c:pt idx="12">
                  <c:v>76.951179999999994</c:v>
                </c:pt>
                <c:pt idx="13">
                  <c:v>162.29012</c:v>
                </c:pt>
                <c:pt idx="14">
                  <c:v>311.87547999999998</c:v>
                </c:pt>
                <c:pt idx="15">
                  <c:v>31.224999999999998</c:v>
                </c:pt>
                <c:pt idx="16">
                  <c:v>62.501959999999997</c:v>
                </c:pt>
                <c:pt idx="17">
                  <c:v>155.86185999999998</c:v>
                </c:pt>
                <c:pt idx="18">
                  <c:v>313.33578</c:v>
                </c:pt>
                <c:pt idx="19">
                  <c:v>622.66021999999998</c:v>
                </c:pt>
                <c:pt idx="20">
                  <c:v>60.608919999999998</c:v>
                </c:pt>
                <c:pt idx="21">
                  <c:v>124.03609999999999</c:v>
                </c:pt>
                <c:pt idx="22">
                  <c:v>304.47971999999999</c:v>
                </c:pt>
                <c:pt idx="23">
                  <c:v>595.20899999999995</c:v>
                </c:pt>
                <c:pt idx="24">
                  <c:v>1221.68426</c:v>
                </c:pt>
              </c:numCache>
            </c:numRef>
          </c:yVal>
          <c:smooth val="0"/>
          <c:extLst>
            <c:ext xmlns:c16="http://schemas.microsoft.com/office/drawing/2014/chart" uri="{C3380CC4-5D6E-409C-BE32-E72D297353CC}">
              <c16:uniqueId val="{00000001-F9CB-4565-9B5F-405D19FFFA05}"/>
            </c:ext>
          </c:extLst>
        </c:ser>
        <c:ser>
          <c:idx val="1"/>
          <c:order val="1"/>
          <c:tx>
            <c:v>Low Rank</c:v>
          </c:tx>
          <c:spPr>
            <a:ln>
              <a:noFill/>
            </a:ln>
          </c:spPr>
          <c:marker>
            <c:spPr>
              <a:solidFill>
                <a:srgbClr val="A12864"/>
              </a:solidFill>
              <a:ln>
                <a:solidFill>
                  <a:srgbClr val="A12864"/>
                </a:solidFill>
              </a:ln>
            </c:spPr>
          </c:marker>
          <c:trendline>
            <c:spPr>
              <a:ln>
                <a:solidFill>
                  <a:srgbClr val="A12864"/>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sparse_test_data!$AB$27:$AB$51</c:f>
              <c:numCache>
                <c:formatCode>General</c:formatCode>
                <c:ptCount val="25"/>
                <c:pt idx="1">
                  <c:v>0.10732</c:v>
                </c:pt>
                <c:pt idx="2">
                  <c:v>0.1497</c:v>
                </c:pt>
                <c:pt idx="3">
                  <c:v>0.16202</c:v>
                </c:pt>
                <c:pt idx="4">
                  <c:v>0.2356</c:v>
                </c:pt>
                <c:pt idx="5">
                  <c:v>0.13866000000000001</c:v>
                </c:pt>
                <c:pt idx="6">
                  <c:v>0.13502</c:v>
                </c:pt>
                <c:pt idx="7">
                  <c:v>0.14184000000000002</c:v>
                </c:pt>
                <c:pt idx="8">
                  <c:v>0.2903</c:v>
                </c:pt>
                <c:pt idx="9">
                  <c:v>0.32111999999999996</c:v>
                </c:pt>
                <c:pt idx="10">
                  <c:v>0.13620000000000002</c:v>
                </c:pt>
                <c:pt idx="11">
                  <c:v>0.13754</c:v>
                </c:pt>
                <c:pt idx="12">
                  <c:v>0.2137</c:v>
                </c:pt>
                <c:pt idx="13">
                  <c:v>0.29725999999999997</c:v>
                </c:pt>
                <c:pt idx="14">
                  <c:v>0.41026000000000001</c:v>
                </c:pt>
                <c:pt idx="15">
                  <c:v>0.15562000000000001</c:v>
                </c:pt>
                <c:pt idx="16">
                  <c:v>0.17715999999999998</c:v>
                </c:pt>
                <c:pt idx="17">
                  <c:v>0.23499999999999999</c:v>
                </c:pt>
                <c:pt idx="18">
                  <c:v>0.34934000000000004</c:v>
                </c:pt>
                <c:pt idx="19">
                  <c:v>0.70843999999999996</c:v>
                </c:pt>
                <c:pt idx="20">
                  <c:v>0.19812000000000002</c:v>
                </c:pt>
                <c:pt idx="21">
                  <c:v>0.21829999999999999</c:v>
                </c:pt>
                <c:pt idx="22">
                  <c:v>0.35962</c:v>
                </c:pt>
                <c:pt idx="23">
                  <c:v>0.65700000000000003</c:v>
                </c:pt>
                <c:pt idx="24">
                  <c:v>1.02806</c:v>
                </c:pt>
              </c:numCache>
            </c:numRef>
          </c:yVal>
          <c:smooth val="0"/>
          <c:extLst>
            <c:ext xmlns:c16="http://schemas.microsoft.com/office/drawing/2014/chart" uri="{C3380CC4-5D6E-409C-BE32-E72D297353CC}">
              <c16:uniqueId val="{00000003-F9CB-4565-9B5F-405D19FFFA05}"/>
            </c:ext>
          </c:extLst>
        </c:ser>
        <c:ser>
          <c:idx val="0"/>
          <c:order val="2"/>
          <c:tx>
            <c:v>Sparse</c:v>
          </c:tx>
          <c:spPr>
            <a:ln>
              <a:noFill/>
            </a:ln>
            <a:effectLst/>
          </c:spPr>
          <c:marker>
            <c:symbol val="circle"/>
            <c:size val="5"/>
            <c:spPr>
              <a:solidFill>
                <a:schemeClr val="accent1"/>
              </a:solidFill>
              <a:ln w="9525">
                <a:solidFill>
                  <a:schemeClr val="accent1"/>
                </a:solidFill>
              </a:ln>
              <a:effectLst/>
            </c:spPr>
          </c:marker>
          <c:trendline>
            <c:spPr>
              <a:ln>
                <a:solidFill>
                  <a:schemeClr val="accent1"/>
                </a:solidFill>
              </a:ln>
            </c:spPr>
            <c:trendlineType val="power"/>
            <c:dispRSqr val="0"/>
            <c:dispEq val="0"/>
          </c:trendline>
          <c:xVal>
            <c:numRef>
              <c:f>sparse_test_data!$O$27:$O$51</c:f>
              <c:numCache>
                <c:formatCode>General</c:formatCode>
                <c:ptCount val="25"/>
                <c:pt idx="0">
                  <c:v>1000000</c:v>
                </c:pt>
                <c:pt idx="1">
                  <c:v>2000000</c:v>
                </c:pt>
                <c:pt idx="2">
                  <c:v>2000000</c:v>
                </c:pt>
                <c:pt idx="3">
                  <c:v>4000000</c:v>
                </c:pt>
                <c:pt idx="4">
                  <c:v>5000000</c:v>
                </c:pt>
                <c:pt idx="5">
                  <c:v>5000000</c:v>
                </c:pt>
                <c:pt idx="6">
                  <c:v>10000000</c:v>
                </c:pt>
                <c:pt idx="7">
                  <c:v>10000000</c:v>
                </c:pt>
                <c:pt idx="8">
                  <c:v>10000000</c:v>
                </c:pt>
                <c:pt idx="9">
                  <c:v>10000000</c:v>
                </c:pt>
                <c:pt idx="10">
                  <c:v>20000000</c:v>
                </c:pt>
                <c:pt idx="11">
                  <c:v>20000000</c:v>
                </c:pt>
                <c:pt idx="12">
                  <c:v>20000000</c:v>
                </c:pt>
                <c:pt idx="13">
                  <c:v>20000000</c:v>
                </c:pt>
                <c:pt idx="14">
                  <c:v>25000000</c:v>
                </c:pt>
                <c:pt idx="15">
                  <c:v>40000000</c:v>
                </c:pt>
                <c:pt idx="16">
                  <c:v>40000000</c:v>
                </c:pt>
                <c:pt idx="17">
                  <c:v>50000000</c:v>
                </c:pt>
                <c:pt idx="18">
                  <c:v>50000000</c:v>
                </c:pt>
                <c:pt idx="19">
                  <c:v>100000000</c:v>
                </c:pt>
                <c:pt idx="20">
                  <c:v>100000000</c:v>
                </c:pt>
                <c:pt idx="21">
                  <c:v>100000000</c:v>
                </c:pt>
                <c:pt idx="22">
                  <c:v>200000000</c:v>
                </c:pt>
                <c:pt idx="23">
                  <c:v>200000000</c:v>
                </c:pt>
                <c:pt idx="24">
                  <c:v>400000000</c:v>
                </c:pt>
              </c:numCache>
            </c:numRef>
          </c:xVal>
          <c:yVal>
            <c:numRef>
              <c:f>sparse_test_data!$AA$27:$AA$51</c:f>
              <c:numCache>
                <c:formatCode>General</c:formatCode>
                <c:ptCount val="25"/>
                <c:pt idx="0">
                  <c:v>0.58667999999999998</c:v>
                </c:pt>
                <c:pt idx="1">
                  <c:v>0.52338000000000007</c:v>
                </c:pt>
                <c:pt idx="2">
                  <c:v>0.70952000000000004</c:v>
                </c:pt>
                <c:pt idx="3">
                  <c:v>1.0940800000000002</c:v>
                </c:pt>
                <c:pt idx="4">
                  <c:v>2.1271</c:v>
                </c:pt>
                <c:pt idx="5">
                  <c:v>0.65359999999999996</c:v>
                </c:pt>
                <c:pt idx="6">
                  <c:v>0.68192000000000008</c:v>
                </c:pt>
                <c:pt idx="7">
                  <c:v>0.80525999999999998</c:v>
                </c:pt>
                <c:pt idx="8">
                  <c:v>1.6857</c:v>
                </c:pt>
                <c:pt idx="9">
                  <c:v>2.4516800000000001</c:v>
                </c:pt>
                <c:pt idx="10">
                  <c:v>0.68759999999999999</c:v>
                </c:pt>
                <c:pt idx="11">
                  <c:v>0.74830000000000008</c:v>
                </c:pt>
                <c:pt idx="12">
                  <c:v>1.2054800000000001</c:v>
                </c:pt>
                <c:pt idx="13">
                  <c:v>2.4533399999999999</c:v>
                </c:pt>
                <c:pt idx="14">
                  <c:v>4.2240599999999997</c:v>
                </c:pt>
                <c:pt idx="15">
                  <c:v>0.77881999999999996</c:v>
                </c:pt>
                <c:pt idx="16">
                  <c:v>1.02098</c:v>
                </c:pt>
                <c:pt idx="17">
                  <c:v>1.7926199999999999</c:v>
                </c:pt>
                <c:pt idx="18">
                  <c:v>3.6306799999999999</c:v>
                </c:pt>
                <c:pt idx="19">
                  <c:v>6.8586999999999998</c:v>
                </c:pt>
                <c:pt idx="20">
                  <c:v>1.1646399999999999</c:v>
                </c:pt>
                <c:pt idx="21">
                  <c:v>1.6626000000000001</c:v>
                </c:pt>
                <c:pt idx="22">
                  <c:v>3.8248000000000002</c:v>
                </c:pt>
                <c:pt idx="23">
                  <c:v>6.05518</c:v>
                </c:pt>
                <c:pt idx="24">
                  <c:v>12.3568</c:v>
                </c:pt>
              </c:numCache>
            </c:numRef>
          </c:yVal>
          <c:smooth val="0"/>
          <c:extLst>
            <c:ext xmlns:c16="http://schemas.microsoft.com/office/drawing/2014/chart" uri="{C3380CC4-5D6E-409C-BE32-E72D297353CC}">
              <c16:uniqueId val="{00000005-F9CB-4565-9B5F-405D19FFFA05}"/>
            </c:ext>
          </c:extLst>
        </c:ser>
        <c:dLbls>
          <c:showLegendKey val="0"/>
          <c:showVal val="0"/>
          <c:showCatName val="0"/>
          <c:showSerName val="0"/>
          <c:showPercent val="0"/>
          <c:showBubbleSize val="0"/>
        </c:dLbls>
        <c:axId val="722202223"/>
        <c:axId val="722200783"/>
      </c:scatterChart>
      <c:valAx>
        <c:axId val="722202223"/>
        <c:scaling>
          <c:logBase val="10"/>
          <c:orientation val="minMax"/>
          <c:min val="1000000"/>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Matrix Size (m*n)</a:t>
                </a:r>
              </a:p>
            </c:rich>
          </c:tx>
          <c:overlay val="0"/>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0783"/>
        <c:crosses val="autoZero"/>
        <c:crossBetween val="midCat"/>
      </c:valAx>
      <c:valAx>
        <c:axId val="722200783"/>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Compute Time (ms)</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22202223"/>
        <c:crosses val="autoZero"/>
        <c:crossBetween val="midCat"/>
      </c:valAx>
    </c:plotArea>
    <c:legend>
      <c:legendPos val="b"/>
      <c:legendEntry>
        <c:idx val="3"/>
        <c:delete val="1"/>
      </c:legendEntry>
      <c:legendEntry>
        <c:idx val="4"/>
        <c:delete val="1"/>
      </c:legendEntry>
      <c:legendEntry>
        <c:idx val="5"/>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Runtime v. Number of Nonzero Parameters</a:t>
            </a:r>
          </a:p>
        </c:rich>
      </c:tx>
      <c:overlay val="0"/>
      <c:spPr>
        <a:noFill/>
        <a:ln>
          <a:noFill/>
        </a:ln>
        <a:effectLst/>
      </c:spPr>
    </c:title>
    <c:autoTitleDeleted val="0"/>
    <c:plotArea>
      <c:layout/>
      <c:scatterChart>
        <c:scatterStyle val="lineMarker"/>
        <c:varyColors val="0"/>
        <c:ser>
          <c:idx val="2"/>
          <c:order val="0"/>
          <c:tx>
            <c:v>Low Rank</c:v>
          </c:tx>
          <c:spPr>
            <a:ln w="38100">
              <a:noFill/>
            </a:ln>
          </c:spPr>
          <c:xVal>
            <c:numRef>
              <c:f>sparse_test_data!$N$2:$N$101</c:f>
              <c:numCache>
                <c:formatCode>General</c:formatCode>
                <c:ptCount val="100"/>
                <c:pt idx="0">
                  <c:v>10000</c:v>
                </c:pt>
                <c:pt idx="1">
                  <c:v>20000</c:v>
                </c:pt>
                <c:pt idx="2">
                  <c:v>50000</c:v>
                </c:pt>
                <c:pt idx="3">
                  <c:v>100000</c:v>
                </c:pt>
                <c:pt idx="4">
                  <c:v>200000</c:v>
                </c:pt>
                <c:pt idx="5">
                  <c:v>20000</c:v>
                </c:pt>
                <c:pt idx="6">
                  <c:v>40000</c:v>
                </c:pt>
                <c:pt idx="7">
                  <c:v>100000</c:v>
                </c:pt>
                <c:pt idx="8">
                  <c:v>200000</c:v>
                </c:pt>
                <c:pt idx="9">
                  <c:v>400000</c:v>
                </c:pt>
                <c:pt idx="10">
                  <c:v>50000</c:v>
                </c:pt>
                <c:pt idx="11">
                  <c:v>100000</c:v>
                </c:pt>
                <c:pt idx="12">
                  <c:v>250000</c:v>
                </c:pt>
                <c:pt idx="13">
                  <c:v>500000</c:v>
                </c:pt>
                <c:pt idx="14">
                  <c:v>1000000</c:v>
                </c:pt>
                <c:pt idx="15">
                  <c:v>100000</c:v>
                </c:pt>
                <c:pt idx="16">
                  <c:v>200000</c:v>
                </c:pt>
                <c:pt idx="17">
                  <c:v>500000</c:v>
                </c:pt>
                <c:pt idx="18">
                  <c:v>1000000</c:v>
                </c:pt>
                <c:pt idx="19">
                  <c:v>2000000</c:v>
                </c:pt>
                <c:pt idx="20">
                  <c:v>200000</c:v>
                </c:pt>
                <c:pt idx="21">
                  <c:v>400000</c:v>
                </c:pt>
                <c:pt idx="22">
                  <c:v>1000000</c:v>
                </c:pt>
                <c:pt idx="23">
                  <c:v>2000000</c:v>
                </c:pt>
                <c:pt idx="24">
                  <c:v>4000000</c:v>
                </c:pt>
                <c:pt idx="25">
                  <c:v>1000</c:v>
                </c:pt>
                <c:pt idx="26">
                  <c:v>2000</c:v>
                </c:pt>
                <c:pt idx="27">
                  <c:v>5000</c:v>
                </c:pt>
                <c:pt idx="28">
                  <c:v>10000</c:v>
                </c:pt>
                <c:pt idx="29">
                  <c:v>20000</c:v>
                </c:pt>
                <c:pt idx="30">
                  <c:v>2000</c:v>
                </c:pt>
                <c:pt idx="31">
                  <c:v>4000</c:v>
                </c:pt>
                <c:pt idx="32">
                  <c:v>10000</c:v>
                </c:pt>
                <c:pt idx="33">
                  <c:v>20000</c:v>
                </c:pt>
                <c:pt idx="34">
                  <c:v>40000</c:v>
                </c:pt>
                <c:pt idx="35">
                  <c:v>5000</c:v>
                </c:pt>
                <c:pt idx="36">
                  <c:v>10000</c:v>
                </c:pt>
                <c:pt idx="37">
                  <c:v>25000</c:v>
                </c:pt>
                <c:pt idx="38">
                  <c:v>50000</c:v>
                </c:pt>
                <c:pt idx="39">
                  <c:v>100000</c:v>
                </c:pt>
                <c:pt idx="40">
                  <c:v>10000</c:v>
                </c:pt>
                <c:pt idx="41">
                  <c:v>20000</c:v>
                </c:pt>
                <c:pt idx="42">
                  <c:v>50000</c:v>
                </c:pt>
                <c:pt idx="43">
                  <c:v>100000</c:v>
                </c:pt>
                <c:pt idx="44">
                  <c:v>200000</c:v>
                </c:pt>
                <c:pt idx="45">
                  <c:v>20000</c:v>
                </c:pt>
                <c:pt idx="46">
                  <c:v>40000</c:v>
                </c:pt>
                <c:pt idx="47">
                  <c:v>100000</c:v>
                </c:pt>
                <c:pt idx="48">
                  <c:v>200000</c:v>
                </c:pt>
                <c:pt idx="49">
                  <c:v>400000</c:v>
                </c:pt>
                <c:pt idx="50">
                  <c:v>100</c:v>
                </c:pt>
                <c:pt idx="51">
                  <c:v>200</c:v>
                </c:pt>
                <c:pt idx="52">
                  <c:v>500</c:v>
                </c:pt>
                <c:pt idx="53">
                  <c:v>1000</c:v>
                </c:pt>
                <c:pt idx="54">
                  <c:v>2000</c:v>
                </c:pt>
                <c:pt idx="55">
                  <c:v>200</c:v>
                </c:pt>
                <c:pt idx="56">
                  <c:v>400</c:v>
                </c:pt>
                <c:pt idx="57">
                  <c:v>1000</c:v>
                </c:pt>
                <c:pt idx="58">
                  <c:v>2000</c:v>
                </c:pt>
                <c:pt idx="59">
                  <c:v>4000</c:v>
                </c:pt>
                <c:pt idx="60">
                  <c:v>500</c:v>
                </c:pt>
                <c:pt idx="61">
                  <c:v>1000</c:v>
                </c:pt>
                <c:pt idx="62">
                  <c:v>2500</c:v>
                </c:pt>
                <c:pt idx="63">
                  <c:v>5000</c:v>
                </c:pt>
                <c:pt idx="64">
                  <c:v>10000</c:v>
                </c:pt>
                <c:pt idx="65">
                  <c:v>1000</c:v>
                </c:pt>
                <c:pt idx="66">
                  <c:v>2000</c:v>
                </c:pt>
                <c:pt idx="67">
                  <c:v>5000</c:v>
                </c:pt>
                <c:pt idx="68">
                  <c:v>10000</c:v>
                </c:pt>
                <c:pt idx="69">
                  <c:v>20000</c:v>
                </c:pt>
                <c:pt idx="70">
                  <c:v>2000</c:v>
                </c:pt>
                <c:pt idx="71">
                  <c:v>4000</c:v>
                </c:pt>
                <c:pt idx="72">
                  <c:v>10000</c:v>
                </c:pt>
                <c:pt idx="73">
                  <c:v>20000</c:v>
                </c:pt>
                <c:pt idx="74">
                  <c:v>40000</c:v>
                </c:pt>
                <c:pt idx="75">
                  <c:v>10</c:v>
                </c:pt>
                <c:pt idx="76">
                  <c:v>20</c:v>
                </c:pt>
                <c:pt idx="77">
                  <c:v>50</c:v>
                </c:pt>
                <c:pt idx="78">
                  <c:v>100</c:v>
                </c:pt>
                <c:pt idx="79">
                  <c:v>200</c:v>
                </c:pt>
                <c:pt idx="80">
                  <c:v>20</c:v>
                </c:pt>
                <c:pt idx="81">
                  <c:v>40</c:v>
                </c:pt>
                <c:pt idx="82">
                  <c:v>100</c:v>
                </c:pt>
                <c:pt idx="83">
                  <c:v>200</c:v>
                </c:pt>
                <c:pt idx="84">
                  <c:v>400</c:v>
                </c:pt>
                <c:pt idx="85">
                  <c:v>50</c:v>
                </c:pt>
                <c:pt idx="86">
                  <c:v>100</c:v>
                </c:pt>
                <c:pt idx="87">
                  <c:v>250</c:v>
                </c:pt>
                <c:pt idx="88">
                  <c:v>500</c:v>
                </c:pt>
                <c:pt idx="89">
                  <c:v>1000</c:v>
                </c:pt>
                <c:pt idx="90">
                  <c:v>100</c:v>
                </c:pt>
                <c:pt idx="91">
                  <c:v>200</c:v>
                </c:pt>
                <c:pt idx="92">
                  <c:v>500</c:v>
                </c:pt>
                <c:pt idx="93">
                  <c:v>1000</c:v>
                </c:pt>
                <c:pt idx="94">
                  <c:v>2000</c:v>
                </c:pt>
                <c:pt idx="95">
                  <c:v>200</c:v>
                </c:pt>
                <c:pt idx="96">
                  <c:v>400</c:v>
                </c:pt>
                <c:pt idx="97">
                  <c:v>1000</c:v>
                </c:pt>
                <c:pt idx="98">
                  <c:v>2000</c:v>
                </c:pt>
                <c:pt idx="99">
                  <c:v>4000</c:v>
                </c:pt>
              </c:numCache>
            </c:numRef>
          </c:xVal>
          <c:yVal>
            <c:numRef>
              <c:f>sparse_test_data!$J$2:$J$101</c:f>
              <c:numCache>
                <c:formatCode>General</c:formatCode>
                <c:ptCount val="100"/>
                <c:pt idx="0">
                  <c:v>9.02639981359243E-4</c:v>
                </c:pt>
                <c:pt idx="1">
                  <c:v>9.8481988534331304E-4</c:v>
                </c:pt>
                <c:pt idx="2">
                  <c:v>2.28973999619483E-3</c:v>
                </c:pt>
                <c:pt idx="3">
                  <c:v>4.5264400541782301E-3</c:v>
                </c:pt>
                <c:pt idx="4">
                  <c:v>7.6175600290298399E-3</c:v>
                </c:pt>
                <c:pt idx="5">
                  <c:v>9.6772015094757002E-4</c:v>
                </c:pt>
                <c:pt idx="6">
                  <c:v>1.53406001627445E-3</c:v>
                </c:pt>
                <c:pt idx="7">
                  <c:v>3.0701801180839502E-3</c:v>
                </c:pt>
                <c:pt idx="8">
                  <c:v>8.7385800667107091E-3</c:v>
                </c:pt>
                <c:pt idx="9">
                  <c:v>2.1469339914619901E-2</c:v>
                </c:pt>
                <c:pt idx="10">
                  <c:v>1.9373800605535501E-3</c:v>
                </c:pt>
                <c:pt idx="11">
                  <c:v>2.9796799644827799E-3</c:v>
                </c:pt>
                <c:pt idx="12">
                  <c:v>1.11248400993645E-2</c:v>
                </c:pt>
                <c:pt idx="13">
                  <c:v>4.0290400106459803E-2</c:v>
                </c:pt>
                <c:pt idx="14">
                  <c:v>7.4957480002194599E-2</c:v>
                </c:pt>
                <c:pt idx="15">
                  <c:v>6.0437398962676497E-3</c:v>
                </c:pt>
                <c:pt idx="16">
                  <c:v>1.12903599627315E-2</c:v>
                </c:pt>
                <c:pt idx="17">
                  <c:v>5.0901740044355298E-2</c:v>
                </c:pt>
                <c:pt idx="18">
                  <c:v>6.2319040112197299E-2</c:v>
                </c:pt>
                <c:pt idx="19">
                  <c:v>0.11256296001374699</c:v>
                </c:pt>
                <c:pt idx="20">
                  <c:v>9.6125400625169197E-3</c:v>
                </c:pt>
                <c:pt idx="21">
                  <c:v>1.9733599945902802E-2</c:v>
                </c:pt>
                <c:pt idx="22">
                  <c:v>4.8476459924131597E-2</c:v>
                </c:pt>
                <c:pt idx="23">
                  <c:v>8.4232520032673994E-2</c:v>
                </c:pt>
                <c:pt idx="24">
                  <c:v>0.134859039913862</c:v>
                </c:pt>
                <c:pt idx="25">
                  <c:v>2.6622004806995298E-4</c:v>
                </c:pt>
                <c:pt idx="26">
                  <c:v>3.0519999563694E-4</c:v>
                </c:pt>
                <c:pt idx="27">
                  <c:v>3.99120058864355E-4</c:v>
                </c:pt>
                <c:pt idx="28">
                  <c:v>5.9658000245690305E-4</c:v>
                </c:pt>
                <c:pt idx="29">
                  <c:v>8.8360002264380405E-4</c:v>
                </c:pt>
                <c:pt idx="30">
                  <c:v>3.2686004415154402E-4</c:v>
                </c:pt>
                <c:pt idx="31">
                  <c:v>3.6215987056493701E-4</c:v>
                </c:pt>
                <c:pt idx="32">
                  <c:v>4.9711996689438798E-4</c:v>
                </c:pt>
                <c:pt idx="33">
                  <c:v>8.1954011693596797E-4</c:v>
                </c:pt>
                <c:pt idx="34">
                  <c:v>1.3443599455058501E-3</c:v>
                </c:pt>
                <c:pt idx="35">
                  <c:v>3.63179948180913E-4</c:v>
                </c:pt>
                <c:pt idx="36">
                  <c:v>4.5135989785194299E-4</c:v>
                </c:pt>
                <c:pt idx="37">
                  <c:v>1.0756399482488601E-3</c:v>
                </c:pt>
                <c:pt idx="38">
                  <c:v>1.6963598318397899E-3</c:v>
                </c:pt>
                <c:pt idx="39">
                  <c:v>2.7477999217808201E-3</c:v>
                </c:pt>
                <c:pt idx="40">
                  <c:v>4.3911999091505999E-4</c:v>
                </c:pt>
                <c:pt idx="41">
                  <c:v>6.8268002942204397E-4</c:v>
                </c:pt>
                <c:pt idx="42">
                  <c:v>1.6292599029839E-3</c:v>
                </c:pt>
                <c:pt idx="43">
                  <c:v>2.7848800644278502E-3</c:v>
                </c:pt>
                <c:pt idx="44">
                  <c:v>6.2411200255155499E-3</c:v>
                </c:pt>
                <c:pt idx="45">
                  <c:v>8.5550006479024796E-4</c:v>
                </c:pt>
                <c:pt idx="46">
                  <c:v>1.35685997083783E-3</c:v>
                </c:pt>
                <c:pt idx="47">
                  <c:v>2.62305997312068E-3</c:v>
                </c:pt>
                <c:pt idx="48">
                  <c:v>5.5608998052775801E-3</c:v>
                </c:pt>
                <c:pt idx="49">
                  <c:v>1.3127820007503E-2</c:v>
                </c:pt>
                <c:pt idx="51">
                  <c:v>2.3029986768960899E-4</c:v>
                </c:pt>
                <c:pt idx="52">
                  <c:v>3.0069993808865502E-4</c:v>
                </c:pt>
                <c:pt idx="53">
                  <c:v>3.0732005834579399E-4</c:v>
                </c:pt>
                <c:pt idx="54">
                  <c:v>4.0271990001201598E-4</c:v>
                </c:pt>
                <c:pt idx="55">
                  <c:v>3.0049979686737002E-4</c:v>
                </c:pt>
                <c:pt idx="56">
                  <c:v>3.0973991379141798E-4</c:v>
                </c:pt>
                <c:pt idx="57">
                  <c:v>2.9727993533015199E-4</c:v>
                </c:pt>
                <c:pt idx="58">
                  <c:v>4.0671993046998897E-4</c:v>
                </c:pt>
                <c:pt idx="59">
                  <c:v>6.6002001985907498E-4</c:v>
                </c:pt>
                <c:pt idx="60">
                  <c:v>2.7891993522644E-4</c:v>
                </c:pt>
                <c:pt idx="61">
                  <c:v>2.7959998697042401E-4</c:v>
                </c:pt>
                <c:pt idx="62">
                  <c:v>3.8562007248401601E-4</c:v>
                </c:pt>
                <c:pt idx="63">
                  <c:v>4.8018004745244901E-4</c:v>
                </c:pt>
                <c:pt idx="64">
                  <c:v>6.9499993696808804E-4</c:v>
                </c:pt>
                <c:pt idx="65">
                  <c:v>3.02439928054809E-4</c:v>
                </c:pt>
                <c:pt idx="66">
                  <c:v>3.5014012828469198E-4</c:v>
                </c:pt>
                <c:pt idx="67">
                  <c:v>4.3705999851226799E-4</c:v>
                </c:pt>
                <c:pt idx="68">
                  <c:v>5.3252000361680898E-4</c:v>
                </c:pt>
                <c:pt idx="69">
                  <c:v>9.6140000969171505E-4</c:v>
                </c:pt>
                <c:pt idx="70">
                  <c:v>3.6206012591719598E-4</c:v>
                </c:pt>
                <c:pt idx="71">
                  <c:v>4.6346001327037803E-4</c:v>
                </c:pt>
                <c:pt idx="72">
                  <c:v>5.1110014319419804E-4</c:v>
                </c:pt>
                <c:pt idx="73">
                  <c:v>8.1624006852507502E-4</c:v>
                </c:pt>
                <c:pt idx="74">
                  <c:v>1.3304200023412701E-3</c:v>
                </c:pt>
                <c:pt idx="94">
                  <c:v>3.8181999698281199E-4</c:v>
                </c:pt>
                <c:pt idx="98">
                  <c:v>4.5259995386004399E-4</c:v>
                </c:pt>
                <c:pt idx="99">
                  <c:v>4.7571985051035799E-4</c:v>
                </c:pt>
              </c:numCache>
            </c:numRef>
          </c:yVal>
          <c:smooth val="0"/>
          <c:extLst>
            <c:ext xmlns:c16="http://schemas.microsoft.com/office/drawing/2014/chart" uri="{C3380CC4-5D6E-409C-BE32-E72D297353CC}">
              <c16:uniqueId val="{00000000-B475-4C1F-8A9B-71D342A90B58}"/>
            </c:ext>
          </c:extLst>
        </c:ser>
        <c:ser>
          <c:idx val="3"/>
          <c:order val="1"/>
          <c:tx>
            <c:v>Sparse</c:v>
          </c:tx>
          <c:spPr>
            <a:ln w="38100" cap="rnd">
              <a:noFill/>
              <a:round/>
            </a:ln>
            <a:effectLst/>
          </c:spPr>
          <c:xVal>
            <c:numRef>
              <c:f>sparse_test_data!$N$2:$N$101</c:f>
              <c:numCache>
                <c:formatCode>General</c:formatCode>
                <c:ptCount val="100"/>
                <c:pt idx="0">
                  <c:v>10000</c:v>
                </c:pt>
                <c:pt idx="1">
                  <c:v>20000</c:v>
                </c:pt>
                <c:pt idx="2">
                  <c:v>50000</c:v>
                </c:pt>
                <c:pt idx="3">
                  <c:v>100000</c:v>
                </c:pt>
                <c:pt idx="4">
                  <c:v>200000</c:v>
                </c:pt>
                <c:pt idx="5">
                  <c:v>20000</c:v>
                </c:pt>
                <c:pt idx="6">
                  <c:v>40000</c:v>
                </c:pt>
                <c:pt idx="7">
                  <c:v>100000</c:v>
                </c:pt>
                <c:pt idx="8">
                  <c:v>200000</c:v>
                </c:pt>
                <c:pt idx="9">
                  <c:v>400000</c:v>
                </c:pt>
                <c:pt idx="10">
                  <c:v>50000</c:v>
                </c:pt>
                <c:pt idx="11">
                  <c:v>100000</c:v>
                </c:pt>
                <c:pt idx="12">
                  <c:v>250000</c:v>
                </c:pt>
                <c:pt idx="13">
                  <c:v>500000</c:v>
                </c:pt>
                <c:pt idx="14">
                  <c:v>1000000</c:v>
                </c:pt>
                <c:pt idx="15">
                  <c:v>100000</c:v>
                </c:pt>
                <c:pt idx="16">
                  <c:v>200000</c:v>
                </c:pt>
                <c:pt idx="17">
                  <c:v>500000</c:v>
                </c:pt>
                <c:pt idx="18">
                  <c:v>1000000</c:v>
                </c:pt>
                <c:pt idx="19">
                  <c:v>2000000</c:v>
                </c:pt>
                <c:pt idx="20">
                  <c:v>200000</c:v>
                </c:pt>
                <c:pt idx="21">
                  <c:v>400000</c:v>
                </c:pt>
                <c:pt idx="22">
                  <c:v>1000000</c:v>
                </c:pt>
                <c:pt idx="23">
                  <c:v>2000000</c:v>
                </c:pt>
                <c:pt idx="24">
                  <c:v>4000000</c:v>
                </c:pt>
                <c:pt idx="25">
                  <c:v>1000</c:v>
                </c:pt>
                <c:pt idx="26">
                  <c:v>2000</c:v>
                </c:pt>
                <c:pt idx="27">
                  <c:v>5000</c:v>
                </c:pt>
                <c:pt idx="28">
                  <c:v>10000</c:v>
                </c:pt>
                <c:pt idx="29">
                  <c:v>20000</c:v>
                </c:pt>
                <c:pt idx="30">
                  <c:v>2000</c:v>
                </c:pt>
                <c:pt idx="31">
                  <c:v>4000</c:v>
                </c:pt>
                <c:pt idx="32">
                  <c:v>10000</c:v>
                </c:pt>
                <c:pt idx="33">
                  <c:v>20000</c:v>
                </c:pt>
                <c:pt idx="34">
                  <c:v>40000</c:v>
                </c:pt>
                <c:pt idx="35">
                  <c:v>5000</c:v>
                </c:pt>
                <c:pt idx="36">
                  <c:v>10000</c:v>
                </c:pt>
                <c:pt idx="37">
                  <c:v>25000</c:v>
                </c:pt>
                <c:pt idx="38">
                  <c:v>50000</c:v>
                </c:pt>
                <c:pt idx="39">
                  <c:v>100000</c:v>
                </c:pt>
                <c:pt idx="40">
                  <c:v>10000</c:v>
                </c:pt>
                <c:pt idx="41">
                  <c:v>20000</c:v>
                </c:pt>
                <c:pt idx="42">
                  <c:v>50000</c:v>
                </c:pt>
                <c:pt idx="43">
                  <c:v>100000</c:v>
                </c:pt>
                <c:pt idx="44">
                  <c:v>200000</c:v>
                </c:pt>
                <c:pt idx="45">
                  <c:v>20000</c:v>
                </c:pt>
                <c:pt idx="46">
                  <c:v>40000</c:v>
                </c:pt>
                <c:pt idx="47">
                  <c:v>100000</c:v>
                </c:pt>
                <c:pt idx="48">
                  <c:v>200000</c:v>
                </c:pt>
                <c:pt idx="49">
                  <c:v>400000</c:v>
                </c:pt>
                <c:pt idx="50">
                  <c:v>100</c:v>
                </c:pt>
                <c:pt idx="51">
                  <c:v>200</c:v>
                </c:pt>
                <c:pt idx="52">
                  <c:v>500</c:v>
                </c:pt>
                <c:pt idx="53">
                  <c:v>1000</c:v>
                </c:pt>
                <c:pt idx="54">
                  <c:v>2000</c:v>
                </c:pt>
                <c:pt idx="55">
                  <c:v>200</c:v>
                </c:pt>
                <c:pt idx="56">
                  <c:v>400</c:v>
                </c:pt>
                <c:pt idx="57">
                  <c:v>1000</c:v>
                </c:pt>
                <c:pt idx="58">
                  <c:v>2000</c:v>
                </c:pt>
                <c:pt idx="59">
                  <c:v>4000</c:v>
                </c:pt>
                <c:pt idx="60">
                  <c:v>500</c:v>
                </c:pt>
                <c:pt idx="61">
                  <c:v>1000</c:v>
                </c:pt>
                <c:pt idx="62">
                  <c:v>2500</c:v>
                </c:pt>
                <c:pt idx="63">
                  <c:v>5000</c:v>
                </c:pt>
                <c:pt idx="64">
                  <c:v>10000</c:v>
                </c:pt>
                <c:pt idx="65">
                  <c:v>1000</c:v>
                </c:pt>
                <c:pt idx="66">
                  <c:v>2000</c:v>
                </c:pt>
                <c:pt idx="67">
                  <c:v>5000</c:v>
                </c:pt>
                <c:pt idx="68">
                  <c:v>10000</c:v>
                </c:pt>
                <c:pt idx="69">
                  <c:v>20000</c:v>
                </c:pt>
                <c:pt idx="70">
                  <c:v>2000</c:v>
                </c:pt>
                <c:pt idx="71">
                  <c:v>4000</c:v>
                </c:pt>
                <c:pt idx="72">
                  <c:v>10000</c:v>
                </c:pt>
                <c:pt idx="73">
                  <c:v>20000</c:v>
                </c:pt>
                <c:pt idx="74">
                  <c:v>40000</c:v>
                </c:pt>
                <c:pt idx="75">
                  <c:v>10</c:v>
                </c:pt>
                <c:pt idx="76">
                  <c:v>20</c:v>
                </c:pt>
                <c:pt idx="77">
                  <c:v>50</c:v>
                </c:pt>
                <c:pt idx="78">
                  <c:v>100</c:v>
                </c:pt>
                <c:pt idx="79">
                  <c:v>200</c:v>
                </c:pt>
                <c:pt idx="80">
                  <c:v>20</c:v>
                </c:pt>
                <c:pt idx="81">
                  <c:v>40</c:v>
                </c:pt>
                <c:pt idx="82">
                  <c:v>100</c:v>
                </c:pt>
                <c:pt idx="83">
                  <c:v>200</c:v>
                </c:pt>
                <c:pt idx="84">
                  <c:v>400</c:v>
                </c:pt>
                <c:pt idx="85">
                  <c:v>50</c:v>
                </c:pt>
                <c:pt idx="86">
                  <c:v>100</c:v>
                </c:pt>
                <c:pt idx="87">
                  <c:v>250</c:v>
                </c:pt>
                <c:pt idx="88">
                  <c:v>500</c:v>
                </c:pt>
                <c:pt idx="89">
                  <c:v>1000</c:v>
                </c:pt>
                <c:pt idx="90">
                  <c:v>100</c:v>
                </c:pt>
                <c:pt idx="91">
                  <c:v>200</c:v>
                </c:pt>
                <c:pt idx="92">
                  <c:v>500</c:v>
                </c:pt>
                <c:pt idx="93">
                  <c:v>1000</c:v>
                </c:pt>
                <c:pt idx="94">
                  <c:v>2000</c:v>
                </c:pt>
                <c:pt idx="95">
                  <c:v>200</c:v>
                </c:pt>
                <c:pt idx="96">
                  <c:v>400</c:v>
                </c:pt>
                <c:pt idx="97">
                  <c:v>1000</c:v>
                </c:pt>
                <c:pt idx="98">
                  <c:v>2000</c:v>
                </c:pt>
                <c:pt idx="99">
                  <c:v>4000</c:v>
                </c:pt>
              </c:numCache>
            </c:numRef>
          </c:xVal>
          <c:yVal>
            <c:numRef>
              <c:f>sparse_test_data!$I$2:$I$101</c:f>
              <c:numCache>
                <c:formatCode>General</c:formatCode>
                <c:ptCount val="100"/>
                <c:pt idx="0">
                  <c:v>1.71921801753342E-2</c:v>
                </c:pt>
                <c:pt idx="1">
                  <c:v>2.59565000422298E-2</c:v>
                </c:pt>
                <c:pt idx="2">
                  <c:v>5.0680839922279099E-2</c:v>
                </c:pt>
                <c:pt idx="3">
                  <c:v>0.13685590019449501</c:v>
                </c:pt>
                <c:pt idx="4">
                  <c:v>0.20728610008955001</c:v>
                </c:pt>
                <c:pt idx="5">
                  <c:v>2.13850799016654E-2</c:v>
                </c:pt>
                <c:pt idx="6">
                  <c:v>3.7817299924790798E-2</c:v>
                </c:pt>
                <c:pt idx="7">
                  <c:v>9.2263159994035907E-2</c:v>
                </c:pt>
                <c:pt idx="8">
                  <c:v>0.271219619829207</c:v>
                </c:pt>
                <c:pt idx="9">
                  <c:v>0.40096707995980901</c:v>
                </c:pt>
                <c:pt idx="10">
                  <c:v>5.2364359982311703E-2</c:v>
                </c:pt>
                <c:pt idx="11">
                  <c:v>9.2590399831533401E-2</c:v>
                </c:pt>
                <c:pt idx="12">
                  <c:v>0.29612608002498703</c:v>
                </c:pt>
                <c:pt idx="13">
                  <c:v>1.2850310999900101</c:v>
                </c:pt>
                <c:pt idx="14">
                  <c:v>2.5514440400525902</c:v>
                </c:pt>
                <c:pt idx="15">
                  <c:v>0.23000638000667001</c:v>
                </c:pt>
                <c:pt idx="16">
                  <c:v>0.47185661997646</c:v>
                </c:pt>
                <c:pt idx="17">
                  <c:v>1.41037649996578</c:v>
                </c:pt>
                <c:pt idx="18">
                  <c:v>2.0972190400585502</c:v>
                </c:pt>
                <c:pt idx="19">
                  <c:v>3.3119545600376998</c:v>
                </c:pt>
                <c:pt idx="20">
                  <c:v>0.33786198012530799</c:v>
                </c:pt>
                <c:pt idx="21">
                  <c:v>0.50222409991547401</c:v>
                </c:pt>
                <c:pt idx="22">
                  <c:v>1.6222080400213501</c:v>
                </c:pt>
                <c:pt idx="23">
                  <c:v>2.1681282800622199</c:v>
                </c:pt>
                <c:pt idx="24">
                  <c:v>3.92392125995829</c:v>
                </c:pt>
                <c:pt idx="25">
                  <c:v>1.41013991087675E-3</c:v>
                </c:pt>
                <c:pt idx="26">
                  <c:v>2.38393992185592E-3</c:v>
                </c:pt>
                <c:pt idx="27">
                  <c:v>4.7168998979031998E-3</c:v>
                </c:pt>
                <c:pt idx="28">
                  <c:v>8.7268600240349697E-3</c:v>
                </c:pt>
                <c:pt idx="29">
                  <c:v>1.6518200002610599E-2</c:v>
                </c:pt>
                <c:pt idx="30">
                  <c:v>2.14688004925847E-3</c:v>
                </c:pt>
                <c:pt idx="31">
                  <c:v>4.1173200123011998E-3</c:v>
                </c:pt>
                <c:pt idx="32">
                  <c:v>8.9165800251066601E-3</c:v>
                </c:pt>
                <c:pt idx="33">
                  <c:v>1.6131940018385599E-2</c:v>
                </c:pt>
                <c:pt idx="34">
                  <c:v>3.2227519992738901E-2</c:v>
                </c:pt>
                <c:pt idx="35">
                  <c:v>4.4569402001798097E-3</c:v>
                </c:pt>
                <c:pt idx="36">
                  <c:v>8.8433398865163295E-3</c:v>
                </c:pt>
                <c:pt idx="37">
                  <c:v>1.9769700057804498E-2</c:v>
                </c:pt>
                <c:pt idx="38">
                  <c:v>4.0387939848005698E-2</c:v>
                </c:pt>
                <c:pt idx="39">
                  <c:v>8.1019259989261599E-2</c:v>
                </c:pt>
                <c:pt idx="40">
                  <c:v>8.5398601368069597E-3</c:v>
                </c:pt>
                <c:pt idx="41">
                  <c:v>1.6080619953572701E-2</c:v>
                </c:pt>
                <c:pt idx="42">
                  <c:v>4.2958519980311298E-2</c:v>
                </c:pt>
                <c:pt idx="43">
                  <c:v>8.0647320114076104E-2</c:v>
                </c:pt>
                <c:pt idx="44">
                  <c:v>0.16537593994289601</c:v>
                </c:pt>
                <c:pt idx="45">
                  <c:v>2.54709799773991E-2</c:v>
                </c:pt>
                <c:pt idx="46">
                  <c:v>4.4336399901658198E-2</c:v>
                </c:pt>
                <c:pt idx="47">
                  <c:v>9.1538180038332903E-2</c:v>
                </c:pt>
                <c:pt idx="48">
                  <c:v>0.18434918010607301</c:v>
                </c:pt>
                <c:pt idx="49">
                  <c:v>0.37628956018015702</c:v>
                </c:pt>
                <c:pt idx="50">
                  <c:v>9.1307992115616796E-4</c:v>
                </c:pt>
                <c:pt idx="51">
                  <c:v>8.5008004680275895E-4</c:v>
                </c:pt>
                <c:pt idx="52">
                  <c:v>1.30341993644833E-3</c:v>
                </c:pt>
                <c:pt idx="53">
                  <c:v>1.91780012100934E-3</c:v>
                </c:pt>
                <c:pt idx="54">
                  <c:v>3.4175000153481901E-3</c:v>
                </c:pt>
                <c:pt idx="55">
                  <c:v>1.0718200355768199E-3</c:v>
                </c:pt>
                <c:pt idx="56">
                  <c:v>1.2122998945414999E-3</c:v>
                </c:pt>
                <c:pt idx="57">
                  <c:v>1.7166999168694E-3</c:v>
                </c:pt>
                <c:pt idx="58">
                  <c:v>3.0595599673688399E-3</c:v>
                </c:pt>
                <c:pt idx="59">
                  <c:v>5.3705401718616404E-3</c:v>
                </c:pt>
                <c:pt idx="60">
                  <c:v>1.2636600062251001E-3</c:v>
                </c:pt>
                <c:pt idx="61">
                  <c:v>1.6311600804328899E-3</c:v>
                </c:pt>
                <c:pt idx="62">
                  <c:v>3.0450599268078801E-3</c:v>
                </c:pt>
                <c:pt idx="63">
                  <c:v>5.7718999683856898E-3</c:v>
                </c:pt>
                <c:pt idx="64">
                  <c:v>1.09557399526238E-2</c:v>
                </c:pt>
                <c:pt idx="65">
                  <c:v>1.70981995761394E-3</c:v>
                </c:pt>
                <c:pt idx="66">
                  <c:v>2.6444399729371E-3</c:v>
                </c:pt>
                <c:pt idx="67">
                  <c:v>5.1582001149654303E-3</c:v>
                </c:pt>
                <c:pt idx="68">
                  <c:v>1.0030359867960199E-2</c:v>
                </c:pt>
                <c:pt idx="69">
                  <c:v>1.9459620025008902E-2</c:v>
                </c:pt>
                <c:pt idx="70">
                  <c:v>2.96115996316075E-3</c:v>
                </c:pt>
                <c:pt idx="71">
                  <c:v>5.2946399897336903E-3</c:v>
                </c:pt>
                <c:pt idx="72">
                  <c:v>1.1058200057595899E-2</c:v>
                </c:pt>
                <c:pt idx="73">
                  <c:v>1.8818780034780502E-2</c:v>
                </c:pt>
                <c:pt idx="74">
                  <c:v>3.62160599790513E-2</c:v>
                </c:pt>
                <c:pt idx="75">
                  <c:v>6.7504011094570099E-4</c:v>
                </c:pt>
                <c:pt idx="76">
                  <c:v>7.0599997416138601E-4</c:v>
                </c:pt>
                <c:pt idx="77">
                  <c:v>1.1024799197912199E-3</c:v>
                </c:pt>
                <c:pt idx="78">
                  <c:v>1.1621800251305099E-3</c:v>
                </c:pt>
                <c:pt idx="79">
                  <c:v>1.7794200219213899E-3</c:v>
                </c:pt>
                <c:pt idx="80">
                  <c:v>7.1783997118473003E-4</c:v>
                </c:pt>
                <c:pt idx="81">
                  <c:v>7.9640010371804203E-4</c:v>
                </c:pt>
                <c:pt idx="82">
                  <c:v>7.9047996550798397E-4</c:v>
                </c:pt>
                <c:pt idx="83">
                  <c:v>1.1727999895811E-3</c:v>
                </c:pt>
                <c:pt idx="84">
                  <c:v>1.6441000625491101E-3</c:v>
                </c:pt>
                <c:pt idx="85">
                  <c:v>7.4929995462298302E-4</c:v>
                </c:pt>
                <c:pt idx="86">
                  <c:v>9.17240045964717E-4</c:v>
                </c:pt>
                <c:pt idx="87">
                  <c:v>1.0527200996875701E-3</c:v>
                </c:pt>
                <c:pt idx="88">
                  <c:v>1.7523999325930999E-3</c:v>
                </c:pt>
                <c:pt idx="89">
                  <c:v>2.1615800447761999E-3</c:v>
                </c:pt>
                <c:pt idx="90">
                  <c:v>8.7088001891970595E-4</c:v>
                </c:pt>
                <c:pt idx="91">
                  <c:v>1.4208197593688901E-3</c:v>
                </c:pt>
                <c:pt idx="92">
                  <c:v>1.3055200688540901E-3</c:v>
                </c:pt>
                <c:pt idx="93">
                  <c:v>1.70817989856004E-3</c:v>
                </c:pt>
                <c:pt idx="94">
                  <c:v>2.9472000896930599E-3</c:v>
                </c:pt>
                <c:pt idx="95">
                  <c:v>1.04643991217017E-3</c:v>
                </c:pt>
                <c:pt idx="96">
                  <c:v>1.04012005031108E-3</c:v>
                </c:pt>
                <c:pt idx="97">
                  <c:v>1.8678800202906101E-3</c:v>
                </c:pt>
                <c:pt idx="98">
                  <c:v>3.21517996490001E-3</c:v>
                </c:pt>
                <c:pt idx="99">
                  <c:v>4.8786200582981096E-3</c:v>
                </c:pt>
              </c:numCache>
            </c:numRef>
          </c:yVal>
          <c:smooth val="0"/>
          <c:extLst>
            <c:ext xmlns:c16="http://schemas.microsoft.com/office/drawing/2014/chart" uri="{C3380CC4-5D6E-409C-BE32-E72D297353CC}">
              <c16:uniqueId val="{00000001-B475-4C1F-8A9B-71D342A90B58}"/>
            </c:ext>
          </c:extLst>
        </c:ser>
        <c:ser>
          <c:idx val="0"/>
          <c:order val="2"/>
          <c:tx>
            <c:v>Dense</c:v>
          </c:tx>
          <c:spPr>
            <a:ln w="38100" cap="rnd">
              <a:noFill/>
              <a:round/>
            </a:ln>
            <a:effectLst/>
          </c:spPr>
          <c:marker>
            <c:symbol val="circle"/>
            <c:size val="5"/>
            <c:spPr>
              <a:solidFill>
                <a:schemeClr val="accent1"/>
              </a:solidFill>
              <a:ln w="9525">
                <a:solidFill>
                  <a:schemeClr val="accent1"/>
                </a:solidFill>
              </a:ln>
              <a:effectLst/>
            </c:spPr>
          </c:marker>
          <c:xVal>
            <c:numRef>
              <c:f>sparse_test_data!$O$2:$O$101</c:f>
              <c:numCache>
                <c:formatCode>General</c:formatCode>
                <c:ptCount val="100"/>
                <c:pt idx="0">
                  <c:v>1000000</c:v>
                </c:pt>
                <c:pt idx="1">
                  <c:v>2000000</c:v>
                </c:pt>
                <c:pt idx="2">
                  <c:v>5000000</c:v>
                </c:pt>
                <c:pt idx="3">
                  <c:v>10000000</c:v>
                </c:pt>
                <c:pt idx="4">
                  <c:v>20000000</c:v>
                </c:pt>
                <c:pt idx="5">
                  <c:v>2000000</c:v>
                </c:pt>
                <c:pt idx="6">
                  <c:v>4000000</c:v>
                </c:pt>
                <c:pt idx="7">
                  <c:v>10000000</c:v>
                </c:pt>
                <c:pt idx="8">
                  <c:v>20000000</c:v>
                </c:pt>
                <c:pt idx="9">
                  <c:v>40000000</c:v>
                </c:pt>
                <c:pt idx="10">
                  <c:v>5000000</c:v>
                </c:pt>
                <c:pt idx="11">
                  <c:v>10000000</c:v>
                </c:pt>
                <c:pt idx="12">
                  <c:v>25000000</c:v>
                </c:pt>
                <c:pt idx="13">
                  <c:v>50000000</c:v>
                </c:pt>
                <c:pt idx="14">
                  <c:v>100000000</c:v>
                </c:pt>
                <c:pt idx="15">
                  <c:v>10000000</c:v>
                </c:pt>
                <c:pt idx="16">
                  <c:v>20000000</c:v>
                </c:pt>
                <c:pt idx="17">
                  <c:v>50000000</c:v>
                </c:pt>
                <c:pt idx="18">
                  <c:v>100000000</c:v>
                </c:pt>
                <c:pt idx="19">
                  <c:v>200000000</c:v>
                </c:pt>
                <c:pt idx="20">
                  <c:v>20000000</c:v>
                </c:pt>
                <c:pt idx="21">
                  <c:v>40000000</c:v>
                </c:pt>
                <c:pt idx="22">
                  <c:v>100000000</c:v>
                </c:pt>
                <c:pt idx="23">
                  <c:v>200000000</c:v>
                </c:pt>
                <c:pt idx="24">
                  <c:v>400000000</c:v>
                </c:pt>
                <c:pt idx="25">
                  <c:v>1000000</c:v>
                </c:pt>
                <c:pt idx="26">
                  <c:v>2000000</c:v>
                </c:pt>
                <c:pt idx="27">
                  <c:v>5000000</c:v>
                </c:pt>
                <c:pt idx="28">
                  <c:v>10000000</c:v>
                </c:pt>
                <c:pt idx="29">
                  <c:v>20000000</c:v>
                </c:pt>
                <c:pt idx="30">
                  <c:v>2000000</c:v>
                </c:pt>
                <c:pt idx="31">
                  <c:v>4000000</c:v>
                </c:pt>
                <c:pt idx="32">
                  <c:v>10000000</c:v>
                </c:pt>
                <c:pt idx="33">
                  <c:v>20000000</c:v>
                </c:pt>
                <c:pt idx="34">
                  <c:v>40000000</c:v>
                </c:pt>
                <c:pt idx="35">
                  <c:v>5000000</c:v>
                </c:pt>
                <c:pt idx="36">
                  <c:v>10000000</c:v>
                </c:pt>
                <c:pt idx="37">
                  <c:v>25000000</c:v>
                </c:pt>
                <c:pt idx="38">
                  <c:v>50000000</c:v>
                </c:pt>
                <c:pt idx="39">
                  <c:v>100000000</c:v>
                </c:pt>
                <c:pt idx="40">
                  <c:v>10000000</c:v>
                </c:pt>
                <c:pt idx="41">
                  <c:v>20000000</c:v>
                </c:pt>
                <c:pt idx="42">
                  <c:v>50000000</c:v>
                </c:pt>
                <c:pt idx="43">
                  <c:v>100000000</c:v>
                </c:pt>
                <c:pt idx="44">
                  <c:v>200000000</c:v>
                </c:pt>
                <c:pt idx="45">
                  <c:v>20000000</c:v>
                </c:pt>
                <c:pt idx="46">
                  <c:v>40000000</c:v>
                </c:pt>
                <c:pt idx="47">
                  <c:v>100000000</c:v>
                </c:pt>
                <c:pt idx="48">
                  <c:v>200000000</c:v>
                </c:pt>
                <c:pt idx="49">
                  <c:v>400000000</c:v>
                </c:pt>
                <c:pt idx="50">
                  <c:v>1000000</c:v>
                </c:pt>
                <c:pt idx="51">
                  <c:v>2000000</c:v>
                </c:pt>
                <c:pt idx="52">
                  <c:v>5000000</c:v>
                </c:pt>
                <c:pt idx="53">
                  <c:v>10000000</c:v>
                </c:pt>
                <c:pt idx="54">
                  <c:v>20000000</c:v>
                </c:pt>
                <c:pt idx="55">
                  <c:v>2000000</c:v>
                </c:pt>
                <c:pt idx="56">
                  <c:v>4000000</c:v>
                </c:pt>
                <c:pt idx="57">
                  <c:v>10000000</c:v>
                </c:pt>
                <c:pt idx="58">
                  <c:v>20000000</c:v>
                </c:pt>
                <c:pt idx="59">
                  <c:v>40000000</c:v>
                </c:pt>
                <c:pt idx="60">
                  <c:v>5000000</c:v>
                </c:pt>
                <c:pt idx="61">
                  <c:v>10000000</c:v>
                </c:pt>
                <c:pt idx="62">
                  <c:v>25000000</c:v>
                </c:pt>
                <c:pt idx="63">
                  <c:v>50000000</c:v>
                </c:pt>
                <c:pt idx="64">
                  <c:v>100000000</c:v>
                </c:pt>
                <c:pt idx="65">
                  <c:v>10000000</c:v>
                </c:pt>
                <c:pt idx="66">
                  <c:v>20000000</c:v>
                </c:pt>
                <c:pt idx="67">
                  <c:v>50000000</c:v>
                </c:pt>
                <c:pt idx="68">
                  <c:v>100000000</c:v>
                </c:pt>
                <c:pt idx="69">
                  <c:v>200000000</c:v>
                </c:pt>
                <c:pt idx="70">
                  <c:v>20000000</c:v>
                </c:pt>
                <c:pt idx="71">
                  <c:v>40000000</c:v>
                </c:pt>
                <c:pt idx="72">
                  <c:v>100000000</c:v>
                </c:pt>
                <c:pt idx="73">
                  <c:v>200000000</c:v>
                </c:pt>
                <c:pt idx="74">
                  <c:v>400000000</c:v>
                </c:pt>
                <c:pt idx="75">
                  <c:v>1000000</c:v>
                </c:pt>
                <c:pt idx="76">
                  <c:v>2000000</c:v>
                </c:pt>
                <c:pt idx="77">
                  <c:v>5000000</c:v>
                </c:pt>
                <c:pt idx="78">
                  <c:v>10000000</c:v>
                </c:pt>
                <c:pt idx="79">
                  <c:v>20000000</c:v>
                </c:pt>
                <c:pt idx="80">
                  <c:v>2000000</c:v>
                </c:pt>
                <c:pt idx="81">
                  <c:v>4000000</c:v>
                </c:pt>
                <c:pt idx="82">
                  <c:v>10000000</c:v>
                </c:pt>
                <c:pt idx="83">
                  <c:v>20000000</c:v>
                </c:pt>
                <c:pt idx="84">
                  <c:v>40000000</c:v>
                </c:pt>
                <c:pt idx="85">
                  <c:v>5000000</c:v>
                </c:pt>
                <c:pt idx="86">
                  <c:v>10000000</c:v>
                </c:pt>
                <c:pt idx="87">
                  <c:v>25000000</c:v>
                </c:pt>
                <c:pt idx="88">
                  <c:v>50000000</c:v>
                </c:pt>
                <c:pt idx="89">
                  <c:v>100000000</c:v>
                </c:pt>
                <c:pt idx="90">
                  <c:v>10000000</c:v>
                </c:pt>
                <c:pt idx="91">
                  <c:v>20000000</c:v>
                </c:pt>
                <c:pt idx="92">
                  <c:v>50000000</c:v>
                </c:pt>
                <c:pt idx="93">
                  <c:v>100000000</c:v>
                </c:pt>
                <c:pt idx="94">
                  <c:v>200000000</c:v>
                </c:pt>
                <c:pt idx="95">
                  <c:v>20000000</c:v>
                </c:pt>
                <c:pt idx="96">
                  <c:v>40000000</c:v>
                </c:pt>
                <c:pt idx="97">
                  <c:v>100000000</c:v>
                </c:pt>
                <c:pt idx="98">
                  <c:v>200000000</c:v>
                </c:pt>
                <c:pt idx="99">
                  <c:v>400000000</c:v>
                </c:pt>
              </c:numCache>
            </c:numRef>
          </c:xVal>
          <c:yVal>
            <c:numRef>
              <c:f>sparse_test_data!$H$2:$H$101</c:f>
              <c:numCache>
                <c:formatCode>General</c:formatCode>
                <c:ptCount val="100"/>
                <c:pt idx="0">
                  <c:v>3.29825999215245E-3</c:v>
                </c:pt>
                <c:pt idx="1">
                  <c:v>7.6641800813376897E-3</c:v>
                </c:pt>
                <c:pt idx="2">
                  <c:v>1.98974800296127E-2</c:v>
                </c:pt>
                <c:pt idx="3">
                  <c:v>4.8148379940539499E-2</c:v>
                </c:pt>
                <c:pt idx="4">
                  <c:v>8.3924639970064094E-2</c:v>
                </c:pt>
                <c:pt idx="5">
                  <c:v>5.8270200155675399E-3</c:v>
                </c:pt>
                <c:pt idx="6">
                  <c:v>1.45686599425971E-2</c:v>
                </c:pt>
                <c:pt idx="7">
                  <c:v>3.99525798857212E-2</c:v>
                </c:pt>
                <c:pt idx="8">
                  <c:v>8.8956740032881496E-2</c:v>
                </c:pt>
                <c:pt idx="9">
                  <c:v>0.16558353984728399</c:v>
                </c:pt>
                <c:pt idx="10">
                  <c:v>1.8447760120034198E-2</c:v>
                </c:pt>
                <c:pt idx="11">
                  <c:v>3.81625001318752E-2</c:v>
                </c:pt>
                <c:pt idx="12">
                  <c:v>0.101699559856206</c:v>
                </c:pt>
                <c:pt idx="13">
                  <c:v>0.31330078011378598</c:v>
                </c:pt>
                <c:pt idx="14">
                  <c:v>0.59712979998439497</c:v>
                </c:pt>
                <c:pt idx="15">
                  <c:v>6.2165040150284699E-2</c:v>
                </c:pt>
                <c:pt idx="16">
                  <c:v>0.11695512002333899</c:v>
                </c:pt>
                <c:pt idx="17">
                  <c:v>0.33554639993235402</c:v>
                </c:pt>
                <c:pt idx="18">
                  <c:v>0.52990497993305297</c:v>
                </c:pt>
                <c:pt idx="19">
                  <c:v>1.02984027992933</c:v>
                </c:pt>
                <c:pt idx="20">
                  <c:v>9.8319840151816607E-2</c:v>
                </c:pt>
                <c:pt idx="21">
                  <c:v>0.17326944004744199</c:v>
                </c:pt>
                <c:pt idx="22">
                  <c:v>0.41818906003609302</c:v>
                </c:pt>
                <c:pt idx="23">
                  <c:v>0.70240147989243196</c:v>
                </c:pt>
                <c:pt idx="24">
                  <c:v>1.32801733994856</c:v>
                </c:pt>
                <c:pt idx="25">
                  <c:v>1.8540399149060199E-3</c:v>
                </c:pt>
                <c:pt idx="26">
                  <c:v>4.1317401453852603E-3</c:v>
                </c:pt>
                <c:pt idx="27">
                  <c:v>1.74526400864124E-2</c:v>
                </c:pt>
                <c:pt idx="28">
                  <c:v>3.48701999522745E-2</c:v>
                </c:pt>
                <c:pt idx="29">
                  <c:v>7.1181800030171799E-2</c:v>
                </c:pt>
                <c:pt idx="30">
                  <c:v>4.0061999112367599E-3</c:v>
                </c:pt>
                <c:pt idx="31">
                  <c:v>1.2294659949839099E-2</c:v>
                </c:pt>
                <c:pt idx="32">
                  <c:v>3.2549319975078102E-2</c:v>
                </c:pt>
                <c:pt idx="33">
                  <c:v>6.4275900088250598E-2</c:v>
                </c:pt>
                <c:pt idx="34">
                  <c:v>0.13156634001061299</c:v>
                </c:pt>
                <c:pt idx="35">
                  <c:v>1.4895140007138199E-2</c:v>
                </c:pt>
                <c:pt idx="36">
                  <c:v>2.9508599918335598E-2</c:v>
                </c:pt>
                <c:pt idx="37">
                  <c:v>7.8689679969102103E-2</c:v>
                </c:pt>
                <c:pt idx="38">
                  <c:v>0.15784709993749799</c:v>
                </c:pt>
                <c:pt idx="39">
                  <c:v>0.31118389992043299</c:v>
                </c:pt>
                <c:pt idx="40">
                  <c:v>3.0583319999277499E-2</c:v>
                </c:pt>
                <c:pt idx="41">
                  <c:v>6.4706120081245905E-2</c:v>
                </c:pt>
                <c:pt idx="42">
                  <c:v>0.15710264006629501</c:v>
                </c:pt>
                <c:pt idx="43">
                  <c:v>0.32512472001835702</c:v>
                </c:pt>
                <c:pt idx="44">
                  <c:v>0.65843282006680903</c:v>
                </c:pt>
                <c:pt idx="45">
                  <c:v>7.2814140096306795E-2</c:v>
                </c:pt>
                <c:pt idx="46">
                  <c:v>0.13398716012015899</c:v>
                </c:pt>
                <c:pt idx="47">
                  <c:v>0.31345302006229703</c:v>
                </c:pt>
                <c:pt idx="48">
                  <c:v>0.61842302000149996</c:v>
                </c:pt>
                <c:pt idx="49">
                  <c:v>1.2505165599286501</c:v>
                </c:pt>
                <c:pt idx="50">
                  <c:v>2.1716801449656398E-3</c:v>
                </c:pt>
                <c:pt idx="51">
                  <c:v>4.1087800636887498E-3</c:v>
                </c:pt>
                <c:pt idx="52">
                  <c:v>1.7423160001635501E-2</c:v>
                </c:pt>
                <c:pt idx="53">
                  <c:v>3.4909880161285399E-2</c:v>
                </c:pt>
                <c:pt idx="54">
                  <c:v>7.3133020196109996E-2</c:v>
                </c:pt>
                <c:pt idx="55">
                  <c:v>4.8005399294197499E-3</c:v>
                </c:pt>
                <c:pt idx="56">
                  <c:v>1.24774400144815E-2</c:v>
                </c:pt>
                <c:pt idx="57">
                  <c:v>3.14434999600052E-2</c:v>
                </c:pt>
                <c:pt idx="58">
                  <c:v>6.6857380047440504E-2</c:v>
                </c:pt>
                <c:pt idx="59">
                  <c:v>0.13096757987514099</c:v>
                </c:pt>
                <c:pt idx="60">
                  <c:v>1.41267800703644E-2</c:v>
                </c:pt>
                <c:pt idx="61">
                  <c:v>3.09600000269711E-2</c:v>
                </c:pt>
                <c:pt idx="62">
                  <c:v>7.6891599874943498E-2</c:v>
                </c:pt>
                <c:pt idx="63">
                  <c:v>0.161490199808031</c:v>
                </c:pt>
                <c:pt idx="64">
                  <c:v>0.31922099990770197</c:v>
                </c:pt>
                <c:pt idx="65">
                  <c:v>3.0256240069866099E-2</c:v>
                </c:pt>
                <c:pt idx="66">
                  <c:v>6.06006199494004E-2</c:v>
                </c:pt>
                <c:pt idx="67">
                  <c:v>0.15462912013754199</c:v>
                </c:pt>
                <c:pt idx="68">
                  <c:v>0.314728220086544</c:v>
                </c:pt>
                <c:pt idx="69">
                  <c:v>0.63074487997218898</c:v>
                </c:pt>
                <c:pt idx="70">
                  <c:v>6.1132259946316402E-2</c:v>
                </c:pt>
                <c:pt idx="71">
                  <c:v>0.120817599911242</c:v>
                </c:pt>
                <c:pt idx="72">
                  <c:v>0.30646010003983898</c:v>
                </c:pt>
                <c:pt idx="73">
                  <c:v>0.59920780006796104</c:v>
                </c:pt>
                <c:pt idx="74">
                  <c:v>1.20036180010065</c:v>
                </c:pt>
                <c:pt idx="75">
                  <c:v>1.9488399848341901E-3</c:v>
                </c:pt>
                <c:pt idx="76">
                  <c:v>4.0762199088931004E-3</c:v>
                </c:pt>
                <c:pt idx="77">
                  <c:v>1.95901598781347E-2</c:v>
                </c:pt>
                <c:pt idx="78">
                  <c:v>3.4897260088473499E-2</c:v>
                </c:pt>
                <c:pt idx="79">
                  <c:v>7.4829619936644998E-2</c:v>
                </c:pt>
                <c:pt idx="80">
                  <c:v>3.75497993081808E-3</c:v>
                </c:pt>
                <c:pt idx="81">
                  <c:v>1.22983600012958E-2</c:v>
                </c:pt>
                <c:pt idx="82">
                  <c:v>3.1828919891268001E-2</c:v>
                </c:pt>
                <c:pt idx="83">
                  <c:v>6.5169879980385301E-2</c:v>
                </c:pt>
                <c:pt idx="84">
                  <c:v>0.129528279975056</c:v>
                </c:pt>
                <c:pt idx="85">
                  <c:v>1.5028060041368E-2</c:v>
                </c:pt>
                <c:pt idx="86">
                  <c:v>3.40276801027357E-2</c:v>
                </c:pt>
                <c:pt idx="87">
                  <c:v>8.1021559983491795E-2</c:v>
                </c:pt>
                <c:pt idx="88">
                  <c:v>0.161464919988065</c:v>
                </c:pt>
                <c:pt idx="89">
                  <c:v>0.307440980058163</c:v>
                </c:pt>
                <c:pt idx="90">
                  <c:v>3.1409739889204501E-2</c:v>
                </c:pt>
                <c:pt idx="91">
                  <c:v>6.2163479998707701E-2</c:v>
                </c:pt>
                <c:pt idx="92">
                  <c:v>0.16193099990487</c:v>
                </c:pt>
                <c:pt idx="93">
                  <c:v>0.31623181998729699</c:v>
                </c:pt>
                <c:pt idx="94">
                  <c:v>0.63921079998835895</c:v>
                </c:pt>
                <c:pt idx="95">
                  <c:v>6.2191819958388801E-2</c:v>
                </c:pt>
                <c:pt idx="96">
                  <c:v>0.12224281979724699</c:v>
                </c:pt>
                <c:pt idx="97">
                  <c:v>0.30593615984544098</c:v>
                </c:pt>
                <c:pt idx="98">
                  <c:v>0.62289577992632905</c:v>
                </c:pt>
                <c:pt idx="99">
                  <c:v>1.23671780005097</c:v>
                </c:pt>
              </c:numCache>
            </c:numRef>
          </c:yVal>
          <c:smooth val="0"/>
          <c:extLst>
            <c:ext xmlns:c16="http://schemas.microsoft.com/office/drawing/2014/chart" uri="{C3380CC4-5D6E-409C-BE32-E72D297353CC}">
              <c16:uniqueId val="{00000002-B475-4C1F-8A9B-71D342A90B58}"/>
            </c:ext>
          </c:extLst>
        </c:ser>
        <c:dLbls>
          <c:showLegendKey val="0"/>
          <c:showVal val="0"/>
          <c:showCatName val="0"/>
          <c:showSerName val="0"/>
          <c:showPercent val="0"/>
          <c:showBubbleSize val="0"/>
        </c:dLbls>
        <c:axId val="1069616800"/>
        <c:axId val="1066653488"/>
      </c:scatterChart>
      <c:valAx>
        <c:axId val="1069616800"/>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Number of Nonzero Parameters</a:t>
                </a:r>
              </a:p>
            </c:rich>
          </c:tx>
          <c:overlay val="0"/>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066653488"/>
        <c:crosses val="autoZero"/>
        <c:crossBetween val="midCat"/>
      </c:valAx>
      <c:valAx>
        <c:axId val="106665348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Runtime (sec)</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069616800"/>
        <c:crosses val="autoZero"/>
        <c:crossBetween val="midCat"/>
      </c:valAx>
    </c:plotArea>
    <c:legend>
      <c:legendPos val="b"/>
      <c:overlay val="0"/>
    </c:legend>
    <c:plotVisOnly val="1"/>
    <c:dispBlanksAs val="gap"/>
    <c:showDLblsOverMax val="0"/>
    <c:extLst/>
  </c:chart>
  <c:txPr>
    <a:bodyPr/>
    <a:lstStyle/>
    <a:p>
      <a:pPr>
        <a:defRPr sz="2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t>4/18/2024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2037398" rtl="0" eaLnBrk="0" fontAlgn="base" hangingPunct="0">
      <a:spcBef>
        <a:spcPct val="30000"/>
      </a:spcBef>
      <a:spcAft>
        <a:spcPct val="0"/>
      </a:spcAft>
      <a:defRPr sz="5386" kern="1200">
        <a:solidFill>
          <a:schemeClr val="tx1"/>
        </a:solidFill>
        <a:latin typeface="+mn-lt"/>
        <a:ea typeface="+mn-ea"/>
        <a:cs typeface="+mn-cs"/>
      </a:defRPr>
    </a:lvl1pPr>
    <a:lvl2pPr marL="2037398" algn="l" defTabSz="2037398" rtl="0" eaLnBrk="0" fontAlgn="base" hangingPunct="0">
      <a:spcBef>
        <a:spcPct val="30000"/>
      </a:spcBef>
      <a:spcAft>
        <a:spcPct val="0"/>
      </a:spcAft>
      <a:defRPr sz="5386" kern="1200">
        <a:solidFill>
          <a:schemeClr val="tx1"/>
        </a:solidFill>
        <a:latin typeface="+mn-lt"/>
        <a:ea typeface="+mn-ea"/>
        <a:cs typeface="+mn-cs"/>
      </a:defRPr>
    </a:lvl2pPr>
    <a:lvl3pPr marL="4074793" algn="l" defTabSz="2037398" rtl="0" eaLnBrk="0" fontAlgn="base" hangingPunct="0">
      <a:spcBef>
        <a:spcPct val="30000"/>
      </a:spcBef>
      <a:spcAft>
        <a:spcPct val="0"/>
      </a:spcAft>
      <a:defRPr sz="5386" kern="1200">
        <a:solidFill>
          <a:schemeClr val="tx1"/>
        </a:solidFill>
        <a:latin typeface="+mn-lt"/>
        <a:ea typeface="+mn-ea"/>
        <a:cs typeface="+mn-cs"/>
      </a:defRPr>
    </a:lvl3pPr>
    <a:lvl4pPr marL="6112188" algn="l" defTabSz="2037398" rtl="0" eaLnBrk="0" fontAlgn="base" hangingPunct="0">
      <a:spcBef>
        <a:spcPct val="30000"/>
      </a:spcBef>
      <a:spcAft>
        <a:spcPct val="0"/>
      </a:spcAft>
      <a:defRPr sz="5386" kern="1200">
        <a:solidFill>
          <a:schemeClr val="tx1"/>
        </a:solidFill>
        <a:latin typeface="+mn-lt"/>
        <a:ea typeface="+mn-ea"/>
        <a:cs typeface="+mn-cs"/>
      </a:defRPr>
    </a:lvl4pPr>
    <a:lvl5pPr marL="8149590" algn="l" defTabSz="2037398" rtl="0" eaLnBrk="0" fontAlgn="base" hangingPunct="0">
      <a:spcBef>
        <a:spcPct val="30000"/>
      </a:spcBef>
      <a:spcAft>
        <a:spcPct val="0"/>
      </a:spcAft>
      <a:defRPr sz="5386" kern="1200">
        <a:solidFill>
          <a:schemeClr val="tx1"/>
        </a:solidFill>
        <a:latin typeface="+mn-lt"/>
        <a:ea typeface="+mn-ea"/>
        <a:cs typeface="+mn-cs"/>
      </a:defRPr>
    </a:lvl5pPr>
    <a:lvl6pPr marL="10186989" algn="l" defTabSz="2037398" rtl="0" eaLnBrk="1" latinLnBrk="0" hangingPunct="1">
      <a:defRPr sz="5386" kern="1200">
        <a:solidFill>
          <a:schemeClr val="tx1"/>
        </a:solidFill>
        <a:latin typeface="+mn-lt"/>
        <a:ea typeface="+mn-ea"/>
        <a:cs typeface="+mn-cs"/>
      </a:defRPr>
    </a:lvl6pPr>
    <a:lvl7pPr marL="12224385" algn="l" defTabSz="2037398" rtl="0" eaLnBrk="1" latinLnBrk="0" hangingPunct="1">
      <a:defRPr sz="5386" kern="1200">
        <a:solidFill>
          <a:schemeClr val="tx1"/>
        </a:solidFill>
        <a:latin typeface="+mn-lt"/>
        <a:ea typeface="+mn-ea"/>
        <a:cs typeface="+mn-cs"/>
      </a:defRPr>
    </a:lvl7pPr>
    <a:lvl8pPr marL="14261781" algn="l" defTabSz="2037398" rtl="0" eaLnBrk="1" latinLnBrk="0" hangingPunct="1">
      <a:defRPr sz="5386" kern="1200">
        <a:solidFill>
          <a:schemeClr val="tx1"/>
        </a:solidFill>
        <a:latin typeface="+mn-lt"/>
        <a:ea typeface="+mn-ea"/>
        <a:cs typeface="+mn-cs"/>
      </a:defRPr>
    </a:lvl8pPr>
    <a:lvl9pPr marL="16299178" algn="l" defTabSz="2037398" rtl="0" eaLnBrk="1" latinLnBrk="0" hangingPunct="1">
      <a:defRPr sz="53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35B096-6CBE-4AB3-9529-5688244F2DCE}" type="slidenum">
              <a:rPr lang="en-US" smtClean="0"/>
              <a:pPr>
                <a:defRPr/>
              </a:pPr>
              <a:t>1</a:t>
            </a:fld>
            <a:endParaRPr lang="en-US"/>
          </a:p>
        </p:txBody>
      </p:sp>
    </p:spTree>
    <p:extLst>
      <p:ext uri="{BB962C8B-B14F-4D97-AF65-F5344CB8AC3E}">
        <p14:creationId xmlns:p14="http://schemas.microsoft.com/office/powerpoint/2010/main" val="3004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7" y="10225771"/>
            <a:ext cx="37308367" cy="7055984"/>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6582839" y="18653354"/>
            <a:ext cx="30725535" cy="8413296"/>
          </a:xfrm>
          <a:prstGeom prst="rect">
            <a:avLst/>
          </a:prstGeom>
        </p:spPr>
        <p:txBody>
          <a:bodyPr lIns="120015" tIns="60008" rIns="120015" bIns="60008"/>
          <a:lstStyle>
            <a:lvl1pPr marL="0" indent="0" algn="ctr">
              <a:buNone/>
              <a:defRPr>
                <a:solidFill>
                  <a:schemeClr val="tx1">
                    <a:tint val="75000"/>
                  </a:schemeClr>
                </a:solidFill>
              </a:defRPr>
            </a:lvl1pPr>
            <a:lvl2pPr marL="337574" indent="0" algn="ctr">
              <a:buNone/>
              <a:defRPr>
                <a:solidFill>
                  <a:schemeClr val="tx1">
                    <a:tint val="75000"/>
                  </a:schemeClr>
                </a:solidFill>
              </a:defRPr>
            </a:lvl2pPr>
            <a:lvl3pPr marL="675149" indent="0" algn="ctr">
              <a:buNone/>
              <a:defRPr>
                <a:solidFill>
                  <a:schemeClr val="tx1">
                    <a:tint val="75000"/>
                  </a:schemeClr>
                </a:solidFill>
              </a:defRPr>
            </a:lvl3pPr>
            <a:lvl4pPr marL="1012724" indent="0" algn="ctr">
              <a:buNone/>
              <a:defRPr>
                <a:solidFill>
                  <a:schemeClr val="tx1">
                    <a:tint val="75000"/>
                  </a:schemeClr>
                </a:solidFill>
              </a:defRPr>
            </a:lvl4pPr>
            <a:lvl5pPr marL="1350298" indent="0" algn="ctr">
              <a:buNone/>
              <a:defRPr>
                <a:solidFill>
                  <a:schemeClr val="tx1">
                    <a:tint val="75000"/>
                  </a:schemeClr>
                </a:solidFill>
              </a:defRPr>
            </a:lvl5pPr>
            <a:lvl6pPr marL="1687872" indent="0" algn="ctr">
              <a:buNone/>
              <a:defRPr>
                <a:solidFill>
                  <a:schemeClr val="tx1">
                    <a:tint val="75000"/>
                  </a:schemeClr>
                </a:solidFill>
              </a:defRPr>
            </a:lvl6pPr>
            <a:lvl7pPr marL="2025446" indent="0" algn="ctr">
              <a:buNone/>
              <a:defRPr>
                <a:solidFill>
                  <a:schemeClr val="tx1">
                    <a:tint val="75000"/>
                  </a:schemeClr>
                </a:solidFill>
              </a:defRPr>
            </a:lvl7pPr>
            <a:lvl8pPr marL="2363020" indent="0" algn="ctr">
              <a:buNone/>
              <a:defRPr>
                <a:solidFill>
                  <a:schemeClr val="tx1">
                    <a:tint val="75000"/>
                  </a:schemeClr>
                </a:solidFill>
              </a:defRPr>
            </a:lvl8pPr>
            <a:lvl9pPr marL="270059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234544" rtl="0" fontAlgn="base">
        <a:spcBef>
          <a:spcPct val="0"/>
        </a:spcBef>
        <a:spcAft>
          <a:spcPct val="0"/>
        </a:spcAft>
        <a:defRPr sz="11870" kern="1200">
          <a:solidFill>
            <a:schemeClr val="tx1"/>
          </a:solidFill>
          <a:latin typeface="+mj-lt"/>
          <a:ea typeface="ＭＳ Ｐゴシック" pitchFamily="-111" charset="-128"/>
          <a:cs typeface="ＭＳ Ｐゴシック" pitchFamily="-111" charset="-128"/>
        </a:defRPr>
      </a:lvl1pPr>
      <a:lvl2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2pPr>
      <a:lvl3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3pPr>
      <a:lvl4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4pPr>
      <a:lvl5pPr algn="ctr" defTabSz="1234544" rtl="0" fontAlgn="base">
        <a:spcBef>
          <a:spcPct val="0"/>
        </a:spcBef>
        <a:spcAft>
          <a:spcPct val="0"/>
        </a:spcAft>
        <a:defRPr sz="11870">
          <a:solidFill>
            <a:schemeClr val="tx1"/>
          </a:solidFill>
          <a:latin typeface="Arial" charset="0"/>
          <a:ea typeface="ＭＳ Ｐゴシック" pitchFamily="-111" charset="-128"/>
          <a:cs typeface="ＭＳ Ｐゴシック" pitchFamily="-111" charset="-128"/>
        </a:defRPr>
      </a:lvl5pPr>
      <a:lvl6pPr marL="1234544"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6pPr>
      <a:lvl7pPr marL="2469086"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7pPr>
      <a:lvl8pPr marL="3703630"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8pPr>
      <a:lvl9pPr marL="4938172" algn="ctr" defTabSz="1234544" rtl="0" eaLnBrk="1" fontAlgn="base" hangingPunct="1">
        <a:spcBef>
          <a:spcPct val="0"/>
        </a:spcBef>
        <a:spcAft>
          <a:spcPct val="0"/>
        </a:spcAft>
        <a:defRPr sz="11870">
          <a:solidFill>
            <a:schemeClr val="tx1"/>
          </a:solidFill>
          <a:latin typeface="Calibri" pitchFamily="-111" charset="0"/>
          <a:ea typeface="ＭＳ Ｐゴシック" pitchFamily="-111" charset="-128"/>
          <a:cs typeface="ＭＳ Ｐゴシック" pitchFamily="-111" charset="-128"/>
        </a:defRPr>
      </a:lvl9pPr>
    </p:titleStyle>
    <p:bodyStyle>
      <a:lvl1pPr marL="925907" indent="-925907" algn="l" defTabSz="1234544" rtl="0" fontAlgn="base">
        <a:spcBef>
          <a:spcPct val="20000"/>
        </a:spcBef>
        <a:spcAft>
          <a:spcPct val="0"/>
        </a:spcAft>
        <a:buFont typeface="Arial" charset="0"/>
        <a:buChar char="•"/>
        <a:defRPr sz="8663" kern="1200">
          <a:solidFill>
            <a:schemeClr val="tx1"/>
          </a:solidFill>
          <a:latin typeface="+mn-lt"/>
          <a:ea typeface="ＭＳ Ｐゴシック" pitchFamily="-111" charset="-128"/>
          <a:cs typeface="ＭＳ Ｐゴシック" pitchFamily="-111" charset="-128"/>
        </a:defRPr>
      </a:lvl1pPr>
      <a:lvl2pPr marL="2006132" indent="-771590" algn="l" defTabSz="1234544" rtl="0" fontAlgn="base">
        <a:spcBef>
          <a:spcPct val="20000"/>
        </a:spcBef>
        <a:spcAft>
          <a:spcPct val="0"/>
        </a:spcAft>
        <a:buFont typeface="Arial" charset="0"/>
        <a:buChar char="–"/>
        <a:defRPr sz="7538" kern="1200">
          <a:solidFill>
            <a:schemeClr val="tx1"/>
          </a:solidFill>
          <a:latin typeface="+mn-lt"/>
          <a:ea typeface="ＭＳ Ｐゴシック" pitchFamily="-111" charset="-128"/>
          <a:cs typeface="+mn-cs"/>
        </a:defRPr>
      </a:lvl2pPr>
      <a:lvl3pPr marL="3086357" indent="-617272" algn="l" defTabSz="1234544" rtl="0" fontAlgn="base">
        <a:spcBef>
          <a:spcPct val="20000"/>
        </a:spcBef>
        <a:spcAft>
          <a:spcPct val="0"/>
        </a:spcAft>
        <a:buFont typeface="Arial" charset="0"/>
        <a:buChar char="•"/>
        <a:defRPr sz="6525" kern="1200">
          <a:solidFill>
            <a:schemeClr val="tx1"/>
          </a:solidFill>
          <a:latin typeface="+mn-lt"/>
          <a:ea typeface="ＭＳ Ｐゴシック" pitchFamily="-111" charset="-128"/>
          <a:cs typeface="+mn-cs"/>
        </a:defRPr>
      </a:lvl3pPr>
      <a:lvl4pPr marL="4320900" indent="-617272" algn="l" defTabSz="1234544" rtl="0" fontAlgn="base">
        <a:spcBef>
          <a:spcPct val="20000"/>
        </a:spcBef>
        <a:spcAft>
          <a:spcPct val="0"/>
        </a:spcAft>
        <a:buFont typeface="Arial" charset="0"/>
        <a:buChar char="–"/>
        <a:defRPr sz="5401" kern="1200">
          <a:solidFill>
            <a:schemeClr val="tx1"/>
          </a:solidFill>
          <a:latin typeface="+mn-lt"/>
          <a:ea typeface="ＭＳ Ｐゴシック" pitchFamily="-111" charset="-128"/>
          <a:cs typeface="+mn-cs"/>
        </a:defRPr>
      </a:lvl4pPr>
      <a:lvl5pPr marL="5555445" indent="-617272" algn="l" defTabSz="1234544" rtl="0" fontAlgn="base">
        <a:spcBef>
          <a:spcPct val="20000"/>
        </a:spcBef>
        <a:spcAft>
          <a:spcPct val="0"/>
        </a:spcAft>
        <a:buFont typeface="Arial" charset="0"/>
        <a:buChar char="»"/>
        <a:defRPr sz="5401" kern="1200">
          <a:solidFill>
            <a:schemeClr val="tx1"/>
          </a:solidFill>
          <a:latin typeface="+mn-lt"/>
          <a:ea typeface="ＭＳ Ｐゴシック" pitchFamily="-111" charset="-128"/>
          <a:cs typeface="+mn-cs"/>
        </a:defRPr>
      </a:lvl5pPr>
      <a:lvl6pPr marL="6789987" indent="-617272" algn="l" defTabSz="1234544" rtl="0" eaLnBrk="1" latinLnBrk="0" hangingPunct="1">
        <a:spcBef>
          <a:spcPct val="20000"/>
        </a:spcBef>
        <a:buFont typeface="Arial"/>
        <a:buChar char="•"/>
        <a:defRPr sz="5401" kern="1200">
          <a:solidFill>
            <a:schemeClr val="tx1"/>
          </a:solidFill>
          <a:latin typeface="+mn-lt"/>
          <a:ea typeface="+mn-ea"/>
          <a:cs typeface="+mn-cs"/>
        </a:defRPr>
      </a:lvl6pPr>
      <a:lvl7pPr marL="8024530" indent="-617272" algn="l" defTabSz="1234544" rtl="0" eaLnBrk="1" latinLnBrk="0" hangingPunct="1">
        <a:spcBef>
          <a:spcPct val="20000"/>
        </a:spcBef>
        <a:buFont typeface="Arial"/>
        <a:buChar char="•"/>
        <a:defRPr sz="5401" kern="1200">
          <a:solidFill>
            <a:schemeClr val="tx1"/>
          </a:solidFill>
          <a:latin typeface="+mn-lt"/>
          <a:ea typeface="+mn-ea"/>
          <a:cs typeface="+mn-cs"/>
        </a:defRPr>
      </a:lvl7pPr>
      <a:lvl8pPr marL="9259074" indent="-617272" algn="l" defTabSz="1234544" rtl="0" eaLnBrk="1" latinLnBrk="0" hangingPunct="1">
        <a:spcBef>
          <a:spcPct val="20000"/>
        </a:spcBef>
        <a:buFont typeface="Arial"/>
        <a:buChar char="•"/>
        <a:defRPr sz="5401" kern="1200">
          <a:solidFill>
            <a:schemeClr val="tx1"/>
          </a:solidFill>
          <a:latin typeface="+mn-lt"/>
          <a:ea typeface="+mn-ea"/>
          <a:cs typeface="+mn-cs"/>
        </a:defRPr>
      </a:lvl8pPr>
      <a:lvl9pPr marL="10493616" indent="-617272" algn="l" defTabSz="1234544" rtl="0" eaLnBrk="1" latinLnBrk="0" hangingPunct="1">
        <a:spcBef>
          <a:spcPct val="20000"/>
        </a:spcBef>
        <a:buFont typeface="Arial"/>
        <a:buChar char="•"/>
        <a:defRPr sz="5401" kern="1200">
          <a:solidFill>
            <a:schemeClr val="tx1"/>
          </a:solidFill>
          <a:latin typeface="+mn-lt"/>
          <a:ea typeface="+mn-ea"/>
          <a:cs typeface="+mn-cs"/>
        </a:defRPr>
      </a:lvl9pPr>
    </p:bodyStyle>
    <p:otherStyle>
      <a:defPPr>
        <a:defRPr lang="en-US"/>
      </a:defPPr>
      <a:lvl1pPr marL="0" algn="l" defTabSz="1234544" rtl="0" eaLnBrk="1" latinLnBrk="0" hangingPunct="1">
        <a:defRPr sz="4894" kern="1200">
          <a:solidFill>
            <a:schemeClr val="tx1"/>
          </a:solidFill>
          <a:latin typeface="+mn-lt"/>
          <a:ea typeface="+mn-ea"/>
          <a:cs typeface="+mn-cs"/>
        </a:defRPr>
      </a:lvl1pPr>
      <a:lvl2pPr marL="1234544" algn="l" defTabSz="1234544" rtl="0" eaLnBrk="1" latinLnBrk="0" hangingPunct="1">
        <a:defRPr sz="4894" kern="1200">
          <a:solidFill>
            <a:schemeClr val="tx1"/>
          </a:solidFill>
          <a:latin typeface="+mn-lt"/>
          <a:ea typeface="+mn-ea"/>
          <a:cs typeface="+mn-cs"/>
        </a:defRPr>
      </a:lvl2pPr>
      <a:lvl3pPr marL="2469086" algn="l" defTabSz="1234544" rtl="0" eaLnBrk="1" latinLnBrk="0" hangingPunct="1">
        <a:defRPr sz="4894" kern="1200">
          <a:solidFill>
            <a:schemeClr val="tx1"/>
          </a:solidFill>
          <a:latin typeface="+mn-lt"/>
          <a:ea typeface="+mn-ea"/>
          <a:cs typeface="+mn-cs"/>
        </a:defRPr>
      </a:lvl3pPr>
      <a:lvl4pPr marL="3703630" algn="l" defTabSz="1234544" rtl="0" eaLnBrk="1" latinLnBrk="0" hangingPunct="1">
        <a:defRPr sz="4894" kern="1200">
          <a:solidFill>
            <a:schemeClr val="tx1"/>
          </a:solidFill>
          <a:latin typeface="+mn-lt"/>
          <a:ea typeface="+mn-ea"/>
          <a:cs typeface="+mn-cs"/>
        </a:defRPr>
      </a:lvl4pPr>
      <a:lvl5pPr marL="4938172" algn="l" defTabSz="1234544" rtl="0" eaLnBrk="1" latinLnBrk="0" hangingPunct="1">
        <a:defRPr sz="4894" kern="1200">
          <a:solidFill>
            <a:schemeClr val="tx1"/>
          </a:solidFill>
          <a:latin typeface="+mn-lt"/>
          <a:ea typeface="+mn-ea"/>
          <a:cs typeface="+mn-cs"/>
        </a:defRPr>
      </a:lvl5pPr>
      <a:lvl6pPr marL="6172716" algn="l" defTabSz="1234544" rtl="0" eaLnBrk="1" latinLnBrk="0" hangingPunct="1">
        <a:defRPr sz="4894" kern="1200">
          <a:solidFill>
            <a:schemeClr val="tx1"/>
          </a:solidFill>
          <a:latin typeface="+mn-lt"/>
          <a:ea typeface="+mn-ea"/>
          <a:cs typeface="+mn-cs"/>
        </a:defRPr>
      </a:lvl6pPr>
      <a:lvl7pPr marL="7407259" algn="l" defTabSz="1234544" rtl="0" eaLnBrk="1" latinLnBrk="0" hangingPunct="1">
        <a:defRPr sz="4894" kern="1200">
          <a:solidFill>
            <a:schemeClr val="tx1"/>
          </a:solidFill>
          <a:latin typeface="+mn-lt"/>
          <a:ea typeface="+mn-ea"/>
          <a:cs typeface="+mn-cs"/>
        </a:defRPr>
      </a:lvl7pPr>
      <a:lvl8pPr marL="8641802" algn="l" defTabSz="1234544" rtl="0" eaLnBrk="1" latinLnBrk="0" hangingPunct="1">
        <a:defRPr sz="4894" kern="1200">
          <a:solidFill>
            <a:schemeClr val="tx1"/>
          </a:solidFill>
          <a:latin typeface="+mn-lt"/>
          <a:ea typeface="+mn-ea"/>
          <a:cs typeface="+mn-cs"/>
        </a:defRPr>
      </a:lvl8pPr>
      <a:lvl9pPr marL="9876345" algn="l" defTabSz="1234544" rtl="0" eaLnBrk="1" latinLnBrk="0" hangingPunct="1">
        <a:defRPr sz="48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chart" Target="../charts/chart3.xml"/><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chart" Target="../charts/chart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chart" Target="../charts/chart5.xml"/><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image" Target="../media/image8.png"/><Relationship Id="rId19"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gs>
            <a:gs pos="100000">
              <a:srgbClr val="292E36"/>
            </a:gs>
          </a:gsLst>
          <a:lin ang="5400000"/>
        </a:gradFill>
        <a:effectLst/>
      </p:bgPr>
    </p:bg>
    <p:spTree>
      <p:nvGrpSpPr>
        <p:cNvPr id="1" name=""/>
        <p:cNvGrpSpPr/>
        <p:nvPr/>
      </p:nvGrpSpPr>
      <p:grpSpPr>
        <a:xfrm>
          <a:off x="0" y="0"/>
          <a:ext cx="0" cy="0"/>
          <a:chOff x="0" y="0"/>
          <a:chExt cx="0" cy="0"/>
        </a:xfrm>
      </p:grpSpPr>
      <p:sp>
        <p:nvSpPr>
          <p:cNvPr id="271" name="AutoShape 32">
            <a:extLst>
              <a:ext uri="{FF2B5EF4-FFF2-40B4-BE49-F238E27FC236}">
                <a16:creationId xmlns:a16="http://schemas.microsoft.com/office/drawing/2014/main" id="{88AA61CA-E3A2-1BB3-DCDA-04428B844FCC}"/>
              </a:ext>
            </a:extLst>
          </p:cNvPr>
          <p:cNvSpPr>
            <a:spLocks noChangeArrowheads="1"/>
          </p:cNvSpPr>
          <p:nvPr/>
        </p:nvSpPr>
        <p:spPr bwMode="auto">
          <a:xfrm>
            <a:off x="14779140" y="9746539"/>
            <a:ext cx="28747865" cy="13862376"/>
          </a:xfrm>
          <a:prstGeom prst="roundRect">
            <a:avLst>
              <a:gd name="adj" fmla="val 340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Low-Rank and Sparse INN Performance</a:t>
            </a:r>
          </a:p>
        </p:txBody>
      </p:sp>
      <p:sp>
        <p:nvSpPr>
          <p:cNvPr id="15" name="Round Same Side Corner Rectangle 14"/>
          <p:cNvSpPr/>
          <p:nvPr/>
        </p:nvSpPr>
        <p:spPr>
          <a:xfrm rot="10800000">
            <a:off x="0" y="-57777"/>
            <a:ext cx="43891200" cy="3986675"/>
          </a:xfrm>
          <a:prstGeom prst="round2Same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9" name="AutoShape 25"/>
          <p:cNvSpPr>
            <a:spLocks noChangeArrowheads="1"/>
          </p:cNvSpPr>
          <p:nvPr/>
        </p:nvSpPr>
        <p:spPr bwMode="auto">
          <a:xfrm>
            <a:off x="14779140" y="23864590"/>
            <a:ext cx="14181011" cy="8662192"/>
          </a:xfrm>
          <a:prstGeom prst="roundRect">
            <a:avLst>
              <a:gd name="adj" fmla="val 503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Generalizing to More Complex NNs</a:t>
            </a:r>
            <a:endParaRPr lang="en-US" sz="2363" b="1" dirty="0"/>
          </a:p>
          <a:p>
            <a:pPr algn="just"/>
            <a:endParaRPr lang="en-US" sz="2025" dirty="0">
              <a:latin typeface="+mn-lt"/>
            </a:endParaRPr>
          </a:p>
          <a:p>
            <a:pPr algn="just"/>
            <a:endParaRPr lang="en-US" sz="2081" dirty="0"/>
          </a:p>
          <a:p>
            <a:pPr algn="just"/>
            <a:endParaRPr lang="en-US" sz="2081" dirty="0"/>
          </a:p>
          <a:p>
            <a:pPr algn="just"/>
            <a:endParaRPr lang="en-US" sz="2081" dirty="0"/>
          </a:p>
          <a:p>
            <a:pPr algn="just"/>
            <a:endParaRPr lang="en-US" sz="2081" dirty="0"/>
          </a:p>
          <a:p>
            <a:pPr algn="just"/>
            <a:endParaRPr lang="en-US" sz="2081" dirty="0"/>
          </a:p>
          <a:p>
            <a:pPr algn="just"/>
            <a:endParaRPr lang="en-US" sz="2081" b="1" dirty="0"/>
          </a:p>
          <a:p>
            <a:pPr lvl="1" algn="just"/>
            <a:r>
              <a:rPr lang="en-US" sz="2081" b="1" dirty="0"/>
              <a:t> </a:t>
            </a:r>
          </a:p>
          <a:p>
            <a:pPr lvl="1" algn="just"/>
            <a:endParaRPr lang="en-US" sz="2081" b="1" dirty="0"/>
          </a:p>
        </p:txBody>
      </p:sp>
      <p:sp>
        <p:nvSpPr>
          <p:cNvPr id="10" name="AutoShape 17"/>
          <p:cNvSpPr>
            <a:spLocks noChangeArrowheads="1"/>
          </p:cNvSpPr>
          <p:nvPr/>
        </p:nvSpPr>
        <p:spPr bwMode="auto">
          <a:xfrm>
            <a:off x="390153" y="4231277"/>
            <a:ext cx="14003144" cy="5293162"/>
          </a:xfrm>
          <a:prstGeom prst="roundRect">
            <a:avLst>
              <a:gd name="adj" fmla="val 837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Abstract</a:t>
            </a:r>
          </a:p>
          <a:p>
            <a:pPr algn="ctr"/>
            <a:endParaRPr lang="en-US" sz="618" dirty="0"/>
          </a:p>
        </p:txBody>
      </p:sp>
      <p:sp>
        <p:nvSpPr>
          <p:cNvPr id="12" name="AutoShape 20"/>
          <p:cNvSpPr>
            <a:spLocks noChangeArrowheads="1"/>
          </p:cNvSpPr>
          <p:nvPr/>
        </p:nvSpPr>
        <p:spPr bwMode="auto">
          <a:xfrm>
            <a:off x="390152" y="9773209"/>
            <a:ext cx="14003143" cy="12414639"/>
          </a:xfrm>
          <a:prstGeom prst="roundRect">
            <a:avLst>
              <a:gd name="adj" fmla="val 402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Introduction</a:t>
            </a:r>
            <a:endParaRPr lang="en-US" sz="3600" b="1" dirty="0"/>
          </a:p>
          <a:p>
            <a:pPr algn="ctr"/>
            <a:endParaRPr lang="en-US" sz="618" b="1" dirty="0"/>
          </a:p>
        </p:txBody>
      </p:sp>
      <p:sp>
        <p:nvSpPr>
          <p:cNvPr id="14" name="AutoShape 23"/>
          <p:cNvSpPr>
            <a:spLocks noChangeArrowheads="1"/>
          </p:cNvSpPr>
          <p:nvPr/>
        </p:nvSpPr>
        <p:spPr bwMode="auto">
          <a:xfrm>
            <a:off x="385957" y="22433970"/>
            <a:ext cx="14003144" cy="10092812"/>
          </a:xfrm>
          <a:prstGeom prst="roundRect">
            <a:avLst>
              <a:gd name="adj" fmla="val 564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Recurrence in INNs</a:t>
            </a:r>
          </a:p>
        </p:txBody>
      </p:sp>
      <p:sp>
        <p:nvSpPr>
          <p:cNvPr id="22" name="AutoShape 38"/>
          <p:cNvSpPr>
            <a:spLocks noChangeArrowheads="1"/>
          </p:cNvSpPr>
          <p:nvPr/>
        </p:nvSpPr>
        <p:spPr bwMode="auto">
          <a:xfrm>
            <a:off x="29458293" y="28175498"/>
            <a:ext cx="14068712" cy="4351283"/>
          </a:xfrm>
          <a:prstGeom prst="roundRect">
            <a:avLst>
              <a:gd name="adj" fmla="val 969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References</a:t>
            </a:r>
          </a:p>
          <a:p>
            <a:pPr algn="ctr"/>
            <a:endParaRPr lang="en-US" sz="2251" dirty="0">
              <a:latin typeface="Times New Roman" pitchFamily="18" charset="0"/>
            </a:endParaRPr>
          </a:p>
        </p:txBody>
      </p:sp>
      <p:sp>
        <p:nvSpPr>
          <p:cNvPr id="24" name="AutoShape 40"/>
          <p:cNvSpPr>
            <a:spLocks noChangeArrowheads="1"/>
          </p:cNvSpPr>
          <p:nvPr/>
        </p:nvSpPr>
        <p:spPr bwMode="auto">
          <a:xfrm>
            <a:off x="29458293" y="23878620"/>
            <a:ext cx="14068712" cy="4027174"/>
          </a:xfrm>
          <a:prstGeom prst="roundRect">
            <a:avLst>
              <a:gd name="adj" fmla="val 1041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Conclusions and Future Work</a:t>
            </a:r>
          </a:p>
        </p:txBody>
      </p:sp>
      <p:sp>
        <p:nvSpPr>
          <p:cNvPr id="29" name="Text Box 7"/>
          <p:cNvSpPr txBox="1">
            <a:spLocks noChangeArrowheads="1"/>
          </p:cNvSpPr>
          <p:nvPr/>
        </p:nvSpPr>
        <p:spPr bwMode="auto">
          <a:xfrm>
            <a:off x="3530159" y="551222"/>
            <a:ext cx="36830882" cy="293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8" tIns="33754" rIns="67508" bIns="33754">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6600" b="1" dirty="0"/>
              <a:t>Dynamical Systems Approaches for Deep Learning</a:t>
            </a:r>
          </a:p>
          <a:p>
            <a:pPr algn="ctr"/>
            <a:r>
              <a:rPr lang="en-US" sz="4400" b="1" dirty="0"/>
              <a:t>Neil Kale (CS/MA)</a:t>
            </a:r>
          </a:p>
          <a:p>
            <a:pPr algn="ctr"/>
            <a:r>
              <a:rPr lang="en-US" sz="4400" b="1" dirty="0"/>
              <a:t>Advisor: Professor Randy </a:t>
            </a:r>
            <a:r>
              <a:rPr lang="en-US" sz="4400" b="1" dirty="0" err="1"/>
              <a:t>Paffenroth</a:t>
            </a:r>
            <a:r>
              <a:rPr lang="en-US" sz="4400" b="1" dirty="0"/>
              <a:t> (MA/CS/DS)</a:t>
            </a:r>
          </a:p>
          <a:p>
            <a:pPr algn="ctr"/>
            <a:endParaRPr lang="en-US" sz="32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159" y="-363808"/>
            <a:ext cx="5951311" cy="4598739"/>
          </a:xfrm>
          <a:prstGeom prst="rect">
            <a:avLst/>
          </a:prstGeom>
        </p:spPr>
      </p:pic>
      <p:sp>
        <p:nvSpPr>
          <p:cNvPr id="3" name="TextBox 2"/>
          <p:cNvSpPr txBox="1"/>
          <p:nvPr/>
        </p:nvSpPr>
        <p:spPr>
          <a:xfrm>
            <a:off x="581063" y="10603572"/>
            <a:ext cx="13621319" cy="1077218"/>
          </a:xfrm>
          <a:prstGeom prst="rect">
            <a:avLst/>
          </a:prstGeom>
          <a:noFill/>
        </p:spPr>
        <p:txBody>
          <a:bodyPr wrap="square" rtlCol="0">
            <a:spAutoFit/>
          </a:bodyPr>
          <a:lstStyle/>
          <a:p>
            <a:r>
              <a:rPr lang="en-US" sz="3200" dirty="0">
                <a:latin typeface="+mn-lt"/>
              </a:rPr>
              <a:t>Iterative Neural Networks (INNs) reimagine traditional neural network architectures by utilizing iterated functions. [1]</a:t>
            </a:r>
          </a:p>
        </p:txBody>
      </p:sp>
      <p:sp>
        <p:nvSpPr>
          <p:cNvPr id="13" name="TextBox 12"/>
          <p:cNvSpPr txBox="1"/>
          <p:nvPr/>
        </p:nvSpPr>
        <p:spPr>
          <a:xfrm>
            <a:off x="29687162" y="28974994"/>
            <a:ext cx="13756587" cy="3477875"/>
          </a:xfrm>
          <a:prstGeom prst="rect">
            <a:avLst/>
          </a:prstGeom>
          <a:noFill/>
        </p:spPr>
        <p:txBody>
          <a:bodyPr wrap="square" rtlCol="0">
            <a:spAutoFit/>
          </a:bodyPr>
          <a:lstStyle/>
          <a:p>
            <a:r>
              <a:rPr lang="en-US" sz="2200" b="1" dirty="0">
                <a:latin typeface="+mn-lt"/>
              </a:rPr>
              <a:t>[1] Q. Hershey, “Exploring neural network structure through iterative neural networks: Connections to dynamical systems,” master’s thesis, Worcester Polytechnic Institute, Worcester, MA, 3 2023. Advisor: Professor Randy </a:t>
            </a:r>
            <a:r>
              <a:rPr lang="en-US" sz="2200" b="1" dirty="0" err="1">
                <a:latin typeface="+mn-lt"/>
              </a:rPr>
              <a:t>Paffenroth</a:t>
            </a:r>
            <a:r>
              <a:rPr lang="en-US" sz="2200" b="1" dirty="0">
                <a:latin typeface="+mn-lt"/>
              </a:rPr>
              <a:t>, Reader: Professor </a:t>
            </a:r>
            <a:r>
              <a:rPr lang="en-US" sz="2200" b="1" dirty="0" err="1">
                <a:latin typeface="+mn-lt"/>
              </a:rPr>
              <a:t>Seyed</a:t>
            </a:r>
            <a:r>
              <a:rPr lang="en-US" sz="2200" b="1" dirty="0">
                <a:latin typeface="+mn-lt"/>
              </a:rPr>
              <a:t> </a:t>
            </a:r>
            <a:r>
              <a:rPr lang="en-US" sz="2200" b="1" dirty="0" err="1">
                <a:latin typeface="+mn-lt"/>
              </a:rPr>
              <a:t>Zekavat</a:t>
            </a:r>
            <a:r>
              <a:rPr lang="en-US" sz="2200" b="1" dirty="0">
                <a:latin typeface="+mn-lt"/>
              </a:rPr>
              <a:t>.</a:t>
            </a:r>
          </a:p>
          <a:p>
            <a:r>
              <a:rPr lang="en-US" sz="2200" b="1" dirty="0">
                <a:latin typeface="+mn-lt"/>
              </a:rPr>
              <a:t>[2] H. N. Pathak, R. </a:t>
            </a:r>
            <a:r>
              <a:rPr lang="en-US" sz="2200" b="1" dirty="0" err="1">
                <a:latin typeface="+mn-lt"/>
              </a:rPr>
              <a:t>Paffenroth</a:t>
            </a:r>
            <a:r>
              <a:rPr lang="en-US" sz="2200" b="1" dirty="0">
                <a:latin typeface="+mn-lt"/>
              </a:rPr>
              <a:t>, and Q. Hershey, “Sequentia12d: Organizing center of skip connections for transformers,” in 2023 International Conference on Machine Learning and Applications (ICMLA), pp. 362–368, 2023</a:t>
            </a:r>
          </a:p>
          <a:p>
            <a:r>
              <a:rPr lang="en-US" sz="2200" b="1" dirty="0">
                <a:latin typeface="+mn-lt"/>
              </a:rPr>
              <a:t>[3] F. Rosenblatt, “The perceptron: A probabilistic model for information storage and organization in the brain,” Psychological Review, vol. 65, pp. 386–408, 1958 </a:t>
            </a:r>
          </a:p>
          <a:p>
            <a:r>
              <a:rPr lang="en-US" sz="2200" b="1" dirty="0">
                <a:latin typeface="+mn-lt"/>
              </a:rPr>
              <a:t>[4] T. Lei, Y. Zhang, S. I. Wang, H. Dai, and Y. </a:t>
            </a:r>
            <a:r>
              <a:rPr lang="en-US" sz="2200" b="1" dirty="0" err="1">
                <a:latin typeface="+mn-lt"/>
              </a:rPr>
              <a:t>Artzi</a:t>
            </a:r>
            <a:r>
              <a:rPr lang="en-US" sz="2200" b="1" dirty="0">
                <a:latin typeface="+mn-lt"/>
              </a:rPr>
              <a:t>, “Simple recurrent units for highly parallelizable</a:t>
            </a:r>
          </a:p>
          <a:p>
            <a:r>
              <a:rPr lang="en-US" sz="2200" b="1" dirty="0">
                <a:latin typeface="+mn-lt"/>
              </a:rPr>
              <a:t>recurrence,” 2018.</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F33523A-0573-B3A9-7F38-1AD46CDAE5E9}"/>
                  </a:ext>
                </a:extLst>
              </p:cNvPr>
              <p:cNvSpPr txBox="1"/>
              <p:nvPr/>
            </p:nvSpPr>
            <p:spPr>
              <a:xfrm>
                <a:off x="4214185" y="11855208"/>
                <a:ext cx="6385081" cy="625364"/>
              </a:xfrm>
              <a:prstGeom prst="rect">
                <a:avLst/>
              </a:prstGeom>
              <a:noFill/>
            </p:spPr>
            <p:txBody>
              <a:bodyPr wrap="square" lIns="0" tIns="0" rIns="0" bIns="0" rtlCol="0">
                <a:spAutoFit/>
              </a:bodyPr>
              <a:lstStyle/>
              <a:p>
                <a14:m>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𝑓</m:t>
                        </m:r>
                      </m:e>
                      <m:sup>
                        <m:d>
                          <m:dPr>
                            <m:ctrlPr>
                              <a:rPr lang="en-US" sz="3600" b="0" i="1" smtClean="0">
                                <a:latin typeface="Cambria Math" panose="02040503050406030204" pitchFamily="18" charset="0"/>
                              </a:rPr>
                            </m:ctrlPr>
                          </m:dPr>
                          <m:e>
                            <m:r>
                              <a:rPr lang="en-US" sz="3600" b="0" i="1" smtClean="0">
                                <a:latin typeface="Cambria Math" panose="02040503050406030204" pitchFamily="18" charset="0"/>
                              </a:rPr>
                              <m:t>2</m:t>
                            </m:r>
                          </m:e>
                        </m:d>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𝑓</m:t>
                        </m:r>
                      </m:e>
                      <m:sup>
                        <m:d>
                          <m:dPr>
                            <m:ctrlPr>
                              <a:rPr lang="en-US" sz="3600" b="0" i="1" smtClean="0">
                                <a:latin typeface="Cambria Math" panose="02040503050406030204" pitchFamily="18" charset="0"/>
                              </a:rPr>
                            </m:ctrlPr>
                          </m:dPr>
                          <m:e>
                            <m:r>
                              <a:rPr lang="en-US" sz="3600" b="0" i="1" smtClean="0">
                                <a:latin typeface="Cambria Math" panose="02040503050406030204" pitchFamily="18" charset="0"/>
                              </a:rPr>
                              <m:t>1</m:t>
                            </m:r>
                          </m:e>
                        </m:d>
                      </m:sup>
                    </m:sSup>
                    <m:d>
                      <m:dPr>
                        <m:ctrlPr>
                          <a:rPr lang="en-US" sz="3600" b="0" i="1" smtClean="0">
                            <a:latin typeface="Cambria Math" panose="02040503050406030204" pitchFamily="18" charset="0"/>
                          </a:rPr>
                        </m:ctrlPr>
                      </m:dPr>
                      <m:e>
                        <m:r>
                          <a:rPr lang="en-US" sz="3600" b="1" i="0" smtClean="0">
                            <a:latin typeface="Cambria Math" panose="02040503050406030204" pitchFamily="18" charset="0"/>
                          </a:rPr>
                          <m:t>𝐱</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𝜃</m:t>
                            </m:r>
                          </m:e>
                          <m:sub>
                            <m:r>
                              <a:rPr lang="en-US" sz="3600" b="0" i="1" smtClean="0">
                                <a:latin typeface="Cambria Math" panose="02040503050406030204" pitchFamily="18" charset="0"/>
                              </a:rPr>
                              <m:t>1</m:t>
                            </m:r>
                          </m:sub>
                        </m:sSub>
                      </m:e>
                    </m:d>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𝜃</m:t>
                        </m:r>
                      </m:e>
                      <m:sub>
                        <m:r>
                          <a:rPr lang="en-US" sz="3600" b="0" i="1" smtClean="0">
                            <a:latin typeface="Cambria Math" panose="02040503050406030204" pitchFamily="18" charset="0"/>
                          </a:rPr>
                          <m:t>2</m:t>
                        </m:r>
                      </m:sub>
                    </m:sSub>
                  </m:oMath>
                </a14:m>
                <a:r>
                  <a:rPr lang="en-US" sz="3600" dirty="0"/>
                  <a:t> </a:t>
                </a:r>
                <a:r>
                  <a:rPr lang="en-US" sz="3600" dirty="0">
                    <a:sym typeface="Wingdings" panose="05000000000000000000" pitchFamily="2" charset="2"/>
                  </a:rPr>
                  <a:t> </a:t>
                </a:r>
                <a14:m>
                  <m:oMath xmlns:m="http://schemas.openxmlformats.org/officeDocument/2006/math">
                    <m:r>
                      <a:rPr lang="en-US" sz="3600" b="0" i="1" smtClean="0">
                        <a:latin typeface="Cambria Math" panose="02040503050406030204" pitchFamily="18" charset="0"/>
                      </a:rPr>
                      <m:t>𝑓</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𝑓</m:t>
                        </m:r>
                        <m:d>
                          <m:dPr>
                            <m:ctrlPr>
                              <a:rPr lang="en-US" sz="3600" b="0" i="1" smtClean="0">
                                <a:latin typeface="Cambria Math" panose="02040503050406030204" pitchFamily="18" charset="0"/>
                              </a:rPr>
                            </m:ctrlPr>
                          </m:dPr>
                          <m:e>
                            <m:r>
                              <a:rPr lang="en-US" sz="3600" b="1" i="0" smtClean="0">
                                <a:latin typeface="Cambria Math" panose="02040503050406030204" pitchFamily="18" charset="0"/>
                              </a:rPr>
                              <m:t>𝐱</m:t>
                            </m:r>
                            <m:r>
                              <a:rPr lang="en-US" sz="3600" b="0" i="1" smtClean="0">
                                <a:latin typeface="Cambria Math" panose="02040503050406030204" pitchFamily="18" charset="0"/>
                              </a:rPr>
                              <m:t>,</m:t>
                            </m:r>
                            <m:r>
                              <a:rPr lang="en-US" sz="3600" b="0" i="1" smtClean="0">
                                <a:latin typeface="Cambria Math" panose="02040503050406030204" pitchFamily="18" charset="0"/>
                              </a:rPr>
                              <m:t>𝜃</m:t>
                            </m:r>
                          </m:e>
                        </m:d>
                      </m:e>
                    </m:d>
                  </m:oMath>
                </a14:m>
                <a:endParaRPr lang="en-US" sz="3600" dirty="0"/>
              </a:p>
            </p:txBody>
          </p:sp>
        </mc:Choice>
        <mc:Fallback xmlns="">
          <p:sp>
            <p:nvSpPr>
              <p:cNvPr id="34" name="TextBox 33">
                <a:extLst>
                  <a:ext uri="{FF2B5EF4-FFF2-40B4-BE49-F238E27FC236}">
                    <a16:creationId xmlns:a16="http://schemas.microsoft.com/office/drawing/2014/main" id="{3F33523A-0573-B3A9-7F38-1AD46CDAE5E9}"/>
                  </a:ext>
                </a:extLst>
              </p:cNvPr>
              <p:cNvSpPr txBox="1">
                <a:spLocks noRot="1" noChangeAspect="1" noMove="1" noResize="1" noEditPoints="1" noAdjustHandles="1" noChangeArrowheads="1" noChangeShapeType="1" noTextEdit="1"/>
              </p:cNvSpPr>
              <p:nvPr/>
            </p:nvSpPr>
            <p:spPr>
              <a:xfrm>
                <a:off x="4214185" y="11855208"/>
                <a:ext cx="6385081" cy="625364"/>
              </a:xfrm>
              <a:prstGeom prst="rect">
                <a:avLst/>
              </a:prstGeom>
              <a:blipFill>
                <a:blip r:embed="rId4"/>
                <a:stretch>
                  <a:fillRect l="-95" t="-17647" b="-37255"/>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E657494F-1ED8-9D19-A44C-738FA657BB2A}"/>
              </a:ext>
            </a:extLst>
          </p:cNvPr>
          <p:cNvSpPr txBox="1"/>
          <p:nvPr/>
        </p:nvSpPr>
        <p:spPr>
          <a:xfrm>
            <a:off x="691186" y="18134028"/>
            <a:ext cx="13621319" cy="584775"/>
          </a:xfrm>
          <a:prstGeom prst="rect">
            <a:avLst/>
          </a:prstGeom>
          <a:noFill/>
        </p:spPr>
        <p:txBody>
          <a:bodyPr wrap="square" rtlCol="0">
            <a:spAutoFit/>
          </a:bodyPr>
          <a:lstStyle/>
          <a:p>
            <a:r>
              <a:rPr lang="en-US" sz="3200" dirty="0">
                <a:latin typeface="+mn-lt"/>
              </a:rPr>
              <a:t>Sparse and low-rank matrices within INNs could optimize performance.</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5D3488D-3ACA-83DD-EE27-8C768D8C89B0}"/>
                  </a:ext>
                </a:extLst>
              </p:cNvPr>
              <p:cNvSpPr txBox="1"/>
              <p:nvPr/>
            </p:nvSpPr>
            <p:spPr>
              <a:xfrm>
                <a:off x="16292143" y="26145913"/>
                <a:ext cx="11778313" cy="1059585"/>
              </a:xfrm>
              <a:prstGeom prst="rect">
                <a:avLst/>
              </a:prstGeom>
              <a:noFill/>
            </p:spPr>
            <p:txBody>
              <a:bodyPr wrap="square" lIns="0" tIns="0" rIns="0" bIns="0" rtlCol="0">
                <a:spAutoFit/>
              </a:bodyPr>
              <a:lstStyle/>
              <a:p>
                <a14:m>
                  <m:oMath xmlns:m="http://schemas.openxmlformats.org/officeDocument/2006/math">
                    <m:sSub>
                      <m:sSubPr>
                        <m:ctrlPr>
                          <a:rPr lang="en-US" sz="3200" b="1" i="1" smtClean="0">
                            <a:latin typeface="Cambria Math" panose="02040503050406030204" pitchFamily="18" charset="0"/>
                          </a:rPr>
                        </m:ctrlPr>
                      </m:sSubPr>
                      <m:e>
                        <m:r>
                          <a:rPr lang="en-US" sz="3200" b="1" i="0">
                            <a:latin typeface="Cambria Math" panose="02040503050406030204" pitchFamily="18" charset="0"/>
                          </a:rPr>
                          <m:t>𝐟</m:t>
                        </m:r>
                      </m:e>
                      <m:sub>
                        <m:r>
                          <a:rPr lang="en-US" sz="3200" b="1" i="0">
                            <a:latin typeface="Cambria Math" panose="02040503050406030204" pitchFamily="18" charset="0"/>
                          </a:rPr>
                          <m:t>𝐭</m:t>
                        </m:r>
                      </m:sub>
                    </m:sSub>
                    <m:r>
                      <a:rPr lang="en-US" sz="3200" i="1">
                        <a:latin typeface="Cambria Math" panose="02040503050406030204" pitchFamily="18" charset="0"/>
                      </a:rPr>
                      <m:t>=</m:t>
                    </m:r>
                    <m:r>
                      <a:rPr lang="en-US" sz="3200" i="1">
                        <a:latin typeface="Cambria Math" panose="02040503050406030204" pitchFamily="18" charset="0"/>
                      </a:rPr>
                      <m:t>𝜎</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𝑊</m:t>
                            </m:r>
                          </m:e>
                          <m:sub>
                            <m:r>
                              <a:rPr lang="en-US" sz="3200" i="1">
                                <a:latin typeface="Cambria Math" panose="02040503050406030204" pitchFamily="18" charset="0"/>
                              </a:rPr>
                              <m:t>𝑓</m:t>
                            </m:r>
                          </m:sub>
                        </m:sSub>
                        <m:sSub>
                          <m:sSubPr>
                            <m:ctrlPr>
                              <a:rPr lang="en-US" sz="3200" b="1" i="1">
                                <a:latin typeface="Cambria Math" panose="02040503050406030204" pitchFamily="18" charset="0"/>
                              </a:rPr>
                            </m:ctrlPr>
                          </m:sSubPr>
                          <m:e>
                            <m:r>
                              <a:rPr lang="en-US" sz="3200" b="1" i="0">
                                <a:latin typeface="Cambria Math" panose="02040503050406030204" pitchFamily="18" charset="0"/>
                              </a:rPr>
                              <m:t>𝐱</m:t>
                            </m:r>
                          </m:e>
                          <m:sub>
                            <m:r>
                              <a:rPr lang="en-US" sz="3200" b="1" i="0">
                                <a:latin typeface="Cambria Math" panose="02040503050406030204" pitchFamily="18" charset="0"/>
                              </a:rPr>
                              <m:t>𝐭</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i="0">
                                <a:latin typeface="Cambria Math" panose="02040503050406030204" pitchFamily="18" charset="0"/>
                              </a:rPr>
                              <m:t>𝐯</m:t>
                            </m:r>
                          </m:e>
                          <m:sub>
                            <m:r>
                              <a:rPr lang="en-US" sz="3200" b="1" i="0">
                                <a:latin typeface="Cambria Math" panose="02040503050406030204" pitchFamily="18" charset="0"/>
                              </a:rPr>
                              <m:t>𝐟</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i="0">
                                <a:latin typeface="Cambria Math" panose="02040503050406030204" pitchFamily="18" charset="0"/>
                              </a:rPr>
                              <m:t>𝐜</m:t>
                            </m:r>
                          </m:e>
                          <m:sub>
                            <m:r>
                              <a:rPr lang="en-US" sz="3200" b="1" i="0">
                                <a:latin typeface="Cambria Math" panose="02040503050406030204" pitchFamily="18" charset="0"/>
                              </a:rPr>
                              <m:t>𝐭</m:t>
                            </m:r>
                            <m:r>
                              <a:rPr lang="en-US" sz="3200" b="1" i="0">
                                <a:latin typeface="Cambria Math" panose="02040503050406030204" pitchFamily="18" charset="0"/>
                              </a:rPr>
                              <m:t>−</m:t>
                            </m:r>
                            <m:r>
                              <a:rPr lang="en-US" sz="3200" b="1" i="0">
                                <a:latin typeface="Cambria Math" panose="02040503050406030204" pitchFamily="18" charset="0"/>
                              </a:rPr>
                              <m:t>𝟏</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i="0">
                                <a:latin typeface="Cambria Math" panose="02040503050406030204" pitchFamily="18" charset="0"/>
                              </a:rPr>
                              <m:t>𝐛</m:t>
                            </m:r>
                          </m:e>
                          <m:sub>
                            <m:r>
                              <a:rPr lang="en-US" sz="3200" b="1" i="0">
                                <a:latin typeface="Cambria Math" panose="02040503050406030204" pitchFamily="18" charset="0"/>
                              </a:rPr>
                              <m:t>𝐟</m:t>
                            </m:r>
                          </m:sub>
                        </m:sSub>
                      </m:e>
                    </m:d>
                  </m:oMath>
                </a14:m>
                <a:r>
                  <a:rPr lang="en-US" sz="3200" i="1" dirty="0">
                    <a:latin typeface="Cambria Math" panose="02040503050406030204" pitchFamily="18" charset="0"/>
                  </a:rPr>
                  <a:t> 	</a:t>
                </a:r>
                <a:r>
                  <a:rPr lang="en-US" sz="3200" dirty="0">
                    <a:latin typeface="Cambria Math" panose="02040503050406030204" pitchFamily="18" charset="0"/>
                  </a:rPr>
                  <a:t>|</a:t>
                </a:r>
                <a:r>
                  <a:rPr lang="en-US" sz="3200" i="1" dirty="0">
                    <a:latin typeface="Cambria Math" panose="02040503050406030204" pitchFamily="18" charset="0"/>
                  </a:rPr>
                  <a:t>  </a:t>
                </a:r>
                <a14:m>
                  <m:oMath xmlns:m="http://schemas.openxmlformats.org/officeDocument/2006/math">
                    <m:sSub>
                      <m:sSubPr>
                        <m:ctrlPr>
                          <a:rPr lang="en-US" sz="3200" b="1" i="1">
                            <a:latin typeface="Cambria Math" panose="02040503050406030204" pitchFamily="18" charset="0"/>
                          </a:rPr>
                        </m:ctrlPr>
                      </m:sSubPr>
                      <m:e>
                        <m:r>
                          <a:rPr lang="en-US" sz="3200" b="1">
                            <a:latin typeface="Cambria Math" panose="02040503050406030204" pitchFamily="18" charset="0"/>
                          </a:rPr>
                          <m:t>𝐫</m:t>
                        </m:r>
                      </m:e>
                      <m:sub>
                        <m:r>
                          <a:rPr lang="en-US" sz="3200" b="1">
                            <a:latin typeface="Cambria Math" panose="02040503050406030204" pitchFamily="18" charset="0"/>
                          </a:rPr>
                          <m:t>𝐭</m:t>
                        </m:r>
                      </m:sub>
                    </m:sSub>
                    <m:r>
                      <a:rPr lang="en-US" sz="3200" i="1">
                        <a:latin typeface="Cambria Math" panose="02040503050406030204" pitchFamily="18" charset="0"/>
                      </a:rPr>
                      <m:t>=</m:t>
                    </m:r>
                    <m:r>
                      <a:rPr lang="en-US" sz="3200" i="1">
                        <a:latin typeface="Cambria Math" panose="02040503050406030204" pitchFamily="18" charset="0"/>
                      </a:rPr>
                      <m:t>𝜎</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𝑊</m:t>
                            </m:r>
                          </m:e>
                          <m:sub>
                            <m:r>
                              <a:rPr lang="en-US" sz="3200" i="1">
                                <a:latin typeface="Cambria Math" panose="02040503050406030204" pitchFamily="18" charset="0"/>
                              </a:rPr>
                              <m:t>𝑟</m:t>
                            </m:r>
                          </m:sub>
                        </m:sSub>
                        <m:sSub>
                          <m:sSubPr>
                            <m:ctrlPr>
                              <a:rPr lang="en-US" sz="3200" b="1" i="1">
                                <a:latin typeface="Cambria Math" panose="02040503050406030204" pitchFamily="18" charset="0"/>
                              </a:rPr>
                            </m:ctrlPr>
                          </m:sSubPr>
                          <m:e>
                            <m:r>
                              <a:rPr lang="en-US" sz="3200" b="1">
                                <a:latin typeface="Cambria Math" panose="02040503050406030204" pitchFamily="18" charset="0"/>
                              </a:rPr>
                              <m:t>𝐱</m:t>
                            </m:r>
                          </m:e>
                          <m:sub>
                            <m:r>
                              <a:rPr lang="en-US" sz="3200" b="1">
                                <a:latin typeface="Cambria Math" panose="02040503050406030204" pitchFamily="18" charset="0"/>
                              </a:rPr>
                              <m:t>𝐭</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𝐯</m:t>
                            </m:r>
                          </m:e>
                          <m:sub>
                            <m:r>
                              <a:rPr lang="en-US" sz="3200" b="1">
                                <a:latin typeface="Cambria Math" panose="02040503050406030204" pitchFamily="18" charset="0"/>
                              </a:rPr>
                              <m:t>𝐫</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𝐜</m:t>
                            </m:r>
                          </m:e>
                          <m:sub>
                            <m:r>
                              <a:rPr lang="en-US" sz="3200" b="1">
                                <a:latin typeface="Cambria Math" panose="02040503050406030204" pitchFamily="18" charset="0"/>
                              </a:rPr>
                              <m:t>𝐭</m:t>
                            </m:r>
                            <m:r>
                              <a:rPr lang="en-US" sz="3200" b="1">
                                <a:latin typeface="Cambria Math" panose="02040503050406030204" pitchFamily="18" charset="0"/>
                              </a:rPr>
                              <m:t>−</m:t>
                            </m:r>
                            <m:r>
                              <a:rPr lang="en-US" sz="3200" b="1">
                                <a:latin typeface="Cambria Math" panose="02040503050406030204" pitchFamily="18" charset="0"/>
                              </a:rPr>
                              <m:t>𝟏</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𝐛</m:t>
                            </m:r>
                          </m:e>
                          <m:sub>
                            <m:r>
                              <a:rPr lang="en-US" sz="3200" b="1">
                                <a:latin typeface="Cambria Math" panose="02040503050406030204" pitchFamily="18" charset="0"/>
                              </a:rPr>
                              <m:t>𝐫</m:t>
                            </m:r>
                          </m:sub>
                        </m:sSub>
                      </m:e>
                    </m:d>
                  </m:oMath>
                </a14:m>
                <a:endParaRPr lang="en-US" sz="3200" i="1" dirty="0">
                  <a:latin typeface="Cambria Math" panose="02040503050406030204" pitchFamily="18" charset="0"/>
                </a:endParaRPr>
              </a:p>
              <a:p>
                <a14:m>
                  <m:oMath xmlns:m="http://schemas.openxmlformats.org/officeDocument/2006/math">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𝐜</m:t>
                        </m:r>
                      </m:e>
                      <m:sub>
                        <m:r>
                          <a:rPr lang="en-US" sz="3200" b="1" i="0" smtClean="0">
                            <a:latin typeface="Cambria Math" panose="02040503050406030204" pitchFamily="18" charset="0"/>
                          </a:rPr>
                          <m:t>𝐭</m:t>
                        </m:r>
                      </m:sub>
                    </m:sSub>
                    <m:r>
                      <a:rPr lang="en-US" sz="3200" b="0" i="1" smtClean="0">
                        <a:latin typeface="Cambria Math" panose="02040503050406030204" pitchFamily="18" charset="0"/>
                      </a:rPr>
                      <m:t>=</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𝐟</m:t>
                        </m:r>
                      </m:e>
                      <m:sub>
                        <m:r>
                          <a:rPr lang="en-US" sz="3200" b="1" i="0" smtClean="0">
                            <a:latin typeface="Cambria Math" panose="02040503050406030204" pitchFamily="18" charset="0"/>
                          </a:rPr>
                          <m:t>𝐭</m:t>
                        </m:r>
                      </m:sub>
                    </m:sSub>
                    <m:r>
                      <a:rPr lang="en-US" sz="3200" b="0" i="1" smtClean="0">
                        <a:latin typeface="Cambria Math" panose="02040503050406030204" pitchFamily="18" charset="0"/>
                      </a:rPr>
                      <m:t>⊙</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𝐜</m:t>
                        </m:r>
                      </m:e>
                      <m:sub>
                        <m:r>
                          <a:rPr lang="en-US" sz="3200" b="1" i="0" smtClean="0">
                            <a:latin typeface="Cambria Math" panose="02040503050406030204" pitchFamily="18" charset="0"/>
                          </a:rPr>
                          <m:t>𝐭</m:t>
                        </m:r>
                        <m:r>
                          <a:rPr lang="en-US" sz="3200" b="1" i="0" smtClean="0">
                            <a:latin typeface="Cambria Math" panose="02040503050406030204" pitchFamily="18" charset="0"/>
                          </a:rPr>
                          <m:t>−</m:t>
                        </m:r>
                        <m:r>
                          <a:rPr lang="en-US" sz="3200" b="1" i="0" smtClean="0">
                            <a:latin typeface="Cambria Math" panose="02040503050406030204" pitchFamily="18" charset="0"/>
                          </a:rPr>
                          <m:t>𝟏</m:t>
                        </m:r>
                      </m:sub>
                    </m:sSub>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𝐟</m:t>
                            </m:r>
                          </m:e>
                          <m:sub>
                            <m:r>
                              <a:rPr lang="en-US" sz="3200" b="1" i="0" smtClean="0">
                                <a:latin typeface="Cambria Math" panose="02040503050406030204" pitchFamily="18" charset="0"/>
                              </a:rPr>
                              <m:t>𝐭</m:t>
                            </m:r>
                          </m:sub>
                        </m:sSub>
                      </m:e>
                    </m:d>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𝑊</m:t>
                        </m:r>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𝐱</m:t>
                            </m:r>
                          </m:e>
                          <m:sub>
                            <m:r>
                              <a:rPr lang="en-US" sz="3200" b="1" i="0" smtClean="0">
                                <a:latin typeface="Cambria Math" panose="02040503050406030204" pitchFamily="18" charset="0"/>
                              </a:rPr>
                              <m:t>𝐭</m:t>
                            </m:r>
                          </m:sub>
                        </m:sSub>
                      </m:e>
                    </m:d>
                  </m:oMath>
                </a14:m>
                <a:r>
                  <a:rPr lang="en-US" sz="3200" b="0" dirty="0"/>
                  <a:t>	| </a:t>
                </a:r>
                <a14:m>
                  <m:oMath xmlns:m="http://schemas.openxmlformats.org/officeDocument/2006/math">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 </m:t>
                        </m:r>
                        <m:r>
                          <a:rPr lang="en-US" sz="3200" b="1">
                            <a:latin typeface="Cambria Math" panose="02040503050406030204" pitchFamily="18" charset="0"/>
                          </a:rPr>
                          <m:t>𝐡</m:t>
                        </m:r>
                      </m:e>
                      <m:sub>
                        <m:r>
                          <a:rPr lang="en-US" sz="3200" b="1">
                            <a:latin typeface="Cambria Math" panose="02040503050406030204" pitchFamily="18" charset="0"/>
                          </a:rPr>
                          <m:t>𝐭</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𝐫</m:t>
                        </m:r>
                      </m:e>
                      <m:sub>
                        <m:r>
                          <a:rPr lang="en-US" sz="3200" b="1">
                            <a:latin typeface="Cambria Math" panose="02040503050406030204" pitchFamily="18" charset="0"/>
                          </a:rPr>
                          <m:t>𝐭</m:t>
                        </m:r>
                      </m:sub>
                    </m:sSub>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𝐜</m:t>
                        </m:r>
                      </m:e>
                      <m:sub>
                        <m:r>
                          <a:rPr lang="en-US" sz="3200" b="1">
                            <a:latin typeface="Cambria Math" panose="02040503050406030204" pitchFamily="18" charset="0"/>
                          </a:rPr>
                          <m:t>𝐭</m:t>
                        </m:r>
                      </m:sub>
                    </m:sSub>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1−</m:t>
                        </m:r>
                        <m:sSub>
                          <m:sSubPr>
                            <m:ctrlPr>
                              <a:rPr lang="en-US" sz="3200" b="1" i="1">
                                <a:latin typeface="Cambria Math" panose="02040503050406030204" pitchFamily="18" charset="0"/>
                              </a:rPr>
                            </m:ctrlPr>
                          </m:sSubPr>
                          <m:e>
                            <m:r>
                              <a:rPr lang="en-US" sz="3200" b="1">
                                <a:latin typeface="Cambria Math" panose="02040503050406030204" pitchFamily="18" charset="0"/>
                              </a:rPr>
                              <m:t>𝐫</m:t>
                            </m:r>
                          </m:e>
                          <m:sub>
                            <m:r>
                              <a:rPr lang="en-US" sz="3200" b="1">
                                <a:latin typeface="Cambria Math" panose="02040503050406030204" pitchFamily="18" charset="0"/>
                              </a:rPr>
                              <m:t>𝐭</m:t>
                            </m:r>
                          </m:sub>
                        </m:sSub>
                      </m:e>
                    </m:d>
                    <m:r>
                      <a:rPr lang="en-US" sz="3200" i="1">
                        <a:latin typeface="Cambria Math" panose="02040503050406030204" pitchFamily="18" charset="0"/>
                      </a:rPr>
                      <m:t>⊙</m:t>
                    </m:r>
                    <m:sSub>
                      <m:sSubPr>
                        <m:ctrlPr>
                          <a:rPr lang="en-US" sz="3200" b="1" i="1">
                            <a:latin typeface="Cambria Math" panose="02040503050406030204" pitchFamily="18" charset="0"/>
                          </a:rPr>
                        </m:ctrlPr>
                      </m:sSubPr>
                      <m:e>
                        <m:r>
                          <a:rPr lang="en-US" sz="3200" b="1">
                            <a:latin typeface="Cambria Math" panose="02040503050406030204" pitchFamily="18" charset="0"/>
                          </a:rPr>
                          <m:t>𝐱</m:t>
                        </m:r>
                      </m:e>
                      <m:sub>
                        <m:r>
                          <a:rPr lang="en-US" sz="3200" b="1">
                            <a:latin typeface="Cambria Math" panose="02040503050406030204" pitchFamily="18" charset="0"/>
                          </a:rPr>
                          <m:t>𝐭</m:t>
                        </m:r>
                      </m:sub>
                    </m:sSub>
                  </m:oMath>
                </a14:m>
                <a:endParaRPr lang="en-US" sz="3200" b="1" dirty="0"/>
              </a:p>
            </p:txBody>
          </p:sp>
        </mc:Choice>
        <mc:Fallback xmlns="">
          <p:sp>
            <p:nvSpPr>
              <p:cNvPr id="53" name="TextBox 52">
                <a:extLst>
                  <a:ext uri="{FF2B5EF4-FFF2-40B4-BE49-F238E27FC236}">
                    <a16:creationId xmlns:a16="http://schemas.microsoft.com/office/drawing/2014/main" id="{25D3488D-3ACA-83DD-EE27-8C768D8C89B0}"/>
                  </a:ext>
                </a:extLst>
              </p:cNvPr>
              <p:cNvSpPr txBox="1">
                <a:spLocks noRot="1" noChangeAspect="1" noMove="1" noResize="1" noEditPoints="1" noAdjustHandles="1" noChangeArrowheads="1" noChangeShapeType="1" noTextEdit="1"/>
              </p:cNvSpPr>
              <p:nvPr/>
            </p:nvSpPr>
            <p:spPr>
              <a:xfrm>
                <a:off x="16292143" y="26145913"/>
                <a:ext cx="11778313" cy="1059585"/>
              </a:xfrm>
              <a:prstGeom prst="rect">
                <a:avLst/>
              </a:prstGeom>
              <a:blipFill>
                <a:blip r:embed="rId5"/>
                <a:stretch>
                  <a:fillRect t="-9195" b="-22414"/>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68C2FF13-D5B0-49ED-0410-2BA689C8828E}"/>
              </a:ext>
            </a:extLst>
          </p:cNvPr>
          <p:cNvSpPr txBox="1"/>
          <p:nvPr/>
        </p:nvSpPr>
        <p:spPr>
          <a:xfrm>
            <a:off x="612536" y="12632091"/>
            <a:ext cx="13540780" cy="1077218"/>
          </a:xfrm>
          <a:prstGeom prst="rect">
            <a:avLst/>
          </a:prstGeom>
          <a:noFill/>
        </p:spPr>
        <p:txBody>
          <a:bodyPr wrap="square">
            <a:spAutoFit/>
          </a:bodyPr>
          <a:lstStyle/>
          <a:p>
            <a:r>
              <a:rPr lang="en-US" sz="3200" dirty="0">
                <a:latin typeface="+mn-lt"/>
              </a:rPr>
              <a:t>The Sequential2D framework simplifies INNs by representing them as 2D matrix operations. [2] For example, for a two-layer MLP, [3]</a:t>
            </a:r>
            <a:endParaRPr lang="en-US" sz="3200" dirty="0"/>
          </a:p>
        </p:txBody>
      </p:sp>
      <p:pic>
        <p:nvPicPr>
          <p:cNvPr id="70" name="Picture 69">
            <a:extLst>
              <a:ext uri="{FF2B5EF4-FFF2-40B4-BE49-F238E27FC236}">
                <a16:creationId xmlns:a16="http://schemas.microsoft.com/office/drawing/2014/main" id="{B60FC48D-D1F8-5DD6-0E69-4ABBEAD4F56C}"/>
              </a:ext>
            </a:extLst>
          </p:cNvPr>
          <p:cNvPicPr>
            <a:picLocks noChangeAspect="1"/>
          </p:cNvPicPr>
          <p:nvPr/>
        </p:nvPicPr>
        <p:blipFill>
          <a:blip r:embed="rId6"/>
          <a:stretch>
            <a:fillRect/>
          </a:stretch>
        </p:blipFill>
        <p:spPr>
          <a:xfrm>
            <a:off x="1209523" y="14224491"/>
            <a:ext cx="5615313" cy="3292115"/>
          </a:xfrm>
          <a:prstGeom prst="rect">
            <a:avLst/>
          </a:prstGeom>
        </p:spPr>
      </p:pic>
      <p:sp>
        <p:nvSpPr>
          <p:cNvPr id="72" name="TextBox 71">
            <a:extLst>
              <a:ext uri="{FF2B5EF4-FFF2-40B4-BE49-F238E27FC236}">
                <a16:creationId xmlns:a16="http://schemas.microsoft.com/office/drawing/2014/main" id="{E7B39F96-06E0-BDE6-6A96-5FB82C171949}"/>
              </a:ext>
            </a:extLst>
          </p:cNvPr>
          <p:cNvSpPr txBox="1"/>
          <p:nvPr/>
        </p:nvSpPr>
        <p:spPr>
          <a:xfrm>
            <a:off x="7210681" y="15654511"/>
            <a:ext cx="537531" cy="646331"/>
          </a:xfrm>
          <a:prstGeom prst="rect">
            <a:avLst/>
          </a:prstGeom>
          <a:noFill/>
        </p:spPr>
        <p:txBody>
          <a:bodyPr wrap="square">
            <a:spAutoFit/>
          </a:bodyPr>
          <a:lstStyle/>
          <a:p>
            <a:r>
              <a:rPr lang="en-US" sz="3600" dirty="0">
                <a:latin typeface="+mn-lt"/>
                <a:sym typeface="Wingdings" panose="05000000000000000000" pitchFamily="2" charset="2"/>
              </a:rPr>
              <a:t></a:t>
            </a:r>
            <a:endParaRPr lang="en-US" sz="3600" dirty="0">
              <a:latin typeface="+mn-lt"/>
            </a:endParaRPr>
          </a:p>
        </p:txBody>
      </p:sp>
      <p:grpSp>
        <p:nvGrpSpPr>
          <p:cNvPr id="91" name="Group 90">
            <a:extLst>
              <a:ext uri="{FF2B5EF4-FFF2-40B4-BE49-F238E27FC236}">
                <a16:creationId xmlns:a16="http://schemas.microsoft.com/office/drawing/2014/main" id="{40D9062B-ECD6-6050-BC14-27205E3BD0DF}"/>
              </a:ext>
            </a:extLst>
          </p:cNvPr>
          <p:cNvGrpSpPr/>
          <p:nvPr/>
        </p:nvGrpSpPr>
        <p:grpSpPr>
          <a:xfrm>
            <a:off x="7279829" y="14575043"/>
            <a:ext cx="6111175" cy="2971960"/>
            <a:chOff x="2266814" y="1840658"/>
            <a:chExt cx="6111175" cy="2971960"/>
          </a:xfrm>
        </p:grpSpPr>
        <p:cxnSp>
          <p:nvCxnSpPr>
            <p:cNvPr id="92" name="Straight Connector 91">
              <a:extLst>
                <a:ext uri="{FF2B5EF4-FFF2-40B4-BE49-F238E27FC236}">
                  <a16:creationId xmlns:a16="http://schemas.microsoft.com/office/drawing/2014/main" id="{4DEDB86E-3AF1-42A1-0DC7-3547F615039A}"/>
                </a:ext>
              </a:extLst>
            </p:cNvPr>
            <p:cNvCxnSpPr/>
            <p:nvPr/>
          </p:nvCxnSpPr>
          <p:spPr>
            <a:xfrm flipV="1">
              <a:off x="5718666" y="1850746"/>
              <a:ext cx="0" cy="29616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166E227-9230-12C0-B0C3-BF87E33B2020}"/>
                </a:ext>
              </a:extLst>
            </p:cNvPr>
            <p:cNvCxnSpPr/>
            <p:nvPr/>
          </p:nvCxnSpPr>
          <p:spPr>
            <a:xfrm flipV="1">
              <a:off x="6499468" y="1840658"/>
              <a:ext cx="0" cy="29616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6A23C1D-9684-0E11-6944-A1E00A5DEBF9}"/>
                </a:ext>
              </a:extLst>
            </p:cNvPr>
            <p:cNvCxnSpPr>
              <a:cxnSpLocks/>
            </p:cNvCxnSpPr>
            <p:nvPr/>
          </p:nvCxnSpPr>
          <p:spPr>
            <a:xfrm flipH="1">
              <a:off x="4046619" y="3513650"/>
              <a:ext cx="2962656" cy="1166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AF520BD-B860-617C-181D-4BF2549C75BC}"/>
                </a:ext>
              </a:extLst>
            </p:cNvPr>
            <p:cNvCxnSpPr>
              <a:cxnSpLocks/>
            </p:cNvCxnSpPr>
            <p:nvPr/>
          </p:nvCxnSpPr>
          <p:spPr>
            <a:xfrm flipH="1">
              <a:off x="4046615" y="4306595"/>
              <a:ext cx="2962656" cy="1166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4C7A5E52-3A82-E75B-9431-A62EDCB4A7C4}"/>
                </a:ext>
              </a:extLst>
            </p:cNvPr>
            <p:cNvSpPr/>
            <p:nvPr/>
          </p:nvSpPr>
          <p:spPr bwMode="auto">
            <a:xfrm>
              <a:off x="5720290" y="4309735"/>
              <a:ext cx="779178" cy="502611"/>
            </a:xfrm>
            <a:prstGeom prst="rect">
              <a:avLst/>
            </a:prstGeom>
            <a:solidFill>
              <a:schemeClr val="accent2">
                <a:lumMod val="40000"/>
                <a:lumOff val="60000"/>
              </a:schemeClr>
            </a:solidFill>
            <a:ln w="38100" cap="sq" algn="ctr">
              <a:solidFill>
                <a:schemeClr val="accent5"/>
              </a:solidFill>
              <a:miter lim="800000"/>
              <a:headEnd/>
              <a:tailEnd/>
            </a:ln>
            <a:effectLst/>
          </p:spPr>
          <p:txBody>
            <a:bodyPr wrap="none" rtlCol="0" anchor="ctr"/>
            <a:lstStyle/>
            <a:p>
              <a:pPr algn="ctr"/>
              <a:r>
                <a:rPr lang="en-US" sz="2800" b="1" dirty="0">
                  <a:solidFill>
                    <a:schemeClr val="accent6">
                      <a:lumMod val="50000"/>
                    </a:schemeClr>
                  </a:solidFill>
                  <a:latin typeface="+mn-lt"/>
                </a:rPr>
                <a:t>W</a:t>
              </a:r>
              <a:r>
                <a:rPr lang="en-US" sz="2800" baseline="30000" dirty="0">
                  <a:solidFill>
                    <a:schemeClr val="accent6">
                      <a:lumMod val="50000"/>
                    </a:schemeClr>
                  </a:solidFill>
                  <a:latin typeface="+mn-lt"/>
                </a:rPr>
                <a:t>1</a:t>
              </a:r>
            </a:p>
          </p:txBody>
        </p:sp>
        <p:sp>
          <p:nvSpPr>
            <p:cNvPr id="97" name="Rectangle 96">
              <a:extLst>
                <a:ext uri="{FF2B5EF4-FFF2-40B4-BE49-F238E27FC236}">
                  <a16:creationId xmlns:a16="http://schemas.microsoft.com/office/drawing/2014/main" id="{A0174B9F-A5BD-7920-CF30-7770765D6FEB}"/>
                </a:ext>
              </a:extLst>
            </p:cNvPr>
            <p:cNvSpPr/>
            <p:nvPr/>
          </p:nvSpPr>
          <p:spPr bwMode="auto">
            <a:xfrm>
              <a:off x="4046620" y="3519315"/>
              <a:ext cx="1672046" cy="794324"/>
            </a:xfrm>
            <a:prstGeom prst="rect">
              <a:avLst/>
            </a:prstGeom>
            <a:solidFill>
              <a:schemeClr val="accent2">
                <a:lumMod val="40000"/>
                <a:lumOff val="60000"/>
              </a:schemeClr>
            </a:solidFill>
            <a:ln w="38100" cap="sq" algn="ctr">
              <a:solidFill>
                <a:schemeClr val="accent5"/>
              </a:solidFill>
              <a:miter lim="800000"/>
              <a:headEnd/>
              <a:tailEnd/>
            </a:ln>
            <a:effectLst/>
          </p:spPr>
          <p:txBody>
            <a:bodyPr wrap="none" rtlCol="0" anchor="ctr"/>
            <a:lstStyle/>
            <a:p>
              <a:pPr algn="ctr"/>
              <a:r>
                <a:rPr lang="en-US" sz="2800" b="1" dirty="0">
                  <a:solidFill>
                    <a:schemeClr val="accent6">
                      <a:lumMod val="50000"/>
                    </a:schemeClr>
                  </a:solidFill>
                  <a:latin typeface="+mn-lt"/>
                </a:rPr>
                <a:t>W</a:t>
              </a:r>
              <a:r>
                <a:rPr lang="en-US" sz="2800" baseline="30000" dirty="0">
                  <a:solidFill>
                    <a:schemeClr val="accent6">
                      <a:lumMod val="50000"/>
                    </a:schemeClr>
                  </a:solidFill>
                  <a:latin typeface="+mn-lt"/>
                </a:rPr>
                <a:t>0</a:t>
              </a:r>
            </a:p>
          </p:txBody>
        </p:sp>
        <p:sp>
          <p:nvSpPr>
            <p:cNvPr id="98" name="TextBox 97">
              <a:extLst>
                <a:ext uri="{FF2B5EF4-FFF2-40B4-BE49-F238E27FC236}">
                  <a16:creationId xmlns:a16="http://schemas.microsoft.com/office/drawing/2014/main" id="{1E12EF46-7867-3659-A01E-26E75095CA4E}"/>
                </a:ext>
              </a:extLst>
            </p:cNvPr>
            <p:cNvSpPr txBox="1"/>
            <p:nvPr/>
          </p:nvSpPr>
          <p:spPr>
            <a:xfrm>
              <a:off x="4636008" y="2457450"/>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99" name="TextBox 98">
              <a:extLst>
                <a:ext uri="{FF2B5EF4-FFF2-40B4-BE49-F238E27FC236}">
                  <a16:creationId xmlns:a16="http://schemas.microsoft.com/office/drawing/2014/main" id="{5CC02AD3-FD54-3DED-2A0D-9D2827313EB2}"/>
                </a:ext>
              </a:extLst>
            </p:cNvPr>
            <p:cNvSpPr txBox="1"/>
            <p:nvPr/>
          </p:nvSpPr>
          <p:spPr>
            <a:xfrm>
              <a:off x="5862992" y="2455884"/>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0" name="TextBox 99">
              <a:extLst>
                <a:ext uri="{FF2B5EF4-FFF2-40B4-BE49-F238E27FC236}">
                  <a16:creationId xmlns:a16="http://schemas.microsoft.com/office/drawing/2014/main" id="{4C331733-8E55-B6D0-D38F-E95D2B96496F}"/>
                </a:ext>
              </a:extLst>
            </p:cNvPr>
            <p:cNvSpPr txBox="1"/>
            <p:nvPr/>
          </p:nvSpPr>
          <p:spPr>
            <a:xfrm>
              <a:off x="6508039" y="2455884"/>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1" name="TextBox 100">
              <a:extLst>
                <a:ext uri="{FF2B5EF4-FFF2-40B4-BE49-F238E27FC236}">
                  <a16:creationId xmlns:a16="http://schemas.microsoft.com/office/drawing/2014/main" id="{22B225A1-A6E8-654C-9F39-E20117010E27}"/>
                </a:ext>
              </a:extLst>
            </p:cNvPr>
            <p:cNvSpPr txBox="1"/>
            <p:nvPr/>
          </p:nvSpPr>
          <p:spPr>
            <a:xfrm>
              <a:off x="6506353" y="3676982"/>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2" name="TextBox 101">
              <a:extLst>
                <a:ext uri="{FF2B5EF4-FFF2-40B4-BE49-F238E27FC236}">
                  <a16:creationId xmlns:a16="http://schemas.microsoft.com/office/drawing/2014/main" id="{FCEE5C30-3EB8-3F3F-42F0-2588CD7F25DF}"/>
                </a:ext>
              </a:extLst>
            </p:cNvPr>
            <p:cNvSpPr txBox="1"/>
            <p:nvPr/>
          </p:nvSpPr>
          <p:spPr>
            <a:xfrm>
              <a:off x="5861368" y="3671980"/>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3" name="TextBox 102">
              <a:extLst>
                <a:ext uri="{FF2B5EF4-FFF2-40B4-BE49-F238E27FC236}">
                  <a16:creationId xmlns:a16="http://schemas.microsoft.com/office/drawing/2014/main" id="{98363D32-6FD3-4528-CEB2-B3581E525BBE}"/>
                </a:ext>
              </a:extLst>
            </p:cNvPr>
            <p:cNvSpPr txBox="1"/>
            <p:nvPr/>
          </p:nvSpPr>
          <p:spPr>
            <a:xfrm>
              <a:off x="6515636" y="4311104"/>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4" name="TextBox 103">
              <a:extLst>
                <a:ext uri="{FF2B5EF4-FFF2-40B4-BE49-F238E27FC236}">
                  <a16:creationId xmlns:a16="http://schemas.microsoft.com/office/drawing/2014/main" id="{3BE0EF1D-48C8-8A5F-F776-9076BD8D5B89}"/>
                </a:ext>
              </a:extLst>
            </p:cNvPr>
            <p:cNvSpPr txBox="1"/>
            <p:nvPr/>
          </p:nvSpPr>
          <p:spPr>
            <a:xfrm>
              <a:off x="4636070" y="4318269"/>
              <a:ext cx="493774" cy="347472"/>
            </a:xfrm>
            <a:prstGeom prst="rect">
              <a:avLst/>
            </a:prstGeom>
            <a:noFill/>
          </p:spPr>
          <p:txBody>
            <a:bodyPr wrap="square" rtlCol="0">
              <a:noAutofit/>
            </a:bodyPr>
            <a:lstStyle/>
            <a:p>
              <a:pPr algn="ctr"/>
              <a:r>
                <a:rPr lang="en-US" sz="2800" b="1" dirty="0">
                  <a:solidFill>
                    <a:schemeClr val="accent6">
                      <a:lumMod val="50000"/>
                    </a:schemeClr>
                  </a:solidFill>
                  <a:latin typeface="+mn-lt"/>
                </a:rPr>
                <a:t>0</a:t>
              </a:r>
            </a:p>
          </p:txBody>
        </p:sp>
        <p:sp>
          <p:nvSpPr>
            <p:cNvPr id="105" name="TextBox 104">
              <a:extLst>
                <a:ext uri="{FF2B5EF4-FFF2-40B4-BE49-F238E27FC236}">
                  <a16:creationId xmlns:a16="http://schemas.microsoft.com/office/drawing/2014/main" id="{9B63AD77-FB90-2823-6BBE-B13746C53295}"/>
                </a:ext>
              </a:extLst>
            </p:cNvPr>
            <p:cNvSpPr txBox="1"/>
            <p:nvPr/>
          </p:nvSpPr>
          <p:spPr>
            <a:xfrm>
              <a:off x="2266814" y="3768105"/>
              <a:ext cx="1372938" cy="800100"/>
            </a:xfrm>
            <a:prstGeom prst="rect">
              <a:avLst/>
            </a:prstGeom>
            <a:noFill/>
          </p:spPr>
          <p:txBody>
            <a:bodyPr wrap="square" rtlCol="0" anchor="ctr" anchorCtr="0">
              <a:noAutofit/>
            </a:bodyPr>
            <a:lstStyle/>
            <a:p>
              <a:pPr algn="ctr"/>
              <a:r>
                <a:rPr lang="el-GR" sz="8000" dirty="0">
                  <a:solidFill>
                    <a:schemeClr val="accent6"/>
                  </a:solidFill>
                  <a:latin typeface="+mn-lt"/>
                  <a:cs typeface="Calibri" panose="020F0502020204030204" pitchFamily="34" charset="0"/>
                </a:rPr>
                <a:t>σ</a:t>
              </a:r>
              <a:endParaRPr lang="en-US" sz="19900" dirty="0">
                <a:solidFill>
                  <a:schemeClr val="accent6"/>
                </a:solidFill>
                <a:latin typeface="+mn-lt"/>
              </a:endParaRPr>
            </a:p>
          </p:txBody>
        </p:sp>
        <p:grpSp>
          <p:nvGrpSpPr>
            <p:cNvPr id="106" name="Group 105">
              <a:extLst>
                <a:ext uri="{FF2B5EF4-FFF2-40B4-BE49-F238E27FC236}">
                  <a16:creationId xmlns:a16="http://schemas.microsoft.com/office/drawing/2014/main" id="{1371E207-974E-6C8C-90A9-66A65EA918B3}"/>
                </a:ext>
              </a:extLst>
            </p:cNvPr>
            <p:cNvGrpSpPr/>
            <p:nvPr/>
          </p:nvGrpSpPr>
          <p:grpSpPr>
            <a:xfrm>
              <a:off x="7996444" y="1850746"/>
              <a:ext cx="381545" cy="2951512"/>
              <a:chOff x="8237984" y="1800353"/>
              <a:chExt cx="381545" cy="2951512"/>
            </a:xfrm>
          </p:grpSpPr>
          <p:sp>
            <p:nvSpPr>
              <p:cNvPr id="111" name="Rectangle 110">
                <a:extLst>
                  <a:ext uri="{FF2B5EF4-FFF2-40B4-BE49-F238E27FC236}">
                    <a16:creationId xmlns:a16="http://schemas.microsoft.com/office/drawing/2014/main" id="{A20B6CD2-69A4-0E19-D0FD-42FDFA1D421E}"/>
                  </a:ext>
                </a:extLst>
              </p:cNvPr>
              <p:cNvSpPr/>
              <p:nvPr/>
            </p:nvSpPr>
            <p:spPr bwMode="auto">
              <a:xfrm>
                <a:off x="8237985" y="3484070"/>
                <a:ext cx="381543" cy="779176"/>
              </a:xfrm>
              <a:prstGeom prst="rect">
                <a:avLst/>
              </a:prstGeom>
              <a:solidFill>
                <a:schemeClr val="accent2">
                  <a:lumMod val="40000"/>
                  <a:lumOff val="60000"/>
                </a:schemeClr>
              </a:solidFill>
              <a:ln w="38100" cap="sq" algn="ctr">
                <a:solidFill>
                  <a:schemeClr val="accent5"/>
                </a:solidFill>
                <a:miter lim="800000"/>
                <a:headEnd/>
                <a:tailEnd/>
              </a:ln>
              <a:effectLst/>
            </p:spPr>
            <p:txBody>
              <a:bodyPr wrap="none" rtlCol="0" anchor="ctr" anchorCtr="0"/>
              <a:lstStyle/>
              <a:p>
                <a:pPr algn="ctr"/>
                <a:r>
                  <a:rPr lang="en-US" sz="2800" b="1" dirty="0">
                    <a:solidFill>
                      <a:schemeClr val="accent6">
                        <a:lumMod val="50000"/>
                      </a:schemeClr>
                    </a:solidFill>
                    <a:latin typeface="+mn-lt"/>
                  </a:rPr>
                  <a:t>h</a:t>
                </a:r>
                <a:endParaRPr lang="en-US" sz="2800" baseline="30000" dirty="0">
                  <a:solidFill>
                    <a:schemeClr val="accent6">
                      <a:lumMod val="50000"/>
                    </a:schemeClr>
                  </a:solidFill>
                  <a:latin typeface="+mn-lt"/>
                </a:endParaRPr>
              </a:p>
            </p:txBody>
          </p:sp>
          <p:sp>
            <p:nvSpPr>
              <p:cNvPr id="112" name="Rectangle 111">
                <a:extLst>
                  <a:ext uri="{FF2B5EF4-FFF2-40B4-BE49-F238E27FC236}">
                    <a16:creationId xmlns:a16="http://schemas.microsoft.com/office/drawing/2014/main" id="{F4A29D63-CBF5-5D98-CA44-3B928070F105}"/>
                  </a:ext>
                </a:extLst>
              </p:cNvPr>
              <p:cNvSpPr/>
              <p:nvPr/>
            </p:nvSpPr>
            <p:spPr bwMode="auto">
              <a:xfrm>
                <a:off x="8237984" y="1800353"/>
                <a:ext cx="381543" cy="1672048"/>
              </a:xfrm>
              <a:prstGeom prst="rect">
                <a:avLst/>
              </a:prstGeom>
              <a:solidFill>
                <a:schemeClr val="accent2">
                  <a:lumMod val="40000"/>
                  <a:lumOff val="60000"/>
                </a:schemeClr>
              </a:solidFill>
              <a:ln w="38100" cap="sq" algn="ctr">
                <a:solidFill>
                  <a:schemeClr val="accent5"/>
                </a:solidFill>
                <a:miter lim="800000"/>
                <a:headEnd/>
                <a:tailEnd/>
              </a:ln>
              <a:effectLst/>
            </p:spPr>
            <p:txBody>
              <a:bodyPr wrap="none" rtlCol="0" anchor="ctr"/>
              <a:lstStyle/>
              <a:p>
                <a:pPr algn="ctr"/>
                <a:r>
                  <a:rPr lang="en-US" sz="2800" b="1" dirty="0">
                    <a:solidFill>
                      <a:schemeClr val="accent6">
                        <a:lumMod val="50000"/>
                      </a:schemeClr>
                    </a:solidFill>
                    <a:latin typeface="+mn-lt"/>
                  </a:rPr>
                  <a:t>x</a:t>
                </a:r>
              </a:p>
            </p:txBody>
          </p:sp>
          <p:sp>
            <p:nvSpPr>
              <p:cNvPr id="113" name="Rectangle 112">
                <a:extLst>
                  <a:ext uri="{FF2B5EF4-FFF2-40B4-BE49-F238E27FC236}">
                    <a16:creationId xmlns:a16="http://schemas.microsoft.com/office/drawing/2014/main" id="{93A6A26B-04D8-7041-5D5A-4BF83CE01324}"/>
                  </a:ext>
                </a:extLst>
              </p:cNvPr>
              <p:cNvSpPr/>
              <p:nvPr/>
            </p:nvSpPr>
            <p:spPr bwMode="auto">
              <a:xfrm>
                <a:off x="8237986" y="4283759"/>
                <a:ext cx="381543" cy="468106"/>
              </a:xfrm>
              <a:prstGeom prst="rect">
                <a:avLst/>
              </a:prstGeom>
              <a:solidFill>
                <a:schemeClr val="accent2">
                  <a:lumMod val="40000"/>
                  <a:lumOff val="60000"/>
                </a:schemeClr>
              </a:solidFill>
              <a:ln w="38100" cap="sq" algn="ctr">
                <a:solidFill>
                  <a:schemeClr val="accent5"/>
                </a:solidFill>
                <a:miter lim="800000"/>
                <a:headEnd/>
                <a:tailEnd/>
              </a:ln>
              <a:effectLst/>
            </p:spPr>
            <p:txBody>
              <a:bodyPr wrap="none" rtlCol="0" anchor="ctr" anchorCtr="0"/>
              <a:lstStyle/>
              <a:p>
                <a:pPr algn="ctr"/>
                <a:r>
                  <a:rPr lang="en-US" sz="2800" b="1" dirty="0">
                    <a:solidFill>
                      <a:schemeClr val="accent6">
                        <a:lumMod val="50000"/>
                      </a:schemeClr>
                    </a:solidFill>
                    <a:latin typeface="+mn-lt"/>
                  </a:rPr>
                  <a:t>y</a:t>
                </a:r>
              </a:p>
            </p:txBody>
          </p:sp>
        </p:grpSp>
        <p:sp>
          <p:nvSpPr>
            <p:cNvPr id="107" name="Double Bracket 106">
              <a:extLst>
                <a:ext uri="{FF2B5EF4-FFF2-40B4-BE49-F238E27FC236}">
                  <a16:creationId xmlns:a16="http://schemas.microsoft.com/office/drawing/2014/main" id="{6BBE3542-B7E4-A225-322B-7000A70EC2F8}"/>
                </a:ext>
              </a:extLst>
            </p:cNvPr>
            <p:cNvSpPr/>
            <p:nvPr/>
          </p:nvSpPr>
          <p:spPr>
            <a:xfrm>
              <a:off x="3471035" y="3724482"/>
              <a:ext cx="3910095" cy="1088136"/>
            </a:xfrm>
            <a:prstGeom prst="bracketPair">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p>
          </p:txBody>
        </p:sp>
        <p:sp>
          <p:nvSpPr>
            <p:cNvPr id="108" name="Rectangle 107">
              <a:extLst>
                <a:ext uri="{FF2B5EF4-FFF2-40B4-BE49-F238E27FC236}">
                  <a16:creationId xmlns:a16="http://schemas.microsoft.com/office/drawing/2014/main" id="{207B1218-D649-9B04-6EBB-B0F4C8D14D41}"/>
                </a:ext>
              </a:extLst>
            </p:cNvPr>
            <p:cNvSpPr>
              <a:spLocks noChangeAspect="1"/>
            </p:cNvSpPr>
            <p:nvPr/>
          </p:nvSpPr>
          <p:spPr bwMode="auto">
            <a:xfrm>
              <a:off x="4037476" y="1842546"/>
              <a:ext cx="2962651" cy="2962656"/>
            </a:xfrm>
            <a:prstGeom prst="rect">
              <a:avLst/>
            </a:prstGeom>
            <a:noFill/>
            <a:ln w="28575" cap="sq" algn="ctr">
              <a:solidFill>
                <a:schemeClr val="accent6"/>
              </a:solidFill>
              <a:miter lim="800000"/>
              <a:headEnd/>
              <a:tailEnd/>
            </a:ln>
            <a:effectLst/>
          </p:spPr>
          <p:txBody>
            <a:bodyPr wrap="none" rtlCol="0" anchor="ctr"/>
            <a:lstStyle/>
            <a:p>
              <a:pPr algn="ctr"/>
              <a:endParaRPr lang="en-US" sz="2800" dirty="0">
                <a:solidFill>
                  <a:schemeClr val="bg1"/>
                </a:solidFill>
                <a:latin typeface="+mn-lt"/>
              </a:endParaRPr>
            </a:p>
          </p:txBody>
        </p:sp>
        <p:sp>
          <p:nvSpPr>
            <p:cNvPr id="110" name="TextBox 109">
              <a:extLst>
                <a:ext uri="{FF2B5EF4-FFF2-40B4-BE49-F238E27FC236}">
                  <a16:creationId xmlns:a16="http://schemas.microsoft.com/office/drawing/2014/main" id="{841FEC72-6FEB-F448-8A8C-89278573E5FA}"/>
                </a:ext>
              </a:extLst>
            </p:cNvPr>
            <p:cNvSpPr txBox="1"/>
            <p:nvPr/>
          </p:nvSpPr>
          <p:spPr>
            <a:xfrm>
              <a:off x="3480388" y="1948204"/>
              <a:ext cx="377502" cy="2759589"/>
            </a:xfrm>
            <a:prstGeom prst="rect">
              <a:avLst/>
            </a:prstGeom>
            <a:noFill/>
          </p:spPr>
          <p:txBody>
            <a:bodyPr vert="vert270" wrap="square" rtlCol="0">
              <a:noAutofit/>
            </a:bodyPr>
            <a:lstStyle/>
            <a:p>
              <a:r>
                <a:rPr lang="en-US" sz="2800" i="1" dirty="0">
                  <a:latin typeface="+mn-lt"/>
                </a:rPr>
                <a:t>y      h            x</a:t>
              </a:r>
            </a:p>
          </p:txBody>
        </p:sp>
      </p:grpSp>
      <p:sp>
        <p:nvSpPr>
          <p:cNvPr id="117" name="TextBox 116">
            <a:extLst>
              <a:ext uri="{FF2B5EF4-FFF2-40B4-BE49-F238E27FC236}">
                <a16:creationId xmlns:a16="http://schemas.microsoft.com/office/drawing/2014/main" id="{6C254FA3-9A01-9D07-7F68-E64DAB21522C}"/>
              </a:ext>
            </a:extLst>
          </p:cNvPr>
          <p:cNvSpPr txBox="1"/>
          <p:nvPr/>
        </p:nvSpPr>
        <p:spPr>
          <a:xfrm>
            <a:off x="15116839" y="24877188"/>
            <a:ext cx="13715930" cy="1077218"/>
          </a:xfrm>
          <a:prstGeom prst="rect">
            <a:avLst/>
          </a:prstGeom>
          <a:noFill/>
        </p:spPr>
        <p:txBody>
          <a:bodyPr wrap="square">
            <a:spAutoFit/>
          </a:bodyPr>
          <a:lstStyle/>
          <a:p>
            <a:r>
              <a:rPr lang="en-US" sz="3200" dirty="0">
                <a:latin typeface="+mn-lt"/>
              </a:rPr>
              <a:t>The Simple Recurrent Unit (SRU) involves light recurrence and highway networks, [4]</a:t>
            </a:r>
          </a:p>
        </p:txBody>
      </p:sp>
      <p:graphicFrame>
        <p:nvGraphicFramePr>
          <p:cNvPr id="131" name="Table 130">
            <a:extLst>
              <a:ext uri="{FF2B5EF4-FFF2-40B4-BE49-F238E27FC236}">
                <a16:creationId xmlns:a16="http://schemas.microsoft.com/office/drawing/2014/main" id="{E1856282-3B31-E06B-F95C-8F2A81EA8F21}"/>
              </a:ext>
            </a:extLst>
          </p:cNvPr>
          <p:cNvGraphicFramePr>
            <a:graphicFrameLocks noGrp="1"/>
          </p:cNvGraphicFramePr>
          <p:nvPr>
            <p:extLst>
              <p:ext uri="{D42A27DB-BD31-4B8C-83A1-F6EECF244321}">
                <p14:modId xmlns:p14="http://schemas.microsoft.com/office/powerpoint/2010/main" val="2722120307"/>
              </p:ext>
            </p:extLst>
          </p:nvPr>
        </p:nvGraphicFramePr>
        <p:xfrm>
          <a:off x="1822480" y="18868597"/>
          <a:ext cx="11275470" cy="2841221"/>
        </p:xfrm>
        <a:graphic>
          <a:graphicData uri="http://schemas.openxmlformats.org/drawingml/2006/table">
            <a:tbl>
              <a:tblPr firstRow="1" bandRow="1">
                <a:tableStyleId>{21E4AEA4-8DFA-4A89-87EB-49C32662AFE0}</a:tableStyleId>
              </a:tblPr>
              <a:tblGrid>
                <a:gridCol w="3541125">
                  <a:extLst>
                    <a:ext uri="{9D8B030D-6E8A-4147-A177-3AD203B41FA5}">
                      <a16:colId xmlns:a16="http://schemas.microsoft.com/office/drawing/2014/main" val="2872780794"/>
                    </a:ext>
                  </a:extLst>
                </a:gridCol>
                <a:gridCol w="3975855">
                  <a:extLst>
                    <a:ext uri="{9D8B030D-6E8A-4147-A177-3AD203B41FA5}">
                      <a16:colId xmlns:a16="http://schemas.microsoft.com/office/drawing/2014/main" val="3122612783"/>
                    </a:ext>
                  </a:extLst>
                </a:gridCol>
                <a:gridCol w="3758490">
                  <a:extLst>
                    <a:ext uri="{9D8B030D-6E8A-4147-A177-3AD203B41FA5}">
                      <a16:colId xmlns:a16="http://schemas.microsoft.com/office/drawing/2014/main" val="813921884"/>
                    </a:ext>
                  </a:extLst>
                </a:gridCol>
              </a:tblGrid>
              <a:tr h="595276">
                <a:tc>
                  <a:txBody>
                    <a:bodyPr/>
                    <a:lstStyle/>
                    <a:p>
                      <a:pPr algn="ctr"/>
                      <a:r>
                        <a:rPr lang="en-US" sz="3200" b="1" dirty="0"/>
                        <a:t>Dense (25)</a:t>
                      </a:r>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t>Sparse (12)</a:t>
                      </a:r>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t>Low-Rank (20)</a:t>
                      </a:r>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488464"/>
                  </a:ext>
                </a:extLst>
              </a:tr>
              <a:tr h="2245945">
                <a:tc>
                  <a:txBody>
                    <a:bodyPr/>
                    <a:lstStyle/>
                    <a:p>
                      <a:endParaRPr lang="en-US" sz="5500" dirty="0"/>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5500" dirty="0"/>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5500" dirty="0"/>
                    </a:p>
                  </a:txBody>
                  <a:tcPr marL="103250" marR="103250" marT="51625" marB="51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0792458"/>
                  </a:ext>
                </a:extLst>
              </a:tr>
            </a:tbl>
          </a:graphicData>
        </a:graphic>
      </p:graphicFrame>
      <p:graphicFrame>
        <p:nvGraphicFramePr>
          <p:cNvPr id="132" name="Table 131">
            <a:extLst>
              <a:ext uri="{FF2B5EF4-FFF2-40B4-BE49-F238E27FC236}">
                <a16:creationId xmlns:a16="http://schemas.microsoft.com/office/drawing/2014/main" id="{1DAD8399-A094-FCF8-609D-D904931022E9}"/>
              </a:ext>
            </a:extLst>
          </p:cNvPr>
          <p:cNvGraphicFramePr>
            <a:graphicFrameLocks noGrp="1"/>
          </p:cNvGraphicFramePr>
          <p:nvPr>
            <p:extLst>
              <p:ext uri="{D42A27DB-BD31-4B8C-83A1-F6EECF244321}">
                <p14:modId xmlns:p14="http://schemas.microsoft.com/office/powerpoint/2010/main" val="2012629198"/>
              </p:ext>
            </p:extLst>
          </p:nvPr>
        </p:nvGraphicFramePr>
        <p:xfrm>
          <a:off x="2560067" y="19521514"/>
          <a:ext cx="1984910" cy="2073305"/>
        </p:xfrm>
        <a:graphic>
          <a:graphicData uri="http://schemas.openxmlformats.org/drawingml/2006/table">
            <a:tbl>
              <a:tblPr bandRow="1">
                <a:tableStyleId>{5940675A-B579-460E-94D1-54222C63F5DA}</a:tableStyleId>
              </a:tblPr>
              <a:tblGrid>
                <a:gridCol w="396982">
                  <a:extLst>
                    <a:ext uri="{9D8B030D-6E8A-4147-A177-3AD203B41FA5}">
                      <a16:colId xmlns:a16="http://schemas.microsoft.com/office/drawing/2014/main" val="2852302246"/>
                    </a:ext>
                  </a:extLst>
                </a:gridCol>
                <a:gridCol w="396982">
                  <a:extLst>
                    <a:ext uri="{9D8B030D-6E8A-4147-A177-3AD203B41FA5}">
                      <a16:colId xmlns:a16="http://schemas.microsoft.com/office/drawing/2014/main" val="82502788"/>
                    </a:ext>
                  </a:extLst>
                </a:gridCol>
                <a:gridCol w="396982">
                  <a:extLst>
                    <a:ext uri="{9D8B030D-6E8A-4147-A177-3AD203B41FA5}">
                      <a16:colId xmlns:a16="http://schemas.microsoft.com/office/drawing/2014/main" val="2692706838"/>
                    </a:ext>
                  </a:extLst>
                </a:gridCol>
                <a:gridCol w="396982">
                  <a:extLst>
                    <a:ext uri="{9D8B030D-6E8A-4147-A177-3AD203B41FA5}">
                      <a16:colId xmlns:a16="http://schemas.microsoft.com/office/drawing/2014/main" val="2716376264"/>
                    </a:ext>
                  </a:extLst>
                </a:gridCol>
                <a:gridCol w="396982">
                  <a:extLst>
                    <a:ext uri="{9D8B030D-6E8A-4147-A177-3AD203B41FA5}">
                      <a16:colId xmlns:a16="http://schemas.microsoft.com/office/drawing/2014/main" val="2459584715"/>
                    </a:ext>
                  </a:extLst>
                </a:gridCol>
              </a:tblGrid>
              <a:tr h="414661">
                <a:tc>
                  <a:txBody>
                    <a:bodyPr/>
                    <a:lstStyle/>
                    <a:p>
                      <a:pPr algn="ctr"/>
                      <a:r>
                        <a:rPr lang="en-US" sz="2400" dirty="0"/>
                        <a:t>0</a:t>
                      </a:r>
                    </a:p>
                  </a:txBody>
                  <a:tcPr marL="44745" marR="44745" marT="22373" marB="22373" anchor="ctr"/>
                </a:tc>
                <a:tc>
                  <a:txBody>
                    <a:bodyPr/>
                    <a:lstStyle/>
                    <a:p>
                      <a:pPr algn="ctr"/>
                      <a:r>
                        <a:rPr lang="en-US" sz="2400" dirty="0"/>
                        <a:t>4</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2881658681"/>
                  </a:ext>
                </a:extLst>
              </a:tr>
              <a:tr h="414661">
                <a:tc>
                  <a:txBody>
                    <a:bodyPr/>
                    <a:lstStyle/>
                    <a:p>
                      <a:pPr algn="ctr"/>
                      <a:r>
                        <a:rPr lang="en-US" sz="2400" dirty="0"/>
                        <a:t>3</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3171281240"/>
                  </a:ext>
                </a:extLst>
              </a:tr>
              <a:tr h="414661">
                <a:tc>
                  <a:txBody>
                    <a:bodyPr/>
                    <a:lstStyle/>
                    <a:p>
                      <a:pPr algn="ctr"/>
                      <a:r>
                        <a:rPr lang="en-US" sz="2400" dirty="0"/>
                        <a:t>0</a:t>
                      </a:r>
                    </a:p>
                  </a:txBody>
                  <a:tcPr marL="44745" marR="44745" marT="22373" marB="22373" anchor="ctr"/>
                </a:tc>
                <a:tc>
                  <a:txBody>
                    <a:bodyPr/>
                    <a:lstStyle/>
                    <a:p>
                      <a:pPr algn="ctr"/>
                      <a:r>
                        <a:rPr lang="en-US" sz="2400" dirty="0"/>
                        <a:t>5</a:t>
                      </a:r>
                    </a:p>
                  </a:txBody>
                  <a:tcPr marL="44745" marR="44745" marT="22373" marB="22373" anchor="ctr"/>
                </a:tc>
                <a:tc>
                  <a:txBody>
                    <a:bodyPr/>
                    <a:lstStyle/>
                    <a:p>
                      <a:pPr algn="ctr"/>
                      <a:r>
                        <a:rPr lang="en-US" sz="2400" dirty="0"/>
                        <a:t>6</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1395112348"/>
                  </a:ext>
                </a:extLst>
              </a:tr>
              <a:tr h="414661">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1618541797"/>
                  </a:ext>
                </a:extLst>
              </a:tr>
              <a:tr h="414661">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2277299404"/>
                  </a:ext>
                </a:extLst>
              </a:tr>
            </a:tbl>
          </a:graphicData>
        </a:graphic>
      </p:graphicFrame>
      <p:graphicFrame>
        <p:nvGraphicFramePr>
          <p:cNvPr id="133" name="Table 132">
            <a:extLst>
              <a:ext uri="{FF2B5EF4-FFF2-40B4-BE49-F238E27FC236}">
                <a16:creationId xmlns:a16="http://schemas.microsoft.com/office/drawing/2014/main" id="{A0E45955-9D65-E39F-1C6C-67C7ADD9FC47}"/>
              </a:ext>
            </a:extLst>
          </p:cNvPr>
          <p:cNvGraphicFramePr>
            <a:graphicFrameLocks noGrp="1"/>
          </p:cNvGraphicFramePr>
          <p:nvPr>
            <p:extLst>
              <p:ext uri="{D42A27DB-BD31-4B8C-83A1-F6EECF244321}">
                <p14:modId xmlns:p14="http://schemas.microsoft.com/office/powerpoint/2010/main" val="3402104529"/>
              </p:ext>
            </p:extLst>
          </p:nvPr>
        </p:nvGraphicFramePr>
        <p:xfrm>
          <a:off x="6125990" y="19942605"/>
          <a:ext cx="2395780" cy="1243983"/>
        </p:xfrm>
        <a:graphic>
          <a:graphicData uri="http://schemas.openxmlformats.org/drawingml/2006/table">
            <a:tbl>
              <a:tblPr bandRow="1">
                <a:tableStyleId>{5940675A-B579-460E-94D1-54222C63F5DA}</a:tableStyleId>
              </a:tblPr>
              <a:tblGrid>
                <a:gridCol w="1115592">
                  <a:extLst>
                    <a:ext uri="{9D8B030D-6E8A-4147-A177-3AD203B41FA5}">
                      <a16:colId xmlns:a16="http://schemas.microsoft.com/office/drawing/2014/main" val="2852302246"/>
                    </a:ext>
                  </a:extLst>
                </a:gridCol>
                <a:gridCol w="320047">
                  <a:extLst>
                    <a:ext uri="{9D8B030D-6E8A-4147-A177-3AD203B41FA5}">
                      <a16:colId xmlns:a16="http://schemas.microsoft.com/office/drawing/2014/main" val="82502788"/>
                    </a:ext>
                  </a:extLst>
                </a:gridCol>
                <a:gridCol w="320047">
                  <a:extLst>
                    <a:ext uri="{9D8B030D-6E8A-4147-A177-3AD203B41FA5}">
                      <a16:colId xmlns:a16="http://schemas.microsoft.com/office/drawing/2014/main" val="2692706838"/>
                    </a:ext>
                  </a:extLst>
                </a:gridCol>
                <a:gridCol w="320047">
                  <a:extLst>
                    <a:ext uri="{9D8B030D-6E8A-4147-A177-3AD203B41FA5}">
                      <a16:colId xmlns:a16="http://schemas.microsoft.com/office/drawing/2014/main" val="2716376264"/>
                    </a:ext>
                  </a:extLst>
                </a:gridCol>
                <a:gridCol w="320047">
                  <a:extLst>
                    <a:ext uri="{9D8B030D-6E8A-4147-A177-3AD203B41FA5}">
                      <a16:colId xmlns:a16="http://schemas.microsoft.com/office/drawing/2014/main" val="1701011878"/>
                    </a:ext>
                  </a:extLst>
                </a:gridCol>
              </a:tblGrid>
              <a:tr h="414661">
                <a:tc>
                  <a:txBody>
                    <a:bodyPr/>
                    <a:lstStyle/>
                    <a:p>
                      <a:pPr algn="r"/>
                      <a:r>
                        <a:rPr lang="en-US" sz="2000" i="1" dirty="0"/>
                        <a:t>Val</a:t>
                      </a:r>
                    </a:p>
                  </a:txBody>
                  <a:tcPr marL="44745" marR="44745" marT="22373" marB="22373" anchor="ctr"/>
                </a:tc>
                <a:tc>
                  <a:txBody>
                    <a:bodyPr/>
                    <a:lstStyle/>
                    <a:p>
                      <a:pPr algn="ctr"/>
                      <a:r>
                        <a:rPr lang="en-US" sz="2400" dirty="0"/>
                        <a:t>3</a:t>
                      </a:r>
                    </a:p>
                  </a:txBody>
                  <a:tcPr marL="44745" marR="44745" marT="22373" marB="22373" anchor="ctr"/>
                </a:tc>
                <a:tc>
                  <a:txBody>
                    <a:bodyPr/>
                    <a:lstStyle/>
                    <a:p>
                      <a:pPr algn="ctr"/>
                      <a:r>
                        <a:rPr lang="en-US" sz="2400" dirty="0"/>
                        <a:t>4</a:t>
                      </a:r>
                    </a:p>
                  </a:txBody>
                  <a:tcPr marL="44745" marR="44745" marT="22373" marB="22373" anchor="ctr"/>
                </a:tc>
                <a:tc>
                  <a:txBody>
                    <a:bodyPr/>
                    <a:lstStyle/>
                    <a:p>
                      <a:pPr algn="ctr"/>
                      <a:r>
                        <a:rPr lang="en-US" sz="2400" dirty="0"/>
                        <a:t>5</a:t>
                      </a:r>
                    </a:p>
                  </a:txBody>
                  <a:tcPr marL="44745" marR="44745" marT="22373" marB="22373" anchor="ctr"/>
                </a:tc>
                <a:tc>
                  <a:txBody>
                    <a:bodyPr/>
                    <a:lstStyle/>
                    <a:p>
                      <a:pPr algn="ctr"/>
                      <a:r>
                        <a:rPr lang="en-US" sz="2400" dirty="0"/>
                        <a:t>6</a:t>
                      </a:r>
                    </a:p>
                  </a:txBody>
                  <a:tcPr marL="44745" marR="44745" marT="22373" marB="22373" anchor="ctr"/>
                </a:tc>
                <a:extLst>
                  <a:ext uri="{0D108BD9-81ED-4DB2-BD59-A6C34878D82A}">
                    <a16:rowId xmlns:a16="http://schemas.microsoft.com/office/drawing/2014/main" val="1395112348"/>
                  </a:ext>
                </a:extLst>
              </a:tr>
              <a:tr h="414661">
                <a:tc>
                  <a:txBody>
                    <a:bodyPr/>
                    <a:lstStyle/>
                    <a:p>
                      <a:pPr algn="r"/>
                      <a:r>
                        <a:rPr lang="en-US" sz="2000" i="1" dirty="0"/>
                        <a:t>Row</a:t>
                      </a:r>
                    </a:p>
                  </a:txBody>
                  <a:tcPr marL="44745" marR="44745" marT="22373" marB="22373" anchor="ctr"/>
                </a:tc>
                <a:tc>
                  <a:txBody>
                    <a:bodyPr/>
                    <a:lstStyle/>
                    <a:p>
                      <a:pPr algn="ctr"/>
                      <a:r>
                        <a:rPr lang="en-US" sz="2400" dirty="0"/>
                        <a:t>1</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2</a:t>
                      </a:r>
                    </a:p>
                  </a:txBody>
                  <a:tcPr marL="44745" marR="44745" marT="22373" marB="22373" anchor="ctr"/>
                </a:tc>
                <a:tc>
                  <a:txBody>
                    <a:bodyPr/>
                    <a:lstStyle/>
                    <a:p>
                      <a:pPr algn="ctr"/>
                      <a:r>
                        <a:rPr lang="en-US" sz="2400" dirty="0"/>
                        <a:t>2</a:t>
                      </a:r>
                    </a:p>
                  </a:txBody>
                  <a:tcPr marL="44745" marR="44745" marT="22373" marB="22373" anchor="ctr"/>
                </a:tc>
                <a:extLst>
                  <a:ext uri="{0D108BD9-81ED-4DB2-BD59-A6C34878D82A}">
                    <a16:rowId xmlns:a16="http://schemas.microsoft.com/office/drawing/2014/main" val="1618541797"/>
                  </a:ext>
                </a:extLst>
              </a:tr>
              <a:tr h="414661">
                <a:tc>
                  <a:txBody>
                    <a:bodyPr/>
                    <a:lstStyle/>
                    <a:p>
                      <a:pPr algn="r"/>
                      <a:r>
                        <a:rPr lang="en-US" sz="2000" i="1" dirty="0"/>
                        <a:t>Col</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1</a:t>
                      </a:r>
                    </a:p>
                  </a:txBody>
                  <a:tcPr marL="44745" marR="44745" marT="22373" marB="22373" anchor="ctr"/>
                </a:tc>
                <a:tc>
                  <a:txBody>
                    <a:bodyPr/>
                    <a:lstStyle/>
                    <a:p>
                      <a:pPr algn="ctr"/>
                      <a:r>
                        <a:rPr lang="en-US" sz="2400" dirty="0"/>
                        <a:t>1</a:t>
                      </a:r>
                    </a:p>
                  </a:txBody>
                  <a:tcPr marL="44745" marR="44745" marT="22373" marB="22373" anchor="ctr"/>
                </a:tc>
                <a:tc>
                  <a:txBody>
                    <a:bodyPr/>
                    <a:lstStyle/>
                    <a:p>
                      <a:pPr algn="ctr"/>
                      <a:r>
                        <a:rPr lang="en-US" sz="2400" dirty="0"/>
                        <a:t>2</a:t>
                      </a:r>
                    </a:p>
                  </a:txBody>
                  <a:tcPr marL="44745" marR="44745" marT="22373" marB="22373" anchor="ctr"/>
                </a:tc>
                <a:extLst>
                  <a:ext uri="{0D108BD9-81ED-4DB2-BD59-A6C34878D82A}">
                    <a16:rowId xmlns:a16="http://schemas.microsoft.com/office/drawing/2014/main" val="3416988250"/>
                  </a:ext>
                </a:extLst>
              </a:tr>
            </a:tbl>
          </a:graphicData>
        </a:graphic>
      </p:graphicFrame>
      <p:graphicFrame>
        <p:nvGraphicFramePr>
          <p:cNvPr id="134" name="Table 133">
            <a:extLst>
              <a:ext uri="{FF2B5EF4-FFF2-40B4-BE49-F238E27FC236}">
                <a16:creationId xmlns:a16="http://schemas.microsoft.com/office/drawing/2014/main" id="{0FCC34D4-A8FC-8252-BF71-B04E9BF560AF}"/>
              </a:ext>
            </a:extLst>
          </p:cNvPr>
          <p:cNvGraphicFramePr>
            <a:graphicFrameLocks noGrp="1"/>
          </p:cNvGraphicFramePr>
          <p:nvPr>
            <p:extLst>
              <p:ext uri="{D42A27DB-BD31-4B8C-83A1-F6EECF244321}">
                <p14:modId xmlns:p14="http://schemas.microsoft.com/office/powerpoint/2010/main" val="1286426829"/>
              </p:ext>
            </p:extLst>
          </p:nvPr>
        </p:nvGraphicFramePr>
        <p:xfrm>
          <a:off x="9643401" y="19527945"/>
          <a:ext cx="877942" cy="2073305"/>
        </p:xfrm>
        <a:graphic>
          <a:graphicData uri="http://schemas.openxmlformats.org/drawingml/2006/table">
            <a:tbl>
              <a:tblPr bandRow="1">
                <a:tableStyleId>{5940675A-B579-460E-94D1-54222C63F5DA}</a:tableStyleId>
              </a:tblPr>
              <a:tblGrid>
                <a:gridCol w="438971">
                  <a:extLst>
                    <a:ext uri="{9D8B030D-6E8A-4147-A177-3AD203B41FA5}">
                      <a16:colId xmlns:a16="http://schemas.microsoft.com/office/drawing/2014/main" val="2852302246"/>
                    </a:ext>
                  </a:extLst>
                </a:gridCol>
                <a:gridCol w="438971">
                  <a:extLst>
                    <a:ext uri="{9D8B030D-6E8A-4147-A177-3AD203B41FA5}">
                      <a16:colId xmlns:a16="http://schemas.microsoft.com/office/drawing/2014/main" val="82502788"/>
                    </a:ext>
                  </a:extLst>
                </a:gridCol>
              </a:tblGrid>
              <a:tr h="414661">
                <a:tc>
                  <a:txBody>
                    <a:bodyPr/>
                    <a:lstStyle/>
                    <a:p>
                      <a:pPr algn="ctr"/>
                      <a:r>
                        <a:rPr lang="en-US" sz="2400" dirty="0"/>
                        <a:t>0</a:t>
                      </a:r>
                    </a:p>
                  </a:txBody>
                  <a:tcPr marL="44745" marR="44745" marT="22373" marB="22373" anchor="ctr"/>
                </a:tc>
                <a:tc>
                  <a:txBody>
                    <a:bodyPr/>
                    <a:lstStyle/>
                    <a:p>
                      <a:pPr algn="ctr"/>
                      <a:r>
                        <a:rPr lang="en-US" sz="2400" dirty="0"/>
                        <a:t>2</a:t>
                      </a:r>
                    </a:p>
                  </a:txBody>
                  <a:tcPr marL="44745" marR="44745" marT="22373" marB="22373" anchor="ctr"/>
                </a:tc>
                <a:extLst>
                  <a:ext uri="{0D108BD9-81ED-4DB2-BD59-A6C34878D82A}">
                    <a16:rowId xmlns:a16="http://schemas.microsoft.com/office/drawing/2014/main" val="2881658681"/>
                  </a:ext>
                </a:extLst>
              </a:tr>
              <a:tr h="414661">
                <a:tc>
                  <a:txBody>
                    <a:bodyPr/>
                    <a:lstStyle/>
                    <a:p>
                      <a:pPr algn="ctr"/>
                      <a:r>
                        <a:rPr lang="en-US" sz="2400" dirty="0"/>
                        <a:t>1</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3171281240"/>
                  </a:ext>
                </a:extLst>
              </a:tr>
              <a:tr h="414661">
                <a:tc>
                  <a:txBody>
                    <a:bodyPr/>
                    <a:lstStyle/>
                    <a:p>
                      <a:pPr algn="ctr"/>
                      <a:r>
                        <a:rPr lang="en-US" sz="2400" dirty="0"/>
                        <a:t>0</a:t>
                      </a:r>
                    </a:p>
                  </a:txBody>
                  <a:tcPr marL="44745" marR="44745" marT="22373" marB="22373" anchor="ctr"/>
                </a:tc>
                <a:tc>
                  <a:txBody>
                    <a:bodyPr/>
                    <a:lstStyle/>
                    <a:p>
                      <a:pPr algn="ctr"/>
                      <a:r>
                        <a:rPr lang="en-US" sz="2400" dirty="0"/>
                        <a:t>1</a:t>
                      </a:r>
                    </a:p>
                  </a:txBody>
                  <a:tcPr marL="44745" marR="44745" marT="22373" marB="22373" anchor="ctr"/>
                </a:tc>
                <a:extLst>
                  <a:ext uri="{0D108BD9-81ED-4DB2-BD59-A6C34878D82A}">
                    <a16:rowId xmlns:a16="http://schemas.microsoft.com/office/drawing/2014/main" val="1395112348"/>
                  </a:ext>
                </a:extLst>
              </a:tr>
              <a:tr h="414661">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1618541797"/>
                  </a:ext>
                </a:extLst>
              </a:tr>
              <a:tr h="414661">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1685653790"/>
                  </a:ext>
                </a:extLst>
              </a:tr>
            </a:tbl>
          </a:graphicData>
        </a:graphic>
      </p:graphicFrame>
      <p:graphicFrame>
        <p:nvGraphicFramePr>
          <p:cNvPr id="135" name="Table 134">
            <a:extLst>
              <a:ext uri="{FF2B5EF4-FFF2-40B4-BE49-F238E27FC236}">
                <a16:creationId xmlns:a16="http://schemas.microsoft.com/office/drawing/2014/main" id="{8FB443F6-E39F-F69B-00D0-584E0994B476}"/>
              </a:ext>
            </a:extLst>
          </p:cNvPr>
          <p:cNvGraphicFramePr>
            <a:graphicFrameLocks noGrp="1"/>
          </p:cNvGraphicFramePr>
          <p:nvPr>
            <p:extLst>
              <p:ext uri="{D42A27DB-BD31-4B8C-83A1-F6EECF244321}">
                <p14:modId xmlns:p14="http://schemas.microsoft.com/office/powerpoint/2010/main" val="278723384"/>
              </p:ext>
            </p:extLst>
          </p:nvPr>
        </p:nvGraphicFramePr>
        <p:xfrm>
          <a:off x="10920130" y="20164299"/>
          <a:ext cx="1904905" cy="829322"/>
        </p:xfrm>
        <a:graphic>
          <a:graphicData uri="http://schemas.openxmlformats.org/drawingml/2006/table">
            <a:tbl>
              <a:tblPr bandRow="1">
                <a:tableStyleId>{5940675A-B579-460E-94D1-54222C63F5DA}</a:tableStyleId>
              </a:tblPr>
              <a:tblGrid>
                <a:gridCol w="380981">
                  <a:extLst>
                    <a:ext uri="{9D8B030D-6E8A-4147-A177-3AD203B41FA5}">
                      <a16:colId xmlns:a16="http://schemas.microsoft.com/office/drawing/2014/main" val="2852302246"/>
                    </a:ext>
                  </a:extLst>
                </a:gridCol>
                <a:gridCol w="380981">
                  <a:extLst>
                    <a:ext uri="{9D8B030D-6E8A-4147-A177-3AD203B41FA5}">
                      <a16:colId xmlns:a16="http://schemas.microsoft.com/office/drawing/2014/main" val="82502788"/>
                    </a:ext>
                  </a:extLst>
                </a:gridCol>
                <a:gridCol w="380981">
                  <a:extLst>
                    <a:ext uri="{9D8B030D-6E8A-4147-A177-3AD203B41FA5}">
                      <a16:colId xmlns:a16="http://schemas.microsoft.com/office/drawing/2014/main" val="1923896088"/>
                    </a:ext>
                  </a:extLst>
                </a:gridCol>
                <a:gridCol w="380981">
                  <a:extLst>
                    <a:ext uri="{9D8B030D-6E8A-4147-A177-3AD203B41FA5}">
                      <a16:colId xmlns:a16="http://schemas.microsoft.com/office/drawing/2014/main" val="3376789701"/>
                    </a:ext>
                  </a:extLst>
                </a:gridCol>
                <a:gridCol w="380981">
                  <a:extLst>
                    <a:ext uri="{9D8B030D-6E8A-4147-A177-3AD203B41FA5}">
                      <a16:colId xmlns:a16="http://schemas.microsoft.com/office/drawing/2014/main" val="1978900159"/>
                    </a:ext>
                  </a:extLst>
                </a:gridCol>
              </a:tblGrid>
              <a:tr h="414661">
                <a:tc>
                  <a:txBody>
                    <a:bodyPr/>
                    <a:lstStyle/>
                    <a:p>
                      <a:pPr algn="ctr"/>
                      <a:r>
                        <a:rPr lang="en-US" sz="2400" dirty="0"/>
                        <a:t>0</a:t>
                      </a:r>
                    </a:p>
                  </a:txBody>
                  <a:tcPr marL="44745" marR="44745" marT="22373" marB="22373" anchor="ctr"/>
                </a:tc>
                <a:tc>
                  <a:txBody>
                    <a:bodyPr/>
                    <a:lstStyle/>
                    <a:p>
                      <a:pPr algn="ctr"/>
                      <a:r>
                        <a:rPr lang="en-US" sz="2400" dirty="0"/>
                        <a:t>2</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2881658681"/>
                  </a:ext>
                </a:extLst>
              </a:tr>
              <a:tr h="414661">
                <a:tc>
                  <a:txBody>
                    <a:bodyPr/>
                    <a:lstStyle/>
                    <a:p>
                      <a:pPr algn="ctr"/>
                      <a:r>
                        <a:rPr lang="en-US" sz="2400" dirty="0"/>
                        <a:t>3</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tc>
                  <a:txBody>
                    <a:bodyPr/>
                    <a:lstStyle/>
                    <a:p>
                      <a:pPr algn="ctr"/>
                      <a:r>
                        <a:rPr lang="en-US" sz="2400" dirty="0"/>
                        <a:t>0</a:t>
                      </a:r>
                    </a:p>
                  </a:txBody>
                  <a:tcPr marL="44745" marR="44745" marT="22373" marB="22373" anchor="ctr"/>
                </a:tc>
                <a:extLst>
                  <a:ext uri="{0D108BD9-81ED-4DB2-BD59-A6C34878D82A}">
                    <a16:rowId xmlns:a16="http://schemas.microsoft.com/office/drawing/2014/main" val="3171281240"/>
                  </a:ext>
                </a:extLst>
              </a:tr>
            </a:tbl>
          </a:graphicData>
        </a:graphic>
      </p:graphicFrame>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825F8625-CE60-D3D2-1784-3B0B947E43AC}"/>
                  </a:ext>
                </a:extLst>
              </p:cNvPr>
              <p:cNvSpPr txBox="1"/>
              <p:nvPr/>
            </p:nvSpPr>
            <p:spPr>
              <a:xfrm>
                <a:off x="10506935" y="20216058"/>
                <a:ext cx="33333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oMath>
                  </m:oMathPara>
                </a14:m>
                <a:endParaRPr lang="en-US" sz="3600" dirty="0"/>
              </a:p>
            </p:txBody>
          </p:sp>
        </mc:Choice>
        <mc:Fallback xmlns="">
          <p:sp>
            <p:nvSpPr>
              <p:cNvPr id="136" name="TextBox 135">
                <a:extLst>
                  <a:ext uri="{FF2B5EF4-FFF2-40B4-BE49-F238E27FC236}">
                    <a16:creationId xmlns:a16="http://schemas.microsoft.com/office/drawing/2014/main" id="{825F8625-CE60-D3D2-1784-3B0B947E43AC}"/>
                  </a:ext>
                </a:extLst>
              </p:cNvPr>
              <p:cNvSpPr txBox="1">
                <a:spLocks noRot="1" noChangeAspect="1" noMove="1" noResize="1" noEditPoints="1" noAdjustHandles="1" noChangeArrowheads="1" noChangeShapeType="1" noTextEdit="1"/>
              </p:cNvSpPr>
              <p:nvPr/>
            </p:nvSpPr>
            <p:spPr>
              <a:xfrm>
                <a:off x="10506935" y="20216058"/>
                <a:ext cx="333337" cy="646331"/>
              </a:xfrm>
              <a:prstGeom prst="rect">
                <a:avLst/>
              </a:prstGeom>
              <a:blipFill>
                <a:blip r:embed="rId7"/>
                <a:stretch>
                  <a:fillRect/>
                </a:stretch>
              </a:blipFill>
            </p:spPr>
            <p:txBody>
              <a:bodyPr/>
              <a:lstStyle/>
              <a:p>
                <a:r>
                  <a:rPr lang="en-US">
                    <a:noFill/>
                  </a:rPr>
                  <a:t> </a:t>
                </a:r>
              </a:p>
            </p:txBody>
          </p:sp>
        </mc:Fallback>
      </mc:AlternateContent>
      <p:sp>
        <p:nvSpPr>
          <p:cNvPr id="137" name="TextBox 136">
            <a:extLst>
              <a:ext uri="{FF2B5EF4-FFF2-40B4-BE49-F238E27FC236}">
                <a16:creationId xmlns:a16="http://schemas.microsoft.com/office/drawing/2014/main" id="{F6E128A2-6DC0-98B4-A1BD-3509548F6DF9}"/>
              </a:ext>
            </a:extLst>
          </p:cNvPr>
          <p:cNvSpPr txBox="1"/>
          <p:nvPr/>
        </p:nvSpPr>
        <p:spPr>
          <a:xfrm rot="5400000">
            <a:off x="10716860" y="13082661"/>
            <a:ext cx="332058" cy="2271666"/>
          </a:xfrm>
          <a:prstGeom prst="rect">
            <a:avLst/>
          </a:prstGeom>
          <a:noFill/>
        </p:spPr>
        <p:txBody>
          <a:bodyPr vert="vert270" wrap="square" rtlCol="0">
            <a:noAutofit/>
          </a:bodyPr>
          <a:lstStyle/>
          <a:p>
            <a:r>
              <a:rPr lang="en-US" sz="2800" i="1" dirty="0"/>
              <a:t>x           h     y</a:t>
            </a:r>
          </a:p>
        </p:txBody>
      </p: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51CBD0B6-7424-4C39-1717-205DA9D6248F}"/>
                  </a:ext>
                </a:extLst>
              </p:cNvPr>
              <p:cNvSpPr txBox="1"/>
              <p:nvPr/>
            </p:nvSpPr>
            <p:spPr>
              <a:xfrm>
                <a:off x="15317051" y="15406044"/>
                <a:ext cx="5274261" cy="911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a:rPr lang="en-US" sz="2800" b="0" i="0" smtClean="0">
                          <a:latin typeface="Cambria Math" panose="02040503050406030204" pitchFamily="18" charset="0"/>
                        </a:rPr>
                        <m:t>= </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of</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trainable</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params</m:t>
                          </m:r>
                          <m:r>
                            <m:rPr>
                              <m:nor/>
                            </m:rPr>
                            <a:rPr lang="en-US" sz="2800" b="0" i="0" smtClean="0">
                              <a:latin typeface="Cambria Math" panose="02040503050406030204" pitchFamily="18" charset="0"/>
                            </a:rPr>
                            <m:t> </m:t>
                          </m:r>
                        </m:num>
                        <m:den>
                          <m:r>
                            <m:rPr>
                              <m:nor/>
                            </m:rPr>
                            <a:rPr lang="en-US" sz="2800" b="0" i="0" smtClean="0">
                              <a:latin typeface="Cambria Math" panose="02040503050406030204" pitchFamily="18" charset="0"/>
                            </a:rPr>
                            <m:t>total</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matrix</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size</m:t>
                          </m:r>
                          <m:r>
                            <m:rPr>
                              <m:nor/>
                            </m:rPr>
                            <a:rPr lang="en-US" sz="2800" b="0" i="0" smtClean="0">
                              <a:latin typeface="Cambria Math" panose="02040503050406030204" pitchFamily="18" charset="0"/>
                            </a:rPr>
                            <m:t> </m:t>
                          </m:r>
                        </m:den>
                      </m:f>
                    </m:oMath>
                  </m:oMathPara>
                </a14:m>
                <a:endParaRPr lang="en-US" sz="2800" b="0" dirty="0">
                  <a:latin typeface="+mn-lt"/>
                </a:endParaRPr>
              </a:p>
            </p:txBody>
          </p:sp>
        </mc:Choice>
        <mc:Fallback xmlns="">
          <p:sp>
            <p:nvSpPr>
              <p:cNvPr id="171" name="TextBox 170">
                <a:extLst>
                  <a:ext uri="{FF2B5EF4-FFF2-40B4-BE49-F238E27FC236}">
                    <a16:creationId xmlns:a16="http://schemas.microsoft.com/office/drawing/2014/main" id="{51CBD0B6-7424-4C39-1717-205DA9D6248F}"/>
                  </a:ext>
                </a:extLst>
              </p:cNvPr>
              <p:cNvSpPr txBox="1">
                <a:spLocks noRot="1" noChangeAspect="1" noMove="1" noResize="1" noEditPoints="1" noAdjustHandles="1" noChangeArrowheads="1" noChangeShapeType="1" noTextEdit="1"/>
              </p:cNvSpPr>
              <p:nvPr/>
            </p:nvSpPr>
            <p:spPr>
              <a:xfrm>
                <a:off x="15317051" y="15406044"/>
                <a:ext cx="5274261" cy="911468"/>
              </a:xfrm>
              <a:prstGeom prst="rect">
                <a:avLst/>
              </a:prstGeom>
              <a:blipFill>
                <a:blip r:embed="rId8"/>
                <a:stretch>
                  <a:fillRect/>
                </a:stretch>
              </a:blipFill>
            </p:spPr>
            <p:txBody>
              <a:bodyPr/>
              <a:lstStyle/>
              <a:p>
                <a:r>
                  <a:rPr lang="en-US">
                    <a:noFill/>
                  </a:rPr>
                  <a:t> </a:t>
                </a:r>
              </a:p>
            </p:txBody>
          </p:sp>
        </mc:Fallback>
      </mc:AlternateContent>
      <p:sp>
        <p:nvSpPr>
          <p:cNvPr id="173" name="TextBox 172">
            <a:extLst>
              <a:ext uri="{FF2B5EF4-FFF2-40B4-BE49-F238E27FC236}">
                <a16:creationId xmlns:a16="http://schemas.microsoft.com/office/drawing/2014/main" id="{B8C585F0-B909-28A2-0CC5-94E189EBDAA8}"/>
              </a:ext>
            </a:extLst>
          </p:cNvPr>
          <p:cNvSpPr txBox="1"/>
          <p:nvPr/>
        </p:nvSpPr>
        <p:spPr>
          <a:xfrm>
            <a:off x="29687162" y="24709347"/>
            <a:ext cx="13621318" cy="3046988"/>
          </a:xfrm>
          <a:prstGeom prst="rect">
            <a:avLst/>
          </a:prstGeom>
          <a:noFill/>
        </p:spPr>
        <p:txBody>
          <a:bodyPr wrap="square" rtlCol="0">
            <a:spAutoFit/>
          </a:bodyPr>
          <a:lstStyle/>
          <a:p>
            <a:r>
              <a:rPr lang="en-US" sz="3200" dirty="0">
                <a:latin typeface="+mn-lt"/>
              </a:rPr>
              <a:t>Low-rank weight matrices can make INNs faster, use less parameters, and improve performance. If INNs can be optimized to perform on par with traditional neural networks, it paves the way for widespread use. </a:t>
            </a:r>
          </a:p>
          <a:p>
            <a:r>
              <a:rPr lang="en-US" sz="3200" dirty="0">
                <a:latin typeface="+mn-lt"/>
              </a:rPr>
              <a:t>          Future directions could include building INNs that combine sparse and low-rank weight matrices and experimenting with alternate sparse matrix representations (i.e. CSC, CSR).</a:t>
            </a:r>
          </a:p>
        </p:txBody>
      </p:sp>
      <p:sp>
        <p:nvSpPr>
          <p:cNvPr id="180" name="TextBox 179">
            <a:extLst>
              <a:ext uri="{FF2B5EF4-FFF2-40B4-BE49-F238E27FC236}">
                <a16:creationId xmlns:a16="http://schemas.microsoft.com/office/drawing/2014/main" id="{F31C00C2-D803-FDDF-A3EB-EE00C10A4570}"/>
              </a:ext>
            </a:extLst>
          </p:cNvPr>
          <p:cNvSpPr txBox="1"/>
          <p:nvPr/>
        </p:nvSpPr>
        <p:spPr>
          <a:xfrm>
            <a:off x="15050454" y="27300296"/>
            <a:ext cx="13782315" cy="584775"/>
          </a:xfrm>
          <a:prstGeom prst="rect">
            <a:avLst/>
          </a:prstGeom>
          <a:noFill/>
        </p:spPr>
        <p:txBody>
          <a:bodyPr wrap="square">
            <a:spAutoFit/>
          </a:bodyPr>
          <a:lstStyle/>
          <a:p>
            <a:r>
              <a:rPr lang="en-US" sz="3200" dirty="0">
                <a:latin typeface="+mn-lt"/>
              </a:rPr>
              <a:t>The SRU is equivalent to the INN below.</a:t>
            </a:r>
          </a:p>
        </p:txBody>
      </p:sp>
      <p:graphicFrame>
        <p:nvGraphicFramePr>
          <p:cNvPr id="181" name="Table 180">
            <a:extLst>
              <a:ext uri="{FF2B5EF4-FFF2-40B4-BE49-F238E27FC236}">
                <a16:creationId xmlns:a16="http://schemas.microsoft.com/office/drawing/2014/main" id="{50DBFFEB-ABC4-B796-3D65-56422A3E78D1}"/>
              </a:ext>
            </a:extLst>
          </p:cNvPr>
          <p:cNvGraphicFramePr>
            <a:graphicFrameLocks noGrp="1"/>
          </p:cNvGraphicFramePr>
          <p:nvPr>
            <p:extLst>
              <p:ext uri="{D42A27DB-BD31-4B8C-83A1-F6EECF244321}">
                <p14:modId xmlns:p14="http://schemas.microsoft.com/office/powerpoint/2010/main" val="1548478420"/>
              </p:ext>
            </p:extLst>
          </p:nvPr>
        </p:nvGraphicFramePr>
        <p:xfrm>
          <a:off x="17481470" y="28040218"/>
          <a:ext cx="8676898" cy="3225032"/>
        </p:xfrm>
        <a:graphic>
          <a:graphicData uri="http://schemas.openxmlformats.org/drawingml/2006/table">
            <a:tbl>
              <a:tblPr/>
              <a:tblGrid>
                <a:gridCol w="223211">
                  <a:extLst>
                    <a:ext uri="{9D8B030D-6E8A-4147-A177-3AD203B41FA5}">
                      <a16:colId xmlns:a16="http://schemas.microsoft.com/office/drawing/2014/main" val="1043502025"/>
                    </a:ext>
                  </a:extLst>
                </a:gridCol>
                <a:gridCol w="215241">
                  <a:extLst>
                    <a:ext uri="{9D8B030D-6E8A-4147-A177-3AD203B41FA5}">
                      <a16:colId xmlns:a16="http://schemas.microsoft.com/office/drawing/2014/main" val="3222211378"/>
                    </a:ext>
                  </a:extLst>
                </a:gridCol>
                <a:gridCol w="215241">
                  <a:extLst>
                    <a:ext uri="{9D8B030D-6E8A-4147-A177-3AD203B41FA5}">
                      <a16:colId xmlns:a16="http://schemas.microsoft.com/office/drawing/2014/main" val="147749455"/>
                    </a:ext>
                  </a:extLst>
                </a:gridCol>
                <a:gridCol w="215241">
                  <a:extLst>
                    <a:ext uri="{9D8B030D-6E8A-4147-A177-3AD203B41FA5}">
                      <a16:colId xmlns:a16="http://schemas.microsoft.com/office/drawing/2014/main" val="3450119986"/>
                    </a:ext>
                  </a:extLst>
                </a:gridCol>
                <a:gridCol w="215241">
                  <a:extLst>
                    <a:ext uri="{9D8B030D-6E8A-4147-A177-3AD203B41FA5}">
                      <a16:colId xmlns:a16="http://schemas.microsoft.com/office/drawing/2014/main" val="1210208339"/>
                    </a:ext>
                  </a:extLst>
                </a:gridCol>
                <a:gridCol w="215241">
                  <a:extLst>
                    <a:ext uri="{9D8B030D-6E8A-4147-A177-3AD203B41FA5}">
                      <a16:colId xmlns:a16="http://schemas.microsoft.com/office/drawing/2014/main" val="3724224353"/>
                    </a:ext>
                  </a:extLst>
                </a:gridCol>
                <a:gridCol w="215241">
                  <a:extLst>
                    <a:ext uri="{9D8B030D-6E8A-4147-A177-3AD203B41FA5}">
                      <a16:colId xmlns:a16="http://schemas.microsoft.com/office/drawing/2014/main" val="4020663799"/>
                    </a:ext>
                  </a:extLst>
                </a:gridCol>
                <a:gridCol w="215241">
                  <a:extLst>
                    <a:ext uri="{9D8B030D-6E8A-4147-A177-3AD203B41FA5}">
                      <a16:colId xmlns:a16="http://schemas.microsoft.com/office/drawing/2014/main" val="3540440327"/>
                    </a:ext>
                  </a:extLst>
                </a:gridCol>
                <a:gridCol w="215241">
                  <a:extLst>
                    <a:ext uri="{9D8B030D-6E8A-4147-A177-3AD203B41FA5}">
                      <a16:colId xmlns:a16="http://schemas.microsoft.com/office/drawing/2014/main" val="1014406944"/>
                    </a:ext>
                  </a:extLst>
                </a:gridCol>
                <a:gridCol w="215241">
                  <a:extLst>
                    <a:ext uri="{9D8B030D-6E8A-4147-A177-3AD203B41FA5}">
                      <a16:colId xmlns:a16="http://schemas.microsoft.com/office/drawing/2014/main" val="2232588321"/>
                    </a:ext>
                  </a:extLst>
                </a:gridCol>
                <a:gridCol w="215241">
                  <a:extLst>
                    <a:ext uri="{9D8B030D-6E8A-4147-A177-3AD203B41FA5}">
                      <a16:colId xmlns:a16="http://schemas.microsoft.com/office/drawing/2014/main" val="1169981101"/>
                    </a:ext>
                  </a:extLst>
                </a:gridCol>
                <a:gridCol w="215241">
                  <a:extLst>
                    <a:ext uri="{9D8B030D-6E8A-4147-A177-3AD203B41FA5}">
                      <a16:colId xmlns:a16="http://schemas.microsoft.com/office/drawing/2014/main" val="4086530821"/>
                    </a:ext>
                  </a:extLst>
                </a:gridCol>
                <a:gridCol w="215241">
                  <a:extLst>
                    <a:ext uri="{9D8B030D-6E8A-4147-A177-3AD203B41FA5}">
                      <a16:colId xmlns:a16="http://schemas.microsoft.com/office/drawing/2014/main" val="973925125"/>
                    </a:ext>
                  </a:extLst>
                </a:gridCol>
                <a:gridCol w="215241">
                  <a:extLst>
                    <a:ext uri="{9D8B030D-6E8A-4147-A177-3AD203B41FA5}">
                      <a16:colId xmlns:a16="http://schemas.microsoft.com/office/drawing/2014/main" val="49594153"/>
                    </a:ext>
                  </a:extLst>
                </a:gridCol>
                <a:gridCol w="128396">
                  <a:extLst>
                    <a:ext uri="{9D8B030D-6E8A-4147-A177-3AD203B41FA5}">
                      <a16:colId xmlns:a16="http://schemas.microsoft.com/office/drawing/2014/main" val="2616924071"/>
                    </a:ext>
                  </a:extLst>
                </a:gridCol>
                <a:gridCol w="403906">
                  <a:extLst>
                    <a:ext uri="{9D8B030D-6E8A-4147-A177-3AD203B41FA5}">
                      <a16:colId xmlns:a16="http://schemas.microsoft.com/office/drawing/2014/main" val="2671132491"/>
                    </a:ext>
                  </a:extLst>
                </a:gridCol>
                <a:gridCol w="374676">
                  <a:extLst>
                    <a:ext uri="{9D8B030D-6E8A-4147-A177-3AD203B41FA5}">
                      <a16:colId xmlns:a16="http://schemas.microsoft.com/office/drawing/2014/main" val="974583290"/>
                    </a:ext>
                  </a:extLst>
                </a:gridCol>
                <a:gridCol w="956620">
                  <a:extLst>
                    <a:ext uri="{9D8B030D-6E8A-4147-A177-3AD203B41FA5}">
                      <a16:colId xmlns:a16="http://schemas.microsoft.com/office/drawing/2014/main" val="1937670624"/>
                    </a:ext>
                  </a:extLst>
                </a:gridCol>
                <a:gridCol w="215241">
                  <a:extLst>
                    <a:ext uri="{9D8B030D-6E8A-4147-A177-3AD203B41FA5}">
                      <a16:colId xmlns:a16="http://schemas.microsoft.com/office/drawing/2014/main" val="3616472042"/>
                    </a:ext>
                  </a:extLst>
                </a:gridCol>
                <a:gridCol w="215241">
                  <a:extLst>
                    <a:ext uri="{9D8B030D-6E8A-4147-A177-3AD203B41FA5}">
                      <a16:colId xmlns:a16="http://schemas.microsoft.com/office/drawing/2014/main" val="2732084778"/>
                    </a:ext>
                  </a:extLst>
                </a:gridCol>
                <a:gridCol w="215241">
                  <a:extLst>
                    <a:ext uri="{9D8B030D-6E8A-4147-A177-3AD203B41FA5}">
                      <a16:colId xmlns:a16="http://schemas.microsoft.com/office/drawing/2014/main" val="3666278702"/>
                    </a:ext>
                  </a:extLst>
                </a:gridCol>
                <a:gridCol w="215241">
                  <a:extLst>
                    <a:ext uri="{9D8B030D-6E8A-4147-A177-3AD203B41FA5}">
                      <a16:colId xmlns:a16="http://schemas.microsoft.com/office/drawing/2014/main" val="1692196509"/>
                    </a:ext>
                  </a:extLst>
                </a:gridCol>
                <a:gridCol w="215241">
                  <a:extLst>
                    <a:ext uri="{9D8B030D-6E8A-4147-A177-3AD203B41FA5}">
                      <a16:colId xmlns:a16="http://schemas.microsoft.com/office/drawing/2014/main" val="1560429174"/>
                    </a:ext>
                  </a:extLst>
                </a:gridCol>
                <a:gridCol w="215241">
                  <a:extLst>
                    <a:ext uri="{9D8B030D-6E8A-4147-A177-3AD203B41FA5}">
                      <a16:colId xmlns:a16="http://schemas.microsoft.com/office/drawing/2014/main" val="1957293607"/>
                    </a:ext>
                  </a:extLst>
                </a:gridCol>
                <a:gridCol w="215241">
                  <a:extLst>
                    <a:ext uri="{9D8B030D-6E8A-4147-A177-3AD203B41FA5}">
                      <a16:colId xmlns:a16="http://schemas.microsoft.com/office/drawing/2014/main" val="3656208119"/>
                    </a:ext>
                  </a:extLst>
                </a:gridCol>
                <a:gridCol w="215241">
                  <a:extLst>
                    <a:ext uri="{9D8B030D-6E8A-4147-A177-3AD203B41FA5}">
                      <a16:colId xmlns:a16="http://schemas.microsoft.com/office/drawing/2014/main" val="2344774501"/>
                    </a:ext>
                  </a:extLst>
                </a:gridCol>
                <a:gridCol w="215241">
                  <a:extLst>
                    <a:ext uri="{9D8B030D-6E8A-4147-A177-3AD203B41FA5}">
                      <a16:colId xmlns:a16="http://schemas.microsoft.com/office/drawing/2014/main" val="1698035009"/>
                    </a:ext>
                  </a:extLst>
                </a:gridCol>
                <a:gridCol w="215241">
                  <a:extLst>
                    <a:ext uri="{9D8B030D-6E8A-4147-A177-3AD203B41FA5}">
                      <a16:colId xmlns:a16="http://schemas.microsoft.com/office/drawing/2014/main" val="3412706134"/>
                    </a:ext>
                  </a:extLst>
                </a:gridCol>
                <a:gridCol w="215241">
                  <a:extLst>
                    <a:ext uri="{9D8B030D-6E8A-4147-A177-3AD203B41FA5}">
                      <a16:colId xmlns:a16="http://schemas.microsoft.com/office/drawing/2014/main" val="3095144842"/>
                    </a:ext>
                  </a:extLst>
                </a:gridCol>
                <a:gridCol w="215241">
                  <a:extLst>
                    <a:ext uri="{9D8B030D-6E8A-4147-A177-3AD203B41FA5}">
                      <a16:colId xmlns:a16="http://schemas.microsoft.com/office/drawing/2014/main" val="2785379668"/>
                    </a:ext>
                  </a:extLst>
                </a:gridCol>
                <a:gridCol w="215241">
                  <a:extLst>
                    <a:ext uri="{9D8B030D-6E8A-4147-A177-3AD203B41FA5}">
                      <a16:colId xmlns:a16="http://schemas.microsoft.com/office/drawing/2014/main" val="1741504087"/>
                    </a:ext>
                  </a:extLst>
                </a:gridCol>
                <a:gridCol w="215241">
                  <a:extLst>
                    <a:ext uri="{9D8B030D-6E8A-4147-A177-3AD203B41FA5}">
                      <a16:colId xmlns:a16="http://schemas.microsoft.com/office/drawing/2014/main" val="1126069852"/>
                    </a:ext>
                  </a:extLst>
                </a:gridCol>
                <a:gridCol w="403906">
                  <a:extLst>
                    <a:ext uri="{9D8B030D-6E8A-4147-A177-3AD203B41FA5}">
                      <a16:colId xmlns:a16="http://schemas.microsoft.com/office/drawing/2014/main" val="2332247822"/>
                    </a:ext>
                  </a:extLst>
                </a:gridCol>
                <a:gridCol w="374676">
                  <a:extLst>
                    <a:ext uri="{9D8B030D-6E8A-4147-A177-3AD203B41FA5}">
                      <a16:colId xmlns:a16="http://schemas.microsoft.com/office/drawing/2014/main" val="2193430062"/>
                    </a:ext>
                  </a:extLst>
                </a:gridCol>
              </a:tblGrid>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x</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x</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860730667"/>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4127307384"/>
                  </a:ext>
                </a:extLst>
              </a:tr>
              <a:tr h="186830">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a:t>
                      </a: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a:t>
                      </a: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1406451862"/>
                  </a:ext>
                </a:extLst>
              </a:tr>
              <a:tr h="414063">
                <a:tc>
                  <a:txBody>
                    <a:bodyPr/>
                    <a:lstStyle/>
                    <a:p>
                      <a:pPr algn="r" fontAlgn="ctr"/>
                      <a:r>
                        <a:rPr lang="el-GR" sz="1300" b="1" i="0" u="none" strike="noStrike">
                          <a:solidFill>
                            <a:srgbClr val="000000"/>
                          </a:solidFill>
                          <a:effectLst/>
                          <a:latin typeface="+mn-lt"/>
                        </a:rPr>
                        <a:t>σ (</a:t>
                      </a:r>
                    </a:p>
                  </a:txBody>
                  <a:tcPr marL="7842" marR="7842" marT="7842" marB="0" anchor="ctr">
                    <a:lnL>
                      <a:noFill/>
                    </a:lnL>
                    <a:lnR w="19050" cap="flat" cmpd="sng" algn="ctr">
                      <a:solidFill>
                        <a:srgbClr val="C00000"/>
                      </a:solidFill>
                      <a:prstDash val="solid"/>
                      <a:round/>
                      <a:headEnd type="none" w="med" len="med"/>
                      <a:tailEnd type="none" w="med" len="med"/>
                    </a:lnR>
                    <a:lnT>
                      <a:noFill/>
                    </a:lnT>
                    <a:lnB>
                      <a:noFill/>
                    </a:lnB>
                    <a:noFill/>
                  </a:tcPr>
                </a:tc>
                <a:tc>
                  <a:txBody>
                    <a:bodyPr/>
                    <a:lstStyle/>
                    <a:p>
                      <a:pPr algn="ctr" fontAlgn="ctr"/>
                      <a:r>
                        <a:rPr lang="en-US" sz="1100" b="1" i="1" u="none" strike="noStrike">
                          <a:solidFill>
                            <a:srgbClr val="FF0000"/>
                          </a:solidFill>
                          <a:effectLst/>
                          <a:highlight>
                            <a:srgbClr val="E7E6E6"/>
                          </a:highlight>
                          <a:latin typeface="+mn-lt"/>
                        </a:rPr>
                        <a:t>W</a:t>
                      </a:r>
                      <a:r>
                        <a:rPr lang="en-US" sz="1100" b="1" i="1" u="none" strike="noStrike" baseline="-25000">
                          <a:solidFill>
                            <a:srgbClr val="FF0000"/>
                          </a:solidFill>
                          <a:effectLst/>
                          <a:highlight>
                            <a:srgbClr val="E7E6E6"/>
                          </a:highlight>
                          <a:latin typeface="+mn-lt"/>
                        </a:rPr>
                        <a:t>f</a:t>
                      </a:r>
                      <a:endParaRPr lang="en-US" sz="1100" b="1" i="1" u="none" strike="noStrike">
                        <a:solidFill>
                          <a:srgbClr val="FF0000"/>
                        </a:solidFill>
                        <a:effectLst/>
                        <a:highlight>
                          <a:srgbClr val="E7E6E6"/>
                        </a:highlight>
                        <a:latin typeface="+mn-lt"/>
                      </a:endParaRPr>
                    </a:p>
                  </a:txBody>
                  <a:tcPr marL="7842" marR="7842" marT="784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highlight>
                            <a:srgbClr val="E7E6E6"/>
                          </a:highlight>
                          <a:latin typeface="+mn-lt"/>
                        </a:rPr>
                        <a:t>v</a:t>
                      </a:r>
                      <a:r>
                        <a:rPr lang="en-US" sz="1100" b="1" i="0" u="none" strike="noStrike" baseline="-25000">
                          <a:solidFill>
                            <a:srgbClr val="000000"/>
                          </a:solidFill>
                          <a:effectLst/>
                          <a:highlight>
                            <a:srgbClr val="E7E6E6"/>
                          </a:highlight>
                          <a:latin typeface="+mn-lt"/>
                        </a:rPr>
                        <a:t>f</a:t>
                      </a:r>
                      <a:endParaRPr lang="en-US" sz="1100" b="1" i="0" u="none" strike="noStrike">
                        <a:solidFill>
                          <a:srgbClr val="000000"/>
                        </a:solidFill>
                        <a:effectLst/>
                        <a:highlight>
                          <a:srgbClr val="E7E6E6"/>
                        </a:highlight>
                        <a:latin typeface="+mn-lt"/>
                      </a:endParaRPr>
                    </a:p>
                  </a:txBody>
                  <a:tcPr marL="7842" marR="7842" marT="7842" marB="0" anchor="ctr">
                    <a:lnL w="19050" cap="flat" cmpd="sng" algn="ctr">
                      <a:solidFill>
                        <a:srgbClr val="C00000"/>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highlight>
                            <a:srgbClr val="E7E6E6"/>
                          </a:highlight>
                          <a:latin typeface="+mn-lt"/>
                        </a:rPr>
                        <a:t>b</a:t>
                      </a:r>
                      <a:r>
                        <a:rPr lang="en-US" sz="1100" b="1" i="0" u="none" strike="noStrike" baseline="-25000">
                          <a:solidFill>
                            <a:srgbClr val="000000"/>
                          </a:solidFill>
                          <a:effectLst/>
                          <a:highlight>
                            <a:srgbClr val="E7E6E6"/>
                          </a:highlight>
                          <a:latin typeface="+mn-lt"/>
                        </a:rPr>
                        <a:t>f</a:t>
                      </a:r>
                      <a:endParaRPr lang="en-US" sz="1100" b="1" i="0" u="none" strike="noStrike">
                        <a:solidFill>
                          <a:srgbClr val="000000"/>
                        </a:solidFill>
                        <a:effectLst/>
                        <a:highlight>
                          <a:srgbClr val="E7E6E6"/>
                        </a:highlight>
                        <a:latin typeface="+mn-lt"/>
                      </a:endParaRP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r>
                        <a:rPr lang="en-US" sz="1300" b="1" i="0" u="none" strike="noStrike">
                          <a:solidFill>
                            <a:srgbClr val="000000"/>
                          </a:solidFill>
                          <a:effectLst/>
                          <a:latin typeface="+mn-lt"/>
                        </a:rPr>
                        <a:t>)</a:t>
                      </a: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f</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300" b="1"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f</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4151173444"/>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I</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1-f</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1-f</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2690390434"/>
                  </a:ext>
                </a:extLst>
              </a:tr>
              <a:tr h="200916">
                <a:tc>
                  <a:txBody>
                    <a:bodyPr/>
                    <a:lstStyle/>
                    <a:p>
                      <a:pPr algn="r" fontAlgn="ctr"/>
                      <a:endParaRPr lang="en-US" sz="1100" b="0" i="0" u="none" strike="noStrike">
                        <a:solidFill>
                          <a:srgbClr val="000000"/>
                        </a:solidFill>
                        <a:effectLst/>
                        <a:latin typeface="+mn-lt"/>
                      </a:endParaRPr>
                    </a:p>
                  </a:txBody>
                  <a:tcPr marL="7842" marR="7842" marT="7842" marB="0" anchor="ctr">
                    <a:lnL>
                      <a:noFill/>
                    </a:lnL>
                    <a:lnR w="19050" cap="flat" cmpd="sng" algn="ctr">
                      <a:solidFill>
                        <a:srgbClr val="C00000"/>
                      </a:solidFill>
                      <a:prstDash val="solid"/>
                      <a:round/>
                      <a:headEnd type="none" w="med" len="med"/>
                      <a:tailEnd type="none" w="med" len="med"/>
                    </a:lnR>
                    <a:lnT>
                      <a:noFill/>
                    </a:lnT>
                    <a:lnB>
                      <a:noFill/>
                    </a:lnB>
                    <a:noFill/>
                  </a:tcPr>
                </a:tc>
                <a:tc>
                  <a:txBody>
                    <a:bodyPr/>
                    <a:lstStyle/>
                    <a:p>
                      <a:pPr algn="ctr" fontAlgn="ctr"/>
                      <a:r>
                        <a:rPr lang="en-US" sz="1100" b="1" i="1" u="none" strike="noStrike">
                          <a:solidFill>
                            <a:srgbClr val="FF0000"/>
                          </a:solidFill>
                          <a:effectLst/>
                          <a:highlight>
                            <a:srgbClr val="E7E6E6"/>
                          </a:highlight>
                          <a:latin typeface="+mn-lt"/>
                        </a:rPr>
                        <a:t>W</a:t>
                      </a:r>
                    </a:p>
                  </a:txBody>
                  <a:tcPr marL="7842" marR="7842" marT="784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C00000"/>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rowSpan="3">
                  <a:txBody>
                    <a:bodyPr/>
                    <a:lstStyle/>
                    <a:p>
                      <a:pPr algn="ctr" fontAlgn="ctr"/>
                      <a:r>
                        <a:rPr lang="en-US" sz="2200" b="0" i="0" u="none" strike="noStrike">
                          <a:solidFill>
                            <a:srgbClr val="757171"/>
                          </a:solidFill>
                          <a:effectLst/>
                          <a:latin typeface="+mn-lt"/>
                        </a:rPr>
                        <a:t>×</a:t>
                      </a:r>
                    </a:p>
                  </a:txBody>
                  <a:tcPr marL="101555" marR="101555" marT="50778" marB="50778"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Wx</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rowSpan="3">
                  <a:txBody>
                    <a:bodyPr/>
                    <a:lstStyle/>
                    <a:p>
                      <a:pPr algn="ctr" fontAlgn="ctr"/>
                      <a:r>
                        <a:rPr lang="en-US" sz="2200" b="0" i="0" u="none" strike="noStrike" dirty="0">
                          <a:solidFill>
                            <a:srgbClr val="757171"/>
                          </a:solidFill>
                          <a:effectLst/>
                          <a:latin typeface="+mn-lt"/>
                        </a:rPr>
                        <a:t>⊙</a:t>
                      </a:r>
                    </a:p>
                  </a:txBody>
                  <a:tcPr marL="101555" marR="101555" marT="50778" marB="50778"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rowSpan="3">
                  <a:txBody>
                    <a:bodyPr/>
                    <a:lstStyle/>
                    <a:p>
                      <a:pPr algn="ctr" fontAlgn="ctr"/>
                      <a:r>
                        <a:rPr lang="en-US" sz="2200" b="0" i="0" u="none" strike="noStrike">
                          <a:solidFill>
                            <a:srgbClr val="757171"/>
                          </a:solidFill>
                          <a:effectLst/>
                          <a:latin typeface="+mn-lt"/>
                        </a:rPr>
                        <a:t>×</a:t>
                      </a:r>
                    </a:p>
                  </a:txBody>
                  <a:tcPr marL="101555" marR="101555" marT="50778" marB="50778"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Wx</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1284827750"/>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C00000"/>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vMerge="1">
                  <a:txBody>
                    <a:bodyPr/>
                    <a:lstStyle/>
                    <a:p>
                      <a:endParaRPr lang="en-US"/>
                    </a:p>
                  </a:txBody>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vMerge="1">
                  <a:txBody>
                    <a:bodyPr/>
                    <a:lstStyle/>
                    <a:p>
                      <a:endParaRPr lang="en-US"/>
                    </a:p>
                  </a:txBody>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4234378838"/>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vMerge="1">
                  <a:txBody>
                    <a:bodyPr/>
                    <a:lstStyle/>
                    <a:p>
                      <a:endParaRPr lang="en-US"/>
                    </a:p>
                  </a:txBody>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t2</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vMerge="1">
                  <a:txBody>
                    <a:bodyPr/>
                    <a:lstStyle/>
                    <a:p>
                      <a:endParaRPr lang="en-US"/>
                    </a:p>
                  </a:txBody>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vMerge="1">
                  <a:txBody>
                    <a:bodyPr/>
                    <a:lstStyle/>
                    <a:p>
                      <a:endParaRPr lang="en-US"/>
                    </a:p>
                  </a:txBody>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t2</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4120876114"/>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c</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1660890060"/>
                  </a:ext>
                </a:extLst>
              </a:tr>
              <a:tr h="414063">
                <a:tc>
                  <a:txBody>
                    <a:bodyPr/>
                    <a:lstStyle/>
                    <a:p>
                      <a:pPr algn="r" fontAlgn="ctr"/>
                      <a:r>
                        <a:rPr lang="el-GR" sz="1300" b="1" i="0" u="none" strike="noStrike">
                          <a:solidFill>
                            <a:srgbClr val="000000"/>
                          </a:solidFill>
                          <a:effectLst/>
                          <a:latin typeface="+mn-lt"/>
                        </a:rPr>
                        <a:t>σ (</a:t>
                      </a:r>
                    </a:p>
                  </a:txBody>
                  <a:tcPr marL="7842" marR="7842" marT="7842" marB="0" anchor="ctr">
                    <a:lnL>
                      <a:noFill/>
                    </a:lnL>
                    <a:lnR w="19050" cap="flat" cmpd="sng" algn="ctr">
                      <a:solidFill>
                        <a:srgbClr val="C00000"/>
                      </a:solidFill>
                      <a:prstDash val="solid"/>
                      <a:round/>
                      <a:headEnd type="none" w="med" len="med"/>
                      <a:tailEnd type="none" w="med" len="med"/>
                    </a:lnR>
                    <a:lnT>
                      <a:noFill/>
                    </a:lnT>
                    <a:lnB>
                      <a:noFill/>
                    </a:lnB>
                    <a:noFill/>
                  </a:tcPr>
                </a:tc>
                <a:tc>
                  <a:txBody>
                    <a:bodyPr/>
                    <a:lstStyle/>
                    <a:p>
                      <a:pPr algn="ctr" fontAlgn="ctr"/>
                      <a:r>
                        <a:rPr lang="en-US" sz="1100" b="1" i="1" u="none" strike="noStrike">
                          <a:solidFill>
                            <a:srgbClr val="FF0000"/>
                          </a:solidFill>
                          <a:effectLst/>
                          <a:highlight>
                            <a:srgbClr val="E7E6E6"/>
                          </a:highlight>
                          <a:latin typeface="+mn-lt"/>
                        </a:rPr>
                        <a:t>W</a:t>
                      </a:r>
                      <a:r>
                        <a:rPr lang="en-US" sz="1100" b="1" i="1" u="none" strike="noStrike" baseline="-25000">
                          <a:solidFill>
                            <a:srgbClr val="FF0000"/>
                          </a:solidFill>
                          <a:effectLst/>
                          <a:highlight>
                            <a:srgbClr val="E7E6E6"/>
                          </a:highlight>
                          <a:latin typeface="+mn-lt"/>
                        </a:rPr>
                        <a:t>r</a:t>
                      </a:r>
                      <a:endParaRPr lang="en-US" sz="1100" b="1" i="1" u="none" strike="noStrike">
                        <a:solidFill>
                          <a:srgbClr val="FF0000"/>
                        </a:solidFill>
                        <a:effectLst/>
                        <a:highlight>
                          <a:srgbClr val="E7E6E6"/>
                        </a:highlight>
                        <a:latin typeface="+mn-lt"/>
                      </a:endParaRPr>
                    </a:p>
                  </a:txBody>
                  <a:tcPr marL="7842" marR="7842" marT="784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highlight>
                            <a:srgbClr val="E7E6E6"/>
                          </a:highlight>
                          <a:latin typeface="+mn-lt"/>
                        </a:rPr>
                        <a:t>v</a:t>
                      </a:r>
                      <a:r>
                        <a:rPr lang="en-US" sz="1100" b="1" i="0" u="none" strike="noStrike" baseline="-25000">
                          <a:solidFill>
                            <a:srgbClr val="000000"/>
                          </a:solidFill>
                          <a:effectLst/>
                          <a:highlight>
                            <a:srgbClr val="E7E6E6"/>
                          </a:highlight>
                          <a:latin typeface="+mn-lt"/>
                        </a:rPr>
                        <a:t>r</a:t>
                      </a:r>
                      <a:endParaRPr lang="en-US" sz="1100" b="1" i="0" u="none" strike="noStrike">
                        <a:solidFill>
                          <a:srgbClr val="000000"/>
                        </a:solidFill>
                        <a:effectLst/>
                        <a:highlight>
                          <a:srgbClr val="E7E6E6"/>
                        </a:highlight>
                        <a:latin typeface="+mn-lt"/>
                      </a:endParaRPr>
                    </a:p>
                  </a:txBody>
                  <a:tcPr marL="7842" marR="7842" marT="7842" marB="0" anchor="ctr">
                    <a:lnL w="19050" cap="flat" cmpd="sng" algn="ctr">
                      <a:solidFill>
                        <a:srgbClr val="C00000"/>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highlight>
                            <a:srgbClr val="E7E6E6"/>
                          </a:highlight>
                          <a:latin typeface="+mn-lt"/>
                        </a:rPr>
                        <a:t>b</a:t>
                      </a:r>
                      <a:r>
                        <a:rPr lang="en-US" sz="1100" b="1" i="0" u="none" strike="noStrike" baseline="-25000">
                          <a:solidFill>
                            <a:srgbClr val="000000"/>
                          </a:solidFill>
                          <a:effectLst/>
                          <a:highlight>
                            <a:srgbClr val="E7E6E6"/>
                          </a:highlight>
                          <a:latin typeface="+mn-lt"/>
                        </a:rPr>
                        <a:t>r</a:t>
                      </a:r>
                      <a:endParaRPr lang="en-US" sz="1100" b="1" i="0" u="none" strike="noStrike">
                        <a:solidFill>
                          <a:srgbClr val="000000"/>
                        </a:solidFill>
                        <a:effectLst/>
                        <a:highlight>
                          <a:srgbClr val="E7E6E6"/>
                        </a:highlight>
                        <a:latin typeface="+mn-lt"/>
                      </a:endParaRP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r>
                        <a:rPr lang="en-US" sz="1300" b="1" i="0" u="none" strike="noStrike">
                          <a:solidFill>
                            <a:srgbClr val="000000"/>
                          </a:solidFill>
                          <a:effectLst/>
                          <a:latin typeface="+mn-lt"/>
                        </a:rPr>
                        <a:t>)</a:t>
                      </a: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r</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300" b="1"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r</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2400993317"/>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C00000"/>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1-r</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1-r</a:t>
                      </a:r>
                      <a:r>
                        <a:rPr lang="en-US" sz="1100" b="1" i="0" u="none" strike="noStrike" baseline="-25000">
                          <a:solidFill>
                            <a:srgbClr val="000000"/>
                          </a:solidFill>
                          <a:effectLst/>
                          <a:highlight>
                            <a:srgbClr val="E7E6E6"/>
                          </a:highlight>
                          <a:latin typeface="+mn-lt"/>
                        </a:rPr>
                        <a:t>t</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1943443796"/>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h</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h</a:t>
                      </a:r>
                      <a:r>
                        <a:rPr lang="en-US" sz="1100" b="1" i="0" u="none" strike="noStrike" baseline="-25000">
                          <a:solidFill>
                            <a:srgbClr val="000000"/>
                          </a:solidFill>
                          <a:effectLst/>
                          <a:highlight>
                            <a:srgbClr val="E7E6E6"/>
                          </a:highlight>
                          <a:latin typeface="+mn-lt"/>
                        </a:rPr>
                        <a:t>t1</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530371743"/>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h</a:t>
                      </a:r>
                      <a:r>
                        <a:rPr lang="en-US" sz="1100" b="1" i="0" u="none" strike="noStrike" baseline="-25000">
                          <a:solidFill>
                            <a:srgbClr val="000000"/>
                          </a:solidFill>
                          <a:effectLst/>
                          <a:highlight>
                            <a:srgbClr val="E7E6E6"/>
                          </a:highlight>
                          <a:latin typeface="+mn-lt"/>
                        </a:rPr>
                        <a:t>t2</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9050" cap="flat" cmpd="sng" algn="ctr">
                      <a:solidFill>
                        <a:srgbClr val="4472C4"/>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highlight>
                            <a:srgbClr val="E7E6E6"/>
                          </a:highlight>
                          <a:latin typeface="+mn-lt"/>
                        </a:rPr>
                        <a:t>h</a:t>
                      </a:r>
                      <a:r>
                        <a:rPr lang="en-US" sz="1100" b="1" i="0" u="none" strike="noStrike" baseline="-25000">
                          <a:solidFill>
                            <a:srgbClr val="000000"/>
                          </a:solidFill>
                          <a:effectLst/>
                          <a:highlight>
                            <a:srgbClr val="E7E6E6"/>
                          </a:highlight>
                          <a:latin typeface="+mn-lt"/>
                        </a:rPr>
                        <a:t>t2</a:t>
                      </a:r>
                      <a:endParaRPr lang="en-US" sz="1100" b="1" i="0" u="none" strike="noStrike">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2259644582"/>
                  </a:ext>
                </a:extLst>
              </a:tr>
              <a:tr h="200916">
                <a:tc>
                  <a:txBody>
                    <a:bodyPr/>
                    <a:lstStyle/>
                    <a:p>
                      <a:pPr algn="r" fontAlgn="ctr"/>
                      <a:r>
                        <a:rPr lang="en-US" sz="1100" b="0" i="0" u="none" strike="noStrike">
                          <a:solidFill>
                            <a:srgbClr val="000000"/>
                          </a:solidFill>
                          <a:effectLst/>
                          <a:latin typeface="+mn-lt"/>
                        </a:rPr>
                        <a:t> </a:t>
                      </a:r>
                    </a:p>
                  </a:txBody>
                  <a:tcPr marL="7842" marR="7842" marT="7842" marB="0" anchor="ctr">
                    <a:lnL>
                      <a:noFill/>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dirty="0" err="1">
                          <a:solidFill>
                            <a:srgbClr val="000000"/>
                          </a:solidFill>
                          <a:effectLst/>
                          <a:highlight>
                            <a:srgbClr val="E7E6E6"/>
                          </a:highlight>
                          <a:latin typeface="+mn-lt"/>
                        </a:rPr>
                        <a:t>h</a:t>
                      </a:r>
                      <a:r>
                        <a:rPr lang="en-US" sz="1100" b="1" i="0" u="none" strike="noStrike" baseline="-25000" dirty="0" err="1">
                          <a:solidFill>
                            <a:srgbClr val="000000"/>
                          </a:solidFill>
                          <a:effectLst/>
                          <a:highlight>
                            <a:srgbClr val="E7E6E6"/>
                          </a:highlight>
                          <a:latin typeface="+mn-lt"/>
                        </a:rPr>
                        <a:t>t</a:t>
                      </a:r>
                      <a:endParaRPr lang="en-US" sz="1100" b="1" i="0" u="none" strike="noStrike" dirty="0">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l" fontAlgn="b"/>
                      <a:endParaRPr lang="en-US" sz="1100" b="0" i="0" u="none" strike="noStrike" dirty="0">
                        <a:solidFill>
                          <a:srgbClr val="000000"/>
                        </a:solidFill>
                        <a:effectLst/>
                        <a:latin typeface="+mn-lt"/>
                      </a:endParaRPr>
                    </a:p>
                  </a:txBody>
                  <a:tcPr marL="7842" marR="7842" marT="7842" marB="0" anchor="b">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a:noFill/>
                    </a:lnT>
                    <a:lnB>
                      <a:noFill/>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0" i="1" u="none" strike="noStrike">
                          <a:solidFill>
                            <a:srgbClr val="000000"/>
                          </a:solidFill>
                          <a:effectLst/>
                          <a:highlight>
                            <a:srgbClr val="E7E6E6"/>
                          </a:highlight>
                          <a:latin typeface="+mn-lt"/>
                        </a:rPr>
                        <a:t>I</a:t>
                      </a:r>
                    </a:p>
                  </a:txBody>
                  <a:tcPr marL="7842" marR="7842" marT="7842" marB="0" anchor="ctr">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0000"/>
                          </a:solidFill>
                          <a:effectLst/>
                          <a:latin typeface="+mn-lt"/>
                        </a:rPr>
                        <a:t>0</a:t>
                      </a:r>
                    </a:p>
                  </a:txBody>
                  <a:tcPr marL="7842" marR="7842" marT="7842" marB="0" anchor="ctr">
                    <a:lnL w="19050" cap="flat" cmpd="sng" algn="ctr">
                      <a:solidFill>
                        <a:srgbClr val="4472C4"/>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mn-lt"/>
                        </a:rPr>
                        <a:t>0</a:t>
                      </a:r>
                    </a:p>
                  </a:txBody>
                  <a:tcPr marL="7842" marR="7842" marT="7842"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mn-lt"/>
                      </a:endParaRPr>
                    </a:p>
                  </a:txBody>
                  <a:tcPr marL="7842" marR="7842" marT="7842" marB="0" anchor="b">
                    <a:lnL w="12700" cap="flat" cmpd="sng" algn="ctr">
                      <a:solidFill>
                        <a:srgbClr val="757171"/>
                      </a:solidFill>
                      <a:prstDash val="solid"/>
                      <a:round/>
                      <a:headEnd type="none" w="med" len="med"/>
                      <a:tailEnd type="none" w="med" len="med"/>
                    </a:lnL>
                    <a:lnR w="19050" cap="flat" cmpd="sng" algn="ctr">
                      <a:solidFill>
                        <a:srgbClr val="4472C4"/>
                      </a:solidFill>
                      <a:prstDash val="solid"/>
                      <a:round/>
                      <a:headEnd type="none" w="med" len="med"/>
                      <a:tailEnd type="none" w="med" len="med"/>
                    </a:lnR>
                    <a:lnT>
                      <a:noFill/>
                    </a:lnT>
                    <a:lnB>
                      <a:noFill/>
                    </a:lnB>
                    <a:noFill/>
                  </a:tcPr>
                </a:tc>
                <a:tc>
                  <a:txBody>
                    <a:bodyPr/>
                    <a:lstStyle/>
                    <a:p>
                      <a:pPr algn="ctr" fontAlgn="b"/>
                      <a:r>
                        <a:rPr lang="en-US" sz="1100" b="1" i="0" u="none" strike="noStrike" dirty="0" err="1">
                          <a:solidFill>
                            <a:srgbClr val="000000"/>
                          </a:solidFill>
                          <a:effectLst/>
                          <a:highlight>
                            <a:srgbClr val="E7E6E6"/>
                          </a:highlight>
                          <a:latin typeface="+mn-lt"/>
                        </a:rPr>
                        <a:t>h</a:t>
                      </a:r>
                      <a:r>
                        <a:rPr lang="en-US" sz="1100" b="1" i="0" u="none" strike="noStrike" baseline="-25000" dirty="0" err="1">
                          <a:solidFill>
                            <a:srgbClr val="000000"/>
                          </a:solidFill>
                          <a:effectLst/>
                          <a:highlight>
                            <a:srgbClr val="E7E6E6"/>
                          </a:highlight>
                          <a:latin typeface="+mn-lt"/>
                        </a:rPr>
                        <a:t>t</a:t>
                      </a:r>
                      <a:endParaRPr lang="en-US" sz="1100" b="1" i="0" u="none" strike="noStrike" dirty="0">
                        <a:solidFill>
                          <a:srgbClr val="000000"/>
                        </a:solidFill>
                        <a:effectLst/>
                        <a:highlight>
                          <a:srgbClr val="E7E6E6"/>
                        </a:highlight>
                        <a:latin typeface="+mn-lt"/>
                      </a:endParaRPr>
                    </a:p>
                  </a:txBody>
                  <a:tcPr marL="7842" marR="7842" marT="7842" marB="0" anchor="b">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rgbClr val="E7E6E6"/>
                    </a:solidFill>
                  </a:tcPr>
                </a:tc>
                <a:extLst>
                  <a:ext uri="{0D108BD9-81ED-4DB2-BD59-A6C34878D82A}">
                    <a16:rowId xmlns:a16="http://schemas.microsoft.com/office/drawing/2014/main" val="1638791329"/>
                  </a:ext>
                </a:extLst>
              </a:tr>
            </a:tbl>
          </a:graphicData>
        </a:graphic>
      </p:graphicFrame>
      <p:pic>
        <p:nvPicPr>
          <p:cNvPr id="206" name="Picture 205">
            <a:extLst>
              <a:ext uri="{FF2B5EF4-FFF2-40B4-BE49-F238E27FC236}">
                <a16:creationId xmlns:a16="http://schemas.microsoft.com/office/drawing/2014/main" id="{00CFEF0F-02C2-FD54-C2FA-36B158326844}"/>
              </a:ext>
            </a:extLst>
          </p:cNvPr>
          <p:cNvPicPr>
            <a:picLocks noChangeAspect="1"/>
          </p:cNvPicPr>
          <p:nvPr/>
        </p:nvPicPr>
        <p:blipFill>
          <a:blip r:embed="rId9"/>
          <a:stretch>
            <a:fillRect/>
          </a:stretch>
        </p:blipFill>
        <p:spPr>
          <a:xfrm>
            <a:off x="978458" y="23567560"/>
            <a:ext cx="5438103" cy="3231160"/>
          </a:xfrm>
          <a:prstGeom prst="rect">
            <a:avLst/>
          </a:prstGeom>
        </p:spPr>
      </p:pic>
      <p:sp>
        <p:nvSpPr>
          <p:cNvPr id="208" name="TextBox 207">
            <a:extLst>
              <a:ext uri="{FF2B5EF4-FFF2-40B4-BE49-F238E27FC236}">
                <a16:creationId xmlns:a16="http://schemas.microsoft.com/office/drawing/2014/main" id="{63CEC5A2-65EA-2746-241A-77E0366F648F}"/>
              </a:ext>
            </a:extLst>
          </p:cNvPr>
          <p:cNvSpPr txBox="1"/>
          <p:nvPr/>
        </p:nvSpPr>
        <p:spPr>
          <a:xfrm>
            <a:off x="2118507" y="26848417"/>
            <a:ext cx="2836780" cy="1017788"/>
          </a:xfrm>
          <a:prstGeom prst="rect">
            <a:avLst/>
          </a:prstGeom>
          <a:noFill/>
        </p:spPr>
        <p:txBody>
          <a:bodyPr wrap="square" rtlCol="0">
            <a:noAutofit/>
          </a:bodyPr>
          <a:lstStyle/>
          <a:p>
            <a:pPr defTabSz="914400" fontAlgn="auto">
              <a:spcBef>
                <a:spcPts val="0"/>
              </a:spcBef>
              <a:spcAft>
                <a:spcPts val="600"/>
              </a:spcAft>
            </a:pPr>
            <a:r>
              <a:rPr lang="en-US" sz="1600" b="1" i="1" dirty="0">
                <a:solidFill>
                  <a:srgbClr val="92D050"/>
                </a:solidFill>
                <a:latin typeface="Verdana"/>
                <a:ea typeface="+mn-ea"/>
              </a:rPr>
              <a:t>F</a:t>
            </a:r>
            <a:r>
              <a:rPr lang="en-US" sz="1600" i="1" dirty="0">
                <a:solidFill>
                  <a:srgbClr val="6D6D6D">
                    <a:lumMod val="50000"/>
                  </a:srgbClr>
                </a:solidFill>
                <a:latin typeface="Verdana"/>
                <a:ea typeface="+mn-ea"/>
              </a:rPr>
              <a:t>orward information leap</a:t>
            </a:r>
          </a:p>
          <a:p>
            <a:pPr defTabSz="914400" fontAlgn="auto">
              <a:spcBef>
                <a:spcPts val="0"/>
              </a:spcBef>
              <a:spcAft>
                <a:spcPts val="600"/>
              </a:spcAft>
            </a:pPr>
            <a:r>
              <a:rPr lang="en-US" sz="1600" b="1" i="1" dirty="0">
                <a:solidFill>
                  <a:srgbClr val="2C6A8C"/>
                </a:solidFill>
                <a:latin typeface="Verdana"/>
                <a:ea typeface="+mn-ea"/>
              </a:rPr>
              <a:t>M</a:t>
            </a:r>
            <a:r>
              <a:rPr lang="en-US" sz="1600" i="1" dirty="0">
                <a:solidFill>
                  <a:srgbClr val="6D6D6D">
                    <a:lumMod val="50000"/>
                  </a:srgbClr>
                </a:solidFill>
                <a:latin typeface="Verdana"/>
                <a:ea typeface="+mn-ea"/>
              </a:rPr>
              <a:t>emory at current layer</a:t>
            </a:r>
          </a:p>
          <a:p>
            <a:pPr defTabSz="914400" fontAlgn="auto">
              <a:spcBef>
                <a:spcPts val="0"/>
              </a:spcBef>
              <a:spcAft>
                <a:spcPts val="600"/>
              </a:spcAft>
            </a:pPr>
            <a:r>
              <a:rPr lang="en-US" sz="1600" b="1" i="1" dirty="0">
                <a:solidFill>
                  <a:srgbClr val="AB192D"/>
                </a:solidFill>
                <a:latin typeface="Verdana"/>
                <a:ea typeface="+mn-ea"/>
              </a:rPr>
              <a:t>R</a:t>
            </a:r>
            <a:r>
              <a:rPr lang="en-US" sz="1600" i="1" dirty="0">
                <a:solidFill>
                  <a:srgbClr val="6D6D6D">
                    <a:lumMod val="50000"/>
                  </a:srgbClr>
                </a:solidFill>
                <a:latin typeface="Verdana"/>
                <a:ea typeface="+mn-ea"/>
              </a:rPr>
              <a:t>everse information flow</a:t>
            </a:r>
          </a:p>
        </p:txBody>
      </p:sp>
      <p:pic>
        <p:nvPicPr>
          <p:cNvPr id="211" name="Picture 210">
            <a:extLst>
              <a:ext uri="{FF2B5EF4-FFF2-40B4-BE49-F238E27FC236}">
                <a16:creationId xmlns:a16="http://schemas.microsoft.com/office/drawing/2014/main" id="{64743A0D-E556-D10E-3BC3-200FC1D31C90}"/>
              </a:ext>
            </a:extLst>
          </p:cNvPr>
          <p:cNvPicPr>
            <a:picLocks noChangeAspect="1"/>
          </p:cNvPicPr>
          <p:nvPr/>
        </p:nvPicPr>
        <p:blipFill>
          <a:blip r:embed="rId10"/>
          <a:stretch>
            <a:fillRect/>
          </a:stretch>
        </p:blipFill>
        <p:spPr>
          <a:xfrm>
            <a:off x="993743" y="27923797"/>
            <a:ext cx="5224753" cy="4151655"/>
          </a:xfrm>
          <a:prstGeom prst="rect">
            <a:avLst/>
          </a:prstGeom>
        </p:spPr>
      </p:pic>
      <p:pic>
        <p:nvPicPr>
          <p:cNvPr id="212" name="Picture 211" descr="A graph of a bar chart&#10;&#10;Description automatically generated with medium confidence">
            <a:extLst>
              <a:ext uri="{FF2B5EF4-FFF2-40B4-BE49-F238E27FC236}">
                <a16:creationId xmlns:a16="http://schemas.microsoft.com/office/drawing/2014/main" id="{BF4BC4B5-7C6F-4E29-87C7-DEE0666122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9829" y="24260919"/>
            <a:ext cx="6577962" cy="4478612"/>
          </a:xfrm>
          <a:prstGeom prst="rect">
            <a:avLst/>
          </a:prstGeom>
        </p:spPr>
      </p:pic>
      <p:sp>
        <p:nvSpPr>
          <p:cNvPr id="219" name="TextBox 218">
            <a:extLst>
              <a:ext uri="{FF2B5EF4-FFF2-40B4-BE49-F238E27FC236}">
                <a16:creationId xmlns:a16="http://schemas.microsoft.com/office/drawing/2014/main" id="{ABA3B406-FB72-E795-63F5-839EFBAA5928}"/>
              </a:ext>
            </a:extLst>
          </p:cNvPr>
          <p:cNvSpPr txBox="1"/>
          <p:nvPr/>
        </p:nvSpPr>
        <p:spPr>
          <a:xfrm>
            <a:off x="6827661" y="23400585"/>
            <a:ext cx="7426594" cy="1077218"/>
          </a:xfrm>
          <a:prstGeom prst="rect">
            <a:avLst/>
          </a:prstGeom>
          <a:noFill/>
        </p:spPr>
        <p:txBody>
          <a:bodyPr wrap="square" rtlCol="0">
            <a:spAutoFit/>
          </a:bodyPr>
          <a:lstStyle/>
          <a:p>
            <a:r>
              <a:rPr lang="en-US" sz="3200" dirty="0">
                <a:latin typeface="+mn-lt"/>
              </a:rPr>
              <a:t>Networks with more feed-forward connections train slower but overfit less.</a:t>
            </a:r>
          </a:p>
        </p:txBody>
      </p:sp>
      <p:pic>
        <p:nvPicPr>
          <p:cNvPr id="220" name="Picture 2">
            <a:extLst>
              <a:ext uri="{FF2B5EF4-FFF2-40B4-BE49-F238E27FC236}">
                <a16:creationId xmlns:a16="http://schemas.microsoft.com/office/drawing/2014/main" id="{B9ABDB46-C157-0693-24C5-2FBB3CE1DA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9849" y="29001681"/>
            <a:ext cx="2946491" cy="2946491"/>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a:extLst>
              <a:ext uri="{FF2B5EF4-FFF2-40B4-BE49-F238E27FC236}">
                <a16:creationId xmlns:a16="http://schemas.microsoft.com/office/drawing/2014/main" id="{714BC0D9-5526-ADEF-22C2-C853D64B446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08402" y="29001681"/>
            <a:ext cx="2949389" cy="2949389"/>
          </a:xfrm>
          <a:prstGeom prst="rect">
            <a:avLst/>
          </a:prstGeom>
          <a:noFill/>
          <a:extLst>
            <a:ext uri="{909E8E84-426E-40DD-AFC4-6F175D3DCCD1}">
              <a14:hiddenFill xmlns:a14="http://schemas.microsoft.com/office/drawing/2010/main">
                <a:solidFill>
                  <a:srgbClr val="FFFFFF"/>
                </a:solidFill>
              </a14:hiddenFill>
            </a:ext>
          </a:extLst>
        </p:spPr>
      </p:pic>
      <p:sp>
        <p:nvSpPr>
          <p:cNvPr id="222" name="Left-Right Arrow 5">
            <a:extLst>
              <a:ext uri="{FF2B5EF4-FFF2-40B4-BE49-F238E27FC236}">
                <a16:creationId xmlns:a16="http://schemas.microsoft.com/office/drawing/2014/main" id="{E10EC140-EF39-8A27-75E6-CBFB22CC17C2}"/>
              </a:ext>
            </a:extLst>
          </p:cNvPr>
          <p:cNvSpPr/>
          <p:nvPr/>
        </p:nvSpPr>
        <p:spPr bwMode="auto">
          <a:xfrm>
            <a:off x="9841846" y="30282527"/>
            <a:ext cx="886160" cy="387695"/>
          </a:xfrm>
          <a:prstGeom prst="leftRightArrow">
            <a:avLst/>
          </a:prstGeom>
          <a:solidFill>
            <a:srgbClr val="92D050"/>
          </a:solidFill>
          <a:ln w="12700" cap="sq" algn="ctr">
            <a:solidFill>
              <a:schemeClr val="accent6"/>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226" name="TextBox 225">
            <a:extLst>
              <a:ext uri="{FF2B5EF4-FFF2-40B4-BE49-F238E27FC236}">
                <a16:creationId xmlns:a16="http://schemas.microsoft.com/office/drawing/2014/main" id="{46DEA43C-021D-87E6-9964-09B3EA3E0E29}"/>
              </a:ext>
            </a:extLst>
          </p:cNvPr>
          <p:cNvSpPr txBox="1"/>
          <p:nvPr/>
        </p:nvSpPr>
        <p:spPr>
          <a:xfrm>
            <a:off x="15050454" y="31401811"/>
            <a:ext cx="13782315" cy="1077218"/>
          </a:xfrm>
          <a:prstGeom prst="rect">
            <a:avLst/>
          </a:prstGeom>
          <a:noFill/>
        </p:spPr>
        <p:txBody>
          <a:bodyPr wrap="square">
            <a:spAutoFit/>
          </a:bodyPr>
          <a:lstStyle/>
          <a:p>
            <a:r>
              <a:rPr lang="en-US" sz="3200" dirty="0">
                <a:latin typeface="+mn-lt"/>
              </a:rPr>
              <a:t>The SRU INN trains slower than the SRU. It needs improvements for </a:t>
            </a:r>
            <a:r>
              <a:rPr lang="en-US" sz="3200" b="1" dirty="0">
                <a:latin typeface="+mn-lt"/>
              </a:rPr>
              <a:t>sparsity</a:t>
            </a:r>
            <a:r>
              <a:rPr lang="en-US" sz="3200" dirty="0">
                <a:latin typeface="+mn-lt"/>
              </a:rPr>
              <a:t> and </a:t>
            </a:r>
            <a:r>
              <a:rPr lang="en-US" sz="3200" b="1" dirty="0">
                <a:latin typeface="+mn-lt"/>
              </a:rPr>
              <a:t>parallelization </a:t>
            </a:r>
            <a:r>
              <a:rPr lang="en-US" sz="3200" dirty="0">
                <a:latin typeface="+mn-lt"/>
              </a:rPr>
              <a:t>like those proposed here.</a:t>
            </a:r>
          </a:p>
        </p:txBody>
      </p:sp>
      <p:sp>
        <p:nvSpPr>
          <p:cNvPr id="227" name="AutoShape 25">
            <a:extLst>
              <a:ext uri="{FF2B5EF4-FFF2-40B4-BE49-F238E27FC236}">
                <a16:creationId xmlns:a16="http://schemas.microsoft.com/office/drawing/2014/main" id="{1F35A0AE-DEDF-9213-BF58-45EF86EE1CA5}"/>
              </a:ext>
            </a:extLst>
          </p:cNvPr>
          <p:cNvSpPr>
            <a:spLocks noChangeArrowheads="1"/>
          </p:cNvSpPr>
          <p:nvPr/>
        </p:nvSpPr>
        <p:spPr bwMode="auto">
          <a:xfrm>
            <a:off x="14808183" y="4231276"/>
            <a:ext cx="14151968" cy="5259587"/>
          </a:xfrm>
          <a:prstGeom prst="roundRect">
            <a:avLst>
              <a:gd name="adj" fmla="val 794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just"/>
            <a:endParaRPr lang="en-US" sz="2363" b="1" dirty="0"/>
          </a:p>
          <a:p>
            <a:pPr algn="just"/>
            <a:endParaRPr lang="en-US" sz="2025" dirty="0">
              <a:latin typeface="+mn-lt"/>
            </a:endParaRPr>
          </a:p>
          <a:p>
            <a:pPr algn="just"/>
            <a:endParaRPr lang="en-US" sz="2081" dirty="0"/>
          </a:p>
          <a:p>
            <a:pPr algn="just"/>
            <a:endParaRPr lang="en-US" sz="2081" dirty="0"/>
          </a:p>
          <a:p>
            <a:pPr algn="just"/>
            <a:endParaRPr lang="en-US" sz="2081" dirty="0"/>
          </a:p>
          <a:p>
            <a:pPr algn="just"/>
            <a:endParaRPr lang="en-US" sz="2081" dirty="0"/>
          </a:p>
          <a:p>
            <a:pPr algn="just"/>
            <a:endParaRPr lang="en-US" sz="2081" dirty="0"/>
          </a:p>
          <a:p>
            <a:pPr algn="just"/>
            <a:endParaRPr lang="en-US" sz="2081" b="1" dirty="0"/>
          </a:p>
          <a:p>
            <a:pPr lvl="1" algn="just"/>
            <a:r>
              <a:rPr lang="en-US" sz="2081" b="1" dirty="0"/>
              <a:t> </a:t>
            </a:r>
          </a:p>
          <a:p>
            <a:pPr lvl="1" algn="just"/>
            <a:endParaRPr lang="en-US" sz="2081" b="1" dirty="0"/>
          </a:p>
        </p:txBody>
      </p:sp>
      <p:grpSp>
        <p:nvGrpSpPr>
          <p:cNvPr id="258" name="Group 257">
            <a:extLst>
              <a:ext uri="{FF2B5EF4-FFF2-40B4-BE49-F238E27FC236}">
                <a16:creationId xmlns:a16="http://schemas.microsoft.com/office/drawing/2014/main" id="{88A31633-30A9-6110-1E14-6D711134499F}"/>
              </a:ext>
            </a:extLst>
          </p:cNvPr>
          <p:cNvGrpSpPr/>
          <p:nvPr/>
        </p:nvGrpSpPr>
        <p:grpSpPr>
          <a:xfrm>
            <a:off x="15309954" y="11017324"/>
            <a:ext cx="9275242" cy="4022510"/>
            <a:chOff x="32240023" y="18438653"/>
            <a:chExt cx="7424274" cy="3120474"/>
          </a:xfrm>
        </p:grpSpPr>
        <p:grpSp>
          <p:nvGrpSpPr>
            <p:cNvPr id="255" name="Group 254">
              <a:extLst>
                <a:ext uri="{FF2B5EF4-FFF2-40B4-BE49-F238E27FC236}">
                  <a16:creationId xmlns:a16="http://schemas.microsoft.com/office/drawing/2014/main" id="{2A9252D2-2966-C365-02FF-D74583A09399}"/>
                </a:ext>
              </a:extLst>
            </p:cNvPr>
            <p:cNvGrpSpPr/>
            <p:nvPr/>
          </p:nvGrpSpPr>
          <p:grpSpPr>
            <a:xfrm>
              <a:off x="32240023" y="18992130"/>
              <a:ext cx="7424274" cy="2566997"/>
              <a:chOff x="29948895" y="19411982"/>
              <a:chExt cx="5910729" cy="2043679"/>
            </a:xfrm>
          </p:grpSpPr>
          <p:grpSp>
            <p:nvGrpSpPr>
              <p:cNvPr id="236" name="Group 235">
                <a:extLst>
                  <a:ext uri="{FF2B5EF4-FFF2-40B4-BE49-F238E27FC236}">
                    <a16:creationId xmlns:a16="http://schemas.microsoft.com/office/drawing/2014/main" id="{B475353B-615F-7C47-A737-A875087EC70D}"/>
                  </a:ext>
                </a:extLst>
              </p:cNvPr>
              <p:cNvGrpSpPr/>
              <p:nvPr/>
            </p:nvGrpSpPr>
            <p:grpSpPr>
              <a:xfrm>
                <a:off x="29948895" y="19411982"/>
                <a:ext cx="5910729" cy="1322164"/>
                <a:chOff x="1016489" y="1445465"/>
                <a:chExt cx="5270679" cy="1322164"/>
              </a:xfrm>
            </p:grpSpPr>
            <p:pic>
              <p:nvPicPr>
                <p:cNvPr id="237" name="Picture 236">
                  <a:extLst>
                    <a:ext uri="{FF2B5EF4-FFF2-40B4-BE49-F238E27FC236}">
                      <a16:creationId xmlns:a16="http://schemas.microsoft.com/office/drawing/2014/main" id="{4B987C1B-2A4C-E7B8-BDDE-95EB7285220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581" y="1900558"/>
                  <a:ext cx="5184587" cy="532001"/>
                </a:xfrm>
                <a:prstGeom prst="rect">
                  <a:avLst/>
                </a:prstGeom>
              </p:spPr>
            </p:pic>
            <p:sp>
              <p:nvSpPr>
                <p:cNvPr id="241" name="TextBox 240">
                  <a:extLst>
                    <a:ext uri="{FF2B5EF4-FFF2-40B4-BE49-F238E27FC236}">
                      <a16:creationId xmlns:a16="http://schemas.microsoft.com/office/drawing/2014/main" id="{55F63D73-3C09-F07A-04A6-E53A23B7BECF}"/>
                    </a:ext>
                  </a:extLst>
                </p:cNvPr>
                <p:cNvSpPr txBox="1"/>
                <p:nvPr/>
              </p:nvSpPr>
              <p:spPr>
                <a:xfrm>
                  <a:off x="1128896" y="1445465"/>
                  <a:ext cx="5079511" cy="236207"/>
                </a:xfrm>
                <a:prstGeom prst="rect">
                  <a:avLst/>
                </a:prstGeom>
                <a:noFill/>
              </p:spPr>
              <p:txBody>
                <a:bodyPr wrap="square" rtlCol="0">
                  <a:noAutofit/>
                </a:bodyPr>
                <a:lstStyle/>
                <a:p>
                  <a:pPr algn="ctr"/>
                  <a:r>
                    <a:rPr lang="en-US" sz="1600" b="1" dirty="0">
                      <a:solidFill>
                        <a:schemeClr val="accent3"/>
                      </a:solidFill>
                    </a:rPr>
                    <a:t>Baseline: </a:t>
                  </a:r>
                  <a:r>
                    <a:rPr lang="en-US" sz="1600" dirty="0"/>
                    <a:t>Resized 50x50, Normalized</a:t>
                  </a:r>
                </a:p>
              </p:txBody>
            </p:sp>
            <p:sp>
              <p:nvSpPr>
                <p:cNvPr id="242" name="TextBox 241">
                  <a:extLst>
                    <a:ext uri="{FF2B5EF4-FFF2-40B4-BE49-F238E27FC236}">
                      <a16:creationId xmlns:a16="http://schemas.microsoft.com/office/drawing/2014/main" id="{EE5ACA7F-430A-6BAE-5E8F-7E1AFD884EC3}"/>
                    </a:ext>
                  </a:extLst>
                </p:cNvPr>
                <p:cNvSpPr txBox="1"/>
                <p:nvPr/>
              </p:nvSpPr>
              <p:spPr>
                <a:xfrm>
                  <a:off x="1016489" y="2531422"/>
                  <a:ext cx="5079511" cy="236207"/>
                </a:xfrm>
                <a:prstGeom prst="rect">
                  <a:avLst/>
                </a:prstGeom>
                <a:noFill/>
              </p:spPr>
              <p:txBody>
                <a:bodyPr wrap="square" rtlCol="0">
                  <a:noAutofit/>
                </a:bodyPr>
                <a:lstStyle/>
                <a:p>
                  <a:pPr algn="ctr"/>
                  <a:r>
                    <a:rPr lang="en-US" sz="1600" b="1" dirty="0">
                      <a:solidFill>
                        <a:schemeClr val="accent3"/>
                      </a:solidFill>
                    </a:rPr>
                    <a:t>Transformed: </a:t>
                  </a:r>
                  <a:r>
                    <a:rPr lang="en-US" sz="1600" dirty="0"/>
                    <a:t>Baseline + Random Perspective Transform + Random Erase</a:t>
                  </a:r>
                </a:p>
              </p:txBody>
            </p:sp>
          </p:grpSp>
          <p:pic>
            <p:nvPicPr>
              <p:cNvPr id="254" name="Picture 253">
                <a:extLst>
                  <a:ext uri="{FF2B5EF4-FFF2-40B4-BE49-F238E27FC236}">
                    <a16:creationId xmlns:a16="http://schemas.microsoft.com/office/drawing/2014/main" id="{872E0ED2-B637-31C1-69E7-93E4D47084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034987" y="20859056"/>
                <a:ext cx="5814182" cy="596605"/>
              </a:xfrm>
              <a:prstGeom prst="rect">
                <a:avLst/>
              </a:prstGeom>
            </p:spPr>
          </p:pic>
        </p:grpSp>
        <p:sp>
          <p:nvSpPr>
            <p:cNvPr id="257" name="TextBox 256">
              <a:extLst>
                <a:ext uri="{FF2B5EF4-FFF2-40B4-BE49-F238E27FC236}">
                  <a16:creationId xmlns:a16="http://schemas.microsoft.com/office/drawing/2014/main" id="{B1C1445C-BCD0-5DA7-D414-920735740F3F}"/>
                </a:ext>
              </a:extLst>
            </p:cNvPr>
            <p:cNvSpPr txBox="1"/>
            <p:nvPr/>
          </p:nvSpPr>
          <p:spPr>
            <a:xfrm>
              <a:off x="32324353" y="18438653"/>
              <a:ext cx="7303005" cy="584775"/>
            </a:xfrm>
            <a:prstGeom prst="rect">
              <a:avLst/>
            </a:prstGeom>
            <a:noFill/>
          </p:spPr>
          <p:txBody>
            <a:bodyPr wrap="square">
              <a:spAutoFit/>
            </a:bodyPr>
            <a:lstStyle/>
            <a:p>
              <a:pPr algn="ctr"/>
              <a:r>
                <a:rPr lang="en-US" sz="2800" b="1" dirty="0">
                  <a:latin typeface="+mn-lt"/>
                </a:rPr>
                <a:t>MNIST Random Anomaly Task</a:t>
              </a:r>
            </a:p>
          </p:txBody>
        </p:sp>
      </p:grpSp>
      <p:sp>
        <p:nvSpPr>
          <p:cNvPr id="260" name="TextBox 259">
            <a:extLst>
              <a:ext uri="{FF2B5EF4-FFF2-40B4-BE49-F238E27FC236}">
                <a16:creationId xmlns:a16="http://schemas.microsoft.com/office/drawing/2014/main" id="{6F2572ED-661C-66A3-614E-71D931B198D1}"/>
              </a:ext>
            </a:extLst>
          </p:cNvPr>
          <p:cNvSpPr txBox="1"/>
          <p:nvPr/>
        </p:nvSpPr>
        <p:spPr>
          <a:xfrm>
            <a:off x="26545681" y="15799734"/>
            <a:ext cx="14082151" cy="830997"/>
          </a:xfrm>
          <a:prstGeom prst="rect">
            <a:avLst/>
          </a:prstGeom>
          <a:noFill/>
        </p:spPr>
        <p:txBody>
          <a:bodyPr wrap="square" rtlCol="0">
            <a:spAutoFit/>
          </a:bodyPr>
          <a:lstStyle/>
          <a:p>
            <a:pPr algn="ctr"/>
            <a:r>
              <a:rPr lang="en-US" sz="2400" dirty="0">
                <a:latin typeface="+mn-lt"/>
              </a:rPr>
              <a:t>Figure. </a:t>
            </a:r>
            <a:r>
              <a:rPr lang="en-US" sz="2400" dirty="0">
                <a:solidFill>
                  <a:srgbClr val="A12864"/>
                </a:solidFill>
                <a:latin typeface="+mn-lt"/>
              </a:rPr>
              <a:t>Low-rank </a:t>
            </a:r>
            <a:r>
              <a:rPr lang="en-US" sz="2400" dirty="0">
                <a:latin typeface="+mn-lt"/>
              </a:rPr>
              <a:t>weights with E=20% outperform </a:t>
            </a:r>
            <a:r>
              <a:rPr lang="en-US" sz="2400" dirty="0">
                <a:solidFill>
                  <a:srgbClr val="E87B9F"/>
                </a:solidFill>
                <a:latin typeface="+mn-lt"/>
              </a:rPr>
              <a:t>dense</a:t>
            </a:r>
            <a:r>
              <a:rPr lang="en-US" sz="2400" dirty="0">
                <a:latin typeface="+mn-lt"/>
              </a:rPr>
              <a:t> and </a:t>
            </a:r>
            <a:r>
              <a:rPr lang="en-US" sz="2400" dirty="0">
                <a:solidFill>
                  <a:srgbClr val="5387DD"/>
                </a:solidFill>
                <a:latin typeface="+mn-lt"/>
              </a:rPr>
              <a:t>sparse</a:t>
            </a:r>
            <a:r>
              <a:rPr lang="en-US" sz="2400" dirty="0">
                <a:latin typeface="+mn-lt"/>
              </a:rPr>
              <a:t> weights (left). The improvement is proportional to effective weight percentage (right).</a:t>
            </a:r>
          </a:p>
        </p:txBody>
      </p:sp>
      <p:graphicFrame>
        <p:nvGraphicFramePr>
          <p:cNvPr id="262" name="Chart 261">
            <a:extLst>
              <a:ext uri="{FF2B5EF4-FFF2-40B4-BE49-F238E27FC236}">
                <a16:creationId xmlns:a16="http://schemas.microsoft.com/office/drawing/2014/main" id="{8ADD0236-A836-4D2F-9E8D-B52B336B055B}"/>
              </a:ext>
            </a:extLst>
          </p:cNvPr>
          <p:cNvGraphicFramePr>
            <a:graphicFrameLocks/>
          </p:cNvGraphicFramePr>
          <p:nvPr>
            <p:extLst>
              <p:ext uri="{D42A27DB-BD31-4B8C-83A1-F6EECF244321}">
                <p14:modId xmlns:p14="http://schemas.microsoft.com/office/powerpoint/2010/main" val="3822799067"/>
              </p:ext>
            </p:extLst>
          </p:nvPr>
        </p:nvGraphicFramePr>
        <p:xfrm>
          <a:off x="20584540" y="16779838"/>
          <a:ext cx="5310625" cy="585717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63" name="Chart 262">
            <a:extLst>
              <a:ext uri="{FF2B5EF4-FFF2-40B4-BE49-F238E27FC236}">
                <a16:creationId xmlns:a16="http://schemas.microsoft.com/office/drawing/2014/main" id="{A7BCCEE9-8D8D-28E9-A5E1-4A25795E1747}"/>
              </a:ext>
            </a:extLst>
          </p:cNvPr>
          <p:cNvGraphicFramePr>
            <a:graphicFrameLocks/>
          </p:cNvGraphicFramePr>
          <p:nvPr>
            <p:extLst>
              <p:ext uri="{D42A27DB-BD31-4B8C-83A1-F6EECF244321}">
                <p14:modId xmlns:p14="http://schemas.microsoft.com/office/powerpoint/2010/main" val="631038925"/>
              </p:ext>
            </p:extLst>
          </p:nvPr>
        </p:nvGraphicFramePr>
        <p:xfrm>
          <a:off x="15447288" y="16779838"/>
          <a:ext cx="5274261" cy="5857177"/>
        </p:xfrm>
        <a:graphic>
          <a:graphicData uri="http://schemas.openxmlformats.org/drawingml/2006/chart">
            <c:chart xmlns:c="http://schemas.openxmlformats.org/drawingml/2006/chart" xmlns:r="http://schemas.openxmlformats.org/officeDocument/2006/relationships" r:id="rId17"/>
          </a:graphicData>
        </a:graphic>
      </p:graphicFrame>
      <p:sp>
        <p:nvSpPr>
          <p:cNvPr id="264" name="TextBox 263">
            <a:extLst>
              <a:ext uri="{FF2B5EF4-FFF2-40B4-BE49-F238E27FC236}">
                <a16:creationId xmlns:a16="http://schemas.microsoft.com/office/drawing/2014/main" id="{DAB1EC47-E66B-4DED-0E7A-8ADE00B4301D}"/>
              </a:ext>
            </a:extLst>
          </p:cNvPr>
          <p:cNvSpPr txBox="1"/>
          <p:nvPr/>
        </p:nvSpPr>
        <p:spPr>
          <a:xfrm>
            <a:off x="14851237" y="22937691"/>
            <a:ext cx="15738540" cy="461665"/>
          </a:xfrm>
          <a:prstGeom prst="rect">
            <a:avLst/>
          </a:prstGeom>
          <a:noFill/>
        </p:spPr>
        <p:txBody>
          <a:bodyPr wrap="square" rtlCol="0">
            <a:spAutoFit/>
          </a:bodyPr>
          <a:lstStyle/>
          <a:p>
            <a:pPr algn="ctr"/>
            <a:r>
              <a:rPr lang="en-US" sz="2400" dirty="0">
                <a:latin typeface="+mn-lt"/>
              </a:rPr>
              <a:t>Figure. Multiplication speed for E = 1% (left), E = 0.1% (center), and E = 0.01% (left).</a:t>
            </a:r>
          </a:p>
        </p:txBody>
      </p:sp>
      <p:graphicFrame>
        <p:nvGraphicFramePr>
          <p:cNvPr id="265" name="Chart 264">
            <a:extLst>
              <a:ext uri="{FF2B5EF4-FFF2-40B4-BE49-F238E27FC236}">
                <a16:creationId xmlns:a16="http://schemas.microsoft.com/office/drawing/2014/main" id="{319DA9A2-3E40-825D-9C4D-1717C864E887}"/>
              </a:ext>
            </a:extLst>
          </p:cNvPr>
          <p:cNvGraphicFramePr>
            <a:graphicFrameLocks/>
          </p:cNvGraphicFramePr>
          <p:nvPr>
            <p:extLst>
              <p:ext uri="{D42A27DB-BD31-4B8C-83A1-F6EECF244321}">
                <p14:modId xmlns:p14="http://schemas.microsoft.com/office/powerpoint/2010/main" val="1149467819"/>
              </p:ext>
            </p:extLst>
          </p:nvPr>
        </p:nvGraphicFramePr>
        <p:xfrm>
          <a:off x="34667783" y="10885513"/>
          <a:ext cx="7852868" cy="480253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66" name="Chart 265">
            <a:extLst>
              <a:ext uri="{FF2B5EF4-FFF2-40B4-BE49-F238E27FC236}">
                <a16:creationId xmlns:a16="http://schemas.microsoft.com/office/drawing/2014/main" id="{EA9034DF-FCD5-44B6-AC1A-74720EF0D5B2}"/>
              </a:ext>
            </a:extLst>
          </p:cNvPr>
          <p:cNvGraphicFramePr>
            <a:graphicFrameLocks/>
          </p:cNvGraphicFramePr>
          <p:nvPr>
            <p:extLst>
              <p:ext uri="{D42A27DB-BD31-4B8C-83A1-F6EECF244321}">
                <p14:modId xmlns:p14="http://schemas.microsoft.com/office/powerpoint/2010/main" val="631496863"/>
              </p:ext>
            </p:extLst>
          </p:nvPr>
        </p:nvGraphicFramePr>
        <p:xfrm>
          <a:off x="25758156" y="16779838"/>
          <a:ext cx="5548043" cy="5857177"/>
        </p:xfrm>
        <a:graphic>
          <a:graphicData uri="http://schemas.openxmlformats.org/drawingml/2006/chart">
            <c:chart xmlns:c="http://schemas.openxmlformats.org/drawingml/2006/chart" xmlns:r="http://schemas.openxmlformats.org/officeDocument/2006/relationships" r:id="rId19"/>
          </a:graphicData>
        </a:graphic>
      </p:graphicFrame>
      <p:sp>
        <p:nvSpPr>
          <p:cNvPr id="267" name="AutoShape 25">
            <a:extLst>
              <a:ext uri="{FF2B5EF4-FFF2-40B4-BE49-F238E27FC236}">
                <a16:creationId xmlns:a16="http://schemas.microsoft.com/office/drawing/2014/main" id="{E7107E22-E6E6-FA06-B921-F7148D6DDCE6}"/>
              </a:ext>
            </a:extLst>
          </p:cNvPr>
          <p:cNvSpPr>
            <a:spLocks noChangeArrowheads="1"/>
          </p:cNvSpPr>
          <p:nvPr/>
        </p:nvSpPr>
        <p:spPr bwMode="auto">
          <a:xfrm>
            <a:off x="29375037" y="4231277"/>
            <a:ext cx="14151968" cy="5259586"/>
          </a:xfrm>
          <a:prstGeom prst="roundRect">
            <a:avLst>
              <a:gd name="adj" fmla="val 673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8" tIns="33754" rIns="67508" bIns="33754" anchor="t"/>
          <a:lstStyle/>
          <a:p>
            <a:pPr algn="ctr"/>
            <a:r>
              <a:rPr lang="en-US" sz="4400" b="1" dirty="0"/>
              <a:t>Low-Rank Matrices in INNs</a:t>
            </a:r>
            <a:endParaRPr lang="en-US" sz="3263" b="1" dirty="0"/>
          </a:p>
          <a:p>
            <a:pPr algn="just"/>
            <a:endParaRPr lang="en-US" sz="2363" b="1" dirty="0"/>
          </a:p>
          <a:p>
            <a:pPr algn="just"/>
            <a:endParaRPr lang="en-US" sz="2025" dirty="0">
              <a:latin typeface="+mn-lt"/>
            </a:endParaRPr>
          </a:p>
          <a:p>
            <a:pPr algn="just"/>
            <a:endParaRPr lang="en-US" sz="2081" dirty="0"/>
          </a:p>
          <a:p>
            <a:pPr algn="just"/>
            <a:endParaRPr lang="en-US" sz="2081" dirty="0"/>
          </a:p>
          <a:p>
            <a:pPr algn="just"/>
            <a:endParaRPr lang="en-US" sz="2081" dirty="0"/>
          </a:p>
          <a:p>
            <a:pPr algn="just"/>
            <a:endParaRPr lang="en-US" sz="2081" dirty="0"/>
          </a:p>
          <a:p>
            <a:pPr algn="just"/>
            <a:endParaRPr lang="en-US" sz="2081" dirty="0"/>
          </a:p>
          <a:p>
            <a:pPr algn="just"/>
            <a:endParaRPr lang="en-US" sz="2081" b="1" dirty="0"/>
          </a:p>
          <a:p>
            <a:pPr lvl="1" algn="just"/>
            <a:r>
              <a:rPr lang="en-US" sz="2081" b="1" dirty="0"/>
              <a:t> </a:t>
            </a:r>
          </a:p>
          <a:p>
            <a:pPr lvl="1" algn="just"/>
            <a:endParaRPr lang="en-US" sz="2081" b="1" dirty="0"/>
          </a:p>
        </p:txBody>
      </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BA70A5B5-3D7F-A954-25E2-065B0AC1E9C4}"/>
                  </a:ext>
                </a:extLst>
              </p:cNvPr>
              <p:cNvSpPr txBox="1"/>
              <p:nvPr/>
            </p:nvSpPr>
            <p:spPr>
              <a:xfrm>
                <a:off x="36190615" y="5310856"/>
                <a:ext cx="4656894" cy="603242"/>
              </a:xfrm>
              <a:prstGeom prst="rect">
                <a:avLst/>
              </a:prstGeom>
              <a:noFill/>
            </p:spPr>
            <p:txBody>
              <a:bodyPr wrap="square" rtlCol="0">
                <a:spAutoFit/>
              </a:bodyPr>
              <a:lstStyle/>
              <a:p>
                <a:r>
                  <a:rPr lang="en-US" sz="3200" dirty="0">
                    <a:latin typeface="+mn-lt"/>
                  </a:rPr>
                  <a:t>Let </a:t>
                </a:r>
                <a14:m>
                  <m:oMath xmlns:m="http://schemas.openxmlformats.org/officeDocument/2006/math">
                    <m:r>
                      <a:rPr lang="en-US" sz="3200" b="0" i="1" smtClean="0">
                        <a:latin typeface="Cambria Math" panose="02040503050406030204" pitchFamily="18" charset="0"/>
                      </a:rPr>
                      <m:t>𝑀</m:t>
                    </m:r>
                    <m:r>
                      <a:rPr lang="en-US" sz="3200" b="0" i="1" smtClean="0">
                        <a:latin typeface="Cambria Math" panose="02040503050406030204" pitchFamily="18" charset="0"/>
                      </a:rPr>
                      <m:t>∈ </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ℝ</m:t>
                        </m:r>
                      </m:e>
                      <m:sup>
                        <m:r>
                          <a:rPr lang="en-US" sz="3200" b="0" i="1" smtClean="0">
                            <a:latin typeface="Cambria Math" panose="02040503050406030204" pitchFamily="18" charset="0"/>
                            <a:ea typeface="Cambria Math" panose="02040503050406030204" pitchFamily="18" charset="0"/>
                          </a:rPr>
                          <m:t>2000×1000</m:t>
                        </m:r>
                      </m:sup>
                    </m:sSup>
                    <m:r>
                      <a:rPr lang="en-US" sz="3200" b="0" i="1" smtClean="0">
                        <a:latin typeface="Cambria Math" panose="02040503050406030204" pitchFamily="18" charset="0"/>
                        <a:ea typeface="Cambria Math" panose="02040503050406030204" pitchFamily="18" charset="0"/>
                      </a:rPr>
                      <m:t>,</m:t>
                    </m:r>
                  </m:oMath>
                </a14:m>
                <a:endParaRPr lang="en-US" sz="3200" dirty="0">
                  <a:latin typeface="+mn-lt"/>
                </a:endParaRPr>
              </a:p>
            </p:txBody>
          </p:sp>
        </mc:Choice>
        <mc:Fallback xmlns="">
          <p:sp>
            <p:nvSpPr>
              <p:cNvPr id="274" name="TextBox 273">
                <a:extLst>
                  <a:ext uri="{FF2B5EF4-FFF2-40B4-BE49-F238E27FC236}">
                    <a16:creationId xmlns:a16="http://schemas.microsoft.com/office/drawing/2014/main" id="{BA70A5B5-3D7F-A954-25E2-065B0AC1E9C4}"/>
                  </a:ext>
                </a:extLst>
              </p:cNvPr>
              <p:cNvSpPr txBox="1">
                <a:spLocks noRot="1" noChangeAspect="1" noMove="1" noResize="1" noEditPoints="1" noAdjustHandles="1" noChangeArrowheads="1" noChangeShapeType="1" noTextEdit="1"/>
              </p:cNvSpPr>
              <p:nvPr/>
            </p:nvSpPr>
            <p:spPr>
              <a:xfrm>
                <a:off x="36190615" y="5310856"/>
                <a:ext cx="4656894" cy="603242"/>
              </a:xfrm>
              <a:prstGeom prst="rect">
                <a:avLst/>
              </a:prstGeom>
              <a:blipFill>
                <a:blip r:embed="rId20"/>
                <a:stretch>
                  <a:fillRect l="-3403" t="-13131" b="-29293"/>
                </a:stretch>
              </a:blipFill>
            </p:spPr>
            <p:txBody>
              <a:bodyPr/>
              <a:lstStyle/>
              <a:p>
                <a:r>
                  <a:rPr lang="en-US">
                    <a:noFill/>
                  </a:rPr>
                  <a:t> </a:t>
                </a:r>
              </a:p>
            </p:txBody>
          </p:sp>
        </mc:Fallback>
      </mc:AlternateContent>
      <p:graphicFrame>
        <p:nvGraphicFramePr>
          <p:cNvPr id="275" name="Table 274">
            <a:extLst>
              <a:ext uri="{FF2B5EF4-FFF2-40B4-BE49-F238E27FC236}">
                <a16:creationId xmlns:a16="http://schemas.microsoft.com/office/drawing/2014/main" id="{2B1D32D5-05BE-D969-23CD-DC6A1ECB0074}"/>
              </a:ext>
            </a:extLst>
          </p:cNvPr>
          <p:cNvGraphicFramePr>
            <a:graphicFrameLocks noGrp="1"/>
          </p:cNvGraphicFramePr>
          <p:nvPr>
            <p:extLst>
              <p:ext uri="{D42A27DB-BD31-4B8C-83A1-F6EECF244321}">
                <p14:modId xmlns:p14="http://schemas.microsoft.com/office/powerpoint/2010/main" val="2062070611"/>
              </p:ext>
            </p:extLst>
          </p:nvPr>
        </p:nvGraphicFramePr>
        <p:xfrm>
          <a:off x="36190615" y="5886570"/>
          <a:ext cx="7046674" cy="3169920"/>
        </p:xfrm>
        <a:graphic>
          <a:graphicData uri="http://schemas.openxmlformats.org/drawingml/2006/table">
            <a:tbl>
              <a:tblPr firstRow="1" bandRow="1"/>
              <a:tblGrid>
                <a:gridCol w="2527464">
                  <a:extLst>
                    <a:ext uri="{9D8B030D-6E8A-4147-A177-3AD203B41FA5}">
                      <a16:colId xmlns:a16="http://schemas.microsoft.com/office/drawing/2014/main" val="2229020386"/>
                    </a:ext>
                  </a:extLst>
                </a:gridCol>
                <a:gridCol w="1149258">
                  <a:extLst>
                    <a:ext uri="{9D8B030D-6E8A-4147-A177-3AD203B41FA5}">
                      <a16:colId xmlns:a16="http://schemas.microsoft.com/office/drawing/2014/main" val="3294685626"/>
                    </a:ext>
                  </a:extLst>
                </a:gridCol>
                <a:gridCol w="3369952">
                  <a:extLst>
                    <a:ext uri="{9D8B030D-6E8A-4147-A177-3AD203B41FA5}">
                      <a16:colId xmlns:a16="http://schemas.microsoft.com/office/drawing/2014/main" val="4120380502"/>
                    </a:ext>
                  </a:extLst>
                </a:gridCol>
              </a:tblGrid>
              <a:tr h="238990">
                <a:tc>
                  <a:txBody>
                    <a:bodyPr/>
                    <a:lstStyle>
                      <a:lvl1pPr marL="0" algn="l" defTabSz="1234544" rtl="0" eaLnBrk="1" latinLnBrk="0" hangingPunct="1">
                        <a:defRPr sz="4894" b="1" kern="1200">
                          <a:solidFill>
                            <a:schemeClr val="lt1"/>
                          </a:solidFill>
                          <a:latin typeface="Verdana"/>
                        </a:defRPr>
                      </a:lvl1pPr>
                      <a:lvl2pPr marL="1234544" algn="l" defTabSz="1234544" rtl="0" eaLnBrk="1" latinLnBrk="0" hangingPunct="1">
                        <a:defRPr sz="4894" b="1" kern="1200">
                          <a:solidFill>
                            <a:schemeClr val="lt1"/>
                          </a:solidFill>
                          <a:latin typeface="Verdana"/>
                        </a:defRPr>
                      </a:lvl2pPr>
                      <a:lvl3pPr marL="2469086" algn="l" defTabSz="1234544" rtl="0" eaLnBrk="1" latinLnBrk="0" hangingPunct="1">
                        <a:defRPr sz="4894" b="1" kern="1200">
                          <a:solidFill>
                            <a:schemeClr val="lt1"/>
                          </a:solidFill>
                          <a:latin typeface="Verdana"/>
                        </a:defRPr>
                      </a:lvl3pPr>
                      <a:lvl4pPr marL="3703630" algn="l" defTabSz="1234544" rtl="0" eaLnBrk="1" latinLnBrk="0" hangingPunct="1">
                        <a:defRPr sz="4894" b="1" kern="1200">
                          <a:solidFill>
                            <a:schemeClr val="lt1"/>
                          </a:solidFill>
                          <a:latin typeface="Verdana"/>
                        </a:defRPr>
                      </a:lvl4pPr>
                      <a:lvl5pPr marL="4938172" algn="l" defTabSz="1234544" rtl="0" eaLnBrk="1" latinLnBrk="0" hangingPunct="1">
                        <a:defRPr sz="4894" b="1" kern="1200">
                          <a:solidFill>
                            <a:schemeClr val="lt1"/>
                          </a:solidFill>
                          <a:latin typeface="Verdana"/>
                        </a:defRPr>
                      </a:lvl5pPr>
                      <a:lvl6pPr marL="6172716" algn="l" defTabSz="1234544" rtl="0" eaLnBrk="1" latinLnBrk="0" hangingPunct="1">
                        <a:defRPr sz="4894" b="1" kern="1200">
                          <a:solidFill>
                            <a:schemeClr val="lt1"/>
                          </a:solidFill>
                          <a:latin typeface="Verdana"/>
                        </a:defRPr>
                      </a:lvl6pPr>
                      <a:lvl7pPr marL="7407259" algn="l" defTabSz="1234544" rtl="0" eaLnBrk="1" latinLnBrk="0" hangingPunct="1">
                        <a:defRPr sz="4894" b="1" kern="1200">
                          <a:solidFill>
                            <a:schemeClr val="lt1"/>
                          </a:solidFill>
                          <a:latin typeface="Verdana"/>
                        </a:defRPr>
                      </a:lvl7pPr>
                      <a:lvl8pPr marL="8641802" algn="l" defTabSz="1234544" rtl="0" eaLnBrk="1" latinLnBrk="0" hangingPunct="1">
                        <a:defRPr sz="4894" b="1" kern="1200">
                          <a:solidFill>
                            <a:schemeClr val="lt1"/>
                          </a:solidFill>
                          <a:latin typeface="Verdana"/>
                        </a:defRPr>
                      </a:lvl8pPr>
                      <a:lvl9pPr marL="9876345" algn="l" defTabSz="1234544" rtl="0" eaLnBrk="1" latinLnBrk="0" hangingPunct="1">
                        <a:defRPr sz="4894" b="1" kern="1200">
                          <a:solidFill>
                            <a:schemeClr val="lt1"/>
                          </a:solidFill>
                          <a:latin typeface="Verdana"/>
                        </a:defRPr>
                      </a:lvl9pPr>
                    </a:lstStyle>
                    <a:p>
                      <a:pPr algn="ctr"/>
                      <a:r>
                        <a:rPr lang="en-US" sz="2000" dirty="0">
                          <a:latin typeface="+mn-lt"/>
                        </a:rPr>
                        <a:t>“Sparsity”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B192D"/>
                    </a:solidFill>
                  </a:tcPr>
                </a:tc>
                <a:tc>
                  <a:txBody>
                    <a:bodyPr/>
                    <a:lstStyle>
                      <a:lvl1pPr marL="0" algn="l" defTabSz="1234544" rtl="0" eaLnBrk="1" latinLnBrk="0" hangingPunct="1">
                        <a:defRPr sz="4894" b="1" kern="1200">
                          <a:solidFill>
                            <a:schemeClr val="lt1"/>
                          </a:solidFill>
                          <a:latin typeface="Verdana"/>
                        </a:defRPr>
                      </a:lvl1pPr>
                      <a:lvl2pPr marL="1234544" algn="l" defTabSz="1234544" rtl="0" eaLnBrk="1" latinLnBrk="0" hangingPunct="1">
                        <a:defRPr sz="4894" b="1" kern="1200">
                          <a:solidFill>
                            <a:schemeClr val="lt1"/>
                          </a:solidFill>
                          <a:latin typeface="Verdana"/>
                        </a:defRPr>
                      </a:lvl2pPr>
                      <a:lvl3pPr marL="2469086" algn="l" defTabSz="1234544" rtl="0" eaLnBrk="1" latinLnBrk="0" hangingPunct="1">
                        <a:defRPr sz="4894" b="1" kern="1200">
                          <a:solidFill>
                            <a:schemeClr val="lt1"/>
                          </a:solidFill>
                          <a:latin typeface="Verdana"/>
                        </a:defRPr>
                      </a:lvl3pPr>
                      <a:lvl4pPr marL="3703630" algn="l" defTabSz="1234544" rtl="0" eaLnBrk="1" latinLnBrk="0" hangingPunct="1">
                        <a:defRPr sz="4894" b="1" kern="1200">
                          <a:solidFill>
                            <a:schemeClr val="lt1"/>
                          </a:solidFill>
                          <a:latin typeface="Verdana"/>
                        </a:defRPr>
                      </a:lvl4pPr>
                      <a:lvl5pPr marL="4938172" algn="l" defTabSz="1234544" rtl="0" eaLnBrk="1" latinLnBrk="0" hangingPunct="1">
                        <a:defRPr sz="4894" b="1" kern="1200">
                          <a:solidFill>
                            <a:schemeClr val="lt1"/>
                          </a:solidFill>
                          <a:latin typeface="Verdana"/>
                        </a:defRPr>
                      </a:lvl5pPr>
                      <a:lvl6pPr marL="6172716" algn="l" defTabSz="1234544" rtl="0" eaLnBrk="1" latinLnBrk="0" hangingPunct="1">
                        <a:defRPr sz="4894" b="1" kern="1200">
                          <a:solidFill>
                            <a:schemeClr val="lt1"/>
                          </a:solidFill>
                          <a:latin typeface="Verdana"/>
                        </a:defRPr>
                      </a:lvl6pPr>
                      <a:lvl7pPr marL="7407259" algn="l" defTabSz="1234544" rtl="0" eaLnBrk="1" latinLnBrk="0" hangingPunct="1">
                        <a:defRPr sz="4894" b="1" kern="1200">
                          <a:solidFill>
                            <a:schemeClr val="lt1"/>
                          </a:solidFill>
                          <a:latin typeface="Verdana"/>
                        </a:defRPr>
                      </a:lvl7pPr>
                      <a:lvl8pPr marL="8641802" algn="l" defTabSz="1234544" rtl="0" eaLnBrk="1" latinLnBrk="0" hangingPunct="1">
                        <a:defRPr sz="4894" b="1" kern="1200">
                          <a:solidFill>
                            <a:schemeClr val="lt1"/>
                          </a:solidFill>
                          <a:latin typeface="Verdana"/>
                        </a:defRPr>
                      </a:lvl8pPr>
                      <a:lvl9pPr marL="9876345" algn="l" defTabSz="1234544" rtl="0" eaLnBrk="1" latinLnBrk="0" hangingPunct="1">
                        <a:defRPr sz="4894" b="1" kern="1200">
                          <a:solidFill>
                            <a:schemeClr val="lt1"/>
                          </a:solidFill>
                          <a:latin typeface="Verdana"/>
                        </a:defRPr>
                      </a:lvl9pPr>
                    </a:lstStyle>
                    <a:p>
                      <a:pPr algn="ctr"/>
                      <a:r>
                        <a:rPr lang="en-US" sz="2000" i="1" dirty="0">
                          <a:latin typeface="+mn-lt"/>
                        </a:rPr>
                        <a:t>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B192D"/>
                    </a:solidFill>
                  </a:tcPr>
                </a:tc>
                <a:tc>
                  <a:txBody>
                    <a:bodyPr/>
                    <a:lstStyle>
                      <a:lvl1pPr marL="0" algn="l" defTabSz="1234544" rtl="0" eaLnBrk="1" latinLnBrk="0" hangingPunct="1">
                        <a:defRPr sz="4894" b="1" kern="1200">
                          <a:solidFill>
                            <a:schemeClr val="lt1"/>
                          </a:solidFill>
                          <a:latin typeface="Verdana"/>
                        </a:defRPr>
                      </a:lvl1pPr>
                      <a:lvl2pPr marL="1234544" algn="l" defTabSz="1234544" rtl="0" eaLnBrk="1" latinLnBrk="0" hangingPunct="1">
                        <a:defRPr sz="4894" b="1" kern="1200">
                          <a:solidFill>
                            <a:schemeClr val="lt1"/>
                          </a:solidFill>
                          <a:latin typeface="Verdana"/>
                        </a:defRPr>
                      </a:lvl2pPr>
                      <a:lvl3pPr marL="2469086" algn="l" defTabSz="1234544" rtl="0" eaLnBrk="1" latinLnBrk="0" hangingPunct="1">
                        <a:defRPr sz="4894" b="1" kern="1200">
                          <a:solidFill>
                            <a:schemeClr val="lt1"/>
                          </a:solidFill>
                          <a:latin typeface="Verdana"/>
                        </a:defRPr>
                      </a:lvl3pPr>
                      <a:lvl4pPr marL="3703630" algn="l" defTabSz="1234544" rtl="0" eaLnBrk="1" latinLnBrk="0" hangingPunct="1">
                        <a:defRPr sz="4894" b="1" kern="1200">
                          <a:solidFill>
                            <a:schemeClr val="lt1"/>
                          </a:solidFill>
                          <a:latin typeface="Verdana"/>
                        </a:defRPr>
                      </a:lvl4pPr>
                      <a:lvl5pPr marL="4938172" algn="l" defTabSz="1234544" rtl="0" eaLnBrk="1" latinLnBrk="0" hangingPunct="1">
                        <a:defRPr sz="4894" b="1" kern="1200">
                          <a:solidFill>
                            <a:schemeClr val="lt1"/>
                          </a:solidFill>
                          <a:latin typeface="Verdana"/>
                        </a:defRPr>
                      </a:lvl5pPr>
                      <a:lvl6pPr marL="6172716" algn="l" defTabSz="1234544" rtl="0" eaLnBrk="1" latinLnBrk="0" hangingPunct="1">
                        <a:defRPr sz="4894" b="1" kern="1200">
                          <a:solidFill>
                            <a:schemeClr val="lt1"/>
                          </a:solidFill>
                          <a:latin typeface="Verdana"/>
                        </a:defRPr>
                      </a:lvl6pPr>
                      <a:lvl7pPr marL="7407259" algn="l" defTabSz="1234544" rtl="0" eaLnBrk="1" latinLnBrk="0" hangingPunct="1">
                        <a:defRPr sz="4894" b="1" kern="1200">
                          <a:solidFill>
                            <a:schemeClr val="lt1"/>
                          </a:solidFill>
                          <a:latin typeface="Verdana"/>
                        </a:defRPr>
                      </a:lvl7pPr>
                      <a:lvl8pPr marL="8641802" algn="l" defTabSz="1234544" rtl="0" eaLnBrk="1" latinLnBrk="0" hangingPunct="1">
                        <a:defRPr sz="4894" b="1" kern="1200">
                          <a:solidFill>
                            <a:schemeClr val="lt1"/>
                          </a:solidFill>
                          <a:latin typeface="Verdana"/>
                        </a:defRPr>
                      </a:lvl8pPr>
                      <a:lvl9pPr marL="9876345" algn="l" defTabSz="1234544" rtl="0" eaLnBrk="1" latinLnBrk="0" hangingPunct="1">
                        <a:defRPr sz="4894" b="1" kern="1200">
                          <a:solidFill>
                            <a:schemeClr val="lt1"/>
                          </a:solidFill>
                          <a:latin typeface="Verdana"/>
                        </a:defRPr>
                      </a:lvl9pPr>
                    </a:lstStyle>
                    <a:p>
                      <a:pPr algn="ctr"/>
                      <a:r>
                        <a:rPr lang="en-US" sz="2000" i="1" dirty="0">
                          <a:latin typeface="+mn-lt"/>
                        </a:rPr>
                        <a:t>m*k + k*n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B192D"/>
                    </a:solidFill>
                  </a:tcPr>
                </a:tc>
                <a:extLst>
                  <a:ext uri="{0D108BD9-81ED-4DB2-BD59-A6C34878D82A}">
                    <a16:rowId xmlns:a16="http://schemas.microsoft.com/office/drawing/2014/main" val="166526070"/>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0.001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3000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extLst>
                  <a:ext uri="{0D108BD9-81ED-4DB2-BD59-A6C34878D82A}">
                    <a16:rowId xmlns:a16="http://schemas.microsoft.com/office/drawing/2014/main" val="3413887050"/>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0.01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21,000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extLst>
                  <a:ext uri="{0D108BD9-81ED-4DB2-BD59-A6C34878D82A}">
                    <a16:rowId xmlns:a16="http://schemas.microsoft.com/office/drawing/2014/main" val="1564744351"/>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0.05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33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99,000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extLst>
                  <a:ext uri="{0D108BD9-81ED-4DB2-BD59-A6C34878D82A}">
                    <a16:rowId xmlns:a16="http://schemas.microsoft.com/office/drawing/2014/main" val="2124863989"/>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201,000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extLst>
                  <a:ext uri="{0D108BD9-81ED-4DB2-BD59-A6C34878D82A}">
                    <a16:rowId xmlns:a16="http://schemas.microsoft.com/office/drawing/2014/main" val="1990900469"/>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133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399,000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extLst>
                  <a:ext uri="{0D108BD9-81ED-4DB2-BD59-A6C34878D82A}">
                    <a16:rowId xmlns:a16="http://schemas.microsoft.com/office/drawing/2014/main" val="116663865"/>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0.5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333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999,000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20000"/>
                      </a:srgbClr>
                    </a:solidFill>
                  </a:tcPr>
                </a:tc>
                <a:extLst>
                  <a:ext uri="{0D108BD9-81ED-4DB2-BD59-A6C34878D82A}">
                    <a16:rowId xmlns:a16="http://schemas.microsoft.com/office/drawing/2014/main" val="3300733977"/>
                  </a:ext>
                </a:extLst>
              </a:tr>
              <a:tr h="238990">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667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tc>
                  <a:txBody>
                    <a:bodyPr/>
                    <a:lstStyle>
                      <a:lvl1pPr marL="0" algn="l" defTabSz="1234544" rtl="0" eaLnBrk="1" latinLnBrk="0" hangingPunct="1">
                        <a:defRPr sz="4894" kern="1200">
                          <a:solidFill>
                            <a:schemeClr val="dk1"/>
                          </a:solidFill>
                          <a:latin typeface="Verdana"/>
                        </a:defRPr>
                      </a:lvl1pPr>
                      <a:lvl2pPr marL="1234544" algn="l" defTabSz="1234544" rtl="0" eaLnBrk="1" latinLnBrk="0" hangingPunct="1">
                        <a:defRPr sz="4894" kern="1200">
                          <a:solidFill>
                            <a:schemeClr val="dk1"/>
                          </a:solidFill>
                          <a:latin typeface="Verdana"/>
                        </a:defRPr>
                      </a:lvl2pPr>
                      <a:lvl3pPr marL="2469086" algn="l" defTabSz="1234544" rtl="0" eaLnBrk="1" latinLnBrk="0" hangingPunct="1">
                        <a:defRPr sz="4894" kern="1200">
                          <a:solidFill>
                            <a:schemeClr val="dk1"/>
                          </a:solidFill>
                          <a:latin typeface="Verdana"/>
                        </a:defRPr>
                      </a:lvl3pPr>
                      <a:lvl4pPr marL="3703630" algn="l" defTabSz="1234544" rtl="0" eaLnBrk="1" latinLnBrk="0" hangingPunct="1">
                        <a:defRPr sz="4894" kern="1200">
                          <a:solidFill>
                            <a:schemeClr val="dk1"/>
                          </a:solidFill>
                          <a:latin typeface="Verdana"/>
                        </a:defRPr>
                      </a:lvl4pPr>
                      <a:lvl5pPr marL="4938172" algn="l" defTabSz="1234544" rtl="0" eaLnBrk="1" latinLnBrk="0" hangingPunct="1">
                        <a:defRPr sz="4894" kern="1200">
                          <a:solidFill>
                            <a:schemeClr val="dk1"/>
                          </a:solidFill>
                          <a:latin typeface="Verdana"/>
                        </a:defRPr>
                      </a:lvl5pPr>
                      <a:lvl6pPr marL="6172716" algn="l" defTabSz="1234544" rtl="0" eaLnBrk="1" latinLnBrk="0" hangingPunct="1">
                        <a:defRPr sz="4894" kern="1200">
                          <a:solidFill>
                            <a:schemeClr val="dk1"/>
                          </a:solidFill>
                          <a:latin typeface="Verdana"/>
                        </a:defRPr>
                      </a:lvl6pPr>
                      <a:lvl7pPr marL="7407259" algn="l" defTabSz="1234544" rtl="0" eaLnBrk="1" latinLnBrk="0" hangingPunct="1">
                        <a:defRPr sz="4894" kern="1200">
                          <a:solidFill>
                            <a:schemeClr val="dk1"/>
                          </a:solidFill>
                          <a:latin typeface="Verdana"/>
                        </a:defRPr>
                      </a:lvl7pPr>
                      <a:lvl8pPr marL="8641802" algn="l" defTabSz="1234544" rtl="0" eaLnBrk="1" latinLnBrk="0" hangingPunct="1">
                        <a:defRPr sz="4894" kern="1200">
                          <a:solidFill>
                            <a:schemeClr val="dk1"/>
                          </a:solidFill>
                          <a:latin typeface="Verdana"/>
                        </a:defRPr>
                      </a:lvl8pPr>
                      <a:lvl9pPr marL="9876345" algn="l" defTabSz="1234544" rtl="0" eaLnBrk="1" latinLnBrk="0" hangingPunct="1">
                        <a:defRPr sz="4894" kern="1200">
                          <a:solidFill>
                            <a:schemeClr val="dk1"/>
                          </a:solidFill>
                          <a:latin typeface="Verdana"/>
                        </a:defRPr>
                      </a:lvl9pPr>
                    </a:lstStyle>
                    <a:p>
                      <a:r>
                        <a:rPr lang="en-US" sz="2000" dirty="0">
                          <a:latin typeface="+mn-lt"/>
                        </a:rPr>
                        <a:t>2,001,000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B192D">
                        <a:tint val="40000"/>
                      </a:srgbClr>
                    </a:solidFill>
                  </a:tcPr>
                </a:tc>
                <a:extLst>
                  <a:ext uri="{0D108BD9-81ED-4DB2-BD59-A6C34878D82A}">
                    <a16:rowId xmlns:a16="http://schemas.microsoft.com/office/drawing/2014/main" val="3094655994"/>
                  </a:ext>
                </a:extLst>
              </a:tr>
            </a:tbl>
          </a:graphicData>
        </a:graphic>
      </p:graphicFrame>
      <p:pic>
        <p:nvPicPr>
          <p:cNvPr id="268" name="Picture 2" descr="SVD and Data Compression Using Low-rank Matrix Approximation | The Clever  Machine">
            <a:extLst>
              <a:ext uri="{FF2B5EF4-FFF2-40B4-BE49-F238E27FC236}">
                <a16:creationId xmlns:a16="http://schemas.microsoft.com/office/drawing/2014/main" id="{151851C1-8B69-DCAA-4E81-F5FEAFD4A3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686131" y="5613019"/>
            <a:ext cx="6094175" cy="3593159"/>
          </a:xfrm>
          <a:prstGeom prst="rect">
            <a:avLst/>
          </a:prstGeom>
          <a:noFill/>
          <a:extLst>
            <a:ext uri="{909E8E84-426E-40DD-AFC4-6F175D3DCCD1}">
              <a14:hiddenFill xmlns:a14="http://schemas.microsoft.com/office/drawing/2010/main">
                <a:solidFill>
                  <a:srgbClr val="FFFFFF"/>
                </a:solidFill>
              </a14:hiddenFill>
            </a:ext>
          </a:extLst>
        </p:spPr>
      </p:pic>
      <p:sp>
        <p:nvSpPr>
          <p:cNvPr id="299" name="TextBox 298">
            <a:extLst>
              <a:ext uri="{FF2B5EF4-FFF2-40B4-BE49-F238E27FC236}">
                <a16:creationId xmlns:a16="http://schemas.microsoft.com/office/drawing/2014/main" id="{691AE383-F54F-6CF7-E63C-0A2B09E9F1AA}"/>
              </a:ext>
            </a:extLst>
          </p:cNvPr>
          <p:cNvSpPr txBox="1"/>
          <p:nvPr/>
        </p:nvSpPr>
        <p:spPr>
          <a:xfrm>
            <a:off x="20344602" y="15406044"/>
            <a:ext cx="4240594" cy="1200329"/>
          </a:xfrm>
          <a:prstGeom prst="rect">
            <a:avLst/>
          </a:prstGeom>
          <a:noFill/>
        </p:spPr>
        <p:txBody>
          <a:bodyPr wrap="square">
            <a:spAutoFit/>
          </a:bodyPr>
          <a:lstStyle/>
          <a:p>
            <a:r>
              <a:rPr lang="en-US" sz="2400" dirty="0">
                <a:latin typeface="+mn-lt"/>
              </a:rPr>
              <a:t> Note, E is always 100% for dense but varies for sparse and low-rank.</a:t>
            </a:r>
          </a:p>
        </p:txBody>
      </p:sp>
      <p:pic>
        <p:nvPicPr>
          <p:cNvPr id="301" name="Picture 300" descr="A graph of a train performance&#10;&#10;Description automatically generated">
            <a:extLst>
              <a:ext uri="{FF2B5EF4-FFF2-40B4-BE49-F238E27FC236}">
                <a16:creationId xmlns:a16="http://schemas.microsoft.com/office/drawing/2014/main" id="{3CA17AC9-46E6-6F83-35E6-34052E1255C0}"/>
              </a:ext>
            </a:extLst>
          </p:cNvPr>
          <p:cNvPicPr>
            <a:picLocks noChangeAspect="1"/>
          </p:cNvPicPr>
          <p:nvPr/>
        </p:nvPicPr>
        <p:blipFill>
          <a:blip r:embed="rId22"/>
          <a:stretch>
            <a:fillRect/>
          </a:stretch>
        </p:blipFill>
        <p:spPr>
          <a:xfrm>
            <a:off x="25457281" y="11116215"/>
            <a:ext cx="9012206" cy="4734261"/>
          </a:xfrm>
          <a:prstGeom prst="rect">
            <a:avLst/>
          </a:prstGeom>
        </p:spPr>
      </p:pic>
      <p:grpSp>
        <p:nvGrpSpPr>
          <p:cNvPr id="1113" name="Group 1112">
            <a:extLst>
              <a:ext uri="{FF2B5EF4-FFF2-40B4-BE49-F238E27FC236}">
                <a16:creationId xmlns:a16="http://schemas.microsoft.com/office/drawing/2014/main" id="{D0992850-9BA3-6181-CA3A-426979A054B9}"/>
              </a:ext>
            </a:extLst>
          </p:cNvPr>
          <p:cNvGrpSpPr/>
          <p:nvPr/>
        </p:nvGrpSpPr>
        <p:grpSpPr>
          <a:xfrm>
            <a:off x="15763943" y="4915099"/>
            <a:ext cx="11384674" cy="4421756"/>
            <a:chOff x="14657890" y="4895693"/>
            <a:chExt cx="11384674" cy="4421756"/>
          </a:xfrm>
        </p:grpSpPr>
        <p:pic>
          <p:nvPicPr>
            <p:cNvPr id="232" name="Picture 231">
              <a:extLst>
                <a:ext uri="{FF2B5EF4-FFF2-40B4-BE49-F238E27FC236}">
                  <a16:creationId xmlns:a16="http://schemas.microsoft.com/office/drawing/2014/main" id="{0180598C-047B-8B87-9E9D-3595214A94BD}"/>
                </a:ext>
              </a:extLst>
            </p:cNvPr>
            <p:cNvPicPr>
              <a:picLocks noChangeAspect="1"/>
            </p:cNvPicPr>
            <p:nvPr/>
          </p:nvPicPr>
          <p:blipFill>
            <a:blip r:embed="rId23"/>
            <a:stretch>
              <a:fillRect/>
            </a:stretch>
          </p:blipFill>
          <p:spPr>
            <a:xfrm>
              <a:off x="14657890" y="4895693"/>
              <a:ext cx="7770547" cy="4421756"/>
            </a:xfrm>
            <a:prstGeom prst="rect">
              <a:avLst/>
            </a:prstGeom>
          </p:spPr>
        </p:pic>
        <p:sp>
          <p:nvSpPr>
            <p:cNvPr id="235" name="TextBox 234">
              <a:extLst>
                <a:ext uri="{FF2B5EF4-FFF2-40B4-BE49-F238E27FC236}">
                  <a16:creationId xmlns:a16="http://schemas.microsoft.com/office/drawing/2014/main" id="{8EB2BA9A-6E1C-6620-9647-6C7FF979EAFD}"/>
                </a:ext>
              </a:extLst>
            </p:cNvPr>
            <p:cNvSpPr txBox="1"/>
            <p:nvPr/>
          </p:nvSpPr>
          <p:spPr>
            <a:xfrm>
              <a:off x="22761382" y="6956889"/>
              <a:ext cx="1206742" cy="646331"/>
            </a:xfrm>
            <a:prstGeom prst="rect">
              <a:avLst/>
            </a:prstGeom>
            <a:noFill/>
          </p:spPr>
          <p:txBody>
            <a:bodyPr wrap="square">
              <a:spAutoFit/>
            </a:bodyPr>
            <a:lstStyle/>
            <a:p>
              <a:r>
                <a:rPr lang="en-US" sz="3600" dirty="0">
                  <a:latin typeface="+mn-lt"/>
                  <a:sym typeface="Wingdings" panose="05000000000000000000" pitchFamily="2" charset="2"/>
                </a:rPr>
                <a:t></a:t>
              </a:r>
              <a:endParaRPr lang="en-US" sz="3600" dirty="0">
                <a:latin typeface="+mn-lt"/>
              </a:endParaRPr>
            </a:p>
          </p:txBody>
        </p:sp>
        <p:grpSp>
          <p:nvGrpSpPr>
            <p:cNvPr id="1027" name="Group 1026">
              <a:extLst>
                <a:ext uri="{FF2B5EF4-FFF2-40B4-BE49-F238E27FC236}">
                  <a16:creationId xmlns:a16="http://schemas.microsoft.com/office/drawing/2014/main" id="{5FE30756-1440-583D-5277-41C8C1C47B27}"/>
                </a:ext>
              </a:extLst>
            </p:cNvPr>
            <p:cNvGrpSpPr/>
            <p:nvPr/>
          </p:nvGrpSpPr>
          <p:grpSpPr>
            <a:xfrm>
              <a:off x="24083942" y="5747477"/>
              <a:ext cx="1774194" cy="3317999"/>
              <a:chOff x="315999" y="1954398"/>
              <a:chExt cx="1677077" cy="3136376"/>
            </a:xfrm>
          </p:grpSpPr>
          <p:sp>
            <p:nvSpPr>
              <p:cNvPr id="1028" name="TextBox 1027">
                <a:extLst>
                  <a:ext uri="{FF2B5EF4-FFF2-40B4-BE49-F238E27FC236}">
                    <a16:creationId xmlns:a16="http://schemas.microsoft.com/office/drawing/2014/main" id="{7F5F14AC-E86F-7928-31C2-0E0DCE28601A}"/>
                  </a:ext>
                </a:extLst>
              </p:cNvPr>
              <p:cNvSpPr txBox="1"/>
              <p:nvPr/>
            </p:nvSpPr>
            <p:spPr>
              <a:xfrm>
                <a:off x="315999" y="2538361"/>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1</a:t>
                </a:r>
              </a:p>
            </p:txBody>
          </p:sp>
          <p:sp>
            <p:nvSpPr>
              <p:cNvPr id="1029" name="TextBox 1028">
                <a:extLst>
                  <a:ext uri="{FF2B5EF4-FFF2-40B4-BE49-F238E27FC236}">
                    <a16:creationId xmlns:a16="http://schemas.microsoft.com/office/drawing/2014/main" id="{22519E96-0DEE-08CB-B68D-342942294D9A}"/>
                  </a:ext>
                </a:extLst>
              </p:cNvPr>
              <p:cNvSpPr txBox="1"/>
              <p:nvPr/>
            </p:nvSpPr>
            <p:spPr>
              <a:xfrm>
                <a:off x="317588" y="3046253"/>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2</a:t>
                </a:r>
              </a:p>
            </p:txBody>
          </p:sp>
          <p:sp>
            <p:nvSpPr>
              <p:cNvPr id="1030" name="TextBox 1029">
                <a:extLst>
                  <a:ext uri="{FF2B5EF4-FFF2-40B4-BE49-F238E27FC236}">
                    <a16:creationId xmlns:a16="http://schemas.microsoft.com/office/drawing/2014/main" id="{457D1A14-9F12-9EA4-2D78-BDD51FAA0CF1}"/>
                  </a:ext>
                </a:extLst>
              </p:cNvPr>
              <p:cNvSpPr txBox="1"/>
              <p:nvPr/>
            </p:nvSpPr>
            <p:spPr>
              <a:xfrm>
                <a:off x="333152" y="3544635"/>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3</a:t>
                </a:r>
              </a:p>
            </p:txBody>
          </p:sp>
          <p:sp>
            <p:nvSpPr>
              <p:cNvPr id="1031" name="TextBox 1030">
                <a:extLst>
                  <a:ext uri="{FF2B5EF4-FFF2-40B4-BE49-F238E27FC236}">
                    <a16:creationId xmlns:a16="http://schemas.microsoft.com/office/drawing/2014/main" id="{7D6A6304-331D-1B0B-D9DD-D0A86E82E5EF}"/>
                  </a:ext>
                </a:extLst>
              </p:cNvPr>
              <p:cNvSpPr txBox="1"/>
              <p:nvPr/>
            </p:nvSpPr>
            <p:spPr>
              <a:xfrm>
                <a:off x="329582" y="4515983"/>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5</a:t>
                </a:r>
              </a:p>
            </p:txBody>
          </p:sp>
          <p:sp>
            <p:nvSpPr>
              <p:cNvPr id="1032" name="TextBox 1031">
                <a:extLst>
                  <a:ext uri="{FF2B5EF4-FFF2-40B4-BE49-F238E27FC236}">
                    <a16:creationId xmlns:a16="http://schemas.microsoft.com/office/drawing/2014/main" id="{C91D2F49-046C-6A61-0BAC-B23465E7D23A}"/>
                  </a:ext>
                </a:extLst>
              </p:cNvPr>
              <p:cNvSpPr txBox="1"/>
              <p:nvPr/>
            </p:nvSpPr>
            <p:spPr>
              <a:xfrm>
                <a:off x="332831" y="4043913"/>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4</a:t>
                </a:r>
              </a:p>
            </p:txBody>
          </p:sp>
          <p:cxnSp>
            <p:nvCxnSpPr>
              <p:cNvPr id="1033" name="Straight Connector 1032">
                <a:extLst>
                  <a:ext uri="{FF2B5EF4-FFF2-40B4-BE49-F238E27FC236}">
                    <a16:creationId xmlns:a16="http://schemas.microsoft.com/office/drawing/2014/main" id="{9D98CE8B-13E9-1CCF-12D9-FC4B157C87DB}"/>
                  </a:ext>
                </a:extLst>
              </p:cNvPr>
              <p:cNvCxnSpPr>
                <a:cxnSpLocks/>
              </p:cNvCxnSpPr>
              <p:nvPr/>
            </p:nvCxnSpPr>
            <p:spPr>
              <a:xfrm>
                <a:off x="900175" y="1972658"/>
                <a:ext cx="0" cy="3118116"/>
              </a:xfrm>
              <a:prstGeom prst="line">
                <a:avLst/>
              </a:prstGeom>
              <a:noFill/>
              <a:ln w="19050" cap="flat" cmpd="sng" algn="ctr">
                <a:solidFill>
                  <a:srgbClr val="AB192D"/>
                </a:solidFill>
                <a:prstDash val="solid"/>
              </a:ln>
              <a:effectLst/>
            </p:spPr>
          </p:cxnSp>
          <p:cxnSp>
            <p:nvCxnSpPr>
              <p:cNvPr id="1035" name="Straight Connector 1034">
                <a:extLst>
                  <a:ext uri="{FF2B5EF4-FFF2-40B4-BE49-F238E27FC236}">
                    <a16:creationId xmlns:a16="http://schemas.microsoft.com/office/drawing/2014/main" id="{A844BE56-B961-CD59-5D4E-6A02FEC45915}"/>
                  </a:ext>
                </a:extLst>
              </p:cNvPr>
              <p:cNvCxnSpPr>
                <a:cxnSpLocks/>
              </p:cNvCxnSpPr>
              <p:nvPr/>
            </p:nvCxnSpPr>
            <p:spPr>
              <a:xfrm>
                <a:off x="1397807" y="1954398"/>
                <a:ext cx="0" cy="3136376"/>
              </a:xfrm>
              <a:prstGeom prst="line">
                <a:avLst/>
              </a:prstGeom>
              <a:noFill/>
              <a:ln w="19050" cap="flat" cmpd="sng" algn="ctr">
                <a:solidFill>
                  <a:srgbClr val="AB192D"/>
                </a:solidFill>
                <a:prstDash val="solid"/>
              </a:ln>
              <a:effectLst/>
            </p:spPr>
          </p:cxnSp>
          <p:sp>
            <p:nvSpPr>
              <p:cNvPr id="1036" name="TextBox 1035">
                <a:extLst>
                  <a:ext uri="{FF2B5EF4-FFF2-40B4-BE49-F238E27FC236}">
                    <a16:creationId xmlns:a16="http://schemas.microsoft.com/office/drawing/2014/main" id="{D8B64CEB-4E7A-4D00-1AE2-3596A27952CC}"/>
                  </a:ext>
                </a:extLst>
              </p:cNvPr>
              <p:cNvSpPr txBox="1"/>
              <p:nvPr/>
            </p:nvSpPr>
            <p:spPr>
              <a:xfrm>
                <a:off x="350929" y="1985532"/>
                <a:ext cx="1571725" cy="34911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Verdana"/>
                    <a:ea typeface="+mn-ea"/>
                  </a:rPr>
                  <a:t>Val    x     y   </a:t>
                </a:r>
                <a:endParaRPr kumimoji="0" lang="en-US" sz="1800" b="0" i="0" u="none" strike="noStrike" kern="0" cap="none" spc="0" normalizeH="0" baseline="0" noProof="0" dirty="0">
                  <a:ln>
                    <a:noFill/>
                  </a:ln>
                  <a:solidFill>
                    <a:prstClr val="black"/>
                  </a:solidFill>
                  <a:effectLst/>
                  <a:uLnTx/>
                  <a:uFillTx/>
                  <a:latin typeface="Verdana"/>
                  <a:ea typeface="+mn-ea"/>
                </a:endParaRPr>
              </a:p>
            </p:txBody>
          </p:sp>
          <p:sp>
            <p:nvSpPr>
              <p:cNvPr id="1037" name="TextBox 1036">
                <a:extLst>
                  <a:ext uri="{FF2B5EF4-FFF2-40B4-BE49-F238E27FC236}">
                    <a16:creationId xmlns:a16="http://schemas.microsoft.com/office/drawing/2014/main" id="{3C33AE16-FFD7-4094-699F-3E157BA9DDF7}"/>
                  </a:ext>
                </a:extLst>
              </p:cNvPr>
              <p:cNvSpPr txBox="1"/>
              <p:nvPr/>
            </p:nvSpPr>
            <p:spPr>
              <a:xfrm>
                <a:off x="830927" y="2541405"/>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1</a:t>
                </a:r>
              </a:p>
            </p:txBody>
          </p:sp>
          <p:sp>
            <p:nvSpPr>
              <p:cNvPr id="1038" name="TextBox 1037">
                <a:extLst>
                  <a:ext uri="{FF2B5EF4-FFF2-40B4-BE49-F238E27FC236}">
                    <a16:creationId xmlns:a16="http://schemas.microsoft.com/office/drawing/2014/main" id="{657F4805-029C-1646-0E2E-081FAC0D276B}"/>
                  </a:ext>
                </a:extLst>
              </p:cNvPr>
              <p:cNvSpPr txBox="1"/>
              <p:nvPr/>
            </p:nvSpPr>
            <p:spPr>
              <a:xfrm>
                <a:off x="1386207" y="2541405"/>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5</a:t>
                </a:r>
              </a:p>
            </p:txBody>
          </p:sp>
          <p:sp>
            <p:nvSpPr>
              <p:cNvPr id="1039" name="TextBox 1038">
                <a:extLst>
                  <a:ext uri="{FF2B5EF4-FFF2-40B4-BE49-F238E27FC236}">
                    <a16:creationId xmlns:a16="http://schemas.microsoft.com/office/drawing/2014/main" id="{B2292ED7-BCE9-7739-FBFA-574EF4FC47F9}"/>
                  </a:ext>
                </a:extLst>
              </p:cNvPr>
              <p:cNvSpPr txBox="1"/>
              <p:nvPr/>
            </p:nvSpPr>
            <p:spPr>
              <a:xfrm>
                <a:off x="836900" y="3050118"/>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2</a:t>
                </a:r>
              </a:p>
            </p:txBody>
          </p:sp>
          <p:sp>
            <p:nvSpPr>
              <p:cNvPr id="1040" name="TextBox 1039">
                <a:extLst>
                  <a:ext uri="{FF2B5EF4-FFF2-40B4-BE49-F238E27FC236}">
                    <a16:creationId xmlns:a16="http://schemas.microsoft.com/office/drawing/2014/main" id="{F645348C-6F86-5190-5C7B-329760CD9274}"/>
                  </a:ext>
                </a:extLst>
              </p:cNvPr>
              <p:cNvSpPr txBox="1"/>
              <p:nvPr/>
            </p:nvSpPr>
            <p:spPr>
              <a:xfrm>
                <a:off x="1392180" y="3050118"/>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6</a:t>
                </a:r>
              </a:p>
            </p:txBody>
          </p:sp>
          <p:sp>
            <p:nvSpPr>
              <p:cNvPr id="1041" name="TextBox 1040">
                <a:extLst>
                  <a:ext uri="{FF2B5EF4-FFF2-40B4-BE49-F238E27FC236}">
                    <a16:creationId xmlns:a16="http://schemas.microsoft.com/office/drawing/2014/main" id="{38A57CF8-ED1E-0905-94C2-E5233AE3853A}"/>
                  </a:ext>
                </a:extLst>
              </p:cNvPr>
              <p:cNvSpPr txBox="1"/>
              <p:nvPr/>
            </p:nvSpPr>
            <p:spPr>
              <a:xfrm>
                <a:off x="841963" y="3561019"/>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4</a:t>
                </a:r>
              </a:p>
            </p:txBody>
          </p:sp>
          <p:sp>
            <p:nvSpPr>
              <p:cNvPr id="1042" name="TextBox 1041">
                <a:extLst>
                  <a:ext uri="{FF2B5EF4-FFF2-40B4-BE49-F238E27FC236}">
                    <a16:creationId xmlns:a16="http://schemas.microsoft.com/office/drawing/2014/main" id="{29ACE3AB-EFAB-7D0C-B24C-D8EE62091BDA}"/>
                  </a:ext>
                </a:extLst>
              </p:cNvPr>
              <p:cNvSpPr txBox="1"/>
              <p:nvPr/>
            </p:nvSpPr>
            <p:spPr>
              <a:xfrm>
                <a:off x="1397243" y="3551688"/>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5</a:t>
                </a:r>
              </a:p>
            </p:txBody>
          </p:sp>
          <p:sp>
            <p:nvSpPr>
              <p:cNvPr id="1043" name="TextBox 1042">
                <a:extLst>
                  <a:ext uri="{FF2B5EF4-FFF2-40B4-BE49-F238E27FC236}">
                    <a16:creationId xmlns:a16="http://schemas.microsoft.com/office/drawing/2014/main" id="{49AA2B06-3C27-EC93-D159-947177947240}"/>
                  </a:ext>
                </a:extLst>
              </p:cNvPr>
              <p:cNvSpPr txBox="1"/>
              <p:nvPr/>
            </p:nvSpPr>
            <p:spPr>
              <a:xfrm>
                <a:off x="826787" y="4052216"/>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4</a:t>
                </a:r>
              </a:p>
            </p:txBody>
          </p:sp>
          <p:sp>
            <p:nvSpPr>
              <p:cNvPr id="1044" name="TextBox 1043">
                <a:extLst>
                  <a:ext uri="{FF2B5EF4-FFF2-40B4-BE49-F238E27FC236}">
                    <a16:creationId xmlns:a16="http://schemas.microsoft.com/office/drawing/2014/main" id="{40C7A63A-87EF-FCBC-C3C5-671C210BE1A8}"/>
                  </a:ext>
                </a:extLst>
              </p:cNvPr>
              <p:cNvSpPr txBox="1"/>
              <p:nvPr/>
            </p:nvSpPr>
            <p:spPr>
              <a:xfrm>
                <a:off x="1382067" y="4052216"/>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6</a:t>
                </a:r>
              </a:p>
            </p:txBody>
          </p:sp>
          <p:sp>
            <p:nvSpPr>
              <p:cNvPr id="1045" name="TextBox 1044">
                <a:extLst>
                  <a:ext uri="{FF2B5EF4-FFF2-40B4-BE49-F238E27FC236}">
                    <a16:creationId xmlns:a16="http://schemas.microsoft.com/office/drawing/2014/main" id="{58F24F8F-7255-86C9-70E9-159E64B34A74}"/>
                  </a:ext>
                </a:extLst>
              </p:cNvPr>
              <p:cNvSpPr txBox="1"/>
              <p:nvPr/>
            </p:nvSpPr>
            <p:spPr>
              <a:xfrm>
                <a:off x="822935" y="4515983"/>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6</a:t>
                </a:r>
              </a:p>
            </p:txBody>
          </p:sp>
          <p:sp>
            <p:nvSpPr>
              <p:cNvPr id="1046" name="TextBox 1045">
                <a:extLst>
                  <a:ext uri="{FF2B5EF4-FFF2-40B4-BE49-F238E27FC236}">
                    <a16:creationId xmlns:a16="http://schemas.microsoft.com/office/drawing/2014/main" id="{1CD030AF-8279-17EE-1B29-29C6D6543061}"/>
                  </a:ext>
                </a:extLst>
              </p:cNvPr>
              <p:cNvSpPr txBox="1"/>
              <p:nvPr/>
            </p:nvSpPr>
            <p:spPr>
              <a:xfrm>
                <a:off x="1378215" y="4515983"/>
                <a:ext cx="595833" cy="4729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B192D"/>
                    </a:solidFill>
                    <a:effectLst/>
                    <a:uLnTx/>
                    <a:uFillTx/>
                    <a:latin typeface="Verdana"/>
                    <a:ea typeface="+mn-ea"/>
                  </a:rPr>
                  <a:t>7</a:t>
                </a:r>
              </a:p>
            </p:txBody>
          </p:sp>
        </p:grpSp>
        <p:sp>
          <p:nvSpPr>
            <p:cNvPr id="1047" name="Rectangle 1046">
              <a:extLst>
                <a:ext uri="{FF2B5EF4-FFF2-40B4-BE49-F238E27FC236}">
                  <a16:creationId xmlns:a16="http://schemas.microsoft.com/office/drawing/2014/main" id="{95BFB104-4E4B-5397-6CA4-7FEBF8280A9E}"/>
                </a:ext>
              </a:extLst>
            </p:cNvPr>
            <p:cNvSpPr/>
            <p:nvPr/>
          </p:nvSpPr>
          <p:spPr bwMode="auto">
            <a:xfrm>
              <a:off x="23926562" y="5646890"/>
              <a:ext cx="2116002" cy="3535260"/>
            </a:xfrm>
            <a:prstGeom prst="rect">
              <a:avLst/>
            </a:prstGeom>
            <a:noFill/>
            <a:ln w="57150" cap="flat" cmpd="sng" algn="ctr">
              <a:solidFill>
                <a:srgbClr val="FF0000"/>
              </a:solid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Verdana"/>
                <a:ea typeface="+mn-ea"/>
                <a:cs typeface="+mn-cs"/>
              </a:endParaRPr>
            </a:p>
          </p:txBody>
        </p:sp>
        <p:sp>
          <p:nvSpPr>
            <p:cNvPr id="1048" name="TextBox 1047">
              <a:extLst>
                <a:ext uri="{FF2B5EF4-FFF2-40B4-BE49-F238E27FC236}">
                  <a16:creationId xmlns:a16="http://schemas.microsoft.com/office/drawing/2014/main" id="{1A17BCFF-8733-8C71-BBE1-46BD8E546B94}"/>
                </a:ext>
              </a:extLst>
            </p:cNvPr>
            <p:cNvSpPr txBox="1"/>
            <p:nvPr/>
          </p:nvSpPr>
          <p:spPr>
            <a:xfrm>
              <a:off x="23973721" y="5166715"/>
              <a:ext cx="2017638" cy="309954"/>
            </a:xfrm>
            <a:prstGeom prst="rect">
              <a:avLst/>
            </a:prstGeom>
            <a:noFill/>
          </p:spPr>
          <p:txBody>
            <a:bodyPr wrap="none" rtlCol="0">
              <a:noAutofit/>
            </a:bodyPr>
            <a:lstStyle/>
            <a:p>
              <a:pPr algn="ctr" defTabSz="914400" fontAlgn="auto">
                <a:spcBef>
                  <a:spcPts val="0"/>
                </a:spcBef>
                <a:spcAft>
                  <a:spcPts val="0"/>
                </a:spcAft>
              </a:pPr>
              <a:r>
                <a:rPr lang="en-US" sz="2400" b="1" dirty="0">
                  <a:solidFill>
                    <a:srgbClr val="FF0000"/>
                  </a:solidFill>
                  <a:latin typeface="+mn-lt"/>
                  <a:ea typeface="+mn-ea"/>
                </a:rPr>
                <a:t>NOT OPTIMIZED FOR GPUS</a:t>
              </a:r>
            </a:p>
          </p:txBody>
        </p:sp>
      </p:grpSp>
      <p:sp>
        <p:nvSpPr>
          <p:cNvPr id="1114" name="TextBox 1113">
            <a:extLst>
              <a:ext uri="{FF2B5EF4-FFF2-40B4-BE49-F238E27FC236}">
                <a16:creationId xmlns:a16="http://schemas.microsoft.com/office/drawing/2014/main" id="{F95B3D70-1DF9-D598-9945-1FC38E593FDC}"/>
              </a:ext>
            </a:extLst>
          </p:cNvPr>
          <p:cNvSpPr txBox="1"/>
          <p:nvPr/>
        </p:nvSpPr>
        <p:spPr>
          <a:xfrm>
            <a:off x="17289714" y="6419831"/>
            <a:ext cx="377502" cy="2759589"/>
          </a:xfrm>
          <a:prstGeom prst="rect">
            <a:avLst/>
          </a:prstGeom>
          <a:solidFill>
            <a:schemeClr val="bg1"/>
          </a:solidFill>
        </p:spPr>
        <p:txBody>
          <a:bodyPr vert="vert270" wrap="square" rtlCol="0">
            <a:noAutofit/>
          </a:bodyPr>
          <a:lstStyle/>
          <a:p>
            <a:r>
              <a:rPr lang="en-US" sz="2800" i="1" dirty="0">
                <a:latin typeface="+mn-lt"/>
              </a:rPr>
              <a:t>y         h                 x</a:t>
            </a:r>
          </a:p>
        </p:txBody>
      </p:sp>
      <p:sp>
        <p:nvSpPr>
          <p:cNvPr id="1115" name="TextBox 1114">
            <a:extLst>
              <a:ext uri="{FF2B5EF4-FFF2-40B4-BE49-F238E27FC236}">
                <a16:creationId xmlns:a16="http://schemas.microsoft.com/office/drawing/2014/main" id="{977AE5A2-3D3A-171A-3FA7-AC5C0A32E36A}"/>
              </a:ext>
            </a:extLst>
          </p:cNvPr>
          <p:cNvSpPr txBox="1"/>
          <p:nvPr/>
        </p:nvSpPr>
        <p:spPr>
          <a:xfrm rot="5400000">
            <a:off x="20070825" y="3438489"/>
            <a:ext cx="431074" cy="3318475"/>
          </a:xfrm>
          <a:prstGeom prst="rect">
            <a:avLst/>
          </a:prstGeom>
          <a:solidFill>
            <a:schemeClr val="bg1"/>
          </a:solidFill>
        </p:spPr>
        <p:txBody>
          <a:bodyPr vert="vert270" wrap="square" rtlCol="0">
            <a:noAutofit/>
          </a:bodyPr>
          <a:lstStyle/>
          <a:p>
            <a:r>
              <a:rPr lang="en-US" sz="2800" i="1" dirty="0">
                <a:latin typeface="+mn-lt"/>
              </a:rPr>
              <a:t>   x                  h        y</a:t>
            </a:r>
          </a:p>
        </p:txBody>
      </p:sp>
      <p:sp>
        <p:nvSpPr>
          <p:cNvPr id="1117" name="TextBox 1116">
            <a:extLst>
              <a:ext uri="{FF2B5EF4-FFF2-40B4-BE49-F238E27FC236}">
                <a16:creationId xmlns:a16="http://schemas.microsoft.com/office/drawing/2014/main" id="{430419C3-7F18-A7E6-FB81-13B89B37EC94}"/>
              </a:ext>
            </a:extLst>
          </p:cNvPr>
          <p:cNvSpPr txBox="1"/>
          <p:nvPr/>
        </p:nvSpPr>
        <p:spPr>
          <a:xfrm>
            <a:off x="14808183" y="4334108"/>
            <a:ext cx="14102154" cy="769441"/>
          </a:xfrm>
          <a:prstGeom prst="rect">
            <a:avLst/>
          </a:prstGeom>
          <a:noFill/>
        </p:spPr>
        <p:txBody>
          <a:bodyPr wrap="square">
            <a:spAutoFit/>
          </a:bodyPr>
          <a:lstStyle/>
          <a:p>
            <a:pPr algn="ctr"/>
            <a:r>
              <a:rPr lang="en-US" sz="4400" b="1" dirty="0"/>
              <a:t>Sparse Matrices in INNs</a:t>
            </a:r>
          </a:p>
        </p:txBody>
      </p:sp>
      <p:sp>
        <p:nvSpPr>
          <p:cNvPr id="1118" name="TextBox 1117">
            <a:extLst>
              <a:ext uri="{FF2B5EF4-FFF2-40B4-BE49-F238E27FC236}">
                <a16:creationId xmlns:a16="http://schemas.microsoft.com/office/drawing/2014/main" id="{B83197EC-0942-1AEC-7385-D900E3F145AF}"/>
              </a:ext>
            </a:extLst>
          </p:cNvPr>
          <p:cNvSpPr txBox="1"/>
          <p:nvPr/>
        </p:nvSpPr>
        <p:spPr>
          <a:xfrm>
            <a:off x="32040576" y="22753025"/>
            <a:ext cx="11267904" cy="830997"/>
          </a:xfrm>
          <a:prstGeom prst="rect">
            <a:avLst/>
          </a:prstGeom>
          <a:noFill/>
        </p:spPr>
        <p:txBody>
          <a:bodyPr wrap="square" rtlCol="0">
            <a:spAutoFit/>
          </a:bodyPr>
          <a:lstStyle/>
          <a:p>
            <a:pPr algn="ctr"/>
            <a:r>
              <a:rPr lang="en-US" sz="2400" dirty="0">
                <a:latin typeface="+mn-lt"/>
              </a:rPr>
              <a:t>Figure. </a:t>
            </a:r>
            <a:r>
              <a:rPr lang="en-US" sz="2400" dirty="0">
                <a:solidFill>
                  <a:srgbClr val="A12864"/>
                </a:solidFill>
                <a:latin typeface="+mn-lt"/>
              </a:rPr>
              <a:t>Low-rank matrices </a:t>
            </a:r>
            <a:r>
              <a:rPr lang="en-US" sz="2400" dirty="0">
                <a:latin typeface="+mn-lt"/>
              </a:rPr>
              <a:t>are faster than </a:t>
            </a:r>
            <a:r>
              <a:rPr lang="en-US" sz="2400" dirty="0">
                <a:solidFill>
                  <a:srgbClr val="5387DD"/>
                </a:solidFill>
                <a:latin typeface="+mn-lt"/>
              </a:rPr>
              <a:t>dense</a:t>
            </a:r>
            <a:r>
              <a:rPr lang="en-US" sz="2400" dirty="0">
                <a:latin typeface="+mn-lt"/>
              </a:rPr>
              <a:t> matrices for E &lt; 10%. Sparse matrices are faster than dense matrices for E &lt; 1%. </a:t>
            </a:r>
          </a:p>
        </p:txBody>
      </p:sp>
      <p:sp>
        <p:nvSpPr>
          <p:cNvPr id="1120" name="TextBox 1119">
            <a:extLst>
              <a:ext uri="{FF2B5EF4-FFF2-40B4-BE49-F238E27FC236}">
                <a16:creationId xmlns:a16="http://schemas.microsoft.com/office/drawing/2014/main" id="{0B446103-784D-A488-EC65-6D52FCBC1A42}"/>
              </a:ext>
            </a:extLst>
          </p:cNvPr>
          <p:cNvSpPr txBox="1"/>
          <p:nvPr/>
        </p:nvSpPr>
        <p:spPr>
          <a:xfrm>
            <a:off x="612536" y="5207684"/>
            <a:ext cx="13487388" cy="4031873"/>
          </a:xfrm>
          <a:prstGeom prst="rect">
            <a:avLst/>
          </a:prstGeom>
          <a:noFill/>
        </p:spPr>
        <p:txBody>
          <a:bodyPr wrap="square">
            <a:spAutoFit/>
          </a:bodyPr>
          <a:lstStyle/>
          <a:p>
            <a:pPr algn="just"/>
            <a:r>
              <a:rPr lang="en-US" sz="3200" dirty="0">
                <a:latin typeface="Cambria" pitchFamily="18" charset="0"/>
              </a:rPr>
              <a:t>This study examines iterative neural networks (INNs) and the Sequential2D framework, which optimizes INNs using left matrix multiplications for better efficiency. We analyze the impact of sparse and low-rank matrices on performance using the MNIST Random Anomaly Task. Our findings show that low-rank matrices enhance compute speed while also improving test accuracy, advancing our knowledge of INNs, Sequential2D, and the importance of matrix representations in refining neural network designs for better performance and efficiency.</a:t>
            </a:r>
          </a:p>
        </p:txBody>
      </p:sp>
      <p:graphicFrame>
        <p:nvGraphicFramePr>
          <p:cNvPr id="4" name="Chart 3">
            <a:extLst>
              <a:ext uri="{FF2B5EF4-FFF2-40B4-BE49-F238E27FC236}">
                <a16:creationId xmlns:a16="http://schemas.microsoft.com/office/drawing/2014/main" id="{5613106B-722C-71A5-E174-7C9A2FB9A219}"/>
              </a:ext>
            </a:extLst>
          </p:cNvPr>
          <p:cNvGraphicFramePr>
            <a:graphicFrameLocks/>
          </p:cNvGraphicFramePr>
          <p:nvPr>
            <p:extLst>
              <p:ext uri="{D42A27DB-BD31-4B8C-83A1-F6EECF244321}">
                <p14:modId xmlns:p14="http://schemas.microsoft.com/office/powerpoint/2010/main" val="997755953"/>
              </p:ext>
            </p:extLst>
          </p:nvPr>
        </p:nvGraphicFramePr>
        <p:xfrm>
          <a:off x="31692044" y="16779839"/>
          <a:ext cx="10828607" cy="5774450"/>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270210383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12143</TotalTime>
  <Words>1337</Words>
  <Application>Microsoft Office PowerPoint</Application>
  <PresentationFormat>Custom</PresentationFormat>
  <Paragraphs>645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Cambria</vt:lpstr>
      <vt:lpstr>Cambria Math</vt:lpstr>
      <vt:lpstr>Times New Roman</vt:lpstr>
      <vt:lpstr>Verdana</vt:lpstr>
      <vt:lpstr>Wingdings</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Neil Kale</cp:lastModifiedBy>
  <cp:revision>59</cp:revision>
  <dcterms:created xsi:type="dcterms:W3CDTF">2009-11-05T19:41:53Z</dcterms:created>
  <dcterms:modified xsi:type="dcterms:W3CDTF">2024-04-21T15:43:50Z</dcterms:modified>
</cp:coreProperties>
</file>