
<file path=[Content_Types].xml><?xml version="1.0" encoding="utf-8"?>
<Types xmlns="http://schemas.openxmlformats.org/package/2006/content-types">
  <Override PartName="/ppt/notesSlides/notesSlide1.xml" ContentType="application/vnd.openxmlformats-officedocument.presentationml.notesSlide+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theme/theme1.xml" ContentType="application/vnd.openxmlformats-officedocument.theme+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diagrams/layout1.xml" ContentType="application/vnd.openxmlformats-officedocument.drawingml.diagramLayout+xml"/>
  <Override PartName="/ppt/handoutMasters/handoutMaster1.xml" ContentType="application/vnd.openxmlformats-officedocument.presentationml.handoutMaster+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7" r:id="rId1"/>
  </p:sldMasterIdLst>
  <p:notesMasterIdLst>
    <p:notesMasterId r:id="rId3"/>
  </p:notesMasterIdLst>
  <p:handoutMasterIdLst>
    <p:handoutMasterId r:id="rId4"/>
  </p:handoutMasterIdLst>
  <p:sldIdLst>
    <p:sldId id="256" r:id="rId2"/>
  </p:sldIdLst>
  <p:sldSz cx="32918400" cy="21945600"/>
  <p:notesSz cx="6858000" cy="9144000"/>
  <p:embeddedFontLst>
    <p:embeddedFont>
      <p:font typeface="Cambria" pitchFamily="18" charset="0"/>
      <p:regular r:id="rId5"/>
      <p:bold r:id="rId6"/>
      <p:italic r:id="rId7"/>
      <p:boldItalic r:id="rId8"/>
    </p:embeddedFont>
    <p:embeddedFont>
      <p:font typeface="Calibri" pitchFamily="34" charset="0"/>
      <p:regular r:id="rId9"/>
      <p:bold r:id="rId10"/>
      <p:italic r:id="rId11"/>
      <p:boldItalic r:id="rId12"/>
    </p:embeddedFont>
    <p:embeddedFont>
      <p:font typeface="ＭＳ Ｐゴシック" pitchFamily="34" charset="-128"/>
      <p:regular r:id="rId13"/>
    </p:embeddedFont>
    <p:embeddedFont>
      <p:font typeface="Candara" pitchFamily="34" charset="0"/>
      <p:regular r:id="rId14"/>
      <p:bold r:id="rId15"/>
      <p:italic r:id="rId16"/>
      <p:boldItalic r:id="rId17"/>
    </p:embeddedFont>
  </p:embeddedFontLst>
  <p:defaultTextStyle>
    <a:defPPr>
      <a:defRPr lang="en-US"/>
    </a:defPPr>
    <a:lvl1pPr algn="l" defTabSz="1567229" rtl="0" fontAlgn="base">
      <a:spcBef>
        <a:spcPct val="0"/>
      </a:spcBef>
      <a:spcAft>
        <a:spcPct val="0"/>
      </a:spcAft>
      <a:defRPr kern="1200">
        <a:solidFill>
          <a:schemeClr val="tx1"/>
        </a:solidFill>
        <a:latin typeface="Arial" charset="0"/>
        <a:ea typeface="ＭＳ Ｐゴシック" pitchFamily="34" charset="-128"/>
        <a:cs typeface="+mn-cs"/>
      </a:defRPr>
    </a:lvl1pPr>
    <a:lvl2pPr marL="1567229" algn="l" defTabSz="1567229" rtl="0" fontAlgn="base">
      <a:spcBef>
        <a:spcPct val="0"/>
      </a:spcBef>
      <a:spcAft>
        <a:spcPct val="0"/>
      </a:spcAft>
      <a:defRPr kern="1200">
        <a:solidFill>
          <a:schemeClr val="tx1"/>
        </a:solidFill>
        <a:latin typeface="Arial" charset="0"/>
        <a:ea typeface="ＭＳ Ｐゴシック" pitchFamily="34" charset="-128"/>
        <a:cs typeface="+mn-cs"/>
      </a:defRPr>
    </a:lvl2pPr>
    <a:lvl3pPr marL="3134456" algn="l" defTabSz="1567229" rtl="0" fontAlgn="base">
      <a:spcBef>
        <a:spcPct val="0"/>
      </a:spcBef>
      <a:spcAft>
        <a:spcPct val="0"/>
      </a:spcAft>
      <a:defRPr kern="1200">
        <a:solidFill>
          <a:schemeClr val="tx1"/>
        </a:solidFill>
        <a:latin typeface="Arial" charset="0"/>
        <a:ea typeface="ＭＳ Ｐゴシック" pitchFamily="34" charset="-128"/>
        <a:cs typeface="+mn-cs"/>
      </a:defRPr>
    </a:lvl3pPr>
    <a:lvl4pPr marL="4701683" algn="l" defTabSz="1567229" rtl="0" fontAlgn="base">
      <a:spcBef>
        <a:spcPct val="0"/>
      </a:spcBef>
      <a:spcAft>
        <a:spcPct val="0"/>
      </a:spcAft>
      <a:defRPr kern="1200">
        <a:solidFill>
          <a:schemeClr val="tx1"/>
        </a:solidFill>
        <a:latin typeface="Arial" charset="0"/>
        <a:ea typeface="ＭＳ Ｐゴシック" pitchFamily="34" charset="-128"/>
        <a:cs typeface="+mn-cs"/>
      </a:defRPr>
    </a:lvl4pPr>
    <a:lvl5pPr marL="6268915" algn="l" defTabSz="1567229" rtl="0" fontAlgn="base">
      <a:spcBef>
        <a:spcPct val="0"/>
      </a:spcBef>
      <a:spcAft>
        <a:spcPct val="0"/>
      </a:spcAft>
      <a:defRPr kern="1200">
        <a:solidFill>
          <a:schemeClr val="tx1"/>
        </a:solidFill>
        <a:latin typeface="Arial" charset="0"/>
        <a:ea typeface="ＭＳ Ｐゴシック" pitchFamily="34" charset="-128"/>
        <a:cs typeface="+mn-cs"/>
      </a:defRPr>
    </a:lvl5pPr>
    <a:lvl6pPr marL="7836145" algn="l" defTabSz="3134456" rtl="0" eaLnBrk="1" latinLnBrk="0" hangingPunct="1">
      <a:defRPr kern="1200">
        <a:solidFill>
          <a:schemeClr val="tx1"/>
        </a:solidFill>
        <a:latin typeface="Arial" charset="0"/>
        <a:ea typeface="ＭＳ Ｐゴシック" pitchFamily="34" charset="-128"/>
        <a:cs typeface="+mn-cs"/>
      </a:defRPr>
    </a:lvl6pPr>
    <a:lvl7pPr marL="9403373" algn="l" defTabSz="3134456" rtl="0" eaLnBrk="1" latinLnBrk="0" hangingPunct="1">
      <a:defRPr kern="1200">
        <a:solidFill>
          <a:schemeClr val="tx1"/>
        </a:solidFill>
        <a:latin typeface="Arial" charset="0"/>
        <a:ea typeface="ＭＳ Ｐゴシック" pitchFamily="34" charset="-128"/>
        <a:cs typeface="+mn-cs"/>
      </a:defRPr>
    </a:lvl7pPr>
    <a:lvl8pPr marL="10970601" algn="l" defTabSz="3134456" rtl="0" eaLnBrk="1" latinLnBrk="0" hangingPunct="1">
      <a:defRPr kern="1200">
        <a:solidFill>
          <a:schemeClr val="tx1"/>
        </a:solidFill>
        <a:latin typeface="Arial" charset="0"/>
        <a:ea typeface="ＭＳ Ｐゴシック" pitchFamily="34" charset="-128"/>
        <a:cs typeface="+mn-cs"/>
      </a:defRPr>
    </a:lvl8pPr>
    <a:lvl9pPr marL="12537829" algn="l" defTabSz="3134456"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6912" userDrawn="1">
          <p15:clr>
            <a:srgbClr val="A4A3A4"/>
          </p15:clr>
        </p15:guide>
        <p15:guide id="2" pos="10368"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CE292"/>
    <a:srgbClr val="34B4F4"/>
    <a:srgbClr val="FFA161"/>
    <a:srgbClr val="80C535"/>
    <a:srgbClr val="0EA6F2"/>
    <a:srgbClr val="000000"/>
    <a:srgbClr val="0C93D6"/>
    <a:srgbClr val="0099CC"/>
    <a:srgbClr val="FBC293"/>
    <a:srgbClr val="FF9B5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765" autoAdjust="0"/>
    <p:restoredTop sz="94673" autoAdjust="0"/>
  </p:normalViewPr>
  <p:slideViewPr>
    <p:cSldViewPr snapToGrid="0" snapToObjects="1">
      <p:cViewPr>
        <p:scale>
          <a:sx n="40" d="100"/>
          <a:sy n="40" d="100"/>
        </p:scale>
        <p:origin x="-86" y="1838"/>
      </p:cViewPr>
      <p:guideLst>
        <p:guide orient="horz" pos="6912"/>
        <p:guide pos="1036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3" d="100"/>
          <a:sy n="83" d="100"/>
        </p:scale>
        <p:origin x="3132" y="6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presProps" Target="presProps.xml"/><Relationship Id="rId3" Type="http://schemas.openxmlformats.org/officeDocument/2006/relationships/notesMaster" Target="notesMasters/notesMaster1.xml"/><Relationship Id="rId21" Type="http://schemas.openxmlformats.org/officeDocument/2006/relationships/tableStyles" Target="tableStyles.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1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font" Target="fonts/font11.fntdata"/><Relationship Id="rId10" Type="http://schemas.openxmlformats.org/officeDocument/2006/relationships/font" Target="fonts/font6.fntdata"/><Relationship Id="rId19" Type="http://schemas.openxmlformats.org/officeDocument/2006/relationships/viewProps" Target="viewProps.xml"/><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F92FF5-A244-43B3-8324-90EE8DFF1BE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74353217-88CF-4E54-882B-40BF48EC7FAE}">
      <dgm:prSet phldrT="[Text]"/>
      <dgm:spPr/>
      <dgm:t>
        <a:bodyPr/>
        <a:lstStyle/>
        <a:p>
          <a:r>
            <a:rPr lang="en-US" dirty="0" smtClean="0"/>
            <a:t>PTAC</a:t>
          </a:r>
          <a:endParaRPr lang="en-US" dirty="0"/>
        </a:p>
      </dgm:t>
    </dgm:pt>
    <dgm:pt modelId="{2EB92F7A-4FE4-4B85-A63D-22FE78DCF9EB}" type="parTrans" cxnId="{C0F26384-7D26-4576-98A9-1066AF61B809}">
      <dgm:prSet/>
      <dgm:spPr/>
      <dgm:t>
        <a:bodyPr/>
        <a:lstStyle/>
        <a:p>
          <a:endParaRPr lang="en-US"/>
        </a:p>
      </dgm:t>
    </dgm:pt>
    <dgm:pt modelId="{3114BBAE-02D8-4E7D-9F52-90EA25C615C2}" type="sibTrans" cxnId="{C0F26384-7D26-4576-98A9-1066AF61B809}">
      <dgm:prSet/>
      <dgm:spPr/>
      <dgm:t>
        <a:bodyPr/>
        <a:lstStyle/>
        <a:p>
          <a:endParaRPr lang="en-US"/>
        </a:p>
      </dgm:t>
    </dgm:pt>
    <dgm:pt modelId="{95B4B80D-646A-4F12-99D6-0073A107D003}">
      <dgm:prSet phldrT="[Text]"/>
      <dgm:spPr/>
      <dgm:t>
        <a:bodyPr/>
        <a:lstStyle/>
        <a:p>
          <a:r>
            <a:rPr lang="en-US" dirty="0" smtClean="0"/>
            <a:t>ACO/PCO</a:t>
          </a:r>
          <a:endParaRPr lang="en-US" dirty="0"/>
        </a:p>
      </dgm:t>
    </dgm:pt>
    <dgm:pt modelId="{7E20B4BC-A279-49B4-A020-AAB51C762128}" type="parTrans" cxnId="{CD953117-BBF8-409E-A6F5-F7511D720876}">
      <dgm:prSet/>
      <dgm:spPr/>
      <dgm:t>
        <a:bodyPr/>
        <a:lstStyle/>
        <a:p>
          <a:endParaRPr lang="en-US"/>
        </a:p>
      </dgm:t>
    </dgm:pt>
    <dgm:pt modelId="{A97F5578-2D01-4F66-AAB3-E249B574D8C4}" type="sibTrans" cxnId="{CD953117-BBF8-409E-A6F5-F7511D720876}">
      <dgm:prSet/>
      <dgm:spPr/>
      <dgm:t>
        <a:bodyPr/>
        <a:lstStyle/>
        <a:p>
          <a:endParaRPr lang="en-US"/>
        </a:p>
      </dgm:t>
    </dgm:pt>
    <dgm:pt modelId="{7BD589F4-5CBF-405C-9041-D4DEEA67F053}">
      <dgm:prSet phldrT="[Text]"/>
      <dgm:spPr/>
      <dgm:t>
        <a:bodyPr/>
        <a:lstStyle/>
        <a:p>
          <a:r>
            <a:rPr lang="en-US" dirty="0" smtClean="0"/>
            <a:t>CO</a:t>
          </a:r>
          <a:endParaRPr lang="en-US" dirty="0"/>
        </a:p>
      </dgm:t>
    </dgm:pt>
    <dgm:pt modelId="{18C3C11F-8177-470F-9247-071010FBEEFD}" type="parTrans" cxnId="{049A5E4E-E146-46CD-840C-02FB863CD0CD}">
      <dgm:prSet/>
      <dgm:spPr/>
      <dgm:t>
        <a:bodyPr/>
        <a:lstStyle/>
        <a:p>
          <a:endParaRPr lang="en-US"/>
        </a:p>
      </dgm:t>
    </dgm:pt>
    <dgm:pt modelId="{51B51AFE-CEF1-434B-96DF-AE434DFA87FB}" type="sibTrans" cxnId="{049A5E4E-E146-46CD-840C-02FB863CD0CD}">
      <dgm:prSet/>
      <dgm:spPr/>
      <dgm:t>
        <a:bodyPr/>
        <a:lstStyle/>
        <a:p>
          <a:endParaRPr lang="en-US"/>
        </a:p>
      </dgm:t>
    </dgm:pt>
    <dgm:pt modelId="{2217EF3C-584C-4A4C-9659-C59AA4A0453D}" type="pres">
      <dgm:prSet presAssocID="{4BF92FF5-A244-43B3-8324-90EE8DFF1BE6}" presName="Name0" presStyleCnt="0">
        <dgm:presLayoutVars>
          <dgm:chMax val="7"/>
          <dgm:chPref val="7"/>
          <dgm:dir/>
          <dgm:animLvl val="lvl"/>
        </dgm:presLayoutVars>
      </dgm:prSet>
      <dgm:spPr/>
      <dgm:t>
        <a:bodyPr/>
        <a:lstStyle/>
        <a:p>
          <a:endParaRPr lang="en-US"/>
        </a:p>
      </dgm:t>
    </dgm:pt>
    <dgm:pt modelId="{F15FE8C6-89A9-4315-AEE3-756CF055E24D}" type="pres">
      <dgm:prSet presAssocID="{74353217-88CF-4E54-882B-40BF48EC7FAE}" presName="Accent1" presStyleCnt="0"/>
      <dgm:spPr/>
    </dgm:pt>
    <dgm:pt modelId="{ED8409FB-6B50-4402-A9C6-55F1ACF4F420}" type="pres">
      <dgm:prSet presAssocID="{74353217-88CF-4E54-882B-40BF48EC7FAE}" presName="Accent" presStyleLbl="node1" presStyleIdx="0" presStyleCnt="3"/>
      <dgm:spPr>
        <a:solidFill>
          <a:srgbClr val="BCE292"/>
        </a:solidFill>
      </dgm:spPr>
    </dgm:pt>
    <dgm:pt modelId="{5EDF1DD1-EA0C-49AF-A5DF-910E77CF4B2E}" type="pres">
      <dgm:prSet presAssocID="{74353217-88CF-4E54-882B-40BF48EC7FAE}" presName="Parent1" presStyleLbl="revTx" presStyleIdx="0" presStyleCnt="3">
        <dgm:presLayoutVars>
          <dgm:chMax val="1"/>
          <dgm:chPref val="1"/>
          <dgm:bulletEnabled val="1"/>
        </dgm:presLayoutVars>
      </dgm:prSet>
      <dgm:spPr/>
      <dgm:t>
        <a:bodyPr/>
        <a:lstStyle/>
        <a:p>
          <a:endParaRPr lang="en-US"/>
        </a:p>
      </dgm:t>
    </dgm:pt>
    <dgm:pt modelId="{E91ECFDC-58D4-4334-BFCA-E7C1E1862994}" type="pres">
      <dgm:prSet presAssocID="{95B4B80D-646A-4F12-99D6-0073A107D003}" presName="Accent2" presStyleCnt="0"/>
      <dgm:spPr/>
    </dgm:pt>
    <dgm:pt modelId="{60BE65D3-5990-40DE-8997-AB9D5FCBBECA}" type="pres">
      <dgm:prSet presAssocID="{95B4B80D-646A-4F12-99D6-0073A107D003}" presName="Accent" presStyleLbl="node1" presStyleIdx="1" presStyleCnt="3"/>
      <dgm:spPr>
        <a:solidFill>
          <a:srgbClr val="92D050"/>
        </a:solidFill>
      </dgm:spPr>
    </dgm:pt>
    <dgm:pt modelId="{CCC7CF75-10C0-4BC0-B9CF-6C66075B674E}" type="pres">
      <dgm:prSet presAssocID="{95B4B80D-646A-4F12-99D6-0073A107D003}" presName="Parent2" presStyleLbl="revTx" presStyleIdx="1" presStyleCnt="3">
        <dgm:presLayoutVars>
          <dgm:chMax val="1"/>
          <dgm:chPref val="1"/>
          <dgm:bulletEnabled val="1"/>
        </dgm:presLayoutVars>
      </dgm:prSet>
      <dgm:spPr/>
      <dgm:t>
        <a:bodyPr/>
        <a:lstStyle/>
        <a:p>
          <a:endParaRPr lang="en-US"/>
        </a:p>
      </dgm:t>
    </dgm:pt>
    <dgm:pt modelId="{3EC421B0-F3E3-42B8-9FF7-640E52D824AC}" type="pres">
      <dgm:prSet presAssocID="{7BD589F4-5CBF-405C-9041-D4DEEA67F053}" presName="Accent3" presStyleCnt="0"/>
      <dgm:spPr/>
    </dgm:pt>
    <dgm:pt modelId="{918A5A4A-37EC-4F61-808A-D93A7C0826DB}" type="pres">
      <dgm:prSet presAssocID="{7BD589F4-5CBF-405C-9041-D4DEEA67F053}" presName="Accent" presStyleLbl="node1" presStyleIdx="2" presStyleCnt="3"/>
      <dgm:spPr>
        <a:solidFill>
          <a:srgbClr val="80C535"/>
        </a:solidFill>
      </dgm:spPr>
    </dgm:pt>
    <dgm:pt modelId="{127A70B9-B64F-40A8-855B-3F15930780A1}" type="pres">
      <dgm:prSet presAssocID="{7BD589F4-5CBF-405C-9041-D4DEEA67F053}" presName="Parent3" presStyleLbl="revTx" presStyleIdx="2" presStyleCnt="3">
        <dgm:presLayoutVars>
          <dgm:chMax val="1"/>
          <dgm:chPref val="1"/>
          <dgm:bulletEnabled val="1"/>
        </dgm:presLayoutVars>
      </dgm:prSet>
      <dgm:spPr/>
      <dgm:t>
        <a:bodyPr/>
        <a:lstStyle/>
        <a:p>
          <a:endParaRPr lang="en-US"/>
        </a:p>
      </dgm:t>
    </dgm:pt>
  </dgm:ptLst>
  <dgm:cxnLst>
    <dgm:cxn modelId="{72FB4F16-8F33-423D-8450-8E83BA707356}" type="presOf" srcId="{7BD589F4-5CBF-405C-9041-D4DEEA67F053}" destId="{127A70B9-B64F-40A8-855B-3F15930780A1}" srcOrd="0" destOrd="0" presId="urn:microsoft.com/office/officeart/2009/layout/CircleArrowProcess"/>
    <dgm:cxn modelId="{CD953117-BBF8-409E-A6F5-F7511D720876}" srcId="{4BF92FF5-A244-43B3-8324-90EE8DFF1BE6}" destId="{95B4B80D-646A-4F12-99D6-0073A107D003}" srcOrd="1" destOrd="0" parTransId="{7E20B4BC-A279-49B4-A020-AAB51C762128}" sibTransId="{A97F5578-2D01-4F66-AAB3-E249B574D8C4}"/>
    <dgm:cxn modelId="{F8E98738-54B3-4D0F-BF79-2D72697B6E89}" type="presOf" srcId="{95B4B80D-646A-4F12-99D6-0073A107D003}" destId="{CCC7CF75-10C0-4BC0-B9CF-6C66075B674E}" srcOrd="0" destOrd="0" presId="urn:microsoft.com/office/officeart/2009/layout/CircleArrowProcess"/>
    <dgm:cxn modelId="{049A5E4E-E146-46CD-840C-02FB863CD0CD}" srcId="{4BF92FF5-A244-43B3-8324-90EE8DFF1BE6}" destId="{7BD589F4-5CBF-405C-9041-D4DEEA67F053}" srcOrd="2" destOrd="0" parTransId="{18C3C11F-8177-470F-9247-071010FBEEFD}" sibTransId="{51B51AFE-CEF1-434B-96DF-AE434DFA87FB}"/>
    <dgm:cxn modelId="{C0F26384-7D26-4576-98A9-1066AF61B809}" srcId="{4BF92FF5-A244-43B3-8324-90EE8DFF1BE6}" destId="{74353217-88CF-4E54-882B-40BF48EC7FAE}" srcOrd="0" destOrd="0" parTransId="{2EB92F7A-4FE4-4B85-A63D-22FE78DCF9EB}" sibTransId="{3114BBAE-02D8-4E7D-9F52-90EA25C615C2}"/>
    <dgm:cxn modelId="{3CC0E210-407C-494E-93EA-799051403670}" type="presOf" srcId="{4BF92FF5-A244-43B3-8324-90EE8DFF1BE6}" destId="{2217EF3C-584C-4A4C-9659-C59AA4A0453D}" srcOrd="0" destOrd="0" presId="urn:microsoft.com/office/officeart/2009/layout/CircleArrowProcess"/>
    <dgm:cxn modelId="{9010C991-A629-44CC-8C13-C5C34A7A38DD}" type="presOf" srcId="{74353217-88CF-4E54-882B-40BF48EC7FAE}" destId="{5EDF1DD1-EA0C-49AF-A5DF-910E77CF4B2E}" srcOrd="0" destOrd="0" presId="urn:microsoft.com/office/officeart/2009/layout/CircleArrowProcess"/>
    <dgm:cxn modelId="{B23521B2-0023-491C-96AB-296EC710820C}" type="presParOf" srcId="{2217EF3C-584C-4A4C-9659-C59AA4A0453D}" destId="{F15FE8C6-89A9-4315-AEE3-756CF055E24D}" srcOrd="0" destOrd="0" presId="urn:microsoft.com/office/officeart/2009/layout/CircleArrowProcess"/>
    <dgm:cxn modelId="{CA1FB955-C541-4EB3-88D0-7E9EE8C1E767}" type="presParOf" srcId="{F15FE8C6-89A9-4315-AEE3-756CF055E24D}" destId="{ED8409FB-6B50-4402-A9C6-55F1ACF4F420}" srcOrd="0" destOrd="0" presId="urn:microsoft.com/office/officeart/2009/layout/CircleArrowProcess"/>
    <dgm:cxn modelId="{05406F4E-DA07-4C39-948B-1899F9AB4760}" type="presParOf" srcId="{2217EF3C-584C-4A4C-9659-C59AA4A0453D}" destId="{5EDF1DD1-EA0C-49AF-A5DF-910E77CF4B2E}" srcOrd="1" destOrd="0" presId="urn:microsoft.com/office/officeart/2009/layout/CircleArrowProcess"/>
    <dgm:cxn modelId="{9A21C901-2A7D-4EC6-AF57-7EC1C399F322}" type="presParOf" srcId="{2217EF3C-584C-4A4C-9659-C59AA4A0453D}" destId="{E91ECFDC-58D4-4334-BFCA-E7C1E1862994}" srcOrd="2" destOrd="0" presId="urn:microsoft.com/office/officeart/2009/layout/CircleArrowProcess"/>
    <dgm:cxn modelId="{D8E7513B-A8C3-46AD-B814-514A6F902614}" type="presParOf" srcId="{E91ECFDC-58D4-4334-BFCA-E7C1E1862994}" destId="{60BE65D3-5990-40DE-8997-AB9D5FCBBECA}" srcOrd="0" destOrd="0" presId="urn:microsoft.com/office/officeart/2009/layout/CircleArrowProcess"/>
    <dgm:cxn modelId="{16465A15-53DD-403B-B227-CA08E7488A47}" type="presParOf" srcId="{2217EF3C-584C-4A4C-9659-C59AA4A0453D}" destId="{CCC7CF75-10C0-4BC0-B9CF-6C66075B674E}" srcOrd="3" destOrd="0" presId="urn:microsoft.com/office/officeart/2009/layout/CircleArrowProcess"/>
    <dgm:cxn modelId="{E993D717-7EA7-42A1-AC76-1E995FA617E1}" type="presParOf" srcId="{2217EF3C-584C-4A4C-9659-C59AA4A0453D}" destId="{3EC421B0-F3E3-42B8-9FF7-640E52D824AC}" srcOrd="4" destOrd="0" presId="urn:microsoft.com/office/officeart/2009/layout/CircleArrowProcess"/>
    <dgm:cxn modelId="{8A833742-897D-4BDC-AD0D-0F2BCE3B9C10}" type="presParOf" srcId="{3EC421B0-F3E3-42B8-9FF7-640E52D824AC}" destId="{918A5A4A-37EC-4F61-808A-D93A7C0826DB}" srcOrd="0" destOrd="0" presId="urn:microsoft.com/office/officeart/2009/layout/CircleArrowProcess"/>
    <dgm:cxn modelId="{4E415DC0-4C1F-4A81-B0E8-6442A29F2354}" type="presParOf" srcId="{2217EF3C-584C-4A4C-9659-C59AA4A0453D}" destId="{127A70B9-B64F-40A8-855B-3F15930780A1}" srcOrd="5" destOrd="0" presId="urn:microsoft.com/office/officeart/2009/layout/CircleArrow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409FB-6B50-4402-A9C6-55F1ACF4F420}">
      <dsp:nvSpPr>
        <dsp:cNvPr id="0" name=""/>
        <dsp:cNvSpPr/>
      </dsp:nvSpPr>
      <dsp:spPr>
        <a:xfrm>
          <a:off x="1377783" y="57111"/>
          <a:ext cx="2384366" cy="2384729"/>
        </a:xfrm>
        <a:prstGeom prst="circularArrow">
          <a:avLst>
            <a:gd name="adj1" fmla="val 10980"/>
            <a:gd name="adj2" fmla="val 1142322"/>
            <a:gd name="adj3" fmla="val 4500000"/>
            <a:gd name="adj4" fmla="val 10800000"/>
            <a:gd name="adj5" fmla="val 12500"/>
          </a:avLst>
        </a:prstGeom>
        <a:solidFill>
          <a:srgbClr val="BCE29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F1DD1-EA0C-49AF-A5DF-910E77CF4B2E}">
      <dsp:nvSpPr>
        <dsp:cNvPr id="0" name=""/>
        <dsp:cNvSpPr/>
      </dsp:nvSpPr>
      <dsp:spPr>
        <a:xfrm>
          <a:off x="1904806" y="918070"/>
          <a:ext cx="1324946" cy="662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PTAC</a:t>
          </a:r>
          <a:endParaRPr lang="en-US" sz="2400" kern="1200" dirty="0"/>
        </a:p>
      </dsp:txBody>
      <dsp:txXfrm>
        <a:off x="1904806" y="918070"/>
        <a:ext cx="1324946" cy="662314"/>
      </dsp:txXfrm>
    </dsp:sp>
    <dsp:sp modelId="{60BE65D3-5990-40DE-8997-AB9D5FCBBECA}">
      <dsp:nvSpPr>
        <dsp:cNvPr id="0" name=""/>
        <dsp:cNvSpPr/>
      </dsp:nvSpPr>
      <dsp:spPr>
        <a:xfrm>
          <a:off x="715533" y="1427315"/>
          <a:ext cx="2384366" cy="2384729"/>
        </a:xfrm>
        <a:prstGeom prst="leftCircularArrow">
          <a:avLst>
            <a:gd name="adj1" fmla="val 10980"/>
            <a:gd name="adj2" fmla="val 1142322"/>
            <a:gd name="adj3" fmla="val 6300000"/>
            <a:gd name="adj4" fmla="val 18900000"/>
            <a:gd name="adj5" fmla="val 125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7CF75-10C0-4BC0-B9CF-6C66075B674E}">
      <dsp:nvSpPr>
        <dsp:cNvPr id="0" name=""/>
        <dsp:cNvSpPr/>
      </dsp:nvSpPr>
      <dsp:spPr>
        <a:xfrm>
          <a:off x="1245243" y="2296200"/>
          <a:ext cx="1324946" cy="662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ACO/PCO</a:t>
          </a:r>
          <a:endParaRPr lang="en-US" sz="2400" kern="1200" dirty="0"/>
        </a:p>
      </dsp:txBody>
      <dsp:txXfrm>
        <a:off x="1245243" y="2296200"/>
        <a:ext cx="1324946" cy="662314"/>
      </dsp:txXfrm>
    </dsp:sp>
    <dsp:sp modelId="{918A5A4A-37EC-4F61-808A-D93A7C0826DB}">
      <dsp:nvSpPr>
        <dsp:cNvPr id="0" name=""/>
        <dsp:cNvSpPr/>
      </dsp:nvSpPr>
      <dsp:spPr>
        <a:xfrm>
          <a:off x="1547487" y="2961487"/>
          <a:ext cx="2048539" cy="2049361"/>
        </a:xfrm>
        <a:prstGeom prst="blockArc">
          <a:avLst>
            <a:gd name="adj1" fmla="val 13500000"/>
            <a:gd name="adj2" fmla="val 10800000"/>
            <a:gd name="adj3" fmla="val 12740"/>
          </a:avLst>
        </a:prstGeom>
        <a:solidFill>
          <a:srgbClr val="80C5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7A70B9-B64F-40A8-855B-3F15930780A1}">
      <dsp:nvSpPr>
        <dsp:cNvPr id="0" name=""/>
        <dsp:cNvSpPr/>
      </dsp:nvSpPr>
      <dsp:spPr>
        <a:xfrm>
          <a:off x="1907940" y="3676311"/>
          <a:ext cx="1324946" cy="662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CO</a:t>
          </a:r>
          <a:endParaRPr lang="en-US" sz="2400" kern="1200" dirty="0"/>
        </a:p>
      </dsp:txBody>
      <dsp:txXfrm>
        <a:off x="1907940" y="3676311"/>
        <a:ext cx="1324946" cy="66231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1186C1-2136-4F5C-81C5-7E7D5B4818E4}" type="datetimeFigureOut">
              <a:rPr lang="en-US" smtClean="0"/>
              <a:pPr/>
              <a:t>4/26/2018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24E169-9EE6-400B-8489-6CA7AC8B5725}" type="slidenum">
              <a:rPr lang="en-US" smtClean="0"/>
              <a:pPr/>
              <a:t>‹#›</a:t>
            </a:fld>
            <a:endParaRPr lang="en-US"/>
          </a:p>
        </p:txBody>
      </p:sp>
    </p:spTree>
    <p:extLst>
      <p:ext uri="{BB962C8B-B14F-4D97-AF65-F5344CB8AC3E}">
        <p14:creationId xmlns:p14="http://schemas.microsoft.com/office/powerpoint/2010/main" xmlns="" val="1343015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111" charset="0"/>
                <a:ea typeface="ＭＳ Ｐゴシック" pitchFamily="-111" charset="-128"/>
                <a:cs typeface="ＭＳ Ｐゴシック" pitchFamily="-111" charset="-128"/>
              </a:defRPr>
            </a:lvl1pPr>
          </a:lstStyle>
          <a:p>
            <a:pPr>
              <a:defRPr/>
            </a:pPr>
            <a:fld id="{5CED8F03-33F9-49DD-B78E-DE1AC6832885}" type="datetimeFigureOut">
              <a:rPr lang="en-US"/>
              <a:pPr>
                <a:defRPr/>
              </a:pPr>
              <a:t>4/26/2018</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111" charset="0"/>
                <a:ea typeface="ＭＳ Ｐゴシック" pitchFamily="-111" charset="-128"/>
                <a:cs typeface="ＭＳ Ｐゴシック" pitchFamily="-111" charset="-128"/>
              </a:defRPr>
            </a:lvl1pPr>
          </a:lstStyle>
          <a:p>
            <a:pPr>
              <a:defRPr/>
            </a:pPr>
            <a:fld id="{E535B096-6CBE-4AB3-9529-5688244F2DCE}" type="slidenum">
              <a:rPr lang="en-US"/>
              <a:pPr>
                <a:defRPr/>
              </a:pPr>
              <a:t>‹#›</a:t>
            </a:fld>
            <a:endParaRPr lang="en-US"/>
          </a:p>
        </p:txBody>
      </p:sp>
    </p:spTree>
    <p:extLst>
      <p:ext uri="{BB962C8B-B14F-4D97-AF65-F5344CB8AC3E}">
        <p14:creationId xmlns:p14="http://schemas.microsoft.com/office/powerpoint/2010/main" xmlns="" val="151204090"/>
      </p:ext>
    </p:extLst>
  </p:cSld>
  <p:clrMap bg1="lt1" tx1="dk1" bg2="lt2" tx2="dk2" accent1="accent1" accent2="accent2" accent3="accent3" accent4="accent4" accent5="accent5" accent6="accent6" hlink="hlink" folHlink="folHlink"/>
  <p:notesStyle>
    <a:lvl1pPr algn="l" defTabSz="1567229" rtl="0" eaLnBrk="0" fontAlgn="base" hangingPunct="0">
      <a:spcBef>
        <a:spcPct val="30000"/>
      </a:spcBef>
      <a:spcAft>
        <a:spcPct val="0"/>
      </a:spcAft>
      <a:defRPr sz="4143" kern="1200">
        <a:solidFill>
          <a:schemeClr val="tx1"/>
        </a:solidFill>
        <a:latin typeface="+mn-lt"/>
        <a:ea typeface="+mn-ea"/>
        <a:cs typeface="+mn-cs"/>
      </a:defRPr>
    </a:lvl1pPr>
    <a:lvl2pPr marL="1567229" algn="l" defTabSz="1567229" rtl="0" eaLnBrk="0" fontAlgn="base" hangingPunct="0">
      <a:spcBef>
        <a:spcPct val="30000"/>
      </a:spcBef>
      <a:spcAft>
        <a:spcPct val="0"/>
      </a:spcAft>
      <a:defRPr sz="4143" kern="1200">
        <a:solidFill>
          <a:schemeClr val="tx1"/>
        </a:solidFill>
        <a:latin typeface="+mn-lt"/>
        <a:ea typeface="+mn-ea"/>
        <a:cs typeface="+mn-cs"/>
      </a:defRPr>
    </a:lvl2pPr>
    <a:lvl3pPr marL="3134456" algn="l" defTabSz="1567229" rtl="0" eaLnBrk="0" fontAlgn="base" hangingPunct="0">
      <a:spcBef>
        <a:spcPct val="30000"/>
      </a:spcBef>
      <a:spcAft>
        <a:spcPct val="0"/>
      </a:spcAft>
      <a:defRPr sz="4143" kern="1200">
        <a:solidFill>
          <a:schemeClr val="tx1"/>
        </a:solidFill>
        <a:latin typeface="+mn-lt"/>
        <a:ea typeface="+mn-ea"/>
        <a:cs typeface="+mn-cs"/>
      </a:defRPr>
    </a:lvl3pPr>
    <a:lvl4pPr marL="4701683" algn="l" defTabSz="1567229" rtl="0" eaLnBrk="0" fontAlgn="base" hangingPunct="0">
      <a:spcBef>
        <a:spcPct val="30000"/>
      </a:spcBef>
      <a:spcAft>
        <a:spcPct val="0"/>
      </a:spcAft>
      <a:defRPr sz="4143" kern="1200">
        <a:solidFill>
          <a:schemeClr val="tx1"/>
        </a:solidFill>
        <a:latin typeface="+mn-lt"/>
        <a:ea typeface="+mn-ea"/>
        <a:cs typeface="+mn-cs"/>
      </a:defRPr>
    </a:lvl4pPr>
    <a:lvl5pPr marL="6268915" algn="l" defTabSz="1567229" rtl="0" eaLnBrk="0" fontAlgn="base" hangingPunct="0">
      <a:spcBef>
        <a:spcPct val="30000"/>
      </a:spcBef>
      <a:spcAft>
        <a:spcPct val="0"/>
      </a:spcAft>
      <a:defRPr sz="4143" kern="1200">
        <a:solidFill>
          <a:schemeClr val="tx1"/>
        </a:solidFill>
        <a:latin typeface="+mn-lt"/>
        <a:ea typeface="+mn-ea"/>
        <a:cs typeface="+mn-cs"/>
      </a:defRPr>
    </a:lvl5pPr>
    <a:lvl6pPr marL="7836145" algn="l" defTabSz="1567229" rtl="0" eaLnBrk="1" latinLnBrk="0" hangingPunct="1">
      <a:defRPr sz="4143" kern="1200">
        <a:solidFill>
          <a:schemeClr val="tx1"/>
        </a:solidFill>
        <a:latin typeface="+mn-lt"/>
        <a:ea typeface="+mn-ea"/>
        <a:cs typeface="+mn-cs"/>
      </a:defRPr>
    </a:lvl6pPr>
    <a:lvl7pPr marL="9403373" algn="l" defTabSz="1567229" rtl="0" eaLnBrk="1" latinLnBrk="0" hangingPunct="1">
      <a:defRPr sz="4143" kern="1200">
        <a:solidFill>
          <a:schemeClr val="tx1"/>
        </a:solidFill>
        <a:latin typeface="+mn-lt"/>
        <a:ea typeface="+mn-ea"/>
        <a:cs typeface="+mn-cs"/>
      </a:defRPr>
    </a:lvl7pPr>
    <a:lvl8pPr marL="10970601" algn="l" defTabSz="1567229" rtl="0" eaLnBrk="1" latinLnBrk="0" hangingPunct="1">
      <a:defRPr sz="4143" kern="1200">
        <a:solidFill>
          <a:schemeClr val="tx1"/>
        </a:solidFill>
        <a:latin typeface="+mn-lt"/>
        <a:ea typeface="+mn-ea"/>
        <a:cs typeface="+mn-cs"/>
      </a:defRPr>
    </a:lvl8pPr>
    <a:lvl9pPr marL="12537829" algn="l" defTabSz="1567229" rtl="0" eaLnBrk="1" latinLnBrk="0" hangingPunct="1">
      <a:defRPr sz="4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35B096-6CBE-4AB3-9529-5688244F2DCE}" type="slidenum">
              <a:rPr lang="en-US" smtClean="0"/>
              <a:pPr>
                <a:defRPr/>
              </a:pPr>
              <a:t>1</a:t>
            </a:fld>
            <a:endParaRPr lang="en-US"/>
          </a:p>
        </p:txBody>
      </p:sp>
    </p:spTree>
    <p:extLst>
      <p:ext uri="{BB962C8B-B14F-4D97-AF65-F5344CB8AC3E}">
        <p14:creationId xmlns:p14="http://schemas.microsoft.com/office/powerpoint/2010/main" xmlns="" val="300407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9" y="6817180"/>
            <a:ext cx="27981275" cy="4703989"/>
          </a:xfrm>
          <a:prstGeom prst="rect">
            <a:avLst/>
          </a:prstGeom>
        </p:spPr>
        <p:txBody>
          <a:bodyPr lIns="120015" tIns="60008" rIns="120015" bIns="60008"/>
          <a:lstStyle/>
          <a:p>
            <a:r>
              <a:rPr lang="en-US" smtClean="0"/>
              <a:t>Click to edit Master title style</a:t>
            </a:r>
            <a:endParaRPr lang="en-US"/>
          </a:p>
        </p:txBody>
      </p:sp>
      <p:sp>
        <p:nvSpPr>
          <p:cNvPr id="3" name="Subtitle 2"/>
          <p:cNvSpPr>
            <a:spLocks noGrp="1"/>
          </p:cNvSpPr>
          <p:nvPr>
            <p:ph type="subTitle" idx="1"/>
          </p:nvPr>
        </p:nvSpPr>
        <p:spPr>
          <a:xfrm>
            <a:off x="4937129" y="12435569"/>
            <a:ext cx="23044151" cy="5608864"/>
          </a:xfrm>
          <a:prstGeom prst="rect">
            <a:avLst/>
          </a:prstGeom>
        </p:spPr>
        <p:txBody>
          <a:bodyPr lIns="120015" tIns="60008" rIns="120015" bIns="60008"/>
          <a:lstStyle>
            <a:lvl1pPr marL="0" indent="0" algn="ctr">
              <a:buNone/>
              <a:defRPr>
                <a:solidFill>
                  <a:schemeClr val="tx1">
                    <a:tint val="75000"/>
                  </a:schemeClr>
                </a:solidFill>
              </a:defRPr>
            </a:lvl1pPr>
            <a:lvl2pPr marL="289341" indent="0" algn="ctr">
              <a:buNone/>
              <a:defRPr>
                <a:solidFill>
                  <a:schemeClr val="tx1">
                    <a:tint val="75000"/>
                  </a:schemeClr>
                </a:solidFill>
              </a:defRPr>
            </a:lvl2pPr>
            <a:lvl3pPr marL="578683" indent="0" algn="ctr">
              <a:buNone/>
              <a:defRPr>
                <a:solidFill>
                  <a:schemeClr val="tx1">
                    <a:tint val="75000"/>
                  </a:schemeClr>
                </a:solidFill>
              </a:defRPr>
            </a:lvl3pPr>
            <a:lvl4pPr marL="868024" indent="0" algn="ctr">
              <a:buNone/>
              <a:defRPr>
                <a:solidFill>
                  <a:schemeClr val="tx1">
                    <a:tint val="75000"/>
                  </a:schemeClr>
                </a:solidFill>
              </a:defRPr>
            </a:lvl4pPr>
            <a:lvl5pPr marL="1157365" indent="0" algn="ctr">
              <a:buNone/>
              <a:defRPr>
                <a:solidFill>
                  <a:schemeClr val="tx1">
                    <a:tint val="75000"/>
                  </a:schemeClr>
                </a:solidFill>
              </a:defRPr>
            </a:lvl5pPr>
            <a:lvl6pPr marL="1446706" indent="0" algn="ctr">
              <a:buNone/>
              <a:defRPr>
                <a:solidFill>
                  <a:schemeClr val="tx1">
                    <a:tint val="75000"/>
                  </a:schemeClr>
                </a:solidFill>
              </a:defRPr>
            </a:lvl6pPr>
            <a:lvl7pPr marL="1736047" indent="0" algn="ctr">
              <a:buNone/>
              <a:defRPr>
                <a:solidFill>
                  <a:schemeClr val="tx1">
                    <a:tint val="75000"/>
                  </a:schemeClr>
                </a:solidFill>
              </a:defRPr>
            </a:lvl7pPr>
            <a:lvl8pPr marL="2025388" indent="0" algn="ctr">
              <a:buNone/>
              <a:defRPr>
                <a:solidFill>
                  <a:schemeClr val="tx1">
                    <a:tint val="75000"/>
                  </a:schemeClr>
                </a:solidFill>
              </a:defRPr>
            </a:lvl8pPr>
            <a:lvl9pPr marL="2314729"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695775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00CCFF">
                <a:alpha val="62000"/>
              </a:srgbClr>
            </a:gs>
          </a:gsLst>
          <a:lin ang="5400000" scaled="0"/>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8" r:id="rId1"/>
  </p:sldLayoutIdLst>
  <p:timing>
    <p:tnLst>
      <p:par>
        <p:cTn id="1" dur="indefinite" restart="never" nodeType="tmRoot"/>
      </p:par>
    </p:tnLst>
  </p:timing>
  <p:txStyles>
    <p:titleStyle>
      <a:lvl1pPr algn="ctr" defTabSz="1058150" rtl="0" fontAlgn="base">
        <a:spcBef>
          <a:spcPct val="0"/>
        </a:spcBef>
        <a:spcAft>
          <a:spcPct val="0"/>
        </a:spcAft>
        <a:defRPr sz="10174" kern="1200">
          <a:solidFill>
            <a:schemeClr val="tx1"/>
          </a:solidFill>
          <a:latin typeface="+mj-lt"/>
          <a:ea typeface="ＭＳ Ｐゴシック" pitchFamily="-111" charset="-128"/>
          <a:cs typeface="ＭＳ Ｐゴシック" pitchFamily="-111" charset="-128"/>
        </a:defRPr>
      </a:lvl1pPr>
      <a:lvl2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2pPr>
      <a:lvl3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3pPr>
      <a:lvl4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4pPr>
      <a:lvl5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5pPr>
      <a:lvl6pPr marL="1058150"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6pPr>
      <a:lvl7pPr marL="2116299"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7pPr>
      <a:lvl8pPr marL="3174449"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8pPr>
      <a:lvl9pPr marL="4232598"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9pPr>
    </p:titleStyle>
    <p:bodyStyle>
      <a:lvl1pPr marL="793612" indent="-793612" algn="l" defTabSz="1058150" rtl="0" fontAlgn="base">
        <a:spcBef>
          <a:spcPct val="20000"/>
        </a:spcBef>
        <a:spcAft>
          <a:spcPct val="0"/>
        </a:spcAft>
        <a:buFont typeface="Arial" charset="0"/>
        <a:buChar char="•"/>
        <a:defRPr sz="7425" kern="1200">
          <a:solidFill>
            <a:schemeClr val="tx1"/>
          </a:solidFill>
          <a:latin typeface="+mn-lt"/>
          <a:ea typeface="ＭＳ Ｐゴシック" pitchFamily="-111" charset="-128"/>
          <a:cs typeface="ＭＳ Ｐゴシック" pitchFamily="-111" charset="-128"/>
        </a:defRPr>
      </a:lvl1pPr>
      <a:lvl2pPr marL="1719493" indent="-661344" algn="l" defTabSz="1058150" rtl="0" fontAlgn="base">
        <a:spcBef>
          <a:spcPct val="20000"/>
        </a:spcBef>
        <a:spcAft>
          <a:spcPct val="0"/>
        </a:spcAft>
        <a:buFont typeface="Arial" charset="0"/>
        <a:buChar char="–"/>
        <a:defRPr sz="6461" kern="1200">
          <a:solidFill>
            <a:schemeClr val="tx1"/>
          </a:solidFill>
          <a:latin typeface="+mn-lt"/>
          <a:ea typeface="ＭＳ Ｐゴシック" pitchFamily="-111" charset="-128"/>
          <a:cs typeface="+mn-cs"/>
        </a:defRPr>
      </a:lvl2pPr>
      <a:lvl3pPr marL="2645373" indent="-529075" algn="l" defTabSz="1058150" rtl="0" fontAlgn="base">
        <a:spcBef>
          <a:spcPct val="20000"/>
        </a:spcBef>
        <a:spcAft>
          <a:spcPct val="0"/>
        </a:spcAft>
        <a:buFont typeface="Arial" charset="0"/>
        <a:buChar char="•"/>
        <a:defRPr sz="5593" kern="1200">
          <a:solidFill>
            <a:schemeClr val="tx1"/>
          </a:solidFill>
          <a:latin typeface="+mn-lt"/>
          <a:ea typeface="ＭＳ Ｐゴシック" pitchFamily="-111" charset="-128"/>
          <a:cs typeface="+mn-cs"/>
        </a:defRPr>
      </a:lvl3pPr>
      <a:lvl4pPr marL="3703523" indent="-529075" algn="l" defTabSz="1058150" rtl="0" fontAlgn="base">
        <a:spcBef>
          <a:spcPct val="20000"/>
        </a:spcBef>
        <a:spcAft>
          <a:spcPct val="0"/>
        </a:spcAft>
        <a:buFont typeface="Arial" charset="0"/>
        <a:buChar char="–"/>
        <a:defRPr sz="4629" kern="1200">
          <a:solidFill>
            <a:schemeClr val="tx1"/>
          </a:solidFill>
          <a:latin typeface="+mn-lt"/>
          <a:ea typeface="ＭＳ Ｐゴシック" pitchFamily="-111" charset="-128"/>
          <a:cs typeface="+mn-cs"/>
        </a:defRPr>
      </a:lvl4pPr>
      <a:lvl5pPr marL="4761674" indent="-529075" algn="l" defTabSz="1058150" rtl="0" fontAlgn="base">
        <a:spcBef>
          <a:spcPct val="20000"/>
        </a:spcBef>
        <a:spcAft>
          <a:spcPct val="0"/>
        </a:spcAft>
        <a:buFont typeface="Arial" charset="0"/>
        <a:buChar char="»"/>
        <a:defRPr sz="4629" kern="1200">
          <a:solidFill>
            <a:schemeClr val="tx1"/>
          </a:solidFill>
          <a:latin typeface="+mn-lt"/>
          <a:ea typeface="ＭＳ Ｐゴシック" pitchFamily="-111" charset="-128"/>
          <a:cs typeface="+mn-cs"/>
        </a:defRPr>
      </a:lvl5pPr>
      <a:lvl6pPr marL="5819823" indent="-529075" algn="l" defTabSz="1058150" rtl="0" eaLnBrk="1" latinLnBrk="0" hangingPunct="1">
        <a:spcBef>
          <a:spcPct val="20000"/>
        </a:spcBef>
        <a:buFont typeface="Arial"/>
        <a:buChar char="•"/>
        <a:defRPr sz="4629" kern="1200">
          <a:solidFill>
            <a:schemeClr val="tx1"/>
          </a:solidFill>
          <a:latin typeface="+mn-lt"/>
          <a:ea typeface="+mn-ea"/>
          <a:cs typeface="+mn-cs"/>
        </a:defRPr>
      </a:lvl6pPr>
      <a:lvl7pPr marL="6877972" indent="-529075" algn="l" defTabSz="1058150" rtl="0" eaLnBrk="1" latinLnBrk="0" hangingPunct="1">
        <a:spcBef>
          <a:spcPct val="20000"/>
        </a:spcBef>
        <a:buFont typeface="Arial"/>
        <a:buChar char="•"/>
        <a:defRPr sz="4629" kern="1200">
          <a:solidFill>
            <a:schemeClr val="tx1"/>
          </a:solidFill>
          <a:latin typeface="+mn-lt"/>
          <a:ea typeface="+mn-ea"/>
          <a:cs typeface="+mn-cs"/>
        </a:defRPr>
      </a:lvl7pPr>
      <a:lvl8pPr marL="7936122" indent="-529075" algn="l" defTabSz="1058150" rtl="0" eaLnBrk="1" latinLnBrk="0" hangingPunct="1">
        <a:spcBef>
          <a:spcPct val="20000"/>
        </a:spcBef>
        <a:buFont typeface="Arial"/>
        <a:buChar char="•"/>
        <a:defRPr sz="4629" kern="1200">
          <a:solidFill>
            <a:schemeClr val="tx1"/>
          </a:solidFill>
          <a:latin typeface="+mn-lt"/>
          <a:ea typeface="+mn-ea"/>
          <a:cs typeface="+mn-cs"/>
        </a:defRPr>
      </a:lvl8pPr>
      <a:lvl9pPr marL="8994271" indent="-529075" algn="l" defTabSz="1058150" rtl="0" eaLnBrk="1" latinLnBrk="0" hangingPunct="1">
        <a:spcBef>
          <a:spcPct val="20000"/>
        </a:spcBef>
        <a:buFont typeface="Arial"/>
        <a:buChar char="•"/>
        <a:defRPr sz="4629" kern="1200">
          <a:solidFill>
            <a:schemeClr val="tx1"/>
          </a:solidFill>
          <a:latin typeface="+mn-lt"/>
          <a:ea typeface="+mn-ea"/>
          <a:cs typeface="+mn-cs"/>
        </a:defRPr>
      </a:lvl9pPr>
    </p:bodyStyle>
    <p:otherStyle>
      <a:defPPr>
        <a:defRPr lang="en-US"/>
      </a:defPPr>
      <a:lvl1pPr marL="0" algn="l" defTabSz="1058150" rtl="0" eaLnBrk="1" latinLnBrk="0" hangingPunct="1">
        <a:defRPr sz="4195" kern="1200">
          <a:solidFill>
            <a:schemeClr val="tx1"/>
          </a:solidFill>
          <a:latin typeface="+mn-lt"/>
          <a:ea typeface="+mn-ea"/>
          <a:cs typeface="+mn-cs"/>
        </a:defRPr>
      </a:lvl1pPr>
      <a:lvl2pPr marL="1058150" algn="l" defTabSz="1058150" rtl="0" eaLnBrk="1" latinLnBrk="0" hangingPunct="1">
        <a:defRPr sz="4195" kern="1200">
          <a:solidFill>
            <a:schemeClr val="tx1"/>
          </a:solidFill>
          <a:latin typeface="+mn-lt"/>
          <a:ea typeface="+mn-ea"/>
          <a:cs typeface="+mn-cs"/>
        </a:defRPr>
      </a:lvl2pPr>
      <a:lvl3pPr marL="2116299" algn="l" defTabSz="1058150" rtl="0" eaLnBrk="1" latinLnBrk="0" hangingPunct="1">
        <a:defRPr sz="4195" kern="1200">
          <a:solidFill>
            <a:schemeClr val="tx1"/>
          </a:solidFill>
          <a:latin typeface="+mn-lt"/>
          <a:ea typeface="+mn-ea"/>
          <a:cs typeface="+mn-cs"/>
        </a:defRPr>
      </a:lvl3pPr>
      <a:lvl4pPr marL="3174449" algn="l" defTabSz="1058150" rtl="0" eaLnBrk="1" latinLnBrk="0" hangingPunct="1">
        <a:defRPr sz="4195" kern="1200">
          <a:solidFill>
            <a:schemeClr val="tx1"/>
          </a:solidFill>
          <a:latin typeface="+mn-lt"/>
          <a:ea typeface="+mn-ea"/>
          <a:cs typeface="+mn-cs"/>
        </a:defRPr>
      </a:lvl4pPr>
      <a:lvl5pPr marL="4232598" algn="l" defTabSz="1058150" rtl="0" eaLnBrk="1" latinLnBrk="0" hangingPunct="1">
        <a:defRPr sz="4195" kern="1200">
          <a:solidFill>
            <a:schemeClr val="tx1"/>
          </a:solidFill>
          <a:latin typeface="+mn-lt"/>
          <a:ea typeface="+mn-ea"/>
          <a:cs typeface="+mn-cs"/>
        </a:defRPr>
      </a:lvl5pPr>
      <a:lvl6pPr marL="5290748" algn="l" defTabSz="1058150" rtl="0" eaLnBrk="1" latinLnBrk="0" hangingPunct="1">
        <a:defRPr sz="4195" kern="1200">
          <a:solidFill>
            <a:schemeClr val="tx1"/>
          </a:solidFill>
          <a:latin typeface="+mn-lt"/>
          <a:ea typeface="+mn-ea"/>
          <a:cs typeface="+mn-cs"/>
        </a:defRPr>
      </a:lvl6pPr>
      <a:lvl7pPr marL="6348898" algn="l" defTabSz="1058150" rtl="0" eaLnBrk="1" latinLnBrk="0" hangingPunct="1">
        <a:defRPr sz="4195" kern="1200">
          <a:solidFill>
            <a:schemeClr val="tx1"/>
          </a:solidFill>
          <a:latin typeface="+mn-lt"/>
          <a:ea typeface="+mn-ea"/>
          <a:cs typeface="+mn-cs"/>
        </a:defRPr>
      </a:lvl7pPr>
      <a:lvl8pPr marL="7407047" algn="l" defTabSz="1058150" rtl="0" eaLnBrk="1" latinLnBrk="0" hangingPunct="1">
        <a:defRPr sz="4195" kern="1200">
          <a:solidFill>
            <a:schemeClr val="tx1"/>
          </a:solidFill>
          <a:latin typeface="+mn-lt"/>
          <a:ea typeface="+mn-ea"/>
          <a:cs typeface="+mn-cs"/>
        </a:defRPr>
      </a:lvl8pPr>
      <a:lvl9pPr marL="8465197" algn="l" defTabSz="1058150" rtl="0" eaLnBrk="1" latinLnBrk="0" hangingPunct="1">
        <a:defRPr sz="41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6.png"/><Relationship Id="rId17" Type="http://schemas.microsoft.com/office/2007/relationships/diagramDrawing" Target="../diagrams/drawing1.xml"/><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diagramData" Target="../diagrams/data1.xml"/><Relationship Id="rId9" Type="http://schemas.openxmlformats.org/officeDocument/2006/relationships/image" Target="../media/image3.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0"/>
          <p:cNvSpPr>
            <a:spLocks noChangeArrowheads="1"/>
          </p:cNvSpPr>
          <p:nvPr/>
        </p:nvSpPr>
        <p:spPr bwMode="auto">
          <a:xfrm>
            <a:off x="896491" y="9087263"/>
            <a:ext cx="9161909" cy="12334265"/>
          </a:xfrm>
          <a:prstGeom prst="roundRect">
            <a:avLst>
              <a:gd name="adj" fmla="val 6369"/>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2400" dirty="0">
              <a:latin typeface="Cambria" pitchFamily="18" charset="0"/>
            </a:endParaRPr>
          </a:p>
        </p:txBody>
      </p:sp>
      <p:sp>
        <p:nvSpPr>
          <p:cNvPr id="4" name="TextBox 3"/>
          <p:cNvSpPr txBox="1"/>
          <p:nvPr/>
        </p:nvSpPr>
        <p:spPr>
          <a:xfrm>
            <a:off x="1728845" y="12130658"/>
            <a:ext cx="4239224" cy="800219"/>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Micro-Purchases</a:t>
            </a:r>
            <a:endParaRPr lang="en-US" dirty="0" smtClean="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             brute labor, lowest bidder &lt;$3000</a:t>
            </a:r>
            <a:endParaRPr lang="en-US" dirty="0">
              <a:latin typeface="Calibri" panose="020F0502020204030204" pitchFamily="34" charset="0"/>
              <a:cs typeface="Calibri" panose="020F0502020204030204" pitchFamily="34" charset="0"/>
            </a:endParaRPr>
          </a:p>
        </p:txBody>
      </p:sp>
      <p:sp>
        <p:nvSpPr>
          <p:cNvPr id="41" name="TextBox 40"/>
          <p:cNvSpPr txBox="1"/>
          <p:nvPr/>
        </p:nvSpPr>
        <p:spPr>
          <a:xfrm>
            <a:off x="5471406" y="16421378"/>
            <a:ext cx="4093990" cy="830997"/>
          </a:xfrm>
          <a:prstGeom prst="rect">
            <a:avLst/>
          </a:prstGeom>
          <a:noFill/>
        </p:spPr>
        <p:txBody>
          <a:bodyPr wrap="square" rtlCol="0">
            <a:spAutoFit/>
          </a:bodyPr>
          <a:lstStyle/>
          <a:p>
            <a:r>
              <a:rPr lang="en-US" sz="2800" b="1" dirty="0" smtClean="0">
                <a:latin typeface="Calibri" panose="020F0502020204030204" pitchFamily="34" charset="0"/>
                <a:cs typeface="Calibri" panose="020F0502020204030204" pitchFamily="34" charset="0"/>
              </a:rPr>
              <a:t>Simplified Bidding</a:t>
            </a:r>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  set-asides to level market, bid matching</a:t>
            </a:r>
            <a:endParaRPr lang="en-US" dirty="0">
              <a:latin typeface="Calibri" panose="020F0502020204030204" pitchFamily="34" charset="0"/>
              <a:cs typeface="Calibri" panose="020F0502020204030204" pitchFamily="34" charset="0"/>
            </a:endParaRPr>
          </a:p>
        </p:txBody>
      </p:sp>
      <p:sp>
        <p:nvSpPr>
          <p:cNvPr id="42" name="TextBox 41"/>
          <p:cNvSpPr txBox="1"/>
          <p:nvPr/>
        </p:nvSpPr>
        <p:spPr>
          <a:xfrm>
            <a:off x="3398354" y="12948151"/>
            <a:ext cx="4594514" cy="800219"/>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Sealed Bidding</a:t>
            </a:r>
            <a:endParaRPr lang="en-US" dirty="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      IFBs, lowest bidder to fulfill requirements</a:t>
            </a:r>
          </a:p>
        </p:txBody>
      </p:sp>
      <p:sp>
        <p:nvSpPr>
          <p:cNvPr id="43" name="TextBox 42"/>
          <p:cNvSpPr txBox="1"/>
          <p:nvPr/>
        </p:nvSpPr>
        <p:spPr>
          <a:xfrm>
            <a:off x="4464380" y="13906714"/>
            <a:ext cx="4286645" cy="800219"/>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Contract Negotiations</a:t>
            </a:r>
            <a:endParaRPr lang="en-US" dirty="0" smtClean="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 technical products, RFPs/RFQs &gt;$100,000</a:t>
            </a:r>
          </a:p>
        </p:txBody>
      </p:sp>
      <p:sp>
        <p:nvSpPr>
          <p:cNvPr id="44" name="TextBox 43"/>
          <p:cNvSpPr txBox="1"/>
          <p:nvPr/>
        </p:nvSpPr>
        <p:spPr>
          <a:xfrm>
            <a:off x="5102906" y="15060463"/>
            <a:ext cx="4995136" cy="1169551"/>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Consolidated Purchases</a:t>
            </a:r>
            <a:endParaRPr lang="en-US" dirty="0" smtClean="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  negotiable, similar goods &amp; services single vendor</a:t>
            </a:r>
          </a:p>
          <a:p>
            <a:endParaRPr lang="en-US" sz="2400" dirty="0">
              <a:latin typeface="Calibri" panose="020F0502020204030204" pitchFamily="34" charset="0"/>
              <a:cs typeface="Calibri" panose="020F0502020204030204" pitchFamily="34" charset="0"/>
            </a:endParaRPr>
          </a:p>
        </p:txBody>
      </p:sp>
      <p:grpSp>
        <p:nvGrpSpPr>
          <p:cNvPr id="13" name="Group 12"/>
          <p:cNvGrpSpPr/>
          <p:nvPr/>
        </p:nvGrpSpPr>
        <p:grpSpPr>
          <a:xfrm>
            <a:off x="-2560320" y="12648806"/>
            <a:ext cx="7972545" cy="7605402"/>
            <a:chOff x="-2560320" y="12514772"/>
            <a:chExt cx="7972545" cy="7605402"/>
          </a:xfrm>
        </p:grpSpPr>
        <p:sp>
          <p:nvSpPr>
            <p:cNvPr id="23" name="Chord 22"/>
            <p:cNvSpPr/>
            <p:nvPr/>
          </p:nvSpPr>
          <p:spPr>
            <a:xfrm rot="10800000">
              <a:off x="-1647825" y="14020948"/>
              <a:ext cx="5238750" cy="5105400"/>
            </a:xfrm>
            <a:prstGeom prst="chord">
              <a:avLst>
                <a:gd name="adj1" fmla="val 5314534"/>
                <a:gd name="adj2" fmla="val 16292223"/>
              </a:avLst>
            </a:prstGeom>
            <a:solidFill>
              <a:srgbClr val="0C93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2560320" y="12514772"/>
              <a:ext cx="7972545" cy="7605402"/>
              <a:chOff x="-2560320" y="12514772"/>
              <a:chExt cx="7972545" cy="7605402"/>
            </a:xfrm>
          </p:grpSpPr>
          <p:sp>
            <p:nvSpPr>
              <p:cNvPr id="26" name="Arc 25"/>
              <p:cNvSpPr/>
              <p:nvPr/>
            </p:nvSpPr>
            <p:spPr>
              <a:xfrm>
                <a:off x="-2560320" y="12987854"/>
                <a:ext cx="7406640" cy="7132320"/>
              </a:xfrm>
              <a:prstGeom prst="arc">
                <a:avLst>
                  <a:gd name="adj1" fmla="val 16928682"/>
                  <a:gd name="adj2" fmla="val 21558401"/>
                </a:avLst>
              </a:prstGeom>
              <a:ln w="285750" cap="rnd">
                <a:roun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8" name="Group 7"/>
              <p:cNvGrpSpPr/>
              <p:nvPr/>
            </p:nvGrpSpPr>
            <p:grpSpPr>
              <a:xfrm>
                <a:off x="1336142" y="12514772"/>
                <a:ext cx="4076083" cy="4544218"/>
                <a:chOff x="1336142" y="12514772"/>
                <a:chExt cx="4076083" cy="4544218"/>
              </a:xfrm>
            </p:grpSpPr>
            <p:sp>
              <p:nvSpPr>
                <p:cNvPr id="27" name="Oval 26"/>
                <p:cNvSpPr>
                  <a:spLocks noChangeAspect="1"/>
                </p:cNvSpPr>
                <p:nvPr/>
              </p:nvSpPr>
              <p:spPr>
                <a:xfrm>
                  <a:off x="1336142" y="12514772"/>
                  <a:ext cx="1057641" cy="1024699"/>
                </a:xfrm>
                <a:prstGeom prst="ellipse">
                  <a:avLst/>
                </a:prstGeom>
                <a:solidFill>
                  <a:srgbClr val="FBC29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5" name="Oval 44"/>
                <p:cNvSpPr>
                  <a:spLocks noChangeAspect="1"/>
                </p:cNvSpPr>
                <p:nvPr/>
              </p:nvSpPr>
              <p:spPr>
                <a:xfrm>
                  <a:off x="2454397" y="12969346"/>
                  <a:ext cx="1057641" cy="1024699"/>
                </a:xfrm>
                <a:prstGeom prst="ellipse">
                  <a:avLst/>
                </a:prstGeom>
                <a:solidFill>
                  <a:srgbClr val="FFA16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6" name="Oval 45"/>
                <p:cNvSpPr>
                  <a:spLocks noChangeAspect="1"/>
                </p:cNvSpPr>
                <p:nvPr/>
              </p:nvSpPr>
              <p:spPr>
                <a:xfrm>
                  <a:off x="3445779" y="13695234"/>
                  <a:ext cx="1057641" cy="1024699"/>
                </a:xfrm>
                <a:prstGeom prst="ellipse">
                  <a:avLst/>
                </a:prstGeom>
                <a:solidFill>
                  <a:srgbClr val="FF8837"/>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7" name="Oval 46"/>
                <p:cNvSpPr>
                  <a:spLocks noChangeAspect="1"/>
                </p:cNvSpPr>
                <p:nvPr/>
              </p:nvSpPr>
              <p:spPr>
                <a:xfrm>
                  <a:off x="4077925" y="14782996"/>
                  <a:ext cx="1057641" cy="1024699"/>
                </a:xfrm>
                <a:prstGeom prst="ellipse">
                  <a:avLst/>
                </a:prstGeom>
                <a:solidFill>
                  <a:srgbClr val="FF7B2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4354584" y="16034291"/>
                  <a:ext cx="1057641" cy="1024699"/>
                </a:xfrm>
                <a:prstGeom prst="ellipse">
                  <a:avLst/>
                </a:prstGeom>
                <a:solidFill>
                  <a:srgbClr val="FF6600"/>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grpSp>
      <p:sp>
        <p:nvSpPr>
          <p:cNvPr id="10" name="AutoShape 17"/>
          <p:cNvSpPr>
            <a:spLocks noChangeArrowheads="1"/>
          </p:cNvSpPr>
          <p:nvPr/>
        </p:nvSpPr>
        <p:spPr bwMode="auto">
          <a:xfrm>
            <a:off x="896491" y="3564781"/>
            <a:ext cx="9161909" cy="4902495"/>
          </a:xfrm>
          <a:prstGeom prst="roundRect">
            <a:avLst>
              <a:gd name="adj" fmla="val 10527"/>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2400" b="1" dirty="0">
              <a:latin typeface="Cambria" pitchFamily="18" charset="0"/>
            </a:endParaRPr>
          </a:p>
        </p:txBody>
      </p:sp>
      <p:sp>
        <p:nvSpPr>
          <p:cNvPr id="29" name="Text Box 7"/>
          <p:cNvSpPr txBox="1">
            <a:spLocks noChangeArrowheads="1"/>
          </p:cNvSpPr>
          <p:nvPr/>
        </p:nvSpPr>
        <p:spPr bwMode="auto">
          <a:xfrm>
            <a:off x="7518401" y="733605"/>
            <a:ext cx="24315792" cy="283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7864" tIns="28932" rIns="57864" bIns="28932">
            <a:spAutoFit/>
          </a:bodyPr>
          <a:lstStyle>
            <a:lvl1pPr defTabSz="3343275">
              <a:defRPr>
                <a:solidFill>
                  <a:schemeClr val="tx1"/>
                </a:solidFill>
                <a:latin typeface="Arial" charset="0"/>
              </a:defRPr>
            </a:lvl1pPr>
            <a:lvl2pPr defTabSz="3343275">
              <a:defRPr>
                <a:solidFill>
                  <a:schemeClr val="tx1"/>
                </a:solidFill>
                <a:latin typeface="Arial" charset="0"/>
              </a:defRPr>
            </a:lvl2pPr>
            <a:lvl3pPr defTabSz="3343275">
              <a:defRPr>
                <a:solidFill>
                  <a:schemeClr val="tx1"/>
                </a:solidFill>
                <a:latin typeface="Arial" charset="0"/>
              </a:defRPr>
            </a:lvl3pPr>
            <a:lvl4pPr defTabSz="3343275">
              <a:defRPr>
                <a:solidFill>
                  <a:schemeClr val="tx1"/>
                </a:solidFill>
                <a:latin typeface="Arial" charset="0"/>
              </a:defRPr>
            </a:lvl4pPr>
            <a:lvl5pPr defTabSz="3343275">
              <a:defRPr>
                <a:solidFill>
                  <a:schemeClr val="tx1"/>
                </a:solidFill>
                <a:latin typeface="Arial" charset="0"/>
              </a:defRPr>
            </a:lvl5pPr>
            <a:lvl6pPr defTabSz="3343275" fontAlgn="base">
              <a:spcBef>
                <a:spcPct val="0"/>
              </a:spcBef>
              <a:spcAft>
                <a:spcPct val="0"/>
              </a:spcAft>
              <a:defRPr>
                <a:solidFill>
                  <a:schemeClr val="tx1"/>
                </a:solidFill>
                <a:latin typeface="Arial" charset="0"/>
              </a:defRPr>
            </a:lvl6pPr>
            <a:lvl7pPr defTabSz="3343275" fontAlgn="base">
              <a:spcBef>
                <a:spcPct val="0"/>
              </a:spcBef>
              <a:spcAft>
                <a:spcPct val="0"/>
              </a:spcAft>
              <a:defRPr>
                <a:solidFill>
                  <a:schemeClr val="tx1"/>
                </a:solidFill>
                <a:latin typeface="Arial" charset="0"/>
              </a:defRPr>
            </a:lvl7pPr>
            <a:lvl8pPr defTabSz="3343275" fontAlgn="base">
              <a:spcBef>
                <a:spcPct val="0"/>
              </a:spcBef>
              <a:spcAft>
                <a:spcPct val="0"/>
              </a:spcAft>
              <a:defRPr>
                <a:solidFill>
                  <a:schemeClr val="tx1"/>
                </a:solidFill>
                <a:latin typeface="Arial" charset="0"/>
              </a:defRPr>
            </a:lvl8pPr>
            <a:lvl9pPr defTabSz="3343275" fontAlgn="base">
              <a:spcBef>
                <a:spcPct val="0"/>
              </a:spcBef>
              <a:spcAft>
                <a:spcPct val="0"/>
              </a:spcAft>
              <a:defRPr>
                <a:solidFill>
                  <a:schemeClr val="tx1"/>
                </a:solidFill>
                <a:latin typeface="Arial" charset="0"/>
              </a:defRPr>
            </a:lvl9pPr>
          </a:lstStyle>
          <a:p>
            <a:pPr algn="ctr"/>
            <a:r>
              <a:rPr lang="en-US" sz="5400" b="1" dirty="0" smtClean="0">
                <a:latin typeface="Candara" pitchFamily="34" charset="0"/>
              </a:rPr>
              <a:t>Designing Capability Statements to Win Federal Contracts</a:t>
            </a:r>
          </a:p>
          <a:p>
            <a:pPr algn="ctr"/>
            <a:endParaRPr lang="en-US" sz="3200" b="1" dirty="0">
              <a:latin typeface="Candara" pitchFamily="34" charset="0"/>
            </a:endParaRPr>
          </a:p>
          <a:p>
            <a:pPr algn="ctr"/>
            <a:r>
              <a:rPr lang="en-US" sz="3600" b="1" dirty="0" smtClean="0">
                <a:latin typeface="Candara" pitchFamily="34" charset="0"/>
              </a:rPr>
              <a:t>Kristen Bender (PW, ME)</a:t>
            </a:r>
            <a:endParaRPr lang="en-US" sz="3600" b="1" dirty="0">
              <a:latin typeface="Candara" pitchFamily="34" charset="0"/>
            </a:endParaRPr>
          </a:p>
          <a:p>
            <a:pPr algn="ctr"/>
            <a:r>
              <a:rPr lang="en-US" sz="3600" b="1" dirty="0" smtClean="0">
                <a:latin typeface="Candara" pitchFamily="34" charset="0"/>
              </a:rPr>
              <a:t>Advisors: Ryan Madan (PW), John Sullivan (ME), Ahmet </a:t>
            </a:r>
            <a:r>
              <a:rPr lang="en-US" sz="3600" b="1" dirty="0" err="1" smtClean="0">
                <a:latin typeface="Candara" pitchFamily="34" charset="0"/>
              </a:rPr>
              <a:t>Sabuncu</a:t>
            </a:r>
            <a:r>
              <a:rPr lang="en-US" sz="3600" b="1" dirty="0" smtClean="0">
                <a:latin typeface="Candara" pitchFamily="34" charset="0"/>
              </a:rPr>
              <a:t> (ME)</a:t>
            </a:r>
            <a:endParaRPr lang="en-US" sz="3600" b="1" dirty="0">
              <a:latin typeface="Candara" pitchFamily="34" charset="0"/>
            </a:endParaRPr>
          </a:p>
          <a:p>
            <a:pPr algn="ctr"/>
            <a:endParaRPr lang="en-US" sz="2218" b="1" dirty="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03907" y="-533928"/>
            <a:ext cx="6196196" cy="4787968"/>
          </a:xfrm>
          <a:prstGeom prst="rect">
            <a:avLst/>
          </a:prstGeom>
        </p:spPr>
      </p:pic>
      <p:sp>
        <p:nvSpPr>
          <p:cNvPr id="31" name="TextBox 30"/>
          <p:cNvSpPr txBox="1"/>
          <p:nvPr/>
        </p:nvSpPr>
        <p:spPr>
          <a:xfrm>
            <a:off x="896491" y="3673058"/>
            <a:ext cx="9161909" cy="646331"/>
          </a:xfrm>
          <a:prstGeom prst="rect">
            <a:avLst/>
          </a:prstGeom>
          <a:noFill/>
        </p:spPr>
        <p:txBody>
          <a:bodyPr wrap="square" rtlCol="0">
            <a:spAutoFit/>
          </a:bodyPr>
          <a:lstStyle/>
          <a:p>
            <a:pPr algn="ctr"/>
            <a:r>
              <a:rPr lang="en-US" sz="3600" b="1" dirty="0" smtClean="0">
                <a:latin typeface="Candara" pitchFamily="34" charset="0"/>
              </a:rPr>
              <a:t>Project Goals</a:t>
            </a:r>
            <a:endParaRPr lang="en-US" b="1" dirty="0"/>
          </a:p>
        </p:txBody>
      </p:sp>
      <p:sp>
        <p:nvSpPr>
          <p:cNvPr id="32" name="TextBox 31"/>
          <p:cNvSpPr txBox="1"/>
          <p:nvPr/>
        </p:nvSpPr>
        <p:spPr>
          <a:xfrm>
            <a:off x="896490" y="9245109"/>
            <a:ext cx="9137004" cy="646331"/>
          </a:xfrm>
          <a:prstGeom prst="rect">
            <a:avLst/>
          </a:prstGeom>
          <a:noFill/>
        </p:spPr>
        <p:txBody>
          <a:bodyPr wrap="square" rtlCol="0">
            <a:spAutoFit/>
          </a:bodyPr>
          <a:lstStyle/>
          <a:p>
            <a:pPr algn="ctr"/>
            <a:r>
              <a:rPr lang="en-US" sz="3600" b="1" dirty="0" smtClean="0">
                <a:latin typeface="Candara" pitchFamily="34" charset="0"/>
              </a:rPr>
              <a:t>Government Purchasing</a:t>
            </a:r>
            <a:endParaRPr lang="en-US" b="1" dirty="0"/>
          </a:p>
        </p:txBody>
      </p:sp>
      <p:sp>
        <p:nvSpPr>
          <p:cNvPr id="9" name="AutoShape 25"/>
          <p:cNvSpPr>
            <a:spLocks noChangeArrowheads="1"/>
          </p:cNvSpPr>
          <p:nvPr/>
        </p:nvSpPr>
        <p:spPr bwMode="auto">
          <a:xfrm>
            <a:off x="10924873" y="9087263"/>
            <a:ext cx="10388600" cy="12334264"/>
          </a:xfrm>
          <a:prstGeom prst="roundRect">
            <a:avLst>
              <a:gd name="adj" fmla="val 5847"/>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2797" b="1" dirty="0"/>
          </a:p>
          <a:p>
            <a:pPr algn="just"/>
            <a:endParaRPr lang="en-US" sz="2025" b="1" dirty="0"/>
          </a:p>
          <a:p>
            <a:pPr algn="just"/>
            <a:endParaRPr lang="en-US" sz="1736" dirty="0">
              <a:latin typeface="+mn-lt"/>
            </a:endParaRPr>
          </a:p>
          <a:p>
            <a:pPr algn="just"/>
            <a:endParaRPr lang="en-US" sz="1784" dirty="0"/>
          </a:p>
          <a:p>
            <a:pPr algn="just"/>
            <a:endParaRPr lang="en-US" sz="1784" dirty="0"/>
          </a:p>
          <a:p>
            <a:pPr algn="just"/>
            <a:endParaRPr lang="en-US" sz="1784" dirty="0"/>
          </a:p>
          <a:p>
            <a:pPr algn="just"/>
            <a:endParaRPr lang="en-US" sz="1784" dirty="0"/>
          </a:p>
          <a:p>
            <a:pPr algn="just"/>
            <a:endParaRPr lang="en-US" sz="1784" dirty="0"/>
          </a:p>
          <a:p>
            <a:pPr algn="just"/>
            <a:endParaRPr lang="en-US" sz="1784" b="1" dirty="0"/>
          </a:p>
          <a:p>
            <a:pPr lvl="1" algn="just"/>
            <a:r>
              <a:rPr lang="en-US" sz="1784" b="1" dirty="0"/>
              <a:t> </a:t>
            </a:r>
          </a:p>
          <a:p>
            <a:pPr lvl="1" algn="just"/>
            <a:endParaRPr lang="en-US" sz="1784" b="1" dirty="0"/>
          </a:p>
        </p:txBody>
      </p:sp>
      <p:sp>
        <p:nvSpPr>
          <p:cNvPr id="33" name="TextBox 32"/>
          <p:cNvSpPr txBox="1"/>
          <p:nvPr/>
        </p:nvSpPr>
        <p:spPr>
          <a:xfrm>
            <a:off x="10949779" y="9234314"/>
            <a:ext cx="10388600" cy="646331"/>
          </a:xfrm>
          <a:prstGeom prst="rect">
            <a:avLst/>
          </a:prstGeom>
          <a:noFill/>
        </p:spPr>
        <p:txBody>
          <a:bodyPr wrap="square" rtlCol="0">
            <a:spAutoFit/>
          </a:bodyPr>
          <a:lstStyle/>
          <a:p>
            <a:pPr algn="ctr"/>
            <a:r>
              <a:rPr lang="en-US" sz="3600" b="1" dirty="0" smtClean="0">
                <a:latin typeface="Candara" pitchFamily="34" charset="0"/>
              </a:rPr>
              <a:t>Genre Analysis</a:t>
            </a:r>
            <a:endParaRPr lang="en-US" b="1" dirty="0"/>
          </a:p>
        </p:txBody>
      </p:sp>
      <p:sp>
        <p:nvSpPr>
          <p:cNvPr id="14" name="AutoShape 23"/>
          <p:cNvSpPr>
            <a:spLocks noChangeArrowheads="1"/>
          </p:cNvSpPr>
          <p:nvPr/>
        </p:nvSpPr>
        <p:spPr bwMode="auto">
          <a:xfrm>
            <a:off x="10871200" y="3564781"/>
            <a:ext cx="21305741" cy="4902495"/>
          </a:xfrm>
          <a:prstGeom prst="roundRect">
            <a:avLst>
              <a:gd name="adj" fmla="val 11162"/>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2604" b="1" dirty="0"/>
          </a:p>
        </p:txBody>
      </p:sp>
      <p:sp>
        <p:nvSpPr>
          <p:cNvPr id="34" name="TextBox 33"/>
          <p:cNvSpPr txBox="1"/>
          <p:nvPr/>
        </p:nvSpPr>
        <p:spPr>
          <a:xfrm>
            <a:off x="10924674" y="3676791"/>
            <a:ext cx="21198594"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latin typeface="Candara" panose="020E0502030303020204" pitchFamily="34" charset="0"/>
              </a:rPr>
              <a:t>Components of a Capability Statement   </a:t>
            </a:r>
            <a:endParaRPr lang="en-US" sz="3600" b="1" dirty="0">
              <a:latin typeface="Candara" panose="020E0502030303020204" pitchFamily="34" charset="0"/>
            </a:endParaRPr>
          </a:p>
        </p:txBody>
      </p:sp>
      <p:sp>
        <p:nvSpPr>
          <p:cNvPr id="17" name="AutoShape 32"/>
          <p:cNvSpPr>
            <a:spLocks noChangeArrowheads="1"/>
          </p:cNvSpPr>
          <p:nvPr/>
        </p:nvSpPr>
        <p:spPr bwMode="auto">
          <a:xfrm>
            <a:off x="21874196" y="9087263"/>
            <a:ext cx="10302745" cy="5564395"/>
          </a:xfrm>
          <a:prstGeom prst="roundRect">
            <a:avLst>
              <a:gd name="adj" fmla="val 10175"/>
            </a:avLst>
          </a:prstGeom>
          <a:solidFill>
            <a:schemeClr val="bg1"/>
          </a:solidFill>
          <a:ln>
            <a:headEnd/>
            <a:tailEnd/>
          </a:ln>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1929" b="1" dirty="0"/>
          </a:p>
          <a:p>
            <a:r>
              <a:rPr lang="en-US" sz="2122" dirty="0" smtClean="0">
                <a:latin typeface="+mn-lt"/>
              </a:rPr>
              <a:t>  </a:t>
            </a:r>
            <a:endParaRPr lang="en-US" sz="2122" dirty="0">
              <a:latin typeface="+mn-lt"/>
            </a:endParaRPr>
          </a:p>
        </p:txBody>
      </p:sp>
      <p:sp>
        <p:nvSpPr>
          <p:cNvPr id="35" name="TextBox 34"/>
          <p:cNvSpPr txBox="1"/>
          <p:nvPr/>
        </p:nvSpPr>
        <p:spPr>
          <a:xfrm>
            <a:off x="21928582" y="9234977"/>
            <a:ext cx="10248360" cy="646331"/>
          </a:xfrm>
          <a:prstGeom prst="rect">
            <a:avLst/>
          </a:prstGeom>
          <a:noFill/>
        </p:spPr>
        <p:txBody>
          <a:bodyPr wrap="square" rtlCol="0">
            <a:spAutoFit/>
          </a:bodyPr>
          <a:lstStyle/>
          <a:p>
            <a:pPr algn="ctr"/>
            <a:r>
              <a:rPr lang="en-US" sz="3600" b="1" dirty="0" smtClean="0">
                <a:latin typeface="Candara" panose="020E0502030303020204" pitchFamily="34" charset="0"/>
              </a:rPr>
              <a:t>Usability Review </a:t>
            </a:r>
            <a:endParaRPr lang="en-US" sz="3600" b="1" dirty="0">
              <a:latin typeface="Candara" panose="020E0502030303020204" pitchFamily="34" charset="0"/>
            </a:endParaRPr>
          </a:p>
        </p:txBody>
      </p:sp>
      <p:sp>
        <p:nvSpPr>
          <p:cNvPr id="22" name="AutoShape 38"/>
          <p:cNvSpPr>
            <a:spLocks noChangeArrowheads="1"/>
          </p:cNvSpPr>
          <p:nvPr/>
        </p:nvSpPr>
        <p:spPr bwMode="auto">
          <a:xfrm>
            <a:off x="21875977" y="19686999"/>
            <a:ext cx="10331470" cy="1734530"/>
          </a:xfrm>
          <a:prstGeom prst="roundRect">
            <a:avLst>
              <a:gd name="adj" fmla="val 2822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1929" dirty="0">
              <a:latin typeface="Times New Roman" pitchFamily="18" charset="0"/>
            </a:endParaRPr>
          </a:p>
        </p:txBody>
      </p:sp>
      <p:sp>
        <p:nvSpPr>
          <p:cNvPr id="36" name="TextBox 35"/>
          <p:cNvSpPr txBox="1"/>
          <p:nvPr/>
        </p:nvSpPr>
        <p:spPr>
          <a:xfrm>
            <a:off x="21952462" y="19817627"/>
            <a:ext cx="10254984" cy="646331"/>
          </a:xfrm>
          <a:prstGeom prst="rect">
            <a:avLst/>
          </a:prstGeom>
          <a:noFill/>
        </p:spPr>
        <p:txBody>
          <a:bodyPr wrap="square" rtlCol="0">
            <a:spAutoFit/>
          </a:bodyPr>
          <a:lstStyle/>
          <a:p>
            <a:pPr algn="ctr"/>
            <a:r>
              <a:rPr lang="en-US" sz="3600" b="1" dirty="0" smtClean="0">
                <a:latin typeface="Candara" pitchFamily="34" charset="0"/>
              </a:rPr>
              <a:t>Acknowledgements</a:t>
            </a:r>
            <a:endParaRPr lang="en-US" b="1" dirty="0"/>
          </a:p>
        </p:txBody>
      </p:sp>
      <p:sp>
        <p:nvSpPr>
          <p:cNvPr id="24" name="AutoShape 40"/>
          <p:cNvSpPr>
            <a:spLocks noChangeArrowheads="1"/>
          </p:cNvSpPr>
          <p:nvPr/>
        </p:nvSpPr>
        <p:spPr bwMode="auto">
          <a:xfrm>
            <a:off x="21875977" y="15153949"/>
            <a:ext cx="10331470" cy="4106433"/>
          </a:xfrm>
          <a:prstGeom prst="roundRect">
            <a:avLst>
              <a:gd name="adj" fmla="val 16667"/>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lIns="57864" tIns="28932" rIns="57864" bIns="28932" anchor="t"/>
          <a:lstStyle/>
          <a:p>
            <a:pPr algn="ctr"/>
            <a:endParaRPr lang="en-US" sz="2604" b="1" dirty="0"/>
          </a:p>
        </p:txBody>
      </p:sp>
      <p:sp>
        <p:nvSpPr>
          <p:cNvPr id="38" name="TextBox 37"/>
          <p:cNvSpPr txBox="1"/>
          <p:nvPr/>
        </p:nvSpPr>
        <p:spPr>
          <a:xfrm>
            <a:off x="21874197" y="15249474"/>
            <a:ext cx="1033325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latin typeface="Candara" pitchFamily="34" charset="0"/>
              </a:rPr>
              <a:t>Conclusions</a:t>
            </a:r>
            <a:r>
              <a:rPr lang="en-US" sz="3600" dirty="0" smtClean="0">
                <a:latin typeface="Candara" pitchFamily="34" charset="0"/>
              </a:rPr>
              <a:t> </a:t>
            </a:r>
            <a:endParaRPr lang="en-US" dirty="0"/>
          </a:p>
        </p:txBody>
      </p:sp>
      <p:sp>
        <p:nvSpPr>
          <p:cNvPr id="40" name="TextBox 39"/>
          <p:cNvSpPr txBox="1"/>
          <p:nvPr/>
        </p:nvSpPr>
        <p:spPr>
          <a:xfrm>
            <a:off x="1533832" y="4412796"/>
            <a:ext cx="7864168" cy="1569660"/>
          </a:xfrm>
          <a:prstGeom prst="rect">
            <a:avLst/>
          </a:prstGeom>
          <a:noFill/>
        </p:spPr>
        <p:txBody>
          <a:bodyPr wrap="square" rtlCol="0">
            <a:spAutoFit/>
          </a:bodyPr>
          <a:lstStyle/>
          <a:p>
            <a:pPr algn="just"/>
            <a:r>
              <a:rPr lang="en-US" sz="2400" dirty="0" smtClean="0">
                <a:latin typeface="Calibri" panose="020F0502020204030204" pitchFamily="34" charset="0"/>
                <a:cs typeface="Calibri" panose="020F0502020204030204" pitchFamily="34" charset="0"/>
              </a:rPr>
              <a:t>The primary goal of this project was to investigate and understand the writing practices in federal contracting documentation and provide insight for businesses to enter the complex and lucrative contracting process competitively. </a:t>
            </a:r>
            <a:endParaRPr lang="en-US" sz="2400" dirty="0">
              <a:latin typeface="Calibri" panose="020F0502020204030204" pitchFamily="34" charset="0"/>
              <a:cs typeface="Calibri" panose="020F0502020204030204" pitchFamily="34" charset="0"/>
            </a:endParaRPr>
          </a:p>
        </p:txBody>
      </p:sp>
      <p:sp>
        <p:nvSpPr>
          <p:cNvPr id="39" name="Snip Diagonal Corner Rectangle 38"/>
          <p:cNvSpPr/>
          <p:nvPr/>
        </p:nvSpPr>
        <p:spPr>
          <a:xfrm flipH="1">
            <a:off x="16025279" y="5669198"/>
            <a:ext cx="3118807" cy="2440369"/>
          </a:xfrm>
          <a:prstGeom prst="snip2DiagRect">
            <a:avLst>
              <a:gd name="adj1" fmla="val 19400"/>
              <a:gd name="adj2" fmla="val 19438"/>
            </a:avLst>
          </a:prstGeom>
          <a:solidFill>
            <a:srgbClr val="00CC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Snip Diagonal Corner Rectangle 47"/>
          <p:cNvSpPr/>
          <p:nvPr/>
        </p:nvSpPr>
        <p:spPr>
          <a:xfrm flipH="1">
            <a:off x="11994203" y="5669199"/>
            <a:ext cx="3118807" cy="2446517"/>
          </a:xfrm>
          <a:prstGeom prst="snip2DiagRect">
            <a:avLst>
              <a:gd name="adj1" fmla="val 19400"/>
              <a:gd name="adj2" fmla="val 19438"/>
            </a:avLst>
          </a:prstGeom>
          <a:solidFill>
            <a:srgbClr val="00CC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cs typeface="Calibri" panose="020F0502020204030204" pitchFamily="34" charset="0"/>
            </a:endParaRPr>
          </a:p>
        </p:txBody>
      </p:sp>
      <p:sp>
        <p:nvSpPr>
          <p:cNvPr id="49" name="Snip Diagonal Corner Rectangle 48"/>
          <p:cNvSpPr/>
          <p:nvPr/>
        </p:nvSpPr>
        <p:spPr>
          <a:xfrm flipH="1">
            <a:off x="19991501" y="5669198"/>
            <a:ext cx="3118807" cy="2444923"/>
          </a:xfrm>
          <a:prstGeom prst="snip2DiagRect">
            <a:avLst>
              <a:gd name="adj1" fmla="val 19400"/>
              <a:gd name="adj2" fmla="val 19438"/>
            </a:avLst>
          </a:prstGeom>
          <a:solidFill>
            <a:srgbClr val="00CC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Snip Diagonal Corner Rectangle 49"/>
          <p:cNvSpPr/>
          <p:nvPr/>
        </p:nvSpPr>
        <p:spPr>
          <a:xfrm flipH="1">
            <a:off x="24055652" y="5669199"/>
            <a:ext cx="3118807" cy="2415546"/>
          </a:xfrm>
          <a:prstGeom prst="snip2DiagRect">
            <a:avLst>
              <a:gd name="adj1" fmla="val 19400"/>
              <a:gd name="adj2" fmla="val 19438"/>
            </a:avLst>
          </a:prstGeom>
          <a:solidFill>
            <a:srgbClr val="00CC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Snip Diagonal Corner Rectangle 50"/>
          <p:cNvSpPr/>
          <p:nvPr/>
        </p:nvSpPr>
        <p:spPr>
          <a:xfrm flipH="1">
            <a:off x="28086727" y="5165989"/>
            <a:ext cx="3118807" cy="2918756"/>
          </a:xfrm>
          <a:prstGeom prst="snip2DiagRect">
            <a:avLst>
              <a:gd name="adj1" fmla="val 19400"/>
              <a:gd name="adj2" fmla="val 19438"/>
            </a:avLst>
          </a:prstGeom>
          <a:solidFill>
            <a:srgbClr val="00CC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9" name="Group 88"/>
          <p:cNvGrpSpPr/>
          <p:nvPr/>
        </p:nvGrpSpPr>
        <p:grpSpPr>
          <a:xfrm>
            <a:off x="11994206" y="4979782"/>
            <a:ext cx="15161418" cy="532666"/>
            <a:chOff x="11994206" y="4306011"/>
            <a:chExt cx="15161418" cy="532666"/>
          </a:xfrm>
          <a:noFill/>
        </p:grpSpPr>
        <p:sp>
          <p:nvSpPr>
            <p:cNvPr id="18" name="TextBox 17"/>
            <p:cNvSpPr txBox="1"/>
            <p:nvPr/>
          </p:nvSpPr>
          <p:spPr>
            <a:xfrm>
              <a:off x="11994206" y="4308347"/>
              <a:ext cx="3118807" cy="523220"/>
            </a:xfrm>
            <a:prstGeom prst="rect">
              <a:avLst/>
            </a:prstGeom>
            <a:grpFill/>
          </p:spPr>
          <p:txBody>
            <a:bodyPr wrap="square" rtlCol="0">
              <a:spAutoFit/>
            </a:bodyPr>
            <a:lstStyle/>
            <a:p>
              <a:pPr algn="ctr"/>
              <a:r>
                <a:rPr lang="en-US" sz="2800" dirty="0" smtClean="0">
                  <a:latin typeface="Calibri" panose="020F0502020204030204" pitchFamily="34" charset="0"/>
                  <a:cs typeface="Calibri" panose="020F0502020204030204" pitchFamily="34" charset="0"/>
                </a:rPr>
                <a:t>Core Competencies</a:t>
              </a:r>
              <a:endParaRPr lang="en-US" sz="2800" dirty="0">
                <a:latin typeface="Calibri" panose="020F0502020204030204" pitchFamily="34" charset="0"/>
                <a:cs typeface="Calibri" panose="020F0502020204030204" pitchFamily="34" charset="0"/>
              </a:endParaRPr>
            </a:p>
          </p:txBody>
        </p:sp>
        <p:sp>
          <p:nvSpPr>
            <p:cNvPr id="52" name="TextBox 51"/>
            <p:cNvSpPr txBox="1"/>
            <p:nvPr/>
          </p:nvSpPr>
          <p:spPr>
            <a:xfrm>
              <a:off x="15662052" y="4306011"/>
              <a:ext cx="3923071" cy="523220"/>
            </a:xfrm>
            <a:prstGeom prst="rect">
              <a:avLst/>
            </a:prstGeom>
            <a:grpFill/>
          </p:spPr>
          <p:txBody>
            <a:bodyPr wrap="square" rtlCol="0">
              <a:spAutoFit/>
            </a:bodyPr>
            <a:lstStyle/>
            <a:p>
              <a:pPr algn="ctr"/>
              <a:r>
                <a:rPr lang="en-US" sz="2800" dirty="0" smtClean="0">
                  <a:latin typeface="Calibri" panose="020F0502020204030204" pitchFamily="34" charset="0"/>
                  <a:cs typeface="Calibri" panose="020F0502020204030204" pitchFamily="34" charset="0"/>
                </a:rPr>
                <a:t>Qualifications/Credentials </a:t>
              </a:r>
              <a:endParaRPr lang="en-US" sz="2800" dirty="0">
                <a:latin typeface="Calibri" panose="020F0502020204030204" pitchFamily="34" charset="0"/>
                <a:cs typeface="Calibri" panose="020F0502020204030204" pitchFamily="34" charset="0"/>
              </a:endParaRPr>
            </a:p>
          </p:txBody>
        </p:sp>
        <p:sp>
          <p:nvSpPr>
            <p:cNvPr id="53" name="TextBox 52"/>
            <p:cNvSpPr txBox="1"/>
            <p:nvPr/>
          </p:nvSpPr>
          <p:spPr>
            <a:xfrm>
              <a:off x="19964400" y="4315457"/>
              <a:ext cx="3181350" cy="523220"/>
            </a:xfrm>
            <a:prstGeom prst="rect">
              <a:avLst/>
            </a:prstGeom>
            <a:grpFill/>
          </p:spPr>
          <p:txBody>
            <a:bodyPr wrap="square" rtlCol="0">
              <a:spAutoFit/>
            </a:bodyPr>
            <a:lstStyle/>
            <a:p>
              <a:pPr algn="ctr"/>
              <a:r>
                <a:rPr lang="en-US" sz="2800" dirty="0" smtClean="0">
                  <a:latin typeface="Calibri" panose="020F0502020204030204" pitchFamily="34" charset="0"/>
                  <a:cs typeface="Calibri" panose="020F0502020204030204" pitchFamily="34" charset="0"/>
                </a:rPr>
                <a:t>Differentiators</a:t>
              </a:r>
              <a:endParaRPr lang="en-US" sz="2800" dirty="0">
                <a:latin typeface="Calibri" panose="020F0502020204030204" pitchFamily="34" charset="0"/>
                <a:cs typeface="Calibri" panose="020F0502020204030204" pitchFamily="34" charset="0"/>
              </a:endParaRPr>
            </a:p>
          </p:txBody>
        </p:sp>
        <p:sp>
          <p:nvSpPr>
            <p:cNvPr id="54" name="TextBox 53"/>
            <p:cNvSpPr txBox="1"/>
            <p:nvPr/>
          </p:nvSpPr>
          <p:spPr>
            <a:xfrm>
              <a:off x="24036817" y="4314135"/>
              <a:ext cx="3118807" cy="523220"/>
            </a:xfrm>
            <a:prstGeom prst="rect">
              <a:avLst/>
            </a:prstGeom>
            <a:grpFill/>
          </p:spPr>
          <p:txBody>
            <a:bodyPr wrap="square" rtlCol="0">
              <a:spAutoFit/>
            </a:bodyPr>
            <a:lstStyle/>
            <a:p>
              <a:pPr algn="ctr"/>
              <a:r>
                <a:rPr lang="en-US" sz="2800" dirty="0" smtClean="0">
                  <a:latin typeface="Calibri" panose="020F0502020204030204" pitchFamily="34" charset="0"/>
                  <a:cs typeface="Calibri" panose="020F0502020204030204" pitchFamily="34" charset="0"/>
                </a:rPr>
                <a:t>Corporate Data</a:t>
              </a:r>
              <a:endParaRPr lang="en-US" sz="2800" dirty="0">
                <a:latin typeface="Calibri" panose="020F0502020204030204" pitchFamily="34" charset="0"/>
                <a:cs typeface="Calibri" panose="020F0502020204030204" pitchFamily="34" charset="0"/>
              </a:endParaRPr>
            </a:p>
          </p:txBody>
        </p:sp>
      </p:grpSp>
      <p:sp>
        <p:nvSpPr>
          <p:cNvPr id="55" name="TextBox 54"/>
          <p:cNvSpPr txBox="1"/>
          <p:nvPr/>
        </p:nvSpPr>
        <p:spPr>
          <a:xfrm>
            <a:off x="28086728" y="4332912"/>
            <a:ext cx="3150994" cy="523220"/>
          </a:xfrm>
          <a:prstGeom prst="rect">
            <a:avLst/>
          </a:prstGeom>
          <a:solidFill>
            <a:schemeClr val="accent6"/>
          </a:solid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Nonessential</a:t>
            </a:r>
            <a:r>
              <a:rPr lang="en-US" sz="2800" dirty="0" smtClean="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sp>
        <p:nvSpPr>
          <p:cNvPr id="20" name="TextBox 19"/>
          <p:cNvSpPr txBox="1"/>
          <p:nvPr/>
        </p:nvSpPr>
        <p:spPr>
          <a:xfrm>
            <a:off x="22072600" y="20375500"/>
            <a:ext cx="9931400" cy="923330"/>
          </a:xfrm>
          <a:prstGeom prst="rect">
            <a:avLst/>
          </a:prstGeom>
          <a:noFill/>
        </p:spPr>
        <p:txBody>
          <a:bodyPr wrap="square" rtlCol="0">
            <a:spAutoFit/>
          </a:bodyPr>
          <a:lstStyle/>
          <a:p>
            <a:pPr algn="just"/>
            <a:r>
              <a:rPr lang="en-US" dirty="0" smtClean="0">
                <a:latin typeface="Calibri" panose="020F0502020204030204" pitchFamily="34" charset="0"/>
                <a:cs typeface="Calibri" panose="020F0502020204030204" pitchFamily="34" charset="0"/>
              </a:rPr>
              <a:t>I would </a:t>
            </a:r>
            <a:r>
              <a:rPr lang="en-US" dirty="0">
                <a:latin typeface="Calibri" panose="020F0502020204030204" pitchFamily="34" charset="0"/>
                <a:cs typeface="Calibri" panose="020F0502020204030204" pitchFamily="34" charset="0"/>
              </a:rPr>
              <a:t>like to thank </a:t>
            </a:r>
            <a:r>
              <a:rPr lang="en-US" dirty="0" smtClean="0">
                <a:latin typeface="Calibri" panose="020F0502020204030204" pitchFamily="34" charset="0"/>
                <a:cs typeface="Calibri" panose="020F0502020204030204" pitchFamily="34" charset="0"/>
              </a:rPr>
              <a:t>Laura Robinson, Bruce Derksen, MaryAnn Pinto, Stuart Loosemore, and Grace Otta for their guidance and invaluable insight throughout this project. Last but not least, many thank you’s to Ryan Madan for directing and developing my project with the utmost patience over the past year.  </a:t>
            </a:r>
            <a:endParaRPr lang="en-US" dirty="0"/>
          </a:p>
        </p:txBody>
      </p:sp>
      <p:sp>
        <p:nvSpPr>
          <p:cNvPr id="21" name="TextBox 20"/>
          <p:cNvSpPr txBox="1"/>
          <p:nvPr/>
        </p:nvSpPr>
        <p:spPr>
          <a:xfrm>
            <a:off x="1533832" y="6058656"/>
            <a:ext cx="7791450" cy="2585323"/>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What impacts decision making in federal contract awards?</a:t>
            </a:r>
          </a:p>
          <a:p>
            <a:pPr marL="285750" indent="-285750" algn="ctr">
              <a:lnSpc>
                <a:spcPct val="1500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What role </a:t>
            </a:r>
            <a:r>
              <a:rPr lang="en-US" sz="2400" dirty="0" smtClean="0">
                <a:latin typeface="Calibri" panose="020F0502020204030204" pitchFamily="34" charset="0"/>
                <a:cs typeface="Calibri" panose="020F0502020204030204" pitchFamily="34" charset="0"/>
              </a:rPr>
              <a:t>do </a:t>
            </a:r>
            <a:r>
              <a:rPr lang="en-US" sz="2400" dirty="0">
                <a:latin typeface="Calibri" panose="020F0502020204030204" pitchFamily="34" charset="0"/>
                <a:cs typeface="Calibri" panose="020F0502020204030204" pitchFamily="34" charset="0"/>
              </a:rPr>
              <a:t>capability </a:t>
            </a:r>
            <a:r>
              <a:rPr lang="en-US" sz="2400" dirty="0" smtClean="0">
                <a:latin typeface="Calibri" panose="020F0502020204030204" pitchFamily="34" charset="0"/>
                <a:cs typeface="Calibri" panose="020F0502020204030204" pitchFamily="34" charset="0"/>
              </a:rPr>
              <a:t>statements </a:t>
            </a:r>
            <a:r>
              <a:rPr lang="en-US" sz="2400" dirty="0">
                <a:latin typeface="Calibri" panose="020F0502020204030204" pitchFamily="34" charset="0"/>
                <a:cs typeface="Calibri" panose="020F0502020204030204" pitchFamily="34" charset="0"/>
              </a:rPr>
              <a:t>play?</a:t>
            </a:r>
          </a:p>
          <a:p>
            <a:pPr marL="285750" indent="-285750" algn="ctr">
              <a:lnSpc>
                <a:spcPct val="150000"/>
              </a:lnSpc>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What are the best practices of capability statement writing?</a:t>
            </a:r>
          </a:p>
          <a:p>
            <a:pPr marL="285750" indent="-285750">
              <a:buFont typeface="Arial" panose="020B0604020202020204" pitchFamily="34" charset="0"/>
              <a:buChar char="•"/>
            </a:pPr>
            <a:endParaRPr lang="en-US" dirty="0"/>
          </a:p>
        </p:txBody>
      </p:sp>
      <p:sp>
        <p:nvSpPr>
          <p:cNvPr id="6" name="TextBox 5"/>
          <p:cNvSpPr txBox="1"/>
          <p:nvPr/>
        </p:nvSpPr>
        <p:spPr>
          <a:xfrm>
            <a:off x="1261226" y="9793651"/>
            <a:ext cx="8336537" cy="1938992"/>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Expanding into government contracting can increase networking and potential growth of a business</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Nearly a quarter of total federal contract funds are </a:t>
            </a:r>
            <a:r>
              <a:rPr lang="en-US" sz="2400" dirty="0" smtClean="0">
                <a:latin typeface="Calibri" panose="020F0502020204030204" pitchFamily="34" charset="0"/>
                <a:cs typeface="Calibri" panose="020F0502020204030204" pitchFamily="34" charset="0"/>
              </a:rPr>
              <a:t>dedicated as small businesses set-asides. The FAR </a:t>
            </a:r>
            <a:r>
              <a:rPr lang="en-US" sz="2400" dirty="0">
                <a:latin typeface="Calibri" panose="020F0502020204030204" pitchFamily="34" charset="0"/>
                <a:cs typeface="Calibri" panose="020F0502020204030204" pitchFamily="34" charset="0"/>
              </a:rPr>
              <a:t>provisions outline how the government </a:t>
            </a:r>
            <a:r>
              <a:rPr lang="en-US" sz="2400" dirty="0" smtClean="0">
                <a:latin typeface="Calibri" panose="020F0502020204030204" pitchFamily="34" charset="0"/>
                <a:cs typeface="Calibri" panose="020F0502020204030204" pitchFamily="34" charset="0"/>
              </a:rPr>
              <a:t>purchases </a:t>
            </a:r>
            <a:r>
              <a:rPr lang="en-US" sz="2400" dirty="0">
                <a:latin typeface="Calibri" panose="020F0502020204030204" pitchFamily="34" charset="0"/>
                <a:cs typeface="Calibri" panose="020F0502020204030204" pitchFamily="34" charset="0"/>
              </a:rPr>
              <a:t>to maximize value and meet public policy </a:t>
            </a:r>
            <a:r>
              <a:rPr lang="en-US" sz="2400" dirty="0" smtClean="0">
                <a:latin typeface="Calibri" panose="020F0502020204030204" pitchFamily="34" charset="0"/>
                <a:cs typeface="Calibri" panose="020F0502020204030204" pitchFamily="34" charset="0"/>
              </a:rPr>
              <a:t>objectives. </a:t>
            </a:r>
            <a:endParaRPr lang="en-US" sz="2400" dirty="0">
              <a:latin typeface="Calibri" panose="020F0502020204030204" pitchFamily="34" charset="0"/>
              <a:cs typeface="Calibri" panose="020F0502020204030204" pitchFamily="34" charset="0"/>
            </a:endParaRPr>
          </a:p>
        </p:txBody>
      </p:sp>
      <p:graphicFrame>
        <p:nvGraphicFramePr>
          <p:cNvPr id="28" name="Diagram 27"/>
          <p:cNvGraphicFramePr/>
          <p:nvPr>
            <p:extLst>
              <p:ext uri="{D42A27DB-BD31-4B8C-83A1-F6EECF244321}">
                <p14:modId xmlns:p14="http://schemas.microsoft.com/office/powerpoint/2010/main" xmlns="" val="3960010348"/>
              </p:ext>
            </p:extLst>
          </p:nvPr>
        </p:nvGraphicFramePr>
        <p:xfrm>
          <a:off x="27959875" y="9494490"/>
          <a:ext cx="4477683" cy="5067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Box 24"/>
          <p:cNvSpPr txBox="1"/>
          <p:nvPr/>
        </p:nvSpPr>
        <p:spPr>
          <a:xfrm>
            <a:off x="1120232" y="15410723"/>
            <a:ext cx="2065594" cy="2585323"/>
          </a:xfrm>
          <a:prstGeom prst="rect">
            <a:avLst/>
          </a:prstGeom>
          <a:noFill/>
        </p:spPr>
        <p:txBody>
          <a:bodyPr wrap="square" rtlCol="0">
            <a:spAutoFit/>
          </a:bodyPr>
          <a:lstStyle/>
          <a:p>
            <a:r>
              <a:rPr lang="en-US" sz="1000" dirty="0" smtClean="0">
                <a:solidFill>
                  <a:schemeClr val="bg1"/>
                </a:solidFill>
                <a:latin typeface="Candara" panose="020E0502030303020204" pitchFamily="34" charset="0"/>
              </a:rPr>
              <a:t> </a:t>
            </a:r>
            <a:r>
              <a:rPr lang="en-US" sz="5400" dirty="0" smtClean="0">
                <a:solidFill>
                  <a:schemeClr val="bg1"/>
                </a:solidFill>
                <a:latin typeface="Candara" panose="020E0502030303020204" pitchFamily="34" charset="0"/>
              </a:rPr>
              <a:t>F</a:t>
            </a:r>
            <a:r>
              <a:rPr lang="en-US" sz="2800" dirty="0" smtClean="0">
                <a:solidFill>
                  <a:schemeClr val="bg1"/>
                </a:solidFill>
                <a:latin typeface="Candara" panose="020E0502030303020204" pitchFamily="34" charset="0"/>
              </a:rPr>
              <a:t>ederal</a:t>
            </a:r>
          </a:p>
          <a:p>
            <a:r>
              <a:rPr lang="en-US" sz="5400" dirty="0" smtClean="0">
                <a:solidFill>
                  <a:schemeClr val="bg1"/>
                </a:solidFill>
                <a:latin typeface="Candara" panose="020E0502030303020204" pitchFamily="34" charset="0"/>
              </a:rPr>
              <a:t>A</a:t>
            </a:r>
            <a:r>
              <a:rPr lang="en-US" sz="2800" dirty="0" smtClean="0">
                <a:solidFill>
                  <a:schemeClr val="bg1"/>
                </a:solidFill>
                <a:latin typeface="Candara" panose="020E0502030303020204" pitchFamily="34" charset="0"/>
              </a:rPr>
              <a:t>cquisition</a:t>
            </a:r>
          </a:p>
          <a:p>
            <a:r>
              <a:rPr lang="en-US" sz="5400" dirty="0" smtClean="0">
                <a:solidFill>
                  <a:schemeClr val="bg1"/>
                </a:solidFill>
                <a:latin typeface="Candara" panose="020E0502030303020204" pitchFamily="34" charset="0"/>
              </a:rPr>
              <a:t>R</a:t>
            </a:r>
            <a:r>
              <a:rPr lang="en-US" sz="2800" dirty="0" smtClean="0">
                <a:solidFill>
                  <a:schemeClr val="bg1"/>
                </a:solidFill>
                <a:latin typeface="Candara" panose="020E0502030303020204" pitchFamily="34" charset="0"/>
              </a:rPr>
              <a:t>egulation</a:t>
            </a:r>
            <a:endParaRPr lang="en-US" sz="5400" dirty="0">
              <a:solidFill>
                <a:schemeClr val="bg1"/>
              </a:solidFill>
              <a:latin typeface="Candara" panose="020E0502030303020204" pitchFamily="34" charset="0"/>
            </a:endParaRPr>
          </a:p>
        </p:txBody>
      </p:sp>
      <p:pic>
        <p:nvPicPr>
          <p:cNvPr id="1026" name="Picture 2" descr="Related image"/>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43417" r="18640" b="-466"/>
          <a:stretch/>
        </p:blipFill>
        <p:spPr bwMode="auto">
          <a:xfrm>
            <a:off x="1368225" y="12779612"/>
            <a:ext cx="940498" cy="79003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Related image"/>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525804" y="13886951"/>
            <a:ext cx="897950" cy="8979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6" name="Group 85"/>
          <p:cNvGrpSpPr/>
          <p:nvPr/>
        </p:nvGrpSpPr>
        <p:grpSpPr>
          <a:xfrm>
            <a:off x="3661152" y="17261352"/>
            <a:ext cx="2516189" cy="2146604"/>
            <a:chOff x="7276217" y="17971051"/>
            <a:chExt cx="2516189" cy="2146604"/>
          </a:xfrm>
        </p:grpSpPr>
        <p:sp>
          <p:nvSpPr>
            <p:cNvPr id="63" name="Oval 62"/>
            <p:cNvSpPr/>
            <p:nvPr/>
          </p:nvSpPr>
          <p:spPr>
            <a:xfrm>
              <a:off x="7600243" y="17971051"/>
              <a:ext cx="1557140" cy="1535172"/>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CC"/>
                </a:solidFill>
              </a:endParaRPr>
            </a:p>
          </p:txBody>
        </p:sp>
        <p:sp>
          <p:nvSpPr>
            <p:cNvPr id="69" name="TextBox 68"/>
            <p:cNvSpPr txBox="1"/>
            <p:nvPr/>
          </p:nvSpPr>
          <p:spPr>
            <a:xfrm>
              <a:off x="7717758" y="18445241"/>
              <a:ext cx="1679354"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FedBizOpps</a:t>
              </a:r>
              <a:endParaRPr lang="en-US" sz="2000" dirty="0">
                <a:latin typeface="Calibri" panose="020F0502020204030204" pitchFamily="34" charset="0"/>
                <a:cs typeface="Calibri" panose="020F0502020204030204" pitchFamily="34" charset="0"/>
              </a:endParaRPr>
            </a:p>
          </p:txBody>
        </p:sp>
        <p:sp>
          <p:nvSpPr>
            <p:cNvPr id="74" name="Oval 73"/>
            <p:cNvSpPr/>
            <p:nvPr/>
          </p:nvSpPr>
          <p:spPr>
            <a:xfrm>
              <a:off x="7276217" y="18868086"/>
              <a:ext cx="883082" cy="832934"/>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CC"/>
                </a:solidFill>
              </a:endParaRPr>
            </a:p>
          </p:txBody>
        </p:sp>
        <p:sp>
          <p:nvSpPr>
            <p:cNvPr id="70" name="TextBox 69"/>
            <p:cNvSpPr txBox="1"/>
            <p:nvPr/>
          </p:nvSpPr>
          <p:spPr>
            <a:xfrm>
              <a:off x="7428573" y="19068233"/>
              <a:ext cx="755154" cy="400110"/>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CCR</a:t>
              </a:r>
              <a:endParaRPr lang="en-US" sz="2000" dirty="0">
                <a:latin typeface="Calibri" panose="020F0502020204030204" pitchFamily="34" charset="0"/>
                <a:cs typeface="Calibri" panose="020F0502020204030204" pitchFamily="34" charset="0"/>
              </a:endParaRPr>
            </a:p>
          </p:txBody>
        </p:sp>
        <p:sp>
          <p:nvSpPr>
            <p:cNvPr id="75" name="Oval 74"/>
            <p:cNvSpPr/>
            <p:nvPr/>
          </p:nvSpPr>
          <p:spPr>
            <a:xfrm>
              <a:off x="8426523" y="18835725"/>
              <a:ext cx="1235441" cy="128193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CC"/>
                </a:solidFill>
              </a:endParaRPr>
            </a:p>
          </p:txBody>
        </p:sp>
        <p:sp>
          <p:nvSpPr>
            <p:cNvPr id="71" name="TextBox 70"/>
            <p:cNvSpPr txBox="1"/>
            <p:nvPr/>
          </p:nvSpPr>
          <p:spPr>
            <a:xfrm>
              <a:off x="8408759" y="19148631"/>
              <a:ext cx="1383647" cy="707886"/>
            </a:xfrm>
            <a:prstGeom prst="rect">
              <a:avLst/>
            </a:prstGeom>
            <a:noFill/>
          </p:spPr>
          <p:txBody>
            <a:bodyPr wrap="square" rtlCol="0">
              <a:spAutoFit/>
            </a:bodyPr>
            <a:lstStyle/>
            <a:p>
              <a:pPr algn="ctr"/>
              <a:r>
                <a:rPr lang="en-US" sz="2000" dirty="0" smtClean="0">
                  <a:latin typeface="Calibri" panose="020F0502020204030204" pitchFamily="34" charset="0"/>
                  <a:cs typeface="Calibri" panose="020F0502020204030204" pitchFamily="34" charset="0"/>
                </a:rPr>
                <a:t>G-WACs</a:t>
              </a:r>
            </a:p>
            <a:p>
              <a:pPr algn="ctr"/>
              <a:r>
                <a:rPr lang="en-US" sz="2000" dirty="0" smtClean="0">
                  <a:latin typeface="Calibri" panose="020F0502020204030204" pitchFamily="34" charset="0"/>
                  <a:cs typeface="Calibri" panose="020F0502020204030204" pitchFamily="34" charset="0"/>
                </a:rPr>
                <a:t>GSA</a:t>
              </a:r>
              <a:endParaRPr lang="en-US" sz="2000" dirty="0">
                <a:latin typeface="Calibri" panose="020F0502020204030204" pitchFamily="34" charset="0"/>
                <a:cs typeface="Calibri" panose="020F0502020204030204" pitchFamily="34" charset="0"/>
              </a:endParaRPr>
            </a:p>
          </p:txBody>
        </p:sp>
      </p:grpSp>
      <p:sp>
        <p:nvSpPr>
          <p:cNvPr id="91" name="Arc 90"/>
          <p:cNvSpPr/>
          <p:nvPr/>
        </p:nvSpPr>
        <p:spPr>
          <a:xfrm rot="5231214">
            <a:off x="-2163177" y="13339977"/>
            <a:ext cx="7406640" cy="7132320"/>
          </a:xfrm>
          <a:prstGeom prst="arc">
            <a:avLst>
              <a:gd name="adj1" fmla="val 18912605"/>
              <a:gd name="adj2" fmla="val 21558401"/>
            </a:avLst>
          </a:prstGeom>
          <a:ln w="285750" cap="rnd">
            <a:solidFill>
              <a:schemeClr val="accent5">
                <a:lumMod val="60000"/>
                <a:lumOff val="40000"/>
              </a:schemeClr>
            </a:solidFill>
            <a:roun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73" name="Group 72"/>
          <p:cNvGrpSpPr/>
          <p:nvPr/>
        </p:nvGrpSpPr>
        <p:grpSpPr>
          <a:xfrm>
            <a:off x="1261226" y="20083682"/>
            <a:ext cx="1107584" cy="1079197"/>
            <a:chOff x="6178639" y="19111477"/>
            <a:chExt cx="1847147" cy="1778355"/>
          </a:xfrm>
        </p:grpSpPr>
        <p:sp>
          <p:nvSpPr>
            <p:cNvPr id="79" name="Oval 78"/>
            <p:cNvSpPr/>
            <p:nvPr/>
          </p:nvSpPr>
          <p:spPr>
            <a:xfrm>
              <a:off x="6210763" y="19111477"/>
              <a:ext cx="1815023" cy="1778355"/>
            </a:xfrm>
            <a:prstGeom prst="ellipse">
              <a:avLst/>
            </a:prstGeom>
            <a:solidFill>
              <a:srgbClr val="0C93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CC"/>
                </a:solidFill>
              </a:endParaRPr>
            </a:p>
          </p:txBody>
        </p:sp>
        <p:sp>
          <p:nvSpPr>
            <p:cNvPr id="68" name="TextBox 67"/>
            <p:cNvSpPr txBox="1"/>
            <p:nvPr/>
          </p:nvSpPr>
          <p:spPr>
            <a:xfrm>
              <a:off x="6178639" y="19758470"/>
              <a:ext cx="1847147" cy="535051"/>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cs typeface="Calibri" panose="020F0502020204030204" pitchFamily="34" charset="0"/>
                </a:rPr>
                <a:t>DUNS</a:t>
              </a:r>
              <a:endParaRPr lang="en-US" sz="2000" dirty="0">
                <a:solidFill>
                  <a:schemeClr val="bg1"/>
                </a:solidFill>
                <a:latin typeface="Calibri" panose="020F0502020204030204" pitchFamily="34" charset="0"/>
                <a:cs typeface="Calibri" panose="020F0502020204030204" pitchFamily="34" charset="0"/>
              </a:endParaRPr>
            </a:p>
          </p:txBody>
        </p:sp>
      </p:grpSp>
      <p:grpSp>
        <p:nvGrpSpPr>
          <p:cNvPr id="81" name="Group 80"/>
          <p:cNvGrpSpPr/>
          <p:nvPr/>
        </p:nvGrpSpPr>
        <p:grpSpPr>
          <a:xfrm>
            <a:off x="2445696" y="19693441"/>
            <a:ext cx="1015511" cy="1021592"/>
            <a:chOff x="922365" y="19568022"/>
            <a:chExt cx="1824897" cy="1778355"/>
          </a:xfrm>
        </p:grpSpPr>
        <p:sp>
          <p:nvSpPr>
            <p:cNvPr id="78" name="Oval 77"/>
            <p:cNvSpPr/>
            <p:nvPr/>
          </p:nvSpPr>
          <p:spPr>
            <a:xfrm>
              <a:off x="922365" y="19568022"/>
              <a:ext cx="1815023" cy="1778355"/>
            </a:xfrm>
            <a:prstGeom prst="ellipse">
              <a:avLst/>
            </a:prstGeom>
            <a:solidFill>
              <a:srgbClr val="0EA6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CC"/>
                </a:solidFill>
              </a:endParaRPr>
            </a:p>
          </p:txBody>
        </p:sp>
        <p:sp>
          <p:nvSpPr>
            <p:cNvPr id="67" name="TextBox 66"/>
            <p:cNvSpPr txBox="1"/>
            <p:nvPr/>
          </p:nvSpPr>
          <p:spPr>
            <a:xfrm>
              <a:off x="922365" y="20226368"/>
              <a:ext cx="1824897" cy="620792"/>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cs typeface="Calibri" panose="020F0502020204030204" pitchFamily="34" charset="0"/>
                </a:rPr>
                <a:t>CAGE</a:t>
              </a:r>
              <a:endParaRPr lang="en-US" sz="2000" dirty="0">
                <a:solidFill>
                  <a:schemeClr val="bg1"/>
                </a:solidFill>
                <a:latin typeface="Calibri" panose="020F0502020204030204" pitchFamily="34" charset="0"/>
                <a:cs typeface="Calibri" panose="020F0502020204030204" pitchFamily="34" charset="0"/>
              </a:endParaRPr>
            </a:p>
          </p:txBody>
        </p:sp>
      </p:grpSp>
      <p:grpSp>
        <p:nvGrpSpPr>
          <p:cNvPr id="66" name="Group 65"/>
          <p:cNvGrpSpPr/>
          <p:nvPr/>
        </p:nvGrpSpPr>
        <p:grpSpPr>
          <a:xfrm>
            <a:off x="3451471" y="19052341"/>
            <a:ext cx="1082291" cy="1092780"/>
            <a:chOff x="1988665" y="18959763"/>
            <a:chExt cx="1815023" cy="1778355"/>
          </a:xfrm>
        </p:grpSpPr>
        <p:sp>
          <p:nvSpPr>
            <p:cNvPr id="80" name="Oval 79"/>
            <p:cNvSpPr/>
            <p:nvPr/>
          </p:nvSpPr>
          <p:spPr>
            <a:xfrm>
              <a:off x="1988665" y="18959763"/>
              <a:ext cx="1815023" cy="1778355"/>
            </a:xfrm>
            <a:prstGeom prst="ellipse">
              <a:avLst/>
            </a:prstGeom>
            <a:solidFill>
              <a:srgbClr val="34B4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9CC"/>
                </a:solidFill>
              </a:endParaRPr>
            </a:p>
          </p:txBody>
        </p:sp>
        <p:sp>
          <p:nvSpPr>
            <p:cNvPr id="62" name="TextBox 61"/>
            <p:cNvSpPr txBox="1"/>
            <p:nvPr/>
          </p:nvSpPr>
          <p:spPr>
            <a:xfrm>
              <a:off x="2011773" y="19605722"/>
              <a:ext cx="1791915" cy="575778"/>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cs typeface="Calibri" panose="020F0502020204030204" pitchFamily="34" charset="0"/>
                </a:rPr>
                <a:t>NAICS</a:t>
              </a:r>
              <a:endParaRPr lang="en-US" sz="2000" dirty="0">
                <a:solidFill>
                  <a:schemeClr val="bg1"/>
                </a:solidFill>
                <a:latin typeface="Calibri" panose="020F0502020204030204" pitchFamily="34" charset="0"/>
                <a:cs typeface="Calibri" panose="020F0502020204030204" pitchFamily="34" charset="0"/>
              </a:endParaRPr>
            </a:p>
          </p:txBody>
        </p:sp>
      </p:grpSp>
      <p:sp>
        <p:nvSpPr>
          <p:cNvPr id="92" name="TextBox 91"/>
          <p:cNvSpPr txBox="1"/>
          <p:nvPr/>
        </p:nvSpPr>
        <p:spPr>
          <a:xfrm>
            <a:off x="11611616" y="9805341"/>
            <a:ext cx="9093014" cy="2308324"/>
          </a:xfrm>
          <a:prstGeom prst="rect">
            <a:avLst/>
          </a:prstGeom>
          <a:noFill/>
        </p:spPr>
        <p:txBody>
          <a:bodyPr wrap="square" rtlCol="0">
            <a:spAutoFit/>
          </a:bodyPr>
          <a:lstStyle/>
          <a:p>
            <a:pPr algn="just"/>
            <a:r>
              <a:rPr lang="en-US" sz="2400" dirty="0" smtClean="0">
                <a:latin typeface="Calibri" panose="020F0502020204030204" pitchFamily="34" charset="0"/>
                <a:cs typeface="Calibri" panose="020F0502020204030204" pitchFamily="34" charset="0"/>
              </a:rPr>
              <a:t>I classified document components while considering the process and purpose of these features. Each of these literary components are tailored to the way information is accessed and used by contracting officials. The expectations of the contracting officials combined with the guidance of preexisting capability statements form a specific expected style and format. Below is a sample annotated analysis. </a:t>
            </a:r>
            <a:endParaRPr lang="en-US" sz="2400" dirty="0">
              <a:latin typeface="Calibri" panose="020F0502020204030204" pitchFamily="34" charset="0"/>
              <a:cs typeface="Calibri" panose="020F0502020204030204" pitchFamily="34" charset="0"/>
            </a:endParaRPr>
          </a:p>
        </p:txBody>
      </p:sp>
      <p:sp>
        <p:nvSpPr>
          <p:cNvPr id="87" name="TextBox 86"/>
          <p:cNvSpPr txBox="1"/>
          <p:nvPr/>
        </p:nvSpPr>
        <p:spPr>
          <a:xfrm>
            <a:off x="12002272" y="6042996"/>
            <a:ext cx="3118807" cy="1692771"/>
          </a:xfrm>
          <a:prstGeom prst="rect">
            <a:avLst/>
          </a:prstGeom>
          <a:noFill/>
        </p:spPr>
        <p:txBody>
          <a:bodyPr wrap="square" rtlCol="0">
            <a:spAutoFit/>
          </a:bodyPr>
          <a:lstStyle/>
          <a:p>
            <a:pPr algn="ctr"/>
            <a:r>
              <a:rPr lang="en-US" sz="2600" dirty="0" smtClean="0">
                <a:latin typeface="Calibri" panose="020F0502020204030204" pitchFamily="34" charset="0"/>
                <a:cs typeface="Calibri" panose="020F0502020204030204" pitchFamily="34" charset="0"/>
              </a:rPr>
              <a:t>Areas </a:t>
            </a:r>
            <a:r>
              <a:rPr lang="en-US" sz="2600" dirty="0">
                <a:latin typeface="Calibri" panose="020F0502020204030204" pitchFamily="34" charset="0"/>
                <a:cs typeface="Calibri" panose="020F0502020204030204" pitchFamily="34" charset="0"/>
              </a:rPr>
              <a:t>of expertise, basic types of work and products </a:t>
            </a:r>
            <a:r>
              <a:rPr lang="en-US" sz="2600" dirty="0" smtClean="0">
                <a:latin typeface="Calibri" panose="020F0502020204030204" pitchFamily="34" charset="0"/>
                <a:cs typeface="Calibri" panose="020F0502020204030204" pitchFamily="34" charset="0"/>
              </a:rPr>
              <a:t>provided</a:t>
            </a:r>
          </a:p>
        </p:txBody>
      </p:sp>
      <p:sp>
        <p:nvSpPr>
          <p:cNvPr id="94" name="TextBox 93"/>
          <p:cNvSpPr txBox="1"/>
          <p:nvPr/>
        </p:nvSpPr>
        <p:spPr>
          <a:xfrm>
            <a:off x="16057708" y="6030586"/>
            <a:ext cx="3118807" cy="1692771"/>
          </a:xfrm>
          <a:prstGeom prst="rect">
            <a:avLst/>
          </a:prstGeom>
          <a:noFill/>
        </p:spPr>
        <p:txBody>
          <a:bodyPr wrap="square" rtlCol="0">
            <a:spAutoFit/>
          </a:bodyPr>
          <a:lstStyle/>
          <a:p>
            <a:pPr algn="ctr"/>
            <a:r>
              <a:rPr lang="en-US" sz="2600" dirty="0" smtClean="0">
                <a:latin typeface="Calibri" panose="020F0502020204030204" pitchFamily="34" charset="0"/>
                <a:cs typeface="Calibri" panose="020F0502020204030204" pitchFamily="34" charset="0"/>
              </a:rPr>
              <a:t>Socioeconomic certifications, industry licenses, security clearances</a:t>
            </a:r>
            <a:endParaRPr lang="en-US" sz="2600" dirty="0">
              <a:latin typeface="Calibri" panose="020F0502020204030204" pitchFamily="34" charset="0"/>
              <a:cs typeface="Calibri" panose="020F0502020204030204" pitchFamily="34" charset="0"/>
            </a:endParaRPr>
          </a:p>
        </p:txBody>
      </p:sp>
      <p:sp>
        <p:nvSpPr>
          <p:cNvPr id="95" name="TextBox 94"/>
          <p:cNvSpPr txBox="1"/>
          <p:nvPr/>
        </p:nvSpPr>
        <p:spPr>
          <a:xfrm>
            <a:off x="19968358" y="6458765"/>
            <a:ext cx="3118807" cy="892552"/>
          </a:xfrm>
          <a:prstGeom prst="rect">
            <a:avLst/>
          </a:prstGeom>
          <a:noFill/>
        </p:spPr>
        <p:txBody>
          <a:bodyPr wrap="square" rtlCol="0">
            <a:spAutoFit/>
          </a:bodyPr>
          <a:lstStyle/>
          <a:p>
            <a:pPr algn="ctr"/>
            <a:r>
              <a:rPr lang="en-US" sz="2600" dirty="0" smtClean="0">
                <a:latin typeface="Calibri" panose="020F0502020204030204" pitchFamily="34" charset="0"/>
                <a:cs typeface="Calibri" panose="020F0502020204030204" pitchFamily="34" charset="0"/>
              </a:rPr>
              <a:t>Wild card, anything to prove uniqueness</a:t>
            </a:r>
            <a:endParaRPr lang="en-US" sz="2600" dirty="0">
              <a:latin typeface="Calibri" panose="020F0502020204030204" pitchFamily="34" charset="0"/>
              <a:cs typeface="Calibri" panose="020F0502020204030204" pitchFamily="34" charset="0"/>
            </a:endParaRPr>
          </a:p>
        </p:txBody>
      </p:sp>
      <p:sp>
        <p:nvSpPr>
          <p:cNvPr id="96" name="TextBox 95"/>
          <p:cNvSpPr txBox="1"/>
          <p:nvPr/>
        </p:nvSpPr>
        <p:spPr>
          <a:xfrm>
            <a:off x="24120506" y="6230640"/>
            <a:ext cx="3118807" cy="1292662"/>
          </a:xfrm>
          <a:prstGeom prst="rect">
            <a:avLst/>
          </a:prstGeom>
          <a:noFill/>
        </p:spPr>
        <p:txBody>
          <a:bodyPr wrap="square" rtlCol="0">
            <a:spAutoFit/>
          </a:bodyPr>
          <a:lstStyle/>
          <a:p>
            <a:pPr algn="ctr"/>
            <a:r>
              <a:rPr lang="en-US" sz="2600" dirty="0" smtClean="0">
                <a:latin typeface="Calibri" panose="020F0502020204030204" pitchFamily="34" charset="0"/>
                <a:cs typeface="Calibri" panose="020F0502020204030204" pitchFamily="34" charset="0"/>
              </a:rPr>
              <a:t>Federal codes, </a:t>
            </a:r>
            <a:r>
              <a:rPr lang="en-US" sz="2600" dirty="0">
                <a:latin typeface="Calibri" panose="020F0502020204030204" pitchFamily="34" charset="0"/>
                <a:cs typeface="Calibri" panose="020F0502020204030204" pitchFamily="34" charset="0"/>
              </a:rPr>
              <a:t>contact </a:t>
            </a:r>
            <a:r>
              <a:rPr lang="en-US" sz="2600" dirty="0" smtClean="0">
                <a:latin typeface="Calibri" panose="020F0502020204030204" pitchFamily="34" charset="0"/>
                <a:cs typeface="Calibri" panose="020F0502020204030204" pitchFamily="34" charset="0"/>
              </a:rPr>
              <a:t>information,</a:t>
            </a:r>
            <a:endParaRPr lang="en-US" sz="2600" dirty="0">
              <a:latin typeface="Calibri" panose="020F0502020204030204" pitchFamily="34" charset="0"/>
              <a:cs typeface="Calibri" panose="020F0502020204030204" pitchFamily="34" charset="0"/>
            </a:endParaRPr>
          </a:p>
          <a:p>
            <a:pPr algn="ctr"/>
            <a:r>
              <a:rPr lang="en-US" sz="2600" dirty="0" smtClean="0">
                <a:latin typeface="Calibri" panose="020F0502020204030204" pitchFamily="34" charset="0"/>
                <a:cs typeface="Calibri" panose="020F0502020204030204" pitchFamily="34" charset="0"/>
              </a:rPr>
              <a:t>location, size</a:t>
            </a:r>
            <a:endParaRPr lang="en-US" sz="2600" dirty="0">
              <a:latin typeface="Calibri" panose="020F0502020204030204" pitchFamily="34" charset="0"/>
              <a:cs typeface="Calibri" panose="020F0502020204030204" pitchFamily="34" charset="0"/>
            </a:endParaRPr>
          </a:p>
        </p:txBody>
      </p:sp>
      <p:sp>
        <p:nvSpPr>
          <p:cNvPr id="97" name="TextBox 96"/>
          <p:cNvSpPr txBox="1"/>
          <p:nvPr/>
        </p:nvSpPr>
        <p:spPr>
          <a:xfrm>
            <a:off x="28086726" y="5785678"/>
            <a:ext cx="3118807" cy="2062103"/>
          </a:xfrm>
          <a:prstGeom prst="rect">
            <a:avLst/>
          </a:prstGeom>
          <a:noFill/>
        </p:spPr>
        <p:txBody>
          <a:bodyPr wrap="square" rtlCol="0">
            <a:spAutoFit/>
          </a:bodyPr>
          <a:lstStyle/>
          <a:p>
            <a:pPr algn="ctr"/>
            <a:r>
              <a:rPr lang="en-US" sz="2600" dirty="0" smtClean="0">
                <a:latin typeface="Calibri" panose="020F0502020204030204" pitchFamily="34" charset="0"/>
                <a:cs typeface="Calibri" panose="020F0502020204030204" pitchFamily="34" charset="0"/>
              </a:rPr>
              <a:t>Business background, customer testimonials, awards, anticipated growth </a:t>
            </a:r>
            <a:endParaRPr lang="en-US" sz="26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90" name="TextBox 89"/>
          <p:cNvSpPr txBox="1"/>
          <p:nvPr/>
        </p:nvSpPr>
        <p:spPr>
          <a:xfrm>
            <a:off x="11994203" y="4332801"/>
            <a:ext cx="15180256" cy="523220"/>
          </a:xfrm>
          <a:prstGeom prst="rect">
            <a:avLst/>
          </a:prstGeom>
          <a:solidFill>
            <a:srgbClr val="92D050"/>
          </a:solid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Essential </a:t>
            </a:r>
            <a:endParaRPr lang="en-US" sz="2800" b="1" dirty="0">
              <a:latin typeface="Calibri" panose="020F0502020204030204" pitchFamily="34" charset="0"/>
              <a:cs typeface="Calibri" panose="020F0502020204030204" pitchFamily="34" charset="0"/>
            </a:endParaRPr>
          </a:p>
        </p:txBody>
      </p:sp>
      <p:sp>
        <p:nvSpPr>
          <p:cNvPr id="93" name="TextBox 92"/>
          <p:cNvSpPr txBox="1"/>
          <p:nvPr/>
        </p:nvSpPr>
        <p:spPr>
          <a:xfrm>
            <a:off x="11625862" y="18452596"/>
            <a:ext cx="9078768" cy="2954655"/>
          </a:xfrm>
          <a:prstGeom prst="rect">
            <a:avLst/>
          </a:prstGeom>
          <a:noFill/>
        </p:spPr>
        <p:txBody>
          <a:bodyPr wrap="square" rtlCol="0">
            <a:spAutoFit/>
          </a:bodyPr>
          <a:lstStyle/>
          <a:p>
            <a:pPr algn="ctr"/>
            <a:r>
              <a:rPr lang="en-US" sz="2400" b="1" dirty="0" smtClean="0">
                <a:latin typeface="Candara" panose="020E0502030303020204" pitchFamily="34" charset="0"/>
                <a:cs typeface="Calibri" panose="020F0502020204030204" pitchFamily="34" charset="0"/>
              </a:rPr>
              <a:t>Best Practices</a:t>
            </a:r>
          </a:p>
          <a:p>
            <a:pPr marL="285750" lvl="0" indent="-285750">
              <a:buFont typeface="Arial" panose="020B0604020202020204" pitchFamily="34" charset="0"/>
              <a:buChar char="•"/>
            </a:pPr>
            <a:r>
              <a:rPr lang="en-US" sz="2400" b="1" dirty="0">
                <a:latin typeface="Calibri" panose="020F0502020204030204" pitchFamily="34" charset="0"/>
                <a:cs typeface="Calibri" panose="020F0502020204030204" pitchFamily="34" charset="0"/>
              </a:rPr>
              <a:t>Clean, readable formatting </a:t>
            </a:r>
            <a:r>
              <a:rPr lang="en-US" sz="2400" dirty="0">
                <a:latin typeface="Calibri" panose="020F0502020204030204" pitchFamily="34" charset="0"/>
                <a:cs typeface="Calibri" panose="020F0502020204030204" pitchFamily="34" charset="0"/>
              </a:rPr>
              <a:t>with a simplistic color scheme and logo</a:t>
            </a:r>
          </a:p>
          <a:p>
            <a:pPr marL="285750" lvl="0" indent="-285750">
              <a:buFont typeface="Arial" panose="020B0604020202020204" pitchFamily="34" charset="0"/>
              <a:buChar char="•"/>
            </a:pPr>
            <a:r>
              <a:rPr lang="en-US" sz="2400" b="1" dirty="0">
                <a:latin typeface="Calibri" panose="020F0502020204030204" pitchFamily="34" charset="0"/>
                <a:cs typeface="Calibri" panose="020F0502020204030204" pitchFamily="34" charset="0"/>
              </a:rPr>
              <a:t>Contains all “essential” </a:t>
            </a:r>
            <a:r>
              <a:rPr lang="en-US" sz="2400" b="1" dirty="0" smtClean="0">
                <a:latin typeface="Calibri" panose="020F0502020204030204" pitchFamily="34" charset="0"/>
                <a:cs typeface="Calibri" panose="020F0502020204030204" pitchFamily="34" charset="0"/>
              </a:rPr>
              <a:t>elements</a:t>
            </a:r>
          </a:p>
          <a:p>
            <a:pPr marL="285750" lvl="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Labeled </a:t>
            </a:r>
            <a:r>
              <a:rPr lang="en-US" sz="2400" dirty="0">
                <a:latin typeface="Calibri" panose="020F0502020204030204" pitchFamily="34" charset="0"/>
                <a:cs typeface="Calibri" panose="020F0502020204030204" pitchFamily="34" charset="0"/>
              </a:rPr>
              <a:t>or “call-out” </a:t>
            </a:r>
            <a:r>
              <a:rPr lang="en-US" sz="2400" b="1" dirty="0">
                <a:latin typeface="Calibri" panose="020F0502020204030204" pitchFamily="34" charset="0"/>
                <a:cs typeface="Calibri" panose="020F0502020204030204" pitchFamily="34" charset="0"/>
              </a:rPr>
              <a:t>sections</a:t>
            </a:r>
            <a:r>
              <a:rPr lang="en-US" sz="2400" dirty="0">
                <a:latin typeface="Calibri" panose="020F0502020204030204" pitchFamily="34" charset="0"/>
                <a:cs typeface="Calibri" panose="020F0502020204030204" pitchFamily="34" charset="0"/>
              </a:rPr>
              <a:t> for quickly and commonly referenced information</a:t>
            </a:r>
          </a:p>
          <a:p>
            <a:pPr marL="285750" lvl="0" indent="-285750">
              <a:buFont typeface="Arial" panose="020B0604020202020204" pitchFamily="34" charset="0"/>
              <a:buChar char="•"/>
            </a:pPr>
            <a:r>
              <a:rPr lang="en-US" sz="2400" b="1" dirty="0">
                <a:latin typeface="Calibri" panose="020F0502020204030204" pitchFamily="34" charset="0"/>
                <a:cs typeface="Calibri" panose="020F0502020204030204" pitchFamily="34" charset="0"/>
              </a:rPr>
              <a:t>Minimal text </a:t>
            </a:r>
            <a:r>
              <a:rPr lang="en-US" sz="2400" dirty="0">
                <a:latin typeface="Calibri" panose="020F0502020204030204" pitchFamily="34" charset="0"/>
                <a:cs typeface="Calibri" panose="020F0502020204030204" pitchFamily="34" charset="0"/>
              </a:rPr>
              <a:t>without removing or skimping on pertinent information</a:t>
            </a:r>
          </a:p>
          <a:p>
            <a:pPr marL="285750" lvl="0" indent="-285750">
              <a:buFont typeface="Arial" panose="020B0604020202020204" pitchFamily="34" charset="0"/>
              <a:buChar char="•"/>
            </a:pPr>
            <a:r>
              <a:rPr lang="en-US" sz="2400" b="1" dirty="0">
                <a:latin typeface="Calibri" panose="020F0502020204030204" pitchFamily="34" charset="0"/>
                <a:cs typeface="Calibri" panose="020F0502020204030204" pitchFamily="34" charset="0"/>
              </a:rPr>
              <a:t>Relevant, high- quality figures</a:t>
            </a:r>
            <a:r>
              <a:rPr lang="en-US" sz="2400" dirty="0">
                <a:latin typeface="Calibri" panose="020F0502020204030204" pitchFamily="34" charset="0"/>
                <a:cs typeface="Calibri" panose="020F0502020204030204" pitchFamily="34" charset="0"/>
              </a:rPr>
              <a:t>, diagrams, images</a:t>
            </a:r>
          </a:p>
          <a:p>
            <a:endParaRPr lang="en-US" dirty="0"/>
          </a:p>
        </p:txBody>
      </p:sp>
      <p:pic>
        <p:nvPicPr>
          <p:cNvPr id="103" name="Picture 102" descr="https://www.fedbizaccess.us/wp-content/uploads/2016/05/Askew-Industrial-Corporation-Capability-Statement.jpg"/>
          <p:cNvPicPr/>
          <p:nvPr/>
        </p:nvPicPr>
        <p:blipFill>
          <a:blip r:embed="rId10"/>
          <a:srcRect/>
          <a:stretch>
            <a:fillRect/>
          </a:stretch>
        </p:blipFill>
        <p:spPr bwMode="auto">
          <a:xfrm>
            <a:off x="13805507" y="12166340"/>
            <a:ext cx="4705232" cy="5941236"/>
          </a:xfrm>
          <a:prstGeom prst="rect">
            <a:avLst/>
          </a:prstGeom>
          <a:noFill/>
          <a:ln w="9525">
            <a:noFill/>
            <a:miter lim="800000"/>
            <a:headEnd/>
            <a:tailEnd/>
          </a:ln>
        </p:spPr>
      </p:pic>
      <p:sp>
        <p:nvSpPr>
          <p:cNvPr id="99" name="TextBox 98"/>
          <p:cNvSpPr txBox="1"/>
          <p:nvPr/>
        </p:nvSpPr>
        <p:spPr>
          <a:xfrm>
            <a:off x="18564444" y="12108929"/>
            <a:ext cx="2550053" cy="923330"/>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Most referenced codes easy to reference location</a:t>
            </a:r>
            <a:endParaRPr lang="en-US" dirty="0">
              <a:latin typeface="Calibri" panose="020F0502020204030204" pitchFamily="34" charset="0"/>
              <a:cs typeface="Calibri" panose="020F0502020204030204" pitchFamily="34" charset="0"/>
            </a:endParaRPr>
          </a:p>
        </p:txBody>
      </p:sp>
      <p:sp>
        <p:nvSpPr>
          <p:cNvPr id="106" name="TextBox 105"/>
          <p:cNvSpPr txBox="1"/>
          <p:nvPr/>
        </p:nvSpPr>
        <p:spPr>
          <a:xfrm>
            <a:off x="11215812" y="17496731"/>
            <a:ext cx="2550053" cy="646331"/>
          </a:xfrm>
          <a:prstGeom prst="rect">
            <a:avLst/>
          </a:prstGeom>
          <a:noFill/>
        </p:spPr>
        <p:txBody>
          <a:bodyPr wrap="square" rtlCol="0">
            <a:spAutoFit/>
          </a:bodyPr>
          <a:lstStyle/>
          <a:p>
            <a:pPr algn="r"/>
            <a:r>
              <a:rPr lang="en-US" dirty="0" smtClean="0">
                <a:latin typeface="Calibri" panose="020F0502020204030204" pitchFamily="34" charset="0"/>
                <a:cs typeface="Calibri" panose="020F0502020204030204" pitchFamily="34" charset="0"/>
              </a:rPr>
              <a:t>Personal POC, multiple contact methods</a:t>
            </a:r>
            <a:endParaRPr lang="en-US" dirty="0">
              <a:latin typeface="Calibri" panose="020F0502020204030204" pitchFamily="34" charset="0"/>
              <a:cs typeface="Calibri" panose="020F0502020204030204" pitchFamily="34" charset="0"/>
            </a:endParaRPr>
          </a:p>
        </p:txBody>
      </p:sp>
      <p:sp>
        <p:nvSpPr>
          <p:cNvPr id="107" name="TextBox 106"/>
          <p:cNvSpPr txBox="1"/>
          <p:nvPr/>
        </p:nvSpPr>
        <p:spPr>
          <a:xfrm>
            <a:off x="18564445" y="14982454"/>
            <a:ext cx="2550053" cy="1200329"/>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Claims experiences, reiterates quality, highlights company values</a:t>
            </a:r>
            <a:endParaRPr lang="en-US" dirty="0">
              <a:latin typeface="Calibri" panose="020F0502020204030204" pitchFamily="34" charset="0"/>
              <a:cs typeface="Calibri" panose="020F0502020204030204" pitchFamily="34" charset="0"/>
            </a:endParaRPr>
          </a:p>
        </p:txBody>
      </p:sp>
      <p:sp>
        <p:nvSpPr>
          <p:cNvPr id="108" name="TextBox 107"/>
          <p:cNvSpPr txBox="1"/>
          <p:nvPr/>
        </p:nvSpPr>
        <p:spPr>
          <a:xfrm>
            <a:off x="18485094" y="16906137"/>
            <a:ext cx="2550053" cy="646331"/>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Categorical codes labeled  and defined clearly </a:t>
            </a:r>
            <a:endParaRPr lang="en-US" dirty="0">
              <a:latin typeface="Calibri" panose="020F0502020204030204" pitchFamily="34" charset="0"/>
              <a:cs typeface="Calibri" panose="020F0502020204030204" pitchFamily="34" charset="0"/>
            </a:endParaRPr>
          </a:p>
        </p:txBody>
      </p:sp>
      <p:sp>
        <p:nvSpPr>
          <p:cNvPr id="109" name="TextBox 108"/>
          <p:cNvSpPr txBox="1"/>
          <p:nvPr/>
        </p:nvSpPr>
        <p:spPr>
          <a:xfrm>
            <a:off x="18510739" y="13974111"/>
            <a:ext cx="2550053" cy="646331"/>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Quick reference information repetitive</a:t>
            </a:r>
            <a:endParaRPr lang="en-US" dirty="0">
              <a:latin typeface="Calibri" panose="020F0502020204030204" pitchFamily="34" charset="0"/>
              <a:cs typeface="Calibri" panose="020F0502020204030204" pitchFamily="34" charset="0"/>
            </a:endParaRPr>
          </a:p>
        </p:txBody>
      </p:sp>
      <p:sp>
        <p:nvSpPr>
          <p:cNvPr id="110" name="TextBox 109"/>
          <p:cNvSpPr txBox="1"/>
          <p:nvPr/>
        </p:nvSpPr>
        <p:spPr>
          <a:xfrm>
            <a:off x="11254564" y="16154895"/>
            <a:ext cx="2550053" cy="646331"/>
          </a:xfrm>
          <a:prstGeom prst="rect">
            <a:avLst/>
          </a:prstGeom>
          <a:noFill/>
        </p:spPr>
        <p:txBody>
          <a:bodyPr wrap="square" rtlCol="0">
            <a:spAutoFit/>
          </a:bodyPr>
          <a:lstStyle/>
          <a:p>
            <a:pPr algn="r"/>
            <a:r>
              <a:rPr lang="en-US" dirty="0" smtClean="0">
                <a:latin typeface="Calibri" panose="020F0502020204030204" pitchFamily="34" charset="0"/>
                <a:cs typeface="Calibri" panose="020F0502020204030204" pitchFamily="34" charset="0"/>
              </a:rPr>
              <a:t>Validation through prior contract work</a:t>
            </a:r>
            <a:endParaRPr lang="en-US" dirty="0">
              <a:latin typeface="Calibri" panose="020F0502020204030204" pitchFamily="34" charset="0"/>
              <a:cs typeface="Calibri" panose="020F0502020204030204" pitchFamily="34" charset="0"/>
            </a:endParaRPr>
          </a:p>
        </p:txBody>
      </p:sp>
      <p:sp>
        <p:nvSpPr>
          <p:cNvPr id="111" name="TextBox 110"/>
          <p:cNvSpPr txBox="1"/>
          <p:nvPr/>
        </p:nvSpPr>
        <p:spPr>
          <a:xfrm>
            <a:off x="11201748" y="13945423"/>
            <a:ext cx="2550053" cy="923330"/>
          </a:xfrm>
          <a:prstGeom prst="rect">
            <a:avLst/>
          </a:prstGeom>
          <a:noFill/>
        </p:spPr>
        <p:txBody>
          <a:bodyPr wrap="square" rtlCol="0">
            <a:spAutoFit/>
          </a:bodyPr>
          <a:lstStyle/>
          <a:p>
            <a:pPr algn="r"/>
            <a:r>
              <a:rPr lang="en-US" dirty="0" smtClean="0">
                <a:latin typeface="Calibri" panose="020F0502020204030204" pitchFamily="34" charset="0"/>
                <a:cs typeface="Calibri" panose="020F0502020204030204" pitchFamily="34" charset="0"/>
              </a:rPr>
              <a:t>Highlights main product line and specifications, almost too much detail</a:t>
            </a:r>
            <a:endParaRPr lang="en-US" dirty="0">
              <a:latin typeface="Calibri" panose="020F0502020204030204" pitchFamily="34" charset="0"/>
              <a:cs typeface="Calibri" panose="020F0502020204030204" pitchFamily="34" charset="0"/>
            </a:endParaRPr>
          </a:p>
        </p:txBody>
      </p:sp>
      <p:sp>
        <p:nvSpPr>
          <p:cNvPr id="112" name="TextBox 111"/>
          <p:cNvSpPr txBox="1"/>
          <p:nvPr/>
        </p:nvSpPr>
        <p:spPr>
          <a:xfrm>
            <a:off x="11153237" y="13190866"/>
            <a:ext cx="2550053" cy="369332"/>
          </a:xfrm>
          <a:prstGeom prst="rect">
            <a:avLst/>
          </a:prstGeom>
          <a:noFill/>
        </p:spPr>
        <p:txBody>
          <a:bodyPr wrap="square" rtlCol="0">
            <a:spAutoFit/>
          </a:bodyPr>
          <a:lstStyle/>
          <a:p>
            <a:pPr algn="r"/>
            <a:r>
              <a:rPr lang="en-US" dirty="0" smtClean="0">
                <a:latin typeface="Calibri" panose="020F0502020204030204" pitchFamily="34" charset="0"/>
                <a:cs typeface="Calibri" panose="020F0502020204030204" pitchFamily="34" charset="0"/>
              </a:rPr>
              <a:t>Short introduction</a:t>
            </a:r>
            <a:endParaRPr lang="en-US" dirty="0">
              <a:latin typeface="Calibri" panose="020F0502020204030204" pitchFamily="34" charset="0"/>
              <a:cs typeface="Calibri" panose="020F0502020204030204" pitchFamily="34" charset="0"/>
            </a:endParaRPr>
          </a:p>
        </p:txBody>
      </p:sp>
      <p:cxnSp>
        <p:nvCxnSpPr>
          <p:cNvPr id="101" name="Straight Arrow Connector 100"/>
          <p:cNvCxnSpPr/>
          <p:nvPr/>
        </p:nvCxnSpPr>
        <p:spPr>
          <a:xfrm>
            <a:off x="13647767" y="13399807"/>
            <a:ext cx="268258" cy="53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13709394" y="14154982"/>
            <a:ext cx="393069" cy="1622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13663575" y="14433532"/>
            <a:ext cx="300075" cy="351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13454845" y="14809689"/>
            <a:ext cx="508805" cy="576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13724194" y="16305866"/>
            <a:ext cx="181734" cy="530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13703290" y="17827769"/>
            <a:ext cx="27868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17516475" y="12378927"/>
            <a:ext cx="1093752" cy="1916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a:off x="17868971" y="14128079"/>
            <a:ext cx="659719" cy="54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8365470" y="15153949"/>
            <a:ext cx="275578" cy="95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flipV="1">
            <a:off x="17868971" y="15466610"/>
            <a:ext cx="741256" cy="12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H="1">
            <a:off x="18198830" y="15869724"/>
            <a:ext cx="401450" cy="435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17364075" y="17097411"/>
            <a:ext cx="1193190" cy="3684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11228601" y="12686196"/>
            <a:ext cx="2550053" cy="369332"/>
          </a:xfrm>
          <a:prstGeom prst="rect">
            <a:avLst/>
          </a:prstGeom>
          <a:noFill/>
        </p:spPr>
        <p:txBody>
          <a:bodyPr wrap="square" rtlCol="0">
            <a:spAutoFit/>
          </a:bodyPr>
          <a:lstStyle/>
          <a:p>
            <a:pPr algn="r"/>
            <a:r>
              <a:rPr lang="en-US" dirty="0" smtClean="0">
                <a:latin typeface="Calibri" panose="020F0502020204030204" pitchFamily="34" charset="0"/>
                <a:cs typeface="Calibri" panose="020F0502020204030204" pitchFamily="34" charset="0"/>
              </a:rPr>
              <a:t>Relevant header pictures</a:t>
            </a:r>
            <a:endParaRPr lang="en-US" dirty="0">
              <a:latin typeface="Calibri" panose="020F0502020204030204" pitchFamily="34" charset="0"/>
              <a:cs typeface="Calibri" panose="020F0502020204030204" pitchFamily="34" charset="0"/>
            </a:endParaRPr>
          </a:p>
        </p:txBody>
      </p:sp>
      <p:sp>
        <p:nvSpPr>
          <p:cNvPr id="148" name="TextBox 147"/>
          <p:cNvSpPr txBox="1"/>
          <p:nvPr/>
        </p:nvSpPr>
        <p:spPr>
          <a:xfrm>
            <a:off x="18518555" y="13357903"/>
            <a:ext cx="2550053" cy="646331"/>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Repetitive, breaks space or acts as filler</a:t>
            </a:r>
            <a:endParaRPr lang="en-US" dirty="0">
              <a:latin typeface="Calibri" panose="020F0502020204030204" pitchFamily="34" charset="0"/>
              <a:cs typeface="Calibri" panose="020F0502020204030204" pitchFamily="34" charset="0"/>
            </a:endParaRPr>
          </a:p>
        </p:txBody>
      </p:sp>
      <p:cxnSp>
        <p:nvCxnSpPr>
          <p:cNvPr id="149" name="Straight Arrow Connector 148"/>
          <p:cNvCxnSpPr/>
          <p:nvPr/>
        </p:nvCxnSpPr>
        <p:spPr>
          <a:xfrm flipH="1">
            <a:off x="18311188" y="13670782"/>
            <a:ext cx="256968" cy="102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flipV="1">
            <a:off x="13735078" y="12859652"/>
            <a:ext cx="394238" cy="15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38" name="TextBox 1037"/>
          <p:cNvSpPr txBox="1"/>
          <p:nvPr/>
        </p:nvSpPr>
        <p:spPr>
          <a:xfrm>
            <a:off x="22179946" y="15768615"/>
            <a:ext cx="9654247" cy="3416320"/>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The federal contracting system is </a:t>
            </a:r>
            <a:r>
              <a:rPr lang="en-US" sz="2400" dirty="0" smtClean="0">
                <a:latin typeface="Calibri" panose="020F0502020204030204" pitchFamily="34" charset="0"/>
                <a:cs typeface="Calibri" panose="020F0502020204030204" pitchFamily="34" charset="0"/>
              </a:rPr>
              <a:t>not </a:t>
            </a:r>
            <a:r>
              <a:rPr lang="en-US" sz="2400" dirty="0">
                <a:latin typeface="Calibri" panose="020F0502020204030204" pitchFamily="34" charset="0"/>
                <a:cs typeface="Calibri" panose="020F0502020204030204" pitchFamily="34" charset="0"/>
              </a:rPr>
              <a:t>taken advantage of due to a lack of knowledge about the </a:t>
            </a:r>
            <a:r>
              <a:rPr lang="en-US" sz="2400" dirty="0" smtClean="0">
                <a:latin typeface="Calibri" panose="020F0502020204030204" pitchFamily="34" charset="0"/>
                <a:cs typeface="Calibri" panose="020F0502020204030204" pitchFamily="34" charset="0"/>
              </a:rPr>
              <a:t>process</a:t>
            </a:r>
            <a:r>
              <a:rPr lang="en-US" sz="2400" dirty="0">
                <a:latin typeface="Calibri" panose="020F0502020204030204" pitchFamily="34" charset="0"/>
                <a:cs typeface="Calibri" panose="020F0502020204030204" pitchFamily="34" charset="0"/>
              </a:rPr>
              <a:t>, which could be </a:t>
            </a:r>
            <a:r>
              <a:rPr lang="en-US" sz="2400" dirty="0" smtClean="0">
                <a:latin typeface="Calibri" panose="020F0502020204030204" pitchFamily="34" charset="0"/>
                <a:cs typeface="Calibri" panose="020F0502020204030204" pitchFamily="34" charset="0"/>
              </a:rPr>
              <a:t>improved </a:t>
            </a:r>
            <a:r>
              <a:rPr lang="en-US" sz="2400" dirty="0">
                <a:latin typeface="Calibri" panose="020F0502020204030204" pitchFamily="34" charset="0"/>
                <a:cs typeface="Calibri" panose="020F0502020204030204" pitchFamily="34" charset="0"/>
              </a:rPr>
              <a:t>by increasing </a:t>
            </a:r>
            <a:r>
              <a:rPr lang="en-US" sz="2400" dirty="0" smtClean="0">
                <a:latin typeface="Calibri" panose="020F0502020204030204" pitchFamily="34" charset="0"/>
                <a:cs typeface="Calibri" panose="020F0502020204030204" pitchFamily="34" charset="0"/>
              </a:rPr>
              <a:t>awareness </a:t>
            </a:r>
            <a:r>
              <a:rPr lang="en-US" sz="2400" dirty="0">
                <a:latin typeface="Calibri" panose="020F0502020204030204" pitchFamily="34" charset="0"/>
                <a:cs typeface="Calibri" panose="020F0502020204030204" pitchFamily="34" charset="0"/>
              </a:rPr>
              <a:t>of current programs in place, along with greater </a:t>
            </a:r>
            <a:r>
              <a:rPr lang="en-US" sz="2400" dirty="0" smtClean="0">
                <a:latin typeface="Calibri" panose="020F0502020204030204" pitchFamily="34" charset="0"/>
                <a:cs typeface="Calibri" panose="020F0502020204030204" pitchFamily="34" charset="0"/>
              </a:rPr>
              <a:t>mentorship and patience. </a:t>
            </a:r>
            <a:r>
              <a:rPr lang="en-US" sz="2400" dirty="0">
                <a:latin typeface="Calibri" panose="020F0502020204030204" pitchFamily="34" charset="0"/>
                <a:cs typeface="Calibri" panose="020F0502020204030204" pitchFamily="34" charset="0"/>
              </a:rPr>
              <a:t>The </a:t>
            </a:r>
            <a:r>
              <a:rPr lang="en-US" sz="2400" b="1" dirty="0" smtClean="0">
                <a:latin typeface="Calibri" panose="020F0502020204030204" pitchFamily="34" charset="0"/>
                <a:cs typeface="Calibri" panose="020F0502020204030204" pitchFamily="34" charset="0"/>
              </a:rPr>
              <a:t>process of procurement </a:t>
            </a:r>
            <a:r>
              <a:rPr lang="en-US" sz="2400" b="1" dirty="0">
                <a:latin typeface="Calibri" panose="020F0502020204030204" pitchFamily="34" charset="0"/>
                <a:cs typeface="Calibri" panose="020F0502020204030204" pitchFamily="34" charset="0"/>
              </a:rPr>
              <a:t>lends itself to the design of capability statements</a:t>
            </a:r>
            <a:r>
              <a:rPr lang="en-US" sz="2400" dirty="0">
                <a:latin typeface="Calibri" panose="020F0502020204030204" pitchFamily="34" charset="0"/>
                <a:cs typeface="Calibri" panose="020F0502020204030204" pitchFamily="34" charset="0"/>
              </a:rPr>
              <a:t> as a referential, yet attention grabbing, quick access document </a:t>
            </a:r>
            <a:r>
              <a:rPr lang="en-US" sz="2400" dirty="0" smtClean="0">
                <a:latin typeface="Calibri" panose="020F0502020204030204" pitchFamily="34" charset="0"/>
                <a:cs typeface="Calibri" panose="020F0502020204030204" pitchFamily="34" charset="0"/>
              </a:rPr>
              <a:t>within </a:t>
            </a:r>
            <a:r>
              <a:rPr lang="en-US" sz="2400" dirty="0">
                <a:latin typeface="Calibri" panose="020F0502020204030204" pitchFamily="34" charset="0"/>
                <a:cs typeface="Calibri" panose="020F0502020204030204" pitchFamily="34" charset="0"/>
              </a:rPr>
              <a:t>otherwise bland </a:t>
            </a:r>
            <a:r>
              <a:rPr lang="en-US" sz="2400" dirty="0" smtClean="0">
                <a:latin typeface="Calibri" panose="020F0502020204030204" pitchFamily="34" charset="0"/>
                <a:cs typeface="Calibri" panose="020F0502020204030204" pitchFamily="34" charset="0"/>
              </a:rPr>
              <a:t>paperwork. </a:t>
            </a:r>
            <a:r>
              <a:rPr lang="en-US" sz="2400" dirty="0">
                <a:latin typeface="Calibri" panose="020F0502020204030204" pitchFamily="34" charset="0"/>
                <a:cs typeface="Calibri" panose="020F0502020204030204" pitchFamily="34" charset="0"/>
              </a:rPr>
              <a:t>If a company does not </a:t>
            </a:r>
            <a:r>
              <a:rPr lang="en-US" sz="2400" dirty="0" smtClean="0">
                <a:latin typeface="Calibri" panose="020F0502020204030204" pitchFamily="34" charset="0"/>
                <a:cs typeface="Calibri" panose="020F0502020204030204" pitchFamily="34" charset="0"/>
              </a:rPr>
              <a:t>follow this </a:t>
            </a:r>
            <a:r>
              <a:rPr lang="en-US" sz="2400" dirty="0">
                <a:latin typeface="Calibri" panose="020F0502020204030204" pitchFamily="34" charset="0"/>
                <a:cs typeface="Calibri" panose="020F0502020204030204" pitchFamily="34" charset="0"/>
              </a:rPr>
              <a:t>format</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they run the risk of losing the contract award competition</a:t>
            </a:r>
            <a:r>
              <a:rPr lang="en-US" sz="2400" dirty="0" smtClean="0">
                <a:latin typeface="Calibri" panose="020F0502020204030204" pitchFamily="34" charset="0"/>
                <a:cs typeface="Calibri" panose="020F0502020204030204" pitchFamily="34" charset="0"/>
              </a:rPr>
              <a:t>. Shedding </a:t>
            </a:r>
            <a:r>
              <a:rPr lang="en-US" sz="2400" dirty="0">
                <a:latin typeface="Calibri" panose="020F0502020204030204" pitchFamily="34" charset="0"/>
                <a:cs typeface="Calibri" panose="020F0502020204030204" pitchFamily="34" charset="0"/>
              </a:rPr>
              <a:t>light on this topic opens the gate to future research into the communications of contract work outside of the structured </a:t>
            </a:r>
            <a:r>
              <a:rPr lang="en-US" sz="2400" dirty="0" smtClean="0">
                <a:latin typeface="Calibri" panose="020F0502020204030204" pitchFamily="34" charset="0"/>
                <a:cs typeface="Calibri" panose="020F0502020204030204" pitchFamily="34" charset="0"/>
              </a:rPr>
              <a:t>process.</a:t>
            </a:r>
            <a:endParaRPr lang="en-US" sz="3200" dirty="0">
              <a:latin typeface="Calibri" panose="020F0502020204030204" pitchFamily="34" charset="0"/>
              <a:cs typeface="Calibri" panose="020F0502020204030204" pitchFamily="34" charset="0"/>
            </a:endParaRPr>
          </a:p>
        </p:txBody>
      </p:sp>
      <p:sp>
        <p:nvSpPr>
          <p:cNvPr id="156" name="Rounded Rectangle 155"/>
          <p:cNvSpPr/>
          <p:nvPr/>
        </p:nvSpPr>
        <p:spPr>
          <a:xfrm>
            <a:off x="22654629" y="13031304"/>
            <a:ext cx="5689572" cy="1162970"/>
          </a:xfrm>
          <a:prstGeom prst="roundRect">
            <a:avLst/>
          </a:prstGeom>
          <a:noFill/>
          <a:ln>
            <a:solidFill>
              <a:srgbClr val="34B4F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ounded Rectangle 154"/>
          <p:cNvSpPr/>
          <p:nvPr/>
        </p:nvSpPr>
        <p:spPr>
          <a:xfrm flipH="1">
            <a:off x="22654629" y="11575077"/>
            <a:ext cx="5689572" cy="1256934"/>
          </a:xfrm>
          <a:prstGeom prst="roundRect">
            <a:avLst/>
          </a:prstGeom>
          <a:noFill/>
          <a:ln>
            <a:solidFill>
              <a:srgbClr val="34B4F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7" name="Picture 156" descr="Image result for NSRDEC"/>
          <p:cNvPicPr/>
          <p:nvPr/>
        </p:nvPicPr>
        <p:blipFill>
          <a:blip r:embed="rId11">
            <a:duotone>
              <a:schemeClr val="accent1">
                <a:shade val="45000"/>
                <a:satMod val="135000"/>
              </a:schemeClr>
              <a:prstClr val="white"/>
            </a:duotone>
          </a:blip>
          <a:srcRect/>
          <a:stretch>
            <a:fillRect/>
          </a:stretch>
        </p:blipFill>
        <p:spPr bwMode="auto">
          <a:xfrm>
            <a:off x="27137676" y="9869452"/>
            <a:ext cx="1962476" cy="1506332"/>
          </a:xfrm>
          <a:prstGeom prst="rect">
            <a:avLst/>
          </a:prstGeom>
          <a:noFill/>
          <a:ln w="9525">
            <a:noFill/>
            <a:miter lim="800000"/>
            <a:headEnd/>
            <a:tailEnd/>
          </a:ln>
        </p:spPr>
      </p:pic>
      <p:pic>
        <p:nvPicPr>
          <p:cNvPr id="158" name="Picture 2" descr="https://pbs.twimg.com/media/CuWsWsvVIAA1AoQ.jpg:large"/>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l="25245" t="4856" b="3319"/>
          <a:stretch/>
        </p:blipFill>
        <p:spPr bwMode="auto">
          <a:xfrm>
            <a:off x="22654629" y="9532715"/>
            <a:ext cx="2306427"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16" descr="https://lh6.googleusercontent.com/k6009X0Op9Q1VzcH__MByAhuzSSqUI53sxEazhGnoYTJoo9Aox3Kpr76g7TJ0hzjv2DrrdAVeBePHZvFJXZkqi_4C8gMR0gXwCpmiuqvomWV8eDICVNQiUbbQCVdwEIJqm4bLCruBYI"/>
          <p:cNvPicPr>
            <a:picLocks noChangeAspect="1" noChangeArrowheads="1"/>
          </p:cNvPicPr>
          <p:nvPr/>
        </p:nvPicPr>
        <p:blipFill rotWithShape="1">
          <a:blip r:embed="rId13">
            <a:extLst>
              <a:ext uri="{28A0092B-C50C-407E-A947-70E740481C1C}">
                <a14:useLocalDpi xmlns:a14="http://schemas.microsoft.com/office/drawing/2010/main" xmlns="" val="0"/>
              </a:ext>
            </a:extLst>
          </a:blip>
          <a:srcRect t="23817" b="11375"/>
          <a:stretch/>
        </p:blipFill>
        <p:spPr bwMode="auto">
          <a:xfrm>
            <a:off x="25064865" y="10009420"/>
            <a:ext cx="2072810" cy="1343364"/>
          </a:xfrm>
          <a:prstGeom prst="rect">
            <a:avLst/>
          </a:prstGeom>
          <a:noFill/>
          <a:extLst>
            <a:ext uri="{909E8E84-426E-40DD-AFC4-6F175D3DCCD1}">
              <a14:hiddenFill xmlns:a14="http://schemas.microsoft.com/office/drawing/2010/main" xmlns="">
                <a:solidFill>
                  <a:srgbClr val="FFFFFF"/>
                </a:solidFill>
              </a14:hiddenFill>
            </a:ext>
          </a:extLst>
        </p:spPr>
      </p:pic>
      <p:sp>
        <p:nvSpPr>
          <p:cNvPr id="1040" name="TextBox 1039"/>
          <p:cNvSpPr txBox="1"/>
          <p:nvPr/>
        </p:nvSpPr>
        <p:spPr>
          <a:xfrm>
            <a:off x="22793994" y="11594127"/>
            <a:ext cx="492443" cy="1256934"/>
          </a:xfrm>
          <a:prstGeom prst="rect">
            <a:avLst/>
          </a:prstGeom>
          <a:noFill/>
        </p:spPr>
        <p:txBody>
          <a:bodyPr vert="vert270" wrap="square" rtlCol="0">
            <a:spAutoFit/>
          </a:bodyPr>
          <a:lstStyle/>
          <a:p>
            <a:pPr algn="ctr"/>
            <a:r>
              <a:rPr lang="en-US" sz="2000" dirty="0" smtClean="0">
                <a:latin typeface="Calibri" panose="020F0502020204030204" pitchFamily="34" charset="0"/>
                <a:cs typeface="Calibri" panose="020F0502020204030204" pitchFamily="34" charset="0"/>
              </a:rPr>
              <a:t>Sample A</a:t>
            </a:r>
            <a:endParaRPr lang="en-US" sz="2000" dirty="0">
              <a:latin typeface="Calibri" panose="020F0502020204030204" pitchFamily="34" charset="0"/>
              <a:cs typeface="Calibri" panose="020F0502020204030204" pitchFamily="34" charset="0"/>
            </a:endParaRPr>
          </a:p>
        </p:txBody>
      </p:sp>
      <p:sp>
        <p:nvSpPr>
          <p:cNvPr id="161" name="TextBox 160"/>
          <p:cNvSpPr txBox="1"/>
          <p:nvPr/>
        </p:nvSpPr>
        <p:spPr>
          <a:xfrm>
            <a:off x="22796332" y="12985165"/>
            <a:ext cx="492443" cy="1256934"/>
          </a:xfrm>
          <a:prstGeom prst="rect">
            <a:avLst/>
          </a:prstGeom>
          <a:noFill/>
        </p:spPr>
        <p:txBody>
          <a:bodyPr vert="vert270" wrap="square" rtlCol="0">
            <a:spAutoFit/>
          </a:bodyPr>
          <a:lstStyle/>
          <a:p>
            <a:pPr algn="ctr"/>
            <a:r>
              <a:rPr lang="en-US" sz="2000" dirty="0" smtClean="0">
                <a:latin typeface="Calibri" panose="020F0502020204030204" pitchFamily="34" charset="0"/>
                <a:cs typeface="Calibri" panose="020F0502020204030204" pitchFamily="34" charset="0"/>
              </a:rPr>
              <a:t>Sample B</a:t>
            </a:r>
            <a:endParaRPr lang="en-US" sz="2000" dirty="0">
              <a:latin typeface="Calibri" panose="020F0502020204030204" pitchFamily="34" charset="0"/>
              <a:cs typeface="Calibri" panose="020F0502020204030204" pitchFamily="34" charset="0"/>
            </a:endParaRPr>
          </a:p>
        </p:txBody>
      </p:sp>
      <p:sp>
        <p:nvSpPr>
          <p:cNvPr id="1042" name="Rectangle 1041"/>
          <p:cNvSpPr/>
          <p:nvPr/>
        </p:nvSpPr>
        <p:spPr>
          <a:xfrm>
            <a:off x="23402363" y="11594126"/>
            <a:ext cx="1103276" cy="1237885"/>
          </a:xfrm>
          <a:prstGeom prst="rect">
            <a:avLst/>
          </a:prstGeom>
          <a:solidFill>
            <a:srgbClr val="BCE2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1" name="TextBox 1040"/>
          <p:cNvSpPr txBox="1"/>
          <p:nvPr/>
        </p:nvSpPr>
        <p:spPr>
          <a:xfrm>
            <a:off x="23240649" y="11811420"/>
            <a:ext cx="1446057" cy="830997"/>
          </a:xfrm>
          <a:prstGeom prst="rect">
            <a:avLst/>
          </a:prstGeom>
          <a:noFill/>
        </p:spPr>
        <p:txBody>
          <a:bodyPr wrap="square" rtlCol="0">
            <a:spAutoFit/>
          </a:bodyPr>
          <a:lstStyle/>
          <a:p>
            <a:pPr algn="ctr"/>
            <a:r>
              <a:rPr lang="en-US" sz="2400" dirty="0" smtClean="0">
                <a:latin typeface="Calibri" panose="020F0502020204030204" pitchFamily="34" charset="0"/>
                <a:cs typeface="Calibri" panose="020F0502020204030204" pitchFamily="34" charset="0"/>
              </a:rPr>
              <a:t>Format focused</a:t>
            </a:r>
            <a:endParaRPr lang="en-US" sz="2400" dirty="0">
              <a:latin typeface="Calibri" panose="020F0502020204030204" pitchFamily="34" charset="0"/>
              <a:cs typeface="Calibri" panose="020F0502020204030204" pitchFamily="34" charset="0"/>
            </a:endParaRPr>
          </a:p>
        </p:txBody>
      </p:sp>
      <p:sp>
        <p:nvSpPr>
          <p:cNvPr id="165" name="Rectangle 164"/>
          <p:cNvSpPr/>
          <p:nvPr/>
        </p:nvSpPr>
        <p:spPr>
          <a:xfrm>
            <a:off x="23402363" y="13044265"/>
            <a:ext cx="1103276" cy="1150009"/>
          </a:xfrm>
          <a:prstGeom prst="rect">
            <a:avLst/>
          </a:prstGeom>
          <a:solidFill>
            <a:srgbClr val="BCE2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TextBox 162"/>
          <p:cNvSpPr txBox="1"/>
          <p:nvPr/>
        </p:nvSpPr>
        <p:spPr>
          <a:xfrm>
            <a:off x="23334563" y="13184400"/>
            <a:ext cx="1260270" cy="830997"/>
          </a:xfrm>
          <a:prstGeom prst="rect">
            <a:avLst/>
          </a:prstGeom>
          <a:noFill/>
        </p:spPr>
        <p:txBody>
          <a:bodyPr wrap="square" rtlCol="0">
            <a:spAutoFit/>
          </a:bodyPr>
          <a:lstStyle/>
          <a:p>
            <a:pPr algn="ctr"/>
            <a:r>
              <a:rPr lang="en-US" sz="2400" dirty="0" smtClean="0">
                <a:latin typeface="Calibri" panose="020F0502020204030204" pitchFamily="34" charset="0"/>
                <a:cs typeface="Calibri" panose="020F0502020204030204" pitchFamily="34" charset="0"/>
              </a:rPr>
              <a:t>Content focused</a:t>
            </a:r>
            <a:endParaRPr lang="en-US" sz="2400" dirty="0">
              <a:latin typeface="Calibri" panose="020F0502020204030204" pitchFamily="34" charset="0"/>
              <a:cs typeface="Calibri" panose="020F0502020204030204" pitchFamily="34" charset="0"/>
            </a:endParaRPr>
          </a:p>
        </p:txBody>
      </p:sp>
      <p:sp>
        <p:nvSpPr>
          <p:cNvPr id="1043" name="TextBox 1042"/>
          <p:cNvSpPr txBox="1"/>
          <p:nvPr/>
        </p:nvSpPr>
        <p:spPr>
          <a:xfrm>
            <a:off x="24511069" y="11636089"/>
            <a:ext cx="3441610" cy="1200329"/>
          </a:xfrm>
          <a:prstGeom prst="rect">
            <a:avLst/>
          </a:prstGeom>
          <a:noFill/>
        </p:spPr>
        <p:txBody>
          <a:bodyPr wrap="square" rtlCol="0">
            <a:spAutoFit/>
          </a:bodyPr>
          <a:lstStyle/>
          <a:p>
            <a:pPr marL="285750" indent="-285750" algn="ct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Key Personnel</a:t>
            </a:r>
          </a:p>
          <a:p>
            <a:pPr marL="285750" indent="-285750" algn="ct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Facilities</a:t>
            </a:r>
          </a:p>
          <a:p>
            <a:pPr marL="285750" indent="-285750" algn="ct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Logos </a:t>
            </a:r>
            <a:endParaRPr lang="en-US" sz="2400" dirty="0">
              <a:latin typeface="Calibri" panose="020F0502020204030204" pitchFamily="34" charset="0"/>
              <a:cs typeface="Calibri" panose="020F0502020204030204" pitchFamily="34" charset="0"/>
            </a:endParaRPr>
          </a:p>
        </p:txBody>
      </p:sp>
      <p:sp>
        <p:nvSpPr>
          <p:cNvPr id="168" name="TextBox 167"/>
          <p:cNvSpPr txBox="1"/>
          <p:nvPr/>
        </p:nvSpPr>
        <p:spPr>
          <a:xfrm>
            <a:off x="24548707" y="13044866"/>
            <a:ext cx="3441610" cy="1200329"/>
          </a:xfrm>
          <a:prstGeom prst="rect">
            <a:avLst/>
          </a:prstGeom>
          <a:noFill/>
        </p:spPr>
        <p:txBody>
          <a:bodyPr wrap="square" rtlCol="0">
            <a:spAutoFit/>
          </a:bodyPr>
          <a:lstStyle/>
          <a:p>
            <a:pPr marL="285750" indent="-285750" algn="ct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Company Profile</a:t>
            </a:r>
          </a:p>
          <a:p>
            <a:pPr marL="285750" indent="-285750" algn="ct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Expertise</a:t>
            </a:r>
          </a:p>
          <a:p>
            <a:pPr marL="285750" indent="-285750" algn="ct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DSNs</a:t>
            </a:r>
            <a:endParaRPr lang="en-US" sz="2400" dirty="0">
              <a:latin typeface="Calibri" panose="020F0502020204030204" pitchFamily="34" charset="0"/>
              <a:cs typeface="Calibri" panose="020F0502020204030204" pitchFamily="34" charset="0"/>
            </a:endParaRPr>
          </a:p>
        </p:txBody>
      </p:sp>
      <p:sp>
        <p:nvSpPr>
          <p:cNvPr id="1045" name="TextBox 1044"/>
          <p:cNvSpPr txBox="1"/>
          <p:nvPr/>
        </p:nvSpPr>
        <p:spPr>
          <a:xfrm>
            <a:off x="4503420" y="19605468"/>
            <a:ext cx="332465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6 </a:t>
            </a:r>
            <a:r>
              <a:rPr lang="en-US" dirty="0" smtClean="0">
                <a:latin typeface="Calibri" panose="020F0502020204030204" pitchFamily="34" charset="0"/>
                <a:cs typeface="Calibri" panose="020F0502020204030204" pitchFamily="34" charset="0"/>
              </a:rPr>
              <a:t>digits identify </a:t>
            </a:r>
            <a:r>
              <a:rPr lang="en-US" dirty="0">
                <a:latin typeface="Calibri" panose="020F0502020204030204" pitchFamily="34" charset="0"/>
                <a:cs typeface="Calibri" panose="020F0502020204030204" pitchFamily="34" charset="0"/>
              </a:rPr>
              <a:t>product category </a:t>
            </a:r>
          </a:p>
          <a:p>
            <a:endParaRPr lang="en-US" dirty="0"/>
          </a:p>
        </p:txBody>
      </p:sp>
      <p:sp>
        <p:nvSpPr>
          <p:cNvPr id="171" name="TextBox 170"/>
          <p:cNvSpPr txBox="1"/>
          <p:nvPr/>
        </p:nvSpPr>
        <p:spPr>
          <a:xfrm>
            <a:off x="3407211" y="20246307"/>
            <a:ext cx="2743020" cy="646331"/>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5 characters classify facility </a:t>
            </a:r>
            <a:endParaRPr lang="en-US" dirty="0">
              <a:latin typeface="Calibri" panose="020F0502020204030204" pitchFamily="34" charset="0"/>
              <a:cs typeface="Calibri" panose="020F0502020204030204" pitchFamily="34" charset="0"/>
            </a:endParaRPr>
          </a:p>
          <a:p>
            <a:endParaRPr lang="en-US" dirty="0"/>
          </a:p>
        </p:txBody>
      </p:sp>
      <p:sp>
        <p:nvSpPr>
          <p:cNvPr id="172" name="TextBox 171"/>
          <p:cNvSpPr txBox="1"/>
          <p:nvPr/>
        </p:nvSpPr>
        <p:spPr>
          <a:xfrm>
            <a:off x="2270708" y="20759479"/>
            <a:ext cx="5451655" cy="646331"/>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9 digits identify business and physical location</a:t>
            </a:r>
            <a:endParaRPr lang="en-US" dirty="0">
              <a:latin typeface="Calibri" panose="020F0502020204030204" pitchFamily="34" charset="0"/>
              <a:cs typeface="Calibri" panose="020F0502020204030204" pitchFamily="34" charset="0"/>
            </a:endParaRPr>
          </a:p>
          <a:p>
            <a:endParaRPr lang="en-US" dirty="0"/>
          </a:p>
        </p:txBody>
      </p:sp>
      <p:sp>
        <p:nvSpPr>
          <p:cNvPr id="1046" name="TextBox 1045"/>
          <p:cNvSpPr txBox="1"/>
          <p:nvPr/>
        </p:nvSpPr>
        <p:spPr>
          <a:xfrm>
            <a:off x="5968069" y="17723427"/>
            <a:ext cx="3454787" cy="1015663"/>
          </a:xfrm>
          <a:prstGeom prst="rect">
            <a:avLst/>
          </a:prstGeom>
          <a:noFill/>
        </p:spPr>
        <p:txBody>
          <a:bodyPr wrap="square" rtlCol="0">
            <a:spAutoFit/>
          </a:bodyPr>
          <a:lstStyle/>
          <a:p>
            <a:pPr algn="ctr"/>
            <a:r>
              <a:rPr lang="en-US" sz="2000" dirty="0" smtClean="0">
                <a:latin typeface="Calibri" panose="020F0502020204030204" pitchFamily="34" charset="0"/>
                <a:cs typeface="Calibri" panose="020F0502020204030204" pitchFamily="34" charset="0"/>
              </a:rPr>
              <a:t>Primary contracting databases: searchable marketing tools all businesses must enroll in</a:t>
            </a:r>
            <a:endParaRPr lang="en-US" sz="2000" dirty="0">
              <a:latin typeface="Calibri" panose="020F0502020204030204" pitchFamily="34" charset="0"/>
              <a:cs typeface="Calibri" panose="020F0502020204030204" pitchFamily="34" charset="0"/>
            </a:endParaRPr>
          </a:p>
        </p:txBody>
      </p:sp>
      <p:pic>
        <p:nvPicPr>
          <p:cNvPr id="1047" name="Picture 12" descr="Related image"/>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2561384" y="13195697"/>
            <a:ext cx="826086" cy="826086"/>
          </a:xfrm>
          <a:prstGeom prst="rect">
            <a:avLst/>
          </a:prstGeom>
          <a:noFill/>
          <a:extLst>
            <a:ext uri="{909E8E84-426E-40DD-AFC4-6F175D3DCCD1}">
              <a14:hiddenFill xmlns:a14="http://schemas.microsoft.com/office/drawing/2010/main" xmlns="">
                <a:solidFill>
                  <a:srgbClr val="FFFFFF"/>
                </a:solidFill>
              </a14:hiddenFill>
            </a:ext>
          </a:extLst>
        </p:spPr>
      </p:pic>
      <p:pic>
        <p:nvPicPr>
          <p:cNvPr id="1049" name="Picture 16" descr="Related image"/>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4522779" y="16322903"/>
            <a:ext cx="717160" cy="717160"/>
          </a:xfrm>
          <a:prstGeom prst="rect">
            <a:avLst/>
          </a:prstGeom>
          <a:noFill/>
          <a:extLst>
            <a:ext uri="{909E8E84-426E-40DD-AFC4-6F175D3DCCD1}">
              <a14:hiddenFill xmlns:a14="http://schemas.microsoft.com/office/drawing/2010/main" xmlns="">
                <a:solidFill>
                  <a:srgbClr val="FFFFFF"/>
                </a:solidFill>
              </a14:hiddenFill>
            </a:ext>
          </a:extLst>
        </p:spPr>
      </p:pic>
      <p:pic>
        <p:nvPicPr>
          <p:cNvPr id="1050" name="Picture 18" descr="Related image"/>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4297137" y="15056012"/>
            <a:ext cx="677301" cy="7537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2103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wpi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5466</TotalTime>
  <Words>652</Words>
  <Application>Microsoft Office PowerPoint</Application>
  <PresentationFormat>Custom</PresentationFormat>
  <Paragraphs>97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Cambria</vt:lpstr>
      <vt:lpstr>Calibri</vt:lpstr>
      <vt:lpstr>ＭＳ Ｐゴシック</vt:lpstr>
      <vt:lpstr>Candara</vt:lpstr>
      <vt:lpstr>Times New Roman</vt:lpstr>
      <vt:lpstr>wpi_ppt</vt:lpstr>
      <vt:lpstr>Slide 1</vt:lpstr>
    </vt:vector>
  </TitlesOfParts>
  <Company>Worcester Polytechnic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creator>WPI;ATC</dc:creator>
  <cp:lastModifiedBy>Kristen Bender</cp:lastModifiedBy>
  <cp:revision>88</cp:revision>
  <dcterms:created xsi:type="dcterms:W3CDTF">2009-11-05T19:41:53Z</dcterms:created>
  <dcterms:modified xsi:type="dcterms:W3CDTF">2018-04-26T17:32:43Z</dcterms:modified>
</cp:coreProperties>
</file>