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Merriweather" pitchFamily="2" charset="77"/>
      <p:regular r:id="rId25"/>
      <p:bold r:id="rId26"/>
      <p:italic r:id="rId27"/>
      <p:boldItalic r:id="rId28"/>
    </p:embeddedFont>
    <p:embeddedFont>
      <p:font typeface="Merriweather Black" panose="020F0502020204030204" pitchFamily="34" charset="0"/>
      <p:bold r:id="rId29"/>
      <p:italic r:id="rId30"/>
      <p:boldItalic r:id="rId31"/>
    </p:embeddedFont>
    <p:embeddedFont>
      <p:font typeface="Oswald" pitchFamily="2" charset="77"/>
      <p:regular r:id="rId32"/>
      <p:bold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47671"/>
  </p:normalViewPr>
  <p:slideViewPr>
    <p:cSldViewPr snapToGrid="0">
      <p:cViewPr varScale="1">
        <p:scale>
          <a:sx n="76" d="100"/>
          <a:sy n="76" d="100"/>
        </p:scale>
        <p:origin x="292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5e75b262e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5e75b262e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a269b8f4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5a269b8f4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a269b8f4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5a269b8f4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ed67627b5_3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5ed67627b5_3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61a5a9a66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61a5a9a66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ed67627b5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5ed67627b5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ed67627b5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5ed67627b5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5ed67627b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5ed67627b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ed67627b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ed67627b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ed67627b5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5ed67627b5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e75b262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5e75b262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a269b8f4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5a269b8f4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65b7e1266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65b7e1266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a269b8f4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a269b8f4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2dafde5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62dafde5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64d34a7696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64d34a7696_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65b7e126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65b7e126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62dafde54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62dafde54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400" dirty="0">
              <a:solidFill>
                <a:srgbClr val="66666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Reservation Systems at Many Glacier and Two Medicine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50"/>
            <a:ext cx="5025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Dominic, Kelsey, Ryan, Natalie, and Steven</a:t>
            </a:r>
            <a:endParaRPr sz="2700"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t="22398" b="22092"/>
          <a:stretch/>
        </p:blipFill>
        <p:spPr>
          <a:xfrm>
            <a:off x="6047842" y="3671425"/>
            <a:ext cx="2754283" cy="124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4963" y="3747624"/>
            <a:ext cx="826786" cy="10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 l="23722" t="8072" r="8439" b="18806"/>
          <a:stretch/>
        </p:blipFill>
        <p:spPr>
          <a:xfrm>
            <a:off x="3271163" y="1501438"/>
            <a:ext cx="2482350" cy="21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471150" y="2723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/>
              <a:t>Other Recommendations</a:t>
            </a:r>
            <a:endParaRPr sz="3420"/>
          </a:p>
        </p:txBody>
      </p:sp>
      <p:sp>
        <p:nvSpPr>
          <p:cNvPr id="178" name="Google Shape;178;p22"/>
          <p:cNvSpPr/>
          <p:nvPr/>
        </p:nvSpPr>
        <p:spPr>
          <a:xfrm>
            <a:off x="6135800" y="3879600"/>
            <a:ext cx="2841300" cy="80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151350" y="3879600"/>
            <a:ext cx="2841300" cy="80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166875" y="3879600"/>
            <a:ext cx="2841300" cy="80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531975" y="3871950"/>
            <a:ext cx="2111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Resource Conservation</a:t>
            </a:r>
            <a:endParaRPr sz="2000"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6135826" y="4025850"/>
            <a:ext cx="284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Visitors</a:t>
            </a:r>
            <a:endParaRPr sz="2000"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3151343" y="4033500"/>
            <a:ext cx="284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Park Staff</a:t>
            </a:r>
            <a:endParaRPr sz="2000"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200" y="1997449"/>
            <a:ext cx="1476450" cy="14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6238" y="1942960"/>
            <a:ext cx="1572025" cy="1572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53300" y="134525"/>
            <a:ext cx="3727200" cy="17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/>
              <a:t>Recommendations for Ticketed Reservation Design</a:t>
            </a:r>
            <a:endParaRPr sz="2500"/>
          </a:p>
        </p:txBody>
      </p:sp>
      <p:sp>
        <p:nvSpPr>
          <p:cNvPr id="191" name="Google Shape;191;p23"/>
          <p:cNvSpPr txBox="1"/>
          <p:nvPr/>
        </p:nvSpPr>
        <p:spPr>
          <a:xfrm>
            <a:off x="6142000" y="853025"/>
            <a:ext cx="2677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Same as NF and GTSR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6316150" y="2214900"/>
            <a:ext cx="232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Consistent with NF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6735250" y="3576763"/>
            <a:ext cx="1491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1 day pass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94" name="Google Shape;194;p23"/>
          <p:cNvCxnSpPr/>
          <p:nvPr/>
        </p:nvCxnSpPr>
        <p:spPr>
          <a:xfrm>
            <a:off x="5573325" y="1098275"/>
            <a:ext cx="661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5" name="Google Shape;195;p23"/>
          <p:cNvCxnSpPr/>
          <p:nvPr/>
        </p:nvCxnSpPr>
        <p:spPr>
          <a:xfrm>
            <a:off x="5573325" y="2460600"/>
            <a:ext cx="647400" cy="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" name="Google Shape;196;p23"/>
          <p:cNvCxnSpPr/>
          <p:nvPr/>
        </p:nvCxnSpPr>
        <p:spPr>
          <a:xfrm>
            <a:off x="5573325" y="3822925"/>
            <a:ext cx="675000" cy="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7" name="Google Shape;197;p23"/>
          <p:cNvSpPr/>
          <p:nvPr/>
        </p:nvSpPr>
        <p:spPr>
          <a:xfrm>
            <a:off x="4027425" y="576875"/>
            <a:ext cx="1545900" cy="104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Time of Year</a:t>
            </a:r>
            <a:endParaRPr sz="2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4027425" y="3332350"/>
            <a:ext cx="1545900" cy="104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Ticket Duration</a:t>
            </a:r>
            <a:endParaRPr sz="2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9" name="Google Shape;199;p23"/>
          <p:cNvSpPr/>
          <p:nvPr/>
        </p:nvSpPr>
        <p:spPr>
          <a:xfrm>
            <a:off x="4027425" y="1939800"/>
            <a:ext cx="1545900" cy="104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Time of Day</a:t>
            </a:r>
            <a:endParaRPr sz="2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346450" y="1774650"/>
            <a:ext cx="3073800" cy="7971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“Make times consistent across valleys”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23"/>
          <p:cNvSpPr/>
          <p:nvPr/>
        </p:nvSpPr>
        <p:spPr>
          <a:xfrm>
            <a:off x="346300" y="3863750"/>
            <a:ext cx="3073800" cy="747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“Simplest to understand”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346450" y="2843950"/>
            <a:ext cx="3073800" cy="7476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“Keep consistency with NF and GTSR, in a way”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0" y="1822500"/>
            <a:ext cx="3765300" cy="14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 for Further Research</a:t>
            </a:r>
            <a:endParaRPr/>
          </a:p>
        </p:txBody>
      </p:sp>
      <p:sp>
        <p:nvSpPr>
          <p:cNvPr id="208" name="Google Shape;208;p24"/>
          <p:cNvSpPr txBox="1"/>
          <p:nvPr/>
        </p:nvSpPr>
        <p:spPr>
          <a:xfrm>
            <a:off x="3965500" y="268350"/>
            <a:ext cx="49959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Define the success of reservation systems: 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AutoNum type="alphaLcPeriod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Consider + and - of extending the reservation season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AutoNum type="alphaLcPeriod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Assess booking windows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Identify possible extenuating circumstances where reservation systems would fail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Create long term plans and goals 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375" y="3592950"/>
            <a:ext cx="2136152" cy="14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1904550" y="162182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body" idx="1"/>
          </p:nvPr>
        </p:nvSpPr>
        <p:spPr>
          <a:xfrm>
            <a:off x="1904550" y="2866525"/>
            <a:ext cx="5334900" cy="5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Any questions? </a:t>
            </a:r>
            <a:endParaRPr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Glacier Hourly and Daily Visitation Graphs</a:t>
            </a:r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8" name="Google Shape;228;p27"/>
          <p:cNvPicPr preferRelativeResize="0"/>
          <p:nvPr/>
        </p:nvPicPr>
        <p:blipFill rotWithShape="1">
          <a:blip r:embed="rId3">
            <a:alphaModFix/>
          </a:blip>
          <a:srcRect r="5740"/>
          <a:stretch/>
        </p:blipFill>
        <p:spPr>
          <a:xfrm>
            <a:off x="4684050" y="171225"/>
            <a:ext cx="4078051" cy="238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 rotWithShape="1">
          <a:blip r:embed="rId4">
            <a:alphaModFix/>
          </a:blip>
          <a:srcRect r="2410"/>
          <a:stretch/>
        </p:blipFill>
        <p:spPr>
          <a:xfrm>
            <a:off x="4644675" y="2688000"/>
            <a:ext cx="4166400" cy="238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862" y="75700"/>
            <a:ext cx="4456025" cy="249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 rotWithShape="1">
          <a:blip r:embed="rId4">
            <a:alphaModFix/>
          </a:blip>
          <a:srcRect r="3157"/>
          <a:stretch/>
        </p:blipFill>
        <p:spPr>
          <a:xfrm>
            <a:off x="4572000" y="2571755"/>
            <a:ext cx="4166400" cy="241569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Medicine Hourly and Daily Visitation Graphs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Visitors</a:t>
            </a:r>
            <a:endParaRPr/>
          </a:p>
        </p:txBody>
      </p:sp>
      <p:sp>
        <p:nvSpPr>
          <p:cNvPr id="242" name="Google Shape;242;p29"/>
          <p:cNvSpPr/>
          <p:nvPr/>
        </p:nvSpPr>
        <p:spPr>
          <a:xfrm>
            <a:off x="3458625" y="2725950"/>
            <a:ext cx="2167500" cy="1911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9"/>
          <p:cNvSpPr/>
          <p:nvPr/>
        </p:nvSpPr>
        <p:spPr>
          <a:xfrm>
            <a:off x="1000975" y="2722125"/>
            <a:ext cx="2167500" cy="1911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9"/>
          <p:cNvSpPr/>
          <p:nvPr/>
        </p:nvSpPr>
        <p:spPr>
          <a:xfrm>
            <a:off x="3451275" y="3957588"/>
            <a:ext cx="2157900" cy="1911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9"/>
          <p:cNvSpPr/>
          <p:nvPr/>
        </p:nvSpPr>
        <p:spPr>
          <a:xfrm>
            <a:off x="5923625" y="1469575"/>
            <a:ext cx="2196300" cy="1911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9"/>
          <p:cNvSpPr/>
          <p:nvPr/>
        </p:nvSpPr>
        <p:spPr>
          <a:xfrm>
            <a:off x="3458625" y="1469575"/>
            <a:ext cx="2157900" cy="1911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5954680" y="2725950"/>
            <a:ext cx="2157900" cy="1911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993628" y="3974675"/>
            <a:ext cx="2157900" cy="1911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993625" y="1469575"/>
            <a:ext cx="2157900" cy="1911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9"/>
          <p:cNvSpPr txBox="1"/>
          <p:nvPr/>
        </p:nvSpPr>
        <p:spPr>
          <a:xfrm>
            <a:off x="1528825" y="1372675"/>
            <a:ext cx="1087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Day Hikers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1" name="Google Shape;251;p29"/>
          <p:cNvSpPr txBox="1"/>
          <p:nvPr/>
        </p:nvSpPr>
        <p:spPr>
          <a:xfrm>
            <a:off x="1315875" y="3899525"/>
            <a:ext cx="1337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Service Users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6392375" y="2636100"/>
            <a:ext cx="1282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Backpackers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3" name="Google Shape;253;p29"/>
          <p:cNvSpPr txBox="1"/>
          <p:nvPr/>
        </p:nvSpPr>
        <p:spPr>
          <a:xfrm>
            <a:off x="4061925" y="1365025"/>
            <a:ext cx="96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Campers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5984825" y="1372675"/>
            <a:ext cx="2097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Picnickers/Restaurants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3832725" y="3860700"/>
            <a:ext cx="1282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“Gawkers”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1000975" y="1667950"/>
            <a:ext cx="2157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Arrive early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Stay for majority of day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Majority of visitors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257" name="Google Shape;257;p29"/>
          <p:cNvSpPr txBox="1"/>
          <p:nvPr/>
        </p:nvSpPr>
        <p:spPr>
          <a:xfrm>
            <a:off x="993628" y="4168125"/>
            <a:ext cx="2157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Arrive around service time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Most only stay for their service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258" name="Google Shape;258;p29"/>
          <p:cNvSpPr txBox="1"/>
          <p:nvPr/>
        </p:nvSpPr>
        <p:spPr>
          <a:xfrm>
            <a:off x="5916275" y="2931750"/>
            <a:ext cx="223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Stay multiple nights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3458625" y="1667950"/>
            <a:ext cx="21579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Stay multiple nights (average = 3)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Go for hikes in the area during their stay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260" name="Google Shape;260;p29"/>
          <p:cNvSpPr txBox="1"/>
          <p:nvPr/>
        </p:nvSpPr>
        <p:spPr>
          <a:xfrm>
            <a:off x="5923625" y="1625125"/>
            <a:ext cx="2196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Stay for couple hours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Arrive around mid-day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261" name="Google Shape;261;p29"/>
          <p:cNvSpPr txBox="1"/>
          <p:nvPr/>
        </p:nvSpPr>
        <p:spPr>
          <a:xfrm>
            <a:off x="3451275" y="4095400"/>
            <a:ext cx="2157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Very short stays</a:t>
            </a:r>
            <a:br>
              <a:rPr lang="en" sz="1200">
                <a:latin typeface="Cambria"/>
                <a:ea typeface="Cambria"/>
                <a:cs typeface="Cambria"/>
                <a:sym typeface="Cambria"/>
              </a:rPr>
            </a:b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Want to see park from their car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Relatively new type of visitor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29"/>
          <p:cNvSpPr txBox="1"/>
          <p:nvPr/>
        </p:nvSpPr>
        <p:spPr>
          <a:xfrm>
            <a:off x="1674025" y="2636100"/>
            <a:ext cx="821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Natives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3381100" y="2629050"/>
            <a:ext cx="2489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Flathead/Glacier Counties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4" name="Google Shape;264;p29"/>
          <p:cNvSpPr txBox="1"/>
          <p:nvPr/>
        </p:nvSpPr>
        <p:spPr>
          <a:xfrm>
            <a:off x="993625" y="2931750"/>
            <a:ext cx="2174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Have unrestricted access to park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265" name="Google Shape;265;p29"/>
          <p:cNvSpPr txBox="1"/>
          <p:nvPr/>
        </p:nvSpPr>
        <p:spPr>
          <a:xfrm>
            <a:off x="3458625" y="2837475"/>
            <a:ext cx="2167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Have year round access to the park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Difficulty understanding reservation systems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/>
          <p:nvPr/>
        </p:nvSpPr>
        <p:spPr>
          <a:xfrm>
            <a:off x="5534275" y="1903125"/>
            <a:ext cx="2535000" cy="116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0"/>
          <p:cNvSpPr/>
          <p:nvPr/>
        </p:nvSpPr>
        <p:spPr>
          <a:xfrm>
            <a:off x="3494300" y="3774825"/>
            <a:ext cx="2535000" cy="116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0"/>
          <p:cNvSpPr/>
          <p:nvPr/>
        </p:nvSpPr>
        <p:spPr>
          <a:xfrm>
            <a:off x="1074725" y="1944325"/>
            <a:ext cx="2535000" cy="116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Char char="●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Congestion issues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Char char="●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Current management strategies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3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Questions</a:t>
            </a:r>
            <a:endParaRPr/>
          </a:p>
        </p:txBody>
      </p:sp>
      <p:sp>
        <p:nvSpPr>
          <p:cNvPr id="274" name="Google Shape;274;p30"/>
          <p:cNvSpPr txBox="1"/>
          <p:nvPr/>
        </p:nvSpPr>
        <p:spPr>
          <a:xfrm>
            <a:off x="1074725" y="1451725"/>
            <a:ext cx="2535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Congestion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5" name="Google Shape;275;p30"/>
          <p:cNvSpPr txBox="1"/>
          <p:nvPr/>
        </p:nvSpPr>
        <p:spPr>
          <a:xfrm>
            <a:off x="3206750" y="3282213"/>
            <a:ext cx="3110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Reservation Systems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6" name="Google Shape;276;p30"/>
          <p:cNvSpPr txBox="1"/>
          <p:nvPr/>
        </p:nvSpPr>
        <p:spPr>
          <a:xfrm>
            <a:off x="5534275" y="1410525"/>
            <a:ext cx="2535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Staffing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7" name="Google Shape;277;p30"/>
          <p:cNvSpPr txBox="1"/>
          <p:nvPr/>
        </p:nvSpPr>
        <p:spPr>
          <a:xfrm>
            <a:off x="3414350" y="3834675"/>
            <a:ext cx="2694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Char char="●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Types of systems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Char char="●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Impacts of systems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Char char="●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Confusion from systems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5534275" y="2171850"/>
            <a:ext cx="253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Char char="●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Job roles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Char char="●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Staffing issues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75" y="109163"/>
            <a:ext cx="8207051" cy="498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1"/>
          <p:cNvSpPr txBox="1">
            <a:spLocks noGrp="1"/>
          </p:cNvSpPr>
          <p:nvPr>
            <p:ph type="title" idx="4294967295"/>
          </p:nvPr>
        </p:nvSpPr>
        <p:spPr>
          <a:xfrm>
            <a:off x="177612" y="166925"/>
            <a:ext cx="8788800" cy="893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Timed Entry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5" name="Google Shape;285;p31"/>
          <p:cNvPicPr preferRelativeResize="0"/>
          <p:nvPr/>
        </p:nvPicPr>
        <p:blipFill rotWithShape="1">
          <a:blip r:embed="rId4">
            <a:alphaModFix/>
          </a:blip>
          <a:srcRect t="20502"/>
          <a:stretch/>
        </p:blipFill>
        <p:spPr>
          <a:xfrm>
            <a:off x="228600" y="1060025"/>
            <a:ext cx="8686800" cy="40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0" y="0"/>
            <a:ext cx="4572000" cy="236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l="5628" r="7103"/>
          <a:stretch/>
        </p:blipFill>
        <p:spPr>
          <a:xfrm>
            <a:off x="4572000" y="0"/>
            <a:ext cx="4572001" cy="43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 t="10257"/>
          <a:stretch/>
        </p:blipFill>
        <p:spPr>
          <a:xfrm>
            <a:off x="4572000" y="0"/>
            <a:ext cx="4572000" cy="46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433800" y="818050"/>
            <a:ext cx="3704400" cy="10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6">
                <a:latin typeface="Cambria"/>
                <a:ea typeface="Cambria"/>
                <a:cs typeface="Cambria"/>
                <a:sym typeface="Cambria"/>
              </a:rPr>
              <a:t>Compare reservation system options for MG and TM to maintain Glacier National Park’s mission</a:t>
            </a:r>
            <a:endParaRPr sz="1666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919350" y="340975"/>
            <a:ext cx="273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Project Goal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01850" y="2571750"/>
            <a:ext cx="3768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Mission Statement</a:t>
            </a:r>
            <a:endParaRPr sz="2800"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14100" y="2798550"/>
            <a:ext cx="3943800" cy="22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latin typeface="Cambria"/>
                <a:ea typeface="Cambria"/>
                <a:cs typeface="Cambria"/>
                <a:sym typeface="Cambria"/>
              </a:rPr>
              <a:t>“Preserve the scenic glacially carved landscape, wildlife, natural processes, and cultural heritage at the heart of the Crown of the Continent for the benefit, enjoyment, and understanding of the public”</a:t>
            </a:r>
            <a:endParaRPr sz="16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4572000" y="4695150"/>
            <a:ext cx="4572000" cy="44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Areas of Interest</a:t>
            </a:r>
            <a:endParaRPr sz="1850"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297600" y="318100"/>
            <a:ext cx="85488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Objectives</a:t>
            </a:r>
            <a:endParaRPr b="1"/>
          </a:p>
        </p:txBody>
      </p:sp>
      <p:sp>
        <p:nvSpPr>
          <p:cNvPr id="85" name="Google Shape;85;p15"/>
          <p:cNvSpPr/>
          <p:nvPr/>
        </p:nvSpPr>
        <p:spPr>
          <a:xfrm>
            <a:off x="245375" y="1372788"/>
            <a:ext cx="870900" cy="75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1</a:t>
            </a:r>
            <a:endParaRPr sz="2200">
              <a:solidFill>
                <a:srgbClr val="FFFFFF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1297812" y="1509750"/>
            <a:ext cx="7071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Gather information about current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conditions at MG and TM </a:t>
            </a:r>
            <a:endParaRPr sz="19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245375" y="2297661"/>
            <a:ext cx="870900" cy="75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2</a:t>
            </a:r>
            <a:endParaRPr sz="2200">
              <a:solidFill>
                <a:srgbClr val="FFFFFF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245375" y="3222503"/>
            <a:ext cx="870900" cy="75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3</a:t>
            </a:r>
            <a:endParaRPr sz="2200">
              <a:solidFill>
                <a:schemeClr val="lt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245375" y="4147359"/>
            <a:ext cx="870900" cy="75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4</a:t>
            </a:r>
            <a:endParaRPr sz="2200">
              <a:solidFill>
                <a:schemeClr val="lt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297813" y="2434600"/>
            <a:ext cx="7600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Identify the impacts of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current reservation systems 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 NF and GTSR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297800" y="3207050"/>
            <a:ext cx="7173300" cy="11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Consider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implementation design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proposed reservation systems at MG and TM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297800" y="4138050"/>
            <a:ext cx="727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Compare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reservation system types 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 MG and TM and give </a:t>
            </a:r>
            <a:r>
              <a:rPr lang="en" sz="1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additional recommendations </a:t>
            </a:r>
            <a:endParaRPr sz="19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104125" y="323925"/>
            <a:ext cx="88398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Conditions at Many Glacier and Two Medicine</a:t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104125" y="1544750"/>
            <a:ext cx="2699100" cy="328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2021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Closures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Visitor frustration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Staff frustration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Char char="●"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Trail and roadside </a:t>
            </a:r>
            <a:r>
              <a:rPr lang="en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vegetation loss</a:t>
            </a:r>
            <a:endParaRPr sz="1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0375" y="1696212"/>
            <a:ext cx="6096317" cy="30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7825" y="1675611"/>
            <a:ext cx="6261413" cy="306791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/>
          <p:nvPr/>
        </p:nvSpPr>
        <p:spPr>
          <a:xfrm>
            <a:off x="3761675" y="1750150"/>
            <a:ext cx="4198200" cy="1285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“We ruin vacations one car at a time”</a:t>
            </a:r>
            <a:endParaRPr sz="2400"/>
          </a:p>
        </p:txBody>
      </p:sp>
      <p:sp>
        <p:nvSpPr>
          <p:cNvPr id="102" name="Google Shape;102;p16"/>
          <p:cNvSpPr/>
          <p:nvPr/>
        </p:nvSpPr>
        <p:spPr>
          <a:xfrm>
            <a:off x="3761675" y="3176125"/>
            <a:ext cx="4198200" cy="1285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“Lots and lots of congestion”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3761675" y="1750161"/>
            <a:ext cx="4198200" cy="13125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“I got my pass, let me in, you guys suck”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3761675" y="3176125"/>
            <a:ext cx="4198200" cy="1285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“Just make it through summer”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3761675" y="3176125"/>
            <a:ext cx="4198200" cy="13125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 “When we’re not around, people will park in bushes, on wildflowers, on the mountain”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3761675" y="1763500"/>
            <a:ext cx="4198200" cy="1285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“Each and every year we give up more, and a little bit more, and a little bit more”</a:t>
            </a:r>
            <a:endParaRPr sz="2400"/>
          </a:p>
        </p:txBody>
      </p:sp>
      <p:sp>
        <p:nvSpPr>
          <p:cNvPr id="107" name="Google Shape;107;p16"/>
          <p:cNvSpPr/>
          <p:nvPr/>
        </p:nvSpPr>
        <p:spPr>
          <a:xfrm>
            <a:off x="3761675" y="1750150"/>
            <a:ext cx="4198200" cy="2711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“We are greatly exceeding our carrying capacity. A reservation system would help us get back to a positive visitor experience.”</a:t>
            </a:r>
            <a:endParaRPr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3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3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3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1962925" y="1728823"/>
            <a:ext cx="3314400" cy="3314400"/>
          </a:xfrm>
          <a:prstGeom prst="ellipse">
            <a:avLst/>
          </a:prstGeom>
          <a:solidFill>
            <a:srgbClr val="A2C4C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3906925" y="1728825"/>
            <a:ext cx="3314400" cy="3314400"/>
          </a:xfrm>
          <a:prstGeom prst="ellipse">
            <a:avLst/>
          </a:prstGeom>
          <a:solidFill>
            <a:srgbClr val="B6D7A8">
              <a:alpha val="64709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2934923" y="110592"/>
            <a:ext cx="3314400" cy="3314400"/>
          </a:xfrm>
          <a:prstGeom prst="ellipse">
            <a:avLst/>
          </a:prstGeom>
          <a:solidFill>
            <a:srgbClr val="CFE2F3">
              <a:alpha val="72550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2179900" y="3172650"/>
            <a:ext cx="143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Visitors</a:t>
            </a:r>
            <a:endParaRPr sz="2000"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5277325" y="3172650"/>
            <a:ext cx="1944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ambria"/>
                <a:ea typeface="Cambria"/>
                <a:cs typeface="Cambria"/>
                <a:sym typeface="Cambria"/>
              </a:rPr>
              <a:t>Natural Resources</a:t>
            </a:r>
            <a:endParaRPr sz="2000"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3279775" y="687525"/>
            <a:ext cx="2624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Staff</a:t>
            </a:r>
            <a:endParaRPr sz="2000"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3939925" y="2622513"/>
            <a:ext cx="130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ambria"/>
                <a:ea typeface="Cambria"/>
                <a:cs typeface="Cambria"/>
                <a:sym typeface="Cambria"/>
              </a:rPr>
              <a:t>Reservation System</a:t>
            </a:r>
            <a:endParaRPr sz="15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934925" y="1875700"/>
            <a:ext cx="1577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ambria"/>
                <a:ea typeface="Cambria"/>
                <a:cs typeface="Cambria"/>
                <a:sym typeface="Cambria"/>
              </a:rPr>
              <a:t>Communication</a:t>
            </a:r>
            <a:endParaRPr sz="15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4866050" y="1875688"/>
            <a:ext cx="1197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ambria"/>
                <a:ea typeface="Cambria"/>
                <a:cs typeface="Cambria"/>
                <a:sym typeface="Cambria"/>
              </a:rPr>
              <a:t>Monitoring</a:t>
            </a:r>
            <a:endParaRPr sz="15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3973050" y="3549025"/>
            <a:ext cx="119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ambria"/>
                <a:ea typeface="Cambria"/>
                <a:cs typeface="Cambria"/>
                <a:sym typeface="Cambria"/>
              </a:rPr>
              <a:t>Trails and roadsides</a:t>
            </a:r>
            <a:endParaRPr sz="15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268650" y="278425"/>
            <a:ext cx="2463900" cy="70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Components of a Reservation System</a:t>
            </a:r>
            <a:endParaRPr sz="1700"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23" name="Google Shape;123;p17"/>
          <p:cNvCxnSpPr>
            <a:stCxn id="124" idx="1"/>
          </p:cNvCxnSpPr>
          <p:nvPr/>
        </p:nvCxnSpPr>
        <p:spPr>
          <a:xfrm flipH="1">
            <a:off x="6012925" y="1402075"/>
            <a:ext cx="1208400" cy="51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" name="Google Shape;125;p17"/>
          <p:cNvCxnSpPr>
            <a:stCxn id="126" idx="1"/>
          </p:cNvCxnSpPr>
          <p:nvPr/>
        </p:nvCxnSpPr>
        <p:spPr>
          <a:xfrm rot="10800000">
            <a:off x="4806775" y="4390650"/>
            <a:ext cx="2365500" cy="15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" name="Google Shape;127;p17"/>
          <p:cNvCxnSpPr/>
          <p:nvPr/>
        </p:nvCxnSpPr>
        <p:spPr>
          <a:xfrm>
            <a:off x="2064000" y="1642950"/>
            <a:ext cx="1296300" cy="24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8" name="Google Shape;128;p17"/>
          <p:cNvSpPr txBox="1"/>
          <p:nvPr/>
        </p:nvSpPr>
        <p:spPr>
          <a:xfrm>
            <a:off x="332275" y="1289275"/>
            <a:ext cx="1738800" cy="10467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Communication:</a:t>
            </a:r>
            <a:endParaRPr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- Recreation.gov</a:t>
            </a:r>
            <a:endParaRPr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- Signage</a:t>
            </a:r>
            <a:endParaRPr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- Entrance stations</a:t>
            </a:r>
            <a:endParaRPr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7221325" y="986425"/>
            <a:ext cx="1845900" cy="831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Monitoring:</a:t>
            </a:r>
            <a:endParaRPr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- Measure roadsides</a:t>
            </a:r>
            <a:endParaRPr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- Upkeep parking</a:t>
            </a:r>
            <a:endParaRPr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7172275" y="4020300"/>
            <a:ext cx="1944000" cy="10467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Trails and roadsides</a:t>
            </a:r>
            <a:endParaRPr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- Quantifiable parking</a:t>
            </a:r>
            <a:endParaRPr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- Less congestion and overuse</a:t>
            </a:r>
            <a:endParaRPr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2400" y="1664050"/>
            <a:ext cx="1689200" cy="18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311700" y="3442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Reservation Systems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311675" y="1378325"/>
            <a:ext cx="201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Ticketed 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6912350" y="1378325"/>
            <a:ext cx="1689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Timed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2171750" y="2986850"/>
            <a:ext cx="1329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Lottery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3353950" y="1378325"/>
            <a:ext cx="2440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License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5160250" y="3044650"/>
            <a:ext cx="2440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No System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1950" y="1870913"/>
            <a:ext cx="2440100" cy="12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5">
            <a:alphaModFix/>
          </a:blip>
          <a:srcRect b="19517"/>
          <a:stretch/>
        </p:blipFill>
        <p:spPr>
          <a:xfrm>
            <a:off x="311700" y="1774825"/>
            <a:ext cx="2010550" cy="14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6">
            <a:alphaModFix/>
          </a:blip>
          <a:srcRect l="16620" t="10172" r="17581" b="9032"/>
          <a:stretch/>
        </p:blipFill>
        <p:spPr>
          <a:xfrm>
            <a:off x="2171750" y="3420475"/>
            <a:ext cx="1329200" cy="16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6375" y="3537252"/>
            <a:ext cx="2383750" cy="14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 l="88447" t="6367"/>
          <a:stretch/>
        </p:blipFill>
        <p:spPr>
          <a:xfrm>
            <a:off x="8020250" y="1429500"/>
            <a:ext cx="1036026" cy="35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 l="78388" t="6367" r="11328"/>
          <a:stretch/>
        </p:blipFill>
        <p:spPr>
          <a:xfrm>
            <a:off x="7120375" y="1429500"/>
            <a:ext cx="922201" cy="35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l="71104" t="6367" r="19957"/>
          <a:stretch/>
        </p:blipFill>
        <p:spPr>
          <a:xfrm>
            <a:off x="6465450" y="1429500"/>
            <a:ext cx="801575" cy="35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l="63130" t="6367" r="28527"/>
          <a:stretch/>
        </p:blipFill>
        <p:spPr>
          <a:xfrm>
            <a:off x="5749600" y="1429500"/>
            <a:ext cx="748123" cy="350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>
            <a:spLocks noGrp="1"/>
          </p:cNvSpPr>
          <p:nvPr>
            <p:ph type="title" idx="4294967295"/>
          </p:nvPr>
        </p:nvSpPr>
        <p:spPr>
          <a:xfrm>
            <a:off x="87750" y="213800"/>
            <a:ext cx="8968500" cy="893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Comparison of Reservation Systems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l="53714" t="6367" r="36846"/>
          <a:stretch/>
        </p:blipFill>
        <p:spPr>
          <a:xfrm>
            <a:off x="4902975" y="1429500"/>
            <a:ext cx="846627" cy="35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r="46311"/>
          <a:stretch/>
        </p:blipFill>
        <p:spPr>
          <a:xfrm>
            <a:off x="87750" y="1191375"/>
            <a:ext cx="4815225" cy="37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3">
            <a:alphaModFix/>
          </a:blip>
          <a:srcRect b="93168"/>
          <a:stretch/>
        </p:blipFill>
        <p:spPr>
          <a:xfrm>
            <a:off x="87750" y="1191375"/>
            <a:ext cx="8968502" cy="2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1290525" y="313575"/>
            <a:ext cx="64128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Reservation System Finding</a:t>
            </a:r>
            <a:endParaRPr b="1"/>
          </a:p>
        </p:txBody>
      </p:sp>
      <p:sp>
        <p:nvSpPr>
          <p:cNvPr id="161" name="Google Shape;161;p20"/>
          <p:cNvSpPr/>
          <p:nvPr/>
        </p:nvSpPr>
        <p:spPr>
          <a:xfrm>
            <a:off x="210675" y="1546950"/>
            <a:ext cx="8572500" cy="808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Interviewed staff believe a ticketed reservation system should be implemented at MG and TM.</a:t>
            </a:r>
            <a:endParaRPr sz="20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 rotWithShape="1">
          <a:blip r:embed="rId3">
            <a:alphaModFix/>
          </a:blip>
          <a:srcRect b="19517"/>
          <a:stretch/>
        </p:blipFill>
        <p:spPr>
          <a:xfrm>
            <a:off x="2822689" y="2396100"/>
            <a:ext cx="3348473" cy="24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Ticketed Entry</a:t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711200" y="1655325"/>
            <a:ext cx="3566700" cy="32538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Cambria"/>
                <a:ea typeface="Cambria"/>
                <a:cs typeface="Cambria"/>
                <a:sym typeface="Cambria"/>
              </a:rPr>
              <a:t>Pros:</a:t>
            </a:r>
            <a:endParaRPr sz="1900" b="1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Char char="●"/>
            </a:pPr>
            <a:r>
              <a:rPr lang="en" sz="1600" b="1">
                <a:latin typeface="Cambria"/>
                <a:ea typeface="Cambria"/>
                <a:cs typeface="Cambria"/>
                <a:sym typeface="Cambria"/>
              </a:rPr>
              <a:t>Support from staff</a:t>
            </a:r>
            <a:endParaRPr sz="1600" b="1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Char char="●"/>
            </a:pPr>
            <a:r>
              <a:rPr lang="en" sz="1600" b="1">
                <a:latin typeface="Cambria"/>
                <a:ea typeface="Cambria"/>
                <a:cs typeface="Cambria"/>
                <a:sym typeface="Cambria"/>
              </a:rPr>
              <a:t>Prevents visitor confusion because it’s the same res. type as GTSR and NF</a:t>
            </a:r>
            <a:endParaRPr sz="1600" b="1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Char char="●"/>
            </a:pPr>
            <a:r>
              <a:rPr lang="en" sz="1600" b="1">
                <a:latin typeface="Cambria"/>
                <a:ea typeface="Cambria"/>
                <a:cs typeface="Cambria"/>
                <a:sym typeface="Cambria"/>
              </a:rPr>
              <a:t>Easy to implement because it already exists in the park </a:t>
            </a:r>
            <a:endParaRPr sz="1600" b="1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Cambria"/>
              <a:buChar char="●"/>
            </a:pPr>
            <a:r>
              <a:rPr lang="en" sz="1600" b="1">
                <a:latin typeface="Cambria"/>
                <a:ea typeface="Cambria"/>
                <a:cs typeface="Cambria"/>
                <a:sym typeface="Cambria"/>
              </a:rPr>
              <a:t>Fewer visitor incidents at valley entrances</a:t>
            </a:r>
            <a:endParaRPr sz="1600" b="1"/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3">
            <a:alphaModFix/>
          </a:blip>
          <a:srcRect l="6631" t="12733" r="49884" b="14501"/>
          <a:stretch/>
        </p:blipFill>
        <p:spPr>
          <a:xfrm>
            <a:off x="3404025" y="1376625"/>
            <a:ext cx="663125" cy="6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/>
          <p:nvPr/>
        </p:nvSpPr>
        <p:spPr>
          <a:xfrm>
            <a:off x="4857975" y="1655325"/>
            <a:ext cx="3566700" cy="32538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Cambria"/>
                <a:ea typeface="Cambria"/>
                <a:cs typeface="Cambria"/>
                <a:sym typeface="Cambria"/>
              </a:rPr>
              <a:t>Cons:</a:t>
            </a:r>
            <a:endParaRPr sz="19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u="sng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Char char="●"/>
            </a:pPr>
            <a:r>
              <a:rPr lang="en" sz="1600" b="1">
                <a:latin typeface="Cambria"/>
                <a:ea typeface="Cambria"/>
                <a:cs typeface="Cambria"/>
                <a:sym typeface="Cambria"/>
              </a:rPr>
              <a:t>Cannot spread out visitation throughout the day</a:t>
            </a:r>
            <a:endParaRPr sz="1600" b="1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Cambria"/>
              <a:buChar char="●"/>
            </a:pPr>
            <a:r>
              <a:rPr lang="en" sz="1600" b="1">
                <a:latin typeface="Cambria"/>
                <a:ea typeface="Cambria"/>
                <a:cs typeface="Cambria"/>
                <a:sym typeface="Cambria"/>
              </a:rPr>
              <a:t>Staff must turn away those without reservations</a:t>
            </a:r>
            <a:endParaRPr sz="1600" b="1"/>
          </a:p>
        </p:txBody>
      </p:sp>
      <p:pic>
        <p:nvPicPr>
          <p:cNvPr id="171" name="Google Shape;171;p21"/>
          <p:cNvPicPr preferRelativeResize="0"/>
          <p:nvPr/>
        </p:nvPicPr>
        <p:blipFill rotWithShape="1">
          <a:blip r:embed="rId3">
            <a:alphaModFix/>
          </a:blip>
          <a:srcRect l="50902" t="12733" r="5613" b="14501"/>
          <a:stretch/>
        </p:blipFill>
        <p:spPr>
          <a:xfrm>
            <a:off x="7594025" y="1376625"/>
            <a:ext cx="663125" cy="6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614</Words>
  <Application>Microsoft Macintosh PowerPoint</Application>
  <PresentationFormat>On-screen Show (16:9)</PresentationFormat>
  <Paragraphs>127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Cambria</vt:lpstr>
      <vt:lpstr>Oswald</vt:lpstr>
      <vt:lpstr>Times New Roman</vt:lpstr>
      <vt:lpstr>Arial</vt:lpstr>
      <vt:lpstr>Merriweather Black</vt:lpstr>
      <vt:lpstr>Merriweather</vt:lpstr>
      <vt:lpstr>Roboto</vt:lpstr>
      <vt:lpstr>Paradigm</vt:lpstr>
      <vt:lpstr>Reservation Systems at Many Glacier and Two Medicine</vt:lpstr>
      <vt:lpstr>Compare reservation system options for MG and TM to maintain Glacier National Park’s mission</vt:lpstr>
      <vt:lpstr>Objectives</vt:lpstr>
      <vt:lpstr>Current Conditions at Many Glacier and Two Medicine</vt:lpstr>
      <vt:lpstr>PowerPoint Presentation</vt:lpstr>
      <vt:lpstr>Types of Reservation Systems</vt:lpstr>
      <vt:lpstr>Comparison of Reservation Systems</vt:lpstr>
      <vt:lpstr>Reservation System Finding</vt:lpstr>
      <vt:lpstr>Ticketed Entry</vt:lpstr>
      <vt:lpstr>Other Recommendations</vt:lpstr>
      <vt:lpstr>Recommendations for Ticketed Reservation Design</vt:lpstr>
      <vt:lpstr>Recommendations for Further Research</vt:lpstr>
      <vt:lpstr>Thanks!</vt:lpstr>
      <vt:lpstr>Many Glacier Hourly and Daily Visitation Graphs</vt:lpstr>
      <vt:lpstr>Two Medicine Hourly and Daily Visitation Graphs</vt:lpstr>
      <vt:lpstr>Types of Visitors</vt:lpstr>
      <vt:lpstr>Interview Questions</vt:lpstr>
      <vt:lpstr>Timed Entry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Reservation Systems at Many Glacier and Two Medicine</dc:title>
  <cp:lastModifiedBy>Cote, Ryan</cp:lastModifiedBy>
  <cp:revision>4</cp:revision>
  <dcterms:modified xsi:type="dcterms:W3CDTF">2022-10-13T19:16:34Z</dcterms:modified>
</cp:coreProperties>
</file>