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1" Type="http://schemas.openxmlformats.org/officeDocument/2006/relationships/slide" Target="slides/slide56.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9d30f515c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9d30f515c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a3c44ecf7f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a3c44ecf7f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Move to following week - variable term on both sides, constant on one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a3c44ecf7f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a3c44ecf7f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a3c44ecf7f_0_3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a3c44ecf7f_0_3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Move to following week - variable term on both sides, constant on one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a3c44ecf7f_0_3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a3c44ecf7f_0_3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a3c44ecf7f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a3c44ecf7f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a3c44ecf7f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a3c44ecf7f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a3c44ecf7f_0_2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a3c44ecf7f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a3c44ecf7f_0_3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a3c44ecf7f_0_3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a3c44ecf7f_0_3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a3c44ecf7f_0_3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a3c44ecf7f_0_3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a3c44ecf7f_0_3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a06aa7e781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a06aa7e781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a3c44ecf7f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a3c44ecf7f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a3c44ecf7f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a3c44ecf7f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a3c44ecf7f_0_2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a3c44ecf7f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a3c44ecf7f_0_10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a3c44ecf7f_0_10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-1, B: 1, C: 11, D: 20, E: 64,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a3c44ecf7f_0_10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a3c44ecf7f_0_10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a3c44ecf7f_0_4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a3c44ecf7f_0_4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Move to following week - variable term on both sides, constant on one</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a3c44ecf7f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a3c44ecf7f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a3c44ecf7f_0_4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9" name="Google Shape;379;ga3c44ecf7f_0_4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a3c44ecf7f_0_5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1" name="Google Shape;391;ga3c44ecf7f_0_5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ga3c44ecf7f_0_9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3" name="Google Shape;403;ga3c44ecf7f_0_9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a3c44ecf7f_0_6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a3c44ecf7f_0_6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ga3c44ecf7f_0_9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9" name="Google Shape;419;ga3c44ecf7f_0_9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ga3c44ecf7f_0_9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4" name="Google Shape;434;ga3c44ecf7f_0_9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ga3c44ecf7f_0_10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9" name="Google Shape;449;ga3c44ecf7f_0_10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ga3c44ecf7f_0_4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3" name="Google Shape;463;ga3c44ecf7f_0_4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ga3c44ecf7f_0_4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5" name="Google Shape;475;ga3c44ecf7f_0_4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ga3c44ecf7f_0_7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8" name="Google Shape;488;ga3c44ecf7f_0_7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3" name="Shape 503"/>
        <p:cNvGrpSpPr/>
        <p:nvPr/>
      </p:nvGrpSpPr>
      <p:grpSpPr>
        <a:xfrm>
          <a:off x="0" y="0"/>
          <a:ext cx="0" cy="0"/>
          <a:chOff x="0" y="0"/>
          <a:chExt cx="0" cy="0"/>
        </a:xfrm>
      </p:grpSpPr>
      <p:sp>
        <p:nvSpPr>
          <p:cNvPr id="504" name="Google Shape;504;ga3c44ecf7f_0_7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5" name="Google Shape;505;ga3c44ecf7f_0_7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9" name="Shape 519"/>
        <p:cNvGrpSpPr/>
        <p:nvPr/>
      </p:nvGrpSpPr>
      <p:grpSpPr>
        <a:xfrm>
          <a:off x="0" y="0"/>
          <a:ext cx="0" cy="0"/>
          <a:chOff x="0" y="0"/>
          <a:chExt cx="0" cy="0"/>
        </a:xfrm>
      </p:grpSpPr>
      <p:sp>
        <p:nvSpPr>
          <p:cNvPr id="520" name="Google Shape;520;ga3c44ecf7f_0_7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1" name="Google Shape;521;ga3c44ecf7f_0_7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6" name="Shape 536"/>
        <p:cNvGrpSpPr/>
        <p:nvPr/>
      </p:nvGrpSpPr>
      <p:grpSpPr>
        <a:xfrm>
          <a:off x="0" y="0"/>
          <a:ext cx="0" cy="0"/>
          <a:chOff x="0" y="0"/>
          <a:chExt cx="0" cy="0"/>
        </a:xfrm>
      </p:grpSpPr>
      <p:sp>
        <p:nvSpPr>
          <p:cNvPr id="537" name="Google Shape;537;ga3c44ecf7f_0_8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8" name="Google Shape;538;ga3c44ecf7f_0_8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2" name="Shape 552"/>
        <p:cNvGrpSpPr/>
        <p:nvPr/>
      </p:nvGrpSpPr>
      <p:grpSpPr>
        <a:xfrm>
          <a:off x="0" y="0"/>
          <a:ext cx="0" cy="0"/>
          <a:chOff x="0" y="0"/>
          <a:chExt cx="0" cy="0"/>
        </a:xfrm>
      </p:grpSpPr>
      <p:sp>
        <p:nvSpPr>
          <p:cNvPr id="553" name="Google Shape;553;ga3c44ecf7f_0_7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4" name="Google Shape;554;ga3c44ecf7f_0_7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a3c44ecf7f_0_6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a3c44ecf7f_0_6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7" name="Shape 567"/>
        <p:cNvGrpSpPr/>
        <p:nvPr/>
      </p:nvGrpSpPr>
      <p:grpSpPr>
        <a:xfrm>
          <a:off x="0" y="0"/>
          <a:ext cx="0" cy="0"/>
          <a:chOff x="0" y="0"/>
          <a:chExt cx="0" cy="0"/>
        </a:xfrm>
      </p:grpSpPr>
      <p:sp>
        <p:nvSpPr>
          <p:cNvPr id="568" name="Google Shape;568;ga3c44ecf7f_0_10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9" name="Google Shape;569;ga3c44ecf7f_0_10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-1, B: 1, C: 11, D: 20, E: 64,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4" name="Shape 574"/>
        <p:cNvGrpSpPr/>
        <p:nvPr/>
      </p:nvGrpSpPr>
      <p:grpSpPr>
        <a:xfrm>
          <a:off x="0" y="0"/>
          <a:ext cx="0" cy="0"/>
          <a:chOff x="0" y="0"/>
          <a:chExt cx="0" cy="0"/>
        </a:xfrm>
      </p:grpSpPr>
      <p:sp>
        <p:nvSpPr>
          <p:cNvPr id="575" name="Google Shape;575;ga3c44ecf7f_0_10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6" name="Google Shape;576;ga3c44ecf7f_0_10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9" name="Shape 579"/>
        <p:cNvGrpSpPr/>
        <p:nvPr/>
      </p:nvGrpSpPr>
      <p:grpSpPr>
        <a:xfrm>
          <a:off x="0" y="0"/>
          <a:ext cx="0" cy="0"/>
          <a:chOff x="0" y="0"/>
          <a:chExt cx="0" cy="0"/>
        </a:xfrm>
      </p:grpSpPr>
      <p:sp>
        <p:nvSpPr>
          <p:cNvPr id="580" name="Google Shape;580;ga3c44ecf7f_0_7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1" name="Google Shape;581;ga3c44ecf7f_0_7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9" name="Shape 589"/>
        <p:cNvGrpSpPr/>
        <p:nvPr/>
      </p:nvGrpSpPr>
      <p:grpSpPr>
        <a:xfrm>
          <a:off x="0" y="0"/>
          <a:ext cx="0" cy="0"/>
          <a:chOff x="0" y="0"/>
          <a:chExt cx="0" cy="0"/>
        </a:xfrm>
      </p:grpSpPr>
      <p:sp>
        <p:nvSpPr>
          <p:cNvPr id="590" name="Google Shape;590;ga3c44ecf7f_0_7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1" name="Google Shape;591;ga3c44ecf7f_0_7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1" name="Shape 601"/>
        <p:cNvGrpSpPr/>
        <p:nvPr/>
      </p:nvGrpSpPr>
      <p:grpSpPr>
        <a:xfrm>
          <a:off x="0" y="0"/>
          <a:ext cx="0" cy="0"/>
          <a:chOff x="0" y="0"/>
          <a:chExt cx="0" cy="0"/>
        </a:xfrm>
      </p:grpSpPr>
      <p:sp>
        <p:nvSpPr>
          <p:cNvPr id="602" name="Google Shape;602;ga3c44ecf7f_0_8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3" name="Google Shape;603;ga3c44ecf7f_0_8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3" name="Shape 613"/>
        <p:cNvGrpSpPr/>
        <p:nvPr/>
      </p:nvGrpSpPr>
      <p:grpSpPr>
        <a:xfrm>
          <a:off x="0" y="0"/>
          <a:ext cx="0" cy="0"/>
          <a:chOff x="0" y="0"/>
          <a:chExt cx="0" cy="0"/>
        </a:xfrm>
      </p:grpSpPr>
      <p:sp>
        <p:nvSpPr>
          <p:cNvPr id="614" name="Google Shape;614;ga3c44ecf7f_0_8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5" name="Google Shape;615;ga3c44ecf7f_0_8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5" name="Shape 625"/>
        <p:cNvGrpSpPr/>
        <p:nvPr/>
      </p:nvGrpSpPr>
      <p:grpSpPr>
        <a:xfrm>
          <a:off x="0" y="0"/>
          <a:ext cx="0" cy="0"/>
          <a:chOff x="0" y="0"/>
          <a:chExt cx="0" cy="0"/>
        </a:xfrm>
      </p:grpSpPr>
      <p:sp>
        <p:nvSpPr>
          <p:cNvPr id="626" name="Google Shape;626;ga3c44ecf7f_0_8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7" name="Google Shape;627;ga3c44ecf7f_0_8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8" name="Shape 638"/>
        <p:cNvGrpSpPr/>
        <p:nvPr/>
      </p:nvGrpSpPr>
      <p:grpSpPr>
        <a:xfrm>
          <a:off x="0" y="0"/>
          <a:ext cx="0" cy="0"/>
          <a:chOff x="0" y="0"/>
          <a:chExt cx="0" cy="0"/>
        </a:xfrm>
      </p:grpSpPr>
      <p:sp>
        <p:nvSpPr>
          <p:cNvPr id="639" name="Google Shape;639;ga3c44ecf7f_0_8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0" name="Google Shape;640;ga3c44ecf7f_0_8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1" name="Shape 651"/>
        <p:cNvGrpSpPr/>
        <p:nvPr/>
      </p:nvGrpSpPr>
      <p:grpSpPr>
        <a:xfrm>
          <a:off x="0" y="0"/>
          <a:ext cx="0" cy="0"/>
          <a:chOff x="0" y="0"/>
          <a:chExt cx="0" cy="0"/>
        </a:xfrm>
      </p:grpSpPr>
      <p:sp>
        <p:nvSpPr>
          <p:cNvPr id="652" name="Google Shape;652;ga3c44ecf7f_0_8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3" name="Google Shape;653;ga3c44ecf7f_0_8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3" name="Shape 663"/>
        <p:cNvGrpSpPr/>
        <p:nvPr/>
      </p:nvGrpSpPr>
      <p:grpSpPr>
        <a:xfrm>
          <a:off x="0" y="0"/>
          <a:ext cx="0" cy="0"/>
          <a:chOff x="0" y="0"/>
          <a:chExt cx="0" cy="0"/>
        </a:xfrm>
      </p:grpSpPr>
      <p:sp>
        <p:nvSpPr>
          <p:cNvPr id="664" name="Google Shape;664;ga3c44ecf7f_0_5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5" name="Google Shape;665;ga3c44ecf7f_0_5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a3c44ecf7f_0_6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a3c44ecf7f_0_6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3" name="Shape 673"/>
        <p:cNvGrpSpPr/>
        <p:nvPr/>
      </p:nvGrpSpPr>
      <p:grpSpPr>
        <a:xfrm>
          <a:off x="0" y="0"/>
          <a:ext cx="0" cy="0"/>
          <a:chOff x="0" y="0"/>
          <a:chExt cx="0" cy="0"/>
        </a:xfrm>
      </p:grpSpPr>
      <p:sp>
        <p:nvSpPr>
          <p:cNvPr id="674" name="Google Shape;674;ga3c44ecf7f_0_6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5" name="Google Shape;675;ga3c44ecf7f_0_6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5" name="Shape 685"/>
        <p:cNvGrpSpPr/>
        <p:nvPr/>
      </p:nvGrpSpPr>
      <p:grpSpPr>
        <a:xfrm>
          <a:off x="0" y="0"/>
          <a:ext cx="0" cy="0"/>
          <a:chOff x="0" y="0"/>
          <a:chExt cx="0" cy="0"/>
        </a:xfrm>
      </p:grpSpPr>
      <p:sp>
        <p:nvSpPr>
          <p:cNvPr id="686" name="Google Shape;686;ga3c44ecf7f_0_9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7" name="Google Shape;687;ga3c44ecf7f_0_9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1" name="Shape 701"/>
        <p:cNvGrpSpPr/>
        <p:nvPr/>
      </p:nvGrpSpPr>
      <p:grpSpPr>
        <a:xfrm>
          <a:off x="0" y="0"/>
          <a:ext cx="0" cy="0"/>
          <a:chOff x="0" y="0"/>
          <a:chExt cx="0" cy="0"/>
        </a:xfrm>
      </p:grpSpPr>
      <p:sp>
        <p:nvSpPr>
          <p:cNvPr id="702" name="Google Shape;702;ga3c44ecf7f_0_9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3" name="Google Shape;703;ga3c44ecf7f_0_9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6" name="Shape 716"/>
        <p:cNvGrpSpPr/>
        <p:nvPr/>
      </p:nvGrpSpPr>
      <p:grpSpPr>
        <a:xfrm>
          <a:off x="0" y="0"/>
          <a:ext cx="0" cy="0"/>
          <a:chOff x="0" y="0"/>
          <a:chExt cx="0" cy="0"/>
        </a:xfrm>
      </p:grpSpPr>
      <p:sp>
        <p:nvSpPr>
          <p:cNvPr id="717" name="Google Shape;717;ga3c44ecf7f_0_9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8" name="Google Shape;718;ga3c44ecf7f_0_9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1" name="Shape 731"/>
        <p:cNvGrpSpPr/>
        <p:nvPr/>
      </p:nvGrpSpPr>
      <p:grpSpPr>
        <a:xfrm>
          <a:off x="0" y="0"/>
          <a:ext cx="0" cy="0"/>
          <a:chOff x="0" y="0"/>
          <a:chExt cx="0" cy="0"/>
        </a:xfrm>
      </p:grpSpPr>
      <p:sp>
        <p:nvSpPr>
          <p:cNvPr id="732" name="Google Shape;732;ga3c44ecf7f_0_9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3" name="Google Shape;733;ga3c44ecf7f_0_9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5" name="Shape 745"/>
        <p:cNvGrpSpPr/>
        <p:nvPr/>
      </p:nvGrpSpPr>
      <p:grpSpPr>
        <a:xfrm>
          <a:off x="0" y="0"/>
          <a:ext cx="0" cy="0"/>
          <a:chOff x="0" y="0"/>
          <a:chExt cx="0" cy="0"/>
        </a:xfrm>
      </p:grpSpPr>
      <p:sp>
        <p:nvSpPr>
          <p:cNvPr id="746" name="Google Shape;746;g99fcce2b67_93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7" name="Google Shape;747;g99fcce2b67_93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3,3,3 - 1 diff</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1" name="Shape 751"/>
        <p:cNvGrpSpPr/>
        <p:nvPr/>
      </p:nvGrpSpPr>
      <p:grpSpPr>
        <a:xfrm>
          <a:off x="0" y="0"/>
          <a:ext cx="0" cy="0"/>
          <a:chOff x="0" y="0"/>
          <a:chExt cx="0" cy="0"/>
        </a:xfrm>
      </p:grpSpPr>
      <p:sp>
        <p:nvSpPr>
          <p:cNvPr id="752" name="Google Shape;752;g99fcce2b67_93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3" name="Google Shape;753;g99fcce2b67_93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a3c44ecf7f_0_6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a3c44ecf7f_0_6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a3c44ecf7f_0_6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a3c44ecf7f_0_6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a3c44ecf7f_0_10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a3c44ecf7f_0_10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1, B: 3, C: 4, D: 6,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a3c44ecf7f_0_10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a3c44ecf7f_0_10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1.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http://www.youtube.com/watch?v=NzqB93l2xec" TargetMode="Externa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hyperlink" Target="http://www.youtube.com/watch?v=Cj8WWyE4Goc" TargetMode="External"/><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3.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4.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4.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4.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image" Target="../media/image4.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 Id="rId3" Type="http://schemas.openxmlformats.org/officeDocument/2006/relationships/image" Target="../media/image4.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image" Target="../media/image4.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3.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 Id="rId3" Type="http://schemas.openxmlformats.org/officeDocument/2006/relationships/image" Target="../media/image11.pn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i0xIiwiMSIsIjExIiwiMjAiLCI2NCJdfQ==pearId=magic-pear-shape-identifier" TargetMode="External"/><Relationship Id="rId4" Type="http://schemas.openxmlformats.org/officeDocument/2006/relationships/image" Target="../media/image10.png"/><Relationship Id="rId5" Type="http://schemas.openxmlformats.org/officeDocument/2006/relationships/hyperlink" Target="http://dontchangethislink.peardeckmagic.zone?eyJ0eXBlIjoiZ29vZ2xlLXNsaWRlcy1hZGRvbi1yZXNwb25zZS1mb290ZXIiLCJsYXN0RWRpdGVkQnkiOiIxMDc2NDY4NzU0NjA4ODc1NTUxMzAiLCJwcmVzZW50YXRpb25JZCI6IjFaLUJnTzlwbmR3bFRRdy05aFNsb0N3V3VKTTQ4UE5xVFBUZkZCMGh4U19VIiwiY29udGVudElkIjoiY3VzdG9tLXJlc3BvbnNlLW11bHRpcGxlQ2hvaWNlIiwic2xpZGVJZCI6ImdhM2M0NGVjZjdmXzBfMTA0OCIsImNvbnRlbnRJbnN0YW5jZUlkIjoiMVotQmdPOXBuZHdsVFF3LTloU2xvQ3dXdUpNNDhQTnFUUFRmRkIwaHhTX1UvZTlkNzM1MTgtZmYzMi00YWU1LTgyZTAtMmU5OWM3MjNkNWQ4In0=pearId=magic-pear-metadata-identifier"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 Id="rId3" Type="http://schemas.openxmlformats.org/officeDocument/2006/relationships/hyperlink" Target="http://www.youtube.com/watch?v=rUdx1xVcHBE" TargetMode="External"/><Relationship Id="rId4" Type="http://schemas.openxmlformats.org/officeDocument/2006/relationships/image" Target="../media/image17.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3.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 Id="rId3" Type="http://schemas.openxmlformats.org/officeDocument/2006/relationships/image" Target="../media/image15.png"/><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9.xml"/><Relationship Id="rId3" Type="http://schemas.openxmlformats.org/officeDocument/2006/relationships/image" Target="../media/image15.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8.png"/><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 Id="rId3" Type="http://schemas.openxmlformats.org/officeDocument/2006/relationships/image" Target="../media/image15.png"/><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 Id="rId3" Type="http://schemas.openxmlformats.org/officeDocument/2006/relationships/image" Target="../media/image15.png"/><Relationship Id="rId4" Type="http://schemas.openxmlformats.org/officeDocument/2006/relationships/image" Target="../media/image1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2.xml"/><Relationship Id="rId3" Type="http://schemas.openxmlformats.org/officeDocument/2006/relationships/image" Target="../media/image15.png"/><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3.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3.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4.xml"/><Relationship Id="rId3" Type="http://schemas.openxmlformats.org/officeDocument/2006/relationships/image" Target="../media/image13.png"/><Relationship Id="rId4" Type="http://schemas.openxmlformats.org/officeDocument/2006/relationships/image" Target="../media/image1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5.xml"/><Relationship Id="rId3" Type="http://schemas.openxmlformats.org/officeDocument/2006/relationships/image" Target="../media/image13.png"/><Relationship Id="rId4" Type="http://schemas.openxmlformats.org/officeDocument/2006/relationships/image" Target="../media/image1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6.xml"/><Relationship Id="rId3" Type="http://schemas.openxmlformats.org/officeDocument/2006/relationships/image" Target="../media/image13.png"/><Relationship Id="rId4" Type="http://schemas.openxmlformats.org/officeDocument/2006/relationships/image" Target="../media/image1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7.xml"/><Relationship Id="rId3" Type="http://schemas.openxmlformats.org/officeDocument/2006/relationships/image" Target="../media/image13.png"/><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8.xml"/><Relationship Id="rId3" Type="http://schemas.openxmlformats.org/officeDocument/2006/relationships/image" Target="../media/image13.png"/><Relationship Id="rId4" Type="http://schemas.openxmlformats.org/officeDocument/2006/relationships/image" Target="../media/image16.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9.xml"/><Relationship Id="rId3" Type="http://schemas.openxmlformats.org/officeDocument/2006/relationships/image" Target="../media/image13.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0.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i0xIiwiMSIsIjExIiwiMjAiLCI2NCJdfQ==pearId=magic-pear-shape-identifier" TargetMode="External"/><Relationship Id="rId4" Type="http://schemas.openxmlformats.org/officeDocument/2006/relationships/image" Target="../media/image20.png"/><Relationship Id="rId5" Type="http://schemas.openxmlformats.org/officeDocument/2006/relationships/hyperlink" Target="http://dontchangethislink.peardeckmagic.zone?eyJ0eXBlIjoiZ29vZ2xlLXNsaWRlcy1hZGRvbi1yZXNwb25zZS1mb290ZXIiLCJsYXN0RWRpdGVkQnkiOiIxMDc2NDY4NzU0NjA4ODc1NTUxMzAiLCJwcmVzZW50YXRpb25JZCI6IjFaLUJnTzlwbmR3bFRRdy05aFNsb0N3V3VKTTQ4UE5xVFBUZkZCMGh4U19VIiwiY29udGVudElkIjoiY3VzdG9tLXJlc3BvbnNlLW11bHRpcGxlQ2hvaWNlIiwic2xpZGVJZCI6ImdhM2M0NGVjZjdmXzBfMTA1OCIsImNvbnRlbnRJbnN0YW5jZUlkIjoiMVotQmdPOXBuZHdsVFF3LTloU2xvQ3dXdUpNNDhQTnFUUFRmRkIwaHhTX1UvOTMyODE1OWMtYjFhMy00ZGVmLTgzODItNzJiZGViZmQ2MTljIn0=pearId=magic-pear-metadata-identifier"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2.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3.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3.xml"/><Relationship Id="rId3" Type="http://schemas.openxmlformats.org/officeDocument/2006/relationships/image" Target="../media/image18.png"/><Relationship Id="rId4" Type="http://schemas.openxmlformats.org/officeDocument/2006/relationships/image" Target="../media/image19.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4.xml"/><Relationship Id="rId3" Type="http://schemas.openxmlformats.org/officeDocument/2006/relationships/image" Target="../media/image18.png"/><Relationship Id="rId4" Type="http://schemas.openxmlformats.org/officeDocument/2006/relationships/image" Target="../media/image19.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5.xml"/><Relationship Id="rId3" Type="http://schemas.openxmlformats.org/officeDocument/2006/relationships/image" Target="../media/image18.png"/><Relationship Id="rId4" Type="http://schemas.openxmlformats.org/officeDocument/2006/relationships/image" Target="../media/image19.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6.xml"/><Relationship Id="rId3" Type="http://schemas.openxmlformats.org/officeDocument/2006/relationships/image" Target="../media/image18.png"/><Relationship Id="rId4" Type="http://schemas.openxmlformats.org/officeDocument/2006/relationships/image" Target="../media/image19.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7.xml"/><Relationship Id="rId3" Type="http://schemas.openxmlformats.org/officeDocument/2006/relationships/image" Target="../media/image18.png"/><Relationship Id="rId4" Type="http://schemas.openxmlformats.org/officeDocument/2006/relationships/image" Target="../media/image19.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8.xml"/><Relationship Id="rId3" Type="http://schemas.openxmlformats.org/officeDocument/2006/relationships/image" Target="../media/image18.png"/><Relationship Id="rId4" Type="http://schemas.openxmlformats.org/officeDocument/2006/relationships/image" Target="../media/image19.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9.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3.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8.png"/><Relationship Id="rId4" Type="http://schemas.openxmlformats.org/officeDocument/2006/relationships/image" Target="../media/image7.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0.xml"/><Relationship Id="rId3" Type="http://schemas.openxmlformats.org/officeDocument/2006/relationships/image" Target="../media/image22.png"/><Relationship Id="rId4" Type="http://schemas.openxmlformats.org/officeDocument/2006/relationships/image" Target="../media/image21.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1.xml"/><Relationship Id="rId3" Type="http://schemas.openxmlformats.org/officeDocument/2006/relationships/image" Target="../media/image22.png"/><Relationship Id="rId4" Type="http://schemas.openxmlformats.org/officeDocument/2006/relationships/image" Target="../media/image2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2.xml"/><Relationship Id="rId3" Type="http://schemas.openxmlformats.org/officeDocument/2006/relationships/image" Target="../media/image22.png"/><Relationship Id="rId4" Type="http://schemas.openxmlformats.org/officeDocument/2006/relationships/image" Target="../media/image21.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3.xml"/><Relationship Id="rId3" Type="http://schemas.openxmlformats.org/officeDocument/2006/relationships/image" Target="../media/image22.png"/><Relationship Id="rId4" Type="http://schemas.openxmlformats.org/officeDocument/2006/relationships/image" Target="../media/image21.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4.xml"/><Relationship Id="rId3" Type="http://schemas.openxmlformats.org/officeDocument/2006/relationships/image" Target="../media/image22.png"/><Relationship Id="rId4" Type="http://schemas.openxmlformats.org/officeDocument/2006/relationships/image" Target="../media/image2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 Id="rId3" Type="http://schemas.openxmlformats.org/officeDocument/2006/relationships/image" Target="../media/image23.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 Id="rId3" Type="http://schemas.openxmlformats.org/officeDocument/2006/relationships/hyperlink" Target="http://www.youtube.com/watch?v=qsL_5Y8uWPU" TargetMode="External"/><Relationship Id="rId4" Type="http://schemas.openxmlformats.org/officeDocument/2006/relationships/image" Target="../media/image2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jEiLCIzIiwiNCIsIjYiXX0=pearId=magic-pear-shape-identifier" TargetMode="External"/><Relationship Id="rId4" Type="http://schemas.openxmlformats.org/officeDocument/2006/relationships/image" Target="../media/image9.png"/><Relationship Id="rId5" Type="http://schemas.openxmlformats.org/officeDocument/2006/relationships/hyperlink" Target="http://dontchangethislink.peardeckmagic.zone?eyJ0eXBlIjoiZ29vZ2xlLXNsaWRlcy1hZGRvbi1yZXNwb25zZS1mb290ZXIiLCJsYXN0RWRpdGVkQnkiOiIxMDc2NDY4NzU0NjA4ODc1NTUxMzAiLCJwcmVzZW50YXRpb25JZCI6IjFaLUJnTzlwbmR3bFRRdy05aFNsb0N3V3VKTTQ4UE5xVFBUZkZCMGh4U19VIiwiY29udGVudElkIjoiY3VzdG9tLXJlc3BvbnNlLW11bHRpcGxlQ2hvaWNlIiwic2xpZGVJZCI6ImdhM2M0NGVjZjdmXzBfMTAyOCIsImNvbnRlbnRJbnN0YW5jZUlkIjoiMVotQmdPOXBuZHdsVFF3LTloU2xvQ3dXdUpNNDhQTnFUUFRmRkIwaHhTX1UvMzNhMTg4OTgtOWUyNy00ZGRmLTlhZjMtNWRlODNlMWQzZjI1In0=pearId=magic-pear-metadata-identifie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55" name="Google Shape;55;p13">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ph type="title"/>
          </p:nvPr>
        </p:nvSpPr>
        <p:spPr>
          <a:xfrm>
            <a:off x="311700" y="445025"/>
            <a:ext cx="8712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Warm-up: </a:t>
            </a:r>
            <a:r>
              <a:rPr b="1" lang="en" sz="2200"/>
              <a:t>Solve: -16c + 24 = -28c  (Show your steps and check)</a:t>
            </a:r>
            <a:endParaRPr b="1" sz="2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2"/>
          <p:cNvSpPr txBox="1"/>
          <p:nvPr/>
        </p:nvSpPr>
        <p:spPr>
          <a:xfrm>
            <a:off x="3079875" y="4161300"/>
            <a:ext cx="1210200" cy="52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 a = -5</a:t>
            </a:r>
            <a:endParaRPr sz="2400"/>
          </a:p>
        </p:txBody>
      </p:sp>
      <p:sp>
        <p:nvSpPr>
          <p:cNvPr id="150" name="Google Shape;150;p22"/>
          <p:cNvSpPr txBox="1"/>
          <p:nvPr/>
        </p:nvSpPr>
        <p:spPr>
          <a:xfrm>
            <a:off x="311700" y="445025"/>
            <a:ext cx="8520600" cy="105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500">
                <a:solidFill>
                  <a:srgbClr val="000000"/>
                </a:solidFill>
              </a:rPr>
              <a:t>How to solve a </a:t>
            </a:r>
            <a:r>
              <a:rPr b="1" lang="en" sz="2500">
                <a:highlight>
                  <a:srgbClr val="00FFFF"/>
                </a:highlight>
              </a:rPr>
              <a:t>2-step </a:t>
            </a:r>
            <a:r>
              <a:rPr b="1" lang="en" sz="2500">
                <a:solidFill>
                  <a:srgbClr val="000000"/>
                </a:solidFill>
                <a:highlight>
                  <a:srgbClr val="00FFFF"/>
                </a:highlight>
              </a:rPr>
              <a:t>equation</a:t>
            </a:r>
            <a:r>
              <a:rPr b="1" lang="en" sz="2500"/>
              <a:t> </a:t>
            </a:r>
            <a:r>
              <a:rPr b="1" lang="en" sz="2500">
                <a:highlight>
                  <a:srgbClr val="FF9900"/>
                </a:highlight>
              </a:rPr>
              <a:t>when there are variable terms on both sides and 1 constant</a:t>
            </a:r>
            <a:endParaRPr b="1" sz="2500">
              <a:solidFill>
                <a:srgbClr val="000000"/>
              </a:solidFill>
              <a:highlight>
                <a:srgbClr val="FF9900"/>
              </a:highlight>
            </a:endParaRPr>
          </a:p>
        </p:txBody>
      </p:sp>
      <p:sp>
        <p:nvSpPr>
          <p:cNvPr id="151" name="Google Shape;151;p22"/>
          <p:cNvSpPr txBox="1"/>
          <p:nvPr/>
        </p:nvSpPr>
        <p:spPr>
          <a:xfrm>
            <a:off x="439350" y="1379925"/>
            <a:ext cx="8392800" cy="5679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SzPts val="2400"/>
              <a:buAutoNum type="alphaUcParenR"/>
            </a:pPr>
            <a:r>
              <a:rPr lang="en" sz="2000"/>
              <a:t>Equation:</a:t>
            </a:r>
            <a:r>
              <a:rPr lang="en" sz="2400"/>
              <a:t>           -14a = -25 - 19a</a:t>
            </a:r>
            <a:endParaRPr sz="2400"/>
          </a:p>
        </p:txBody>
      </p:sp>
      <p:sp>
        <p:nvSpPr>
          <p:cNvPr id="152" name="Google Shape;152;p22"/>
          <p:cNvSpPr/>
          <p:nvPr/>
        </p:nvSpPr>
        <p:spPr>
          <a:xfrm>
            <a:off x="2952250" y="1401375"/>
            <a:ext cx="660900" cy="525000"/>
          </a:xfrm>
          <a:prstGeom prst="ellipse">
            <a:avLst/>
          </a:prstGeom>
          <a:noFill/>
          <a:ln cap="flat" cmpd="sng" w="2857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2"/>
          <p:cNvSpPr/>
          <p:nvPr/>
        </p:nvSpPr>
        <p:spPr>
          <a:xfrm>
            <a:off x="4390000" y="1422825"/>
            <a:ext cx="817500" cy="525000"/>
          </a:xfrm>
          <a:prstGeom prst="ellipse">
            <a:avLst/>
          </a:prstGeom>
          <a:noFill/>
          <a:ln cap="flat" cmpd="sng" w="2857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2"/>
          <p:cNvSpPr/>
          <p:nvPr/>
        </p:nvSpPr>
        <p:spPr>
          <a:xfrm>
            <a:off x="3168975" y="4204500"/>
            <a:ext cx="1032000" cy="4386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2"/>
          <p:cNvSpPr/>
          <p:nvPr/>
        </p:nvSpPr>
        <p:spPr>
          <a:xfrm>
            <a:off x="3232550" y="1947825"/>
            <a:ext cx="1596650" cy="525017"/>
          </a:xfrm>
          <a:custGeom>
            <a:rect b="b" l="l" r="r" t="t"/>
            <a:pathLst>
              <a:path extrusionOk="0" h="28713" w="63866">
                <a:moveTo>
                  <a:pt x="63866" y="0"/>
                </a:moveTo>
                <a:cubicBezTo>
                  <a:pt x="62294" y="3643"/>
                  <a:pt x="63580" y="17288"/>
                  <a:pt x="54436" y="21860"/>
                </a:cubicBezTo>
                <a:cubicBezTo>
                  <a:pt x="45292" y="26432"/>
                  <a:pt x="18075" y="31004"/>
                  <a:pt x="9002" y="27432"/>
                </a:cubicBezTo>
                <a:cubicBezTo>
                  <a:pt x="-71" y="23860"/>
                  <a:pt x="1500" y="4930"/>
                  <a:pt x="0" y="429"/>
                </a:cubicBezTo>
              </a:path>
            </a:pathLst>
          </a:custGeom>
          <a:noFill/>
          <a:ln cap="flat" cmpd="sng" w="38100">
            <a:solidFill>
              <a:srgbClr val="0000FF"/>
            </a:solidFill>
            <a:prstDash val="solid"/>
            <a:round/>
            <a:headEnd len="med" w="med" type="none"/>
            <a:tailEnd len="med" w="med" type="stealth"/>
          </a:ln>
        </p:spPr>
      </p:sp>
      <p:sp>
        <p:nvSpPr>
          <p:cNvPr id="156" name="Google Shape;156;p22"/>
          <p:cNvSpPr txBox="1"/>
          <p:nvPr/>
        </p:nvSpPr>
        <p:spPr>
          <a:xfrm>
            <a:off x="416150" y="2537250"/>
            <a:ext cx="8392800" cy="81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t>                                              </a:t>
            </a:r>
            <a:r>
              <a:rPr lang="en" sz="2400"/>
              <a:t>-14a </a:t>
            </a:r>
            <a:r>
              <a:rPr lang="en" sz="2400">
                <a:highlight>
                  <a:srgbClr val="FFFF00"/>
                </a:highlight>
              </a:rPr>
              <a:t>=</a:t>
            </a:r>
            <a:r>
              <a:rPr lang="en" sz="2400"/>
              <a:t> -25 - 19a</a:t>
            </a:r>
            <a:endParaRPr sz="2400"/>
          </a:p>
          <a:p>
            <a:pPr indent="0" lvl="0" marL="0" rtl="0" algn="l">
              <a:spcBef>
                <a:spcPts val="0"/>
              </a:spcBef>
              <a:spcAft>
                <a:spcPts val="0"/>
              </a:spcAft>
              <a:buNone/>
            </a:pPr>
            <a:r>
              <a:rPr lang="en" sz="1500">
                <a:solidFill>
                  <a:schemeClr val="dk1"/>
                </a:solidFill>
              </a:rPr>
              <a:t>Opposite to both sides:</a:t>
            </a:r>
            <a:r>
              <a:rPr lang="en" sz="2400"/>
              <a:t>     </a:t>
            </a:r>
            <a:r>
              <a:rPr lang="en" sz="2400">
                <a:solidFill>
                  <a:srgbClr val="0000FF"/>
                </a:solidFill>
              </a:rPr>
              <a:t>+19a</a:t>
            </a:r>
            <a:r>
              <a:rPr lang="en" sz="2400"/>
              <a:t>		   </a:t>
            </a:r>
            <a:r>
              <a:rPr lang="en" sz="2400">
                <a:solidFill>
                  <a:srgbClr val="0000FF"/>
                </a:solidFill>
              </a:rPr>
              <a:t>+19a</a:t>
            </a:r>
            <a:endParaRPr sz="2400"/>
          </a:p>
        </p:txBody>
      </p:sp>
      <p:cxnSp>
        <p:nvCxnSpPr>
          <p:cNvPr id="157" name="Google Shape;157;p22"/>
          <p:cNvCxnSpPr/>
          <p:nvPr/>
        </p:nvCxnSpPr>
        <p:spPr>
          <a:xfrm>
            <a:off x="2537225" y="3398050"/>
            <a:ext cx="2893200" cy="0"/>
          </a:xfrm>
          <a:prstGeom prst="straightConnector1">
            <a:avLst/>
          </a:prstGeom>
          <a:noFill/>
          <a:ln cap="flat" cmpd="sng" w="38100">
            <a:solidFill>
              <a:srgbClr val="000000"/>
            </a:solidFill>
            <a:prstDash val="solid"/>
            <a:round/>
            <a:headEnd len="med" w="med" type="none"/>
            <a:tailEnd len="med" w="med" type="none"/>
          </a:ln>
        </p:spPr>
      </p:cxnSp>
      <p:grpSp>
        <p:nvGrpSpPr>
          <p:cNvPr id="158" name="Google Shape;158;p22"/>
          <p:cNvGrpSpPr/>
          <p:nvPr/>
        </p:nvGrpSpPr>
        <p:grpSpPr>
          <a:xfrm>
            <a:off x="4557049" y="2414811"/>
            <a:ext cx="559080" cy="973978"/>
            <a:chOff x="4714875" y="2484188"/>
            <a:chExt cx="600000" cy="1402013"/>
          </a:xfrm>
        </p:grpSpPr>
        <p:cxnSp>
          <p:nvCxnSpPr>
            <p:cNvPr id="159" name="Google Shape;159;p22"/>
            <p:cNvCxnSpPr/>
            <p:nvPr/>
          </p:nvCxnSpPr>
          <p:spPr>
            <a:xfrm flipH="1" rot="10800000">
              <a:off x="4714875" y="2689500"/>
              <a:ext cx="600000" cy="1196700"/>
            </a:xfrm>
            <a:prstGeom prst="straightConnector1">
              <a:avLst/>
            </a:prstGeom>
            <a:noFill/>
            <a:ln cap="flat" cmpd="sng" w="28575">
              <a:solidFill>
                <a:srgbClr val="0000FF"/>
              </a:solidFill>
              <a:prstDash val="solid"/>
              <a:round/>
              <a:headEnd len="med" w="med" type="none"/>
              <a:tailEnd len="med" w="med" type="none"/>
            </a:ln>
          </p:spPr>
        </p:cxnSp>
        <p:sp>
          <p:nvSpPr>
            <p:cNvPr id="160" name="Google Shape;160;p22"/>
            <p:cNvSpPr txBox="1"/>
            <p:nvPr/>
          </p:nvSpPr>
          <p:spPr>
            <a:xfrm>
              <a:off x="4966573" y="2484188"/>
              <a:ext cx="289200" cy="31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0</a:t>
              </a:r>
              <a:endParaRPr>
                <a:solidFill>
                  <a:srgbClr val="0000FF"/>
                </a:solidFill>
              </a:endParaRPr>
            </a:p>
          </p:txBody>
        </p:sp>
      </p:grpSp>
      <p:cxnSp>
        <p:nvCxnSpPr>
          <p:cNvPr id="161" name="Google Shape;161;p22"/>
          <p:cNvCxnSpPr/>
          <p:nvPr/>
        </p:nvCxnSpPr>
        <p:spPr>
          <a:xfrm>
            <a:off x="5773450" y="1396600"/>
            <a:ext cx="0" cy="3664800"/>
          </a:xfrm>
          <a:prstGeom prst="straightConnector1">
            <a:avLst/>
          </a:prstGeom>
          <a:noFill/>
          <a:ln cap="flat" cmpd="sng" w="19050">
            <a:solidFill>
              <a:srgbClr val="595959"/>
            </a:solidFill>
            <a:prstDash val="solid"/>
            <a:round/>
            <a:headEnd len="med" w="med" type="none"/>
            <a:tailEnd len="med" w="med" type="none"/>
          </a:ln>
        </p:spPr>
      </p:cxnSp>
      <p:sp>
        <p:nvSpPr>
          <p:cNvPr id="162" name="Google Shape;162;p22"/>
          <p:cNvSpPr txBox="1"/>
          <p:nvPr/>
        </p:nvSpPr>
        <p:spPr>
          <a:xfrm>
            <a:off x="5840025" y="1378725"/>
            <a:ext cx="3227700" cy="113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00"/>
                </a:solidFill>
              </a:rPr>
              <a:t>Check:</a:t>
            </a:r>
            <a:endParaRPr b="1" sz="2000">
              <a:solidFill>
                <a:srgbClr val="000000"/>
              </a:solidFill>
            </a:endParaRPr>
          </a:p>
          <a:p>
            <a:pPr indent="0" lvl="0" marL="0" rtl="0" algn="l">
              <a:spcBef>
                <a:spcPts val="0"/>
              </a:spcBef>
              <a:spcAft>
                <a:spcPts val="0"/>
              </a:spcAft>
              <a:buNone/>
            </a:pPr>
            <a:r>
              <a:t/>
            </a:r>
            <a:endParaRPr b="1" sz="2000">
              <a:solidFill>
                <a:srgbClr val="000000"/>
              </a:solidFill>
            </a:endParaRPr>
          </a:p>
          <a:p>
            <a:pPr indent="0" lvl="0" marL="0" rtl="0" algn="l">
              <a:spcBef>
                <a:spcPts val="0"/>
              </a:spcBef>
              <a:spcAft>
                <a:spcPts val="0"/>
              </a:spcAft>
              <a:buNone/>
            </a:pPr>
            <a:r>
              <a:rPr b="1" lang="en" sz="2000"/>
              <a:t>-14(-5) = -25 - 19(-5)</a:t>
            </a:r>
            <a:endParaRPr b="1" sz="2000">
              <a:solidFill>
                <a:srgbClr val="000000"/>
              </a:solidFill>
            </a:endParaRPr>
          </a:p>
        </p:txBody>
      </p:sp>
      <p:sp>
        <p:nvSpPr>
          <p:cNvPr id="163" name="Google Shape;163;p22"/>
          <p:cNvSpPr txBox="1"/>
          <p:nvPr/>
        </p:nvSpPr>
        <p:spPr>
          <a:xfrm>
            <a:off x="5916225" y="2369325"/>
            <a:ext cx="3227700" cy="113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t>      70 = -25 + 95</a:t>
            </a:r>
            <a:endParaRPr b="1" sz="2000"/>
          </a:p>
          <a:p>
            <a:pPr indent="0" lvl="0" marL="0" rtl="0" algn="l">
              <a:spcBef>
                <a:spcPts val="0"/>
              </a:spcBef>
              <a:spcAft>
                <a:spcPts val="0"/>
              </a:spcAft>
              <a:buNone/>
            </a:pPr>
            <a:r>
              <a:rPr b="1" lang="en" sz="2000"/>
              <a:t>      70 = 70</a:t>
            </a:r>
            <a:r>
              <a:rPr b="1" lang="en" sz="2000">
                <a:solidFill>
                  <a:srgbClr val="000000"/>
                </a:solidFill>
              </a:rPr>
              <a:t> </a:t>
            </a:r>
            <a:r>
              <a:rPr lang="en" sz="2000">
                <a:solidFill>
                  <a:srgbClr val="000000"/>
                </a:solidFill>
              </a:rPr>
              <a:t>✔️</a:t>
            </a:r>
            <a:endParaRPr b="1" sz="2000">
              <a:solidFill>
                <a:srgbClr val="000000"/>
              </a:solidFill>
            </a:endParaRPr>
          </a:p>
        </p:txBody>
      </p:sp>
      <p:grpSp>
        <p:nvGrpSpPr>
          <p:cNvPr id="164" name="Google Shape;164;p22"/>
          <p:cNvGrpSpPr/>
          <p:nvPr/>
        </p:nvGrpSpPr>
        <p:grpSpPr>
          <a:xfrm>
            <a:off x="4210889" y="2345900"/>
            <a:ext cx="3808725" cy="2051387"/>
            <a:chOff x="4734375" y="-1073100"/>
            <a:chExt cx="3803400" cy="5877900"/>
          </a:xfrm>
        </p:grpSpPr>
        <p:cxnSp>
          <p:nvCxnSpPr>
            <p:cNvPr id="165" name="Google Shape;165;p22"/>
            <p:cNvCxnSpPr/>
            <p:nvPr/>
          </p:nvCxnSpPr>
          <p:spPr>
            <a:xfrm flipH="1" rot="10800000">
              <a:off x="4734375" y="-1073100"/>
              <a:ext cx="2215500" cy="5877900"/>
            </a:xfrm>
            <a:prstGeom prst="straightConnector1">
              <a:avLst/>
            </a:prstGeom>
            <a:noFill/>
            <a:ln cap="flat" cmpd="sng" w="28575">
              <a:solidFill>
                <a:srgbClr val="38761D"/>
              </a:solidFill>
              <a:prstDash val="solid"/>
              <a:round/>
              <a:headEnd len="med" w="med" type="none"/>
              <a:tailEnd len="med" w="med" type="triangle"/>
            </a:ln>
          </p:spPr>
        </p:cxnSp>
        <p:cxnSp>
          <p:nvCxnSpPr>
            <p:cNvPr id="166" name="Google Shape;166;p22"/>
            <p:cNvCxnSpPr/>
            <p:nvPr/>
          </p:nvCxnSpPr>
          <p:spPr>
            <a:xfrm flipH="1" rot="10800000">
              <a:off x="4734375" y="-988500"/>
              <a:ext cx="3803400" cy="5717100"/>
            </a:xfrm>
            <a:prstGeom prst="straightConnector1">
              <a:avLst/>
            </a:prstGeom>
            <a:noFill/>
            <a:ln cap="flat" cmpd="sng" w="28575">
              <a:solidFill>
                <a:srgbClr val="38761D"/>
              </a:solidFill>
              <a:prstDash val="solid"/>
              <a:round/>
              <a:headEnd len="med" w="med" type="none"/>
              <a:tailEnd len="med" w="med" type="triangle"/>
            </a:ln>
          </p:spPr>
        </p:cxnSp>
      </p:grpSp>
      <p:sp>
        <p:nvSpPr>
          <p:cNvPr id="167" name="Google Shape;167;p22"/>
          <p:cNvSpPr txBox="1"/>
          <p:nvPr/>
        </p:nvSpPr>
        <p:spPr>
          <a:xfrm>
            <a:off x="3095625" y="3388450"/>
            <a:ext cx="1379100" cy="52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5a </a:t>
            </a:r>
            <a:r>
              <a:rPr lang="en" sz="2400">
                <a:highlight>
                  <a:srgbClr val="FFFF00"/>
                </a:highlight>
              </a:rPr>
              <a:t>=</a:t>
            </a:r>
            <a:r>
              <a:rPr lang="en" sz="2400"/>
              <a:t> -25</a:t>
            </a:r>
            <a:endParaRPr sz="2400"/>
          </a:p>
        </p:txBody>
      </p:sp>
      <p:sp>
        <p:nvSpPr>
          <p:cNvPr id="168" name="Google Shape;168;p22"/>
          <p:cNvSpPr txBox="1"/>
          <p:nvPr/>
        </p:nvSpPr>
        <p:spPr>
          <a:xfrm>
            <a:off x="3156075" y="3775375"/>
            <a:ext cx="1286400" cy="52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5       5</a:t>
            </a:r>
            <a:endParaRPr sz="2400"/>
          </a:p>
        </p:txBody>
      </p:sp>
      <p:grpSp>
        <p:nvGrpSpPr>
          <p:cNvPr id="169" name="Google Shape;169;p22"/>
          <p:cNvGrpSpPr/>
          <p:nvPr/>
        </p:nvGrpSpPr>
        <p:grpSpPr>
          <a:xfrm>
            <a:off x="3109950" y="3869400"/>
            <a:ext cx="1214350" cy="0"/>
            <a:chOff x="5206575" y="3096825"/>
            <a:chExt cx="1214350" cy="0"/>
          </a:xfrm>
        </p:grpSpPr>
        <p:cxnSp>
          <p:nvCxnSpPr>
            <p:cNvPr id="170" name="Google Shape;170;p22"/>
            <p:cNvCxnSpPr/>
            <p:nvPr/>
          </p:nvCxnSpPr>
          <p:spPr>
            <a:xfrm>
              <a:off x="5206575" y="3096825"/>
              <a:ext cx="407100" cy="0"/>
            </a:xfrm>
            <a:prstGeom prst="straightConnector1">
              <a:avLst/>
            </a:prstGeom>
            <a:noFill/>
            <a:ln cap="flat" cmpd="sng" w="28575">
              <a:solidFill>
                <a:srgbClr val="000000"/>
              </a:solidFill>
              <a:prstDash val="solid"/>
              <a:round/>
              <a:headEnd len="med" w="med" type="none"/>
              <a:tailEnd len="med" w="med" type="none"/>
            </a:ln>
          </p:spPr>
        </p:cxnSp>
        <p:cxnSp>
          <p:nvCxnSpPr>
            <p:cNvPr id="171" name="Google Shape;171;p22"/>
            <p:cNvCxnSpPr/>
            <p:nvPr/>
          </p:nvCxnSpPr>
          <p:spPr>
            <a:xfrm>
              <a:off x="6013825" y="3096825"/>
              <a:ext cx="407100" cy="0"/>
            </a:xfrm>
            <a:prstGeom prst="straightConnector1">
              <a:avLst/>
            </a:prstGeom>
            <a:noFill/>
            <a:ln cap="flat" cmpd="sng" w="28575">
              <a:solidFill>
                <a:srgbClr val="000000"/>
              </a:solidFill>
              <a:prstDash val="solid"/>
              <a:round/>
              <a:headEnd len="med" w="med" type="none"/>
              <a:tailEnd len="med" w="med" type="none"/>
            </a:ln>
          </p:spPr>
        </p:cxnSp>
      </p:grpSp>
      <p:grpSp>
        <p:nvGrpSpPr>
          <p:cNvPr id="172" name="Google Shape;172;p22"/>
          <p:cNvGrpSpPr/>
          <p:nvPr/>
        </p:nvGrpSpPr>
        <p:grpSpPr>
          <a:xfrm>
            <a:off x="3019425" y="3304200"/>
            <a:ext cx="392800" cy="900300"/>
            <a:chOff x="3400425" y="3761175"/>
            <a:chExt cx="392800" cy="900300"/>
          </a:xfrm>
        </p:grpSpPr>
        <p:cxnSp>
          <p:nvCxnSpPr>
            <p:cNvPr id="173" name="Google Shape;173;p22"/>
            <p:cNvCxnSpPr/>
            <p:nvPr/>
          </p:nvCxnSpPr>
          <p:spPr>
            <a:xfrm>
              <a:off x="3654025" y="3954075"/>
              <a:ext cx="139200" cy="707400"/>
            </a:xfrm>
            <a:prstGeom prst="straightConnector1">
              <a:avLst/>
            </a:prstGeom>
            <a:noFill/>
            <a:ln cap="flat" cmpd="sng" w="19050">
              <a:solidFill>
                <a:srgbClr val="9900FF"/>
              </a:solidFill>
              <a:prstDash val="solid"/>
              <a:round/>
              <a:headEnd len="med" w="med" type="none"/>
              <a:tailEnd len="med" w="med" type="none"/>
            </a:ln>
          </p:spPr>
        </p:cxnSp>
        <p:sp>
          <p:nvSpPr>
            <p:cNvPr id="174" name="Google Shape;174;p22"/>
            <p:cNvSpPr txBox="1"/>
            <p:nvPr/>
          </p:nvSpPr>
          <p:spPr>
            <a:xfrm>
              <a:off x="3400425" y="3761175"/>
              <a:ext cx="289200" cy="31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6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Video - Variable on both sides and 1 constant</a:t>
            </a:r>
            <a:endParaRPr b="1"/>
          </a:p>
        </p:txBody>
      </p:sp>
      <p:pic>
        <p:nvPicPr>
          <p:cNvPr id="180" name="Google Shape;180;p23" title="2 step equation when there are variable terms on both sides and 1 constant   Google Slides">
            <a:hlinkClick r:id="rId3"/>
          </p:cNvPr>
          <p:cNvPicPr preferRelativeResize="0"/>
          <p:nvPr/>
        </p:nvPicPr>
        <p:blipFill>
          <a:blip r:embed="rId4">
            <a:alphaModFix/>
          </a:blip>
          <a:stretch>
            <a:fillRect/>
          </a:stretch>
        </p:blipFill>
        <p:spPr>
          <a:xfrm>
            <a:off x="1496525" y="1017725"/>
            <a:ext cx="5501033" cy="41257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4"/>
          <p:cNvSpPr txBox="1"/>
          <p:nvPr/>
        </p:nvSpPr>
        <p:spPr>
          <a:xfrm>
            <a:off x="4559825" y="4618500"/>
            <a:ext cx="1210200" cy="52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 a = -5</a:t>
            </a:r>
            <a:endParaRPr sz="2400"/>
          </a:p>
        </p:txBody>
      </p:sp>
      <p:sp>
        <p:nvSpPr>
          <p:cNvPr id="186" name="Google Shape;186;p24"/>
          <p:cNvSpPr txBox="1"/>
          <p:nvPr/>
        </p:nvSpPr>
        <p:spPr>
          <a:xfrm>
            <a:off x="311700" y="445025"/>
            <a:ext cx="8520600" cy="105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500">
                <a:solidFill>
                  <a:srgbClr val="000000"/>
                </a:solidFill>
              </a:rPr>
              <a:t>How to solve a </a:t>
            </a:r>
            <a:r>
              <a:rPr b="1" lang="en" sz="2500">
                <a:highlight>
                  <a:srgbClr val="00FFFF"/>
                </a:highlight>
              </a:rPr>
              <a:t>2-step </a:t>
            </a:r>
            <a:r>
              <a:rPr b="1" lang="en" sz="2500">
                <a:solidFill>
                  <a:srgbClr val="000000"/>
                </a:solidFill>
                <a:highlight>
                  <a:srgbClr val="00FFFF"/>
                </a:highlight>
              </a:rPr>
              <a:t>equation</a:t>
            </a:r>
            <a:r>
              <a:rPr b="1" lang="en" sz="2500"/>
              <a:t> </a:t>
            </a:r>
            <a:r>
              <a:rPr b="1" lang="en" sz="2500">
                <a:highlight>
                  <a:srgbClr val="FF9900"/>
                </a:highlight>
              </a:rPr>
              <a:t>when there are variable terms on both sides and 1 constant</a:t>
            </a:r>
            <a:r>
              <a:rPr b="1" lang="en" sz="2500"/>
              <a:t> -  Extended</a:t>
            </a:r>
            <a:endParaRPr b="1" sz="2500">
              <a:solidFill>
                <a:srgbClr val="000000"/>
              </a:solidFill>
            </a:endParaRPr>
          </a:p>
        </p:txBody>
      </p:sp>
      <p:sp>
        <p:nvSpPr>
          <p:cNvPr id="187" name="Google Shape;187;p24"/>
          <p:cNvSpPr txBox="1"/>
          <p:nvPr/>
        </p:nvSpPr>
        <p:spPr>
          <a:xfrm>
            <a:off x="439350" y="1379925"/>
            <a:ext cx="8392800" cy="5679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SzPts val="2400"/>
              <a:buAutoNum type="alphaUcParenR"/>
            </a:pPr>
            <a:r>
              <a:rPr lang="en" sz="2000"/>
              <a:t>Equation:</a:t>
            </a:r>
            <a:r>
              <a:rPr lang="en" sz="2400"/>
              <a:t>           -14a = -25 - 19a</a:t>
            </a:r>
            <a:endParaRPr sz="2400"/>
          </a:p>
        </p:txBody>
      </p:sp>
      <p:sp>
        <p:nvSpPr>
          <p:cNvPr id="188" name="Google Shape;188;p24"/>
          <p:cNvSpPr/>
          <p:nvPr/>
        </p:nvSpPr>
        <p:spPr>
          <a:xfrm>
            <a:off x="2952250" y="1401375"/>
            <a:ext cx="660900" cy="525000"/>
          </a:xfrm>
          <a:prstGeom prst="ellipse">
            <a:avLst/>
          </a:prstGeom>
          <a:noFill/>
          <a:ln cap="flat" cmpd="sng" w="2857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4"/>
          <p:cNvSpPr/>
          <p:nvPr/>
        </p:nvSpPr>
        <p:spPr>
          <a:xfrm>
            <a:off x="4390000" y="1422825"/>
            <a:ext cx="817500" cy="525000"/>
          </a:xfrm>
          <a:prstGeom prst="ellipse">
            <a:avLst/>
          </a:prstGeom>
          <a:noFill/>
          <a:ln cap="flat" cmpd="sng" w="2857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4"/>
          <p:cNvSpPr/>
          <p:nvPr/>
        </p:nvSpPr>
        <p:spPr>
          <a:xfrm>
            <a:off x="4616775" y="4661700"/>
            <a:ext cx="1032000" cy="4386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4"/>
          <p:cNvSpPr/>
          <p:nvPr/>
        </p:nvSpPr>
        <p:spPr>
          <a:xfrm>
            <a:off x="3343275" y="1947825"/>
            <a:ext cx="1422934" cy="314551"/>
          </a:xfrm>
          <a:custGeom>
            <a:rect b="b" l="l" r="r" t="t"/>
            <a:pathLst>
              <a:path extrusionOk="0" h="28713" w="63866">
                <a:moveTo>
                  <a:pt x="63866" y="0"/>
                </a:moveTo>
                <a:cubicBezTo>
                  <a:pt x="62294" y="3643"/>
                  <a:pt x="63580" y="17288"/>
                  <a:pt x="54436" y="21860"/>
                </a:cubicBezTo>
                <a:cubicBezTo>
                  <a:pt x="45292" y="26432"/>
                  <a:pt x="18075" y="31004"/>
                  <a:pt x="9002" y="27432"/>
                </a:cubicBezTo>
                <a:cubicBezTo>
                  <a:pt x="-71" y="23860"/>
                  <a:pt x="1500" y="4930"/>
                  <a:pt x="0" y="429"/>
                </a:cubicBezTo>
              </a:path>
            </a:pathLst>
          </a:custGeom>
          <a:noFill/>
          <a:ln cap="flat" cmpd="sng" w="28575">
            <a:solidFill>
              <a:srgbClr val="0000FF"/>
            </a:solidFill>
            <a:prstDash val="solid"/>
            <a:round/>
            <a:headEnd len="med" w="med" type="stealth"/>
            <a:tailEnd len="med" w="med" type="none"/>
          </a:ln>
        </p:spPr>
      </p:sp>
      <p:sp>
        <p:nvSpPr>
          <p:cNvPr id="192" name="Google Shape;192;p24"/>
          <p:cNvSpPr txBox="1"/>
          <p:nvPr/>
        </p:nvSpPr>
        <p:spPr>
          <a:xfrm>
            <a:off x="416150" y="2308650"/>
            <a:ext cx="8392800" cy="81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t>                                              </a:t>
            </a:r>
            <a:r>
              <a:rPr lang="en" sz="2400"/>
              <a:t>-14a </a:t>
            </a:r>
            <a:r>
              <a:rPr lang="en" sz="2400">
                <a:highlight>
                  <a:srgbClr val="FFFF00"/>
                </a:highlight>
              </a:rPr>
              <a:t>=</a:t>
            </a:r>
            <a:r>
              <a:rPr lang="en" sz="2400"/>
              <a:t> -25 - 19a</a:t>
            </a:r>
            <a:endParaRPr sz="2400"/>
          </a:p>
          <a:p>
            <a:pPr indent="0" lvl="0" marL="0" rtl="0" algn="l">
              <a:spcBef>
                <a:spcPts val="0"/>
              </a:spcBef>
              <a:spcAft>
                <a:spcPts val="0"/>
              </a:spcAft>
              <a:buNone/>
            </a:pPr>
            <a:r>
              <a:rPr lang="en" sz="1500">
                <a:solidFill>
                  <a:schemeClr val="dk1"/>
                </a:solidFill>
              </a:rPr>
              <a:t>Opposite to both sides:</a:t>
            </a:r>
            <a:r>
              <a:rPr lang="en" sz="2400"/>
              <a:t>     </a:t>
            </a:r>
            <a:r>
              <a:rPr lang="en" sz="2400">
                <a:solidFill>
                  <a:srgbClr val="0000FF"/>
                </a:solidFill>
              </a:rPr>
              <a:t>+14a</a:t>
            </a:r>
            <a:r>
              <a:rPr lang="en" sz="2400"/>
              <a:t>		   </a:t>
            </a:r>
            <a:r>
              <a:rPr lang="en" sz="2400">
                <a:solidFill>
                  <a:srgbClr val="0000FF"/>
                </a:solidFill>
              </a:rPr>
              <a:t>+14a</a:t>
            </a:r>
            <a:endParaRPr sz="2400"/>
          </a:p>
        </p:txBody>
      </p:sp>
      <p:cxnSp>
        <p:nvCxnSpPr>
          <p:cNvPr id="193" name="Google Shape;193;p24"/>
          <p:cNvCxnSpPr/>
          <p:nvPr/>
        </p:nvCxnSpPr>
        <p:spPr>
          <a:xfrm>
            <a:off x="2537225" y="3169450"/>
            <a:ext cx="2893200" cy="0"/>
          </a:xfrm>
          <a:prstGeom prst="straightConnector1">
            <a:avLst/>
          </a:prstGeom>
          <a:noFill/>
          <a:ln cap="flat" cmpd="sng" w="38100">
            <a:solidFill>
              <a:srgbClr val="000000"/>
            </a:solidFill>
            <a:prstDash val="solid"/>
            <a:round/>
            <a:headEnd len="med" w="med" type="none"/>
            <a:tailEnd len="med" w="med" type="none"/>
          </a:ln>
        </p:spPr>
      </p:cxnSp>
      <p:grpSp>
        <p:nvGrpSpPr>
          <p:cNvPr id="194" name="Google Shape;194;p24"/>
          <p:cNvGrpSpPr/>
          <p:nvPr/>
        </p:nvGrpSpPr>
        <p:grpSpPr>
          <a:xfrm>
            <a:off x="3033049" y="2186211"/>
            <a:ext cx="559080" cy="973978"/>
            <a:chOff x="4714875" y="2484188"/>
            <a:chExt cx="600000" cy="1402013"/>
          </a:xfrm>
        </p:grpSpPr>
        <p:cxnSp>
          <p:nvCxnSpPr>
            <p:cNvPr id="195" name="Google Shape;195;p24"/>
            <p:cNvCxnSpPr/>
            <p:nvPr/>
          </p:nvCxnSpPr>
          <p:spPr>
            <a:xfrm flipH="1" rot="10800000">
              <a:off x="4714875" y="2689500"/>
              <a:ext cx="600000" cy="1196700"/>
            </a:xfrm>
            <a:prstGeom prst="straightConnector1">
              <a:avLst/>
            </a:prstGeom>
            <a:noFill/>
            <a:ln cap="flat" cmpd="sng" w="28575">
              <a:solidFill>
                <a:srgbClr val="0000FF"/>
              </a:solidFill>
              <a:prstDash val="solid"/>
              <a:round/>
              <a:headEnd len="med" w="med" type="none"/>
              <a:tailEnd len="med" w="med" type="none"/>
            </a:ln>
          </p:spPr>
        </p:cxnSp>
        <p:sp>
          <p:nvSpPr>
            <p:cNvPr id="196" name="Google Shape;196;p24"/>
            <p:cNvSpPr txBox="1"/>
            <p:nvPr/>
          </p:nvSpPr>
          <p:spPr>
            <a:xfrm>
              <a:off x="4966573" y="2484188"/>
              <a:ext cx="289200" cy="31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0</a:t>
              </a:r>
              <a:endParaRPr>
                <a:solidFill>
                  <a:srgbClr val="0000FF"/>
                </a:solidFill>
              </a:endParaRPr>
            </a:p>
          </p:txBody>
        </p:sp>
      </p:grpSp>
      <p:cxnSp>
        <p:nvCxnSpPr>
          <p:cNvPr id="197" name="Google Shape;197;p24"/>
          <p:cNvCxnSpPr/>
          <p:nvPr/>
        </p:nvCxnSpPr>
        <p:spPr>
          <a:xfrm>
            <a:off x="5773450" y="1396600"/>
            <a:ext cx="0" cy="3664800"/>
          </a:xfrm>
          <a:prstGeom prst="straightConnector1">
            <a:avLst/>
          </a:prstGeom>
          <a:noFill/>
          <a:ln cap="flat" cmpd="sng" w="19050">
            <a:solidFill>
              <a:srgbClr val="595959"/>
            </a:solidFill>
            <a:prstDash val="solid"/>
            <a:round/>
            <a:headEnd len="med" w="med" type="none"/>
            <a:tailEnd len="med" w="med" type="none"/>
          </a:ln>
        </p:spPr>
      </p:cxnSp>
      <p:sp>
        <p:nvSpPr>
          <p:cNvPr id="198" name="Google Shape;198;p24"/>
          <p:cNvSpPr txBox="1"/>
          <p:nvPr/>
        </p:nvSpPr>
        <p:spPr>
          <a:xfrm>
            <a:off x="5840025" y="1378725"/>
            <a:ext cx="3227700" cy="113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00"/>
                </a:solidFill>
              </a:rPr>
              <a:t>Check:</a:t>
            </a:r>
            <a:endParaRPr b="1" sz="2000">
              <a:solidFill>
                <a:srgbClr val="000000"/>
              </a:solidFill>
            </a:endParaRPr>
          </a:p>
          <a:p>
            <a:pPr indent="0" lvl="0" marL="0" rtl="0" algn="l">
              <a:spcBef>
                <a:spcPts val="0"/>
              </a:spcBef>
              <a:spcAft>
                <a:spcPts val="0"/>
              </a:spcAft>
              <a:buNone/>
            </a:pPr>
            <a:r>
              <a:t/>
            </a:r>
            <a:endParaRPr b="1" sz="2000">
              <a:solidFill>
                <a:srgbClr val="000000"/>
              </a:solidFill>
            </a:endParaRPr>
          </a:p>
          <a:p>
            <a:pPr indent="0" lvl="0" marL="0" rtl="0" algn="l">
              <a:spcBef>
                <a:spcPts val="0"/>
              </a:spcBef>
              <a:spcAft>
                <a:spcPts val="0"/>
              </a:spcAft>
              <a:buNone/>
            </a:pPr>
            <a:r>
              <a:rPr b="1" lang="en" sz="2000"/>
              <a:t>-14(-5) = -25 - 19(-5)</a:t>
            </a:r>
            <a:endParaRPr b="1" sz="2000">
              <a:solidFill>
                <a:srgbClr val="000000"/>
              </a:solidFill>
            </a:endParaRPr>
          </a:p>
        </p:txBody>
      </p:sp>
      <p:sp>
        <p:nvSpPr>
          <p:cNvPr id="199" name="Google Shape;199;p24"/>
          <p:cNvSpPr txBox="1"/>
          <p:nvPr/>
        </p:nvSpPr>
        <p:spPr>
          <a:xfrm>
            <a:off x="5916225" y="2369325"/>
            <a:ext cx="3227700" cy="113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t>      70 = -25 + 95</a:t>
            </a:r>
            <a:endParaRPr b="1" sz="2000"/>
          </a:p>
          <a:p>
            <a:pPr indent="0" lvl="0" marL="0" rtl="0" algn="l">
              <a:spcBef>
                <a:spcPts val="0"/>
              </a:spcBef>
              <a:spcAft>
                <a:spcPts val="0"/>
              </a:spcAft>
              <a:buNone/>
            </a:pPr>
            <a:r>
              <a:rPr b="1" lang="en" sz="2000"/>
              <a:t>      70 = 70</a:t>
            </a:r>
            <a:r>
              <a:rPr b="1" lang="en" sz="2000">
                <a:solidFill>
                  <a:srgbClr val="000000"/>
                </a:solidFill>
              </a:rPr>
              <a:t> </a:t>
            </a:r>
            <a:r>
              <a:rPr lang="en" sz="2000">
                <a:solidFill>
                  <a:srgbClr val="000000"/>
                </a:solidFill>
              </a:rPr>
              <a:t>✔️</a:t>
            </a:r>
            <a:endParaRPr b="1" sz="2000">
              <a:solidFill>
                <a:srgbClr val="000000"/>
              </a:solidFill>
            </a:endParaRPr>
          </a:p>
        </p:txBody>
      </p:sp>
      <p:grpSp>
        <p:nvGrpSpPr>
          <p:cNvPr id="200" name="Google Shape;200;p24"/>
          <p:cNvGrpSpPr/>
          <p:nvPr/>
        </p:nvGrpSpPr>
        <p:grpSpPr>
          <a:xfrm>
            <a:off x="5582489" y="2346708"/>
            <a:ext cx="2454431" cy="2355575"/>
            <a:chOff x="4734375" y="86100"/>
            <a:chExt cx="2451000" cy="4718700"/>
          </a:xfrm>
        </p:grpSpPr>
        <p:cxnSp>
          <p:nvCxnSpPr>
            <p:cNvPr id="201" name="Google Shape;201;p24"/>
            <p:cNvCxnSpPr/>
            <p:nvPr/>
          </p:nvCxnSpPr>
          <p:spPr>
            <a:xfrm flipH="1" rot="10800000">
              <a:off x="4734375" y="86100"/>
              <a:ext cx="877800" cy="4718700"/>
            </a:xfrm>
            <a:prstGeom prst="straightConnector1">
              <a:avLst/>
            </a:prstGeom>
            <a:noFill/>
            <a:ln cap="flat" cmpd="sng" w="28575">
              <a:solidFill>
                <a:srgbClr val="38761D"/>
              </a:solidFill>
              <a:prstDash val="solid"/>
              <a:round/>
              <a:headEnd len="med" w="med" type="none"/>
              <a:tailEnd len="med" w="med" type="triangle"/>
            </a:ln>
          </p:spPr>
        </p:cxnSp>
        <p:cxnSp>
          <p:nvCxnSpPr>
            <p:cNvPr id="202" name="Google Shape;202;p24"/>
            <p:cNvCxnSpPr/>
            <p:nvPr/>
          </p:nvCxnSpPr>
          <p:spPr>
            <a:xfrm flipH="1" rot="10800000">
              <a:off x="4734375" y="107700"/>
              <a:ext cx="2451000" cy="4620900"/>
            </a:xfrm>
            <a:prstGeom prst="straightConnector1">
              <a:avLst/>
            </a:prstGeom>
            <a:noFill/>
            <a:ln cap="flat" cmpd="sng" w="28575">
              <a:solidFill>
                <a:srgbClr val="38761D"/>
              </a:solidFill>
              <a:prstDash val="solid"/>
              <a:round/>
              <a:headEnd len="med" w="med" type="none"/>
              <a:tailEnd len="med" w="med" type="triangle"/>
            </a:ln>
          </p:spPr>
        </p:cxnSp>
      </p:grpSp>
      <p:sp>
        <p:nvSpPr>
          <p:cNvPr id="203" name="Google Shape;203;p24"/>
          <p:cNvSpPr txBox="1"/>
          <p:nvPr/>
        </p:nvSpPr>
        <p:spPr>
          <a:xfrm>
            <a:off x="2952250" y="3159850"/>
            <a:ext cx="2163300" cy="81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    0</a:t>
            </a:r>
            <a:r>
              <a:rPr lang="en" sz="2400"/>
              <a:t> </a:t>
            </a:r>
            <a:r>
              <a:rPr lang="en" sz="2400">
                <a:highlight>
                  <a:srgbClr val="FFFF00"/>
                </a:highlight>
              </a:rPr>
              <a:t>=</a:t>
            </a:r>
            <a:r>
              <a:rPr lang="en" sz="2400"/>
              <a:t> -25 - 5a</a:t>
            </a:r>
            <a:endParaRPr sz="2400"/>
          </a:p>
          <a:p>
            <a:pPr indent="0" lvl="0" marL="0" rtl="0" algn="l">
              <a:spcBef>
                <a:spcPts val="0"/>
              </a:spcBef>
              <a:spcAft>
                <a:spcPts val="0"/>
              </a:spcAft>
              <a:buNone/>
            </a:pPr>
            <a:r>
              <a:rPr lang="en" sz="2400"/>
              <a:t>+25   +25</a:t>
            </a:r>
            <a:endParaRPr sz="2400"/>
          </a:p>
        </p:txBody>
      </p:sp>
      <p:sp>
        <p:nvSpPr>
          <p:cNvPr id="204" name="Google Shape;204;p24"/>
          <p:cNvSpPr txBox="1"/>
          <p:nvPr/>
        </p:nvSpPr>
        <p:spPr>
          <a:xfrm>
            <a:off x="3079875" y="4308775"/>
            <a:ext cx="1394700" cy="52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a:t>
            </a:r>
            <a:r>
              <a:rPr lang="en" sz="2400"/>
              <a:t>5      -5</a:t>
            </a:r>
            <a:endParaRPr sz="2400"/>
          </a:p>
        </p:txBody>
      </p:sp>
      <p:grpSp>
        <p:nvGrpSpPr>
          <p:cNvPr id="205" name="Google Shape;205;p24"/>
          <p:cNvGrpSpPr/>
          <p:nvPr/>
        </p:nvGrpSpPr>
        <p:grpSpPr>
          <a:xfrm>
            <a:off x="3109950" y="4402800"/>
            <a:ext cx="1214350" cy="0"/>
            <a:chOff x="5206575" y="3096825"/>
            <a:chExt cx="1214350" cy="0"/>
          </a:xfrm>
        </p:grpSpPr>
        <p:cxnSp>
          <p:nvCxnSpPr>
            <p:cNvPr id="206" name="Google Shape;206;p24"/>
            <p:cNvCxnSpPr/>
            <p:nvPr/>
          </p:nvCxnSpPr>
          <p:spPr>
            <a:xfrm>
              <a:off x="5206575" y="3096825"/>
              <a:ext cx="407100" cy="0"/>
            </a:xfrm>
            <a:prstGeom prst="straightConnector1">
              <a:avLst/>
            </a:prstGeom>
            <a:noFill/>
            <a:ln cap="flat" cmpd="sng" w="28575">
              <a:solidFill>
                <a:srgbClr val="000000"/>
              </a:solidFill>
              <a:prstDash val="solid"/>
              <a:round/>
              <a:headEnd len="med" w="med" type="none"/>
              <a:tailEnd len="med" w="med" type="none"/>
            </a:ln>
          </p:spPr>
        </p:cxnSp>
        <p:cxnSp>
          <p:nvCxnSpPr>
            <p:cNvPr id="207" name="Google Shape;207;p24"/>
            <p:cNvCxnSpPr/>
            <p:nvPr/>
          </p:nvCxnSpPr>
          <p:spPr>
            <a:xfrm>
              <a:off x="6013825" y="3096825"/>
              <a:ext cx="407100" cy="0"/>
            </a:xfrm>
            <a:prstGeom prst="straightConnector1">
              <a:avLst/>
            </a:prstGeom>
            <a:noFill/>
            <a:ln cap="flat" cmpd="sng" w="28575">
              <a:solidFill>
                <a:srgbClr val="000000"/>
              </a:solidFill>
              <a:prstDash val="solid"/>
              <a:round/>
              <a:headEnd len="med" w="med" type="none"/>
              <a:tailEnd len="med" w="med" type="none"/>
            </a:ln>
          </p:spPr>
        </p:cxnSp>
      </p:grpSp>
      <p:grpSp>
        <p:nvGrpSpPr>
          <p:cNvPr id="208" name="Google Shape;208;p24"/>
          <p:cNvGrpSpPr/>
          <p:nvPr/>
        </p:nvGrpSpPr>
        <p:grpSpPr>
          <a:xfrm>
            <a:off x="3781425" y="3913800"/>
            <a:ext cx="392800" cy="900300"/>
            <a:chOff x="3400425" y="3761175"/>
            <a:chExt cx="392800" cy="900300"/>
          </a:xfrm>
        </p:grpSpPr>
        <p:cxnSp>
          <p:nvCxnSpPr>
            <p:cNvPr id="209" name="Google Shape;209;p24"/>
            <p:cNvCxnSpPr/>
            <p:nvPr/>
          </p:nvCxnSpPr>
          <p:spPr>
            <a:xfrm>
              <a:off x="3654025" y="3954075"/>
              <a:ext cx="139200" cy="707400"/>
            </a:xfrm>
            <a:prstGeom prst="straightConnector1">
              <a:avLst/>
            </a:prstGeom>
            <a:noFill/>
            <a:ln cap="flat" cmpd="sng" w="19050">
              <a:solidFill>
                <a:srgbClr val="9900FF"/>
              </a:solidFill>
              <a:prstDash val="solid"/>
              <a:round/>
              <a:headEnd len="med" w="med" type="none"/>
              <a:tailEnd len="med" w="med" type="none"/>
            </a:ln>
          </p:spPr>
        </p:cxnSp>
        <p:sp>
          <p:nvSpPr>
            <p:cNvPr id="210" name="Google Shape;210;p24"/>
            <p:cNvSpPr txBox="1"/>
            <p:nvPr/>
          </p:nvSpPr>
          <p:spPr>
            <a:xfrm>
              <a:off x="3400425" y="3761175"/>
              <a:ext cx="289200" cy="31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grpSp>
      <p:cxnSp>
        <p:nvCxnSpPr>
          <p:cNvPr id="211" name="Google Shape;211;p24"/>
          <p:cNvCxnSpPr/>
          <p:nvPr/>
        </p:nvCxnSpPr>
        <p:spPr>
          <a:xfrm>
            <a:off x="2537225" y="4007650"/>
            <a:ext cx="2893200" cy="0"/>
          </a:xfrm>
          <a:prstGeom prst="straightConnector1">
            <a:avLst/>
          </a:prstGeom>
          <a:noFill/>
          <a:ln cap="flat" cmpd="sng" w="38100">
            <a:solidFill>
              <a:srgbClr val="000000"/>
            </a:solidFill>
            <a:prstDash val="solid"/>
            <a:round/>
            <a:headEnd len="med" w="med" type="none"/>
            <a:tailEnd len="med" w="med" type="none"/>
          </a:ln>
        </p:spPr>
      </p:cxnSp>
      <p:grpSp>
        <p:nvGrpSpPr>
          <p:cNvPr id="212" name="Google Shape;212;p24"/>
          <p:cNvGrpSpPr/>
          <p:nvPr/>
        </p:nvGrpSpPr>
        <p:grpSpPr>
          <a:xfrm>
            <a:off x="3871249" y="3100611"/>
            <a:ext cx="732609" cy="897778"/>
            <a:chOff x="4714875" y="2593875"/>
            <a:chExt cx="786229" cy="1292325"/>
          </a:xfrm>
        </p:grpSpPr>
        <p:cxnSp>
          <p:nvCxnSpPr>
            <p:cNvPr id="213" name="Google Shape;213;p24"/>
            <p:cNvCxnSpPr/>
            <p:nvPr/>
          </p:nvCxnSpPr>
          <p:spPr>
            <a:xfrm flipH="1" rot="10800000">
              <a:off x="4714875" y="2689500"/>
              <a:ext cx="600000" cy="1196700"/>
            </a:xfrm>
            <a:prstGeom prst="straightConnector1">
              <a:avLst/>
            </a:prstGeom>
            <a:noFill/>
            <a:ln cap="flat" cmpd="sng" w="28575">
              <a:solidFill>
                <a:srgbClr val="0000FF"/>
              </a:solidFill>
              <a:prstDash val="solid"/>
              <a:round/>
              <a:headEnd len="med" w="med" type="none"/>
              <a:tailEnd len="med" w="med" type="none"/>
            </a:ln>
          </p:spPr>
        </p:cxnSp>
        <p:sp>
          <p:nvSpPr>
            <p:cNvPr id="214" name="Google Shape;214;p24"/>
            <p:cNvSpPr txBox="1"/>
            <p:nvPr/>
          </p:nvSpPr>
          <p:spPr>
            <a:xfrm>
              <a:off x="5211904" y="2593875"/>
              <a:ext cx="289200" cy="31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0</a:t>
              </a:r>
              <a:endParaRPr>
                <a:solidFill>
                  <a:srgbClr val="0000FF"/>
                </a:solidFill>
              </a:endParaRPr>
            </a:p>
          </p:txBody>
        </p:sp>
      </p:grpSp>
      <p:sp>
        <p:nvSpPr>
          <p:cNvPr id="215" name="Google Shape;215;p24"/>
          <p:cNvSpPr txBox="1"/>
          <p:nvPr/>
        </p:nvSpPr>
        <p:spPr>
          <a:xfrm>
            <a:off x="3097925" y="3971925"/>
            <a:ext cx="1422900" cy="31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25</a:t>
            </a:r>
            <a:r>
              <a:rPr lang="en" sz="2400"/>
              <a:t> </a:t>
            </a:r>
            <a:r>
              <a:rPr lang="en" sz="2400">
                <a:highlight>
                  <a:srgbClr val="FFFF00"/>
                </a:highlight>
              </a:rPr>
              <a:t>=</a:t>
            </a:r>
            <a:r>
              <a:rPr lang="en" sz="2400"/>
              <a:t> -5a</a:t>
            </a:r>
            <a:endParaRPr sz="2400"/>
          </a:p>
        </p:txBody>
      </p:sp>
      <p:sp>
        <p:nvSpPr>
          <p:cNvPr id="216" name="Google Shape;216;p24"/>
          <p:cNvSpPr txBox="1"/>
          <p:nvPr/>
        </p:nvSpPr>
        <p:spPr>
          <a:xfrm>
            <a:off x="3188225" y="4618500"/>
            <a:ext cx="1210200" cy="52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-5 = a</a:t>
            </a:r>
            <a:endParaRPr sz="2400"/>
          </a:p>
        </p:txBody>
      </p:sp>
      <p:cxnSp>
        <p:nvCxnSpPr>
          <p:cNvPr id="217" name="Google Shape;217;p24"/>
          <p:cNvCxnSpPr/>
          <p:nvPr/>
        </p:nvCxnSpPr>
        <p:spPr>
          <a:xfrm>
            <a:off x="4169825" y="4957200"/>
            <a:ext cx="329700" cy="0"/>
          </a:xfrm>
          <a:prstGeom prst="straightConnector1">
            <a:avLst/>
          </a:prstGeom>
          <a:noFill/>
          <a:ln cap="flat" cmpd="sng" w="19050">
            <a:solidFill>
              <a:srgbClr val="FF0000"/>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0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Video - Variable on both sides and 1 constant - Extended</a:t>
            </a:r>
            <a:endParaRPr b="1" sz="2400"/>
          </a:p>
        </p:txBody>
      </p:sp>
      <p:pic>
        <p:nvPicPr>
          <p:cNvPr id="223" name="Google Shape;223;p25" title="Extended 2 step equation with variable terms on both sides and 1 constant   Google Slides">
            <a:hlinkClick r:id="rId3"/>
          </p:cNvPr>
          <p:cNvPicPr preferRelativeResize="0"/>
          <p:nvPr/>
        </p:nvPicPr>
        <p:blipFill>
          <a:blip r:embed="rId4">
            <a:alphaModFix/>
          </a:blip>
          <a:stretch>
            <a:fillRect/>
          </a:stretch>
        </p:blipFill>
        <p:spPr>
          <a:xfrm>
            <a:off x="1664125" y="1017725"/>
            <a:ext cx="5378125" cy="40336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pic>
        <p:nvPicPr>
          <p:cNvPr id="228" name="Google Shape;228;p26">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229" name="Google Shape;229;p26">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6"/>
          <p:cNvSpPr/>
          <p:nvPr/>
        </p:nvSpPr>
        <p:spPr>
          <a:xfrm>
            <a:off x="6715425" y="4009250"/>
            <a:ext cx="2256300" cy="572700"/>
          </a:xfrm>
          <a:prstGeom prst="rect">
            <a:avLst/>
          </a:prstGeom>
          <a:solidFill>
            <a:srgbClr val="FFFF00"/>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6"/>
          <p:cNvSpPr txBox="1"/>
          <p:nvPr/>
        </p:nvSpPr>
        <p:spPr>
          <a:xfrm>
            <a:off x="5592525" y="3902975"/>
            <a:ext cx="1122900" cy="42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Answer:</a:t>
            </a:r>
            <a:endParaRPr sz="2000"/>
          </a:p>
        </p:txBody>
      </p:sp>
      <p:sp>
        <p:nvSpPr>
          <p:cNvPr id="232" name="Google Shape;232;p26"/>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t>
            </a:r>
            <a:endParaRPr/>
          </a:p>
        </p:txBody>
      </p:sp>
      <p:sp>
        <p:nvSpPr>
          <p:cNvPr id="233" name="Google Shape;233;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7x - 121 = 18x  (Show your steps and check)</a:t>
            </a:r>
            <a:endParaRPr b="1" sz="2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pic>
        <p:nvPicPr>
          <p:cNvPr id="238" name="Google Shape;238;p27"/>
          <p:cNvPicPr preferRelativeResize="0"/>
          <p:nvPr/>
        </p:nvPicPr>
        <p:blipFill>
          <a:blip r:embed="rId3">
            <a:alphaModFix/>
          </a:blip>
          <a:stretch>
            <a:fillRect/>
          </a:stretch>
        </p:blipFill>
        <p:spPr>
          <a:xfrm>
            <a:off x="820275" y="1279225"/>
            <a:ext cx="3190925" cy="2934400"/>
          </a:xfrm>
          <a:prstGeom prst="rect">
            <a:avLst/>
          </a:prstGeom>
          <a:noFill/>
          <a:ln>
            <a:noFill/>
          </a:ln>
        </p:spPr>
      </p:pic>
      <p:cxnSp>
        <p:nvCxnSpPr>
          <p:cNvPr id="239" name="Google Shape;239;p27"/>
          <p:cNvCxnSpPr/>
          <p:nvPr/>
        </p:nvCxnSpPr>
        <p:spPr>
          <a:xfrm>
            <a:off x="3384739" y="2303075"/>
            <a:ext cx="284400" cy="912000"/>
          </a:xfrm>
          <a:prstGeom prst="straightConnector1">
            <a:avLst/>
          </a:prstGeom>
          <a:noFill/>
          <a:ln cap="flat" cmpd="sng" w="28575">
            <a:solidFill>
              <a:srgbClr val="9900FF"/>
            </a:solidFill>
            <a:prstDash val="solid"/>
            <a:round/>
            <a:headEnd len="med" w="med" type="none"/>
            <a:tailEnd len="med" w="med" type="none"/>
          </a:ln>
        </p:spPr>
      </p:cxnSp>
      <p:sp>
        <p:nvSpPr>
          <p:cNvPr id="240" name="Google Shape;240;p27"/>
          <p:cNvSpPr txBox="1"/>
          <p:nvPr/>
        </p:nvSpPr>
        <p:spPr>
          <a:xfrm>
            <a:off x="3075925" y="2164150"/>
            <a:ext cx="6177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pic>
        <p:nvPicPr>
          <p:cNvPr id="241" name="Google Shape;241;p27"/>
          <p:cNvPicPr preferRelativeResize="0"/>
          <p:nvPr/>
        </p:nvPicPr>
        <p:blipFill>
          <a:blip r:embed="rId4">
            <a:alphaModFix/>
          </a:blip>
          <a:stretch>
            <a:fillRect/>
          </a:stretch>
        </p:blipFill>
        <p:spPr>
          <a:xfrm>
            <a:off x="4525925" y="1628775"/>
            <a:ext cx="3848100" cy="1885950"/>
          </a:xfrm>
          <a:prstGeom prst="rect">
            <a:avLst/>
          </a:prstGeom>
          <a:noFill/>
          <a:ln>
            <a:noFill/>
          </a:ln>
        </p:spPr>
      </p:pic>
      <p:sp>
        <p:nvSpPr>
          <p:cNvPr id="242" name="Google Shape;242;p27"/>
          <p:cNvSpPr txBox="1"/>
          <p:nvPr/>
        </p:nvSpPr>
        <p:spPr>
          <a:xfrm>
            <a:off x="954875" y="123230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243" name="Google Shape;243;p27"/>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7x - 121 = 18x  (Show your steps and check)</a:t>
            </a:r>
            <a:endParaRPr b="1" sz="2400"/>
          </a:p>
        </p:txBody>
      </p:sp>
      <p:sp>
        <p:nvSpPr>
          <p:cNvPr id="245" name="Google Shape;245;p27"/>
          <p:cNvSpPr/>
          <p:nvPr/>
        </p:nvSpPr>
        <p:spPr>
          <a:xfrm>
            <a:off x="188225" y="2164150"/>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pic>
        <p:nvPicPr>
          <p:cNvPr id="250" name="Google Shape;250;p28"/>
          <p:cNvPicPr preferRelativeResize="0"/>
          <p:nvPr/>
        </p:nvPicPr>
        <p:blipFill>
          <a:blip r:embed="rId3">
            <a:alphaModFix/>
          </a:blip>
          <a:stretch>
            <a:fillRect/>
          </a:stretch>
        </p:blipFill>
        <p:spPr>
          <a:xfrm>
            <a:off x="820275" y="1279225"/>
            <a:ext cx="3190925" cy="2934400"/>
          </a:xfrm>
          <a:prstGeom prst="rect">
            <a:avLst/>
          </a:prstGeom>
          <a:noFill/>
          <a:ln>
            <a:noFill/>
          </a:ln>
        </p:spPr>
      </p:pic>
      <p:cxnSp>
        <p:nvCxnSpPr>
          <p:cNvPr id="251" name="Google Shape;251;p28"/>
          <p:cNvCxnSpPr/>
          <p:nvPr/>
        </p:nvCxnSpPr>
        <p:spPr>
          <a:xfrm flipH="1">
            <a:off x="1211349" y="1346272"/>
            <a:ext cx="504300" cy="888900"/>
          </a:xfrm>
          <a:prstGeom prst="straightConnector1">
            <a:avLst/>
          </a:prstGeom>
          <a:noFill/>
          <a:ln cap="flat" cmpd="sng" w="28575">
            <a:solidFill>
              <a:srgbClr val="FF0000"/>
            </a:solidFill>
            <a:prstDash val="solid"/>
            <a:round/>
            <a:headEnd len="med" w="med" type="none"/>
            <a:tailEnd len="med" w="med" type="none"/>
          </a:ln>
        </p:spPr>
      </p:cxnSp>
      <p:sp>
        <p:nvSpPr>
          <p:cNvPr id="252" name="Google Shape;252;p28"/>
          <p:cNvSpPr txBox="1"/>
          <p:nvPr/>
        </p:nvSpPr>
        <p:spPr>
          <a:xfrm flipH="1">
            <a:off x="1439775" y="1096550"/>
            <a:ext cx="694200" cy="5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pic>
        <p:nvPicPr>
          <p:cNvPr id="253" name="Google Shape;253;p28"/>
          <p:cNvPicPr preferRelativeResize="0"/>
          <p:nvPr/>
        </p:nvPicPr>
        <p:blipFill>
          <a:blip r:embed="rId4">
            <a:alphaModFix/>
          </a:blip>
          <a:stretch>
            <a:fillRect/>
          </a:stretch>
        </p:blipFill>
        <p:spPr>
          <a:xfrm>
            <a:off x="4525925" y="1628775"/>
            <a:ext cx="3848100" cy="1885950"/>
          </a:xfrm>
          <a:prstGeom prst="rect">
            <a:avLst/>
          </a:prstGeom>
          <a:noFill/>
          <a:ln>
            <a:noFill/>
          </a:ln>
        </p:spPr>
      </p:pic>
      <p:sp>
        <p:nvSpPr>
          <p:cNvPr id="254" name="Google Shape;254;p28"/>
          <p:cNvSpPr txBox="1"/>
          <p:nvPr/>
        </p:nvSpPr>
        <p:spPr>
          <a:xfrm>
            <a:off x="954875" y="123230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255" name="Google Shape;255;p28"/>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7x - 121 = 18x  (Show your steps and check)</a:t>
            </a:r>
            <a:endParaRPr b="1" sz="2400"/>
          </a:p>
        </p:txBody>
      </p:sp>
      <p:sp>
        <p:nvSpPr>
          <p:cNvPr id="257" name="Google Shape;257;p28"/>
          <p:cNvSpPr/>
          <p:nvPr/>
        </p:nvSpPr>
        <p:spPr>
          <a:xfrm>
            <a:off x="263225" y="2636050"/>
            <a:ext cx="4174500" cy="2202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pic>
        <p:nvPicPr>
          <p:cNvPr id="262" name="Google Shape;262;p29"/>
          <p:cNvPicPr preferRelativeResize="0"/>
          <p:nvPr/>
        </p:nvPicPr>
        <p:blipFill>
          <a:blip r:embed="rId3">
            <a:alphaModFix/>
          </a:blip>
          <a:stretch>
            <a:fillRect/>
          </a:stretch>
        </p:blipFill>
        <p:spPr>
          <a:xfrm>
            <a:off x="820275" y="1279225"/>
            <a:ext cx="3190925" cy="2934400"/>
          </a:xfrm>
          <a:prstGeom prst="rect">
            <a:avLst/>
          </a:prstGeom>
          <a:noFill/>
          <a:ln>
            <a:noFill/>
          </a:ln>
        </p:spPr>
      </p:pic>
      <p:cxnSp>
        <p:nvCxnSpPr>
          <p:cNvPr id="263" name="Google Shape;263;p29"/>
          <p:cNvCxnSpPr/>
          <p:nvPr/>
        </p:nvCxnSpPr>
        <p:spPr>
          <a:xfrm flipH="1">
            <a:off x="1211349" y="1346272"/>
            <a:ext cx="504300" cy="888900"/>
          </a:xfrm>
          <a:prstGeom prst="straightConnector1">
            <a:avLst/>
          </a:prstGeom>
          <a:noFill/>
          <a:ln cap="flat" cmpd="sng" w="28575">
            <a:solidFill>
              <a:srgbClr val="FF0000"/>
            </a:solidFill>
            <a:prstDash val="solid"/>
            <a:round/>
            <a:headEnd len="med" w="med" type="none"/>
            <a:tailEnd len="med" w="med" type="none"/>
          </a:ln>
        </p:spPr>
      </p:cxnSp>
      <p:sp>
        <p:nvSpPr>
          <p:cNvPr id="264" name="Google Shape;264;p29"/>
          <p:cNvSpPr txBox="1"/>
          <p:nvPr/>
        </p:nvSpPr>
        <p:spPr>
          <a:xfrm flipH="1">
            <a:off x="1439775" y="1096550"/>
            <a:ext cx="694200" cy="5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265" name="Google Shape;265;p29"/>
          <p:cNvCxnSpPr/>
          <p:nvPr/>
        </p:nvCxnSpPr>
        <p:spPr>
          <a:xfrm>
            <a:off x="3384739" y="2303075"/>
            <a:ext cx="284400" cy="912000"/>
          </a:xfrm>
          <a:prstGeom prst="straightConnector1">
            <a:avLst/>
          </a:prstGeom>
          <a:noFill/>
          <a:ln cap="flat" cmpd="sng" w="28575">
            <a:solidFill>
              <a:srgbClr val="9900FF"/>
            </a:solidFill>
            <a:prstDash val="solid"/>
            <a:round/>
            <a:headEnd len="med" w="med" type="none"/>
            <a:tailEnd len="med" w="med" type="none"/>
          </a:ln>
        </p:spPr>
      </p:cxnSp>
      <p:sp>
        <p:nvSpPr>
          <p:cNvPr id="266" name="Google Shape;266;p29"/>
          <p:cNvSpPr txBox="1"/>
          <p:nvPr/>
        </p:nvSpPr>
        <p:spPr>
          <a:xfrm>
            <a:off x="3075925" y="2164150"/>
            <a:ext cx="6177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pic>
        <p:nvPicPr>
          <p:cNvPr id="267" name="Google Shape;267;p29"/>
          <p:cNvPicPr preferRelativeResize="0"/>
          <p:nvPr/>
        </p:nvPicPr>
        <p:blipFill>
          <a:blip r:embed="rId4">
            <a:alphaModFix/>
          </a:blip>
          <a:stretch>
            <a:fillRect/>
          </a:stretch>
        </p:blipFill>
        <p:spPr>
          <a:xfrm>
            <a:off x="4525925" y="1628775"/>
            <a:ext cx="3848100" cy="1885950"/>
          </a:xfrm>
          <a:prstGeom prst="rect">
            <a:avLst/>
          </a:prstGeom>
          <a:noFill/>
          <a:ln>
            <a:noFill/>
          </a:ln>
        </p:spPr>
      </p:pic>
      <p:sp>
        <p:nvSpPr>
          <p:cNvPr id="268" name="Google Shape;268;p29"/>
          <p:cNvSpPr txBox="1"/>
          <p:nvPr/>
        </p:nvSpPr>
        <p:spPr>
          <a:xfrm>
            <a:off x="954875" y="123230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269" name="Google Shape;269;p29"/>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7x - 121 = 18x  (Show your steps and check)</a:t>
            </a:r>
            <a:endParaRPr b="1" sz="2400"/>
          </a:p>
        </p:txBody>
      </p:sp>
      <p:sp>
        <p:nvSpPr>
          <p:cNvPr id="271" name="Google Shape;271;p29"/>
          <p:cNvSpPr/>
          <p:nvPr/>
        </p:nvSpPr>
        <p:spPr>
          <a:xfrm>
            <a:off x="263225" y="3215075"/>
            <a:ext cx="4174500" cy="1623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pic>
        <p:nvPicPr>
          <p:cNvPr id="276" name="Google Shape;276;p30"/>
          <p:cNvPicPr preferRelativeResize="0"/>
          <p:nvPr/>
        </p:nvPicPr>
        <p:blipFill>
          <a:blip r:embed="rId3">
            <a:alphaModFix/>
          </a:blip>
          <a:stretch>
            <a:fillRect/>
          </a:stretch>
        </p:blipFill>
        <p:spPr>
          <a:xfrm>
            <a:off x="820275" y="1279225"/>
            <a:ext cx="3190925" cy="2934400"/>
          </a:xfrm>
          <a:prstGeom prst="rect">
            <a:avLst/>
          </a:prstGeom>
          <a:noFill/>
          <a:ln>
            <a:noFill/>
          </a:ln>
        </p:spPr>
      </p:pic>
      <p:cxnSp>
        <p:nvCxnSpPr>
          <p:cNvPr id="277" name="Google Shape;277;p30"/>
          <p:cNvCxnSpPr/>
          <p:nvPr/>
        </p:nvCxnSpPr>
        <p:spPr>
          <a:xfrm flipH="1">
            <a:off x="1211349" y="1346272"/>
            <a:ext cx="504300" cy="888900"/>
          </a:xfrm>
          <a:prstGeom prst="straightConnector1">
            <a:avLst/>
          </a:prstGeom>
          <a:noFill/>
          <a:ln cap="flat" cmpd="sng" w="28575">
            <a:solidFill>
              <a:srgbClr val="FF0000"/>
            </a:solidFill>
            <a:prstDash val="solid"/>
            <a:round/>
            <a:headEnd len="med" w="med" type="none"/>
            <a:tailEnd len="med" w="med" type="none"/>
          </a:ln>
        </p:spPr>
      </p:cxnSp>
      <p:sp>
        <p:nvSpPr>
          <p:cNvPr id="278" name="Google Shape;278;p30"/>
          <p:cNvSpPr txBox="1"/>
          <p:nvPr/>
        </p:nvSpPr>
        <p:spPr>
          <a:xfrm flipH="1">
            <a:off x="1439775" y="1096550"/>
            <a:ext cx="694200" cy="5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279" name="Google Shape;279;p30"/>
          <p:cNvCxnSpPr/>
          <p:nvPr/>
        </p:nvCxnSpPr>
        <p:spPr>
          <a:xfrm>
            <a:off x="3384739" y="2303075"/>
            <a:ext cx="284400" cy="912000"/>
          </a:xfrm>
          <a:prstGeom prst="straightConnector1">
            <a:avLst/>
          </a:prstGeom>
          <a:noFill/>
          <a:ln cap="flat" cmpd="sng" w="28575">
            <a:solidFill>
              <a:srgbClr val="9900FF"/>
            </a:solidFill>
            <a:prstDash val="solid"/>
            <a:round/>
            <a:headEnd len="med" w="med" type="none"/>
            <a:tailEnd len="med" w="med" type="none"/>
          </a:ln>
        </p:spPr>
      </p:cxnSp>
      <p:sp>
        <p:nvSpPr>
          <p:cNvPr id="280" name="Google Shape;280;p30"/>
          <p:cNvSpPr txBox="1"/>
          <p:nvPr/>
        </p:nvSpPr>
        <p:spPr>
          <a:xfrm>
            <a:off x="3075925" y="2164150"/>
            <a:ext cx="6177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pic>
        <p:nvPicPr>
          <p:cNvPr id="281" name="Google Shape;281;p30"/>
          <p:cNvPicPr preferRelativeResize="0"/>
          <p:nvPr/>
        </p:nvPicPr>
        <p:blipFill>
          <a:blip r:embed="rId4">
            <a:alphaModFix/>
          </a:blip>
          <a:stretch>
            <a:fillRect/>
          </a:stretch>
        </p:blipFill>
        <p:spPr>
          <a:xfrm>
            <a:off x="4525925" y="1628775"/>
            <a:ext cx="3848100" cy="1885950"/>
          </a:xfrm>
          <a:prstGeom prst="rect">
            <a:avLst/>
          </a:prstGeom>
          <a:noFill/>
          <a:ln>
            <a:noFill/>
          </a:ln>
        </p:spPr>
      </p:pic>
      <p:sp>
        <p:nvSpPr>
          <p:cNvPr id="282" name="Google Shape;282;p30"/>
          <p:cNvSpPr txBox="1"/>
          <p:nvPr/>
        </p:nvSpPr>
        <p:spPr>
          <a:xfrm>
            <a:off x="954875" y="123230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283" name="Google Shape;283;p30"/>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7x - 121 = 18x  (Show your steps and check)</a:t>
            </a:r>
            <a:endParaRPr b="1" sz="24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pic>
        <p:nvPicPr>
          <p:cNvPr id="289" name="Google Shape;289;p31"/>
          <p:cNvPicPr preferRelativeResize="0"/>
          <p:nvPr/>
        </p:nvPicPr>
        <p:blipFill>
          <a:blip r:embed="rId3">
            <a:alphaModFix/>
          </a:blip>
          <a:stretch>
            <a:fillRect/>
          </a:stretch>
        </p:blipFill>
        <p:spPr>
          <a:xfrm>
            <a:off x="820275" y="1279225"/>
            <a:ext cx="3190925" cy="2934400"/>
          </a:xfrm>
          <a:prstGeom prst="rect">
            <a:avLst/>
          </a:prstGeom>
          <a:noFill/>
          <a:ln>
            <a:noFill/>
          </a:ln>
        </p:spPr>
      </p:pic>
      <p:cxnSp>
        <p:nvCxnSpPr>
          <p:cNvPr id="290" name="Google Shape;290;p31"/>
          <p:cNvCxnSpPr/>
          <p:nvPr/>
        </p:nvCxnSpPr>
        <p:spPr>
          <a:xfrm flipH="1">
            <a:off x="1211349" y="1346272"/>
            <a:ext cx="504300" cy="888900"/>
          </a:xfrm>
          <a:prstGeom prst="straightConnector1">
            <a:avLst/>
          </a:prstGeom>
          <a:noFill/>
          <a:ln cap="flat" cmpd="sng" w="28575">
            <a:solidFill>
              <a:srgbClr val="FF0000"/>
            </a:solidFill>
            <a:prstDash val="solid"/>
            <a:round/>
            <a:headEnd len="med" w="med" type="none"/>
            <a:tailEnd len="med" w="med" type="none"/>
          </a:ln>
        </p:spPr>
      </p:cxnSp>
      <p:sp>
        <p:nvSpPr>
          <p:cNvPr id="291" name="Google Shape;291;p31"/>
          <p:cNvSpPr txBox="1"/>
          <p:nvPr/>
        </p:nvSpPr>
        <p:spPr>
          <a:xfrm flipH="1">
            <a:off x="1439775" y="1096550"/>
            <a:ext cx="694200" cy="5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292" name="Google Shape;292;p31"/>
          <p:cNvCxnSpPr/>
          <p:nvPr/>
        </p:nvCxnSpPr>
        <p:spPr>
          <a:xfrm>
            <a:off x="3384739" y="2303075"/>
            <a:ext cx="284400" cy="912000"/>
          </a:xfrm>
          <a:prstGeom prst="straightConnector1">
            <a:avLst/>
          </a:prstGeom>
          <a:noFill/>
          <a:ln cap="flat" cmpd="sng" w="28575">
            <a:solidFill>
              <a:srgbClr val="9900FF"/>
            </a:solidFill>
            <a:prstDash val="solid"/>
            <a:round/>
            <a:headEnd len="med" w="med" type="none"/>
            <a:tailEnd len="med" w="med" type="none"/>
          </a:ln>
        </p:spPr>
      </p:cxnSp>
      <p:sp>
        <p:nvSpPr>
          <p:cNvPr id="293" name="Google Shape;293;p31"/>
          <p:cNvSpPr txBox="1"/>
          <p:nvPr/>
        </p:nvSpPr>
        <p:spPr>
          <a:xfrm>
            <a:off x="3075925" y="2164150"/>
            <a:ext cx="6177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pic>
        <p:nvPicPr>
          <p:cNvPr id="294" name="Google Shape;294;p31"/>
          <p:cNvPicPr preferRelativeResize="0"/>
          <p:nvPr/>
        </p:nvPicPr>
        <p:blipFill>
          <a:blip r:embed="rId4">
            <a:alphaModFix/>
          </a:blip>
          <a:stretch>
            <a:fillRect/>
          </a:stretch>
        </p:blipFill>
        <p:spPr>
          <a:xfrm>
            <a:off x="4525925" y="1628775"/>
            <a:ext cx="3848100" cy="1885950"/>
          </a:xfrm>
          <a:prstGeom prst="rect">
            <a:avLst/>
          </a:prstGeom>
          <a:noFill/>
          <a:ln>
            <a:noFill/>
          </a:ln>
        </p:spPr>
      </p:pic>
      <p:sp>
        <p:nvSpPr>
          <p:cNvPr id="295" name="Google Shape;295;p31"/>
          <p:cNvSpPr txBox="1"/>
          <p:nvPr/>
        </p:nvSpPr>
        <p:spPr>
          <a:xfrm>
            <a:off x="954875" y="123230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296" name="Google Shape;296;p31"/>
          <p:cNvSpPr/>
          <p:nvPr/>
        </p:nvSpPr>
        <p:spPr>
          <a:xfrm>
            <a:off x="4362725" y="2571750"/>
            <a:ext cx="4174500" cy="13716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7x - 121 = 18x  (Show your steps and check)</a:t>
            </a:r>
            <a:endParaRPr b="1"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712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Warm-up: Solve: -16c + 24 = -28c  (Show your steps and check)</a:t>
            </a:r>
            <a:endParaRPr b="1" sz="2200"/>
          </a:p>
        </p:txBody>
      </p:sp>
      <p:pic>
        <p:nvPicPr>
          <p:cNvPr id="62" name="Google Shape;62;p14"/>
          <p:cNvPicPr preferRelativeResize="0"/>
          <p:nvPr/>
        </p:nvPicPr>
        <p:blipFill>
          <a:blip r:embed="rId3">
            <a:alphaModFix/>
          </a:blip>
          <a:stretch>
            <a:fillRect/>
          </a:stretch>
        </p:blipFill>
        <p:spPr>
          <a:xfrm>
            <a:off x="638175" y="1427300"/>
            <a:ext cx="3248025" cy="2647950"/>
          </a:xfrm>
          <a:prstGeom prst="rect">
            <a:avLst/>
          </a:prstGeom>
          <a:noFill/>
          <a:ln>
            <a:noFill/>
          </a:ln>
        </p:spPr>
      </p:pic>
      <p:pic>
        <p:nvPicPr>
          <p:cNvPr id="63" name="Google Shape;63;p14"/>
          <p:cNvPicPr preferRelativeResize="0"/>
          <p:nvPr/>
        </p:nvPicPr>
        <p:blipFill>
          <a:blip r:embed="rId4">
            <a:alphaModFix/>
          </a:blip>
          <a:stretch>
            <a:fillRect/>
          </a:stretch>
        </p:blipFill>
        <p:spPr>
          <a:xfrm>
            <a:off x="4467225" y="1808300"/>
            <a:ext cx="3733800" cy="1885950"/>
          </a:xfrm>
          <a:prstGeom prst="rect">
            <a:avLst/>
          </a:prstGeom>
          <a:noFill/>
          <a:ln>
            <a:noFill/>
          </a:ln>
        </p:spPr>
      </p:pic>
      <p:cxnSp>
        <p:nvCxnSpPr>
          <p:cNvPr id="64" name="Google Shape;64;p14"/>
          <p:cNvCxnSpPr/>
          <p:nvPr/>
        </p:nvCxnSpPr>
        <p:spPr>
          <a:xfrm>
            <a:off x="3232339" y="2379275"/>
            <a:ext cx="284400" cy="912000"/>
          </a:xfrm>
          <a:prstGeom prst="straightConnector1">
            <a:avLst/>
          </a:prstGeom>
          <a:noFill/>
          <a:ln cap="flat" cmpd="sng" w="28575">
            <a:solidFill>
              <a:srgbClr val="9900FF"/>
            </a:solidFill>
            <a:prstDash val="solid"/>
            <a:round/>
            <a:headEnd len="med" w="med" type="none"/>
            <a:tailEnd len="med" w="med" type="none"/>
          </a:ln>
        </p:spPr>
      </p:cxnSp>
      <p:sp>
        <p:nvSpPr>
          <p:cNvPr id="65" name="Google Shape;65;p14"/>
          <p:cNvSpPr txBox="1"/>
          <p:nvPr/>
        </p:nvSpPr>
        <p:spPr>
          <a:xfrm>
            <a:off x="2923525" y="2240350"/>
            <a:ext cx="6177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66" name="Google Shape;66;p14"/>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4"/>
          <p:cNvSpPr/>
          <p:nvPr/>
        </p:nvSpPr>
        <p:spPr>
          <a:xfrm>
            <a:off x="397500" y="231137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pic>
        <p:nvPicPr>
          <p:cNvPr id="302" name="Google Shape;302;p32"/>
          <p:cNvPicPr preferRelativeResize="0"/>
          <p:nvPr/>
        </p:nvPicPr>
        <p:blipFill>
          <a:blip r:embed="rId3">
            <a:alphaModFix/>
          </a:blip>
          <a:stretch>
            <a:fillRect/>
          </a:stretch>
        </p:blipFill>
        <p:spPr>
          <a:xfrm>
            <a:off x="820275" y="1279225"/>
            <a:ext cx="3190925" cy="2934400"/>
          </a:xfrm>
          <a:prstGeom prst="rect">
            <a:avLst/>
          </a:prstGeom>
          <a:noFill/>
          <a:ln>
            <a:noFill/>
          </a:ln>
        </p:spPr>
      </p:pic>
      <p:cxnSp>
        <p:nvCxnSpPr>
          <p:cNvPr id="303" name="Google Shape;303;p32"/>
          <p:cNvCxnSpPr/>
          <p:nvPr/>
        </p:nvCxnSpPr>
        <p:spPr>
          <a:xfrm flipH="1">
            <a:off x="1211349" y="1346272"/>
            <a:ext cx="504300" cy="888900"/>
          </a:xfrm>
          <a:prstGeom prst="straightConnector1">
            <a:avLst/>
          </a:prstGeom>
          <a:noFill/>
          <a:ln cap="flat" cmpd="sng" w="28575">
            <a:solidFill>
              <a:srgbClr val="FF0000"/>
            </a:solidFill>
            <a:prstDash val="solid"/>
            <a:round/>
            <a:headEnd len="med" w="med" type="none"/>
            <a:tailEnd len="med" w="med" type="none"/>
          </a:ln>
        </p:spPr>
      </p:cxnSp>
      <p:sp>
        <p:nvSpPr>
          <p:cNvPr id="304" name="Google Shape;304;p32"/>
          <p:cNvSpPr txBox="1"/>
          <p:nvPr/>
        </p:nvSpPr>
        <p:spPr>
          <a:xfrm flipH="1">
            <a:off x="1439775" y="1096550"/>
            <a:ext cx="694200" cy="5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305" name="Google Shape;305;p32"/>
          <p:cNvCxnSpPr/>
          <p:nvPr/>
        </p:nvCxnSpPr>
        <p:spPr>
          <a:xfrm>
            <a:off x="3384739" y="2303075"/>
            <a:ext cx="284400" cy="912000"/>
          </a:xfrm>
          <a:prstGeom prst="straightConnector1">
            <a:avLst/>
          </a:prstGeom>
          <a:noFill/>
          <a:ln cap="flat" cmpd="sng" w="28575">
            <a:solidFill>
              <a:srgbClr val="9900FF"/>
            </a:solidFill>
            <a:prstDash val="solid"/>
            <a:round/>
            <a:headEnd len="med" w="med" type="none"/>
            <a:tailEnd len="med" w="med" type="none"/>
          </a:ln>
        </p:spPr>
      </p:cxnSp>
      <p:sp>
        <p:nvSpPr>
          <p:cNvPr id="306" name="Google Shape;306;p32"/>
          <p:cNvSpPr txBox="1"/>
          <p:nvPr/>
        </p:nvSpPr>
        <p:spPr>
          <a:xfrm>
            <a:off x="3075925" y="2164150"/>
            <a:ext cx="6177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pic>
        <p:nvPicPr>
          <p:cNvPr id="307" name="Google Shape;307;p32"/>
          <p:cNvPicPr preferRelativeResize="0"/>
          <p:nvPr/>
        </p:nvPicPr>
        <p:blipFill>
          <a:blip r:embed="rId4">
            <a:alphaModFix/>
          </a:blip>
          <a:stretch>
            <a:fillRect/>
          </a:stretch>
        </p:blipFill>
        <p:spPr>
          <a:xfrm>
            <a:off x="4525925" y="1628775"/>
            <a:ext cx="3848100" cy="1885950"/>
          </a:xfrm>
          <a:prstGeom prst="rect">
            <a:avLst/>
          </a:prstGeom>
          <a:noFill/>
          <a:ln>
            <a:noFill/>
          </a:ln>
        </p:spPr>
      </p:pic>
      <p:sp>
        <p:nvSpPr>
          <p:cNvPr id="308" name="Google Shape;308;p32"/>
          <p:cNvSpPr txBox="1"/>
          <p:nvPr/>
        </p:nvSpPr>
        <p:spPr>
          <a:xfrm>
            <a:off x="954875" y="123230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309" name="Google Shape;309;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7x - 121 = 18x  (Show your steps and check)</a:t>
            </a:r>
            <a:endParaRPr b="1"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Solve: -10h = 64 - 8h  (Show your steps and check)</a:t>
            </a:r>
            <a:endParaRPr b="1" sz="2500"/>
          </a:p>
        </p:txBody>
      </p:sp>
      <p:pic>
        <p:nvPicPr>
          <p:cNvPr id="315" name="Google Shape;315;p33">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316" name="Google Shape;316;p33">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33"/>
          <p:cNvSpPr/>
          <p:nvPr/>
        </p:nvSpPr>
        <p:spPr>
          <a:xfrm>
            <a:off x="6715425" y="4009250"/>
            <a:ext cx="2256300" cy="572700"/>
          </a:xfrm>
          <a:prstGeom prst="rect">
            <a:avLst/>
          </a:prstGeom>
          <a:solidFill>
            <a:srgbClr val="FFFF00"/>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33"/>
          <p:cNvSpPr txBox="1"/>
          <p:nvPr/>
        </p:nvSpPr>
        <p:spPr>
          <a:xfrm>
            <a:off x="5592525" y="3902975"/>
            <a:ext cx="1122900" cy="42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Answer:</a:t>
            </a:r>
            <a:endParaRPr sz="2000"/>
          </a:p>
        </p:txBody>
      </p:sp>
      <p:sp>
        <p:nvSpPr>
          <p:cNvPr id="319" name="Google Shape;319;p33"/>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B)</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pic>
        <p:nvPicPr>
          <p:cNvPr id="324" name="Google Shape;324;p34"/>
          <p:cNvPicPr preferRelativeResize="0"/>
          <p:nvPr/>
        </p:nvPicPr>
        <p:blipFill>
          <a:blip r:embed="rId3">
            <a:alphaModFix/>
          </a:blip>
          <a:stretch>
            <a:fillRect/>
          </a:stretch>
        </p:blipFill>
        <p:spPr>
          <a:xfrm>
            <a:off x="1014825" y="1500750"/>
            <a:ext cx="2778500" cy="2460675"/>
          </a:xfrm>
          <a:prstGeom prst="rect">
            <a:avLst/>
          </a:prstGeom>
          <a:noFill/>
          <a:ln>
            <a:noFill/>
          </a:ln>
        </p:spPr>
      </p:pic>
      <p:cxnSp>
        <p:nvCxnSpPr>
          <p:cNvPr id="325" name="Google Shape;325;p34"/>
          <p:cNvCxnSpPr/>
          <p:nvPr/>
        </p:nvCxnSpPr>
        <p:spPr>
          <a:xfrm flipH="1">
            <a:off x="2891200" y="15803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326" name="Google Shape;326;p34"/>
          <p:cNvSpPr txBox="1"/>
          <p:nvPr/>
        </p:nvSpPr>
        <p:spPr>
          <a:xfrm flipH="1">
            <a:off x="3281825" y="13056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327" name="Google Shape;327;p34"/>
          <p:cNvCxnSpPr/>
          <p:nvPr/>
        </p:nvCxnSpPr>
        <p:spPr>
          <a:xfrm>
            <a:off x="1544400" y="2527668"/>
            <a:ext cx="235500" cy="806100"/>
          </a:xfrm>
          <a:prstGeom prst="straightConnector1">
            <a:avLst/>
          </a:prstGeom>
          <a:noFill/>
          <a:ln cap="flat" cmpd="sng" w="28575">
            <a:solidFill>
              <a:srgbClr val="9900FF"/>
            </a:solidFill>
            <a:prstDash val="solid"/>
            <a:round/>
            <a:headEnd len="med" w="med" type="none"/>
            <a:tailEnd len="med" w="med" type="none"/>
          </a:ln>
        </p:spPr>
      </p:cxnSp>
      <p:sp>
        <p:nvSpPr>
          <p:cNvPr id="328" name="Google Shape;328;p34"/>
          <p:cNvSpPr txBox="1"/>
          <p:nvPr/>
        </p:nvSpPr>
        <p:spPr>
          <a:xfrm>
            <a:off x="1288650" y="2404875"/>
            <a:ext cx="511500" cy="4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329" name="Google Shape;329;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Solve: -10h = 64 - 8h  (Show your steps and check)</a:t>
            </a:r>
            <a:endParaRPr b="1" sz="2500"/>
          </a:p>
        </p:txBody>
      </p:sp>
      <p:pic>
        <p:nvPicPr>
          <p:cNvPr id="330" name="Google Shape;330;p34"/>
          <p:cNvPicPr preferRelativeResize="0"/>
          <p:nvPr/>
        </p:nvPicPr>
        <p:blipFill>
          <a:blip r:embed="rId4">
            <a:alphaModFix/>
          </a:blip>
          <a:stretch>
            <a:fillRect/>
          </a:stretch>
        </p:blipFill>
        <p:spPr>
          <a:xfrm>
            <a:off x="4432700" y="1630688"/>
            <a:ext cx="4086225" cy="18573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35"/>
          <p:cNvSpPr txBox="1"/>
          <p:nvPr>
            <p:ph type="title"/>
          </p:nvPr>
        </p:nvSpPr>
        <p:spPr>
          <a:xfrm>
            <a:off x="311700" y="445025"/>
            <a:ext cx="8520600" cy="119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What is the </a:t>
            </a:r>
            <a:r>
              <a:rPr b="1" i="1" lang="en" u="sng"/>
              <a:t>coefficient</a:t>
            </a:r>
            <a:r>
              <a:rPr lang="en"/>
              <a:t> of the 3rd term?:</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64f - w + 20f +11</a:t>
            </a:r>
            <a:endParaRPr/>
          </a:p>
        </p:txBody>
      </p:sp>
      <p:pic>
        <p:nvPicPr>
          <p:cNvPr id="336" name="Google Shape;336;p35">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337" name="Google Shape;337;p35">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36"/>
          <p:cNvSpPr txBox="1"/>
          <p:nvPr>
            <p:ph type="title"/>
          </p:nvPr>
        </p:nvSpPr>
        <p:spPr>
          <a:xfrm>
            <a:off x="311700" y="445025"/>
            <a:ext cx="8520600" cy="119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What is the </a:t>
            </a:r>
            <a:r>
              <a:rPr b="1" i="1" lang="en" u="sng"/>
              <a:t>coefficient</a:t>
            </a:r>
            <a:r>
              <a:rPr lang="en"/>
              <a:t> of the 3rd term?:</a:t>
            </a:r>
            <a:endParaRPr/>
          </a:p>
          <a:p>
            <a:pPr indent="0" lvl="0" marL="0" rtl="0" algn="l">
              <a:spcBef>
                <a:spcPts val="0"/>
              </a:spcBef>
              <a:spcAft>
                <a:spcPts val="0"/>
              </a:spcAft>
              <a:buClr>
                <a:schemeClr val="dk1"/>
              </a:buClr>
              <a:buSzPts val="1100"/>
              <a:buFont typeface="Arial"/>
              <a:buNone/>
            </a:pPr>
            <a:r>
              <a:rPr lang="en"/>
              <a:t>  </a:t>
            </a:r>
            <a:endParaRPr/>
          </a:p>
          <a:p>
            <a:pPr indent="0" lvl="0" marL="0" rtl="0" algn="ctr">
              <a:spcBef>
                <a:spcPts val="0"/>
              </a:spcBef>
              <a:spcAft>
                <a:spcPts val="0"/>
              </a:spcAft>
              <a:buClr>
                <a:schemeClr val="dk1"/>
              </a:buClr>
              <a:buSzPts val="1100"/>
              <a:buFont typeface="Arial"/>
              <a:buNone/>
            </a:pPr>
            <a:r>
              <a:rPr lang="en" sz="4000"/>
              <a:t>64f - w + </a:t>
            </a:r>
            <a:r>
              <a:rPr lang="en" sz="4000">
                <a:highlight>
                  <a:srgbClr val="FFFF00"/>
                </a:highlight>
              </a:rPr>
              <a:t>20</a:t>
            </a:r>
            <a:r>
              <a:rPr lang="en" sz="4000"/>
              <a:t>f + 11</a:t>
            </a:r>
            <a:endParaRPr sz="40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37"/>
          <p:cNvSpPr txBox="1"/>
          <p:nvPr/>
        </p:nvSpPr>
        <p:spPr>
          <a:xfrm>
            <a:off x="2851275" y="3932700"/>
            <a:ext cx="1889700" cy="52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 No solution</a:t>
            </a:r>
            <a:endParaRPr sz="2400"/>
          </a:p>
        </p:txBody>
      </p:sp>
      <p:sp>
        <p:nvSpPr>
          <p:cNvPr id="348" name="Google Shape;348;p37"/>
          <p:cNvSpPr txBox="1"/>
          <p:nvPr/>
        </p:nvSpPr>
        <p:spPr>
          <a:xfrm>
            <a:off x="311700" y="445025"/>
            <a:ext cx="8520600" cy="105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500">
                <a:solidFill>
                  <a:srgbClr val="000000"/>
                </a:solidFill>
              </a:rPr>
              <a:t>How to solve a </a:t>
            </a:r>
            <a:r>
              <a:rPr b="1" lang="en" sz="2500">
                <a:highlight>
                  <a:srgbClr val="00FFFF"/>
                </a:highlight>
              </a:rPr>
              <a:t>2-step </a:t>
            </a:r>
            <a:r>
              <a:rPr b="1" lang="en" sz="2500">
                <a:solidFill>
                  <a:srgbClr val="000000"/>
                </a:solidFill>
                <a:highlight>
                  <a:srgbClr val="00FFFF"/>
                </a:highlight>
              </a:rPr>
              <a:t>equation</a:t>
            </a:r>
            <a:r>
              <a:rPr b="1" lang="en" sz="2500"/>
              <a:t> </a:t>
            </a:r>
            <a:r>
              <a:rPr b="1" lang="en" sz="2500">
                <a:highlight>
                  <a:srgbClr val="00FF00"/>
                </a:highlight>
              </a:rPr>
              <a:t>when there is no solution</a:t>
            </a:r>
            <a:endParaRPr b="1" sz="2500">
              <a:solidFill>
                <a:srgbClr val="000000"/>
              </a:solidFill>
              <a:highlight>
                <a:srgbClr val="00FF00"/>
              </a:highlight>
            </a:endParaRPr>
          </a:p>
        </p:txBody>
      </p:sp>
      <p:sp>
        <p:nvSpPr>
          <p:cNvPr id="349" name="Google Shape;349;p37"/>
          <p:cNvSpPr txBox="1"/>
          <p:nvPr/>
        </p:nvSpPr>
        <p:spPr>
          <a:xfrm>
            <a:off x="439350" y="1379925"/>
            <a:ext cx="5334000" cy="5679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SzPts val="2400"/>
              <a:buAutoNum type="alphaUcParenR"/>
            </a:pPr>
            <a:r>
              <a:rPr lang="en" sz="2000"/>
              <a:t>Equation:</a:t>
            </a:r>
            <a:r>
              <a:rPr lang="en" sz="2400"/>
              <a:t>                a = a + 25</a:t>
            </a:r>
            <a:endParaRPr sz="2400"/>
          </a:p>
        </p:txBody>
      </p:sp>
      <p:sp>
        <p:nvSpPr>
          <p:cNvPr id="350" name="Google Shape;350;p37"/>
          <p:cNvSpPr/>
          <p:nvPr/>
        </p:nvSpPr>
        <p:spPr>
          <a:xfrm>
            <a:off x="3278975" y="1401375"/>
            <a:ext cx="334200" cy="525000"/>
          </a:xfrm>
          <a:prstGeom prst="ellipse">
            <a:avLst/>
          </a:prstGeom>
          <a:noFill/>
          <a:ln cap="flat" cmpd="sng" w="2857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37"/>
          <p:cNvSpPr/>
          <p:nvPr/>
        </p:nvSpPr>
        <p:spPr>
          <a:xfrm>
            <a:off x="3856600" y="1422825"/>
            <a:ext cx="334200" cy="525000"/>
          </a:xfrm>
          <a:prstGeom prst="ellipse">
            <a:avLst/>
          </a:prstGeom>
          <a:noFill/>
          <a:ln cap="flat" cmpd="sng" w="2857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37"/>
          <p:cNvSpPr/>
          <p:nvPr/>
        </p:nvSpPr>
        <p:spPr>
          <a:xfrm>
            <a:off x="2940375" y="3975900"/>
            <a:ext cx="1690200" cy="4386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37"/>
          <p:cNvSpPr/>
          <p:nvPr/>
        </p:nvSpPr>
        <p:spPr>
          <a:xfrm>
            <a:off x="3450100" y="1947825"/>
            <a:ext cx="559147" cy="345346"/>
          </a:xfrm>
          <a:custGeom>
            <a:rect b="b" l="l" r="r" t="t"/>
            <a:pathLst>
              <a:path extrusionOk="0" h="28713" w="63866">
                <a:moveTo>
                  <a:pt x="63866" y="0"/>
                </a:moveTo>
                <a:cubicBezTo>
                  <a:pt x="62294" y="3643"/>
                  <a:pt x="63580" y="17288"/>
                  <a:pt x="54436" y="21860"/>
                </a:cubicBezTo>
                <a:cubicBezTo>
                  <a:pt x="45292" y="26432"/>
                  <a:pt x="18075" y="31004"/>
                  <a:pt x="9002" y="27432"/>
                </a:cubicBezTo>
                <a:cubicBezTo>
                  <a:pt x="-71" y="23860"/>
                  <a:pt x="1500" y="4930"/>
                  <a:pt x="0" y="429"/>
                </a:cubicBezTo>
              </a:path>
            </a:pathLst>
          </a:custGeom>
          <a:noFill/>
          <a:ln cap="flat" cmpd="sng" w="38100">
            <a:solidFill>
              <a:srgbClr val="0000FF"/>
            </a:solidFill>
            <a:prstDash val="solid"/>
            <a:round/>
            <a:headEnd len="med" w="med" type="none"/>
            <a:tailEnd len="med" w="med" type="stealth"/>
          </a:ln>
        </p:spPr>
      </p:sp>
      <p:sp>
        <p:nvSpPr>
          <p:cNvPr id="354" name="Google Shape;354;p37"/>
          <p:cNvSpPr txBox="1"/>
          <p:nvPr/>
        </p:nvSpPr>
        <p:spPr>
          <a:xfrm>
            <a:off x="416150" y="2537250"/>
            <a:ext cx="5406900" cy="81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t>                                              </a:t>
            </a:r>
            <a:r>
              <a:rPr lang="en" sz="2400"/>
              <a:t>      </a:t>
            </a:r>
            <a:r>
              <a:rPr lang="en" sz="2400"/>
              <a:t>a </a:t>
            </a:r>
            <a:r>
              <a:rPr lang="en" sz="2400">
                <a:highlight>
                  <a:srgbClr val="FFFF00"/>
                </a:highlight>
              </a:rPr>
              <a:t>=</a:t>
            </a:r>
            <a:r>
              <a:rPr lang="en" sz="2400"/>
              <a:t> a + 25</a:t>
            </a:r>
            <a:endParaRPr sz="2400"/>
          </a:p>
          <a:p>
            <a:pPr indent="0" lvl="0" marL="0" rtl="0" algn="l">
              <a:spcBef>
                <a:spcPts val="0"/>
              </a:spcBef>
              <a:spcAft>
                <a:spcPts val="0"/>
              </a:spcAft>
              <a:buNone/>
            </a:pPr>
            <a:r>
              <a:rPr lang="en" sz="1500">
                <a:solidFill>
                  <a:schemeClr val="dk1"/>
                </a:solidFill>
              </a:rPr>
              <a:t>Opposite to both sides:</a:t>
            </a:r>
            <a:r>
              <a:rPr lang="en" sz="2400"/>
              <a:t>        </a:t>
            </a:r>
            <a:r>
              <a:rPr lang="en" sz="2400">
                <a:solidFill>
                  <a:srgbClr val="0000FF"/>
                </a:solidFill>
              </a:rPr>
              <a:t>  -</a:t>
            </a:r>
            <a:r>
              <a:rPr lang="en" sz="2400">
                <a:solidFill>
                  <a:srgbClr val="0000FF"/>
                </a:solidFill>
              </a:rPr>
              <a:t>a</a:t>
            </a:r>
            <a:r>
              <a:rPr lang="en" sz="2400"/>
              <a:t>    </a:t>
            </a:r>
            <a:r>
              <a:rPr lang="en" sz="2400">
                <a:solidFill>
                  <a:srgbClr val="0000FF"/>
                </a:solidFill>
              </a:rPr>
              <a:t>-</a:t>
            </a:r>
            <a:r>
              <a:rPr lang="en" sz="2400">
                <a:solidFill>
                  <a:srgbClr val="0000FF"/>
                </a:solidFill>
              </a:rPr>
              <a:t>a</a:t>
            </a:r>
            <a:endParaRPr sz="2400"/>
          </a:p>
        </p:txBody>
      </p:sp>
      <p:cxnSp>
        <p:nvCxnSpPr>
          <p:cNvPr id="355" name="Google Shape;355;p37"/>
          <p:cNvCxnSpPr/>
          <p:nvPr/>
        </p:nvCxnSpPr>
        <p:spPr>
          <a:xfrm>
            <a:off x="2537225" y="3398050"/>
            <a:ext cx="2893200" cy="0"/>
          </a:xfrm>
          <a:prstGeom prst="straightConnector1">
            <a:avLst/>
          </a:prstGeom>
          <a:noFill/>
          <a:ln cap="flat" cmpd="sng" w="38100">
            <a:solidFill>
              <a:srgbClr val="000000"/>
            </a:solidFill>
            <a:prstDash val="solid"/>
            <a:round/>
            <a:headEnd len="med" w="med" type="none"/>
            <a:tailEnd len="med" w="med" type="none"/>
          </a:ln>
        </p:spPr>
      </p:cxnSp>
      <p:grpSp>
        <p:nvGrpSpPr>
          <p:cNvPr id="356" name="Google Shape;356;p37"/>
          <p:cNvGrpSpPr/>
          <p:nvPr/>
        </p:nvGrpSpPr>
        <p:grpSpPr>
          <a:xfrm>
            <a:off x="3885659" y="2432506"/>
            <a:ext cx="271980" cy="987203"/>
            <a:chOff x="4714875" y="2219190"/>
            <a:chExt cx="600000" cy="1667010"/>
          </a:xfrm>
        </p:grpSpPr>
        <p:cxnSp>
          <p:nvCxnSpPr>
            <p:cNvPr id="357" name="Google Shape;357;p37"/>
            <p:cNvCxnSpPr/>
            <p:nvPr/>
          </p:nvCxnSpPr>
          <p:spPr>
            <a:xfrm flipH="1" rot="10800000">
              <a:off x="4714875" y="2689500"/>
              <a:ext cx="600000" cy="1196700"/>
            </a:xfrm>
            <a:prstGeom prst="straightConnector1">
              <a:avLst/>
            </a:prstGeom>
            <a:noFill/>
            <a:ln cap="flat" cmpd="sng" w="28575">
              <a:solidFill>
                <a:srgbClr val="0000FF"/>
              </a:solidFill>
              <a:prstDash val="solid"/>
              <a:round/>
              <a:headEnd len="med" w="med" type="none"/>
              <a:tailEnd len="med" w="med" type="none"/>
            </a:ln>
          </p:spPr>
        </p:cxnSp>
        <p:sp>
          <p:nvSpPr>
            <p:cNvPr id="358" name="Google Shape;358;p37"/>
            <p:cNvSpPr txBox="1"/>
            <p:nvPr/>
          </p:nvSpPr>
          <p:spPr>
            <a:xfrm>
              <a:off x="4833635" y="2219190"/>
              <a:ext cx="289200" cy="31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0</a:t>
              </a:r>
              <a:endParaRPr>
                <a:solidFill>
                  <a:srgbClr val="0000FF"/>
                </a:solidFill>
              </a:endParaRPr>
            </a:p>
          </p:txBody>
        </p:sp>
      </p:grpSp>
      <p:cxnSp>
        <p:nvCxnSpPr>
          <p:cNvPr id="359" name="Google Shape;359;p37"/>
          <p:cNvCxnSpPr/>
          <p:nvPr/>
        </p:nvCxnSpPr>
        <p:spPr>
          <a:xfrm>
            <a:off x="5773450" y="1396600"/>
            <a:ext cx="0" cy="3664800"/>
          </a:xfrm>
          <a:prstGeom prst="straightConnector1">
            <a:avLst/>
          </a:prstGeom>
          <a:noFill/>
          <a:ln cap="flat" cmpd="sng" w="19050">
            <a:solidFill>
              <a:srgbClr val="595959"/>
            </a:solidFill>
            <a:prstDash val="solid"/>
            <a:round/>
            <a:headEnd len="med" w="med" type="none"/>
            <a:tailEnd len="med" w="med" type="none"/>
          </a:ln>
        </p:spPr>
      </p:cxnSp>
      <p:sp>
        <p:nvSpPr>
          <p:cNvPr id="360" name="Google Shape;360;p37"/>
          <p:cNvSpPr txBox="1"/>
          <p:nvPr/>
        </p:nvSpPr>
        <p:spPr>
          <a:xfrm>
            <a:off x="3324225" y="3388450"/>
            <a:ext cx="1379100" cy="52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0</a:t>
            </a:r>
            <a:r>
              <a:rPr lang="en" sz="2400"/>
              <a:t> </a:t>
            </a:r>
            <a:r>
              <a:rPr lang="en" sz="2400">
                <a:highlight>
                  <a:srgbClr val="FFFF00"/>
                </a:highlight>
              </a:rPr>
              <a:t>=</a:t>
            </a:r>
            <a:r>
              <a:rPr lang="en" sz="2400"/>
              <a:t> 25</a:t>
            </a:r>
            <a:endParaRPr sz="2400"/>
          </a:p>
        </p:txBody>
      </p:sp>
      <p:grpSp>
        <p:nvGrpSpPr>
          <p:cNvPr id="361" name="Google Shape;361;p37"/>
          <p:cNvGrpSpPr/>
          <p:nvPr/>
        </p:nvGrpSpPr>
        <p:grpSpPr>
          <a:xfrm>
            <a:off x="3299289" y="2463365"/>
            <a:ext cx="369120" cy="917828"/>
            <a:chOff x="4714875" y="2357251"/>
            <a:chExt cx="600000" cy="1528949"/>
          </a:xfrm>
        </p:grpSpPr>
        <p:cxnSp>
          <p:nvCxnSpPr>
            <p:cNvPr id="362" name="Google Shape;362;p37"/>
            <p:cNvCxnSpPr/>
            <p:nvPr/>
          </p:nvCxnSpPr>
          <p:spPr>
            <a:xfrm flipH="1" rot="10800000">
              <a:off x="4714875" y="2689500"/>
              <a:ext cx="600000" cy="1196700"/>
            </a:xfrm>
            <a:prstGeom prst="straightConnector1">
              <a:avLst/>
            </a:prstGeom>
            <a:noFill/>
            <a:ln cap="flat" cmpd="sng" w="28575">
              <a:solidFill>
                <a:srgbClr val="0000FF"/>
              </a:solidFill>
              <a:prstDash val="solid"/>
              <a:round/>
              <a:headEnd len="med" w="med" type="none"/>
              <a:tailEnd len="med" w="med" type="none"/>
            </a:ln>
          </p:spPr>
        </p:cxnSp>
        <p:sp>
          <p:nvSpPr>
            <p:cNvPr id="363" name="Google Shape;363;p37"/>
            <p:cNvSpPr txBox="1"/>
            <p:nvPr/>
          </p:nvSpPr>
          <p:spPr>
            <a:xfrm>
              <a:off x="4718848" y="2357251"/>
              <a:ext cx="289200" cy="31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0</a:t>
              </a:r>
              <a:endParaRPr>
                <a:solidFill>
                  <a:srgbClr val="0000FF"/>
                </a:solidFill>
              </a:endParaRPr>
            </a:p>
          </p:txBody>
        </p:sp>
      </p:grpSp>
      <p:cxnSp>
        <p:nvCxnSpPr>
          <p:cNvPr id="364" name="Google Shape;364;p37"/>
          <p:cNvCxnSpPr/>
          <p:nvPr/>
        </p:nvCxnSpPr>
        <p:spPr>
          <a:xfrm flipH="1" rot="10800000">
            <a:off x="3683175" y="3438950"/>
            <a:ext cx="204600" cy="438900"/>
          </a:xfrm>
          <a:prstGeom prst="straightConnector1">
            <a:avLst/>
          </a:prstGeom>
          <a:noFill/>
          <a:ln cap="flat" cmpd="sng" w="28575">
            <a:solidFill>
              <a:srgbClr val="FF0000"/>
            </a:solidFill>
            <a:prstDash val="solid"/>
            <a:round/>
            <a:headEnd len="med" w="med" type="none"/>
            <a:tailEnd len="med" w="med" type="none"/>
          </a:ln>
        </p:spPr>
      </p:cxnSp>
      <p:grpSp>
        <p:nvGrpSpPr>
          <p:cNvPr id="365" name="Google Shape;365;p37"/>
          <p:cNvGrpSpPr/>
          <p:nvPr/>
        </p:nvGrpSpPr>
        <p:grpSpPr>
          <a:xfrm>
            <a:off x="6145450" y="2622088"/>
            <a:ext cx="2420700" cy="600375"/>
            <a:chOff x="2697275" y="4394275"/>
            <a:chExt cx="2420700" cy="600375"/>
          </a:xfrm>
        </p:grpSpPr>
        <p:sp>
          <p:nvSpPr>
            <p:cNvPr id="366" name="Google Shape;366;p37"/>
            <p:cNvSpPr txBox="1"/>
            <p:nvPr/>
          </p:nvSpPr>
          <p:spPr>
            <a:xfrm>
              <a:off x="2697275" y="4394275"/>
              <a:ext cx="2420700" cy="52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There is </a:t>
              </a:r>
              <a:r>
                <a:rPr lang="en" sz="1800">
                  <a:highlight>
                    <a:srgbClr val="00FF00"/>
                  </a:highlight>
                </a:rPr>
                <a:t>no solution</a:t>
              </a:r>
              <a:r>
                <a:rPr lang="en" sz="1800"/>
                <a:t>, because 0 = 25.</a:t>
              </a:r>
              <a:endParaRPr sz="1800"/>
            </a:p>
          </p:txBody>
        </p:sp>
        <p:cxnSp>
          <p:nvCxnSpPr>
            <p:cNvPr id="367" name="Google Shape;367;p37"/>
            <p:cNvCxnSpPr/>
            <p:nvPr/>
          </p:nvCxnSpPr>
          <p:spPr>
            <a:xfrm flipH="1" rot="10800000">
              <a:off x="3944225" y="4752850"/>
              <a:ext cx="79200" cy="241800"/>
            </a:xfrm>
            <a:prstGeom prst="straightConnector1">
              <a:avLst/>
            </a:prstGeom>
            <a:noFill/>
            <a:ln cap="flat" cmpd="sng" w="28575">
              <a:solidFill>
                <a:srgbClr val="FF0000"/>
              </a:solidFill>
              <a:prstDash val="solid"/>
              <a:round/>
              <a:headEnd len="med" w="med" type="none"/>
              <a:tailEnd len="med" w="med" type="none"/>
            </a:ln>
          </p:spPr>
        </p:cxnSp>
      </p:grpSp>
      <p:grpSp>
        <p:nvGrpSpPr>
          <p:cNvPr id="368" name="Google Shape;368;p37"/>
          <p:cNvGrpSpPr/>
          <p:nvPr/>
        </p:nvGrpSpPr>
        <p:grpSpPr>
          <a:xfrm>
            <a:off x="6145450" y="1335925"/>
            <a:ext cx="2420700" cy="1199050"/>
            <a:chOff x="2621075" y="4469300"/>
            <a:chExt cx="2420700" cy="1199050"/>
          </a:xfrm>
        </p:grpSpPr>
        <p:sp>
          <p:nvSpPr>
            <p:cNvPr id="369" name="Google Shape;369;p37"/>
            <p:cNvSpPr txBox="1"/>
            <p:nvPr/>
          </p:nvSpPr>
          <p:spPr>
            <a:xfrm>
              <a:off x="2621075" y="4469300"/>
              <a:ext cx="2420700" cy="113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Statement:</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There is </a:t>
              </a:r>
              <a:r>
                <a:rPr b="1" lang="en" sz="1800"/>
                <a:t>_________</a:t>
              </a:r>
              <a:r>
                <a:rPr lang="en" sz="1800"/>
                <a:t>, because </a:t>
              </a:r>
              <a:r>
                <a:rPr b="1" lang="en" sz="1800"/>
                <a:t>__</a:t>
              </a:r>
              <a:r>
                <a:rPr lang="en" sz="1800"/>
                <a:t> = </a:t>
              </a:r>
              <a:r>
                <a:rPr b="1" lang="en" sz="1800"/>
                <a:t>__</a:t>
              </a:r>
              <a:r>
                <a:rPr lang="en" sz="1800"/>
                <a:t>.</a:t>
              </a:r>
              <a:endParaRPr sz="1800"/>
            </a:p>
          </p:txBody>
        </p:sp>
        <p:cxnSp>
          <p:nvCxnSpPr>
            <p:cNvPr id="370" name="Google Shape;370;p37"/>
            <p:cNvCxnSpPr/>
            <p:nvPr/>
          </p:nvCxnSpPr>
          <p:spPr>
            <a:xfrm flipH="1" rot="10800000">
              <a:off x="3988275" y="5426550"/>
              <a:ext cx="79200" cy="241800"/>
            </a:xfrm>
            <a:prstGeom prst="straightConnector1">
              <a:avLst/>
            </a:prstGeom>
            <a:noFill/>
            <a:ln cap="flat" cmpd="sng" w="28575">
              <a:solidFill>
                <a:srgbClr val="FF0000"/>
              </a:solidFill>
              <a:prstDash val="solid"/>
              <a:round/>
              <a:headEnd len="med" w="med" type="none"/>
              <a:tailEnd len="med" w="med" type="none"/>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Video - No solution</a:t>
            </a:r>
            <a:endParaRPr b="1"/>
          </a:p>
        </p:txBody>
      </p:sp>
      <p:pic>
        <p:nvPicPr>
          <p:cNvPr id="376" name="Google Shape;376;p38" title="2 step equation when there is no solution   Google Slides">
            <a:hlinkClick r:id="rId3"/>
          </p:cNvPr>
          <p:cNvPicPr preferRelativeResize="0"/>
          <p:nvPr/>
        </p:nvPicPr>
        <p:blipFill>
          <a:blip r:embed="rId4">
            <a:alphaModFix/>
          </a:blip>
          <a:stretch>
            <a:fillRect/>
          </a:stretch>
        </p:blipFill>
        <p:spPr>
          <a:xfrm>
            <a:off x="1387575" y="1017725"/>
            <a:ext cx="5396675" cy="40475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Solve: -2n = 130 - 2n  (Show your steps and check)</a:t>
            </a:r>
            <a:endParaRPr b="1" sz="2500"/>
          </a:p>
        </p:txBody>
      </p:sp>
      <p:pic>
        <p:nvPicPr>
          <p:cNvPr id="382" name="Google Shape;382;p39">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383" name="Google Shape;383;p39">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39"/>
          <p:cNvSpPr/>
          <p:nvPr/>
        </p:nvSpPr>
        <p:spPr>
          <a:xfrm>
            <a:off x="6715425" y="4009250"/>
            <a:ext cx="2256300" cy="572700"/>
          </a:xfrm>
          <a:prstGeom prst="rect">
            <a:avLst/>
          </a:prstGeom>
          <a:solidFill>
            <a:srgbClr val="FFFF00"/>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39"/>
          <p:cNvSpPr txBox="1"/>
          <p:nvPr/>
        </p:nvSpPr>
        <p:spPr>
          <a:xfrm>
            <a:off x="5592525" y="3902975"/>
            <a:ext cx="1122900" cy="42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Answer:</a:t>
            </a:r>
            <a:endParaRPr sz="2000"/>
          </a:p>
        </p:txBody>
      </p:sp>
      <p:sp>
        <p:nvSpPr>
          <p:cNvPr id="386" name="Google Shape;386;p39"/>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B)</a:t>
            </a:r>
            <a:endParaRPr/>
          </a:p>
        </p:txBody>
      </p:sp>
      <p:sp>
        <p:nvSpPr>
          <p:cNvPr id="387" name="Google Shape;387;p39"/>
          <p:cNvSpPr txBox="1"/>
          <p:nvPr/>
        </p:nvSpPr>
        <p:spPr>
          <a:xfrm>
            <a:off x="5606650" y="3088475"/>
            <a:ext cx="3415800" cy="96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chemeClr val="dk1"/>
                </a:solidFill>
              </a:rPr>
              <a:t>There is </a:t>
            </a:r>
            <a:r>
              <a:rPr b="1" lang="en" sz="2300">
                <a:solidFill>
                  <a:schemeClr val="dk1"/>
                </a:solidFill>
              </a:rPr>
              <a:t>____________</a:t>
            </a:r>
            <a:r>
              <a:rPr b="1" lang="en" sz="2300">
                <a:solidFill>
                  <a:schemeClr val="dk1"/>
                </a:solidFill>
              </a:rPr>
              <a:t>, because </a:t>
            </a:r>
            <a:r>
              <a:rPr b="1" lang="en" sz="2300">
                <a:solidFill>
                  <a:schemeClr val="dk1"/>
                </a:solidFill>
              </a:rPr>
              <a:t>___</a:t>
            </a:r>
            <a:r>
              <a:rPr b="1" lang="en" sz="2300">
                <a:solidFill>
                  <a:schemeClr val="dk1"/>
                </a:solidFill>
              </a:rPr>
              <a:t> = _</a:t>
            </a:r>
            <a:r>
              <a:rPr b="1" lang="en" sz="2300">
                <a:solidFill>
                  <a:schemeClr val="dk1"/>
                </a:solidFill>
              </a:rPr>
              <a:t>__</a:t>
            </a:r>
            <a:r>
              <a:rPr b="1" lang="en" sz="2300">
                <a:solidFill>
                  <a:schemeClr val="dk1"/>
                </a:solidFill>
              </a:rPr>
              <a:t>.</a:t>
            </a:r>
            <a:endParaRPr b="1" sz="1900"/>
          </a:p>
        </p:txBody>
      </p:sp>
      <p:cxnSp>
        <p:nvCxnSpPr>
          <p:cNvPr id="388" name="Google Shape;388;p39"/>
          <p:cNvCxnSpPr/>
          <p:nvPr/>
        </p:nvCxnSpPr>
        <p:spPr>
          <a:xfrm flipH="1">
            <a:off x="7473875" y="3559175"/>
            <a:ext cx="222300" cy="343800"/>
          </a:xfrm>
          <a:prstGeom prst="straightConnector1">
            <a:avLst/>
          </a:prstGeom>
          <a:noFill/>
          <a:ln cap="flat" cmpd="sng" w="28575">
            <a:solidFill>
              <a:srgbClr val="FF0000"/>
            </a:solidFill>
            <a:prstDash val="solid"/>
            <a:round/>
            <a:headEnd len="med" w="med" type="none"/>
            <a:tailEnd len="med" w="med" type="none"/>
          </a:ln>
        </p:spPr>
      </p:cxn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pic>
        <p:nvPicPr>
          <p:cNvPr id="393" name="Google Shape;393;p40"/>
          <p:cNvPicPr preferRelativeResize="0"/>
          <p:nvPr/>
        </p:nvPicPr>
        <p:blipFill>
          <a:blip r:embed="rId3">
            <a:alphaModFix/>
          </a:blip>
          <a:stretch>
            <a:fillRect/>
          </a:stretch>
        </p:blipFill>
        <p:spPr>
          <a:xfrm>
            <a:off x="827525" y="1624013"/>
            <a:ext cx="2781300" cy="1895475"/>
          </a:xfrm>
          <a:prstGeom prst="rect">
            <a:avLst/>
          </a:prstGeom>
          <a:noFill/>
          <a:ln>
            <a:noFill/>
          </a:ln>
        </p:spPr>
      </p:pic>
      <p:pic>
        <p:nvPicPr>
          <p:cNvPr id="394" name="Google Shape;394;p40"/>
          <p:cNvPicPr preferRelativeResize="0"/>
          <p:nvPr/>
        </p:nvPicPr>
        <p:blipFill>
          <a:blip r:embed="rId4">
            <a:alphaModFix/>
          </a:blip>
          <a:stretch>
            <a:fillRect/>
          </a:stretch>
        </p:blipFill>
        <p:spPr>
          <a:xfrm>
            <a:off x="4666550" y="2143125"/>
            <a:ext cx="3571875" cy="857250"/>
          </a:xfrm>
          <a:prstGeom prst="rect">
            <a:avLst/>
          </a:prstGeom>
          <a:noFill/>
          <a:ln>
            <a:noFill/>
          </a:ln>
        </p:spPr>
      </p:pic>
      <p:cxnSp>
        <p:nvCxnSpPr>
          <p:cNvPr id="395" name="Google Shape;395;p40"/>
          <p:cNvCxnSpPr/>
          <p:nvPr/>
        </p:nvCxnSpPr>
        <p:spPr>
          <a:xfrm flipH="1">
            <a:off x="1900575" y="26467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396" name="Google Shape;396;p40"/>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cxnSp>
        <p:nvCxnSpPr>
          <p:cNvPr id="397" name="Google Shape;397;p40"/>
          <p:cNvCxnSpPr/>
          <p:nvPr/>
        </p:nvCxnSpPr>
        <p:spPr>
          <a:xfrm flipH="1">
            <a:off x="6584475" y="26467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398" name="Google Shape;398;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Solve: -2n = 130 - 2n  (Show your steps and check)</a:t>
            </a:r>
            <a:endParaRPr b="1" sz="2500"/>
          </a:p>
        </p:txBody>
      </p:sp>
      <p:sp>
        <p:nvSpPr>
          <p:cNvPr id="399" name="Google Shape;399;p40"/>
          <p:cNvSpPr/>
          <p:nvPr/>
        </p:nvSpPr>
        <p:spPr>
          <a:xfrm>
            <a:off x="596775" y="2571750"/>
            <a:ext cx="3786000" cy="2362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40"/>
          <p:cNvSpPr/>
          <p:nvPr/>
        </p:nvSpPr>
        <p:spPr>
          <a:xfrm>
            <a:off x="4559488" y="1114425"/>
            <a:ext cx="3786000" cy="2362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4" name="Shape 404"/>
        <p:cNvGrpSpPr/>
        <p:nvPr/>
      </p:nvGrpSpPr>
      <p:grpSpPr>
        <a:xfrm>
          <a:off x="0" y="0"/>
          <a:ext cx="0" cy="0"/>
          <a:chOff x="0" y="0"/>
          <a:chExt cx="0" cy="0"/>
        </a:xfrm>
      </p:grpSpPr>
      <p:pic>
        <p:nvPicPr>
          <p:cNvPr id="405" name="Google Shape;405;p41"/>
          <p:cNvPicPr preferRelativeResize="0"/>
          <p:nvPr/>
        </p:nvPicPr>
        <p:blipFill>
          <a:blip r:embed="rId3">
            <a:alphaModFix/>
          </a:blip>
          <a:stretch>
            <a:fillRect/>
          </a:stretch>
        </p:blipFill>
        <p:spPr>
          <a:xfrm>
            <a:off x="827525" y="1624013"/>
            <a:ext cx="2781300" cy="1895475"/>
          </a:xfrm>
          <a:prstGeom prst="rect">
            <a:avLst/>
          </a:prstGeom>
          <a:noFill/>
          <a:ln>
            <a:noFill/>
          </a:ln>
        </p:spPr>
      </p:pic>
      <p:cxnSp>
        <p:nvCxnSpPr>
          <p:cNvPr id="406" name="Google Shape;406;p41"/>
          <p:cNvCxnSpPr/>
          <p:nvPr/>
        </p:nvCxnSpPr>
        <p:spPr>
          <a:xfrm flipH="1">
            <a:off x="2738800" y="17327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407" name="Google Shape;407;p41"/>
          <p:cNvSpPr txBox="1"/>
          <p:nvPr/>
        </p:nvSpPr>
        <p:spPr>
          <a:xfrm flipH="1">
            <a:off x="3129425" y="14580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pic>
        <p:nvPicPr>
          <p:cNvPr id="408" name="Google Shape;408;p41"/>
          <p:cNvPicPr preferRelativeResize="0"/>
          <p:nvPr/>
        </p:nvPicPr>
        <p:blipFill>
          <a:blip r:embed="rId4">
            <a:alphaModFix/>
          </a:blip>
          <a:stretch>
            <a:fillRect/>
          </a:stretch>
        </p:blipFill>
        <p:spPr>
          <a:xfrm>
            <a:off x="4666550" y="2143125"/>
            <a:ext cx="3571875" cy="857250"/>
          </a:xfrm>
          <a:prstGeom prst="rect">
            <a:avLst/>
          </a:prstGeom>
          <a:noFill/>
          <a:ln>
            <a:noFill/>
          </a:ln>
        </p:spPr>
      </p:pic>
      <p:cxnSp>
        <p:nvCxnSpPr>
          <p:cNvPr id="409" name="Google Shape;409;p41"/>
          <p:cNvCxnSpPr/>
          <p:nvPr/>
        </p:nvCxnSpPr>
        <p:spPr>
          <a:xfrm flipH="1">
            <a:off x="986200" y="17327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410" name="Google Shape;410;p41"/>
          <p:cNvSpPr txBox="1"/>
          <p:nvPr/>
        </p:nvSpPr>
        <p:spPr>
          <a:xfrm flipH="1">
            <a:off x="1376825" y="14580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411" name="Google Shape;411;p41"/>
          <p:cNvCxnSpPr/>
          <p:nvPr/>
        </p:nvCxnSpPr>
        <p:spPr>
          <a:xfrm flipH="1">
            <a:off x="1900575" y="26467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412" name="Google Shape;412;p41"/>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cxnSp>
        <p:nvCxnSpPr>
          <p:cNvPr id="413" name="Google Shape;413;p41"/>
          <p:cNvCxnSpPr/>
          <p:nvPr/>
        </p:nvCxnSpPr>
        <p:spPr>
          <a:xfrm flipH="1">
            <a:off x="6584475" y="26467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414" name="Google Shape;414;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Solve: -2n = 130 - 2n  (Show your steps and check)</a:t>
            </a:r>
            <a:endParaRPr b="1" sz="2500"/>
          </a:p>
        </p:txBody>
      </p:sp>
      <p:sp>
        <p:nvSpPr>
          <p:cNvPr id="415" name="Google Shape;415;p41"/>
          <p:cNvSpPr/>
          <p:nvPr/>
        </p:nvSpPr>
        <p:spPr>
          <a:xfrm>
            <a:off x="596775" y="2571750"/>
            <a:ext cx="3786000" cy="2362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41"/>
          <p:cNvSpPr/>
          <p:nvPr/>
        </p:nvSpPr>
        <p:spPr>
          <a:xfrm>
            <a:off x="4559488" y="1114425"/>
            <a:ext cx="3786000" cy="2362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445025"/>
            <a:ext cx="8712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Warm-up: Solve: -16c + 24 = -28c  (Show your steps and check)</a:t>
            </a:r>
            <a:endParaRPr b="1" sz="2200"/>
          </a:p>
        </p:txBody>
      </p:sp>
      <p:pic>
        <p:nvPicPr>
          <p:cNvPr id="73" name="Google Shape;73;p15"/>
          <p:cNvPicPr preferRelativeResize="0"/>
          <p:nvPr/>
        </p:nvPicPr>
        <p:blipFill>
          <a:blip r:embed="rId3">
            <a:alphaModFix/>
          </a:blip>
          <a:stretch>
            <a:fillRect/>
          </a:stretch>
        </p:blipFill>
        <p:spPr>
          <a:xfrm>
            <a:off x="638175" y="1427300"/>
            <a:ext cx="3248025" cy="2647950"/>
          </a:xfrm>
          <a:prstGeom prst="rect">
            <a:avLst/>
          </a:prstGeom>
          <a:noFill/>
          <a:ln>
            <a:noFill/>
          </a:ln>
        </p:spPr>
      </p:pic>
      <p:pic>
        <p:nvPicPr>
          <p:cNvPr id="74" name="Google Shape;74;p15"/>
          <p:cNvPicPr preferRelativeResize="0"/>
          <p:nvPr/>
        </p:nvPicPr>
        <p:blipFill>
          <a:blip r:embed="rId4">
            <a:alphaModFix/>
          </a:blip>
          <a:stretch>
            <a:fillRect/>
          </a:stretch>
        </p:blipFill>
        <p:spPr>
          <a:xfrm>
            <a:off x="4467225" y="1808300"/>
            <a:ext cx="3733800" cy="1885950"/>
          </a:xfrm>
          <a:prstGeom prst="rect">
            <a:avLst/>
          </a:prstGeom>
          <a:noFill/>
          <a:ln>
            <a:noFill/>
          </a:ln>
        </p:spPr>
      </p:pic>
      <p:cxnSp>
        <p:nvCxnSpPr>
          <p:cNvPr id="75" name="Google Shape;75;p15"/>
          <p:cNvCxnSpPr/>
          <p:nvPr/>
        </p:nvCxnSpPr>
        <p:spPr>
          <a:xfrm flipH="1">
            <a:off x="1058949" y="1422472"/>
            <a:ext cx="504300" cy="888900"/>
          </a:xfrm>
          <a:prstGeom prst="straightConnector1">
            <a:avLst/>
          </a:prstGeom>
          <a:noFill/>
          <a:ln cap="flat" cmpd="sng" w="28575">
            <a:solidFill>
              <a:srgbClr val="FF0000"/>
            </a:solidFill>
            <a:prstDash val="solid"/>
            <a:round/>
            <a:headEnd len="med" w="med" type="none"/>
            <a:tailEnd len="med" w="med" type="none"/>
          </a:ln>
        </p:spPr>
      </p:cxnSp>
      <p:sp>
        <p:nvSpPr>
          <p:cNvPr id="76" name="Google Shape;76;p15"/>
          <p:cNvSpPr txBox="1"/>
          <p:nvPr/>
        </p:nvSpPr>
        <p:spPr>
          <a:xfrm flipH="1">
            <a:off x="1287375" y="1172750"/>
            <a:ext cx="694200" cy="5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77" name="Google Shape;77;p15"/>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5"/>
          <p:cNvSpPr/>
          <p:nvPr/>
        </p:nvSpPr>
        <p:spPr>
          <a:xfrm>
            <a:off x="638175" y="2657475"/>
            <a:ext cx="4174500" cy="21276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pic>
        <p:nvPicPr>
          <p:cNvPr id="421" name="Google Shape;421;p42"/>
          <p:cNvPicPr preferRelativeResize="0"/>
          <p:nvPr/>
        </p:nvPicPr>
        <p:blipFill>
          <a:blip r:embed="rId3">
            <a:alphaModFix/>
          </a:blip>
          <a:stretch>
            <a:fillRect/>
          </a:stretch>
        </p:blipFill>
        <p:spPr>
          <a:xfrm>
            <a:off x="827525" y="1624013"/>
            <a:ext cx="2781300" cy="1895475"/>
          </a:xfrm>
          <a:prstGeom prst="rect">
            <a:avLst/>
          </a:prstGeom>
          <a:noFill/>
          <a:ln>
            <a:noFill/>
          </a:ln>
        </p:spPr>
      </p:pic>
      <p:cxnSp>
        <p:nvCxnSpPr>
          <p:cNvPr id="422" name="Google Shape;422;p42"/>
          <p:cNvCxnSpPr/>
          <p:nvPr/>
        </p:nvCxnSpPr>
        <p:spPr>
          <a:xfrm flipH="1">
            <a:off x="2738800" y="17327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423" name="Google Shape;423;p42"/>
          <p:cNvSpPr txBox="1"/>
          <p:nvPr/>
        </p:nvSpPr>
        <p:spPr>
          <a:xfrm flipH="1">
            <a:off x="3129425" y="14580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pic>
        <p:nvPicPr>
          <p:cNvPr id="424" name="Google Shape;424;p42"/>
          <p:cNvPicPr preferRelativeResize="0"/>
          <p:nvPr/>
        </p:nvPicPr>
        <p:blipFill>
          <a:blip r:embed="rId4">
            <a:alphaModFix/>
          </a:blip>
          <a:stretch>
            <a:fillRect/>
          </a:stretch>
        </p:blipFill>
        <p:spPr>
          <a:xfrm>
            <a:off x="4666550" y="2143125"/>
            <a:ext cx="3571875" cy="857250"/>
          </a:xfrm>
          <a:prstGeom prst="rect">
            <a:avLst/>
          </a:prstGeom>
          <a:noFill/>
          <a:ln>
            <a:noFill/>
          </a:ln>
        </p:spPr>
      </p:pic>
      <p:cxnSp>
        <p:nvCxnSpPr>
          <p:cNvPr id="425" name="Google Shape;425;p42"/>
          <p:cNvCxnSpPr/>
          <p:nvPr/>
        </p:nvCxnSpPr>
        <p:spPr>
          <a:xfrm flipH="1">
            <a:off x="986200" y="17327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426" name="Google Shape;426;p42"/>
          <p:cNvSpPr txBox="1"/>
          <p:nvPr/>
        </p:nvSpPr>
        <p:spPr>
          <a:xfrm flipH="1">
            <a:off x="1376825" y="14580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427" name="Google Shape;427;p42"/>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cxnSp>
        <p:nvCxnSpPr>
          <p:cNvPr id="428" name="Google Shape;428;p42"/>
          <p:cNvCxnSpPr/>
          <p:nvPr/>
        </p:nvCxnSpPr>
        <p:spPr>
          <a:xfrm flipH="1">
            <a:off x="6584475" y="26467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429" name="Google Shape;429;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Solve: -2n = 130 - 2n  (Show your steps and check)</a:t>
            </a:r>
            <a:endParaRPr b="1" sz="2500"/>
          </a:p>
        </p:txBody>
      </p:sp>
      <p:sp>
        <p:nvSpPr>
          <p:cNvPr id="430" name="Google Shape;430;p42"/>
          <p:cNvSpPr/>
          <p:nvPr/>
        </p:nvSpPr>
        <p:spPr>
          <a:xfrm>
            <a:off x="596775" y="2990550"/>
            <a:ext cx="3786000" cy="19434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42"/>
          <p:cNvSpPr/>
          <p:nvPr/>
        </p:nvSpPr>
        <p:spPr>
          <a:xfrm>
            <a:off x="4559488" y="1114425"/>
            <a:ext cx="3786000" cy="2362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pic>
        <p:nvPicPr>
          <p:cNvPr id="436" name="Google Shape;436;p43"/>
          <p:cNvPicPr preferRelativeResize="0"/>
          <p:nvPr/>
        </p:nvPicPr>
        <p:blipFill>
          <a:blip r:embed="rId3">
            <a:alphaModFix/>
          </a:blip>
          <a:stretch>
            <a:fillRect/>
          </a:stretch>
        </p:blipFill>
        <p:spPr>
          <a:xfrm>
            <a:off x="827525" y="1624013"/>
            <a:ext cx="2781300" cy="1895475"/>
          </a:xfrm>
          <a:prstGeom prst="rect">
            <a:avLst/>
          </a:prstGeom>
          <a:noFill/>
          <a:ln>
            <a:noFill/>
          </a:ln>
        </p:spPr>
      </p:pic>
      <p:cxnSp>
        <p:nvCxnSpPr>
          <p:cNvPr id="437" name="Google Shape;437;p43"/>
          <p:cNvCxnSpPr/>
          <p:nvPr/>
        </p:nvCxnSpPr>
        <p:spPr>
          <a:xfrm flipH="1">
            <a:off x="2738800" y="17327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438" name="Google Shape;438;p43"/>
          <p:cNvSpPr txBox="1"/>
          <p:nvPr/>
        </p:nvSpPr>
        <p:spPr>
          <a:xfrm flipH="1">
            <a:off x="3129425" y="14580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pic>
        <p:nvPicPr>
          <p:cNvPr id="439" name="Google Shape;439;p43"/>
          <p:cNvPicPr preferRelativeResize="0"/>
          <p:nvPr/>
        </p:nvPicPr>
        <p:blipFill>
          <a:blip r:embed="rId4">
            <a:alphaModFix/>
          </a:blip>
          <a:stretch>
            <a:fillRect/>
          </a:stretch>
        </p:blipFill>
        <p:spPr>
          <a:xfrm>
            <a:off x="4666550" y="2143125"/>
            <a:ext cx="3571875" cy="857250"/>
          </a:xfrm>
          <a:prstGeom prst="rect">
            <a:avLst/>
          </a:prstGeom>
          <a:noFill/>
          <a:ln>
            <a:noFill/>
          </a:ln>
        </p:spPr>
      </p:pic>
      <p:cxnSp>
        <p:nvCxnSpPr>
          <p:cNvPr id="440" name="Google Shape;440;p43"/>
          <p:cNvCxnSpPr/>
          <p:nvPr/>
        </p:nvCxnSpPr>
        <p:spPr>
          <a:xfrm flipH="1">
            <a:off x="986200" y="17327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441" name="Google Shape;441;p43"/>
          <p:cNvSpPr txBox="1"/>
          <p:nvPr/>
        </p:nvSpPr>
        <p:spPr>
          <a:xfrm flipH="1">
            <a:off x="1376825" y="14580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442" name="Google Shape;442;p43"/>
          <p:cNvCxnSpPr/>
          <p:nvPr/>
        </p:nvCxnSpPr>
        <p:spPr>
          <a:xfrm flipH="1">
            <a:off x="1900575" y="26467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443" name="Google Shape;443;p43"/>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cxnSp>
        <p:nvCxnSpPr>
          <p:cNvPr id="444" name="Google Shape;444;p43"/>
          <p:cNvCxnSpPr/>
          <p:nvPr/>
        </p:nvCxnSpPr>
        <p:spPr>
          <a:xfrm flipH="1">
            <a:off x="6584475" y="26467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445" name="Google Shape;445;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Solve: -2n = 130 - 2n  (Show your steps and check)</a:t>
            </a:r>
            <a:endParaRPr b="1" sz="2500"/>
          </a:p>
        </p:txBody>
      </p:sp>
      <p:sp>
        <p:nvSpPr>
          <p:cNvPr id="446" name="Google Shape;446;p43"/>
          <p:cNvSpPr/>
          <p:nvPr/>
        </p:nvSpPr>
        <p:spPr>
          <a:xfrm>
            <a:off x="4559488" y="1114425"/>
            <a:ext cx="3786000" cy="2362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pic>
        <p:nvPicPr>
          <p:cNvPr id="451" name="Google Shape;451;p44"/>
          <p:cNvPicPr preferRelativeResize="0"/>
          <p:nvPr/>
        </p:nvPicPr>
        <p:blipFill>
          <a:blip r:embed="rId3">
            <a:alphaModFix/>
          </a:blip>
          <a:stretch>
            <a:fillRect/>
          </a:stretch>
        </p:blipFill>
        <p:spPr>
          <a:xfrm>
            <a:off x="827525" y="1624013"/>
            <a:ext cx="2781300" cy="1895475"/>
          </a:xfrm>
          <a:prstGeom prst="rect">
            <a:avLst/>
          </a:prstGeom>
          <a:noFill/>
          <a:ln>
            <a:noFill/>
          </a:ln>
        </p:spPr>
      </p:pic>
      <p:cxnSp>
        <p:nvCxnSpPr>
          <p:cNvPr id="452" name="Google Shape;452;p44"/>
          <p:cNvCxnSpPr/>
          <p:nvPr/>
        </p:nvCxnSpPr>
        <p:spPr>
          <a:xfrm flipH="1">
            <a:off x="2738800" y="17327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453" name="Google Shape;453;p44"/>
          <p:cNvSpPr txBox="1"/>
          <p:nvPr/>
        </p:nvSpPr>
        <p:spPr>
          <a:xfrm flipH="1">
            <a:off x="3129425" y="14580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pic>
        <p:nvPicPr>
          <p:cNvPr id="454" name="Google Shape;454;p44"/>
          <p:cNvPicPr preferRelativeResize="0"/>
          <p:nvPr/>
        </p:nvPicPr>
        <p:blipFill>
          <a:blip r:embed="rId4">
            <a:alphaModFix/>
          </a:blip>
          <a:stretch>
            <a:fillRect/>
          </a:stretch>
        </p:blipFill>
        <p:spPr>
          <a:xfrm>
            <a:off x="4666550" y="2143125"/>
            <a:ext cx="3571875" cy="857250"/>
          </a:xfrm>
          <a:prstGeom prst="rect">
            <a:avLst/>
          </a:prstGeom>
          <a:noFill/>
          <a:ln>
            <a:noFill/>
          </a:ln>
        </p:spPr>
      </p:pic>
      <p:cxnSp>
        <p:nvCxnSpPr>
          <p:cNvPr id="455" name="Google Shape;455;p44"/>
          <p:cNvCxnSpPr/>
          <p:nvPr/>
        </p:nvCxnSpPr>
        <p:spPr>
          <a:xfrm flipH="1">
            <a:off x="986200" y="17327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456" name="Google Shape;456;p44"/>
          <p:cNvSpPr txBox="1"/>
          <p:nvPr/>
        </p:nvSpPr>
        <p:spPr>
          <a:xfrm flipH="1">
            <a:off x="1376825" y="14580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457" name="Google Shape;457;p44"/>
          <p:cNvCxnSpPr/>
          <p:nvPr/>
        </p:nvCxnSpPr>
        <p:spPr>
          <a:xfrm flipH="1">
            <a:off x="1900575" y="26467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458" name="Google Shape;458;p44"/>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cxnSp>
        <p:nvCxnSpPr>
          <p:cNvPr id="459" name="Google Shape;459;p44"/>
          <p:cNvCxnSpPr/>
          <p:nvPr/>
        </p:nvCxnSpPr>
        <p:spPr>
          <a:xfrm flipH="1">
            <a:off x="6584475" y="26467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460" name="Google Shape;460;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Solve: -2n = 130 - 2n  (Show your steps and check)</a:t>
            </a:r>
            <a:endParaRPr b="1" sz="25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pic>
        <p:nvPicPr>
          <p:cNvPr id="465" name="Google Shape;465;p45">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466" name="Google Shape;466;p45">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45"/>
          <p:cNvSpPr/>
          <p:nvPr/>
        </p:nvSpPr>
        <p:spPr>
          <a:xfrm>
            <a:off x="6715425" y="4009250"/>
            <a:ext cx="2256300" cy="572700"/>
          </a:xfrm>
          <a:prstGeom prst="rect">
            <a:avLst/>
          </a:prstGeom>
          <a:solidFill>
            <a:srgbClr val="FFFF00"/>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45"/>
          <p:cNvSpPr txBox="1"/>
          <p:nvPr/>
        </p:nvSpPr>
        <p:spPr>
          <a:xfrm>
            <a:off x="5592525" y="3902975"/>
            <a:ext cx="1122900" cy="42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Answer:</a:t>
            </a:r>
            <a:endParaRPr sz="2000"/>
          </a:p>
        </p:txBody>
      </p:sp>
      <p:sp>
        <p:nvSpPr>
          <p:cNvPr id="469" name="Google Shape;469;p45"/>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t>
            </a:r>
            <a:endParaRPr/>
          </a:p>
        </p:txBody>
      </p:sp>
      <p:sp>
        <p:nvSpPr>
          <p:cNvPr id="470" name="Google Shape;470;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17k - 277 = 17k  (Show your steps and check)</a:t>
            </a:r>
            <a:endParaRPr b="1" sz="2400"/>
          </a:p>
        </p:txBody>
      </p:sp>
      <p:sp>
        <p:nvSpPr>
          <p:cNvPr id="471" name="Google Shape;471;p45"/>
          <p:cNvSpPr txBox="1"/>
          <p:nvPr/>
        </p:nvSpPr>
        <p:spPr>
          <a:xfrm>
            <a:off x="5606650" y="3088475"/>
            <a:ext cx="3415800" cy="96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chemeClr val="dk1"/>
                </a:solidFill>
              </a:rPr>
              <a:t>There is ____________, because ___ = ___.</a:t>
            </a:r>
            <a:endParaRPr b="1" sz="1900"/>
          </a:p>
        </p:txBody>
      </p:sp>
      <p:cxnSp>
        <p:nvCxnSpPr>
          <p:cNvPr id="472" name="Google Shape;472;p45"/>
          <p:cNvCxnSpPr/>
          <p:nvPr/>
        </p:nvCxnSpPr>
        <p:spPr>
          <a:xfrm flipH="1">
            <a:off x="7473875" y="3559175"/>
            <a:ext cx="222300" cy="343800"/>
          </a:xfrm>
          <a:prstGeom prst="straightConnector1">
            <a:avLst/>
          </a:prstGeom>
          <a:noFill/>
          <a:ln cap="flat" cmpd="sng" w="28575">
            <a:solidFill>
              <a:srgbClr val="FF0000"/>
            </a:solidFill>
            <a:prstDash val="solid"/>
            <a:round/>
            <a:headEnd len="med" w="med" type="none"/>
            <a:tailEnd len="med" w="med" type="none"/>
          </a:ln>
        </p:spPr>
      </p:cxn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pic>
        <p:nvPicPr>
          <p:cNvPr id="477" name="Google Shape;477;p46"/>
          <p:cNvPicPr preferRelativeResize="0"/>
          <p:nvPr/>
        </p:nvPicPr>
        <p:blipFill>
          <a:blip r:embed="rId3">
            <a:alphaModFix/>
          </a:blip>
          <a:stretch>
            <a:fillRect/>
          </a:stretch>
        </p:blipFill>
        <p:spPr>
          <a:xfrm>
            <a:off x="954875" y="1858950"/>
            <a:ext cx="2933700" cy="1800225"/>
          </a:xfrm>
          <a:prstGeom prst="rect">
            <a:avLst/>
          </a:prstGeom>
          <a:noFill/>
          <a:ln>
            <a:noFill/>
          </a:ln>
        </p:spPr>
      </p:pic>
      <p:sp>
        <p:nvSpPr>
          <p:cNvPr id="478" name="Google Shape;478;p46"/>
          <p:cNvSpPr txBox="1"/>
          <p:nvPr/>
        </p:nvSpPr>
        <p:spPr>
          <a:xfrm>
            <a:off x="878675" y="176570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479" name="Google Shape;479;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17k - 277 = 17k  (Show your steps and check)</a:t>
            </a:r>
            <a:endParaRPr b="1" sz="2400"/>
          </a:p>
        </p:txBody>
      </p:sp>
      <p:pic>
        <p:nvPicPr>
          <p:cNvPr id="480" name="Google Shape;480;p46"/>
          <p:cNvPicPr preferRelativeResize="0"/>
          <p:nvPr/>
        </p:nvPicPr>
        <p:blipFill>
          <a:blip r:embed="rId4">
            <a:alphaModFix/>
          </a:blip>
          <a:stretch>
            <a:fillRect/>
          </a:stretch>
        </p:blipFill>
        <p:spPr>
          <a:xfrm>
            <a:off x="4664750" y="2311388"/>
            <a:ext cx="3543300" cy="895350"/>
          </a:xfrm>
          <a:prstGeom prst="rect">
            <a:avLst/>
          </a:prstGeom>
          <a:noFill/>
          <a:ln>
            <a:noFill/>
          </a:ln>
        </p:spPr>
      </p:pic>
      <p:cxnSp>
        <p:nvCxnSpPr>
          <p:cNvPr id="481" name="Google Shape;481;p46"/>
          <p:cNvCxnSpPr/>
          <p:nvPr/>
        </p:nvCxnSpPr>
        <p:spPr>
          <a:xfrm flipH="1">
            <a:off x="2814975" y="27991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482" name="Google Shape;482;p46"/>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cxnSp>
        <p:nvCxnSpPr>
          <p:cNvPr id="483" name="Google Shape;483;p46"/>
          <p:cNvCxnSpPr/>
          <p:nvPr/>
        </p:nvCxnSpPr>
        <p:spPr>
          <a:xfrm flipH="1">
            <a:off x="7152400" y="27991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484" name="Google Shape;484;p46"/>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46"/>
          <p:cNvSpPr/>
          <p:nvPr/>
        </p:nvSpPr>
        <p:spPr>
          <a:xfrm>
            <a:off x="334475" y="2762050"/>
            <a:ext cx="4174500" cy="19860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9" name="Shape 489"/>
        <p:cNvGrpSpPr/>
        <p:nvPr/>
      </p:nvGrpSpPr>
      <p:grpSpPr>
        <a:xfrm>
          <a:off x="0" y="0"/>
          <a:ext cx="0" cy="0"/>
          <a:chOff x="0" y="0"/>
          <a:chExt cx="0" cy="0"/>
        </a:xfrm>
      </p:grpSpPr>
      <p:pic>
        <p:nvPicPr>
          <p:cNvPr id="490" name="Google Shape;490;p47"/>
          <p:cNvPicPr preferRelativeResize="0"/>
          <p:nvPr/>
        </p:nvPicPr>
        <p:blipFill>
          <a:blip r:embed="rId3">
            <a:alphaModFix/>
          </a:blip>
          <a:stretch>
            <a:fillRect/>
          </a:stretch>
        </p:blipFill>
        <p:spPr>
          <a:xfrm>
            <a:off x="954875" y="1858950"/>
            <a:ext cx="2933700" cy="1800225"/>
          </a:xfrm>
          <a:prstGeom prst="rect">
            <a:avLst/>
          </a:prstGeom>
          <a:noFill/>
          <a:ln>
            <a:noFill/>
          </a:ln>
        </p:spPr>
      </p:pic>
      <p:sp>
        <p:nvSpPr>
          <p:cNvPr id="491" name="Google Shape;491;p47"/>
          <p:cNvSpPr txBox="1"/>
          <p:nvPr/>
        </p:nvSpPr>
        <p:spPr>
          <a:xfrm>
            <a:off x="878675" y="176570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492" name="Google Shape;492;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17k - 277 = 17k  (Show your steps and check)</a:t>
            </a:r>
            <a:endParaRPr b="1" sz="2400"/>
          </a:p>
        </p:txBody>
      </p:sp>
      <p:pic>
        <p:nvPicPr>
          <p:cNvPr id="493" name="Google Shape;493;p47"/>
          <p:cNvPicPr preferRelativeResize="0"/>
          <p:nvPr/>
        </p:nvPicPr>
        <p:blipFill>
          <a:blip r:embed="rId4">
            <a:alphaModFix/>
          </a:blip>
          <a:stretch>
            <a:fillRect/>
          </a:stretch>
        </p:blipFill>
        <p:spPr>
          <a:xfrm>
            <a:off x="4664750" y="2311388"/>
            <a:ext cx="3543300" cy="895350"/>
          </a:xfrm>
          <a:prstGeom prst="rect">
            <a:avLst/>
          </a:prstGeom>
          <a:noFill/>
          <a:ln>
            <a:noFill/>
          </a:ln>
        </p:spPr>
      </p:pic>
      <p:cxnSp>
        <p:nvCxnSpPr>
          <p:cNvPr id="494" name="Google Shape;494;p47"/>
          <p:cNvCxnSpPr/>
          <p:nvPr/>
        </p:nvCxnSpPr>
        <p:spPr>
          <a:xfrm flipH="1">
            <a:off x="3119800" y="1885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495" name="Google Shape;495;p47"/>
          <p:cNvSpPr txBox="1"/>
          <p:nvPr/>
        </p:nvSpPr>
        <p:spPr>
          <a:xfrm flipH="1">
            <a:off x="3510425" y="1610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496" name="Google Shape;496;p47"/>
          <p:cNvCxnSpPr/>
          <p:nvPr/>
        </p:nvCxnSpPr>
        <p:spPr>
          <a:xfrm flipH="1">
            <a:off x="1062400" y="1885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497" name="Google Shape;497;p47"/>
          <p:cNvSpPr txBox="1"/>
          <p:nvPr/>
        </p:nvSpPr>
        <p:spPr>
          <a:xfrm flipH="1">
            <a:off x="1453025" y="1610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498" name="Google Shape;498;p47"/>
          <p:cNvCxnSpPr/>
          <p:nvPr/>
        </p:nvCxnSpPr>
        <p:spPr>
          <a:xfrm flipH="1">
            <a:off x="2814975" y="27991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499" name="Google Shape;499;p47"/>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cxnSp>
        <p:nvCxnSpPr>
          <p:cNvPr id="500" name="Google Shape;500;p47"/>
          <p:cNvCxnSpPr/>
          <p:nvPr/>
        </p:nvCxnSpPr>
        <p:spPr>
          <a:xfrm flipH="1">
            <a:off x="7152400" y="27991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501" name="Google Shape;501;p47"/>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47"/>
          <p:cNvSpPr/>
          <p:nvPr/>
        </p:nvSpPr>
        <p:spPr>
          <a:xfrm>
            <a:off x="334475" y="2762050"/>
            <a:ext cx="4174500" cy="19860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6" name="Shape 506"/>
        <p:cNvGrpSpPr/>
        <p:nvPr/>
      </p:nvGrpSpPr>
      <p:grpSpPr>
        <a:xfrm>
          <a:off x="0" y="0"/>
          <a:ext cx="0" cy="0"/>
          <a:chOff x="0" y="0"/>
          <a:chExt cx="0" cy="0"/>
        </a:xfrm>
      </p:grpSpPr>
      <p:pic>
        <p:nvPicPr>
          <p:cNvPr id="507" name="Google Shape;507;p48"/>
          <p:cNvPicPr preferRelativeResize="0"/>
          <p:nvPr/>
        </p:nvPicPr>
        <p:blipFill>
          <a:blip r:embed="rId3">
            <a:alphaModFix/>
          </a:blip>
          <a:stretch>
            <a:fillRect/>
          </a:stretch>
        </p:blipFill>
        <p:spPr>
          <a:xfrm>
            <a:off x="954875" y="1858950"/>
            <a:ext cx="2933700" cy="1800225"/>
          </a:xfrm>
          <a:prstGeom prst="rect">
            <a:avLst/>
          </a:prstGeom>
          <a:noFill/>
          <a:ln>
            <a:noFill/>
          </a:ln>
        </p:spPr>
      </p:pic>
      <p:sp>
        <p:nvSpPr>
          <p:cNvPr id="508" name="Google Shape;508;p48"/>
          <p:cNvSpPr txBox="1"/>
          <p:nvPr/>
        </p:nvSpPr>
        <p:spPr>
          <a:xfrm>
            <a:off x="878675" y="176570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509" name="Google Shape;509;p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17k - 277 = 17k  (Show your steps and check)</a:t>
            </a:r>
            <a:endParaRPr b="1" sz="2400"/>
          </a:p>
        </p:txBody>
      </p:sp>
      <p:pic>
        <p:nvPicPr>
          <p:cNvPr id="510" name="Google Shape;510;p48"/>
          <p:cNvPicPr preferRelativeResize="0"/>
          <p:nvPr/>
        </p:nvPicPr>
        <p:blipFill>
          <a:blip r:embed="rId4">
            <a:alphaModFix/>
          </a:blip>
          <a:stretch>
            <a:fillRect/>
          </a:stretch>
        </p:blipFill>
        <p:spPr>
          <a:xfrm>
            <a:off x="4664750" y="2311388"/>
            <a:ext cx="3543300" cy="895350"/>
          </a:xfrm>
          <a:prstGeom prst="rect">
            <a:avLst/>
          </a:prstGeom>
          <a:noFill/>
          <a:ln>
            <a:noFill/>
          </a:ln>
        </p:spPr>
      </p:pic>
      <p:cxnSp>
        <p:nvCxnSpPr>
          <p:cNvPr id="511" name="Google Shape;511;p48"/>
          <p:cNvCxnSpPr/>
          <p:nvPr/>
        </p:nvCxnSpPr>
        <p:spPr>
          <a:xfrm flipH="1">
            <a:off x="3119800" y="1885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512" name="Google Shape;512;p48"/>
          <p:cNvSpPr txBox="1"/>
          <p:nvPr/>
        </p:nvSpPr>
        <p:spPr>
          <a:xfrm flipH="1">
            <a:off x="3510425" y="1610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513" name="Google Shape;513;p48"/>
          <p:cNvCxnSpPr/>
          <p:nvPr/>
        </p:nvCxnSpPr>
        <p:spPr>
          <a:xfrm flipH="1">
            <a:off x="1062400" y="1885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514" name="Google Shape;514;p48"/>
          <p:cNvSpPr txBox="1"/>
          <p:nvPr/>
        </p:nvSpPr>
        <p:spPr>
          <a:xfrm flipH="1">
            <a:off x="1453025" y="1610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515" name="Google Shape;515;p48"/>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cxnSp>
        <p:nvCxnSpPr>
          <p:cNvPr id="516" name="Google Shape;516;p48"/>
          <p:cNvCxnSpPr/>
          <p:nvPr/>
        </p:nvCxnSpPr>
        <p:spPr>
          <a:xfrm flipH="1">
            <a:off x="7152400" y="27991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517" name="Google Shape;517;p48"/>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48"/>
          <p:cNvSpPr/>
          <p:nvPr/>
        </p:nvSpPr>
        <p:spPr>
          <a:xfrm>
            <a:off x="334475" y="3142950"/>
            <a:ext cx="4174500" cy="16050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2" name="Shape 522"/>
        <p:cNvGrpSpPr/>
        <p:nvPr/>
      </p:nvGrpSpPr>
      <p:grpSpPr>
        <a:xfrm>
          <a:off x="0" y="0"/>
          <a:ext cx="0" cy="0"/>
          <a:chOff x="0" y="0"/>
          <a:chExt cx="0" cy="0"/>
        </a:xfrm>
      </p:grpSpPr>
      <p:pic>
        <p:nvPicPr>
          <p:cNvPr id="523" name="Google Shape;523;p49"/>
          <p:cNvPicPr preferRelativeResize="0"/>
          <p:nvPr/>
        </p:nvPicPr>
        <p:blipFill>
          <a:blip r:embed="rId3">
            <a:alphaModFix/>
          </a:blip>
          <a:stretch>
            <a:fillRect/>
          </a:stretch>
        </p:blipFill>
        <p:spPr>
          <a:xfrm>
            <a:off x="954875" y="1858950"/>
            <a:ext cx="2933700" cy="1800225"/>
          </a:xfrm>
          <a:prstGeom prst="rect">
            <a:avLst/>
          </a:prstGeom>
          <a:noFill/>
          <a:ln>
            <a:noFill/>
          </a:ln>
        </p:spPr>
      </p:pic>
      <p:sp>
        <p:nvSpPr>
          <p:cNvPr id="524" name="Google Shape;524;p49"/>
          <p:cNvSpPr txBox="1"/>
          <p:nvPr/>
        </p:nvSpPr>
        <p:spPr>
          <a:xfrm>
            <a:off x="878675" y="176570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525" name="Google Shape;525;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17k - 277 = 17k  (Show your steps and check)</a:t>
            </a:r>
            <a:endParaRPr b="1" sz="2400"/>
          </a:p>
        </p:txBody>
      </p:sp>
      <p:pic>
        <p:nvPicPr>
          <p:cNvPr id="526" name="Google Shape;526;p49"/>
          <p:cNvPicPr preferRelativeResize="0"/>
          <p:nvPr/>
        </p:nvPicPr>
        <p:blipFill>
          <a:blip r:embed="rId4">
            <a:alphaModFix/>
          </a:blip>
          <a:stretch>
            <a:fillRect/>
          </a:stretch>
        </p:blipFill>
        <p:spPr>
          <a:xfrm>
            <a:off x="4664750" y="2311388"/>
            <a:ext cx="3543300" cy="895350"/>
          </a:xfrm>
          <a:prstGeom prst="rect">
            <a:avLst/>
          </a:prstGeom>
          <a:noFill/>
          <a:ln>
            <a:noFill/>
          </a:ln>
        </p:spPr>
      </p:pic>
      <p:cxnSp>
        <p:nvCxnSpPr>
          <p:cNvPr id="527" name="Google Shape;527;p49"/>
          <p:cNvCxnSpPr/>
          <p:nvPr/>
        </p:nvCxnSpPr>
        <p:spPr>
          <a:xfrm flipH="1">
            <a:off x="3119800" y="1885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528" name="Google Shape;528;p49"/>
          <p:cNvSpPr txBox="1"/>
          <p:nvPr/>
        </p:nvSpPr>
        <p:spPr>
          <a:xfrm flipH="1">
            <a:off x="3510425" y="1610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529" name="Google Shape;529;p49"/>
          <p:cNvCxnSpPr/>
          <p:nvPr/>
        </p:nvCxnSpPr>
        <p:spPr>
          <a:xfrm flipH="1">
            <a:off x="1062400" y="1885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530" name="Google Shape;530;p49"/>
          <p:cNvSpPr txBox="1"/>
          <p:nvPr/>
        </p:nvSpPr>
        <p:spPr>
          <a:xfrm flipH="1">
            <a:off x="1453025" y="1610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531" name="Google Shape;531;p49"/>
          <p:cNvCxnSpPr/>
          <p:nvPr/>
        </p:nvCxnSpPr>
        <p:spPr>
          <a:xfrm flipH="1">
            <a:off x="2814975" y="27991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532" name="Google Shape;532;p49"/>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cxnSp>
        <p:nvCxnSpPr>
          <p:cNvPr id="533" name="Google Shape;533;p49"/>
          <p:cNvCxnSpPr/>
          <p:nvPr/>
        </p:nvCxnSpPr>
        <p:spPr>
          <a:xfrm flipH="1">
            <a:off x="7152400" y="27991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534" name="Google Shape;534;p49"/>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49"/>
          <p:cNvSpPr/>
          <p:nvPr/>
        </p:nvSpPr>
        <p:spPr>
          <a:xfrm>
            <a:off x="334475" y="3142950"/>
            <a:ext cx="4174500" cy="16050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9" name="Shape 539"/>
        <p:cNvGrpSpPr/>
        <p:nvPr/>
      </p:nvGrpSpPr>
      <p:grpSpPr>
        <a:xfrm>
          <a:off x="0" y="0"/>
          <a:ext cx="0" cy="0"/>
          <a:chOff x="0" y="0"/>
          <a:chExt cx="0" cy="0"/>
        </a:xfrm>
      </p:grpSpPr>
      <p:pic>
        <p:nvPicPr>
          <p:cNvPr id="540" name="Google Shape;540;p50"/>
          <p:cNvPicPr preferRelativeResize="0"/>
          <p:nvPr/>
        </p:nvPicPr>
        <p:blipFill>
          <a:blip r:embed="rId3">
            <a:alphaModFix/>
          </a:blip>
          <a:stretch>
            <a:fillRect/>
          </a:stretch>
        </p:blipFill>
        <p:spPr>
          <a:xfrm>
            <a:off x="954875" y="1858950"/>
            <a:ext cx="2933700" cy="1800225"/>
          </a:xfrm>
          <a:prstGeom prst="rect">
            <a:avLst/>
          </a:prstGeom>
          <a:noFill/>
          <a:ln>
            <a:noFill/>
          </a:ln>
        </p:spPr>
      </p:pic>
      <p:sp>
        <p:nvSpPr>
          <p:cNvPr id="541" name="Google Shape;541;p50"/>
          <p:cNvSpPr txBox="1"/>
          <p:nvPr/>
        </p:nvSpPr>
        <p:spPr>
          <a:xfrm>
            <a:off x="878675" y="176570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542" name="Google Shape;542;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17k - 277 = 17k  (Show your steps and check)</a:t>
            </a:r>
            <a:endParaRPr b="1" sz="2400"/>
          </a:p>
        </p:txBody>
      </p:sp>
      <p:pic>
        <p:nvPicPr>
          <p:cNvPr id="543" name="Google Shape;543;p50"/>
          <p:cNvPicPr preferRelativeResize="0"/>
          <p:nvPr/>
        </p:nvPicPr>
        <p:blipFill>
          <a:blip r:embed="rId4">
            <a:alphaModFix/>
          </a:blip>
          <a:stretch>
            <a:fillRect/>
          </a:stretch>
        </p:blipFill>
        <p:spPr>
          <a:xfrm>
            <a:off x="4664750" y="2311388"/>
            <a:ext cx="3543300" cy="895350"/>
          </a:xfrm>
          <a:prstGeom prst="rect">
            <a:avLst/>
          </a:prstGeom>
          <a:noFill/>
          <a:ln>
            <a:noFill/>
          </a:ln>
        </p:spPr>
      </p:pic>
      <p:cxnSp>
        <p:nvCxnSpPr>
          <p:cNvPr id="544" name="Google Shape;544;p50"/>
          <p:cNvCxnSpPr/>
          <p:nvPr/>
        </p:nvCxnSpPr>
        <p:spPr>
          <a:xfrm flipH="1">
            <a:off x="3119800" y="1885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545" name="Google Shape;545;p50"/>
          <p:cNvSpPr txBox="1"/>
          <p:nvPr/>
        </p:nvSpPr>
        <p:spPr>
          <a:xfrm flipH="1">
            <a:off x="3510425" y="1610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546" name="Google Shape;546;p50"/>
          <p:cNvCxnSpPr/>
          <p:nvPr/>
        </p:nvCxnSpPr>
        <p:spPr>
          <a:xfrm flipH="1">
            <a:off x="1062400" y="1885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547" name="Google Shape;547;p50"/>
          <p:cNvSpPr txBox="1"/>
          <p:nvPr/>
        </p:nvSpPr>
        <p:spPr>
          <a:xfrm flipH="1">
            <a:off x="1453025" y="1610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548" name="Google Shape;548;p50"/>
          <p:cNvCxnSpPr/>
          <p:nvPr/>
        </p:nvCxnSpPr>
        <p:spPr>
          <a:xfrm flipH="1">
            <a:off x="2814975" y="27991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549" name="Google Shape;549;p50"/>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cxnSp>
        <p:nvCxnSpPr>
          <p:cNvPr id="550" name="Google Shape;550;p50"/>
          <p:cNvCxnSpPr/>
          <p:nvPr/>
        </p:nvCxnSpPr>
        <p:spPr>
          <a:xfrm flipH="1">
            <a:off x="7152400" y="27991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551" name="Google Shape;551;p50"/>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5" name="Shape 555"/>
        <p:cNvGrpSpPr/>
        <p:nvPr/>
      </p:nvGrpSpPr>
      <p:grpSpPr>
        <a:xfrm>
          <a:off x="0" y="0"/>
          <a:ext cx="0" cy="0"/>
          <a:chOff x="0" y="0"/>
          <a:chExt cx="0" cy="0"/>
        </a:xfrm>
      </p:grpSpPr>
      <p:pic>
        <p:nvPicPr>
          <p:cNvPr id="556" name="Google Shape;556;p51"/>
          <p:cNvPicPr preferRelativeResize="0"/>
          <p:nvPr/>
        </p:nvPicPr>
        <p:blipFill>
          <a:blip r:embed="rId3">
            <a:alphaModFix/>
          </a:blip>
          <a:stretch>
            <a:fillRect/>
          </a:stretch>
        </p:blipFill>
        <p:spPr>
          <a:xfrm>
            <a:off x="954875" y="1858950"/>
            <a:ext cx="2933700" cy="1800225"/>
          </a:xfrm>
          <a:prstGeom prst="rect">
            <a:avLst/>
          </a:prstGeom>
          <a:noFill/>
          <a:ln>
            <a:noFill/>
          </a:ln>
        </p:spPr>
      </p:pic>
      <p:sp>
        <p:nvSpPr>
          <p:cNvPr id="557" name="Google Shape;557;p51"/>
          <p:cNvSpPr txBox="1"/>
          <p:nvPr/>
        </p:nvSpPr>
        <p:spPr>
          <a:xfrm>
            <a:off x="878675" y="176570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558" name="Google Shape;558;p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Solve: 17k - 277 = 17k  (Show your steps and check)</a:t>
            </a:r>
            <a:endParaRPr b="1" sz="2400"/>
          </a:p>
        </p:txBody>
      </p:sp>
      <p:pic>
        <p:nvPicPr>
          <p:cNvPr id="559" name="Google Shape;559;p51"/>
          <p:cNvPicPr preferRelativeResize="0"/>
          <p:nvPr/>
        </p:nvPicPr>
        <p:blipFill>
          <a:blip r:embed="rId4">
            <a:alphaModFix/>
          </a:blip>
          <a:stretch>
            <a:fillRect/>
          </a:stretch>
        </p:blipFill>
        <p:spPr>
          <a:xfrm>
            <a:off x="4664750" y="2311388"/>
            <a:ext cx="3543300" cy="895350"/>
          </a:xfrm>
          <a:prstGeom prst="rect">
            <a:avLst/>
          </a:prstGeom>
          <a:noFill/>
          <a:ln>
            <a:noFill/>
          </a:ln>
        </p:spPr>
      </p:pic>
      <p:cxnSp>
        <p:nvCxnSpPr>
          <p:cNvPr id="560" name="Google Shape;560;p51"/>
          <p:cNvCxnSpPr/>
          <p:nvPr/>
        </p:nvCxnSpPr>
        <p:spPr>
          <a:xfrm flipH="1">
            <a:off x="3119800" y="1885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561" name="Google Shape;561;p51"/>
          <p:cNvSpPr txBox="1"/>
          <p:nvPr/>
        </p:nvSpPr>
        <p:spPr>
          <a:xfrm flipH="1">
            <a:off x="3510425" y="1610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562" name="Google Shape;562;p51"/>
          <p:cNvCxnSpPr/>
          <p:nvPr/>
        </p:nvCxnSpPr>
        <p:spPr>
          <a:xfrm flipH="1">
            <a:off x="1062400" y="1885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563" name="Google Shape;563;p51"/>
          <p:cNvSpPr txBox="1"/>
          <p:nvPr/>
        </p:nvSpPr>
        <p:spPr>
          <a:xfrm flipH="1">
            <a:off x="1453025" y="1610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564" name="Google Shape;564;p51"/>
          <p:cNvCxnSpPr/>
          <p:nvPr/>
        </p:nvCxnSpPr>
        <p:spPr>
          <a:xfrm flipH="1">
            <a:off x="2814975" y="27991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565" name="Google Shape;565;p51"/>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cxnSp>
        <p:nvCxnSpPr>
          <p:cNvPr id="566" name="Google Shape;566;p51"/>
          <p:cNvCxnSpPr/>
          <p:nvPr/>
        </p:nvCxnSpPr>
        <p:spPr>
          <a:xfrm flipH="1">
            <a:off x="7152400" y="2799150"/>
            <a:ext cx="222300" cy="343800"/>
          </a:xfrm>
          <a:prstGeom prst="straightConnector1">
            <a:avLst/>
          </a:prstGeom>
          <a:noFill/>
          <a:ln cap="flat" cmpd="sng" w="28575">
            <a:solidFill>
              <a:srgbClr val="FF0000"/>
            </a:solidFill>
            <a:prstDash val="solid"/>
            <a:round/>
            <a:headEnd len="med" w="med" type="none"/>
            <a:tailEnd len="med" w="med"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445025"/>
            <a:ext cx="8712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Warm-up: Solve: -16c + 24 = -28c  (Show your steps and check)</a:t>
            </a:r>
            <a:endParaRPr b="1" sz="2200"/>
          </a:p>
        </p:txBody>
      </p:sp>
      <p:pic>
        <p:nvPicPr>
          <p:cNvPr id="84" name="Google Shape;84;p16"/>
          <p:cNvPicPr preferRelativeResize="0"/>
          <p:nvPr/>
        </p:nvPicPr>
        <p:blipFill>
          <a:blip r:embed="rId3">
            <a:alphaModFix/>
          </a:blip>
          <a:stretch>
            <a:fillRect/>
          </a:stretch>
        </p:blipFill>
        <p:spPr>
          <a:xfrm>
            <a:off x="638175" y="1427300"/>
            <a:ext cx="3248025" cy="2647950"/>
          </a:xfrm>
          <a:prstGeom prst="rect">
            <a:avLst/>
          </a:prstGeom>
          <a:noFill/>
          <a:ln>
            <a:noFill/>
          </a:ln>
        </p:spPr>
      </p:pic>
      <p:pic>
        <p:nvPicPr>
          <p:cNvPr id="85" name="Google Shape;85;p16"/>
          <p:cNvPicPr preferRelativeResize="0"/>
          <p:nvPr/>
        </p:nvPicPr>
        <p:blipFill>
          <a:blip r:embed="rId4">
            <a:alphaModFix/>
          </a:blip>
          <a:stretch>
            <a:fillRect/>
          </a:stretch>
        </p:blipFill>
        <p:spPr>
          <a:xfrm>
            <a:off x="4467225" y="1808300"/>
            <a:ext cx="3733800" cy="1885950"/>
          </a:xfrm>
          <a:prstGeom prst="rect">
            <a:avLst/>
          </a:prstGeom>
          <a:noFill/>
          <a:ln>
            <a:noFill/>
          </a:ln>
        </p:spPr>
      </p:pic>
      <p:cxnSp>
        <p:nvCxnSpPr>
          <p:cNvPr id="86" name="Google Shape;86;p16"/>
          <p:cNvCxnSpPr/>
          <p:nvPr/>
        </p:nvCxnSpPr>
        <p:spPr>
          <a:xfrm flipH="1">
            <a:off x="1058949" y="1422472"/>
            <a:ext cx="504300" cy="888900"/>
          </a:xfrm>
          <a:prstGeom prst="straightConnector1">
            <a:avLst/>
          </a:prstGeom>
          <a:noFill/>
          <a:ln cap="flat" cmpd="sng" w="28575">
            <a:solidFill>
              <a:srgbClr val="FF0000"/>
            </a:solidFill>
            <a:prstDash val="solid"/>
            <a:round/>
            <a:headEnd len="med" w="med" type="none"/>
            <a:tailEnd len="med" w="med" type="none"/>
          </a:ln>
        </p:spPr>
      </p:cxnSp>
      <p:sp>
        <p:nvSpPr>
          <p:cNvPr id="87" name="Google Shape;87;p16"/>
          <p:cNvSpPr txBox="1"/>
          <p:nvPr/>
        </p:nvSpPr>
        <p:spPr>
          <a:xfrm flipH="1">
            <a:off x="1287375" y="1172750"/>
            <a:ext cx="694200" cy="5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88" name="Google Shape;88;p16"/>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6"/>
          <p:cNvSpPr/>
          <p:nvPr/>
        </p:nvSpPr>
        <p:spPr>
          <a:xfrm>
            <a:off x="638175" y="3171825"/>
            <a:ext cx="4174500" cy="1671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0" name="Shape 570"/>
        <p:cNvGrpSpPr/>
        <p:nvPr/>
      </p:nvGrpSpPr>
      <p:grpSpPr>
        <a:xfrm>
          <a:off x="0" y="0"/>
          <a:ext cx="0" cy="0"/>
          <a:chOff x="0" y="0"/>
          <a:chExt cx="0" cy="0"/>
        </a:xfrm>
      </p:grpSpPr>
      <p:sp>
        <p:nvSpPr>
          <p:cNvPr id="571" name="Google Shape;571;p52"/>
          <p:cNvSpPr txBox="1"/>
          <p:nvPr>
            <p:ph type="title"/>
          </p:nvPr>
        </p:nvSpPr>
        <p:spPr>
          <a:xfrm>
            <a:off x="311700" y="445025"/>
            <a:ext cx="8520600" cy="11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What is the </a:t>
            </a:r>
            <a:r>
              <a:rPr b="1" i="1" lang="en" u="sng"/>
              <a:t>coefficient</a:t>
            </a:r>
            <a:r>
              <a:rPr lang="en"/>
              <a:t> of the 2nd term?:</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64f - w + 20f +11</a:t>
            </a:r>
            <a:endParaRPr/>
          </a:p>
        </p:txBody>
      </p:sp>
      <p:pic>
        <p:nvPicPr>
          <p:cNvPr id="572" name="Google Shape;572;p52">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573" name="Google Shape;573;p52">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7" name="Shape 577"/>
        <p:cNvGrpSpPr/>
        <p:nvPr/>
      </p:nvGrpSpPr>
      <p:grpSpPr>
        <a:xfrm>
          <a:off x="0" y="0"/>
          <a:ext cx="0" cy="0"/>
          <a:chOff x="0" y="0"/>
          <a:chExt cx="0" cy="0"/>
        </a:xfrm>
      </p:grpSpPr>
      <p:sp>
        <p:nvSpPr>
          <p:cNvPr id="578" name="Google Shape;578;p53"/>
          <p:cNvSpPr txBox="1"/>
          <p:nvPr>
            <p:ph type="title"/>
          </p:nvPr>
        </p:nvSpPr>
        <p:spPr>
          <a:xfrm>
            <a:off x="311700" y="445025"/>
            <a:ext cx="8520600" cy="237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What is the </a:t>
            </a:r>
            <a:r>
              <a:rPr b="1" i="1" lang="en" u="sng"/>
              <a:t>coefficient</a:t>
            </a:r>
            <a:r>
              <a:rPr lang="en"/>
              <a:t> of the 2nd term?:</a:t>
            </a:r>
            <a:endParaRPr/>
          </a:p>
          <a:p>
            <a:pPr indent="0" lvl="0" marL="0" rtl="0" algn="l">
              <a:spcBef>
                <a:spcPts val="0"/>
              </a:spcBef>
              <a:spcAft>
                <a:spcPts val="0"/>
              </a:spcAft>
              <a:buClr>
                <a:schemeClr val="dk1"/>
              </a:buClr>
              <a:buSzPts val="1100"/>
              <a:buFont typeface="Arial"/>
              <a:buNone/>
            </a:pPr>
            <a:r>
              <a:rPr lang="en"/>
              <a:t>  </a:t>
            </a:r>
            <a:endParaRPr/>
          </a:p>
          <a:p>
            <a:pPr indent="0" lvl="0" marL="0" rtl="0" algn="ctr">
              <a:spcBef>
                <a:spcPts val="0"/>
              </a:spcBef>
              <a:spcAft>
                <a:spcPts val="0"/>
              </a:spcAft>
              <a:buClr>
                <a:schemeClr val="dk1"/>
              </a:buClr>
              <a:buSzPts val="1100"/>
              <a:buFont typeface="Arial"/>
              <a:buNone/>
            </a:pPr>
            <a:r>
              <a:rPr lang="en" sz="4000"/>
              <a:t>64f </a:t>
            </a:r>
            <a:r>
              <a:rPr lang="en" sz="4000">
                <a:highlight>
                  <a:srgbClr val="FFFF00"/>
                </a:highlight>
              </a:rPr>
              <a:t>-</a:t>
            </a:r>
            <a:r>
              <a:rPr lang="en" sz="4000">
                <a:solidFill>
                  <a:srgbClr val="0000FF"/>
                </a:solidFill>
                <a:highlight>
                  <a:srgbClr val="FFFF00"/>
                </a:highlight>
              </a:rPr>
              <a:t>1</a:t>
            </a:r>
            <a:r>
              <a:rPr lang="en" sz="4000"/>
              <a:t>w + 20f + 11</a:t>
            </a:r>
            <a:endParaRPr sz="400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2" name="Shape 582"/>
        <p:cNvGrpSpPr/>
        <p:nvPr/>
      </p:nvGrpSpPr>
      <p:grpSpPr>
        <a:xfrm>
          <a:off x="0" y="0"/>
          <a:ext cx="0" cy="0"/>
          <a:chOff x="0" y="0"/>
          <a:chExt cx="0" cy="0"/>
        </a:xfrm>
      </p:grpSpPr>
      <p:pic>
        <p:nvPicPr>
          <p:cNvPr id="583" name="Google Shape;583;p54">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584" name="Google Shape;584;p54">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5" name="Google Shape;585;p54"/>
          <p:cNvSpPr/>
          <p:nvPr/>
        </p:nvSpPr>
        <p:spPr>
          <a:xfrm>
            <a:off x="6715425" y="4009250"/>
            <a:ext cx="2256300" cy="572700"/>
          </a:xfrm>
          <a:prstGeom prst="rect">
            <a:avLst/>
          </a:prstGeom>
          <a:solidFill>
            <a:srgbClr val="FFFF00"/>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p54"/>
          <p:cNvSpPr txBox="1"/>
          <p:nvPr/>
        </p:nvSpPr>
        <p:spPr>
          <a:xfrm>
            <a:off x="5592525" y="3902975"/>
            <a:ext cx="1122900" cy="42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Answer:</a:t>
            </a:r>
            <a:endParaRPr sz="2000"/>
          </a:p>
        </p:txBody>
      </p:sp>
      <p:sp>
        <p:nvSpPr>
          <p:cNvPr id="587" name="Google Shape;587;p54"/>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t>
            </a:r>
            <a:endParaRPr/>
          </a:p>
        </p:txBody>
      </p:sp>
      <p:sp>
        <p:nvSpPr>
          <p:cNvPr id="588" name="Google Shape;588;p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28m = 13m - 45  (Show your steps and check/statement)</a:t>
            </a:r>
            <a:endParaRPr b="1" sz="220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2" name="Shape 592"/>
        <p:cNvGrpSpPr/>
        <p:nvPr/>
      </p:nvGrpSpPr>
      <p:grpSpPr>
        <a:xfrm>
          <a:off x="0" y="0"/>
          <a:ext cx="0" cy="0"/>
          <a:chOff x="0" y="0"/>
          <a:chExt cx="0" cy="0"/>
        </a:xfrm>
      </p:grpSpPr>
      <p:pic>
        <p:nvPicPr>
          <p:cNvPr id="593" name="Google Shape;593;p55"/>
          <p:cNvPicPr preferRelativeResize="0"/>
          <p:nvPr/>
        </p:nvPicPr>
        <p:blipFill>
          <a:blip r:embed="rId3">
            <a:alphaModFix/>
          </a:blip>
          <a:stretch>
            <a:fillRect/>
          </a:stretch>
        </p:blipFill>
        <p:spPr>
          <a:xfrm>
            <a:off x="553955" y="1421078"/>
            <a:ext cx="3173950" cy="2301356"/>
          </a:xfrm>
          <a:prstGeom prst="rect">
            <a:avLst/>
          </a:prstGeom>
          <a:noFill/>
          <a:ln>
            <a:noFill/>
          </a:ln>
        </p:spPr>
      </p:pic>
      <p:sp>
        <p:nvSpPr>
          <p:cNvPr id="594" name="Google Shape;594;p5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28m = 13m - 45  (Show your steps and check/statement)</a:t>
            </a:r>
            <a:endParaRPr b="1" sz="2200"/>
          </a:p>
        </p:txBody>
      </p:sp>
      <p:pic>
        <p:nvPicPr>
          <p:cNvPr id="595" name="Google Shape;595;p55"/>
          <p:cNvPicPr preferRelativeResize="0"/>
          <p:nvPr/>
        </p:nvPicPr>
        <p:blipFill>
          <a:blip r:embed="rId4">
            <a:alphaModFix/>
          </a:blip>
          <a:stretch>
            <a:fillRect/>
          </a:stretch>
        </p:blipFill>
        <p:spPr>
          <a:xfrm>
            <a:off x="4362650" y="1638300"/>
            <a:ext cx="3771900" cy="1866900"/>
          </a:xfrm>
          <a:prstGeom prst="rect">
            <a:avLst/>
          </a:prstGeom>
          <a:noFill/>
          <a:ln>
            <a:noFill/>
          </a:ln>
        </p:spPr>
      </p:pic>
      <p:cxnSp>
        <p:nvCxnSpPr>
          <p:cNvPr id="596" name="Google Shape;596;p55"/>
          <p:cNvCxnSpPr/>
          <p:nvPr/>
        </p:nvCxnSpPr>
        <p:spPr>
          <a:xfrm>
            <a:off x="970563" y="2368395"/>
            <a:ext cx="411900" cy="792600"/>
          </a:xfrm>
          <a:prstGeom prst="straightConnector1">
            <a:avLst/>
          </a:prstGeom>
          <a:noFill/>
          <a:ln cap="flat" cmpd="sng" w="28575">
            <a:solidFill>
              <a:srgbClr val="9900FF"/>
            </a:solidFill>
            <a:prstDash val="solid"/>
            <a:round/>
            <a:headEnd len="med" w="med" type="none"/>
            <a:tailEnd len="med" w="med" type="none"/>
          </a:ln>
        </p:spPr>
      </p:cxnSp>
      <p:sp>
        <p:nvSpPr>
          <p:cNvPr id="597" name="Google Shape;597;p55"/>
          <p:cNvSpPr txBox="1"/>
          <p:nvPr/>
        </p:nvSpPr>
        <p:spPr>
          <a:xfrm>
            <a:off x="602850" y="2252475"/>
            <a:ext cx="735300" cy="43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598" name="Google Shape;598;p55"/>
          <p:cNvSpPr txBox="1"/>
          <p:nvPr/>
        </p:nvSpPr>
        <p:spPr>
          <a:xfrm>
            <a:off x="1782350" y="143535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599" name="Google Shape;599;p55"/>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55"/>
          <p:cNvSpPr/>
          <p:nvPr/>
        </p:nvSpPr>
        <p:spPr>
          <a:xfrm>
            <a:off x="188225" y="237527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4" name="Shape 604"/>
        <p:cNvGrpSpPr/>
        <p:nvPr/>
      </p:nvGrpSpPr>
      <p:grpSpPr>
        <a:xfrm>
          <a:off x="0" y="0"/>
          <a:ext cx="0" cy="0"/>
          <a:chOff x="0" y="0"/>
          <a:chExt cx="0" cy="0"/>
        </a:xfrm>
      </p:grpSpPr>
      <p:pic>
        <p:nvPicPr>
          <p:cNvPr id="605" name="Google Shape;605;p56"/>
          <p:cNvPicPr preferRelativeResize="0"/>
          <p:nvPr/>
        </p:nvPicPr>
        <p:blipFill>
          <a:blip r:embed="rId3">
            <a:alphaModFix/>
          </a:blip>
          <a:stretch>
            <a:fillRect/>
          </a:stretch>
        </p:blipFill>
        <p:spPr>
          <a:xfrm>
            <a:off x="553955" y="1421078"/>
            <a:ext cx="3173950" cy="2301356"/>
          </a:xfrm>
          <a:prstGeom prst="rect">
            <a:avLst/>
          </a:prstGeom>
          <a:noFill/>
          <a:ln>
            <a:noFill/>
          </a:ln>
        </p:spPr>
      </p:pic>
      <p:sp>
        <p:nvSpPr>
          <p:cNvPr id="606" name="Google Shape;606;p5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28m = 13m - 45  (Show your steps and check/statement)</a:t>
            </a:r>
            <a:endParaRPr b="1" sz="2200"/>
          </a:p>
        </p:txBody>
      </p:sp>
      <p:pic>
        <p:nvPicPr>
          <p:cNvPr id="607" name="Google Shape;607;p56"/>
          <p:cNvPicPr preferRelativeResize="0"/>
          <p:nvPr/>
        </p:nvPicPr>
        <p:blipFill>
          <a:blip r:embed="rId4">
            <a:alphaModFix/>
          </a:blip>
          <a:stretch>
            <a:fillRect/>
          </a:stretch>
        </p:blipFill>
        <p:spPr>
          <a:xfrm>
            <a:off x="4362650" y="1638300"/>
            <a:ext cx="3771900" cy="1866900"/>
          </a:xfrm>
          <a:prstGeom prst="rect">
            <a:avLst/>
          </a:prstGeom>
          <a:noFill/>
          <a:ln>
            <a:noFill/>
          </a:ln>
        </p:spPr>
      </p:pic>
      <p:cxnSp>
        <p:nvCxnSpPr>
          <p:cNvPr id="608" name="Google Shape;608;p56"/>
          <p:cNvCxnSpPr/>
          <p:nvPr/>
        </p:nvCxnSpPr>
        <p:spPr>
          <a:xfrm flipH="1">
            <a:off x="1900600" y="1504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609" name="Google Shape;609;p56"/>
          <p:cNvSpPr txBox="1"/>
          <p:nvPr/>
        </p:nvSpPr>
        <p:spPr>
          <a:xfrm flipH="1">
            <a:off x="2291225" y="1229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610" name="Google Shape;610;p56"/>
          <p:cNvSpPr txBox="1"/>
          <p:nvPr/>
        </p:nvSpPr>
        <p:spPr>
          <a:xfrm>
            <a:off x="1782350" y="143535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611" name="Google Shape;611;p56"/>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56"/>
          <p:cNvSpPr/>
          <p:nvPr/>
        </p:nvSpPr>
        <p:spPr>
          <a:xfrm>
            <a:off x="188225" y="2738300"/>
            <a:ext cx="4174500" cy="2301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6" name="Shape 616"/>
        <p:cNvGrpSpPr/>
        <p:nvPr/>
      </p:nvGrpSpPr>
      <p:grpSpPr>
        <a:xfrm>
          <a:off x="0" y="0"/>
          <a:ext cx="0" cy="0"/>
          <a:chOff x="0" y="0"/>
          <a:chExt cx="0" cy="0"/>
        </a:xfrm>
      </p:grpSpPr>
      <p:pic>
        <p:nvPicPr>
          <p:cNvPr id="617" name="Google Shape;617;p57"/>
          <p:cNvPicPr preferRelativeResize="0"/>
          <p:nvPr/>
        </p:nvPicPr>
        <p:blipFill>
          <a:blip r:embed="rId3">
            <a:alphaModFix/>
          </a:blip>
          <a:stretch>
            <a:fillRect/>
          </a:stretch>
        </p:blipFill>
        <p:spPr>
          <a:xfrm>
            <a:off x="553955" y="1421078"/>
            <a:ext cx="3173950" cy="2301356"/>
          </a:xfrm>
          <a:prstGeom prst="rect">
            <a:avLst/>
          </a:prstGeom>
          <a:noFill/>
          <a:ln>
            <a:noFill/>
          </a:ln>
        </p:spPr>
      </p:pic>
      <p:sp>
        <p:nvSpPr>
          <p:cNvPr id="618" name="Google Shape;618;p5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28m = 13m - 45  (Show your steps and check/statement)</a:t>
            </a:r>
            <a:endParaRPr b="1" sz="2200"/>
          </a:p>
        </p:txBody>
      </p:sp>
      <p:pic>
        <p:nvPicPr>
          <p:cNvPr id="619" name="Google Shape;619;p57"/>
          <p:cNvPicPr preferRelativeResize="0"/>
          <p:nvPr/>
        </p:nvPicPr>
        <p:blipFill>
          <a:blip r:embed="rId4">
            <a:alphaModFix/>
          </a:blip>
          <a:stretch>
            <a:fillRect/>
          </a:stretch>
        </p:blipFill>
        <p:spPr>
          <a:xfrm>
            <a:off x="4362650" y="1638300"/>
            <a:ext cx="3771900" cy="1866900"/>
          </a:xfrm>
          <a:prstGeom prst="rect">
            <a:avLst/>
          </a:prstGeom>
          <a:noFill/>
          <a:ln>
            <a:noFill/>
          </a:ln>
        </p:spPr>
      </p:pic>
      <p:cxnSp>
        <p:nvCxnSpPr>
          <p:cNvPr id="620" name="Google Shape;620;p57"/>
          <p:cNvCxnSpPr/>
          <p:nvPr/>
        </p:nvCxnSpPr>
        <p:spPr>
          <a:xfrm flipH="1">
            <a:off x="1900600" y="1504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621" name="Google Shape;621;p57"/>
          <p:cNvSpPr txBox="1"/>
          <p:nvPr/>
        </p:nvSpPr>
        <p:spPr>
          <a:xfrm flipH="1">
            <a:off x="2291225" y="1229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622" name="Google Shape;622;p57"/>
          <p:cNvSpPr txBox="1"/>
          <p:nvPr/>
        </p:nvSpPr>
        <p:spPr>
          <a:xfrm>
            <a:off x="1782350" y="143535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623" name="Google Shape;623;p57"/>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4" name="Google Shape;624;p57"/>
          <p:cNvSpPr/>
          <p:nvPr/>
        </p:nvSpPr>
        <p:spPr>
          <a:xfrm>
            <a:off x="188225" y="3172425"/>
            <a:ext cx="4174500" cy="1866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8" name="Shape 628"/>
        <p:cNvGrpSpPr/>
        <p:nvPr/>
      </p:nvGrpSpPr>
      <p:grpSpPr>
        <a:xfrm>
          <a:off x="0" y="0"/>
          <a:ext cx="0" cy="0"/>
          <a:chOff x="0" y="0"/>
          <a:chExt cx="0" cy="0"/>
        </a:xfrm>
      </p:grpSpPr>
      <p:pic>
        <p:nvPicPr>
          <p:cNvPr id="629" name="Google Shape;629;p58"/>
          <p:cNvPicPr preferRelativeResize="0"/>
          <p:nvPr/>
        </p:nvPicPr>
        <p:blipFill>
          <a:blip r:embed="rId3">
            <a:alphaModFix/>
          </a:blip>
          <a:stretch>
            <a:fillRect/>
          </a:stretch>
        </p:blipFill>
        <p:spPr>
          <a:xfrm>
            <a:off x="553955" y="1421078"/>
            <a:ext cx="3173950" cy="2301356"/>
          </a:xfrm>
          <a:prstGeom prst="rect">
            <a:avLst/>
          </a:prstGeom>
          <a:noFill/>
          <a:ln>
            <a:noFill/>
          </a:ln>
        </p:spPr>
      </p:pic>
      <p:sp>
        <p:nvSpPr>
          <p:cNvPr id="630" name="Google Shape;630;p5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28m = 13m - 45  (Show your steps and check/statement)</a:t>
            </a:r>
            <a:endParaRPr b="1" sz="2200"/>
          </a:p>
        </p:txBody>
      </p:sp>
      <p:pic>
        <p:nvPicPr>
          <p:cNvPr id="631" name="Google Shape;631;p58"/>
          <p:cNvPicPr preferRelativeResize="0"/>
          <p:nvPr/>
        </p:nvPicPr>
        <p:blipFill>
          <a:blip r:embed="rId4">
            <a:alphaModFix/>
          </a:blip>
          <a:stretch>
            <a:fillRect/>
          </a:stretch>
        </p:blipFill>
        <p:spPr>
          <a:xfrm>
            <a:off x="4362650" y="1638300"/>
            <a:ext cx="3771900" cy="1866900"/>
          </a:xfrm>
          <a:prstGeom prst="rect">
            <a:avLst/>
          </a:prstGeom>
          <a:noFill/>
          <a:ln>
            <a:noFill/>
          </a:ln>
        </p:spPr>
      </p:pic>
      <p:cxnSp>
        <p:nvCxnSpPr>
          <p:cNvPr id="632" name="Google Shape;632;p58"/>
          <p:cNvCxnSpPr/>
          <p:nvPr/>
        </p:nvCxnSpPr>
        <p:spPr>
          <a:xfrm flipH="1">
            <a:off x="1900600" y="1504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633" name="Google Shape;633;p58"/>
          <p:cNvSpPr txBox="1"/>
          <p:nvPr/>
        </p:nvSpPr>
        <p:spPr>
          <a:xfrm flipH="1">
            <a:off x="2291225" y="1229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634" name="Google Shape;634;p58"/>
          <p:cNvCxnSpPr/>
          <p:nvPr/>
        </p:nvCxnSpPr>
        <p:spPr>
          <a:xfrm>
            <a:off x="970563" y="2368395"/>
            <a:ext cx="411900" cy="792600"/>
          </a:xfrm>
          <a:prstGeom prst="straightConnector1">
            <a:avLst/>
          </a:prstGeom>
          <a:noFill/>
          <a:ln cap="flat" cmpd="sng" w="28575">
            <a:solidFill>
              <a:srgbClr val="9900FF"/>
            </a:solidFill>
            <a:prstDash val="solid"/>
            <a:round/>
            <a:headEnd len="med" w="med" type="none"/>
            <a:tailEnd len="med" w="med" type="none"/>
          </a:ln>
        </p:spPr>
      </p:cxnSp>
      <p:sp>
        <p:nvSpPr>
          <p:cNvPr id="635" name="Google Shape;635;p58"/>
          <p:cNvSpPr txBox="1"/>
          <p:nvPr/>
        </p:nvSpPr>
        <p:spPr>
          <a:xfrm>
            <a:off x="602850" y="2252475"/>
            <a:ext cx="735300" cy="43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636" name="Google Shape;636;p58"/>
          <p:cNvSpPr txBox="1"/>
          <p:nvPr/>
        </p:nvSpPr>
        <p:spPr>
          <a:xfrm>
            <a:off x="1782350" y="143535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637" name="Google Shape;637;p58"/>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1" name="Shape 641"/>
        <p:cNvGrpSpPr/>
        <p:nvPr/>
      </p:nvGrpSpPr>
      <p:grpSpPr>
        <a:xfrm>
          <a:off x="0" y="0"/>
          <a:ext cx="0" cy="0"/>
          <a:chOff x="0" y="0"/>
          <a:chExt cx="0" cy="0"/>
        </a:xfrm>
      </p:grpSpPr>
      <p:pic>
        <p:nvPicPr>
          <p:cNvPr id="642" name="Google Shape;642;p59"/>
          <p:cNvPicPr preferRelativeResize="0"/>
          <p:nvPr/>
        </p:nvPicPr>
        <p:blipFill>
          <a:blip r:embed="rId3">
            <a:alphaModFix/>
          </a:blip>
          <a:stretch>
            <a:fillRect/>
          </a:stretch>
        </p:blipFill>
        <p:spPr>
          <a:xfrm>
            <a:off x="553955" y="1421078"/>
            <a:ext cx="3173950" cy="2301356"/>
          </a:xfrm>
          <a:prstGeom prst="rect">
            <a:avLst/>
          </a:prstGeom>
          <a:noFill/>
          <a:ln>
            <a:noFill/>
          </a:ln>
        </p:spPr>
      </p:pic>
      <p:sp>
        <p:nvSpPr>
          <p:cNvPr id="643" name="Google Shape;643;p5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28m = 13m - 45  (Show your steps and check/statement)</a:t>
            </a:r>
            <a:endParaRPr b="1" sz="2200"/>
          </a:p>
        </p:txBody>
      </p:sp>
      <p:pic>
        <p:nvPicPr>
          <p:cNvPr id="644" name="Google Shape;644;p59"/>
          <p:cNvPicPr preferRelativeResize="0"/>
          <p:nvPr/>
        </p:nvPicPr>
        <p:blipFill>
          <a:blip r:embed="rId4">
            <a:alphaModFix/>
          </a:blip>
          <a:stretch>
            <a:fillRect/>
          </a:stretch>
        </p:blipFill>
        <p:spPr>
          <a:xfrm>
            <a:off x="4362650" y="1638300"/>
            <a:ext cx="3771900" cy="1866900"/>
          </a:xfrm>
          <a:prstGeom prst="rect">
            <a:avLst/>
          </a:prstGeom>
          <a:noFill/>
          <a:ln>
            <a:noFill/>
          </a:ln>
        </p:spPr>
      </p:pic>
      <p:cxnSp>
        <p:nvCxnSpPr>
          <p:cNvPr id="645" name="Google Shape;645;p59"/>
          <p:cNvCxnSpPr/>
          <p:nvPr/>
        </p:nvCxnSpPr>
        <p:spPr>
          <a:xfrm flipH="1">
            <a:off x="1900600" y="1504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646" name="Google Shape;646;p59"/>
          <p:cNvSpPr txBox="1"/>
          <p:nvPr/>
        </p:nvSpPr>
        <p:spPr>
          <a:xfrm flipH="1">
            <a:off x="2291225" y="1229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647" name="Google Shape;647;p59"/>
          <p:cNvCxnSpPr/>
          <p:nvPr/>
        </p:nvCxnSpPr>
        <p:spPr>
          <a:xfrm>
            <a:off x="970563" y="2368395"/>
            <a:ext cx="411900" cy="792600"/>
          </a:xfrm>
          <a:prstGeom prst="straightConnector1">
            <a:avLst/>
          </a:prstGeom>
          <a:noFill/>
          <a:ln cap="flat" cmpd="sng" w="28575">
            <a:solidFill>
              <a:srgbClr val="9900FF"/>
            </a:solidFill>
            <a:prstDash val="solid"/>
            <a:round/>
            <a:headEnd len="med" w="med" type="none"/>
            <a:tailEnd len="med" w="med" type="none"/>
          </a:ln>
        </p:spPr>
      </p:cxnSp>
      <p:sp>
        <p:nvSpPr>
          <p:cNvPr id="648" name="Google Shape;648;p59"/>
          <p:cNvSpPr txBox="1"/>
          <p:nvPr/>
        </p:nvSpPr>
        <p:spPr>
          <a:xfrm>
            <a:off x="602850" y="2252475"/>
            <a:ext cx="735300" cy="43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649" name="Google Shape;649;p59"/>
          <p:cNvSpPr txBox="1"/>
          <p:nvPr/>
        </p:nvSpPr>
        <p:spPr>
          <a:xfrm>
            <a:off x="1782350" y="143535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
        <p:nvSpPr>
          <p:cNvPr id="650" name="Google Shape;650;p59"/>
          <p:cNvSpPr/>
          <p:nvPr/>
        </p:nvSpPr>
        <p:spPr>
          <a:xfrm>
            <a:off x="4362725" y="2614625"/>
            <a:ext cx="4174500" cy="13287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4" name="Shape 654"/>
        <p:cNvGrpSpPr/>
        <p:nvPr/>
      </p:nvGrpSpPr>
      <p:grpSpPr>
        <a:xfrm>
          <a:off x="0" y="0"/>
          <a:ext cx="0" cy="0"/>
          <a:chOff x="0" y="0"/>
          <a:chExt cx="0" cy="0"/>
        </a:xfrm>
      </p:grpSpPr>
      <p:pic>
        <p:nvPicPr>
          <p:cNvPr id="655" name="Google Shape;655;p60"/>
          <p:cNvPicPr preferRelativeResize="0"/>
          <p:nvPr/>
        </p:nvPicPr>
        <p:blipFill>
          <a:blip r:embed="rId3">
            <a:alphaModFix/>
          </a:blip>
          <a:stretch>
            <a:fillRect/>
          </a:stretch>
        </p:blipFill>
        <p:spPr>
          <a:xfrm>
            <a:off x="553955" y="1421078"/>
            <a:ext cx="3173950" cy="2301356"/>
          </a:xfrm>
          <a:prstGeom prst="rect">
            <a:avLst/>
          </a:prstGeom>
          <a:noFill/>
          <a:ln>
            <a:noFill/>
          </a:ln>
        </p:spPr>
      </p:pic>
      <p:sp>
        <p:nvSpPr>
          <p:cNvPr id="656" name="Google Shape;656;p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28m = 13m - 45  (Show your steps and check/statement)</a:t>
            </a:r>
            <a:endParaRPr b="1" sz="2200"/>
          </a:p>
        </p:txBody>
      </p:sp>
      <p:pic>
        <p:nvPicPr>
          <p:cNvPr id="657" name="Google Shape;657;p60"/>
          <p:cNvPicPr preferRelativeResize="0"/>
          <p:nvPr/>
        </p:nvPicPr>
        <p:blipFill>
          <a:blip r:embed="rId4">
            <a:alphaModFix/>
          </a:blip>
          <a:stretch>
            <a:fillRect/>
          </a:stretch>
        </p:blipFill>
        <p:spPr>
          <a:xfrm>
            <a:off x="4362650" y="1638300"/>
            <a:ext cx="3771900" cy="1866900"/>
          </a:xfrm>
          <a:prstGeom prst="rect">
            <a:avLst/>
          </a:prstGeom>
          <a:noFill/>
          <a:ln>
            <a:noFill/>
          </a:ln>
        </p:spPr>
      </p:pic>
      <p:cxnSp>
        <p:nvCxnSpPr>
          <p:cNvPr id="658" name="Google Shape;658;p60"/>
          <p:cNvCxnSpPr/>
          <p:nvPr/>
        </p:nvCxnSpPr>
        <p:spPr>
          <a:xfrm flipH="1">
            <a:off x="1900600" y="15041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659" name="Google Shape;659;p60"/>
          <p:cNvSpPr txBox="1"/>
          <p:nvPr/>
        </p:nvSpPr>
        <p:spPr>
          <a:xfrm flipH="1">
            <a:off x="2291225" y="12294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660" name="Google Shape;660;p60"/>
          <p:cNvCxnSpPr/>
          <p:nvPr/>
        </p:nvCxnSpPr>
        <p:spPr>
          <a:xfrm>
            <a:off x="970563" y="2368395"/>
            <a:ext cx="411900" cy="792600"/>
          </a:xfrm>
          <a:prstGeom prst="straightConnector1">
            <a:avLst/>
          </a:prstGeom>
          <a:noFill/>
          <a:ln cap="flat" cmpd="sng" w="28575">
            <a:solidFill>
              <a:srgbClr val="9900FF"/>
            </a:solidFill>
            <a:prstDash val="solid"/>
            <a:round/>
            <a:headEnd len="med" w="med" type="none"/>
            <a:tailEnd len="med" w="med" type="none"/>
          </a:ln>
        </p:spPr>
      </p:cxnSp>
      <p:sp>
        <p:nvSpPr>
          <p:cNvPr id="661" name="Google Shape;661;p60"/>
          <p:cNvSpPr txBox="1"/>
          <p:nvPr/>
        </p:nvSpPr>
        <p:spPr>
          <a:xfrm>
            <a:off x="602850" y="2252475"/>
            <a:ext cx="735300" cy="43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662" name="Google Shape;662;p60"/>
          <p:cNvSpPr txBox="1"/>
          <p:nvPr/>
        </p:nvSpPr>
        <p:spPr>
          <a:xfrm>
            <a:off x="1782350" y="1435350"/>
            <a:ext cx="4179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0000FF"/>
                </a:solidFill>
              </a:rPr>
              <a:t>+</a:t>
            </a:r>
            <a:endParaRPr sz="2600">
              <a:solidFill>
                <a:srgbClr val="0000FF"/>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6" name="Shape 666"/>
        <p:cNvGrpSpPr/>
        <p:nvPr/>
      </p:nvGrpSpPr>
      <p:grpSpPr>
        <a:xfrm>
          <a:off x="0" y="0"/>
          <a:ext cx="0" cy="0"/>
          <a:chOff x="0" y="0"/>
          <a:chExt cx="0" cy="0"/>
        </a:xfrm>
      </p:grpSpPr>
      <p:pic>
        <p:nvPicPr>
          <p:cNvPr id="667" name="Google Shape;667;p61">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668" name="Google Shape;668;p61">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61"/>
          <p:cNvSpPr/>
          <p:nvPr/>
        </p:nvSpPr>
        <p:spPr>
          <a:xfrm>
            <a:off x="6715425" y="4009250"/>
            <a:ext cx="2256300" cy="572700"/>
          </a:xfrm>
          <a:prstGeom prst="rect">
            <a:avLst/>
          </a:prstGeom>
          <a:solidFill>
            <a:srgbClr val="FFFF00"/>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61"/>
          <p:cNvSpPr txBox="1"/>
          <p:nvPr/>
        </p:nvSpPr>
        <p:spPr>
          <a:xfrm>
            <a:off x="5592525" y="3902975"/>
            <a:ext cx="1122900" cy="42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Answer:</a:t>
            </a:r>
            <a:endParaRPr sz="2000"/>
          </a:p>
        </p:txBody>
      </p:sp>
      <p:sp>
        <p:nvSpPr>
          <p:cNvPr id="671" name="Google Shape;671;p61"/>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t>
            </a:r>
            <a:endParaRPr/>
          </a:p>
        </p:txBody>
      </p:sp>
      <p:sp>
        <p:nvSpPr>
          <p:cNvPr id="672" name="Google Shape;672;p6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11c = -8 + 11c  (Show your steps and check/statement)</a:t>
            </a:r>
            <a:endParaRPr b="1" sz="2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7"/>
          <p:cNvSpPr txBox="1"/>
          <p:nvPr>
            <p:ph type="title"/>
          </p:nvPr>
        </p:nvSpPr>
        <p:spPr>
          <a:xfrm>
            <a:off x="311700" y="445025"/>
            <a:ext cx="8712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Warm-up: Solve: -16c + 24 = -28c  (Show your steps and check)</a:t>
            </a:r>
            <a:endParaRPr b="1" sz="2200"/>
          </a:p>
        </p:txBody>
      </p:sp>
      <p:pic>
        <p:nvPicPr>
          <p:cNvPr id="95" name="Google Shape;95;p17"/>
          <p:cNvPicPr preferRelativeResize="0"/>
          <p:nvPr/>
        </p:nvPicPr>
        <p:blipFill>
          <a:blip r:embed="rId3">
            <a:alphaModFix/>
          </a:blip>
          <a:stretch>
            <a:fillRect/>
          </a:stretch>
        </p:blipFill>
        <p:spPr>
          <a:xfrm>
            <a:off x="638175" y="1427300"/>
            <a:ext cx="3248025" cy="2647950"/>
          </a:xfrm>
          <a:prstGeom prst="rect">
            <a:avLst/>
          </a:prstGeom>
          <a:noFill/>
          <a:ln>
            <a:noFill/>
          </a:ln>
        </p:spPr>
      </p:pic>
      <p:pic>
        <p:nvPicPr>
          <p:cNvPr id="96" name="Google Shape;96;p17"/>
          <p:cNvPicPr preferRelativeResize="0"/>
          <p:nvPr/>
        </p:nvPicPr>
        <p:blipFill>
          <a:blip r:embed="rId4">
            <a:alphaModFix/>
          </a:blip>
          <a:stretch>
            <a:fillRect/>
          </a:stretch>
        </p:blipFill>
        <p:spPr>
          <a:xfrm>
            <a:off x="4467225" y="1808300"/>
            <a:ext cx="3733800" cy="1885950"/>
          </a:xfrm>
          <a:prstGeom prst="rect">
            <a:avLst/>
          </a:prstGeom>
          <a:noFill/>
          <a:ln>
            <a:noFill/>
          </a:ln>
        </p:spPr>
      </p:pic>
      <p:cxnSp>
        <p:nvCxnSpPr>
          <p:cNvPr id="97" name="Google Shape;97;p17"/>
          <p:cNvCxnSpPr/>
          <p:nvPr/>
        </p:nvCxnSpPr>
        <p:spPr>
          <a:xfrm flipH="1">
            <a:off x="1058949" y="1422472"/>
            <a:ext cx="504300" cy="888900"/>
          </a:xfrm>
          <a:prstGeom prst="straightConnector1">
            <a:avLst/>
          </a:prstGeom>
          <a:noFill/>
          <a:ln cap="flat" cmpd="sng" w="28575">
            <a:solidFill>
              <a:srgbClr val="FF0000"/>
            </a:solidFill>
            <a:prstDash val="solid"/>
            <a:round/>
            <a:headEnd len="med" w="med" type="none"/>
            <a:tailEnd len="med" w="med" type="none"/>
          </a:ln>
        </p:spPr>
      </p:cxnSp>
      <p:sp>
        <p:nvSpPr>
          <p:cNvPr id="98" name="Google Shape;98;p17"/>
          <p:cNvSpPr txBox="1"/>
          <p:nvPr/>
        </p:nvSpPr>
        <p:spPr>
          <a:xfrm flipH="1">
            <a:off x="1287375" y="1172750"/>
            <a:ext cx="694200" cy="5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99" name="Google Shape;99;p17"/>
          <p:cNvCxnSpPr/>
          <p:nvPr/>
        </p:nvCxnSpPr>
        <p:spPr>
          <a:xfrm>
            <a:off x="3232339" y="2379275"/>
            <a:ext cx="284400" cy="912000"/>
          </a:xfrm>
          <a:prstGeom prst="straightConnector1">
            <a:avLst/>
          </a:prstGeom>
          <a:noFill/>
          <a:ln cap="flat" cmpd="sng" w="28575">
            <a:solidFill>
              <a:srgbClr val="9900FF"/>
            </a:solidFill>
            <a:prstDash val="solid"/>
            <a:round/>
            <a:headEnd len="med" w="med" type="none"/>
            <a:tailEnd len="med" w="med" type="none"/>
          </a:ln>
        </p:spPr>
      </p:cxnSp>
      <p:sp>
        <p:nvSpPr>
          <p:cNvPr id="100" name="Google Shape;100;p17"/>
          <p:cNvSpPr txBox="1"/>
          <p:nvPr/>
        </p:nvSpPr>
        <p:spPr>
          <a:xfrm>
            <a:off x="2923525" y="2240350"/>
            <a:ext cx="6177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101" name="Google Shape;101;p17"/>
          <p:cNvSpPr/>
          <p:nvPr/>
        </p:nvSpPr>
        <p:spPr>
          <a:xfrm>
            <a:off x="4362725" y="1279225"/>
            <a:ext cx="4174500" cy="266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6" name="Shape 676"/>
        <p:cNvGrpSpPr/>
        <p:nvPr/>
      </p:nvGrpSpPr>
      <p:grpSpPr>
        <a:xfrm>
          <a:off x="0" y="0"/>
          <a:ext cx="0" cy="0"/>
          <a:chOff x="0" y="0"/>
          <a:chExt cx="0" cy="0"/>
        </a:xfrm>
      </p:grpSpPr>
      <p:pic>
        <p:nvPicPr>
          <p:cNvPr id="677" name="Google Shape;677;p62"/>
          <p:cNvPicPr preferRelativeResize="0"/>
          <p:nvPr/>
        </p:nvPicPr>
        <p:blipFill>
          <a:blip r:embed="rId3">
            <a:alphaModFix/>
          </a:blip>
          <a:stretch>
            <a:fillRect/>
          </a:stretch>
        </p:blipFill>
        <p:spPr>
          <a:xfrm>
            <a:off x="878675" y="1566501"/>
            <a:ext cx="3010625" cy="2010500"/>
          </a:xfrm>
          <a:prstGeom prst="rect">
            <a:avLst/>
          </a:prstGeom>
          <a:noFill/>
          <a:ln>
            <a:noFill/>
          </a:ln>
        </p:spPr>
      </p:pic>
      <p:cxnSp>
        <p:nvCxnSpPr>
          <p:cNvPr id="678" name="Google Shape;678;p62"/>
          <p:cNvCxnSpPr/>
          <p:nvPr/>
        </p:nvCxnSpPr>
        <p:spPr>
          <a:xfrm flipH="1">
            <a:off x="1979150" y="26096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679" name="Google Shape;679;p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11c = -8 + 11c  (Show your steps and check/statement)</a:t>
            </a:r>
            <a:endParaRPr b="1" sz="2200"/>
          </a:p>
        </p:txBody>
      </p:sp>
      <p:pic>
        <p:nvPicPr>
          <p:cNvPr id="680" name="Google Shape;680;p62"/>
          <p:cNvPicPr preferRelativeResize="0"/>
          <p:nvPr/>
        </p:nvPicPr>
        <p:blipFill>
          <a:blip r:embed="rId4">
            <a:alphaModFix/>
          </a:blip>
          <a:stretch>
            <a:fillRect/>
          </a:stretch>
        </p:blipFill>
        <p:spPr>
          <a:xfrm>
            <a:off x="4882275" y="2090738"/>
            <a:ext cx="3552825" cy="962025"/>
          </a:xfrm>
          <a:prstGeom prst="rect">
            <a:avLst/>
          </a:prstGeom>
          <a:noFill/>
          <a:ln>
            <a:noFill/>
          </a:ln>
        </p:spPr>
      </p:pic>
      <p:cxnSp>
        <p:nvCxnSpPr>
          <p:cNvPr id="681" name="Google Shape;681;p62"/>
          <p:cNvCxnSpPr/>
          <p:nvPr/>
        </p:nvCxnSpPr>
        <p:spPr>
          <a:xfrm flipH="1">
            <a:off x="6792850" y="26096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682" name="Google Shape;682;p62"/>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sp>
        <p:nvSpPr>
          <p:cNvPr id="683" name="Google Shape;683;p62"/>
          <p:cNvSpPr/>
          <p:nvPr/>
        </p:nvSpPr>
        <p:spPr>
          <a:xfrm>
            <a:off x="4362725" y="1093000"/>
            <a:ext cx="4174500" cy="2850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4" name="Google Shape;684;p62"/>
          <p:cNvSpPr/>
          <p:nvPr/>
        </p:nvSpPr>
        <p:spPr>
          <a:xfrm>
            <a:off x="296750" y="2571750"/>
            <a:ext cx="4174500" cy="2316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8" name="Shape 688"/>
        <p:cNvGrpSpPr/>
        <p:nvPr/>
      </p:nvGrpSpPr>
      <p:grpSpPr>
        <a:xfrm>
          <a:off x="0" y="0"/>
          <a:ext cx="0" cy="0"/>
          <a:chOff x="0" y="0"/>
          <a:chExt cx="0" cy="0"/>
        </a:xfrm>
      </p:grpSpPr>
      <p:pic>
        <p:nvPicPr>
          <p:cNvPr id="689" name="Google Shape;689;p63"/>
          <p:cNvPicPr preferRelativeResize="0"/>
          <p:nvPr/>
        </p:nvPicPr>
        <p:blipFill>
          <a:blip r:embed="rId3">
            <a:alphaModFix/>
          </a:blip>
          <a:stretch>
            <a:fillRect/>
          </a:stretch>
        </p:blipFill>
        <p:spPr>
          <a:xfrm>
            <a:off x="878675" y="1566501"/>
            <a:ext cx="3010625" cy="2010500"/>
          </a:xfrm>
          <a:prstGeom prst="rect">
            <a:avLst/>
          </a:prstGeom>
          <a:noFill/>
          <a:ln>
            <a:noFill/>
          </a:ln>
        </p:spPr>
      </p:pic>
      <p:cxnSp>
        <p:nvCxnSpPr>
          <p:cNvPr id="690" name="Google Shape;690;p63"/>
          <p:cNvCxnSpPr/>
          <p:nvPr/>
        </p:nvCxnSpPr>
        <p:spPr>
          <a:xfrm flipH="1">
            <a:off x="2967400" y="16565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691" name="Google Shape;691;p63"/>
          <p:cNvSpPr txBox="1"/>
          <p:nvPr/>
        </p:nvSpPr>
        <p:spPr>
          <a:xfrm flipH="1">
            <a:off x="3358025" y="13818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692" name="Google Shape;692;p63"/>
          <p:cNvCxnSpPr/>
          <p:nvPr/>
        </p:nvCxnSpPr>
        <p:spPr>
          <a:xfrm flipH="1">
            <a:off x="1062400" y="17327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693" name="Google Shape;693;p63"/>
          <p:cNvSpPr txBox="1"/>
          <p:nvPr/>
        </p:nvSpPr>
        <p:spPr>
          <a:xfrm flipH="1">
            <a:off x="1453025" y="14580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694" name="Google Shape;694;p63"/>
          <p:cNvCxnSpPr/>
          <p:nvPr/>
        </p:nvCxnSpPr>
        <p:spPr>
          <a:xfrm flipH="1">
            <a:off x="1979150" y="26096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695" name="Google Shape;695;p6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11c = -8 + 11c  (Show your steps and check/statement)</a:t>
            </a:r>
            <a:endParaRPr b="1" sz="2200"/>
          </a:p>
        </p:txBody>
      </p:sp>
      <p:pic>
        <p:nvPicPr>
          <p:cNvPr id="696" name="Google Shape;696;p63"/>
          <p:cNvPicPr preferRelativeResize="0"/>
          <p:nvPr/>
        </p:nvPicPr>
        <p:blipFill>
          <a:blip r:embed="rId4">
            <a:alphaModFix/>
          </a:blip>
          <a:stretch>
            <a:fillRect/>
          </a:stretch>
        </p:blipFill>
        <p:spPr>
          <a:xfrm>
            <a:off x="4882275" y="2090738"/>
            <a:ext cx="3552825" cy="962025"/>
          </a:xfrm>
          <a:prstGeom prst="rect">
            <a:avLst/>
          </a:prstGeom>
          <a:noFill/>
          <a:ln>
            <a:noFill/>
          </a:ln>
        </p:spPr>
      </p:pic>
      <p:cxnSp>
        <p:nvCxnSpPr>
          <p:cNvPr id="697" name="Google Shape;697;p63"/>
          <p:cNvCxnSpPr/>
          <p:nvPr/>
        </p:nvCxnSpPr>
        <p:spPr>
          <a:xfrm flipH="1">
            <a:off x="6792850" y="26096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698" name="Google Shape;698;p63"/>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sp>
        <p:nvSpPr>
          <p:cNvPr id="699" name="Google Shape;699;p63"/>
          <p:cNvSpPr/>
          <p:nvPr/>
        </p:nvSpPr>
        <p:spPr>
          <a:xfrm>
            <a:off x="4362725" y="1093000"/>
            <a:ext cx="4174500" cy="2850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p63"/>
          <p:cNvSpPr/>
          <p:nvPr/>
        </p:nvSpPr>
        <p:spPr>
          <a:xfrm>
            <a:off x="296750" y="2571750"/>
            <a:ext cx="4174500" cy="2316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4" name="Shape 704"/>
        <p:cNvGrpSpPr/>
        <p:nvPr/>
      </p:nvGrpSpPr>
      <p:grpSpPr>
        <a:xfrm>
          <a:off x="0" y="0"/>
          <a:ext cx="0" cy="0"/>
          <a:chOff x="0" y="0"/>
          <a:chExt cx="0" cy="0"/>
        </a:xfrm>
      </p:grpSpPr>
      <p:pic>
        <p:nvPicPr>
          <p:cNvPr id="705" name="Google Shape;705;p64"/>
          <p:cNvPicPr preferRelativeResize="0"/>
          <p:nvPr/>
        </p:nvPicPr>
        <p:blipFill>
          <a:blip r:embed="rId3">
            <a:alphaModFix/>
          </a:blip>
          <a:stretch>
            <a:fillRect/>
          </a:stretch>
        </p:blipFill>
        <p:spPr>
          <a:xfrm>
            <a:off x="878675" y="1566501"/>
            <a:ext cx="3010625" cy="2010500"/>
          </a:xfrm>
          <a:prstGeom prst="rect">
            <a:avLst/>
          </a:prstGeom>
          <a:noFill/>
          <a:ln>
            <a:noFill/>
          </a:ln>
        </p:spPr>
      </p:pic>
      <p:cxnSp>
        <p:nvCxnSpPr>
          <p:cNvPr id="706" name="Google Shape;706;p64"/>
          <p:cNvCxnSpPr/>
          <p:nvPr/>
        </p:nvCxnSpPr>
        <p:spPr>
          <a:xfrm flipH="1">
            <a:off x="2967400" y="16565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707" name="Google Shape;707;p64"/>
          <p:cNvSpPr txBox="1"/>
          <p:nvPr/>
        </p:nvSpPr>
        <p:spPr>
          <a:xfrm flipH="1">
            <a:off x="3358025" y="13818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708" name="Google Shape;708;p64"/>
          <p:cNvCxnSpPr/>
          <p:nvPr/>
        </p:nvCxnSpPr>
        <p:spPr>
          <a:xfrm flipH="1">
            <a:off x="1062400" y="17327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709" name="Google Shape;709;p64"/>
          <p:cNvSpPr txBox="1"/>
          <p:nvPr/>
        </p:nvSpPr>
        <p:spPr>
          <a:xfrm flipH="1">
            <a:off x="1453025" y="14580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710" name="Google Shape;710;p6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11c = -8 + 11c  (Show your steps and check/statement)</a:t>
            </a:r>
            <a:endParaRPr b="1" sz="2200"/>
          </a:p>
        </p:txBody>
      </p:sp>
      <p:pic>
        <p:nvPicPr>
          <p:cNvPr id="711" name="Google Shape;711;p64"/>
          <p:cNvPicPr preferRelativeResize="0"/>
          <p:nvPr/>
        </p:nvPicPr>
        <p:blipFill>
          <a:blip r:embed="rId4">
            <a:alphaModFix/>
          </a:blip>
          <a:stretch>
            <a:fillRect/>
          </a:stretch>
        </p:blipFill>
        <p:spPr>
          <a:xfrm>
            <a:off x="4882275" y="2090738"/>
            <a:ext cx="3552825" cy="962025"/>
          </a:xfrm>
          <a:prstGeom prst="rect">
            <a:avLst/>
          </a:prstGeom>
          <a:noFill/>
          <a:ln>
            <a:noFill/>
          </a:ln>
        </p:spPr>
      </p:pic>
      <p:cxnSp>
        <p:nvCxnSpPr>
          <p:cNvPr id="712" name="Google Shape;712;p64"/>
          <p:cNvCxnSpPr/>
          <p:nvPr/>
        </p:nvCxnSpPr>
        <p:spPr>
          <a:xfrm flipH="1">
            <a:off x="6792850" y="26096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713" name="Google Shape;713;p64"/>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sp>
        <p:nvSpPr>
          <p:cNvPr id="714" name="Google Shape;714;p64"/>
          <p:cNvSpPr/>
          <p:nvPr/>
        </p:nvSpPr>
        <p:spPr>
          <a:xfrm>
            <a:off x="4362725" y="1093000"/>
            <a:ext cx="4174500" cy="2850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64"/>
          <p:cNvSpPr/>
          <p:nvPr/>
        </p:nvSpPr>
        <p:spPr>
          <a:xfrm>
            <a:off x="296750" y="2953450"/>
            <a:ext cx="4174500" cy="1935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9" name="Shape 719"/>
        <p:cNvGrpSpPr/>
        <p:nvPr/>
      </p:nvGrpSpPr>
      <p:grpSpPr>
        <a:xfrm>
          <a:off x="0" y="0"/>
          <a:ext cx="0" cy="0"/>
          <a:chOff x="0" y="0"/>
          <a:chExt cx="0" cy="0"/>
        </a:xfrm>
      </p:grpSpPr>
      <p:pic>
        <p:nvPicPr>
          <p:cNvPr id="720" name="Google Shape;720;p65"/>
          <p:cNvPicPr preferRelativeResize="0"/>
          <p:nvPr/>
        </p:nvPicPr>
        <p:blipFill>
          <a:blip r:embed="rId3">
            <a:alphaModFix/>
          </a:blip>
          <a:stretch>
            <a:fillRect/>
          </a:stretch>
        </p:blipFill>
        <p:spPr>
          <a:xfrm>
            <a:off x="878675" y="1566501"/>
            <a:ext cx="3010625" cy="2010500"/>
          </a:xfrm>
          <a:prstGeom prst="rect">
            <a:avLst/>
          </a:prstGeom>
          <a:noFill/>
          <a:ln>
            <a:noFill/>
          </a:ln>
        </p:spPr>
      </p:pic>
      <p:cxnSp>
        <p:nvCxnSpPr>
          <p:cNvPr id="721" name="Google Shape;721;p65"/>
          <p:cNvCxnSpPr/>
          <p:nvPr/>
        </p:nvCxnSpPr>
        <p:spPr>
          <a:xfrm flipH="1">
            <a:off x="2967400" y="16565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722" name="Google Shape;722;p65"/>
          <p:cNvSpPr txBox="1"/>
          <p:nvPr/>
        </p:nvSpPr>
        <p:spPr>
          <a:xfrm flipH="1">
            <a:off x="3358025" y="13818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723" name="Google Shape;723;p65"/>
          <p:cNvCxnSpPr/>
          <p:nvPr/>
        </p:nvCxnSpPr>
        <p:spPr>
          <a:xfrm flipH="1">
            <a:off x="1062400" y="17327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724" name="Google Shape;724;p65"/>
          <p:cNvSpPr txBox="1"/>
          <p:nvPr/>
        </p:nvSpPr>
        <p:spPr>
          <a:xfrm flipH="1">
            <a:off x="1453025" y="14580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725" name="Google Shape;725;p65"/>
          <p:cNvCxnSpPr/>
          <p:nvPr/>
        </p:nvCxnSpPr>
        <p:spPr>
          <a:xfrm flipH="1">
            <a:off x="1979150" y="26096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726" name="Google Shape;726;p6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11c = -8 + 11c  (Show your steps and check/statement)</a:t>
            </a:r>
            <a:endParaRPr b="1" sz="2200"/>
          </a:p>
        </p:txBody>
      </p:sp>
      <p:pic>
        <p:nvPicPr>
          <p:cNvPr id="727" name="Google Shape;727;p65"/>
          <p:cNvPicPr preferRelativeResize="0"/>
          <p:nvPr/>
        </p:nvPicPr>
        <p:blipFill>
          <a:blip r:embed="rId4">
            <a:alphaModFix/>
          </a:blip>
          <a:stretch>
            <a:fillRect/>
          </a:stretch>
        </p:blipFill>
        <p:spPr>
          <a:xfrm>
            <a:off x="4882275" y="2090738"/>
            <a:ext cx="3552825" cy="962025"/>
          </a:xfrm>
          <a:prstGeom prst="rect">
            <a:avLst/>
          </a:prstGeom>
          <a:noFill/>
          <a:ln>
            <a:noFill/>
          </a:ln>
        </p:spPr>
      </p:pic>
      <p:cxnSp>
        <p:nvCxnSpPr>
          <p:cNvPr id="728" name="Google Shape;728;p65"/>
          <p:cNvCxnSpPr/>
          <p:nvPr/>
        </p:nvCxnSpPr>
        <p:spPr>
          <a:xfrm flipH="1">
            <a:off x="6792850" y="26096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729" name="Google Shape;729;p65"/>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sp>
        <p:nvSpPr>
          <p:cNvPr id="730" name="Google Shape;730;p65"/>
          <p:cNvSpPr/>
          <p:nvPr/>
        </p:nvSpPr>
        <p:spPr>
          <a:xfrm>
            <a:off x="4362725" y="1093000"/>
            <a:ext cx="4174500" cy="2850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4" name="Shape 734"/>
        <p:cNvGrpSpPr/>
        <p:nvPr/>
      </p:nvGrpSpPr>
      <p:grpSpPr>
        <a:xfrm>
          <a:off x="0" y="0"/>
          <a:ext cx="0" cy="0"/>
          <a:chOff x="0" y="0"/>
          <a:chExt cx="0" cy="0"/>
        </a:xfrm>
      </p:grpSpPr>
      <p:pic>
        <p:nvPicPr>
          <p:cNvPr id="735" name="Google Shape;735;p66"/>
          <p:cNvPicPr preferRelativeResize="0"/>
          <p:nvPr/>
        </p:nvPicPr>
        <p:blipFill>
          <a:blip r:embed="rId3">
            <a:alphaModFix/>
          </a:blip>
          <a:stretch>
            <a:fillRect/>
          </a:stretch>
        </p:blipFill>
        <p:spPr>
          <a:xfrm>
            <a:off x="878675" y="1566501"/>
            <a:ext cx="3010625" cy="2010500"/>
          </a:xfrm>
          <a:prstGeom prst="rect">
            <a:avLst/>
          </a:prstGeom>
          <a:noFill/>
          <a:ln>
            <a:noFill/>
          </a:ln>
        </p:spPr>
      </p:pic>
      <p:cxnSp>
        <p:nvCxnSpPr>
          <p:cNvPr id="736" name="Google Shape;736;p66"/>
          <p:cNvCxnSpPr/>
          <p:nvPr/>
        </p:nvCxnSpPr>
        <p:spPr>
          <a:xfrm flipH="1">
            <a:off x="2967400" y="16565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737" name="Google Shape;737;p66"/>
          <p:cNvSpPr txBox="1"/>
          <p:nvPr/>
        </p:nvSpPr>
        <p:spPr>
          <a:xfrm flipH="1">
            <a:off x="3358025" y="13818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738" name="Google Shape;738;p66"/>
          <p:cNvCxnSpPr/>
          <p:nvPr/>
        </p:nvCxnSpPr>
        <p:spPr>
          <a:xfrm flipH="1">
            <a:off x="1062400" y="1732750"/>
            <a:ext cx="684300" cy="876900"/>
          </a:xfrm>
          <a:prstGeom prst="straightConnector1">
            <a:avLst/>
          </a:prstGeom>
          <a:noFill/>
          <a:ln cap="flat" cmpd="sng" w="28575">
            <a:solidFill>
              <a:srgbClr val="FF0000"/>
            </a:solidFill>
            <a:prstDash val="solid"/>
            <a:round/>
            <a:headEnd len="med" w="med" type="none"/>
            <a:tailEnd len="med" w="med" type="none"/>
          </a:ln>
        </p:spPr>
      </p:cxnSp>
      <p:sp>
        <p:nvSpPr>
          <p:cNvPr id="739" name="Google Shape;739;p66"/>
          <p:cNvSpPr txBox="1"/>
          <p:nvPr/>
        </p:nvSpPr>
        <p:spPr>
          <a:xfrm flipH="1">
            <a:off x="1453025" y="1458000"/>
            <a:ext cx="588600" cy="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740" name="Google Shape;740;p66"/>
          <p:cNvCxnSpPr/>
          <p:nvPr/>
        </p:nvCxnSpPr>
        <p:spPr>
          <a:xfrm flipH="1">
            <a:off x="1979150" y="26096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741" name="Google Shape;741;p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Solve: 11c = -8 + 11c  (Show your steps and check/statement)</a:t>
            </a:r>
            <a:endParaRPr b="1" sz="2200"/>
          </a:p>
        </p:txBody>
      </p:sp>
      <p:pic>
        <p:nvPicPr>
          <p:cNvPr id="742" name="Google Shape;742;p66"/>
          <p:cNvPicPr preferRelativeResize="0"/>
          <p:nvPr/>
        </p:nvPicPr>
        <p:blipFill>
          <a:blip r:embed="rId4">
            <a:alphaModFix/>
          </a:blip>
          <a:stretch>
            <a:fillRect/>
          </a:stretch>
        </p:blipFill>
        <p:spPr>
          <a:xfrm>
            <a:off x="4882275" y="2090738"/>
            <a:ext cx="3552825" cy="962025"/>
          </a:xfrm>
          <a:prstGeom prst="rect">
            <a:avLst/>
          </a:prstGeom>
          <a:noFill/>
          <a:ln>
            <a:noFill/>
          </a:ln>
        </p:spPr>
      </p:pic>
      <p:cxnSp>
        <p:nvCxnSpPr>
          <p:cNvPr id="743" name="Google Shape;743;p66"/>
          <p:cNvCxnSpPr/>
          <p:nvPr/>
        </p:nvCxnSpPr>
        <p:spPr>
          <a:xfrm flipH="1">
            <a:off x="6792850" y="2609650"/>
            <a:ext cx="222300" cy="343800"/>
          </a:xfrm>
          <a:prstGeom prst="straightConnector1">
            <a:avLst/>
          </a:prstGeom>
          <a:noFill/>
          <a:ln cap="flat" cmpd="sng" w="28575">
            <a:solidFill>
              <a:srgbClr val="FF0000"/>
            </a:solidFill>
            <a:prstDash val="solid"/>
            <a:round/>
            <a:headEnd len="med" w="med" type="none"/>
            <a:tailEnd len="med" w="med" type="none"/>
          </a:ln>
        </p:spPr>
      </p:cxnSp>
      <p:sp>
        <p:nvSpPr>
          <p:cNvPr id="744" name="Google Shape;744;p66"/>
          <p:cNvSpPr txBox="1"/>
          <p:nvPr/>
        </p:nvSpPr>
        <p:spPr>
          <a:xfrm>
            <a:off x="4666550" y="120630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rPr>
              <a:t>Statement:</a:t>
            </a:r>
            <a:endParaRPr sz="250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8" name="Shape 748"/>
        <p:cNvGrpSpPr/>
        <p:nvPr/>
      </p:nvGrpSpPr>
      <p:grpSpPr>
        <a:xfrm>
          <a:off x="0" y="0"/>
          <a:ext cx="0" cy="0"/>
          <a:chOff x="0" y="0"/>
          <a:chExt cx="0" cy="0"/>
        </a:xfrm>
      </p:grpSpPr>
      <p:sp>
        <p:nvSpPr>
          <p:cNvPr id="749" name="Google Shape;749;p67"/>
          <p:cNvSpPr txBox="1"/>
          <p:nvPr>
            <p:ph type="title"/>
          </p:nvPr>
        </p:nvSpPr>
        <p:spPr>
          <a:xfrm>
            <a:off x="311700" y="76550"/>
            <a:ext cx="8520600" cy="94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Homework:</a:t>
            </a:r>
            <a:endParaRPr/>
          </a:p>
        </p:txBody>
      </p:sp>
      <p:pic>
        <p:nvPicPr>
          <p:cNvPr id="750" name="Google Shape;750;p67"/>
          <p:cNvPicPr preferRelativeResize="0"/>
          <p:nvPr/>
        </p:nvPicPr>
        <p:blipFill>
          <a:blip r:embed="rId3">
            <a:alphaModFix/>
          </a:blip>
          <a:stretch>
            <a:fillRect/>
          </a:stretch>
        </p:blipFill>
        <p:spPr>
          <a:xfrm>
            <a:off x="2295525" y="0"/>
            <a:ext cx="4876469" cy="5143501"/>
          </a:xfrm>
          <a:prstGeom prst="rect">
            <a:avLst/>
          </a:prstGeom>
          <a:noFill/>
          <a:ln>
            <a:noFill/>
          </a:ln>
        </p:spPr>
      </p:pic>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4" name="Shape 754"/>
        <p:cNvGrpSpPr/>
        <p:nvPr/>
      </p:nvGrpSpPr>
      <p:grpSpPr>
        <a:xfrm>
          <a:off x="0" y="0"/>
          <a:ext cx="0" cy="0"/>
          <a:chOff x="0" y="0"/>
          <a:chExt cx="0" cy="0"/>
        </a:xfrm>
      </p:grpSpPr>
      <p:sp>
        <p:nvSpPr>
          <p:cNvPr id="755" name="Google Shape;755;p6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Additional help videos</a:t>
            </a:r>
            <a:endParaRPr/>
          </a:p>
        </p:txBody>
      </p:sp>
      <p:pic>
        <p:nvPicPr>
          <p:cNvPr descr="Equation Special Cases&#10;&#10;Practice this lesson yourself on KhanAcademy.org right now:&#10;https://www.khanacademy.org/math/algebra/solving-linear-equations-and-inequalities/solutions-linear-equations/e/solutions-to-linear-equations?utm_source=YT&amp;utm_medium=Desc&amp;utm_campaign=AlgebraI&#10;&#10;Watch the next lesson: https://www.khanacademy.org/math/algebra/solving-linear-equations-and-inequalities/solutions-linear-equations/v/number-of-solutions-to-linear-equations-ex-3?utm_source=YT&amp;utm_medium=Desc&amp;utm_campaign=AlgebraI&#10;&#10;Missed the previous lesson? &#10;https://www.khanacademy.org/math/algebra/solving-linear-equations-and-inequalities/solutions-linear-equations/v/equation-special-cases?utm_source=YT&amp;utm_medium=Desc&amp;utm_campaign=AlgebraI&#10;&#10;Algebra I on Khan Academy: Algebra is the language through which we describe patterns. Think of it as a shorthand, of sorts. As opposed to having to do something over and over again, algebra gives you a simple way to express that repetitive process. It's also seen as a &quot;gatekeeper&quot; subject. Once you achieve an understanding of algebra, the higher-level math subjects become accessible to you. Without it, it's impossible to move forward. It's used by people with lots of different jobs, like carpentry, engineering, and fashion design. In these tutorials, we'll cover a lot of ground. Some of the topics include linear equations, linear inequalities, linear functions, systems of equations, factoring expressions, quadratic expressions, exponents, functions, and ratios.&#10;&#10;About Khan Academy: Khan Academy offers practice exercises, instructional videos, and a personalized learning dashboard that empower learners to study at their own pace in and outside of the classroom. We tackle math, science, computer programming, history, art history, economics, and more. Our math missions guide learners from kindergarten to calculus using state-of-the-art, adaptive technology that identifies strengths and learning gaps. We've also partnered with institutions like NASA, The Museum of Modern Art, The California Academy of Sciences, and MIT to offer specialized content.&#10;&#10;For free. For everyone. Forever. #YouCanLearnAnything&#10;&#10;Subscribe to Khan Academy’s Algebra channel:&#10;https://www.youtube.com/channel/UCYZrCV8PNENpJt36V0kd-4Q?sub_confirmation=1&#10;Subscribe to Khan Academy: https://www.youtube.com/subscription_center?add_user=khanacademy" id="756" name="Google Shape;756;p68" title="Number of solutions to linear equations | Linear equations | Algebra I | Khan Academy">
            <a:hlinkClick r:id="rId3"/>
          </p:cNvPr>
          <p:cNvPicPr preferRelativeResize="0"/>
          <p:nvPr/>
        </p:nvPicPr>
        <p:blipFill>
          <a:blip r:embed="rId4">
            <a:alphaModFix/>
          </a:blip>
          <a:stretch>
            <a:fillRect/>
          </a:stretch>
        </p:blipFill>
        <p:spPr>
          <a:xfrm>
            <a:off x="362875" y="1158425"/>
            <a:ext cx="2408400" cy="1806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311700" y="445025"/>
            <a:ext cx="8712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Warm-up: Solve: -16c + 24 = -28c  (Show your steps and check)</a:t>
            </a:r>
            <a:endParaRPr b="1" sz="2200"/>
          </a:p>
        </p:txBody>
      </p:sp>
      <p:pic>
        <p:nvPicPr>
          <p:cNvPr id="107" name="Google Shape;107;p18"/>
          <p:cNvPicPr preferRelativeResize="0"/>
          <p:nvPr/>
        </p:nvPicPr>
        <p:blipFill>
          <a:blip r:embed="rId3">
            <a:alphaModFix/>
          </a:blip>
          <a:stretch>
            <a:fillRect/>
          </a:stretch>
        </p:blipFill>
        <p:spPr>
          <a:xfrm>
            <a:off x="638175" y="1427300"/>
            <a:ext cx="3248025" cy="2647950"/>
          </a:xfrm>
          <a:prstGeom prst="rect">
            <a:avLst/>
          </a:prstGeom>
          <a:noFill/>
          <a:ln>
            <a:noFill/>
          </a:ln>
        </p:spPr>
      </p:pic>
      <p:pic>
        <p:nvPicPr>
          <p:cNvPr id="108" name="Google Shape;108;p18"/>
          <p:cNvPicPr preferRelativeResize="0"/>
          <p:nvPr/>
        </p:nvPicPr>
        <p:blipFill>
          <a:blip r:embed="rId4">
            <a:alphaModFix/>
          </a:blip>
          <a:stretch>
            <a:fillRect/>
          </a:stretch>
        </p:blipFill>
        <p:spPr>
          <a:xfrm>
            <a:off x="4467225" y="1808300"/>
            <a:ext cx="3733800" cy="1885950"/>
          </a:xfrm>
          <a:prstGeom prst="rect">
            <a:avLst/>
          </a:prstGeom>
          <a:noFill/>
          <a:ln>
            <a:noFill/>
          </a:ln>
        </p:spPr>
      </p:pic>
      <p:cxnSp>
        <p:nvCxnSpPr>
          <p:cNvPr id="109" name="Google Shape;109;p18"/>
          <p:cNvCxnSpPr/>
          <p:nvPr/>
        </p:nvCxnSpPr>
        <p:spPr>
          <a:xfrm flipH="1">
            <a:off x="1058949" y="1422472"/>
            <a:ext cx="504300" cy="888900"/>
          </a:xfrm>
          <a:prstGeom prst="straightConnector1">
            <a:avLst/>
          </a:prstGeom>
          <a:noFill/>
          <a:ln cap="flat" cmpd="sng" w="28575">
            <a:solidFill>
              <a:srgbClr val="FF0000"/>
            </a:solidFill>
            <a:prstDash val="solid"/>
            <a:round/>
            <a:headEnd len="med" w="med" type="none"/>
            <a:tailEnd len="med" w="med" type="none"/>
          </a:ln>
        </p:spPr>
      </p:cxnSp>
      <p:sp>
        <p:nvSpPr>
          <p:cNvPr id="110" name="Google Shape;110;p18"/>
          <p:cNvSpPr txBox="1"/>
          <p:nvPr/>
        </p:nvSpPr>
        <p:spPr>
          <a:xfrm flipH="1">
            <a:off x="1287375" y="1172750"/>
            <a:ext cx="694200" cy="5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111" name="Google Shape;111;p18"/>
          <p:cNvCxnSpPr/>
          <p:nvPr/>
        </p:nvCxnSpPr>
        <p:spPr>
          <a:xfrm>
            <a:off x="3232339" y="2379275"/>
            <a:ext cx="284400" cy="912000"/>
          </a:xfrm>
          <a:prstGeom prst="straightConnector1">
            <a:avLst/>
          </a:prstGeom>
          <a:noFill/>
          <a:ln cap="flat" cmpd="sng" w="28575">
            <a:solidFill>
              <a:srgbClr val="9900FF"/>
            </a:solidFill>
            <a:prstDash val="solid"/>
            <a:round/>
            <a:headEnd len="med" w="med" type="none"/>
            <a:tailEnd len="med" w="med" type="none"/>
          </a:ln>
        </p:spPr>
      </p:cxnSp>
      <p:sp>
        <p:nvSpPr>
          <p:cNvPr id="112" name="Google Shape;112;p18"/>
          <p:cNvSpPr txBox="1"/>
          <p:nvPr/>
        </p:nvSpPr>
        <p:spPr>
          <a:xfrm>
            <a:off x="2923525" y="2240350"/>
            <a:ext cx="6177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113" name="Google Shape;113;p18"/>
          <p:cNvSpPr/>
          <p:nvPr/>
        </p:nvSpPr>
        <p:spPr>
          <a:xfrm>
            <a:off x="4362725" y="2762650"/>
            <a:ext cx="4174500" cy="1181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9"/>
          <p:cNvSpPr txBox="1"/>
          <p:nvPr>
            <p:ph type="title"/>
          </p:nvPr>
        </p:nvSpPr>
        <p:spPr>
          <a:xfrm>
            <a:off x="311700" y="445025"/>
            <a:ext cx="8712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Warm-up: Solve: -16c + 24 = -28c  (Show your steps and check)</a:t>
            </a:r>
            <a:endParaRPr b="1" sz="2200"/>
          </a:p>
        </p:txBody>
      </p:sp>
      <p:pic>
        <p:nvPicPr>
          <p:cNvPr id="119" name="Google Shape;119;p19"/>
          <p:cNvPicPr preferRelativeResize="0"/>
          <p:nvPr/>
        </p:nvPicPr>
        <p:blipFill>
          <a:blip r:embed="rId3">
            <a:alphaModFix/>
          </a:blip>
          <a:stretch>
            <a:fillRect/>
          </a:stretch>
        </p:blipFill>
        <p:spPr>
          <a:xfrm>
            <a:off x="638175" y="1427300"/>
            <a:ext cx="3248025" cy="2647950"/>
          </a:xfrm>
          <a:prstGeom prst="rect">
            <a:avLst/>
          </a:prstGeom>
          <a:noFill/>
          <a:ln>
            <a:noFill/>
          </a:ln>
        </p:spPr>
      </p:pic>
      <p:pic>
        <p:nvPicPr>
          <p:cNvPr id="120" name="Google Shape;120;p19"/>
          <p:cNvPicPr preferRelativeResize="0"/>
          <p:nvPr/>
        </p:nvPicPr>
        <p:blipFill>
          <a:blip r:embed="rId4">
            <a:alphaModFix/>
          </a:blip>
          <a:stretch>
            <a:fillRect/>
          </a:stretch>
        </p:blipFill>
        <p:spPr>
          <a:xfrm>
            <a:off x="4467225" y="1808300"/>
            <a:ext cx="3733800" cy="1885950"/>
          </a:xfrm>
          <a:prstGeom prst="rect">
            <a:avLst/>
          </a:prstGeom>
          <a:noFill/>
          <a:ln>
            <a:noFill/>
          </a:ln>
        </p:spPr>
      </p:pic>
      <p:cxnSp>
        <p:nvCxnSpPr>
          <p:cNvPr id="121" name="Google Shape;121;p19"/>
          <p:cNvCxnSpPr/>
          <p:nvPr/>
        </p:nvCxnSpPr>
        <p:spPr>
          <a:xfrm flipH="1">
            <a:off x="1058949" y="1422472"/>
            <a:ext cx="504300" cy="888900"/>
          </a:xfrm>
          <a:prstGeom prst="straightConnector1">
            <a:avLst/>
          </a:prstGeom>
          <a:noFill/>
          <a:ln cap="flat" cmpd="sng" w="28575">
            <a:solidFill>
              <a:srgbClr val="FF0000"/>
            </a:solidFill>
            <a:prstDash val="solid"/>
            <a:round/>
            <a:headEnd len="med" w="med" type="none"/>
            <a:tailEnd len="med" w="med" type="none"/>
          </a:ln>
        </p:spPr>
      </p:cxnSp>
      <p:sp>
        <p:nvSpPr>
          <p:cNvPr id="122" name="Google Shape;122;p19"/>
          <p:cNvSpPr txBox="1"/>
          <p:nvPr/>
        </p:nvSpPr>
        <p:spPr>
          <a:xfrm flipH="1">
            <a:off x="1287375" y="1172750"/>
            <a:ext cx="694200" cy="5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123" name="Google Shape;123;p19"/>
          <p:cNvCxnSpPr/>
          <p:nvPr/>
        </p:nvCxnSpPr>
        <p:spPr>
          <a:xfrm>
            <a:off x="3232339" y="2379275"/>
            <a:ext cx="284400" cy="912000"/>
          </a:xfrm>
          <a:prstGeom prst="straightConnector1">
            <a:avLst/>
          </a:prstGeom>
          <a:noFill/>
          <a:ln cap="flat" cmpd="sng" w="28575">
            <a:solidFill>
              <a:srgbClr val="9900FF"/>
            </a:solidFill>
            <a:prstDash val="solid"/>
            <a:round/>
            <a:headEnd len="med" w="med" type="none"/>
            <a:tailEnd len="med" w="med" type="none"/>
          </a:ln>
        </p:spPr>
      </p:cxnSp>
      <p:sp>
        <p:nvSpPr>
          <p:cNvPr id="124" name="Google Shape;124;p19"/>
          <p:cNvSpPr txBox="1"/>
          <p:nvPr/>
        </p:nvSpPr>
        <p:spPr>
          <a:xfrm>
            <a:off x="2923525" y="2240350"/>
            <a:ext cx="6177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122475" y="445025"/>
            <a:ext cx="8863500" cy="103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How many </a:t>
            </a:r>
            <a:r>
              <a:rPr b="1" i="1" lang="en" u="sng"/>
              <a:t>terms</a:t>
            </a:r>
            <a:r>
              <a:rPr lang="en"/>
              <a:t> are in the following expression?:</a:t>
            </a:r>
            <a:endParaRPr/>
          </a:p>
          <a:p>
            <a:pPr indent="0" lvl="0" marL="0" rtl="0" algn="l">
              <a:spcBef>
                <a:spcPts val="0"/>
              </a:spcBef>
              <a:spcAft>
                <a:spcPts val="0"/>
              </a:spcAft>
              <a:buClr>
                <a:schemeClr val="dk1"/>
              </a:buClr>
              <a:buSzPts val="1100"/>
              <a:buFont typeface="Arial"/>
              <a:buNone/>
            </a:pPr>
            <a:r>
              <a:rPr lang="en"/>
              <a:t>  </a:t>
            </a:r>
            <a:endParaRPr/>
          </a:p>
          <a:p>
            <a:pPr indent="0" lvl="0" marL="0" rtl="0" algn="l">
              <a:spcBef>
                <a:spcPts val="0"/>
              </a:spcBef>
              <a:spcAft>
                <a:spcPts val="0"/>
              </a:spcAft>
              <a:buClr>
                <a:schemeClr val="dk1"/>
              </a:buClr>
              <a:buSzPts val="1100"/>
              <a:buFont typeface="Arial"/>
              <a:buNone/>
            </a:pPr>
            <a:r>
              <a:rPr lang="en"/>
              <a:t>64f - w + 20f +11  </a:t>
            </a:r>
            <a:endParaRPr/>
          </a:p>
          <a:p>
            <a:pPr indent="0" lvl="0" marL="0" rtl="0" algn="l">
              <a:spcBef>
                <a:spcPts val="0"/>
              </a:spcBef>
              <a:spcAft>
                <a:spcPts val="0"/>
              </a:spcAft>
              <a:buNone/>
            </a:pPr>
            <a:r>
              <a:t/>
            </a:r>
            <a:endParaRPr/>
          </a:p>
        </p:txBody>
      </p:sp>
      <p:pic>
        <p:nvPicPr>
          <p:cNvPr id="130" name="Google Shape;130;p20">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31" name="Google Shape;131;p20">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122475" y="445025"/>
            <a:ext cx="8863500" cy="103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How many </a:t>
            </a:r>
            <a:r>
              <a:rPr b="1" i="1" lang="en" u="sng"/>
              <a:t>terms</a:t>
            </a:r>
            <a:r>
              <a:rPr lang="en"/>
              <a:t> are in the following expression?:</a:t>
            </a:r>
            <a:endParaRPr/>
          </a:p>
          <a:p>
            <a:pPr indent="0" lvl="0" marL="0" rtl="0" algn="l">
              <a:spcBef>
                <a:spcPts val="0"/>
              </a:spcBef>
              <a:spcAft>
                <a:spcPts val="0"/>
              </a:spcAft>
              <a:buClr>
                <a:schemeClr val="dk1"/>
              </a:buClr>
              <a:buSzPts val="1100"/>
              <a:buFont typeface="Arial"/>
              <a:buNone/>
            </a:pPr>
            <a:r>
              <a:rPr lang="en"/>
              <a:t>  </a:t>
            </a:r>
            <a:endParaRPr/>
          </a:p>
          <a:p>
            <a:pPr indent="0" lvl="0" marL="0" rtl="0" algn="ctr">
              <a:spcBef>
                <a:spcPts val="0"/>
              </a:spcBef>
              <a:spcAft>
                <a:spcPts val="0"/>
              </a:spcAft>
              <a:buClr>
                <a:schemeClr val="dk1"/>
              </a:buClr>
              <a:buSzPts val="1100"/>
              <a:buFont typeface="Arial"/>
              <a:buNone/>
            </a:pPr>
            <a:r>
              <a:rPr lang="en" sz="4000"/>
              <a:t>64f - w + 20f + 11</a:t>
            </a:r>
            <a:r>
              <a:rPr lang="en"/>
              <a:t>  </a:t>
            </a:r>
            <a:endParaRPr/>
          </a:p>
          <a:p>
            <a:pPr indent="0" lvl="0" marL="0" rtl="0" algn="l">
              <a:spcBef>
                <a:spcPts val="0"/>
              </a:spcBef>
              <a:spcAft>
                <a:spcPts val="0"/>
              </a:spcAft>
              <a:buNone/>
            </a:pPr>
            <a:r>
              <a:t/>
            </a:r>
            <a:endParaRPr/>
          </a:p>
        </p:txBody>
      </p:sp>
      <p:sp>
        <p:nvSpPr>
          <p:cNvPr id="137" name="Google Shape;137;p21"/>
          <p:cNvSpPr/>
          <p:nvPr/>
        </p:nvSpPr>
        <p:spPr>
          <a:xfrm>
            <a:off x="2770575" y="2035975"/>
            <a:ext cx="396600" cy="653700"/>
          </a:xfrm>
          <a:prstGeom prst="upArrow">
            <a:avLst>
              <a:gd fmla="val 50000" name="adj1"/>
              <a:gd fmla="val 50000" name="adj2"/>
            </a:avLst>
          </a:prstGeom>
          <a:solidFill>
            <a:srgbClr val="0000FF"/>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1"/>
          <p:cNvSpPr/>
          <p:nvPr/>
        </p:nvSpPr>
        <p:spPr>
          <a:xfrm>
            <a:off x="3669550" y="2035975"/>
            <a:ext cx="396600" cy="653700"/>
          </a:xfrm>
          <a:prstGeom prst="upArrow">
            <a:avLst>
              <a:gd fmla="val 50000" name="adj1"/>
              <a:gd fmla="val 50000" name="adj2"/>
            </a:avLst>
          </a:prstGeom>
          <a:solidFill>
            <a:srgbClr val="0000FF"/>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1"/>
          <p:cNvSpPr/>
          <p:nvPr/>
        </p:nvSpPr>
        <p:spPr>
          <a:xfrm>
            <a:off x="4859538" y="2035975"/>
            <a:ext cx="396600" cy="653700"/>
          </a:xfrm>
          <a:prstGeom prst="upArrow">
            <a:avLst>
              <a:gd fmla="val 50000" name="adj1"/>
              <a:gd fmla="val 50000" name="adj2"/>
            </a:avLst>
          </a:prstGeom>
          <a:solidFill>
            <a:srgbClr val="0000FF"/>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1"/>
          <p:cNvSpPr/>
          <p:nvPr/>
        </p:nvSpPr>
        <p:spPr>
          <a:xfrm>
            <a:off x="6049550" y="1971700"/>
            <a:ext cx="396600" cy="653700"/>
          </a:xfrm>
          <a:prstGeom prst="upArrow">
            <a:avLst>
              <a:gd fmla="val 50000" name="adj1"/>
              <a:gd fmla="val 50000" name="adj2"/>
            </a:avLst>
          </a:prstGeom>
          <a:solidFill>
            <a:srgbClr val="0000FF"/>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1"/>
          <p:cNvSpPr txBox="1"/>
          <p:nvPr/>
        </p:nvSpPr>
        <p:spPr>
          <a:xfrm>
            <a:off x="2770575" y="2775350"/>
            <a:ext cx="396600" cy="41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142" name="Google Shape;142;p21"/>
          <p:cNvSpPr txBox="1"/>
          <p:nvPr/>
        </p:nvSpPr>
        <p:spPr>
          <a:xfrm>
            <a:off x="3669550" y="2775350"/>
            <a:ext cx="396600" cy="41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143" name="Google Shape;143;p21"/>
          <p:cNvSpPr txBox="1"/>
          <p:nvPr/>
        </p:nvSpPr>
        <p:spPr>
          <a:xfrm>
            <a:off x="4859550" y="2775350"/>
            <a:ext cx="396600" cy="41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3</a:t>
            </a:r>
            <a:endParaRPr/>
          </a:p>
        </p:txBody>
      </p:sp>
      <p:sp>
        <p:nvSpPr>
          <p:cNvPr id="144" name="Google Shape;144;p21"/>
          <p:cNvSpPr txBox="1"/>
          <p:nvPr/>
        </p:nvSpPr>
        <p:spPr>
          <a:xfrm>
            <a:off x="6049550" y="2775350"/>
            <a:ext cx="396600" cy="41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4</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