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51"/>
  </p:notesMasterIdLst>
  <p:sldIdLst>
    <p:sldId id="256" r:id="rId3"/>
    <p:sldId id="270" r:id="rId4"/>
    <p:sldId id="257" r:id="rId5"/>
    <p:sldId id="258" r:id="rId6"/>
    <p:sldId id="259" r:id="rId7"/>
    <p:sldId id="265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262" r:id="rId45"/>
    <p:sldId id="263" r:id="rId46"/>
    <p:sldId id="264" r:id="rId47"/>
    <p:sldId id="266" r:id="rId48"/>
    <p:sldId id="268" r:id="rId49"/>
    <p:sldId id="267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4" autoAdjust="0"/>
    <p:restoredTop sz="69943" autoAdjust="0"/>
  </p:normalViewPr>
  <p:slideViewPr>
    <p:cSldViewPr>
      <p:cViewPr>
        <p:scale>
          <a:sx n="80" d="100"/>
          <a:sy n="80" d="100"/>
        </p:scale>
        <p:origin x="-251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lefevre:Dropbox:MQP:Statistics:Ryan%20Graph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lefevre:Dropbox:MQP:Statistics:Ryan%20Graph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rlefevre:Dropbox:MQP:Statistics:Ryan%20Graph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'Statuses by Date'!$B$1</c:f>
              <c:strCache>
                <c:ptCount val="1"/>
                <c:pt idx="0">
                  <c:v>Number of Posts</c:v>
                </c:pt>
              </c:strCache>
            </c:strRef>
          </c:tx>
          <c:marker>
            <c:symbol val="none"/>
          </c:marker>
          <c:cat>
            <c:numRef>
              <c:f>'Statuses by Date'!$A$2:$A$37</c:f>
              <c:numCache>
                <c:formatCode>d\-mmm</c:formatCode>
                <c:ptCount val="36"/>
                <c:pt idx="0">
                  <c:v>40616</c:v>
                </c:pt>
                <c:pt idx="1">
                  <c:v>40617</c:v>
                </c:pt>
                <c:pt idx="2">
                  <c:v>40618</c:v>
                </c:pt>
                <c:pt idx="3">
                  <c:v>40619</c:v>
                </c:pt>
                <c:pt idx="4">
                  <c:v>40620</c:v>
                </c:pt>
                <c:pt idx="5">
                  <c:v>40621</c:v>
                </c:pt>
                <c:pt idx="6">
                  <c:v>40622</c:v>
                </c:pt>
                <c:pt idx="7">
                  <c:v>40623</c:v>
                </c:pt>
                <c:pt idx="8">
                  <c:v>40624</c:v>
                </c:pt>
                <c:pt idx="9">
                  <c:v>40625</c:v>
                </c:pt>
                <c:pt idx="10">
                  <c:v>40626</c:v>
                </c:pt>
                <c:pt idx="11">
                  <c:v>40627</c:v>
                </c:pt>
                <c:pt idx="12">
                  <c:v>40628</c:v>
                </c:pt>
                <c:pt idx="13">
                  <c:v>40629</c:v>
                </c:pt>
                <c:pt idx="14">
                  <c:v>40630</c:v>
                </c:pt>
                <c:pt idx="15">
                  <c:v>40631</c:v>
                </c:pt>
                <c:pt idx="16">
                  <c:v>40632</c:v>
                </c:pt>
                <c:pt idx="17">
                  <c:v>40633</c:v>
                </c:pt>
                <c:pt idx="18">
                  <c:v>40634</c:v>
                </c:pt>
                <c:pt idx="19">
                  <c:v>40635</c:v>
                </c:pt>
                <c:pt idx="20">
                  <c:v>40636</c:v>
                </c:pt>
                <c:pt idx="21">
                  <c:v>40637</c:v>
                </c:pt>
                <c:pt idx="22">
                  <c:v>40638</c:v>
                </c:pt>
                <c:pt idx="23">
                  <c:v>40639</c:v>
                </c:pt>
                <c:pt idx="24">
                  <c:v>40640</c:v>
                </c:pt>
                <c:pt idx="25">
                  <c:v>40641</c:v>
                </c:pt>
                <c:pt idx="26">
                  <c:v>40642</c:v>
                </c:pt>
                <c:pt idx="27">
                  <c:v>40643</c:v>
                </c:pt>
                <c:pt idx="28">
                  <c:v>40644</c:v>
                </c:pt>
                <c:pt idx="29">
                  <c:v>40645</c:v>
                </c:pt>
                <c:pt idx="30">
                  <c:v>40646</c:v>
                </c:pt>
                <c:pt idx="31">
                  <c:v>40647</c:v>
                </c:pt>
                <c:pt idx="32">
                  <c:v>40648</c:v>
                </c:pt>
                <c:pt idx="33">
                  <c:v>40649</c:v>
                </c:pt>
                <c:pt idx="34">
                  <c:v>40650</c:v>
                </c:pt>
                <c:pt idx="35">
                  <c:v>40651</c:v>
                </c:pt>
              </c:numCache>
            </c:numRef>
          </c:cat>
          <c:val>
            <c:numRef>
              <c:f>'Statuses by Date'!$B$2:$B$37</c:f>
              <c:numCache>
                <c:formatCode>General</c:formatCode>
                <c:ptCount val="3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4</c:v>
                </c:pt>
                <c:pt idx="8">
                  <c:v>4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6</c:v>
                </c:pt>
                <c:pt idx="14">
                  <c:v>2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1</c:v>
                </c:pt>
                <c:pt idx="24">
                  <c:v>35</c:v>
                </c:pt>
                <c:pt idx="25">
                  <c:v>15</c:v>
                </c:pt>
                <c:pt idx="26">
                  <c:v>2</c:v>
                </c:pt>
                <c:pt idx="27">
                  <c:v>5</c:v>
                </c:pt>
                <c:pt idx="28">
                  <c:v>1</c:v>
                </c:pt>
                <c:pt idx="29">
                  <c:v>4</c:v>
                </c:pt>
                <c:pt idx="30">
                  <c:v>0</c:v>
                </c:pt>
                <c:pt idx="31">
                  <c:v>2</c:v>
                </c:pt>
                <c:pt idx="32">
                  <c:v>8</c:v>
                </c:pt>
                <c:pt idx="33">
                  <c:v>3</c:v>
                </c:pt>
                <c:pt idx="34">
                  <c:v>1</c:v>
                </c:pt>
                <c:pt idx="35">
                  <c:v>1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'Statuses by Date'!$C$1</c:f>
              <c:strCache>
                <c:ptCount val="1"/>
                <c:pt idx="0">
                  <c:v>Unique Visitors</c:v>
                </c:pt>
              </c:strCache>
            </c:strRef>
          </c:tx>
          <c:spPr>
            <a:ln w="41275"/>
          </c:spPr>
          <c:marker>
            <c:symbol val="none"/>
          </c:marker>
          <c:dLbls>
            <c:dLbl>
              <c:idx val="7"/>
              <c:layout>
                <c:manualLayout>
                  <c:x val="-0.135864774715661"/>
                  <c:y val="4.700149981252339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Initial </a:t>
                    </a:r>
                    <a:r>
                      <a:rPr lang="en-US" dirty="0" smtClean="0"/>
                      <a:t>Testing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9.4158054461942198E-2"/>
                  <c:y val="-4.9238095238095303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~1000 Students Emailed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4"/>
              <c:layout>
                <c:manualLayout>
                  <c:x val="-9.5514955161854695E-2"/>
                  <c:y val="-7.4018747656542899E-2"/>
                </c:manualLayout>
              </c:layout>
              <c:tx>
                <c:rich>
                  <a:bodyPr/>
                  <a:lstStyle/>
                  <a:p>
                    <a:r>
                      <a:rPr lang="en-US" baseline="0" dirty="0" smtClean="0"/>
                      <a:t>Undergraduates Emailed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1"/>
              <c:layout>
                <c:manualLayout>
                  <c:x val="-8.43218230533683E-2"/>
                  <c:y val="-9.0476190476190502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Contest</a:t>
                    </a:r>
                    <a:r>
                      <a:rPr lang="en-US" baseline="0" dirty="0"/>
                      <a:t> </a:t>
                    </a:r>
                    <a:r>
                      <a:rPr lang="en-US" baseline="0" dirty="0" smtClean="0"/>
                      <a:t>Announced</a:t>
                    </a:r>
                    <a:endParaRPr lang="en-US" dirty="0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t"/>
            <c:showLegendKey val="0"/>
            <c:showVal val="0"/>
            <c:showCatName val="0"/>
            <c:showSerName val="0"/>
            <c:showPercent val="0"/>
            <c:showBubbleSize val="0"/>
          </c:dLbls>
          <c:cat>
            <c:numRef>
              <c:f>'Statuses by Date'!$A$2:$A$37</c:f>
              <c:numCache>
                <c:formatCode>d\-mmm</c:formatCode>
                <c:ptCount val="36"/>
                <c:pt idx="0">
                  <c:v>40616</c:v>
                </c:pt>
                <c:pt idx="1">
                  <c:v>40617</c:v>
                </c:pt>
                <c:pt idx="2">
                  <c:v>40618</c:v>
                </c:pt>
                <c:pt idx="3">
                  <c:v>40619</c:v>
                </c:pt>
                <c:pt idx="4">
                  <c:v>40620</c:v>
                </c:pt>
                <c:pt idx="5">
                  <c:v>40621</c:v>
                </c:pt>
                <c:pt idx="6">
                  <c:v>40622</c:v>
                </c:pt>
                <c:pt idx="7">
                  <c:v>40623</c:v>
                </c:pt>
                <c:pt idx="8">
                  <c:v>40624</c:v>
                </c:pt>
                <c:pt idx="9">
                  <c:v>40625</c:v>
                </c:pt>
                <c:pt idx="10">
                  <c:v>40626</c:v>
                </c:pt>
                <c:pt idx="11">
                  <c:v>40627</c:v>
                </c:pt>
                <c:pt idx="12">
                  <c:v>40628</c:v>
                </c:pt>
                <c:pt idx="13">
                  <c:v>40629</c:v>
                </c:pt>
                <c:pt idx="14">
                  <c:v>40630</c:v>
                </c:pt>
                <c:pt idx="15">
                  <c:v>40631</c:v>
                </c:pt>
                <c:pt idx="16">
                  <c:v>40632</c:v>
                </c:pt>
                <c:pt idx="17">
                  <c:v>40633</c:v>
                </c:pt>
                <c:pt idx="18">
                  <c:v>40634</c:v>
                </c:pt>
                <c:pt idx="19">
                  <c:v>40635</c:v>
                </c:pt>
                <c:pt idx="20">
                  <c:v>40636</c:v>
                </c:pt>
                <c:pt idx="21">
                  <c:v>40637</c:v>
                </c:pt>
                <c:pt idx="22">
                  <c:v>40638</c:v>
                </c:pt>
                <c:pt idx="23">
                  <c:v>40639</c:v>
                </c:pt>
                <c:pt idx="24">
                  <c:v>40640</c:v>
                </c:pt>
                <c:pt idx="25">
                  <c:v>40641</c:v>
                </c:pt>
                <c:pt idx="26">
                  <c:v>40642</c:v>
                </c:pt>
                <c:pt idx="27">
                  <c:v>40643</c:v>
                </c:pt>
                <c:pt idx="28">
                  <c:v>40644</c:v>
                </c:pt>
                <c:pt idx="29">
                  <c:v>40645</c:v>
                </c:pt>
                <c:pt idx="30">
                  <c:v>40646</c:v>
                </c:pt>
                <c:pt idx="31">
                  <c:v>40647</c:v>
                </c:pt>
                <c:pt idx="32">
                  <c:v>40648</c:v>
                </c:pt>
                <c:pt idx="33">
                  <c:v>40649</c:v>
                </c:pt>
                <c:pt idx="34">
                  <c:v>40650</c:v>
                </c:pt>
                <c:pt idx="35">
                  <c:v>40651</c:v>
                </c:pt>
              </c:numCache>
            </c:numRef>
          </c:cat>
          <c:val>
            <c:numRef>
              <c:f>'Statuses by Date'!$C$2:$C$37</c:f>
              <c:numCache>
                <c:formatCode>General</c:formatCode>
                <c:ptCount val="36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0</c:v>
                </c:pt>
                <c:pt idx="5">
                  <c:v>0</c:v>
                </c:pt>
                <c:pt idx="6">
                  <c:v>2</c:v>
                </c:pt>
                <c:pt idx="7">
                  <c:v>42</c:v>
                </c:pt>
                <c:pt idx="8">
                  <c:v>11</c:v>
                </c:pt>
                <c:pt idx="9">
                  <c:v>5</c:v>
                </c:pt>
                <c:pt idx="10">
                  <c:v>4</c:v>
                </c:pt>
                <c:pt idx="11">
                  <c:v>3</c:v>
                </c:pt>
                <c:pt idx="12">
                  <c:v>0</c:v>
                </c:pt>
                <c:pt idx="13">
                  <c:v>48</c:v>
                </c:pt>
                <c:pt idx="14">
                  <c:v>12</c:v>
                </c:pt>
                <c:pt idx="15">
                  <c:v>7</c:v>
                </c:pt>
                <c:pt idx="16">
                  <c:v>4</c:v>
                </c:pt>
                <c:pt idx="17">
                  <c:v>4</c:v>
                </c:pt>
                <c:pt idx="18">
                  <c:v>1</c:v>
                </c:pt>
                <c:pt idx="19">
                  <c:v>3</c:v>
                </c:pt>
                <c:pt idx="20">
                  <c:v>2</c:v>
                </c:pt>
                <c:pt idx="21">
                  <c:v>2</c:v>
                </c:pt>
                <c:pt idx="22">
                  <c:v>3</c:v>
                </c:pt>
                <c:pt idx="23">
                  <c:v>6</c:v>
                </c:pt>
                <c:pt idx="24">
                  <c:v>193</c:v>
                </c:pt>
                <c:pt idx="25">
                  <c:v>37</c:v>
                </c:pt>
                <c:pt idx="26">
                  <c:v>21</c:v>
                </c:pt>
                <c:pt idx="27">
                  <c:v>16</c:v>
                </c:pt>
                <c:pt idx="28">
                  <c:v>14</c:v>
                </c:pt>
                <c:pt idx="29">
                  <c:v>11</c:v>
                </c:pt>
                <c:pt idx="30">
                  <c:v>15</c:v>
                </c:pt>
                <c:pt idx="31">
                  <c:v>33</c:v>
                </c:pt>
                <c:pt idx="32">
                  <c:v>20</c:v>
                </c:pt>
                <c:pt idx="33">
                  <c:v>15</c:v>
                </c:pt>
                <c:pt idx="34">
                  <c:v>8</c:v>
                </c:pt>
                <c:pt idx="35">
                  <c:v>15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5865600"/>
        <c:axId val="85867136"/>
      </c:lineChart>
      <c:dateAx>
        <c:axId val="85865600"/>
        <c:scaling>
          <c:orientation val="minMax"/>
        </c:scaling>
        <c:delete val="0"/>
        <c:axPos val="b"/>
        <c:numFmt formatCode="d\-mmm" sourceLinked="1"/>
        <c:majorTickMark val="out"/>
        <c:minorTickMark val="none"/>
        <c:tickLblPos val="nextTo"/>
        <c:crossAx val="85867136"/>
        <c:crosses val="autoZero"/>
        <c:auto val="1"/>
        <c:lblOffset val="100"/>
        <c:baseTimeUnit val="days"/>
      </c:dateAx>
      <c:valAx>
        <c:axId val="85867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5865600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'Average Engagement'!$B$1</c:f>
              <c:strCache>
                <c:ptCount val="1"/>
                <c:pt idx="0">
                  <c:v>Average Number of Replies</c:v>
                </c:pt>
              </c:strCache>
            </c:strRef>
          </c:tx>
          <c:cat>
            <c:strRef>
              <c:f>'Average Engagement'!$A$2:$A$4</c:f>
              <c:strCache>
                <c:ptCount val="3"/>
                <c:pt idx="0">
                  <c:v>Status Message</c:v>
                </c:pt>
                <c:pt idx="1">
                  <c:v>News/Event Post</c:v>
                </c:pt>
                <c:pt idx="2">
                  <c:v>Question</c:v>
                </c:pt>
              </c:strCache>
            </c:strRef>
          </c:cat>
          <c:val>
            <c:numRef>
              <c:f>'Average Engagement'!$B$2:$B$4</c:f>
              <c:numCache>
                <c:formatCode>General</c:formatCode>
                <c:ptCount val="3"/>
                <c:pt idx="0">
                  <c:v>0.46534653465346498</c:v>
                </c:pt>
                <c:pt idx="1">
                  <c:v>1.136363636363636</c:v>
                </c:pt>
                <c:pt idx="2">
                  <c:v>1.7777777777777779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4426796259842523"/>
          <c:y val="0.19205460698205798"/>
          <c:w val="0.35573203740157483"/>
          <c:h val="0.61589040039335541"/>
        </c:manualLayout>
      </c:layout>
      <c:overlay val="0"/>
      <c:txPr>
        <a:bodyPr/>
        <a:lstStyle/>
        <a:p>
          <a:pPr>
            <a:defRPr sz="1600" baseline="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5"/>
    </mc:Choice>
    <mc:Fallback>
      <c:style val="35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'Social Graph'!$C$1</c:f>
              <c:strCache>
                <c:ptCount val="1"/>
                <c:pt idx="0">
                  <c:v> followed by</c:v>
                </c:pt>
              </c:strCache>
            </c:strRef>
          </c:tx>
          <c:spPr>
            <a:ln w="47625">
              <a:noFill/>
            </a:ln>
          </c:spPr>
          <c:xVal>
            <c:numRef>
              <c:f>'Social Graph'!$B$2:$B$203</c:f>
              <c:numCache>
                <c:formatCode>General</c:formatCode>
                <c:ptCount val="202"/>
                <c:pt idx="0">
                  <c:v>21</c:v>
                </c:pt>
                <c:pt idx="1">
                  <c:v>13</c:v>
                </c:pt>
                <c:pt idx="2">
                  <c:v>6</c:v>
                </c:pt>
                <c:pt idx="3">
                  <c:v>5</c:v>
                </c:pt>
                <c:pt idx="4">
                  <c:v>5</c:v>
                </c:pt>
                <c:pt idx="5">
                  <c:v>5</c:v>
                </c:pt>
                <c:pt idx="6">
                  <c:v>5</c:v>
                </c:pt>
                <c:pt idx="7">
                  <c:v>3</c:v>
                </c:pt>
                <c:pt idx="8">
                  <c:v>3</c:v>
                </c:pt>
                <c:pt idx="9">
                  <c:v>2</c:v>
                </c:pt>
                <c:pt idx="10">
                  <c:v>2</c:v>
                </c:pt>
                <c:pt idx="11">
                  <c:v>2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2</c:v>
                </c:pt>
                <c:pt idx="16">
                  <c:v>2</c:v>
                </c:pt>
                <c:pt idx="17">
                  <c:v>2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0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0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0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0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0</c:v>
                </c:pt>
                <c:pt idx="133">
                  <c:v>0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0</c:v>
                </c:pt>
                <c:pt idx="140">
                  <c:v>0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0</c:v>
                </c:pt>
                <c:pt idx="147">
                  <c:v>0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0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0</c:v>
                </c:pt>
                <c:pt idx="175">
                  <c:v>0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0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</c:numCache>
            </c:numRef>
          </c:xVal>
          <c:yVal>
            <c:numRef>
              <c:f>'Social Graph'!$C$2:$C$203</c:f>
              <c:numCache>
                <c:formatCode>General</c:formatCode>
                <c:ptCount val="202"/>
                <c:pt idx="0">
                  <c:v>3</c:v>
                </c:pt>
                <c:pt idx="1">
                  <c:v>4</c:v>
                </c:pt>
                <c:pt idx="2">
                  <c:v>1</c:v>
                </c:pt>
                <c:pt idx="3">
                  <c:v>3</c:v>
                </c:pt>
                <c:pt idx="4">
                  <c:v>1</c:v>
                </c:pt>
                <c:pt idx="5">
                  <c:v>3</c:v>
                </c:pt>
                <c:pt idx="6">
                  <c:v>5</c:v>
                </c:pt>
                <c:pt idx="7">
                  <c:v>2</c:v>
                </c:pt>
                <c:pt idx="8">
                  <c:v>4</c:v>
                </c:pt>
                <c:pt idx="9">
                  <c:v>0</c:v>
                </c:pt>
                <c:pt idx="10">
                  <c:v>1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1</c:v>
                </c:pt>
                <c:pt idx="15">
                  <c:v>0</c:v>
                </c:pt>
                <c:pt idx="16">
                  <c:v>1</c:v>
                </c:pt>
                <c:pt idx="17">
                  <c:v>0</c:v>
                </c:pt>
                <c:pt idx="18">
                  <c:v>0</c:v>
                </c:pt>
                <c:pt idx="19">
                  <c:v>2</c:v>
                </c:pt>
                <c:pt idx="20">
                  <c:v>1</c:v>
                </c:pt>
                <c:pt idx="21">
                  <c:v>0</c:v>
                </c:pt>
                <c:pt idx="22">
                  <c:v>3</c:v>
                </c:pt>
                <c:pt idx="23">
                  <c:v>6</c:v>
                </c:pt>
                <c:pt idx="24">
                  <c:v>0</c:v>
                </c:pt>
                <c:pt idx="25">
                  <c:v>0</c:v>
                </c:pt>
                <c:pt idx="26">
                  <c:v>1</c:v>
                </c:pt>
                <c:pt idx="27">
                  <c:v>0</c:v>
                </c:pt>
                <c:pt idx="28">
                  <c:v>3</c:v>
                </c:pt>
                <c:pt idx="29">
                  <c:v>1</c:v>
                </c:pt>
                <c:pt idx="30">
                  <c:v>0</c:v>
                </c:pt>
                <c:pt idx="31">
                  <c:v>2</c:v>
                </c:pt>
                <c:pt idx="32">
                  <c:v>2</c:v>
                </c:pt>
                <c:pt idx="33">
                  <c:v>3</c:v>
                </c:pt>
                <c:pt idx="34">
                  <c:v>0</c:v>
                </c:pt>
                <c:pt idx="35">
                  <c:v>0</c:v>
                </c:pt>
                <c:pt idx="36">
                  <c:v>3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0</c:v>
                </c:pt>
                <c:pt idx="42">
                  <c:v>0</c:v>
                </c:pt>
                <c:pt idx="43">
                  <c:v>0</c:v>
                </c:pt>
                <c:pt idx="44">
                  <c:v>0</c:v>
                </c:pt>
                <c:pt idx="45">
                  <c:v>1</c:v>
                </c:pt>
                <c:pt idx="46">
                  <c:v>0</c:v>
                </c:pt>
                <c:pt idx="47">
                  <c:v>0</c:v>
                </c:pt>
                <c:pt idx="48">
                  <c:v>0</c:v>
                </c:pt>
                <c:pt idx="49">
                  <c:v>0</c:v>
                </c:pt>
                <c:pt idx="50">
                  <c:v>0</c:v>
                </c:pt>
                <c:pt idx="51">
                  <c:v>0</c:v>
                </c:pt>
                <c:pt idx="52">
                  <c:v>1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0</c:v>
                </c:pt>
                <c:pt idx="57">
                  <c:v>0</c:v>
                </c:pt>
                <c:pt idx="58">
                  <c:v>0</c:v>
                </c:pt>
                <c:pt idx="59">
                  <c:v>1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1</c:v>
                </c:pt>
                <c:pt idx="69">
                  <c:v>4</c:v>
                </c:pt>
                <c:pt idx="70">
                  <c:v>1</c:v>
                </c:pt>
                <c:pt idx="71">
                  <c:v>4</c:v>
                </c:pt>
                <c:pt idx="72">
                  <c:v>0</c:v>
                </c:pt>
                <c:pt idx="73">
                  <c:v>4</c:v>
                </c:pt>
                <c:pt idx="74">
                  <c:v>1</c:v>
                </c:pt>
                <c:pt idx="75">
                  <c:v>0</c:v>
                </c:pt>
                <c:pt idx="76">
                  <c:v>0</c:v>
                </c:pt>
                <c:pt idx="77">
                  <c:v>0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0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1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0</c:v>
                </c:pt>
                <c:pt idx="98">
                  <c:v>2</c:v>
                </c:pt>
                <c:pt idx="99">
                  <c:v>1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0</c:v>
                </c:pt>
                <c:pt idx="105">
                  <c:v>0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1</c:v>
                </c:pt>
                <c:pt idx="111">
                  <c:v>3</c:v>
                </c:pt>
                <c:pt idx="112">
                  <c:v>0</c:v>
                </c:pt>
                <c:pt idx="113">
                  <c:v>0</c:v>
                </c:pt>
                <c:pt idx="114">
                  <c:v>0</c:v>
                </c:pt>
                <c:pt idx="115">
                  <c:v>1</c:v>
                </c:pt>
                <c:pt idx="116">
                  <c:v>0</c:v>
                </c:pt>
                <c:pt idx="117">
                  <c:v>1</c:v>
                </c:pt>
                <c:pt idx="118">
                  <c:v>2</c:v>
                </c:pt>
                <c:pt idx="119">
                  <c:v>0</c:v>
                </c:pt>
                <c:pt idx="120">
                  <c:v>0</c:v>
                </c:pt>
                <c:pt idx="121">
                  <c:v>0</c:v>
                </c:pt>
                <c:pt idx="122">
                  <c:v>1</c:v>
                </c:pt>
                <c:pt idx="123">
                  <c:v>0</c:v>
                </c:pt>
                <c:pt idx="124">
                  <c:v>1</c:v>
                </c:pt>
                <c:pt idx="125">
                  <c:v>0</c:v>
                </c:pt>
                <c:pt idx="126">
                  <c:v>0</c:v>
                </c:pt>
                <c:pt idx="127">
                  <c:v>0</c:v>
                </c:pt>
                <c:pt idx="128">
                  <c:v>1</c:v>
                </c:pt>
                <c:pt idx="129">
                  <c:v>2</c:v>
                </c:pt>
                <c:pt idx="130">
                  <c:v>5</c:v>
                </c:pt>
                <c:pt idx="131">
                  <c:v>1</c:v>
                </c:pt>
                <c:pt idx="132">
                  <c:v>0</c:v>
                </c:pt>
                <c:pt idx="133">
                  <c:v>1</c:v>
                </c:pt>
                <c:pt idx="134">
                  <c:v>0</c:v>
                </c:pt>
                <c:pt idx="135">
                  <c:v>0</c:v>
                </c:pt>
                <c:pt idx="136">
                  <c:v>2</c:v>
                </c:pt>
                <c:pt idx="137">
                  <c:v>1</c:v>
                </c:pt>
                <c:pt idx="138">
                  <c:v>2</c:v>
                </c:pt>
                <c:pt idx="139">
                  <c:v>1</c:v>
                </c:pt>
                <c:pt idx="140">
                  <c:v>0</c:v>
                </c:pt>
                <c:pt idx="141">
                  <c:v>1</c:v>
                </c:pt>
                <c:pt idx="142">
                  <c:v>0</c:v>
                </c:pt>
                <c:pt idx="143">
                  <c:v>2</c:v>
                </c:pt>
                <c:pt idx="144">
                  <c:v>1</c:v>
                </c:pt>
                <c:pt idx="145">
                  <c:v>0</c:v>
                </c:pt>
                <c:pt idx="146">
                  <c:v>1</c:v>
                </c:pt>
                <c:pt idx="147">
                  <c:v>3</c:v>
                </c:pt>
                <c:pt idx="148">
                  <c:v>1</c:v>
                </c:pt>
                <c:pt idx="149">
                  <c:v>1</c:v>
                </c:pt>
                <c:pt idx="150">
                  <c:v>2</c:v>
                </c:pt>
                <c:pt idx="151">
                  <c:v>1</c:v>
                </c:pt>
                <c:pt idx="152">
                  <c:v>0</c:v>
                </c:pt>
                <c:pt idx="153">
                  <c:v>0</c:v>
                </c:pt>
                <c:pt idx="154">
                  <c:v>0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1</c:v>
                </c:pt>
                <c:pt idx="161">
                  <c:v>0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0</c:v>
                </c:pt>
                <c:pt idx="168">
                  <c:v>0</c:v>
                </c:pt>
                <c:pt idx="169">
                  <c:v>0</c:v>
                </c:pt>
                <c:pt idx="170">
                  <c:v>1</c:v>
                </c:pt>
                <c:pt idx="171">
                  <c:v>0</c:v>
                </c:pt>
                <c:pt idx="172">
                  <c:v>1</c:v>
                </c:pt>
                <c:pt idx="173">
                  <c:v>1</c:v>
                </c:pt>
                <c:pt idx="174">
                  <c:v>0</c:v>
                </c:pt>
                <c:pt idx="175">
                  <c:v>0</c:v>
                </c:pt>
                <c:pt idx="176">
                  <c:v>1</c:v>
                </c:pt>
                <c:pt idx="177">
                  <c:v>0</c:v>
                </c:pt>
                <c:pt idx="178">
                  <c:v>1</c:v>
                </c:pt>
                <c:pt idx="179">
                  <c:v>0</c:v>
                </c:pt>
                <c:pt idx="180">
                  <c:v>0</c:v>
                </c:pt>
                <c:pt idx="181">
                  <c:v>0</c:v>
                </c:pt>
                <c:pt idx="182">
                  <c:v>0</c:v>
                </c:pt>
                <c:pt idx="183">
                  <c:v>0</c:v>
                </c:pt>
                <c:pt idx="184">
                  <c:v>1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0</c:v>
                </c:pt>
                <c:pt idx="189">
                  <c:v>1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0</c:v>
                </c:pt>
                <c:pt idx="196">
                  <c:v>0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7264256"/>
        <c:axId val="87282816"/>
      </c:scatterChart>
      <c:valAx>
        <c:axId val="87264256"/>
        <c:scaling>
          <c:orientation val="minMax"/>
        </c:scaling>
        <c:delete val="0"/>
        <c:axPos val="b"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Number of Posts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7282816"/>
        <c:crosses val="autoZero"/>
        <c:crossBetween val="midCat"/>
      </c:valAx>
      <c:valAx>
        <c:axId val="87282816"/>
        <c:scaling>
          <c:orientation val="minMax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Number of Followers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crossAx val="87264256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delete val="1"/>
          </c:dLbls>
          <c:cat>
            <c:strRef>
              <c:f>Analytics_campustream.com_20110!$B$2:$M$2</c:f>
              <c:strCache>
                <c:ptCount val="12"/>
                <c:pt idx="0">
                  <c:v>First Visit</c:v>
                </c:pt>
                <c:pt idx="1">
                  <c:v>Same Day</c:v>
                </c:pt>
                <c:pt idx="2">
                  <c:v>1 Day </c:v>
                </c:pt>
                <c:pt idx="3">
                  <c:v>2 Days </c:v>
                </c:pt>
                <c:pt idx="4">
                  <c:v>3 Days </c:v>
                </c:pt>
                <c:pt idx="5">
                  <c:v>4 Days </c:v>
                </c:pt>
                <c:pt idx="6">
                  <c:v>5 Days </c:v>
                </c:pt>
                <c:pt idx="7">
                  <c:v>6 Days </c:v>
                </c:pt>
                <c:pt idx="8">
                  <c:v>7 Days </c:v>
                </c:pt>
                <c:pt idx="9">
                  <c:v>8-14 Days </c:v>
                </c:pt>
                <c:pt idx="10">
                  <c:v>15-30 Days </c:v>
                </c:pt>
                <c:pt idx="11">
                  <c:v>31-60 Days </c:v>
                </c:pt>
              </c:strCache>
            </c:strRef>
          </c:cat>
          <c:val>
            <c:numRef>
              <c:f>Analytics_campustream.com_20110!$B$3:$M$3</c:f>
              <c:numCache>
                <c:formatCode>General</c:formatCode>
                <c:ptCount val="12"/>
                <c:pt idx="0">
                  <c:v>315</c:v>
                </c:pt>
                <c:pt idx="1">
                  <c:v>319</c:v>
                </c:pt>
                <c:pt idx="2">
                  <c:v>26</c:v>
                </c:pt>
                <c:pt idx="3">
                  <c:v>10</c:v>
                </c:pt>
                <c:pt idx="4">
                  <c:v>8</c:v>
                </c:pt>
                <c:pt idx="5">
                  <c:v>1</c:v>
                </c:pt>
                <c:pt idx="6">
                  <c:v>5</c:v>
                </c:pt>
                <c:pt idx="7">
                  <c:v>3</c:v>
                </c:pt>
                <c:pt idx="8">
                  <c:v>1</c:v>
                </c:pt>
                <c:pt idx="9">
                  <c:v>11</c:v>
                </c:pt>
                <c:pt idx="10">
                  <c:v>8</c:v>
                </c:pt>
                <c:pt idx="11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0142848"/>
        <c:axId val="120144640"/>
      </c:barChart>
      <c:catAx>
        <c:axId val="120142848"/>
        <c:scaling>
          <c:orientation val="minMax"/>
        </c:scaling>
        <c:delete val="0"/>
        <c:axPos val="b"/>
        <c:majorTickMark val="out"/>
        <c:minorTickMark val="none"/>
        <c:tickLblPos val="nextTo"/>
        <c:crossAx val="120144640"/>
        <c:crosses val="autoZero"/>
        <c:auto val="1"/>
        <c:lblAlgn val="ctr"/>
        <c:lblOffset val="100"/>
        <c:noMultiLvlLbl val="0"/>
      </c:catAx>
      <c:valAx>
        <c:axId val="1201446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1428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dLbls>
            <c:delete val="1"/>
          </c:dLbls>
          <c:cat>
            <c:strRef>
              <c:f>'Visits Per User'!$B$2:$M$2</c:f>
              <c:strCach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9-14</c:v>
                </c:pt>
                <c:pt idx="9">
                  <c:v>15-25 </c:v>
                </c:pt>
                <c:pt idx="10">
                  <c:v>26-50 </c:v>
                </c:pt>
                <c:pt idx="11">
                  <c:v>51-100 </c:v>
                </c:pt>
              </c:strCache>
            </c:strRef>
          </c:cat>
          <c:val>
            <c:numRef>
              <c:f>'Visits Per User'!$B$3:$M$3</c:f>
              <c:numCache>
                <c:formatCode>@</c:formatCode>
                <c:ptCount val="12"/>
                <c:pt idx="0">
                  <c:v>315</c:v>
                </c:pt>
                <c:pt idx="1">
                  <c:v>76</c:v>
                </c:pt>
                <c:pt idx="2">
                  <c:v>40</c:v>
                </c:pt>
                <c:pt idx="3">
                  <c:v>27</c:v>
                </c:pt>
                <c:pt idx="4">
                  <c:v>21</c:v>
                </c:pt>
                <c:pt idx="5">
                  <c:v>17</c:v>
                </c:pt>
                <c:pt idx="6">
                  <c:v>14</c:v>
                </c:pt>
                <c:pt idx="7">
                  <c:v>12</c:v>
                </c:pt>
                <c:pt idx="8">
                  <c:v>48</c:v>
                </c:pt>
                <c:pt idx="9">
                  <c:v>47</c:v>
                </c:pt>
                <c:pt idx="10">
                  <c:v>48</c:v>
                </c:pt>
                <c:pt idx="11">
                  <c:v>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0168832"/>
        <c:axId val="120170368"/>
      </c:barChart>
      <c:catAx>
        <c:axId val="120168832"/>
        <c:scaling>
          <c:orientation val="minMax"/>
        </c:scaling>
        <c:delete val="0"/>
        <c:axPos val="b"/>
        <c:majorTickMark val="out"/>
        <c:minorTickMark val="none"/>
        <c:tickLblPos val="nextTo"/>
        <c:crossAx val="120170368"/>
        <c:crosses val="autoZero"/>
        <c:auto val="1"/>
        <c:lblAlgn val="ctr"/>
        <c:lblOffset val="100"/>
        <c:noMultiLvlLbl val="0"/>
      </c:catAx>
      <c:valAx>
        <c:axId val="120170368"/>
        <c:scaling>
          <c:orientation val="minMax"/>
        </c:scaling>
        <c:delete val="0"/>
        <c:axPos val="l"/>
        <c:majorGridlines/>
        <c:numFmt formatCode="@" sourceLinked="1"/>
        <c:majorTickMark val="out"/>
        <c:minorTickMark val="none"/>
        <c:tickLblPos val="nextTo"/>
        <c:crossAx val="1201688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BE07B-2B7D-3847-9986-FF345F15B01A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BC050-B6EB-B544-9AD1-A4D3D93491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584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BC050-B6EB-B544-9AD1-A4D3D934917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840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BC050-B6EB-B544-9AD1-A4D3D934917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196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BC050-B6EB-B544-9AD1-A4D3D934917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926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BC050-B6EB-B544-9AD1-A4D3D934917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324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BC050-B6EB-B544-9AD1-A4D3D934917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809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BC050-B6EB-B544-9AD1-A4D3D9349176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3844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BC050-B6EB-B544-9AD1-A4D3D9349176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79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BC050-B6EB-B544-9AD1-A4D3D9349176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8304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BC050-B6EB-B544-9AD1-A4D3D934917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949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5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07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033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73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99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086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78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976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28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811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567522A-1E52-4CC3-B7A7-76B8CE43B248}" type="datetimeFigureOut">
              <a:rPr lang="en-US" smtClean="0"/>
              <a:t>4/26/2011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ADCE697-7D91-4EFC-86B8-AEF13626E49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DE0778-D4AA-47C0-96DB-DCCC43BFB71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3F1BA7-2012-4AC0-A84C-C35273CD507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056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Mobile Social Networking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By: (B)Ryan</a:t>
            </a:r>
          </a:p>
          <a:p>
            <a:r>
              <a:rPr lang="en-US" dirty="0" smtClean="0"/>
              <a:t>Advisor: Emmanuel Agu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59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5122" name="Picture 2" descr="C:\Users\Bryan\My Dropbox\MQP\Walkthrough\4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Bryan\My Dropbox\MQP\Walkthrough\Web Screenshots\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3894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6146" name="Picture 2" descr="C:\Users\Bryan\My Dropbox\MQP\Walkthrough\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Bryan\My Dropbox\MQP\Walkthrough\Web Screenshots\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498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7170" name="Picture 2" descr="C:\Users\Bryan\My Dropbox\MQP\Walkthrough\6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Bryan\My Dropbox\MQP\Walkthrough\Web Screenshots\6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13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8194" name="Picture 2" descr="C:\Users\Bryan\My Dropbox\MQP\Walkthrough\7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Bryan\My Dropbox\MQP\Walkthrough\Web Screenshots\6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635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9218" name="Picture 2" descr="C:\Users\Bryan\My Dropbox\MQP\Walkthrough\8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Bryan\My Dropbox\MQP\Walkthrough\Web Screenshots\6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43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10242" name="Picture 2" descr="C:\Users\Bryan\My Dropbox\MQP\Walkthrough\9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Bryan\My Dropbox\MQP\Walkthrough\Web Screenshots\7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20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12290" name="Picture 2" descr="C:\Users\Bryan\My Dropbox\MQP\Walkthrough\1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Bryan\My Dropbox\MQP\Walkthrough\Web Screenshots\7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336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13314" name="Picture 2" descr="C:\Users\Bryan\My Dropbox\MQP\Walkthrough\1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Bryan\My Dropbox\MQP\Walkthrough\Web Screenshots\8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53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14338" name="Picture 2" descr="C:\Users\Bryan\My Dropbox\MQP\Walkthrough\1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Bryan\My Dropbox\MQP\Walkthrough\Web Screenshots\8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2203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15362" name="Picture 2" descr="C:\Users\Bryan\My Dropbox\MQP\Walkthrough\14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Bryan\My Dropbox\MQP\Walkthrough\Web Screenshots\9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774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Target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6196405" cy="191934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No central point of collaboration at WPI.</a:t>
            </a:r>
          </a:p>
          <a:p>
            <a:r>
              <a:rPr lang="en-US" dirty="0" smtClean="0"/>
              <a:t>Disconnect from campus events.</a:t>
            </a:r>
          </a:p>
          <a:p>
            <a:r>
              <a:rPr lang="en-US" dirty="0" smtClean="0"/>
              <a:t>Lack of user-generated content for campus.</a:t>
            </a:r>
          </a:p>
          <a:p>
            <a:r>
              <a:rPr lang="en-US" dirty="0" smtClean="0"/>
              <a:t>High amount of untargeted mass-emails.</a:t>
            </a:r>
          </a:p>
          <a:p>
            <a:r>
              <a:rPr lang="en-US" dirty="0" smtClean="0"/>
              <a:t>User survey to gauge interest on campus.</a:t>
            </a:r>
          </a:p>
        </p:txBody>
      </p:sp>
      <p:pic>
        <p:nvPicPr>
          <p:cNvPr id="4" name="Picture 3" descr="C:\Users\Ryan LeFevre\Documents\My Dropbox\MQP\Graphs\interest in questions app.pn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917"/>
          <a:stretch/>
        </p:blipFill>
        <p:spPr bwMode="auto">
          <a:xfrm>
            <a:off x="990600" y="4343400"/>
            <a:ext cx="2940719" cy="17125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 descr="C:\Users\Ryan LeFevre\Documents\My Dropbox\MQP\Graphs\interest in social connection app.png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64"/>
          <a:stretch/>
        </p:blipFill>
        <p:spPr bwMode="auto">
          <a:xfrm>
            <a:off x="5144510" y="4343400"/>
            <a:ext cx="3010897" cy="171259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817528" y="3974068"/>
            <a:ext cx="3286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Interest in Collaboration Service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268970" y="3974068"/>
            <a:ext cx="27619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Centralized Event Postings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178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16386" name="Picture 2" descr="C:\Users\Bryan\My Dropbox\MQP\Walkthrough\1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Users\Bryan\My Dropbox\MQP\Walkthrough\Web Screenshots\10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117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18434" name="Picture 2" descr="C:\Users\Bryan\My Dropbox\MQP\Walkthrough\17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Bryan\My Dropbox\MQP\Walkthrough\Web Screenshots\1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871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19458" name="Picture 2" descr="C:\Users\Bryan\My Dropbox\MQP\Walkthrough\18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Bryan\My Dropbox\MQP\Walkthrough\Web Screenshots\1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160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20482" name="Picture 2" descr="C:\Users\Bryan\My Dropbox\MQP\Walkthrough\19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Bryan\My Dropbox\MQP\Walkthrough\Web Screenshots\1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848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21506" name="Picture 2" descr="C:\Users\Bryan\My Dropbox\MQP\Walkthrough\20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8" name="Picture 2" descr="C:\Users\Bryan\My Dropbox\MQP\Walkthrough\Web Screenshots\14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70804"/>
            <a:ext cx="5486400" cy="49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418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22530" name="Picture 2" descr="C:\Users\Bryan\My Dropbox\MQP\Walkthrough\2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2" name="Picture 4" descr="C:\Users\Bryan\My Dropbox\MQP\Walkthrough\Web Screenshots\1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70804"/>
            <a:ext cx="5486400" cy="49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2714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23554" name="Picture 2" descr="C:\Users\Bryan\My Dropbox\MQP\Walkthrough\2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C:\Users\Bryan\My Dropbox\MQP\Walkthrough\Web Screenshots\16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70804"/>
            <a:ext cx="5486400" cy="49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81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24578" name="Picture 2" descr="C:\Users\Bryan\My Dropbox\MQP\Walkthrough\2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 descr="C:\Users\Bryan\My Dropbox\MQP\Walkthrough\Web Screenshots\18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142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26626" name="Picture 2" descr="C:\Users\Bryan\My Dropbox\MQP\Walkthrough\2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C:\Users\Bryan\My Dropbox\MQP\Walkthrough\Web Screenshots\20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629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28674" name="Picture 2" descr="C:\Users\Bryan\My Dropbox\MQP\Walkthrough\27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5" name="Picture 3" descr="C:\Users\Bryan\My Dropbox\MQP\Walkthrough\Web Screenshots\2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172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Develop a social network focusing on:</a:t>
            </a:r>
          </a:p>
          <a:p>
            <a:pPr lvl="1"/>
            <a:r>
              <a:rPr lang="en-US" dirty="0" smtClean="0"/>
              <a:t>Social Collaboration</a:t>
            </a:r>
          </a:p>
          <a:p>
            <a:pPr lvl="1"/>
            <a:r>
              <a:rPr lang="en-US" dirty="0" smtClean="0"/>
              <a:t>Mobile Technologies (Smartphones)</a:t>
            </a:r>
          </a:p>
          <a:p>
            <a:pPr lvl="1"/>
            <a:r>
              <a:rPr lang="en-US" dirty="0" smtClean="0"/>
              <a:t>Campus Security (Reporting)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Use WPI student community for testing.</a:t>
            </a:r>
          </a:p>
          <a:p>
            <a:r>
              <a:rPr lang="en-US" dirty="0" smtClean="0"/>
              <a:t>Investigate the social behavior of WPI students.</a:t>
            </a:r>
          </a:p>
          <a:p>
            <a:r>
              <a:rPr lang="en-US" dirty="0" smtClean="0"/>
              <a:t>Refinement of concepts over time to meet the needs of a college campus.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7488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30722" name="Picture 2" descr="C:\Users\Bryan\My Dropbox\MQP\Walkthrough\29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3" name="Picture 3" descr="C:\Users\Bryan\My Dropbox\MQP\Walkthrough\Web Screenshots\2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7916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32770" name="Picture 2" descr="C:\Users\Bryan\My Dropbox\MQP\Walkthrough\3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1" name="Picture 3" descr="C:\Users\Bryan\My Dropbox\MQP\Walkthrough\Web Screenshots\2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799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33794" name="Picture 2" descr="C:\Users\Bryan\My Dropbox\MQP\Walkthrough\3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C:\Users\Bryan\My Dropbox\MQP\Walkthrough\Web Screenshots\23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24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35842" name="Picture 2" descr="C:\Users\Bryan\My Dropbox\MQP\Walkthrough\34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Bryan\My Dropbox\MQP\Walkthrough\Web Screenshots\23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87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36866" name="Picture 2" descr="C:\Users\Bryan\My Dropbox\MQP\Walkthrough\3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7" name="Picture 3" descr="C:\Users\Bryan\My Dropbox\MQP\Walkthrough\Web Screenshots\24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70804"/>
            <a:ext cx="5486400" cy="49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6232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37890" name="Picture 2" descr="C:\Users\Bryan\My Dropbox\MQP\Walkthrough\36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891" name="Picture 3" descr="C:\Users\Bryan\My Dropbox\MQP\Walkthrough\Web Screenshots\25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70804"/>
            <a:ext cx="5486400" cy="49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855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38914" name="Picture 2" descr="C:\Users\Bryan\My Dropbox\MQP\Walkthrough\37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5" name="Picture 3" descr="C:\Users\Bryan\My Dropbox\MQP\Walkthrough\Web Screenshots\26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70804"/>
            <a:ext cx="5486400" cy="49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374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40962" name="Picture 2" descr="C:\Users\Bryan\My Dropbox\MQP\Walkthrough\39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4" name="Picture 4" descr="C:\Users\Bryan\My Dropbox\MQP\Walkthrough\Web Screenshots\27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70804"/>
            <a:ext cx="5486400" cy="49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8747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44034" name="Picture 2" descr="C:\Users\Bryan\My Dropbox\MQP\Walkthrough\42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Bryan\My Dropbox\MQP\Walkthrough\Web Screenshots\27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70804"/>
            <a:ext cx="5486400" cy="49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894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45058" name="Picture 2" descr="C:\Users\Bryan\My Dropbox\MQP\Walkthrough\4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Bryan\My Dropbox\MQP\Walkthrough\Web Screenshots\27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70804"/>
            <a:ext cx="5486400" cy="49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33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1981201"/>
            <a:ext cx="6196405" cy="2438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Strong mobile component</a:t>
            </a:r>
          </a:p>
          <a:p>
            <a:r>
              <a:rPr lang="en-US" dirty="0" smtClean="0"/>
              <a:t>Amalgamation of other social websites</a:t>
            </a:r>
          </a:p>
          <a:p>
            <a:pPr lvl="1"/>
            <a:r>
              <a:rPr lang="en-US" dirty="0" smtClean="0"/>
              <a:t>Facebook: status updates with comments; social networking</a:t>
            </a:r>
          </a:p>
          <a:p>
            <a:pPr lvl="1"/>
            <a:r>
              <a:rPr lang="en-US" dirty="0" smtClean="0"/>
              <a:t>Twitter: Timeline view and follow system</a:t>
            </a:r>
          </a:p>
          <a:p>
            <a:pPr lvl="1"/>
            <a:r>
              <a:rPr lang="en-US" dirty="0" smtClean="0"/>
              <a:t>Reddit: user submitted content and voting system</a:t>
            </a:r>
          </a:p>
          <a:p>
            <a:pPr lvl="1"/>
            <a:r>
              <a:rPr lang="en-US" dirty="0" smtClean="0"/>
              <a:t>Quora: collaborative question and answer system</a:t>
            </a:r>
          </a:p>
        </p:txBody>
      </p:sp>
      <p:pic>
        <p:nvPicPr>
          <p:cNvPr id="1026" name="Picture 2" descr="C:\Users\Bryan\Desktop\Faceboo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2743" y="4648199"/>
            <a:ext cx="1328057" cy="132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Bryan\Desktop\Twitte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343" y="4648199"/>
            <a:ext cx="1328057" cy="1328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0600" y="4648200"/>
            <a:ext cx="1371600" cy="1371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400" y="4648200"/>
            <a:ext cx="12573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47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46082" name="Picture 2" descr="C:\Users\Bryan\My Dropbox\MQP\Walkthrough\44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3" name="Picture 3" descr="C:\Users\Bryan\My Dropbox\MQP\Walkthrough\Web Screenshots\28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8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47106" name="Picture 2" descr="C:\Users\Bryan\My Dropbox\MQP\Walkthrough\4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7" name="Picture 3" descr="C:\Users\Bryan\My Dropbox\MQP\Walkthrough\Web Screenshots\29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005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48130" name="Picture 2" descr="C:\Users\Bryan\My Dropbox\MQP\Walkthrough\46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1" name="Picture 3" descr="C:\Users\Bryan\My Dropbox\MQP\Walkthrough\Web Screenshots\30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4756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Marketing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1" y="2119257"/>
            <a:ext cx="2956560" cy="1614543"/>
          </a:xfrm>
        </p:spPr>
        <p:txBody>
          <a:bodyPr/>
          <a:lstStyle/>
          <a:p>
            <a:pPr marL="274320" lvl="1"/>
            <a:r>
              <a:rPr lang="en-US" dirty="0"/>
              <a:t>Mass Emails</a:t>
            </a:r>
          </a:p>
          <a:p>
            <a:pPr marL="548640" lvl="2"/>
            <a:r>
              <a:rPr lang="en-US" dirty="0"/>
              <a:t>Group Mailing Lists</a:t>
            </a:r>
          </a:p>
          <a:p>
            <a:pPr marL="548640" lvl="2"/>
            <a:r>
              <a:rPr lang="en-US" dirty="0"/>
              <a:t>Undergraduate List</a:t>
            </a:r>
          </a:p>
          <a:p>
            <a:pPr marL="548640" lvl="2"/>
            <a:r>
              <a:rPr lang="en-US" dirty="0" smtClean="0"/>
              <a:t>Email Notifications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800600" y="2111188"/>
            <a:ext cx="3185160" cy="16226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4592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116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4320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SzPct val="85000"/>
              <a:buFont typeface="Brush Script MT" pitchFamily="66" charset="0"/>
              <a:buChar char="O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Incentives</a:t>
            </a:r>
          </a:p>
          <a:p>
            <a:pPr marL="548640" lvl="2"/>
            <a:r>
              <a:rPr lang="en-US" dirty="0" smtClean="0"/>
              <a:t>Social (Karma Points)</a:t>
            </a:r>
          </a:p>
          <a:p>
            <a:pPr marL="548640" lvl="2"/>
            <a:r>
              <a:rPr lang="en-US" dirty="0" smtClean="0"/>
              <a:t>Monetary (Giveaways)</a:t>
            </a:r>
          </a:p>
        </p:txBody>
      </p:sp>
      <p:pic>
        <p:nvPicPr>
          <p:cNvPr id="7" name="Picture 2" descr="C:\Users\Bryan\Desktop\Captur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810000"/>
            <a:ext cx="3973974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4364764" y="5526993"/>
            <a:ext cx="685800" cy="60007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926610" y="5303520"/>
            <a:ext cx="0" cy="280872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4708356" y="5246121"/>
            <a:ext cx="0" cy="280872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495800" y="5303520"/>
            <a:ext cx="0" cy="280872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330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6196405" cy="138594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Hypothesis: Social and monetary incentives will keep users interested.</a:t>
            </a:r>
          </a:p>
          <a:p>
            <a:r>
              <a:rPr lang="en-US" sz="2000" dirty="0" smtClean="0"/>
              <a:t>Conclusion: Small incentives do not maintain user interest when membership is below critical mass.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93008391"/>
              </p:ext>
            </p:extLst>
          </p:nvPr>
        </p:nvGraphicFramePr>
        <p:xfrm>
          <a:off x="914400" y="3505200"/>
          <a:ext cx="7315200" cy="2667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4752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6196405" cy="146214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Hypothesis: Users will be interested in an open MyWPI style message board for questions.</a:t>
            </a:r>
          </a:p>
          <a:p>
            <a:r>
              <a:rPr lang="en-US" sz="2000" dirty="0" smtClean="0"/>
              <a:t>Conclusion: Collaboration has the most user engagement. This is likely to expand with more users.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5357518"/>
              </p:ext>
            </p:extLst>
          </p:nvPr>
        </p:nvGraphicFramePr>
        <p:xfrm>
          <a:off x="2952750" y="3591424"/>
          <a:ext cx="4876800" cy="2593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66800" y="4703296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Total Responses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95400" y="4225330"/>
            <a:ext cx="1905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Total Posts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4380131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_____________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09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6196405" cy="1614543"/>
          </a:xfrm>
        </p:spPr>
        <p:txBody>
          <a:bodyPr>
            <a:normAutofit/>
          </a:bodyPr>
          <a:lstStyle/>
          <a:p>
            <a:r>
              <a:rPr lang="en-US" sz="2000" dirty="0" smtClean="0"/>
              <a:t>Hypothesis: Users will follow</a:t>
            </a:r>
            <a:r>
              <a:rPr lang="en-US" sz="2000" i="1" dirty="0" smtClean="0"/>
              <a:t> </a:t>
            </a:r>
            <a:r>
              <a:rPr lang="en-US" sz="2000" dirty="0" smtClean="0"/>
              <a:t>people they find interesting based on their content.</a:t>
            </a:r>
          </a:p>
          <a:p>
            <a:r>
              <a:rPr lang="en-US" sz="2000" dirty="0" smtClean="0"/>
              <a:t>Conclusion: Users primarily follow their friends. Interesting content is a secondary motivator.</a:t>
            </a:r>
            <a:endParaRPr lang="en-US" sz="20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4507504"/>
              </p:ext>
            </p:extLst>
          </p:nvPr>
        </p:nvGraphicFramePr>
        <p:xfrm>
          <a:off x="1143000" y="3581400"/>
          <a:ext cx="685800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638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6196405" cy="1462143"/>
          </a:xfrm>
        </p:spPr>
        <p:txBody>
          <a:bodyPr>
            <a:normAutofit/>
          </a:bodyPr>
          <a:lstStyle/>
          <a:p>
            <a:r>
              <a:rPr lang="en-US" sz="2000" dirty="0"/>
              <a:t>Hypothesis: If there are no </a:t>
            </a:r>
            <a:r>
              <a:rPr lang="en-US" sz="2000" dirty="0" smtClean="0"/>
              <a:t>interesting changes between </a:t>
            </a:r>
            <a:r>
              <a:rPr lang="en-US" sz="2000" dirty="0"/>
              <a:t>visits</a:t>
            </a:r>
            <a:r>
              <a:rPr lang="en-US" sz="2000" dirty="0" smtClean="0"/>
              <a:t>, users </a:t>
            </a:r>
            <a:r>
              <a:rPr lang="en-US" sz="2000" dirty="0"/>
              <a:t>will </a:t>
            </a:r>
            <a:r>
              <a:rPr lang="en-US" sz="2000" dirty="0" smtClean="0"/>
              <a:t>stop visiting.</a:t>
            </a:r>
            <a:endParaRPr lang="en-US" sz="2000" dirty="0"/>
          </a:p>
          <a:p>
            <a:r>
              <a:rPr lang="en-US" sz="2000" dirty="0" smtClean="0"/>
              <a:t>Conclusion: Users stop visiting if there are no updates that interest them.</a:t>
            </a:r>
            <a:endParaRPr lang="en-US" sz="2000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9101935"/>
              </p:ext>
            </p:extLst>
          </p:nvPr>
        </p:nvGraphicFramePr>
        <p:xfrm>
          <a:off x="762000" y="3899497"/>
          <a:ext cx="3962400" cy="2340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4460925"/>
              </p:ext>
            </p:extLst>
          </p:nvPr>
        </p:nvGraphicFramePr>
        <p:xfrm>
          <a:off x="4648200" y="3886200"/>
          <a:ext cx="3804843" cy="23955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676400" y="3657600"/>
            <a:ext cx="2362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Length between Visits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5981700" y="3648456"/>
            <a:ext cx="1447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Visits per User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5030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Vision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Tighter integration of WPI services.</a:t>
            </a:r>
          </a:p>
          <a:p>
            <a:r>
              <a:rPr lang="en-US" dirty="0" smtClean="0"/>
              <a:t>Location-aware check-ins.</a:t>
            </a:r>
          </a:p>
          <a:p>
            <a:r>
              <a:rPr lang="en-US" dirty="0" smtClean="0"/>
              <a:t>Event recommendations.</a:t>
            </a:r>
          </a:p>
          <a:p>
            <a:r>
              <a:rPr lang="en-US" dirty="0" smtClean="0"/>
              <a:t>Event calendar interface.</a:t>
            </a:r>
          </a:p>
          <a:p>
            <a:r>
              <a:rPr lang="en-US" dirty="0" smtClean="0"/>
              <a:t>Overall site search feature.</a:t>
            </a:r>
          </a:p>
          <a:p>
            <a:r>
              <a:rPr lang="en-US" dirty="0" smtClean="0"/>
              <a:t>Automatically import news and events.</a:t>
            </a:r>
          </a:p>
          <a:p>
            <a:r>
              <a:rPr lang="en-US" dirty="0" smtClean="0"/>
              <a:t>On-site private messaging feature.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29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Campustream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1" y="1981200"/>
            <a:ext cx="3870960" cy="40386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Website and Android App</a:t>
            </a:r>
          </a:p>
          <a:p>
            <a:pPr lvl="1"/>
            <a:r>
              <a:rPr lang="en-US" dirty="0" smtClean="0"/>
              <a:t>General Status Updates</a:t>
            </a:r>
          </a:p>
          <a:p>
            <a:pPr lvl="2"/>
            <a:r>
              <a:rPr lang="en-US" dirty="0" smtClean="0"/>
              <a:t>Commenting Abilities</a:t>
            </a:r>
          </a:p>
          <a:p>
            <a:pPr lvl="1"/>
            <a:r>
              <a:rPr lang="en-US" dirty="0" smtClean="0"/>
              <a:t>News and Events</a:t>
            </a:r>
          </a:p>
          <a:p>
            <a:pPr lvl="2"/>
            <a:r>
              <a:rPr lang="en-US" dirty="0" smtClean="0"/>
              <a:t>Event Locations</a:t>
            </a:r>
          </a:p>
          <a:p>
            <a:pPr lvl="1"/>
            <a:r>
              <a:rPr lang="en-US" dirty="0" smtClean="0"/>
              <a:t>Collaboration</a:t>
            </a:r>
          </a:p>
          <a:p>
            <a:pPr lvl="2"/>
            <a:r>
              <a:rPr lang="en-US" dirty="0" smtClean="0"/>
              <a:t>MyWPI Substitute</a:t>
            </a:r>
          </a:p>
          <a:p>
            <a:pPr lvl="1"/>
            <a:r>
              <a:rPr lang="en-US" dirty="0" smtClean="0"/>
              <a:t>Linked to WPI Email</a:t>
            </a:r>
          </a:p>
          <a:p>
            <a:r>
              <a:rPr lang="en-US" dirty="0" smtClean="0"/>
              <a:t>22853 Lines of Code</a:t>
            </a:r>
          </a:p>
          <a:p>
            <a:pPr lvl="1"/>
            <a:r>
              <a:rPr lang="en-US" dirty="0" smtClean="0"/>
              <a:t>PHP, JavaScript, CSS, HTML, Java, XML</a:t>
            </a:r>
          </a:p>
        </p:txBody>
      </p:sp>
      <p:pic>
        <p:nvPicPr>
          <p:cNvPr id="1026" name="Picture 2" descr="C:\Users\Bryan\My Dropbox\MQP\Icon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2590800"/>
            <a:ext cx="25908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865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Architecture</a:t>
            </a:r>
            <a:endParaRPr lang="en-US" dirty="0"/>
          </a:p>
        </p:txBody>
      </p:sp>
      <p:pic>
        <p:nvPicPr>
          <p:cNvPr id="5" name="Content Placeholder 4" descr="Architecture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" r="4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8012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2050" name="Picture 2" descr="C:\Users\Bryan\My Dropbox\MQP\Walkthrough\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Bryan\My Dropbox\MQP\Walkthrough\Web Screenshots\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70804"/>
            <a:ext cx="5486400" cy="49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Trimmed Music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6200" y="76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88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2050" name="Picture 2" descr="C:\Users\Bryan\My Dropbox\MQP\Walkthrough\1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C:\Users\Bryan\My Dropbox\MQP\Walkthrough\Web Screenshots\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70804"/>
            <a:ext cx="5486400" cy="494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2493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716280" y="92111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Campustream Website</a:t>
            </a:r>
            <a:endParaRPr lang="en-US" sz="3600" dirty="0">
              <a:solidFill>
                <a:prstClr val="white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248400" y="921110"/>
            <a:ext cx="2362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prstClr val="white"/>
                </a:solidFill>
              </a:rPr>
              <a:t>Mobile App</a:t>
            </a:r>
            <a:endParaRPr lang="en-US" sz="3600" dirty="0">
              <a:solidFill>
                <a:prstClr val="white"/>
              </a:solidFill>
            </a:endParaRPr>
          </a:p>
        </p:txBody>
      </p:sp>
      <p:pic>
        <p:nvPicPr>
          <p:cNvPr id="4098" name="Picture 2" descr="C:\Users\Bryan\My Dropbox\MQP\Walkthrough\3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8519" y="1752600"/>
            <a:ext cx="2971799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Bryan\My Dropbox\MQP\Walkthrough\Web Screenshots\4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34" y="1763713"/>
            <a:ext cx="5411931" cy="496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272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1250">
        <p:fade/>
      </p:transition>
    </mc:Choice>
    <mc:Fallback xmlns="">
      <p:transition advClick="0" advTm="12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414</TotalTime>
  <Words>551</Words>
  <Application>Microsoft Office PowerPoint</Application>
  <PresentationFormat>On-screen Show (4:3)</PresentationFormat>
  <Paragraphs>159</Paragraphs>
  <Slides>48</Slides>
  <Notes>9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0" baseType="lpstr">
      <vt:lpstr>Pushpin</vt:lpstr>
      <vt:lpstr>Office Theme</vt:lpstr>
      <vt:lpstr>Mobile Social Networking</vt:lpstr>
      <vt:lpstr>Target Problems</vt:lpstr>
      <vt:lpstr>Project Goals</vt:lpstr>
      <vt:lpstr>Design</vt:lpstr>
      <vt:lpstr>Campustream</vt:lpstr>
      <vt:lpstr>System Architecture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Marketing Strategies</vt:lpstr>
      <vt:lpstr>Results</vt:lpstr>
      <vt:lpstr>Results (Cont.)</vt:lpstr>
      <vt:lpstr>Results (Cont.)</vt:lpstr>
      <vt:lpstr>Results (Cont.)</vt:lpstr>
      <vt:lpstr>Future Vision</vt:lpstr>
    </vt:vector>
  </TitlesOfParts>
  <Company>None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Mobile Social Networking</dc:title>
  <dc:creator>Bryan Crabtree</dc:creator>
  <cp:lastModifiedBy>Bryan Crabtree</cp:lastModifiedBy>
  <cp:revision>73</cp:revision>
  <dcterms:created xsi:type="dcterms:W3CDTF">2011-04-18T05:50:34Z</dcterms:created>
  <dcterms:modified xsi:type="dcterms:W3CDTF">2011-04-27T01:17:31Z</dcterms:modified>
</cp:coreProperties>
</file>