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73" r:id="rId8"/>
    <p:sldId id="259" r:id="rId9"/>
    <p:sldId id="260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9" r:id="rId20"/>
    <p:sldId id="270" r:id="rId21"/>
    <p:sldId id="271" r:id="rId22"/>
    <p:sldId id="280" r:id="rId23"/>
    <p:sldId id="274" r:id="rId24"/>
    <p:sldId id="278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cci, Christopher W." initials="TCW" lastIdx="2" clrIdx="0">
    <p:extLst>
      <p:ext uri="{19B8F6BF-5375-455C-9EA6-DF929625EA0E}">
        <p15:presenceInfo xmlns:p15="http://schemas.microsoft.com/office/powerpoint/2012/main" userId="Tocci, Christopher W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FECE2F"/>
    <a:srgbClr val="E6271F"/>
    <a:srgbClr val="F4F4EC"/>
    <a:srgbClr val="FFFFFF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A6105-2F54-447B-A33C-5FB03560C22F}" v="2" dt="2021-05-06T20:17:45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pi0-my.sharepoint.com/personal/cwtocci_wpi_edu/Documents/COVID%20Cases%20Worcester%20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31F20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b="1">
                <a:solidFill>
                  <a:srgbClr val="231F20"/>
                </a:solidFill>
              </a:rPr>
              <a:t>Cumulative COVID-19 Cases in Worcester, MA (Mar. 2020 - Apr.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31F20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COVID-19 Cases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ECE2F"/>
              </a:solidFill>
              <a:ln w="6350">
                <a:solidFill>
                  <a:srgbClr val="231F20"/>
                </a:solidFill>
              </a:ln>
              <a:effectLst/>
            </c:spPr>
          </c:marker>
          <c:xVal>
            <c:numRef>
              <c:f>Sheet1!$A$2:$A$403</c:f>
              <c:numCache>
                <c:formatCode>m/d/yyyy</c:formatCode>
                <c:ptCount val="402"/>
                <c:pt idx="0">
                  <c:v>43904</c:v>
                </c:pt>
                <c:pt idx="1">
                  <c:v>43905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  <c:pt idx="17">
                  <c:v>43922</c:v>
                </c:pt>
                <c:pt idx="18">
                  <c:v>43923</c:v>
                </c:pt>
                <c:pt idx="19">
                  <c:v>43924</c:v>
                </c:pt>
                <c:pt idx="20">
                  <c:v>43925</c:v>
                </c:pt>
                <c:pt idx="21">
                  <c:v>43926</c:v>
                </c:pt>
                <c:pt idx="22">
                  <c:v>43927</c:v>
                </c:pt>
                <c:pt idx="23">
                  <c:v>43928</c:v>
                </c:pt>
                <c:pt idx="24">
                  <c:v>43929</c:v>
                </c:pt>
                <c:pt idx="25">
                  <c:v>43930</c:v>
                </c:pt>
                <c:pt idx="26">
                  <c:v>43931</c:v>
                </c:pt>
                <c:pt idx="27">
                  <c:v>43932</c:v>
                </c:pt>
                <c:pt idx="28">
                  <c:v>43933</c:v>
                </c:pt>
                <c:pt idx="29">
                  <c:v>43934</c:v>
                </c:pt>
                <c:pt idx="30">
                  <c:v>43935</c:v>
                </c:pt>
                <c:pt idx="31">
                  <c:v>43936</c:v>
                </c:pt>
                <c:pt idx="32">
                  <c:v>43937</c:v>
                </c:pt>
                <c:pt idx="33">
                  <c:v>43938</c:v>
                </c:pt>
                <c:pt idx="34">
                  <c:v>43939</c:v>
                </c:pt>
                <c:pt idx="35">
                  <c:v>43940</c:v>
                </c:pt>
                <c:pt idx="36">
                  <c:v>43941</c:v>
                </c:pt>
                <c:pt idx="37">
                  <c:v>43942</c:v>
                </c:pt>
                <c:pt idx="38">
                  <c:v>43943</c:v>
                </c:pt>
                <c:pt idx="39">
                  <c:v>43944</c:v>
                </c:pt>
                <c:pt idx="40">
                  <c:v>43945</c:v>
                </c:pt>
                <c:pt idx="41">
                  <c:v>43946</c:v>
                </c:pt>
                <c:pt idx="42">
                  <c:v>43947</c:v>
                </c:pt>
                <c:pt idx="43">
                  <c:v>43948</c:v>
                </c:pt>
                <c:pt idx="44">
                  <c:v>43949</c:v>
                </c:pt>
                <c:pt idx="45">
                  <c:v>43950</c:v>
                </c:pt>
                <c:pt idx="46">
                  <c:v>43951</c:v>
                </c:pt>
                <c:pt idx="47">
                  <c:v>43952</c:v>
                </c:pt>
                <c:pt idx="48">
                  <c:v>43953</c:v>
                </c:pt>
                <c:pt idx="49">
                  <c:v>43954</c:v>
                </c:pt>
                <c:pt idx="50">
                  <c:v>43955</c:v>
                </c:pt>
                <c:pt idx="51">
                  <c:v>43956</c:v>
                </c:pt>
                <c:pt idx="52">
                  <c:v>43957</c:v>
                </c:pt>
                <c:pt idx="53">
                  <c:v>43958</c:v>
                </c:pt>
                <c:pt idx="54">
                  <c:v>43959</c:v>
                </c:pt>
                <c:pt idx="55">
                  <c:v>43960</c:v>
                </c:pt>
                <c:pt idx="56">
                  <c:v>43961</c:v>
                </c:pt>
                <c:pt idx="57">
                  <c:v>43962</c:v>
                </c:pt>
                <c:pt idx="58">
                  <c:v>43963</c:v>
                </c:pt>
                <c:pt idx="59">
                  <c:v>43964</c:v>
                </c:pt>
                <c:pt idx="60">
                  <c:v>43965</c:v>
                </c:pt>
                <c:pt idx="61">
                  <c:v>43966</c:v>
                </c:pt>
                <c:pt idx="62">
                  <c:v>43967</c:v>
                </c:pt>
                <c:pt idx="63">
                  <c:v>43968</c:v>
                </c:pt>
                <c:pt idx="64">
                  <c:v>43969</c:v>
                </c:pt>
                <c:pt idx="65">
                  <c:v>43970</c:v>
                </c:pt>
                <c:pt idx="66">
                  <c:v>43971</c:v>
                </c:pt>
                <c:pt idx="67">
                  <c:v>43972</c:v>
                </c:pt>
                <c:pt idx="68">
                  <c:v>43973</c:v>
                </c:pt>
                <c:pt idx="69">
                  <c:v>43974</c:v>
                </c:pt>
                <c:pt idx="70">
                  <c:v>43975</c:v>
                </c:pt>
                <c:pt idx="71">
                  <c:v>43976</c:v>
                </c:pt>
                <c:pt idx="72">
                  <c:v>43977</c:v>
                </c:pt>
                <c:pt idx="73">
                  <c:v>43978</c:v>
                </c:pt>
                <c:pt idx="74">
                  <c:v>43979</c:v>
                </c:pt>
                <c:pt idx="75">
                  <c:v>43980</c:v>
                </c:pt>
                <c:pt idx="76">
                  <c:v>43981</c:v>
                </c:pt>
                <c:pt idx="77">
                  <c:v>43982</c:v>
                </c:pt>
                <c:pt idx="78">
                  <c:v>43983</c:v>
                </c:pt>
                <c:pt idx="79">
                  <c:v>43984</c:v>
                </c:pt>
                <c:pt idx="80">
                  <c:v>43985</c:v>
                </c:pt>
                <c:pt idx="81">
                  <c:v>43986</c:v>
                </c:pt>
                <c:pt idx="82">
                  <c:v>43987</c:v>
                </c:pt>
                <c:pt idx="83">
                  <c:v>43988</c:v>
                </c:pt>
                <c:pt idx="84">
                  <c:v>43989</c:v>
                </c:pt>
                <c:pt idx="85">
                  <c:v>43990</c:v>
                </c:pt>
                <c:pt idx="86">
                  <c:v>43991</c:v>
                </c:pt>
                <c:pt idx="87">
                  <c:v>43992</c:v>
                </c:pt>
                <c:pt idx="88">
                  <c:v>43993</c:v>
                </c:pt>
                <c:pt idx="89">
                  <c:v>44000</c:v>
                </c:pt>
                <c:pt idx="90">
                  <c:v>44007</c:v>
                </c:pt>
                <c:pt idx="91">
                  <c:v>44014</c:v>
                </c:pt>
                <c:pt idx="92">
                  <c:v>44021</c:v>
                </c:pt>
                <c:pt idx="93">
                  <c:v>44028</c:v>
                </c:pt>
                <c:pt idx="94">
                  <c:v>44035</c:v>
                </c:pt>
                <c:pt idx="95">
                  <c:v>44042</c:v>
                </c:pt>
                <c:pt idx="96">
                  <c:v>44049</c:v>
                </c:pt>
                <c:pt idx="97">
                  <c:v>44056</c:v>
                </c:pt>
                <c:pt idx="98">
                  <c:v>44063</c:v>
                </c:pt>
                <c:pt idx="99">
                  <c:v>44070</c:v>
                </c:pt>
                <c:pt idx="100">
                  <c:v>44077</c:v>
                </c:pt>
                <c:pt idx="101">
                  <c:v>44084</c:v>
                </c:pt>
                <c:pt idx="102">
                  <c:v>44091</c:v>
                </c:pt>
                <c:pt idx="103">
                  <c:v>44098</c:v>
                </c:pt>
                <c:pt idx="104">
                  <c:v>44105</c:v>
                </c:pt>
                <c:pt idx="105">
                  <c:v>44112</c:v>
                </c:pt>
                <c:pt idx="106">
                  <c:v>44119</c:v>
                </c:pt>
                <c:pt idx="107">
                  <c:v>44126</c:v>
                </c:pt>
                <c:pt idx="108">
                  <c:v>44133</c:v>
                </c:pt>
                <c:pt idx="109">
                  <c:v>44140</c:v>
                </c:pt>
                <c:pt idx="110">
                  <c:v>44147</c:v>
                </c:pt>
                <c:pt idx="111">
                  <c:v>44154</c:v>
                </c:pt>
                <c:pt idx="112">
                  <c:v>44161</c:v>
                </c:pt>
                <c:pt idx="113">
                  <c:v>44168</c:v>
                </c:pt>
                <c:pt idx="114">
                  <c:v>44175</c:v>
                </c:pt>
                <c:pt idx="115">
                  <c:v>44183</c:v>
                </c:pt>
                <c:pt idx="116">
                  <c:v>44189</c:v>
                </c:pt>
                <c:pt idx="117">
                  <c:v>44195</c:v>
                </c:pt>
                <c:pt idx="118">
                  <c:v>44203</c:v>
                </c:pt>
                <c:pt idx="119">
                  <c:v>44210</c:v>
                </c:pt>
                <c:pt idx="120">
                  <c:v>44217</c:v>
                </c:pt>
                <c:pt idx="121">
                  <c:v>44224</c:v>
                </c:pt>
                <c:pt idx="122">
                  <c:v>44231</c:v>
                </c:pt>
                <c:pt idx="123">
                  <c:v>44238</c:v>
                </c:pt>
                <c:pt idx="124">
                  <c:v>44245</c:v>
                </c:pt>
                <c:pt idx="125">
                  <c:v>44252</c:v>
                </c:pt>
                <c:pt idx="126">
                  <c:v>44259</c:v>
                </c:pt>
                <c:pt idx="127">
                  <c:v>44266</c:v>
                </c:pt>
                <c:pt idx="128">
                  <c:v>44273</c:v>
                </c:pt>
                <c:pt idx="129">
                  <c:v>44280</c:v>
                </c:pt>
                <c:pt idx="130">
                  <c:v>44287</c:v>
                </c:pt>
                <c:pt idx="131">
                  <c:v>44294</c:v>
                </c:pt>
                <c:pt idx="132">
                  <c:v>44301</c:v>
                </c:pt>
                <c:pt idx="133">
                  <c:v>44308</c:v>
                </c:pt>
              </c:numCache>
            </c:numRef>
          </c:xVal>
          <c:yVal>
            <c:numRef>
              <c:f>Sheet1!$C$2:$C$403</c:f>
              <c:numCache>
                <c:formatCode>0</c:formatCode>
                <c:ptCount val="4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12</c:v>
                </c:pt>
                <c:pt idx="7">
                  <c:v>13</c:v>
                </c:pt>
                <c:pt idx="8">
                  <c:v>16</c:v>
                </c:pt>
                <c:pt idx="9">
                  <c:v>19</c:v>
                </c:pt>
                <c:pt idx="10">
                  <c:v>27</c:v>
                </c:pt>
                <c:pt idx="11">
                  <c:v>38</c:v>
                </c:pt>
                <c:pt idx="12">
                  <c:v>55</c:v>
                </c:pt>
                <c:pt idx="13">
                  <c:v>75</c:v>
                </c:pt>
                <c:pt idx="14">
                  <c:v>86</c:v>
                </c:pt>
                <c:pt idx="15">
                  <c:v>101</c:v>
                </c:pt>
                <c:pt idx="16">
                  <c:v>115</c:v>
                </c:pt>
                <c:pt idx="17">
                  <c:v>165</c:v>
                </c:pt>
                <c:pt idx="18">
                  <c:v>212</c:v>
                </c:pt>
                <c:pt idx="19">
                  <c:v>267</c:v>
                </c:pt>
                <c:pt idx="20">
                  <c:v>310</c:v>
                </c:pt>
                <c:pt idx="21">
                  <c:v>333</c:v>
                </c:pt>
                <c:pt idx="22">
                  <c:v>372</c:v>
                </c:pt>
                <c:pt idx="23">
                  <c:v>398</c:v>
                </c:pt>
                <c:pt idx="24">
                  <c:v>440</c:v>
                </c:pt>
                <c:pt idx="25">
                  <c:v>482</c:v>
                </c:pt>
                <c:pt idx="26">
                  <c:v>593</c:v>
                </c:pt>
                <c:pt idx="27">
                  <c:v>640</c:v>
                </c:pt>
                <c:pt idx="28">
                  <c:v>686</c:v>
                </c:pt>
                <c:pt idx="29">
                  <c:v>715</c:v>
                </c:pt>
                <c:pt idx="30">
                  <c:v>868</c:v>
                </c:pt>
                <c:pt idx="31">
                  <c:v>910</c:v>
                </c:pt>
                <c:pt idx="32">
                  <c:v>963</c:v>
                </c:pt>
                <c:pt idx="33">
                  <c:v>1067</c:v>
                </c:pt>
                <c:pt idx="34">
                  <c:v>1135</c:v>
                </c:pt>
                <c:pt idx="35">
                  <c:v>1171</c:v>
                </c:pt>
                <c:pt idx="36">
                  <c:v>1199</c:v>
                </c:pt>
                <c:pt idx="37">
                  <c:v>1239</c:v>
                </c:pt>
                <c:pt idx="38">
                  <c:v>1445</c:v>
                </c:pt>
                <c:pt idx="39">
                  <c:v>1542</c:v>
                </c:pt>
                <c:pt idx="40">
                  <c:v>1618</c:v>
                </c:pt>
                <c:pt idx="41">
                  <c:v>1697</c:v>
                </c:pt>
                <c:pt idx="42">
                  <c:v>1751</c:v>
                </c:pt>
                <c:pt idx="43">
                  <c:v>1806</c:v>
                </c:pt>
                <c:pt idx="44">
                  <c:v>1910</c:v>
                </c:pt>
                <c:pt idx="45">
                  <c:v>1986</c:v>
                </c:pt>
                <c:pt idx="46">
                  <c:v>2071</c:v>
                </c:pt>
                <c:pt idx="47">
                  <c:v>2190</c:v>
                </c:pt>
                <c:pt idx="48">
                  <c:v>2297</c:v>
                </c:pt>
                <c:pt idx="49">
                  <c:v>2386</c:v>
                </c:pt>
                <c:pt idx="50">
                  <c:v>2462</c:v>
                </c:pt>
                <c:pt idx="51">
                  <c:v>2504</c:v>
                </c:pt>
                <c:pt idx="52">
                  <c:v>2588</c:v>
                </c:pt>
                <c:pt idx="53">
                  <c:v>2698</c:v>
                </c:pt>
                <c:pt idx="54">
                  <c:v>2773</c:v>
                </c:pt>
                <c:pt idx="55">
                  <c:v>2854</c:v>
                </c:pt>
                <c:pt idx="56">
                  <c:v>2924</c:v>
                </c:pt>
                <c:pt idx="57">
                  <c:v>2971</c:v>
                </c:pt>
                <c:pt idx="58">
                  <c:v>3003</c:v>
                </c:pt>
                <c:pt idx="59">
                  <c:v>3082</c:v>
                </c:pt>
                <c:pt idx="60">
                  <c:v>3206</c:v>
                </c:pt>
                <c:pt idx="61">
                  <c:v>3311</c:v>
                </c:pt>
                <c:pt idx="62">
                  <c:v>3393</c:v>
                </c:pt>
                <c:pt idx="63">
                  <c:v>3468</c:v>
                </c:pt>
                <c:pt idx="64">
                  <c:v>3522</c:v>
                </c:pt>
                <c:pt idx="65">
                  <c:v>3556</c:v>
                </c:pt>
                <c:pt idx="66">
                  <c:v>3661</c:v>
                </c:pt>
                <c:pt idx="67">
                  <c:v>3760</c:v>
                </c:pt>
                <c:pt idx="68">
                  <c:v>3846</c:v>
                </c:pt>
                <c:pt idx="69">
                  <c:v>3904</c:v>
                </c:pt>
                <c:pt idx="70">
                  <c:v>3962</c:v>
                </c:pt>
                <c:pt idx="71">
                  <c:v>3985</c:v>
                </c:pt>
                <c:pt idx="72">
                  <c:v>4000</c:v>
                </c:pt>
                <c:pt idx="73">
                  <c:v>4037</c:v>
                </c:pt>
                <c:pt idx="74">
                  <c:v>4060</c:v>
                </c:pt>
                <c:pt idx="75">
                  <c:v>4102</c:v>
                </c:pt>
                <c:pt idx="76">
                  <c:v>4117</c:v>
                </c:pt>
                <c:pt idx="77">
                  <c:v>4189</c:v>
                </c:pt>
                <c:pt idx="78">
                  <c:v>4204</c:v>
                </c:pt>
                <c:pt idx="79">
                  <c:v>4215</c:v>
                </c:pt>
                <c:pt idx="80">
                  <c:v>4259</c:v>
                </c:pt>
                <c:pt idx="81">
                  <c:v>4949</c:v>
                </c:pt>
                <c:pt idx="82">
                  <c:v>4975</c:v>
                </c:pt>
                <c:pt idx="83">
                  <c:v>4997</c:v>
                </c:pt>
                <c:pt idx="84">
                  <c:v>5018</c:v>
                </c:pt>
                <c:pt idx="85">
                  <c:v>5031</c:v>
                </c:pt>
                <c:pt idx="86">
                  <c:v>5038</c:v>
                </c:pt>
                <c:pt idx="87">
                  <c:v>5029</c:v>
                </c:pt>
                <c:pt idx="88">
                  <c:v>5068</c:v>
                </c:pt>
                <c:pt idx="89">
                  <c:v>5115</c:v>
                </c:pt>
                <c:pt idx="90">
                  <c:v>5172</c:v>
                </c:pt>
                <c:pt idx="91">
                  <c:v>5247</c:v>
                </c:pt>
                <c:pt idx="92">
                  <c:v>5308</c:v>
                </c:pt>
                <c:pt idx="93">
                  <c:v>5351</c:v>
                </c:pt>
                <c:pt idx="94">
                  <c:v>5414</c:v>
                </c:pt>
                <c:pt idx="95">
                  <c:v>5502</c:v>
                </c:pt>
                <c:pt idx="96">
                  <c:v>5577</c:v>
                </c:pt>
                <c:pt idx="97">
                  <c:v>5647</c:v>
                </c:pt>
                <c:pt idx="98">
                  <c:v>5716</c:v>
                </c:pt>
                <c:pt idx="99">
                  <c:v>5803</c:v>
                </c:pt>
                <c:pt idx="100">
                  <c:v>5901</c:v>
                </c:pt>
                <c:pt idx="101">
                  <c:v>6041</c:v>
                </c:pt>
                <c:pt idx="102">
                  <c:v>6132</c:v>
                </c:pt>
                <c:pt idx="103">
                  <c:v>6268</c:v>
                </c:pt>
                <c:pt idx="104">
                  <c:v>6409</c:v>
                </c:pt>
                <c:pt idx="105">
                  <c:v>6550</c:v>
                </c:pt>
                <c:pt idx="106">
                  <c:v>6687</c:v>
                </c:pt>
                <c:pt idx="107">
                  <c:v>6878</c:v>
                </c:pt>
                <c:pt idx="108">
                  <c:v>7114</c:v>
                </c:pt>
                <c:pt idx="109">
                  <c:v>7380</c:v>
                </c:pt>
                <c:pt idx="110">
                  <c:v>7898</c:v>
                </c:pt>
                <c:pt idx="111">
                  <c:v>8565</c:v>
                </c:pt>
                <c:pt idx="112">
                  <c:v>9115</c:v>
                </c:pt>
                <c:pt idx="113">
                  <c:v>10127</c:v>
                </c:pt>
                <c:pt idx="114">
                  <c:v>11395</c:v>
                </c:pt>
                <c:pt idx="115">
                  <c:v>12785</c:v>
                </c:pt>
                <c:pt idx="116">
                  <c:v>13762</c:v>
                </c:pt>
                <c:pt idx="117">
                  <c:v>14534</c:v>
                </c:pt>
                <c:pt idx="118">
                  <c:v>15910</c:v>
                </c:pt>
                <c:pt idx="119">
                  <c:v>17129</c:v>
                </c:pt>
                <c:pt idx="120">
                  <c:v>18014</c:v>
                </c:pt>
                <c:pt idx="121">
                  <c:v>18829</c:v>
                </c:pt>
                <c:pt idx="122">
                  <c:v>19321</c:v>
                </c:pt>
                <c:pt idx="123">
                  <c:v>19871</c:v>
                </c:pt>
                <c:pt idx="124">
                  <c:v>20207</c:v>
                </c:pt>
                <c:pt idx="125">
                  <c:v>20531</c:v>
                </c:pt>
                <c:pt idx="126">
                  <c:v>20792</c:v>
                </c:pt>
                <c:pt idx="127">
                  <c:v>21075</c:v>
                </c:pt>
                <c:pt idx="128">
                  <c:v>21349</c:v>
                </c:pt>
                <c:pt idx="129">
                  <c:v>21700</c:v>
                </c:pt>
                <c:pt idx="130">
                  <c:v>22011</c:v>
                </c:pt>
                <c:pt idx="131">
                  <c:v>22370</c:v>
                </c:pt>
                <c:pt idx="132">
                  <c:v>22734</c:v>
                </c:pt>
                <c:pt idx="133">
                  <c:v>23047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18-410A-9906-07D05DA49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9273535"/>
        <c:axId val="1929291007"/>
      </c:scatterChart>
      <c:valAx>
        <c:axId val="1929273535"/>
        <c:scaling>
          <c:orientation val="minMax"/>
          <c:min val="439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29291007"/>
        <c:crosses val="autoZero"/>
        <c:crossBetween val="midCat"/>
      </c:valAx>
      <c:valAx>
        <c:axId val="192929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/>
                  <a:t>COVID-19 Cases (#)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29273535"/>
        <c:crosses val="autoZero"/>
        <c:crossBetween val="midCat"/>
        <c:majorUnit val="2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8FADB-F067-4A56-9A9E-445CFA88725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2AB9-C27E-481E-B40C-AFDF9E80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9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https://covid19.who.int/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0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Income Below Poverty (%)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then Highschool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Meals from Fast Food Per Week (#)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Median Household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Usage of Public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6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http://www.bio.utexas.edu/faculty/bryant/personal/campanology.html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http://www.worcesterma.gov/announcements?pn=1</a:t>
            </a:r>
            <a:br>
              <a:rPr lang="en-US"/>
            </a:br>
            <a:br>
              <a:rPr lang="en-US"/>
            </a:br>
            <a:r>
              <a:rPr lang="en-US"/>
              <a:t>Be sure to clarify dot proximity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Environment, Genetics, Microbiome, Behavior, Medical Care, Social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Determined the most prominent social factors associated with global public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Best Schools by Proximity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Best Schools by Proximity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Crime Rate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5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Demographics - </a:t>
            </a:r>
          </a:p>
          <a:p>
            <a:r>
              <a:rPr lang="en-US"/>
              <a:t>TL- Whites</a:t>
            </a:r>
          </a:p>
          <a:p>
            <a:r>
              <a:rPr lang="en-US"/>
              <a:t>TR- Hispanics</a:t>
            </a:r>
          </a:p>
          <a:p>
            <a:r>
              <a:rPr lang="en-US"/>
              <a:t>BL- Blacks</a:t>
            </a:r>
          </a:p>
          <a:p>
            <a:r>
              <a:rPr lang="en-US"/>
              <a:t>BR- Asians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Food Desert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2AB9-C27E-481E-B40C-AFDF9E809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674F-55B2-46DD-9242-35C0537EF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302A3-77A8-4C27-B432-3755A5E4C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93C4B-7D60-4C12-B2EB-3243211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B6FA-3C5E-4A39-A413-75A6A33D94AF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4F88-03A4-4A4F-A359-50BA05F4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CFD30-A3B5-4817-9CB6-45DA830B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A278-A39B-4896-900D-504471DF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42045-F0AC-4407-8589-432FD47B3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28520-A731-4006-9807-4B8808E9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CF5-2A78-4B99-B8A4-FB0DC6210652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B8EC-993E-4FB1-A1B5-8280F1B8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8E7E-6E73-42AE-B128-3BE28FFD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85C8F-F7F8-45B1-A871-4AD5B0A47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798E2-53E6-40A3-9F45-C1101D0B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4FA78-9013-4085-943D-1B53DDA8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067B-A9D6-4D0B-AD5F-E116443F14BE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CF613-42F2-4F30-8EA9-7EFA77D6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002AA-D42E-4685-89D3-EF272798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7E01-ECFA-4F1A-BDBA-1B383AB2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39EB5-EB61-43AD-9B2E-193ACB990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CC745-9E0A-4C62-B954-92929DAF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BC5D-8A96-4139-BD3E-473B6BD2D95B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7F4E3-1585-4C3D-86B2-19A2816E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 Study of COVID-19 in Worcester Massachusetts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E9F4-A331-48E7-9F22-6D78A599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 b="1">
                <a:solidFill>
                  <a:srgbClr val="231F20"/>
                </a:solidFill>
              </a:defRPr>
            </a:lvl1pPr>
          </a:lstStyle>
          <a:p>
            <a:fld id="{1EEB8144-4E61-4CE1-8973-F3C0A142A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8B33-F7D9-44D4-8FE8-496C30EE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D2ED2-5C5F-4418-B045-F4004FC9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A4D59-C318-4216-8851-C0736620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9AA-2012-4B23-B8E2-D68CE96616D6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1483C-EEDF-4EB7-96B4-4FE7AE4C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33297-9733-4B3C-979C-A738AFF7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14D0-8069-495A-9B05-226C52A2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A94E-A3DE-4CB8-873C-D7C1C7A06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9F49F-3EE8-424C-BFE4-0FF8A190C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1ADE6-2408-4F4E-869A-301E80A9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08B-B8B1-41AC-A0FF-D3871D48502E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B179D-4753-4E4A-9C23-CA10FF79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4703A-9409-48BC-8ED1-A264AC0C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7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756F-DA6A-4EFA-A593-7E577201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B4C8-D88E-4BCA-BAEC-6C5ABEA4C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E8F48-CA47-4A3E-AB0C-779003A50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F44AC-6921-4100-9FB2-0AF4AA20E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8BB48-EBA2-4733-A244-A1112F507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61092-91D0-41F8-A9BE-ED5A92C3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E7F5-4DFA-4EC7-A143-B74EEACF4786}" type="datetime1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0A24A-FFC5-47B9-AF3D-D2E354D4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163A0F-64C0-43A2-9374-0D5A6A79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8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ED71-41F1-45C2-B440-4D1E1942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B6536-B536-492E-A507-C4D64079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295-D61B-450D-922B-8C891FC05D94}" type="datetime1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BCDE7-C93D-4903-B676-889CD3F5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B0F13-D613-4F8D-8358-4B42E806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95987-375E-46E1-A71C-5534A6F7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86DA-CF3C-40BC-95CC-417E52C2ADA7}" type="datetime1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AC09D-9AFD-4077-A0EA-103F0686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22BC6-F748-4220-906B-B1444AE0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3774-AD56-44BD-B2D1-13CF20E7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56840-7FEA-409D-A770-B3D6DE89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3EAE4-1C7E-4FA6-903B-AF5CFFA49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22B35-8DF1-41CD-9C19-73547C45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2060-06DF-474D-9828-022DD1F44CD0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D50E2-7852-4D42-9024-3DB63970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288D-4F24-4EBF-813C-9B77E0F5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161F-CDBF-4ECB-A1A4-808EB9B9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0B1A0-E7A5-4F47-9C15-474F77E1A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6EA68-7354-4520-88E7-A8EB9D19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0A50B-AECF-4F64-B954-7E72C517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110-004B-48DD-A172-262D1C1614ED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0CE08-064F-4171-B7F7-A7F3E9F1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1CE15-C846-4EBA-A617-C132608E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36399B-EA55-4895-92C5-669A8AFC749F}"/>
              </a:ext>
            </a:extLst>
          </p:cNvPr>
          <p:cNvSpPr/>
          <p:nvPr userDrawn="1"/>
        </p:nvSpPr>
        <p:spPr>
          <a:xfrm>
            <a:off x="0" y="1"/>
            <a:ext cx="12192000" cy="1575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C2F05-95E2-4E40-97D3-830CC1435059}"/>
              </a:ext>
            </a:extLst>
          </p:cNvPr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89DC6-1BC0-42C8-A415-ECC8900A36D9}"/>
              </a:ext>
            </a:extLst>
          </p:cNvPr>
          <p:cNvSpPr/>
          <p:nvPr userDrawn="1"/>
        </p:nvSpPr>
        <p:spPr>
          <a:xfrm>
            <a:off x="9144000" y="6492875"/>
            <a:ext cx="1828800" cy="365125"/>
          </a:xfrm>
          <a:prstGeom prst="rect">
            <a:avLst/>
          </a:prstGeom>
          <a:solidFill>
            <a:srgbClr val="E62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7DE55-48C3-4B70-974B-5B79EFB7D013}"/>
              </a:ext>
            </a:extLst>
          </p:cNvPr>
          <p:cNvSpPr/>
          <p:nvPr userDrawn="1"/>
        </p:nvSpPr>
        <p:spPr>
          <a:xfrm>
            <a:off x="11750040" y="6492875"/>
            <a:ext cx="441960" cy="3651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A57E90-FFDD-4C3F-AEFC-4488314F795A}"/>
              </a:ext>
            </a:extLst>
          </p:cNvPr>
          <p:cNvSpPr/>
          <p:nvPr userDrawn="1"/>
        </p:nvSpPr>
        <p:spPr>
          <a:xfrm>
            <a:off x="10972800" y="6492875"/>
            <a:ext cx="77724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21BB-3F14-48DC-A30B-43272F67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125016"/>
            <a:ext cx="113344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39DA5-B255-4751-8E8D-AB575E8B9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7" y="1825625"/>
            <a:ext cx="113344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CA2D-134A-415B-8CC5-38635D352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0" y="6492875"/>
            <a:ext cx="182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1F20"/>
                </a:solidFill>
                <a:latin typeface="Helvetica" pitchFamily="2" charset="0"/>
              </a:defRPr>
            </a:lvl1pPr>
          </a:lstStyle>
          <a:p>
            <a:fld id="{A0F3C716-65F1-437A-BC2E-C20063754EE0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B683-0145-4CC8-9D80-DCAA240BE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637" y="6492875"/>
            <a:ext cx="516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A Study of COVID-19 in Worcester Massachusetts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17A1C-0527-421A-8221-23532F92E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799" y="6492875"/>
            <a:ext cx="777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231F20"/>
                </a:solidFill>
                <a:latin typeface="Helvetica" pitchFamily="2" charset="0"/>
              </a:defRPr>
            </a:lvl1pPr>
          </a:lstStyle>
          <a:p>
            <a:fld id="{1EEB8144-4E61-4CE1-8973-F3C0A142A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5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A689-FCE8-4B13-9045-1861A6EFC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84" y="2530177"/>
            <a:ext cx="11733291" cy="1177783"/>
          </a:xfrm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E6271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Macro to Micro: Social Determinants of COVID-19 &amp; Nasopharyngeal Features Associated with Disease Progression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 Study of COVID-19 in Worcester, Massachusetts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14FFB-0F32-47E7-A782-EF8149148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47" y="4511208"/>
            <a:ext cx="11736428" cy="1177783"/>
          </a:xfrm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1800" b="1">
                <a:latin typeface="Helvetica" panose="020B0604020202020204" pitchFamily="34" charset="0"/>
                <a:cs typeface="Helvetica" panose="020B0604020202020204" pitchFamily="34" charset="0"/>
              </a:rPr>
              <a:t>Christopher Tocci</a:t>
            </a:r>
            <a:br>
              <a:rPr lang="vi-VN" sz="18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>
                <a:latin typeface="Helvetica" panose="020B0604020202020204" pitchFamily="34" charset="0"/>
                <a:cs typeface="Helvetica" panose="020B0604020202020204" pitchFamily="34" charset="0"/>
              </a:rPr>
              <a:t>Biology/Biotechnology &amp; Professional Writing</a:t>
            </a:r>
            <a:endParaRPr lang="vi-VN" sz="18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sz="1800">
                <a:latin typeface="Helvetica" panose="020B0604020202020204" pitchFamily="34" charset="0"/>
                <a:cs typeface="Helvetica" panose="020B0604020202020204" pitchFamily="34" charset="0"/>
              </a:rPr>
              <a:t>Advisors: Brenton Faber (WPI), </a:t>
            </a:r>
            <a:r>
              <a:rPr lang="en-US" sz="1800" err="1">
                <a:latin typeface="Helvetica" panose="020B0604020202020204" pitchFamily="34" charset="0"/>
                <a:cs typeface="Helvetica" panose="020B0604020202020204" pitchFamily="34" charset="0"/>
              </a:rPr>
              <a:t>Reeta</a:t>
            </a:r>
            <a:r>
              <a:rPr lang="en-US" sz="1800">
                <a:latin typeface="Helvetica" panose="020B0604020202020204" pitchFamily="34" charset="0"/>
                <a:cs typeface="Helvetica" panose="020B0604020202020204" pitchFamily="34" charset="0"/>
              </a:rPr>
              <a:t> Rao (WPI), John Haran (UMass), Evan Bradley (UMass)</a:t>
            </a:r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34031-E0A3-4309-A4E8-DA1B3989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47" y="182367"/>
            <a:ext cx="1538912" cy="1189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079695-8FD7-433F-A53F-75E9AC4B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083" y="500263"/>
            <a:ext cx="1389852" cy="5533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8B01B5-E6CA-4A50-98F9-03995B19566C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1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01AEB3-8CEB-42EC-B58B-339E2E76E8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5453" y="1773399"/>
            <a:ext cx="1908942" cy="2287587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3" name="Picture 2" descr="A red and white map&#10;&#10;Description automatically generated with medium confidence">
            <a:extLst>
              <a:ext uri="{FF2B5EF4-FFF2-40B4-BE49-F238E27FC236}">
                <a16:creationId xmlns:a16="http://schemas.microsoft.com/office/drawing/2014/main" id="{BAFF4CF2-18B5-4478-8087-32CFDC1C4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08" y="1773399"/>
            <a:ext cx="1908942" cy="2287587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6" name="Picture 5" descr="A picture containing text, map, snow, skiing&#10;&#10;Description automatically generated">
            <a:extLst>
              <a:ext uri="{FF2B5EF4-FFF2-40B4-BE49-F238E27FC236}">
                <a16:creationId xmlns:a16="http://schemas.microsoft.com/office/drawing/2014/main" id="{1421E972-D8E7-4F67-9399-0C1C027B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53" y="4060986"/>
            <a:ext cx="1908942" cy="2287587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8D619188-240E-44B9-A962-D12BF571F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0" y="4060986"/>
            <a:ext cx="1908942" cy="2287587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F603224-8104-41C2-96AE-849C2185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CE07DF9-48AA-42F6-8F26-FE1BAAB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EC1DE3-BDF5-4893-BDAB-9D6217B2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B79DE2-F613-4198-8C76-A3173E31A828}"/>
              </a:ext>
            </a:extLst>
          </p:cNvPr>
          <p:cNvSpPr txBox="1"/>
          <p:nvPr/>
        </p:nvSpPr>
        <p:spPr>
          <a:xfrm>
            <a:off x="9522576" y="1954374"/>
            <a:ext cx="90158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itchFamily="2" charset="0"/>
              </a:rPr>
              <a:t>Whites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F8E56-35E8-48B9-9874-A7C4C0690202}"/>
              </a:ext>
            </a:extLst>
          </p:cNvPr>
          <p:cNvSpPr txBox="1"/>
          <p:nvPr/>
        </p:nvSpPr>
        <p:spPr>
          <a:xfrm>
            <a:off x="9351861" y="1954374"/>
            <a:ext cx="124301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Hispanics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B121E1-07E1-434B-B856-9A20490C19A8}"/>
              </a:ext>
            </a:extLst>
          </p:cNvPr>
          <p:cNvSpPr txBox="1"/>
          <p:nvPr/>
        </p:nvSpPr>
        <p:spPr>
          <a:xfrm>
            <a:off x="9533755" y="1954374"/>
            <a:ext cx="87922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Blacks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1D9D30-5948-44B3-B44E-2B79ABE7FDDA}"/>
              </a:ext>
            </a:extLst>
          </p:cNvPr>
          <p:cNvSpPr txBox="1"/>
          <p:nvPr/>
        </p:nvSpPr>
        <p:spPr>
          <a:xfrm>
            <a:off x="9550522" y="1954374"/>
            <a:ext cx="87922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Asians</a:t>
            </a:r>
          </a:p>
        </p:txBody>
      </p:sp>
    </p:spTree>
    <p:extLst>
      <p:ext uri="{BB962C8B-B14F-4D97-AF65-F5344CB8AC3E}">
        <p14:creationId xmlns:p14="http://schemas.microsoft.com/office/powerpoint/2010/main" val="709472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63008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4013 0.166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88000" y="1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6 -1.48148E-6 L 0.2457 0.166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8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88000" y="1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33357 L 0.40469 -0.1666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83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88000" y="1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6 -0.33357 L 0.2457 -0.1666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833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88000" y="1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6" grpId="0"/>
      <p:bldP spid="16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67A418-0FBC-4271-9084-BE05C0CA6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24012F4-24FF-4211-8BEE-574AFC04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Desert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867CA-721C-4CE6-A5E3-BAA4A513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83BC0F-A255-429C-9781-001DB2A7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049DC9-1811-4E01-A493-DB28C6D0D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6DEE8-41AE-4490-866F-D8B165CE23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</p:spTree>
    <p:extLst>
      <p:ext uri="{BB962C8B-B14F-4D97-AF65-F5344CB8AC3E}">
        <p14:creationId xmlns:p14="http://schemas.microsoft.com/office/powerpoint/2010/main" val="46238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9C9215-1075-49E7-8470-BCB9734FC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B88868-0293-485B-83F3-2AE1D747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 Below Poverty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FEEC6-A0AF-4D48-ACD7-10B34997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46113-F2A5-4972-A20D-8AA124E8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F397BC-F6CE-4D29-8400-C6CE5365F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8C95E-3B5A-44A1-8100-22E846C1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</p:spTree>
    <p:extLst>
      <p:ext uri="{BB962C8B-B14F-4D97-AF65-F5344CB8AC3E}">
        <p14:creationId xmlns:p14="http://schemas.microsoft.com/office/powerpoint/2010/main" val="325673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91DE2F-94E1-47E0-8B8A-139598759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8E255A-2454-4516-86C6-6F1F936D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 than High School Education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429C8-1BB4-417E-BEFE-E16E9035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03EC2-96F4-4B39-8086-738D4FF8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BF4864-CD6D-4549-B0AE-40BF37D36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2C3B6-2864-4046-BC4F-03E7EEB320D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</p:spTree>
    <p:extLst>
      <p:ext uri="{BB962C8B-B14F-4D97-AF65-F5344CB8AC3E}">
        <p14:creationId xmlns:p14="http://schemas.microsoft.com/office/powerpoint/2010/main" val="91687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871C3D-2224-445C-AAEA-FA81C4265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9" y="1776573"/>
            <a:ext cx="3627374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40778B-5769-4F70-9905-AD278FC4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Meals from Fast Food Per Week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EBD1E-88A2-4EDA-88BD-299F6292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377CC-B456-4E9E-9AEB-8EA5EC49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FA7F25-A9F3-48E2-908C-53C3A87E2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09CE9-07CA-43EE-89AF-825029B3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665" y="1776573"/>
            <a:ext cx="3627374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</p:spTree>
    <p:extLst>
      <p:ext uri="{BB962C8B-B14F-4D97-AF65-F5344CB8AC3E}">
        <p14:creationId xmlns:p14="http://schemas.microsoft.com/office/powerpoint/2010/main" val="4053952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4FB219-5219-44F3-A01A-A268C947D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BEEE7B-E330-479C-9A21-5FE4FFE5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Household Income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B2B19-0512-407F-82FA-FBA0F090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F9292D-1E1A-481E-901D-3BAA41C6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2EDD64-5580-4E6C-AAE0-882AAC5220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45748C-31D1-440C-9DB7-44C29E83F6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9897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</p:spTree>
    <p:extLst>
      <p:ext uri="{BB962C8B-B14F-4D97-AF65-F5344CB8AC3E}">
        <p14:creationId xmlns:p14="http://schemas.microsoft.com/office/powerpoint/2010/main" val="124575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7646-86EF-4549-A520-33B169D8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Density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9F6E-AE8A-47BC-B2A8-EC5D566D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8363-F9C3-4BF7-B114-3C4E217B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D4C6FF-1E93-4F62-9A54-296DCEBE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95F2D-25D1-4F62-BF67-6377E7CF4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0322" y="1776573"/>
            <a:ext cx="3674786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83766B-CECD-453B-8705-AB23897F5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8085413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32DC5-B7AE-4A3F-A424-1F4F8812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253" y="1776573"/>
            <a:ext cx="3674786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</p:spTree>
    <p:extLst>
      <p:ext uri="{BB962C8B-B14F-4D97-AF65-F5344CB8AC3E}">
        <p14:creationId xmlns:p14="http://schemas.microsoft.com/office/powerpoint/2010/main" val="3500913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6AAEB-A8B3-436E-B040-953235FF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6C2375-AD2E-4AF1-8BA1-6E9D3201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Usage of Public Transportation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A2625-94CE-4217-856B-ADE367A9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1C63-7AD0-414A-8FAC-8CAF0E0A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AB34C5-C4CB-4665-8342-15A22B46D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DDAB30-B595-4DF7-89FF-FF7156559C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</p:spTree>
    <p:extLst>
      <p:ext uri="{BB962C8B-B14F-4D97-AF65-F5344CB8AC3E}">
        <p14:creationId xmlns:p14="http://schemas.microsoft.com/office/powerpoint/2010/main" val="121016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09150D-98CE-4C93-8568-B80F8ABFE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703B3-0FF7-48E0-BD3E-9B07EF8C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Unemployment 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46DD2-C0BA-4374-888B-21046B2E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546827-1AE1-4DAF-BCC4-7A981D72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757598-457C-4CF2-87D0-BE4356863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C19B7-511F-496B-B86D-656475B8F3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666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9B5A99-5292-4789-8FE9-B6FB2D8EE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</p:spTree>
    <p:extLst>
      <p:ext uri="{BB962C8B-B14F-4D97-AF65-F5344CB8AC3E}">
        <p14:creationId xmlns:p14="http://schemas.microsoft.com/office/powerpoint/2010/main" val="636028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349512-79EC-4620-AE28-A573C514028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DFF5C-77A8-43A3-901E-4407B935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061A3-08C1-4F67-A2F4-A249240B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D6B22-BC00-45FB-B7EF-7AFF8004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98" y="1012563"/>
            <a:ext cx="3627373" cy="457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4241C2-811E-48CF-ACA4-2C4A35532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76881" y="2196469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E9478B-BA00-4C82-AD3D-0BDE3A7BB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2682" y="-7109677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53A16-22F1-44E4-A6BA-6EA0EDBD6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465" y="-7109677"/>
            <a:ext cx="3674786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C4C1B-15AB-4DBD-9838-6D208C863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69970" y="-1690229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E1C63-E137-4D52-BDF3-DF4ECE3D5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50939" y="71903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6AC207-E478-431B-80E2-483A92423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0561" y="9050685"/>
            <a:ext cx="3627374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06191C-3CDD-4703-86CF-CE7E777CE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4248" y="11289007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594AD8-44D5-4DD0-8BC5-6D6AAF6B51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4627" y="10753525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1F2DA6-01DB-4E82-B6D2-7B3244F90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2232" y="8558406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930779-6E4F-49B3-8BBB-1650D48AED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4299" r="7634" b="5004"/>
          <a:stretch/>
        </p:blipFill>
        <p:spPr>
          <a:xfrm>
            <a:off x="12760424" y="-6262229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FBA175-F68A-40C3-90C9-B6041906C8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21752" y="-2797435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1406E-6C55-4A55-AAFB-86810BB64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391" y="-7473628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99F8F0E-63C6-491A-83D7-5BED40A73252}"/>
              </a:ext>
            </a:extLst>
          </p:cNvPr>
          <p:cNvGrpSpPr/>
          <p:nvPr/>
        </p:nvGrpSpPr>
        <p:grpSpPr>
          <a:xfrm>
            <a:off x="15328969" y="3429000"/>
            <a:ext cx="3627373" cy="4572000"/>
            <a:chOff x="4136510" y="1773399"/>
            <a:chExt cx="3817885" cy="457517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7C5FB6-43F7-48CB-99AF-BEC927F9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5453" y="1773399"/>
              <a:ext cx="1908942" cy="2287587"/>
            </a:xfrm>
            <a:prstGeom prst="rect">
              <a:avLst/>
            </a:prstGeom>
            <a:ln w="19050">
              <a:solidFill>
                <a:srgbClr val="231F20"/>
              </a:solidFill>
            </a:ln>
          </p:spPr>
        </p:pic>
        <p:pic>
          <p:nvPicPr>
            <p:cNvPr id="19" name="Picture 18" descr="A red and white map&#10;&#10;Description automatically generated with medium confidence">
              <a:extLst>
                <a:ext uri="{FF2B5EF4-FFF2-40B4-BE49-F238E27FC236}">
                  <a16:creationId xmlns:a16="http://schemas.microsoft.com/office/drawing/2014/main" id="{2518E38A-FAF6-4A58-8BB6-24086297D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511" y="1773399"/>
              <a:ext cx="1908942" cy="2287587"/>
            </a:xfrm>
            <a:prstGeom prst="rect">
              <a:avLst/>
            </a:prstGeom>
            <a:ln w="19050">
              <a:solidFill>
                <a:srgbClr val="231F20"/>
              </a:solidFill>
            </a:ln>
          </p:spPr>
        </p:pic>
        <p:pic>
          <p:nvPicPr>
            <p:cNvPr id="20" name="Picture 19" descr="A picture containing text, map, snow, skiing&#10;&#10;Description automatically generated">
              <a:extLst>
                <a:ext uri="{FF2B5EF4-FFF2-40B4-BE49-F238E27FC236}">
                  <a16:creationId xmlns:a16="http://schemas.microsoft.com/office/drawing/2014/main" id="{4690B287-BF9B-41CA-89F6-7029F6DC8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453" y="4060986"/>
              <a:ext cx="1908942" cy="2287587"/>
            </a:xfrm>
            <a:prstGeom prst="rect">
              <a:avLst/>
            </a:prstGeom>
            <a:ln w="19050">
              <a:solidFill>
                <a:srgbClr val="231F20"/>
              </a:solidFill>
            </a:ln>
          </p:spPr>
        </p:pic>
        <p:pic>
          <p:nvPicPr>
            <p:cNvPr id="21" name="Picture 20" descr="Chart, radar chart&#10;&#10;Description automatically generated">
              <a:extLst>
                <a:ext uri="{FF2B5EF4-FFF2-40B4-BE49-F238E27FC236}">
                  <a16:creationId xmlns:a16="http://schemas.microsoft.com/office/drawing/2014/main" id="{820339FE-9683-4400-BB5D-164D22718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510" y="4060986"/>
              <a:ext cx="1908942" cy="2287587"/>
            </a:xfrm>
            <a:prstGeom prst="rect">
              <a:avLst/>
            </a:prstGeom>
            <a:ln w="19050">
              <a:solidFill>
                <a:srgbClr val="231F2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553527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2083 L 0.94479 -0.174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9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621 L 0.4556 1.1872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6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926 L -0.35391 1.1863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5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1.04753 0.3953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83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80976 -0.9027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82" y="-4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7.40741E-7 L 0.43295 -1.1740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5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4 -0.08287 L 0.02421 -1.500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7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579 L -0.35469 -1.42269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694 L -0.69245 -1.10278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5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921 L -0.70117 1.0606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66" y="5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1944 L 0.78437 0.5551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621 L 0.05182 1.2402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6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750"/>
                            </p:stCondLst>
                            <p:childTnLst>
                              <p:par>
                                <p:cTn id="85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115 L -0.91224 -0.3537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77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4AA672B-EEE2-4522-AFF8-983138D312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50" y="1862682"/>
            <a:ext cx="10833394" cy="3258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2B62F-C060-49D2-B8A8-DA333F89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is a Global Crisis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6AD6EF-6A6E-4480-8ED8-6CD07CFAABE2}"/>
              </a:ext>
            </a:extLst>
          </p:cNvPr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A95CA-0DC5-48F9-AA68-396F9750128C}"/>
              </a:ext>
            </a:extLst>
          </p:cNvPr>
          <p:cNvSpPr/>
          <p:nvPr/>
        </p:nvSpPr>
        <p:spPr>
          <a:xfrm>
            <a:off x="9144000" y="6583680"/>
            <a:ext cx="1828800" cy="274320"/>
          </a:xfrm>
          <a:prstGeom prst="rect">
            <a:avLst/>
          </a:prstGeom>
          <a:solidFill>
            <a:srgbClr val="E62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B3EEAB-111B-4923-BCAD-D34A77AE1E55}"/>
              </a:ext>
            </a:extLst>
          </p:cNvPr>
          <p:cNvSpPr/>
          <p:nvPr/>
        </p:nvSpPr>
        <p:spPr>
          <a:xfrm>
            <a:off x="11734800" y="6583680"/>
            <a:ext cx="457200" cy="27432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8ABE3-7AD7-4ADD-BD1F-E9D52788CBA5}"/>
              </a:ext>
            </a:extLst>
          </p:cNvPr>
          <p:cNvSpPr/>
          <p:nvPr/>
        </p:nvSpPr>
        <p:spPr>
          <a:xfrm>
            <a:off x="10972800" y="658368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CA783-3D42-4970-82EA-F8F6886E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EF9248-149C-4E9A-A897-4204B984571F}"/>
              </a:ext>
            </a:extLst>
          </p:cNvPr>
          <p:cNvSpPr txBox="1"/>
          <p:nvPr/>
        </p:nvSpPr>
        <p:spPr>
          <a:xfrm>
            <a:off x="6012180" y="5195999"/>
            <a:ext cx="5722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200" i="0">
                <a:solidFill>
                  <a:srgbClr val="231F20"/>
                </a:solidFill>
                <a:effectLst/>
                <a:latin typeface="Helvetica" pitchFamily="2" charset="0"/>
              </a:rPr>
              <a:t>*: </a:t>
            </a:r>
            <a:r>
              <a:rPr lang="en-US" sz="1200" i="0">
                <a:solidFill>
                  <a:srgbClr val="231F20"/>
                </a:solidFill>
                <a:effectLst/>
                <a:latin typeface="Helvetica" pitchFamily="2" charset="0"/>
              </a:rPr>
              <a:t>Globally, as of 5:16pm CEST, 28 April 2021, </a:t>
            </a:r>
            <a:r>
              <a:rPr lang="vi-VN" sz="1200" i="0">
                <a:solidFill>
                  <a:srgbClr val="231F20"/>
                </a:solidFill>
                <a:effectLst/>
                <a:latin typeface="Helvetica" pitchFamily="2" charset="0"/>
              </a:rPr>
              <a:t>as </a:t>
            </a:r>
            <a:r>
              <a:rPr lang="en-US" sz="1200" i="0">
                <a:solidFill>
                  <a:srgbClr val="231F20"/>
                </a:solidFill>
                <a:effectLst/>
                <a:latin typeface="Helvetica" pitchFamily="2" charset="0"/>
              </a:rPr>
              <a:t>reported </a:t>
            </a:r>
            <a:r>
              <a:rPr lang="en-US" sz="1200">
                <a:solidFill>
                  <a:srgbClr val="231F20"/>
                </a:solidFill>
                <a:latin typeface="Helvetica" pitchFamily="2" charset="0"/>
              </a:rPr>
              <a:t>by</a:t>
            </a:r>
            <a:r>
              <a:rPr lang="en-US" sz="1200" i="0">
                <a:solidFill>
                  <a:srgbClr val="231F20"/>
                </a:solidFill>
                <a:effectLst/>
                <a:latin typeface="Helvetica" pitchFamily="2" charset="0"/>
              </a:rPr>
              <a:t> WHO</a:t>
            </a:r>
            <a:endParaRPr lang="vi-VN" sz="1200" i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vi-VN" sz="1200" baseline="30000">
                <a:solidFill>
                  <a:srgbClr val="231F20"/>
                </a:solidFill>
                <a:latin typeface="Helvetica" pitchFamily="2" charset="0"/>
              </a:rPr>
              <a:t>^</a:t>
            </a:r>
            <a:r>
              <a:rPr lang="vi-VN" sz="1200">
                <a:solidFill>
                  <a:srgbClr val="231F20"/>
                </a:solidFill>
                <a:latin typeface="Helvetica" pitchFamily="2" charset="0"/>
              </a:rPr>
              <a:t>: </a:t>
            </a:r>
            <a:r>
              <a:rPr lang="en-US" sz="1200">
                <a:solidFill>
                  <a:srgbClr val="231F20"/>
                </a:solidFill>
                <a:latin typeface="Helvetica" pitchFamily="2" charset="0"/>
              </a:rPr>
              <a:t>As of 28 April 2021</a:t>
            </a:r>
            <a:endParaRPr lang="en-US" sz="12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1C406E-37CA-46C1-AA50-A54732270E10}"/>
              </a:ext>
            </a:extLst>
          </p:cNvPr>
          <p:cNvGrpSpPr/>
          <p:nvPr/>
        </p:nvGrpSpPr>
        <p:grpSpPr>
          <a:xfrm>
            <a:off x="422905" y="5100204"/>
            <a:ext cx="5511170" cy="850030"/>
            <a:chOff x="10801351" y="2575722"/>
            <a:chExt cx="5511170" cy="8500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0AB709-88AB-4849-B97E-C3640E8745EC}"/>
                </a:ext>
              </a:extLst>
            </p:cNvPr>
            <p:cNvSpPr/>
            <p:nvPr/>
          </p:nvSpPr>
          <p:spPr>
            <a:xfrm>
              <a:off x="10801351" y="2575722"/>
              <a:ext cx="5511170" cy="8500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504454-DCD1-4F20-B341-F2184F00F6C7}"/>
                </a:ext>
              </a:extLst>
            </p:cNvPr>
            <p:cNvSpPr txBox="1"/>
            <p:nvPr/>
          </p:nvSpPr>
          <p:spPr>
            <a:xfrm>
              <a:off x="10879456" y="2616016"/>
              <a:ext cx="503492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0">
                  <a:solidFill>
                    <a:srgbClr val="00B050"/>
                  </a:solidFill>
                  <a:effectLst/>
                  <a:latin typeface="Helvetica" pitchFamily="2" charset="0"/>
                </a:rPr>
                <a:t>983,410,283 vaccine doses</a:t>
              </a:r>
              <a:br>
                <a:rPr lang="vi-VN" sz="2800">
                  <a:solidFill>
                    <a:srgbClr val="00B050"/>
                  </a:solidFill>
                  <a:latin typeface="Helvetica" pitchFamily="2" charset="0"/>
                </a:rPr>
              </a:br>
              <a:r>
                <a:rPr lang="en-US" sz="1600" b="0" i="0">
                  <a:solidFill>
                    <a:srgbClr val="231F20"/>
                  </a:solidFill>
                  <a:effectLst/>
                  <a:latin typeface="Helvetica" pitchFamily="2" charset="0"/>
                </a:rPr>
                <a:t>have been administered</a:t>
              </a:r>
              <a:r>
                <a:rPr lang="vi-VN" sz="1600" b="0" i="0" baseline="30000">
                  <a:solidFill>
                    <a:srgbClr val="231F20"/>
                  </a:solidFill>
                  <a:effectLst/>
                  <a:latin typeface="Helvetica" pitchFamily="2" charset="0"/>
                </a:rPr>
                <a:t>^</a:t>
              </a:r>
              <a:endParaRPr lang="en-US" baseline="30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388693-311F-4AA4-8384-635334299253}"/>
              </a:ext>
            </a:extLst>
          </p:cNvPr>
          <p:cNvGrpSpPr/>
          <p:nvPr/>
        </p:nvGrpSpPr>
        <p:grpSpPr>
          <a:xfrm>
            <a:off x="422904" y="1837288"/>
            <a:ext cx="11311895" cy="1631458"/>
            <a:chOff x="1649727" y="2149967"/>
            <a:chExt cx="11311895" cy="1631458"/>
          </a:xfrm>
          <a:solidFill>
            <a:srgbClr val="F4F4EC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1075D9-5D9A-45A6-8B87-C4FB09295748}"/>
                </a:ext>
              </a:extLst>
            </p:cNvPr>
            <p:cNvSpPr/>
            <p:nvPr/>
          </p:nvSpPr>
          <p:spPr>
            <a:xfrm>
              <a:off x="1649729" y="2149967"/>
              <a:ext cx="3057141" cy="850030"/>
            </a:xfrm>
            <a:prstGeom prst="rect">
              <a:avLst/>
            </a:prstGeom>
            <a:grpFill/>
            <a:ln w="1905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C2F5EF-9B12-4B5C-9FB7-77BCEE12ECAC}"/>
                </a:ext>
              </a:extLst>
            </p:cNvPr>
            <p:cNvSpPr txBox="1"/>
            <p:nvPr/>
          </p:nvSpPr>
          <p:spPr>
            <a:xfrm>
              <a:off x="1727833" y="2185303"/>
              <a:ext cx="2701291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i="0">
                  <a:solidFill>
                    <a:srgbClr val="E6271F"/>
                  </a:solidFill>
                  <a:effectLst/>
                  <a:latin typeface="Helvetica" pitchFamily="2" charset="0"/>
                </a:rPr>
                <a:t>148,329,348</a:t>
              </a:r>
              <a:br>
                <a:rPr lang="vi-VN" sz="2800" b="1">
                  <a:solidFill>
                    <a:srgbClr val="E6271F"/>
                  </a:solidFill>
                  <a:latin typeface="Helvetica" pitchFamily="2" charset="0"/>
                </a:rPr>
              </a:br>
              <a:r>
                <a:rPr lang="en-US" sz="1600" i="0">
                  <a:solidFill>
                    <a:srgbClr val="231F20"/>
                  </a:solidFill>
                  <a:effectLst/>
                  <a:latin typeface="Helvetica" pitchFamily="2" charset="0"/>
                </a:rPr>
                <a:t>confirmed cases</a:t>
              </a:r>
              <a:r>
                <a:rPr lang="vi-VN" sz="1600" i="0">
                  <a:solidFill>
                    <a:srgbClr val="231F20"/>
                  </a:solidFill>
                  <a:effectLst/>
                  <a:latin typeface="Helvetica" pitchFamily="2" charset="0"/>
                </a:rPr>
                <a:t>*</a:t>
              </a:r>
              <a:endParaRPr lang="vi-VN" sz="2800" b="0" i="0">
                <a:solidFill>
                  <a:srgbClr val="E6271F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903E85-A5E6-4B2A-A6F5-8040EBB7875D}"/>
                </a:ext>
              </a:extLst>
            </p:cNvPr>
            <p:cNvSpPr/>
            <p:nvPr/>
          </p:nvSpPr>
          <p:spPr>
            <a:xfrm>
              <a:off x="1649727" y="2149967"/>
              <a:ext cx="11311895" cy="1631458"/>
            </a:xfrm>
            <a:prstGeom prst="rect">
              <a:avLst/>
            </a:prstGeom>
            <a:grpFill/>
            <a:ln w="1905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F70147-1726-4185-95FC-8B0434C22A5E}"/>
              </a:ext>
            </a:extLst>
          </p:cNvPr>
          <p:cNvGrpSpPr/>
          <p:nvPr/>
        </p:nvGrpSpPr>
        <p:grpSpPr>
          <a:xfrm>
            <a:off x="422905" y="3468746"/>
            <a:ext cx="11311894" cy="1631458"/>
            <a:chOff x="1649728" y="3781425"/>
            <a:chExt cx="11311894" cy="163145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89ACAA-7665-4AFD-8498-C7DBE42E2EE4}"/>
                </a:ext>
              </a:extLst>
            </p:cNvPr>
            <p:cNvSpPr/>
            <p:nvPr/>
          </p:nvSpPr>
          <p:spPr>
            <a:xfrm>
              <a:off x="1649729" y="3781425"/>
              <a:ext cx="3057141" cy="8500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ACF83E-F1D1-4CD6-B648-861382C44ACF}"/>
                </a:ext>
              </a:extLst>
            </p:cNvPr>
            <p:cNvSpPr/>
            <p:nvPr/>
          </p:nvSpPr>
          <p:spPr>
            <a:xfrm>
              <a:off x="1649728" y="3781425"/>
              <a:ext cx="11311894" cy="1631458"/>
            </a:xfrm>
            <a:prstGeom prst="rect">
              <a:avLst/>
            </a:prstGeom>
            <a:noFill/>
            <a:ln w="1905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AD84BE-55C5-4658-8511-DB68C42C8B26}"/>
                </a:ext>
              </a:extLst>
            </p:cNvPr>
            <p:cNvSpPr txBox="1"/>
            <p:nvPr/>
          </p:nvSpPr>
          <p:spPr>
            <a:xfrm>
              <a:off x="1727833" y="3821353"/>
              <a:ext cx="233096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0">
                  <a:solidFill>
                    <a:srgbClr val="E6271F"/>
                  </a:solidFill>
                  <a:effectLst/>
                  <a:latin typeface="Helvetica" pitchFamily="2" charset="0"/>
                </a:rPr>
                <a:t>3,128,962</a:t>
              </a:r>
              <a:br>
                <a:rPr lang="vi-VN" sz="2800" b="1">
                  <a:solidFill>
                    <a:srgbClr val="E6271F"/>
                  </a:solidFill>
                  <a:latin typeface="Helvetica" pitchFamily="2" charset="0"/>
                </a:rPr>
              </a:br>
              <a:r>
                <a:rPr lang="vi-VN" sz="1600" i="0">
                  <a:solidFill>
                    <a:srgbClr val="231F20"/>
                  </a:solidFill>
                  <a:effectLst/>
                  <a:latin typeface="Helvetica" pitchFamily="2" charset="0"/>
                </a:rPr>
                <a:t>deaths*</a:t>
              </a:r>
              <a:endParaRPr lang="vi-VN" sz="2800" b="0" i="0">
                <a:solidFill>
                  <a:srgbClr val="E6271F"/>
                </a:solidFill>
                <a:effectLst/>
                <a:latin typeface="Helvetica" pitchFamily="2" charset="0"/>
              </a:endParaRPr>
            </a:p>
          </p:txBody>
        </p:sp>
      </p:grp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789BEF31-2AB6-423E-881A-34529BC3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</p:spTree>
    <p:extLst>
      <p:ext uri="{BB962C8B-B14F-4D97-AF65-F5344CB8AC3E}">
        <p14:creationId xmlns:p14="http://schemas.microsoft.com/office/powerpoint/2010/main" val="3197992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4BDB3E-F23E-4763-A458-F86ED097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Ringers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CF1EB-D2AF-4256-9DEE-89B7B6F1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20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229E45-19F1-46EE-BE6C-C18D239A71D0}"/>
              </a:ext>
            </a:extLst>
          </p:cNvPr>
          <p:cNvGrpSpPr/>
          <p:nvPr/>
        </p:nvGrpSpPr>
        <p:grpSpPr>
          <a:xfrm>
            <a:off x="2271808" y="1743075"/>
            <a:ext cx="7648384" cy="4543425"/>
            <a:chOff x="2510777" y="1827126"/>
            <a:chExt cx="7220411" cy="4289193"/>
          </a:xfrm>
        </p:grpSpPr>
        <p:pic>
          <p:nvPicPr>
            <p:cNvPr id="7" name="Picture 6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5835B440-A0AA-40DE-B900-100B2EC2A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69"/>
            <a:stretch/>
          </p:blipFill>
          <p:spPr>
            <a:xfrm>
              <a:off x="2510777" y="1827126"/>
              <a:ext cx="7220411" cy="428919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72DE413-E27D-45ED-8D6D-8E4AB81DEED1}"/>
                </a:ext>
              </a:extLst>
            </p:cNvPr>
            <p:cNvGrpSpPr/>
            <p:nvPr/>
          </p:nvGrpSpPr>
          <p:grpSpPr>
            <a:xfrm>
              <a:off x="3086428" y="3732755"/>
              <a:ext cx="6644760" cy="477937"/>
              <a:chOff x="3086428" y="3732755"/>
              <a:chExt cx="6644760" cy="477937"/>
            </a:xfrm>
          </p:grpSpPr>
          <p:sp>
            <p:nvSpPr>
              <p:cNvPr id="11" name="Title 4">
                <a:extLst>
                  <a:ext uri="{FF2B5EF4-FFF2-40B4-BE49-F238E27FC236}">
                    <a16:creationId xmlns:a16="http://schemas.microsoft.com/office/drawing/2014/main" id="{5BFDAEFC-AFA1-4793-A3EC-339CAE8E0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6428" y="3732755"/>
                <a:ext cx="678528" cy="4779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200"/>
                  <a:t>Crime</a:t>
                </a:r>
                <a:endParaRPr lang="en-US" sz="900"/>
              </a:p>
            </p:txBody>
          </p:sp>
          <p:sp>
            <p:nvSpPr>
              <p:cNvPr id="13" name="Title 4">
                <a:extLst>
                  <a:ext uri="{FF2B5EF4-FFF2-40B4-BE49-F238E27FC236}">
                    <a16:creationId xmlns:a16="http://schemas.microsoft.com/office/drawing/2014/main" id="{9F0D5886-2616-4533-8003-7B306DC713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3996" y="3836687"/>
                <a:ext cx="959030" cy="2700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200"/>
                  <a:t>Education</a:t>
                </a:r>
                <a:endParaRPr lang="en-US" sz="800"/>
              </a:p>
            </p:txBody>
          </p:sp>
          <p:sp>
            <p:nvSpPr>
              <p:cNvPr id="14" name="Title 4">
                <a:extLst>
                  <a:ext uri="{FF2B5EF4-FFF2-40B4-BE49-F238E27FC236}">
                    <a16:creationId xmlns:a16="http://schemas.microsoft.com/office/drawing/2014/main" id="{A9C2F91A-98E2-4914-8D4E-8DC5394C6D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2066" y="3836688"/>
                <a:ext cx="811879" cy="2700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200"/>
                  <a:t>Income</a:t>
                </a:r>
                <a:endParaRPr lang="en-US" sz="800"/>
              </a:p>
            </p:txBody>
          </p:sp>
          <p:sp>
            <p:nvSpPr>
              <p:cNvPr id="15" name="Title 4">
                <a:extLst>
                  <a:ext uri="{FF2B5EF4-FFF2-40B4-BE49-F238E27FC236}">
                    <a16:creationId xmlns:a16="http://schemas.microsoft.com/office/drawing/2014/main" id="{A129044C-FF96-4D41-B057-9A5EDF44E9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02985" y="3836688"/>
                <a:ext cx="959031" cy="2874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200"/>
                  <a:t>Nutrition</a:t>
                </a:r>
                <a:endParaRPr lang="en-US" sz="800"/>
              </a:p>
            </p:txBody>
          </p:sp>
          <p:sp>
            <p:nvSpPr>
              <p:cNvPr id="16" name="Title 4">
                <a:extLst>
                  <a:ext uri="{FF2B5EF4-FFF2-40B4-BE49-F238E27FC236}">
                    <a16:creationId xmlns:a16="http://schemas.microsoft.com/office/drawing/2014/main" id="{45488A9B-CC16-468D-9433-16572B3FE1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48488" y="3836688"/>
                <a:ext cx="1282700" cy="2700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200"/>
                  <a:t>Transportation</a:t>
                </a:r>
                <a:endParaRPr lang="en-US" sz="800"/>
              </a:p>
            </p:txBody>
          </p:sp>
        </p:grp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7B419DF-55D1-4080-97F5-F89617B5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</p:spTree>
    <p:extLst>
      <p:ext uri="{BB962C8B-B14F-4D97-AF65-F5344CB8AC3E}">
        <p14:creationId xmlns:p14="http://schemas.microsoft.com/office/powerpoint/2010/main" val="120938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534E-0B2C-4784-90D1-6F439FD2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Rhetoric is to Audience as Health &amp; Medicine are to Social Factors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3EB81-3F21-471E-9AF2-FACD7361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8DB91-D234-40C0-B412-AEE842D8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2" descr="Bacteria, corona, disease, science, structure, virus, outbreak icon - Free  download">
            <a:extLst>
              <a:ext uri="{FF2B5EF4-FFF2-40B4-BE49-F238E27FC236}">
                <a16:creationId xmlns:a16="http://schemas.microsoft.com/office/drawing/2014/main" id="{1364BD2D-005D-4706-9218-33B88788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424" y="2245712"/>
            <a:ext cx="3330829" cy="35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342E57-26FE-45B9-B389-6B7326ED2AA8}"/>
              </a:ext>
            </a:extLst>
          </p:cNvPr>
          <p:cNvSpPr txBox="1"/>
          <p:nvPr/>
        </p:nvSpPr>
        <p:spPr>
          <a:xfrm>
            <a:off x="7748253" y="4674677"/>
            <a:ext cx="2558310" cy="48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Nutrition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B7C5AE-7DBD-4E1A-8974-3ED3299BBDC8}"/>
              </a:ext>
            </a:extLst>
          </p:cNvPr>
          <p:cNvSpPr txBox="1"/>
          <p:nvPr/>
        </p:nvSpPr>
        <p:spPr>
          <a:xfrm>
            <a:off x="7748251" y="2857945"/>
            <a:ext cx="2522833" cy="48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45D40-8DAC-4743-92C7-667F1D8B912F}"/>
              </a:ext>
            </a:extLst>
          </p:cNvPr>
          <p:cNvSpPr txBox="1"/>
          <p:nvPr/>
        </p:nvSpPr>
        <p:spPr>
          <a:xfrm>
            <a:off x="2393968" y="4674676"/>
            <a:ext cx="2182133" cy="48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Crime</a:t>
            </a:r>
            <a:endParaRPr lang="en-US" sz="2400" b="1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AD13F-1F17-48B8-9C44-B768E8AAB635}"/>
              </a:ext>
            </a:extLst>
          </p:cNvPr>
          <p:cNvSpPr txBox="1"/>
          <p:nvPr/>
        </p:nvSpPr>
        <p:spPr>
          <a:xfrm>
            <a:off x="2017791" y="2857945"/>
            <a:ext cx="2558310" cy="48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Transportation</a:t>
            </a:r>
            <a:endParaRPr lang="en-US" sz="1600" b="1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E2D09-75EA-47D9-85D0-11DF52A1BE22}"/>
              </a:ext>
            </a:extLst>
          </p:cNvPr>
          <p:cNvSpPr txBox="1"/>
          <p:nvPr/>
        </p:nvSpPr>
        <p:spPr>
          <a:xfrm>
            <a:off x="5124846" y="5835870"/>
            <a:ext cx="1942307" cy="48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Income</a:t>
            </a:r>
            <a:endParaRPr lang="en-US" sz="3200" b="1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6A82F-2EAE-401F-AC59-A133774104EB}"/>
              </a:ext>
            </a:extLst>
          </p:cNvPr>
          <p:cNvSpPr txBox="1"/>
          <p:nvPr/>
        </p:nvSpPr>
        <p:spPr>
          <a:xfrm>
            <a:off x="5181220" y="1917210"/>
            <a:ext cx="1478823" cy="48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Housing</a:t>
            </a:r>
            <a:endParaRPr lang="en-US" sz="1600" b="1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15349B-4D94-4B3A-BAE0-0A1400B5C9F6}"/>
              </a:ext>
            </a:extLst>
          </p:cNvPr>
          <p:cNvSpPr txBox="1"/>
          <p:nvPr/>
        </p:nvSpPr>
        <p:spPr>
          <a:xfrm>
            <a:off x="3310794" y="1923912"/>
            <a:ext cx="557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Writing about Disease and Public Health</a:t>
            </a:r>
            <a:endParaRPr lang="en-US" sz="1600" b="1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E4882F-7D77-42FE-B2BF-641A6617DE6C}"/>
              </a:ext>
            </a:extLst>
          </p:cNvPr>
          <p:cNvSpPr txBox="1"/>
          <p:nvPr/>
        </p:nvSpPr>
        <p:spPr>
          <a:xfrm>
            <a:off x="7748251" y="2857945"/>
            <a:ext cx="369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Methods in Writing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DD6E1-9F78-48B8-9043-FC356F7B1557}"/>
              </a:ext>
            </a:extLst>
          </p:cNvPr>
          <p:cNvSpPr txBox="1"/>
          <p:nvPr/>
        </p:nvSpPr>
        <p:spPr>
          <a:xfrm>
            <a:off x="7748253" y="4674676"/>
            <a:ext cx="255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Medical Writing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C3CF70-5DB5-46A2-8DD3-9D9433E1A7A0}"/>
              </a:ext>
            </a:extLst>
          </p:cNvPr>
          <p:cNvSpPr txBox="1"/>
          <p:nvPr/>
        </p:nvSpPr>
        <p:spPr>
          <a:xfrm>
            <a:off x="2017791" y="2857945"/>
            <a:ext cx="255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Methods</a:t>
            </a:r>
            <a:endParaRPr lang="en-US" sz="1600" b="1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003496-B264-4540-81E6-8C05EF9D08A8}"/>
              </a:ext>
            </a:extLst>
          </p:cNvPr>
          <p:cNvSpPr txBox="1"/>
          <p:nvPr/>
        </p:nvSpPr>
        <p:spPr>
          <a:xfrm>
            <a:off x="640081" y="4671506"/>
            <a:ext cx="393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Cross-Cultural Communication</a:t>
            </a:r>
            <a:endParaRPr lang="en-US" sz="2400" b="1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761F6-B559-4233-90DE-CB364A86D397}"/>
              </a:ext>
            </a:extLst>
          </p:cNvPr>
          <p:cNvSpPr txBox="1"/>
          <p:nvPr/>
        </p:nvSpPr>
        <p:spPr>
          <a:xfrm>
            <a:off x="4861931" y="5835870"/>
            <a:ext cx="244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Teaching Writing</a:t>
            </a:r>
            <a:endParaRPr lang="en-US" sz="3200" b="1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3A2038-7466-44FE-97E7-FFE774E79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10748" t="8538" r="8054" b="6099"/>
          <a:stretch/>
        </p:blipFill>
        <p:spPr>
          <a:xfrm>
            <a:off x="4524410" y="2513636"/>
            <a:ext cx="3116854" cy="30653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7658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1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E03F-2BE8-4257-86F3-F20CDC5B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/>
          <a:lstStyle/>
          <a:p>
            <a:r>
              <a:rPr lang="en-US"/>
              <a:t>Thanks!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55E7D-5B23-4FFE-917E-23E56B55A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655762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75644-8B84-4A70-9402-92D1288971E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E62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574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71D7-8587-4B02-8D71-229A006D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Dramatically Hit Worcester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49A9D-85D7-40E3-9D46-084B2BBA0515}"/>
              </a:ext>
            </a:extLst>
          </p:cNvPr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0123C-B848-4739-ABF8-90B5715C803A}"/>
              </a:ext>
            </a:extLst>
          </p:cNvPr>
          <p:cNvSpPr/>
          <p:nvPr/>
        </p:nvSpPr>
        <p:spPr>
          <a:xfrm>
            <a:off x="9144000" y="6583680"/>
            <a:ext cx="1828800" cy="274320"/>
          </a:xfrm>
          <a:prstGeom prst="rect">
            <a:avLst/>
          </a:prstGeom>
          <a:solidFill>
            <a:srgbClr val="E62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E26C6-5DC7-43E2-9279-346678F8B40B}"/>
              </a:ext>
            </a:extLst>
          </p:cNvPr>
          <p:cNvSpPr/>
          <p:nvPr/>
        </p:nvSpPr>
        <p:spPr>
          <a:xfrm>
            <a:off x="11734800" y="6583680"/>
            <a:ext cx="457200" cy="27432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AA594A-8D5B-451E-8911-2658DE21A36A}"/>
              </a:ext>
            </a:extLst>
          </p:cNvPr>
          <p:cNvSpPr/>
          <p:nvPr/>
        </p:nvSpPr>
        <p:spPr>
          <a:xfrm>
            <a:off x="10972800" y="658368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16A94-D9C3-47ED-ABBF-5358191A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B45A350-6168-4635-A4AD-9DB72EA52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303921"/>
              </p:ext>
            </p:extLst>
          </p:nvPr>
        </p:nvGraphicFramePr>
        <p:xfrm>
          <a:off x="656553" y="1788126"/>
          <a:ext cx="10533961" cy="441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055AB11E-DB9B-4F8D-BF4D-4D60D412DBC1}"/>
              </a:ext>
            </a:extLst>
          </p:cNvPr>
          <p:cNvGrpSpPr/>
          <p:nvPr/>
        </p:nvGrpSpPr>
        <p:grpSpPr>
          <a:xfrm>
            <a:off x="1422838" y="2637695"/>
            <a:ext cx="4418286" cy="3270434"/>
            <a:chOff x="1422838" y="2637695"/>
            <a:chExt cx="4418286" cy="3270434"/>
          </a:xfrm>
        </p:grpSpPr>
        <p:pic>
          <p:nvPicPr>
            <p:cNvPr id="5" name="Picture 4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78683DD8-303E-43A4-ADCB-0069FC637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468" y="2637695"/>
              <a:ext cx="3755656" cy="1083914"/>
            </a:xfrm>
            <a:prstGeom prst="rect">
              <a:avLst/>
            </a:prstGeom>
            <a:ln w="12700">
              <a:solidFill>
                <a:srgbClr val="231F20"/>
              </a:solidFill>
            </a:ln>
          </p:spPr>
        </p:pic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5A3E44E-A98C-4787-B71F-24B84EF8D549}"/>
                </a:ext>
              </a:extLst>
            </p:cNvPr>
            <p:cNvSpPr/>
            <p:nvPr/>
          </p:nvSpPr>
          <p:spPr>
            <a:xfrm>
              <a:off x="1422838" y="3721609"/>
              <a:ext cx="4418286" cy="2186520"/>
            </a:xfrm>
            <a:custGeom>
              <a:avLst/>
              <a:gdLst>
                <a:gd name="connsiteX0" fmla="*/ 642445 w 4418286"/>
                <a:gd name="connsiteY0" fmla="*/ 0 h 1911569"/>
                <a:gd name="connsiteX1" fmla="*/ 4418286 w 4418286"/>
                <a:gd name="connsiteY1" fmla="*/ 0 h 1911569"/>
                <a:gd name="connsiteX2" fmla="*/ 0 w 4418286"/>
                <a:gd name="connsiteY2" fmla="*/ 1911569 h 1911569"/>
                <a:gd name="connsiteX3" fmla="*/ 642445 w 4418286"/>
                <a:gd name="connsiteY3" fmla="*/ 0 h 191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8286" h="1911569">
                  <a:moveTo>
                    <a:pt x="642445" y="0"/>
                  </a:moveTo>
                  <a:lnTo>
                    <a:pt x="4418286" y="0"/>
                  </a:lnTo>
                  <a:lnTo>
                    <a:pt x="0" y="1911569"/>
                  </a:lnTo>
                  <a:lnTo>
                    <a:pt x="642445" y="0"/>
                  </a:lnTo>
                  <a:close/>
                </a:path>
              </a:pathLst>
            </a:custGeom>
            <a:noFill/>
            <a:ln w="127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FF759-9EDD-429D-AC4B-3311B5B9A375}"/>
              </a:ext>
            </a:extLst>
          </p:cNvPr>
          <p:cNvGrpSpPr/>
          <p:nvPr/>
        </p:nvGrpSpPr>
        <p:grpSpPr>
          <a:xfrm>
            <a:off x="7541045" y="2532889"/>
            <a:ext cx="3755656" cy="3082119"/>
            <a:chOff x="7541045" y="2523745"/>
            <a:chExt cx="3755656" cy="3082119"/>
          </a:xfrm>
        </p:grpSpPr>
        <p:pic>
          <p:nvPicPr>
            <p:cNvPr id="4" name="Content Placeholder 4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BDF722D-F28B-4514-9606-EFEDF0113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045" y="4526168"/>
              <a:ext cx="3755656" cy="1079696"/>
            </a:xfrm>
            <a:prstGeom prst="rect">
              <a:avLst/>
            </a:prstGeom>
            <a:ln w="12700">
              <a:solidFill>
                <a:srgbClr val="231F20"/>
              </a:solidFill>
            </a:ln>
          </p:spPr>
        </p:pic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7255372-DF9B-4F56-8A7A-46AD21449639}"/>
                </a:ext>
              </a:extLst>
            </p:cNvPr>
            <p:cNvSpPr/>
            <p:nvPr/>
          </p:nvSpPr>
          <p:spPr>
            <a:xfrm>
              <a:off x="7544353" y="2523745"/>
              <a:ext cx="3749040" cy="1994708"/>
            </a:xfrm>
            <a:prstGeom prst="triangle">
              <a:avLst>
                <a:gd name="adj" fmla="val 65106"/>
              </a:avLst>
            </a:prstGeom>
            <a:noFill/>
            <a:ln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EE2A3390-AB2F-41E8-966C-1EFE0B7B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FCAFC0-5598-439F-98B8-4B83DFFD9044}"/>
              </a:ext>
            </a:extLst>
          </p:cNvPr>
          <p:cNvSpPr txBox="1"/>
          <p:nvPr/>
        </p:nvSpPr>
        <p:spPr>
          <a:xfrm>
            <a:off x="10061695" y="2178228"/>
            <a:ext cx="1693144" cy="415498"/>
          </a:xfrm>
          <a:prstGeom prst="rect">
            <a:avLst/>
          </a:prstGeom>
          <a:solidFill>
            <a:srgbClr val="F4F4EC"/>
          </a:solidFill>
        </p:spPr>
        <p:txBody>
          <a:bodyPr wrap="square">
            <a:spAutoFit/>
          </a:bodyPr>
          <a:lstStyle/>
          <a:p>
            <a:pPr rtl="0">
              <a:defRPr sz="1400" b="1" i="0" u="none" strike="noStrike" kern="1200" spc="0" baseline="0">
                <a:solidFill>
                  <a:srgbClr val="231F20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1050" b="1">
                <a:solidFill>
                  <a:srgbClr val="231F20"/>
                </a:solidFill>
              </a:rPr>
              <a:t>Approximately 10% of Worcester’s Population</a:t>
            </a:r>
          </a:p>
        </p:txBody>
      </p:sp>
    </p:spTree>
    <p:extLst>
      <p:ext uri="{BB962C8B-B14F-4D97-AF65-F5344CB8AC3E}">
        <p14:creationId xmlns:p14="http://schemas.microsoft.com/office/powerpoint/2010/main" val="567282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7525417-2F2C-44CE-B647-F68EC364F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415" y="772855"/>
            <a:ext cx="6598584" cy="4832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9ADB2-E17A-4590-9BF6-9C69C9C4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Your Health In Your Hands?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40589-5965-4593-841E-E8B25816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90316-F39E-459B-B453-C94E1CC05A3F}"/>
              </a:ext>
            </a:extLst>
          </p:cNvPr>
          <p:cNvSpPr txBox="1"/>
          <p:nvPr/>
        </p:nvSpPr>
        <p:spPr>
          <a:xfrm>
            <a:off x="-6503120" y="-4315289"/>
            <a:ext cx="4664580" cy="523092"/>
          </a:xfrm>
          <a:prstGeom prst="rect">
            <a:avLst/>
          </a:prstGeom>
          <a:solidFill>
            <a:schemeClr val="bg1"/>
          </a:solidFill>
          <a:ln w="28575">
            <a:solidFill>
              <a:srgbClr val="231F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99">
                <a:latin typeface="Helvetica" pitchFamily="2" charset="0"/>
                <a:ea typeface="Verdana" panose="020B0604030504040204" pitchFamily="34" charset="0"/>
              </a:rPr>
              <a:t>Genetics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C79AE-8F11-494E-B466-F15D60EDB95B}"/>
              </a:ext>
            </a:extLst>
          </p:cNvPr>
          <p:cNvSpPr txBox="1"/>
          <p:nvPr/>
        </p:nvSpPr>
        <p:spPr>
          <a:xfrm>
            <a:off x="-6501950" y="6131934"/>
            <a:ext cx="4663440" cy="523092"/>
          </a:xfrm>
          <a:prstGeom prst="rect">
            <a:avLst/>
          </a:prstGeom>
          <a:solidFill>
            <a:schemeClr val="bg1"/>
          </a:solidFill>
          <a:ln w="28575">
            <a:solidFill>
              <a:srgbClr val="231F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99">
                <a:latin typeface="Helvetica" pitchFamily="2" charset="0"/>
                <a:ea typeface="Verdana" panose="020B0604030504040204" pitchFamily="34" charset="0"/>
              </a:rPr>
              <a:t>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A5742-79A4-4888-A543-95542E529CEA}"/>
              </a:ext>
            </a:extLst>
          </p:cNvPr>
          <p:cNvSpPr txBox="1"/>
          <p:nvPr/>
        </p:nvSpPr>
        <p:spPr>
          <a:xfrm>
            <a:off x="-6501950" y="2612049"/>
            <a:ext cx="4663440" cy="523092"/>
          </a:xfrm>
          <a:prstGeom prst="rect">
            <a:avLst/>
          </a:prstGeom>
          <a:solidFill>
            <a:schemeClr val="bg1"/>
          </a:solidFill>
          <a:ln w="28575">
            <a:solidFill>
              <a:srgbClr val="231F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99">
                <a:latin typeface="Helvetica" pitchFamily="2" charset="0"/>
                <a:ea typeface="Verdana" panose="020B0604030504040204" pitchFamily="34" charset="0"/>
              </a:rPr>
              <a:t>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471AC-B2B9-4621-B0AB-DC5A979EAF42}"/>
              </a:ext>
            </a:extLst>
          </p:cNvPr>
          <p:cNvSpPr txBox="1"/>
          <p:nvPr/>
        </p:nvSpPr>
        <p:spPr>
          <a:xfrm>
            <a:off x="-6501950" y="9922561"/>
            <a:ext cx="4663440" cy="523092"/>
          </a:xfrm>
          <a:prstGeom prst="rect">
            <a:avLst/>
          </a:prstGeom>
          <a:solidFill>
            <a:schemeClr val="bg1"/>
          </a:solidFill>
          <a:ln w="28575">
            <a:solidFill>
              <a:srgbClr val="231F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99">
                <a:latin typeface="Helvetica" pitchFamily="2" charset="0"/>
                <a:ea typeface="Verdana" panose="020B0604030504040204" pitchFamily="34" charset="0"/>
              </a:rPr>
              <a:t>Medical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6C64C-EDAD-4C75-8F5A-E2432D526F1E}"/>
              </a:ext>
            </a:extLst>
          </p:cNvPr>
          <p:cNvSpPr txBox="1"/>
          <p:nvPr/>
        </p:nvSpPr>
        <p:spPr>
          <a:xfrm>
            <a:off x="-6501981" y="13243829"/>
            <a:ext cx="4663440" cy="523092"/>
          </a:xfrm>
          <a:prstGeom prst="rect">
            <a:avLst/>
          </a:prstGeom>
          <a:solidFill>
            <a:schemeClr val="bg1"/>
          </a:solidFill>
          <a:ln w="28575">
            <a:solidFill>
              <a:srgbClr val="231F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99">
                <a:latin typeface="Helvetica" pitchFamily="2" charset="0"/>
                <a:ea typeface="Verdana" panose="020B0604030504040204" pitchFamily="34" charset="0"/>
              </a:rPr>
              <a:t>Social Factors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91C14B-E6EF-4DBB-819A-48A53B06E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4686154" y="-6922526"/>
            <a:ext cx="1104044" cy="316284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CB03BD8-0A68-4F32-9108-9275904E6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37583" y="6979202"/>
            <a:ext cx="4006903" cy="26712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EE50D3-2BC8-4264-B077-82810858BBCC}"/>
              </a:ext>
            </a:extLst>
          </p:cNvPr>
          <p:cNvSpPr/>
          <p:nvPr/>
        </p:nvSpPr>
        <p:spPr>
          <a:xfrm>
            <a:off x="-6501981" y="-6323865"/>
            <a:ext cx="4663440" cy="20089783"/>
          </a:xfrm>
          <a:prstGeom prst="rect">
            <a:avLst/>
          </a:prstGeom>
          <a:noFill/>
          <a:ln w="28575">
            <a:solidFill>
              <a:srgbClr val="231F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3ED0C4-8E2E-4FD0-B4EC-E1012A664738}"/>
              </a:ext>
            </a:extLst>
          </p:cNvPr>
          <p:cNvSpPr/>
          <p:nvPr/>
        </p:nvSpPr>
        <p:spPr>
          <a:xfrm>
            <a:off x="-6500740" y="-7877472"/>
            <a:ext cx="4662198" cy="1560222"/>
          </a:xfrm>
          <a:prstGeom prst="rect">
            <a:avLst/>
          </a:prstGeom>
          <a:solidFill>
            <a:srgbClr val="E6271F"/>
          </a:solidFill>
          <a:ln w="28575">
            <a:solidFill>
              <a:srgbClr val="231F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5D1126-6640-41CE-BAC0-B83E4395C1C7}"/>
              </a:ext>
            </a:extLst>
          </p:cNvPr>
          <p:cNvSpPr txBox="1"/>
          <p:nvPr/>
        </p:nvSpPr>
        <p:spPr>
          <a:xfrm>
            <a:off x="-6495433" y="-7671804"/>
            <a:ext cx="46504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IS YOUR HEALTH</a:t>
            </a:r>
            <a:br>
              <a:rPr lang="en-US" sz="36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sz="36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IN YOUR HANDS?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6D8754-4D44-401A-ACB9-BF04DD7ECD2D}"/>
              </a:ext>
            </a:extLst>
          </p:cNvPr>
          <p:cNvSpPr txBox="1"/>
          <p:nvPr/>
        </p:nvSpPr>
        <p:spPr>
          <a:xfrm>
            <a:off x="-6501981" y="-1174458"/>
            <a:ext cx="4663440" cy="523092"/>
          </a:xfrm>
          <a:prstGeom prst="rect">
            <a:avLst/>
          </a:prstGeom>
          <a:solidFill>
            <a:schemeClr val="bg1"/>
          </a:solidFill>
          <a:ln w="28575">
            <a:solidFill>
              <a:srgbClr val="231F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99">
                <a:latin typeface="Helvetica" pitchFamily="2" charset="0"/>
                <a:ea typeface="Verdana" panose="020B0604030504040204" pitchFamily="34" charset="0"/>
              </a:rPr>
              <a:t>Microbiome</a:t>
            </a: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3AA5EC04-6C1E-42BD-82B1-D85601F95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49810" y="-544359"/>
            <a:ext cx="3045281" cy="3045281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D77B090D-8567-44E9-9276-6C176AD01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20201" y="3661272"/>
            <a:ext cx="2916801" cy="194453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4B25B0E-F625-4F82-90FF-908DE68BC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56877" y="10737294"/>
            <a:ext cx="2245490" cy="2245490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8B6C2A1-760E-45BD-8642-F8E082F47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055972" y="-4308674"/>
            <a:ext cx="3657607" cy="3657607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C93AA2-0DC6-438A-B85E-56A17C4AB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7469">
            <a:off x="14873851" y="2361984"/>
            <a:ext cx="492648" cy="1411331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B7CF874-73FE-4D2E-8B02-E6D25750CC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76750" y="661390"/>
            <a:ext cx="1627566" cy="1627566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09219205-010B-4BF4-BD9F-0A201C74F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4575" y="852868"/>
            <a:ext cx="1325563" cy="1325563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1C1C82E0-DAAE-40A3-B687-0ACF103F9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7062" y="2568764"/>
            <a:ext cx="1325563" cy="88370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B4A48FE-4F22-4F16-AF05-E2BB6A2BC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9377" y="3149826"/>
            <a:ext cx="1627566" cy="108504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8E0E1A39-8E64-42B1-86AE-A05E506A9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7458" y="1906464"/>
            <a:ext cx="1051405" cy="105140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68D5BC7-E2C7-43FE-BA31-0DCC191A0D5B}"/>
              </a:ext>
            </a:extLst>
          </p:cNvPr>
          <p:cNvGrpSpPr/>
          <p:nvPr/>
        </p:nvGrpSpPr>
        <p:grpSpPr>
          <a:xfrm>
            <a:off x="415637" y="2613663"/>
            <a:ext cx="11334402" cy="2744682"/>
            <a:chOff x="415637" y="2613663"/>
            <a:chExt cx="11334402" cy="2744682"/>
          </a:xfrm>
        </p:grpSpPr>
        <p:pic>
          <p:nvPicPr>
            <p:cNvPr id="28" name="Picture 2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D375B97-8358-4B0A-BB16-7E8CB9957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707469">
              <a:off x="1296925" y="3504739"/>
              <a:ext cx="492648" cy="1411331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5AFAFB-49EE-4429-A8EE-6E5AE7328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5940" y="3434224"/>
              <a:ext cx="1552362" cy="1552362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E461C4C-C89B-4C33-9AB7-AB2B832E1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0268" y="3726629"/>
              <a:ext cx="1451338" cy="96755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80305FD7-5F3F-407F-9DC0-060BB5CFE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2090" y="3711497"/>
              <a:ext cx="1673181" cy="1115455"/>
            </a:xfrm>
            <a:prstGeom prst="rect">
              <a:avLst/>
            </a:prstGeom>
          </p:spPr>
        </p:pic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2F7A3A2C-1C80-41F2-BB26-5113FF319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95327" y="3610484"/>
              <a:ext cx="1199847" cy="1199847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2FCB459-1037-4071-91B7-E21FCF7D7C95}"/>
                </a:ext>
              </a:extLst>
            </p:cNvPr>
            <p:cNvGrpSpPr/>
            <p:nvPr/>
          </p:nvGrpSpPr>
          <p:grpSpPr>
            <a:xfrm>
              <a:off x="415637" y="2613663"/>
              <a:ext cx="11334402" cy="2744682"/>
              <a:chOff x="1020416" y="2613663"/>
              <a:chExt cx="10151167" cy="274468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74ED309-3DB9-4A45-B14D-76A9F4DBB7EB}"/>
                  </a:ext>
                </a:extLst>
              </p:cNvPr>
              <p:cNvSpPr/>
              <p:nvPr/>
            </p:nvSpPr>
            <p:spPr>
              <a:xfrm>
                <a:off x="1021017" y="2618518"/>
                <a:ext cx="2029968" cy="2739827"/>
              </a:xfrm>
              <a:prstGeom prst="rect">
                <a:avLst/>
              </a:prstGeom>
              <a:noFill/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BE713E2-899E-4892-9364-475E94761A61}"/>
                  </a:ext>
                </a:extLst>
              </p:cNvPr>
              <p:cNvSpPr/>
              <p:nvPr/>
            </p:nvSpPr>
            <p:spPr>
              <a:xfrm>
                <a:off x="3050985" y="2618518"/>
                <a:ext cx="2029968" cy="2739827"/>
              </a:xfrm>
              <a:prstGeom prst="rect">
                <a:avLst/>
              </a:prstGeom>
              <a:noFill/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2652C3-CDE8-4E46-95F7-8E160C6768D4}"/>
                  </a:ext>
                </a:extLst>
              </p:cNvPr>
              <p:cNvSpPr/>
              <p:nvPr/>
            </p:nvSpPr>
            <p:spPr>
              <a:xfrm>
                <a:off x="5080352" y="2618516"/>
                <a:ext cx="2029968" cy="2739827"/>
              </a:xfrm>
              <a:prstGeom prst="rect">
                <a:avLst/>
              </a:prstGeom>
              <a:noFill/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1A0231E-DE7A-4E52-A2F8-B7E4D4BA7F82}"/>
                  </a:ext>
                </a:extLst>
              </p:cNvPr>
              <p:cNvSpPr/>
              <p:nvPr/>
            </p:nvSpPr>
            <p:spPr>
              <a:xfrm>
                <a:off x="7111046" y="2618515"/>
                <a:ext cx="2029968" cy="2739827"/>
              </a:xfrm>
              <a:prstGeom prst="rect">
                <a:avLst/>
              </a:prstGeom>
              <a:noFill/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FCF2DEC-BF49-4748-AD95-A5759A7650D4}"/>
                  </a:ext>
                </a:extLst>
              </p:cNvPr>
              <p:cNvSpPr/>
              <p:nvPr/>
            </p:nvSpPr>
            <p:spPr>
              <a:xfrm>
                <a:off x="9141615" y="2618518"/>
                <a:ext cx="2029968" cy="2739827"/>
              </a:xfrm>
              <a:prstGeom prst="rect">
                <a:avLst/>
              </a:prstGeom>
              <a:noFill/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4EBF876-1A3B-4972-A188-DF30826D497C}"/>
                  </a:ext>
                </a:extLst>
              </p:cNvPr>
              <p:cNvSpPr/>
              <p:nvPr/>
            </p:nvSpPr>
            <p:spPr>
              <a:xfrm>
                <a:off x="1020416" y="2614853"/>
                <a:ext cx="2029968" cy="3611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>
                    <a:solidFill>
                      <a:srgbClr val="231F20"/>
                    </a:solidFill>
                    <a:latin typeface="Helvetica" pitchFamily="2" charset="0"/>
                  </a:rPr>
                  <a:t>Genetics</a:t>
                </a:r>
                <a:endParaRPr lang="en-US">
                  <a:solidFill>
                    <a:srgbClr val="231F20"/>
                  </a:solidFill>
                  <a:latin typeface="Helvetica" pitchFamily="2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FB820AA-9A8B-4557-80F4-52A6F5910283}"/>
                  </a:ext>
                </a:extLst>
              </p:cNvPr>
              <p:cNvSpPr/>
              <p:nvPr/>
            </p:nvSpPr>
            <p:spPr>
              <a:xfrm>
                <a:off x="3050384" y="2614853"/>
                <a:ext cx="2029968" cy="3611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>
                    <a:solidFill>
                      <a:srgbClr val="231F20"/>
                    </a:solidFill>
                    <a:latin typeface="Helvetica" pitchFamily="2" charset="0"/>
                  </a:rPr>
                  <a:t>Environment</a:t>
                </a:r>
                <a:endParaRPr lang="en-US">
                  <a:solidFill>
                    <a:srgbClr val="231F20"/>
                  </a:solidFill>
                  <a:latin typeface="Helvetica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2BDE03-D40E-4F30-966C-844F6EB34CC4}"/>
                  </a:ext>
                </a:extLst>
              </p:cNvPr>
              <p:cNvSpPr/>
              <p:nvPr/>
            </p:nvSpPr>
            <p:spPr>
              <a:xfrm>
                <a:off x="5080352" y="2617288"/>
                <a:ext cx="2029968" cy="3611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>
                    <a:solidFill>
                      <a:srgbClr val="231F20"/>
                    </a:solidFill>
                    <a:latin typeface="Helvetica" pitchFamily="2" charset="0"/>
                  </a:rPr>
                  <a:t>Behavior</a:t>
                </a:r>
                <a:endParaRPr lang="en-US">
                  <a:solidFill>
                    <a:srgbClr val="231F20"/>
                  </a:solidFill>
                  <a:latin typeface="Helvetica" pitchFamily="2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F0EDC6D-84E7-47FD-8195-38C8E0B7F61D}"/>
                  </a:ext>
                </a:extLst>
              </p:cNvPr>
              <p:cNvSpPr/>
              <p:nvPr/>
            </p:nvSpPr>
            <p:spPr>
              <a:xfrm>
                <a:off x="7111046" y="2613663"/>
                <a:ext cx="2029968" cy="3611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>
                    <a:solidFill>
                      <a:srgbClr val="231F20"/>
                    </a:solidFill>
                    <a:latin typeface="Helvetica" pitchFamily="2" charset="0"/>
                  </a:rPr>
                  <a:t>Medical Care</a:t>
                </a:r>
                <a:endParaRPr lang="en-US">
                  <a:solidFill>
                    <a:srgbClr val="231F20"/>
                  </a:solidFill>
                  <a:latin typeface="Helvetica" pitchFamily="2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06E711F-16D9-4F6F-A8DC-5032B52ADB26}"/>
                  </a:ext>
                </a:extLst>
              </p:cNvPr>
              <p:cNvSpPr/>
              <p:nvPr/>
            </p:nvSpPr>
            <p:spPr>
              <a:xfrm>
                <a:off x="9141014" y="2614853"/>
                <a:ext cx="2029968" cy="3611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31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>
                    <a:solidFill>
                      <a:srgbClr val="231F20"/>
                    </a:solidFill>
                    <a:latin typeface="Helvetica" pitchFamily="2" charset="0"/>
                  </a:rPr>
                  <a:t>Social Factors</a:t>
                </a:r>
                <a:endParaRPr lang="en-US">
                  <a:solidFill>
                    <a:srgbClr val="231F20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65858516-2021-4716-9517-52A60E28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</p:spTree>
    <p:extLst>
      <p:ext uri="{BB962C8B-B14F-4D97-AF65-F5344CB8AC3E}">
        <p14:creationId xmlns:p14="http://schemas.microsoft.com/office/powerpoint/2010/main" val="3487698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CB4B5D-EBE0-414E-B193-EF34ADABD0E1}"/>
              </a:ext>
            </a:extLst>
          </p:cNvPr>
          <p:cNvSpPr/>
          <p:nvPr/>
        </p:nvSpPr>
        <p:spPr>
          <a:xfrm>
            <a:off x="4874219" y="2623899"/>
            <a:ext cx="4057096" cy="621437"/>
          </a:xfrm>
          <a:prstGeom prst="rect">
            <a:avLst/>
          </a:prstGeom>
          <a:solidFill>
            <a:srgbClr val="FEC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3B430B-3003-4D8F-802D-40E44707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1652588"/>
            <a:ext cx="11080750" cy="2852737"/>
          </a:xfrm>
        </p:spPr>
        <p:txBody>
          <a:bodyPr>
            <a:normAutofit/>
          </a:bodyPr>
          <a:lstStyle/>
          <a:p>
            <a:r>
              <a:rPr lang="en-US" sz="4400"/>
              <a:t>To Examine the Social Factors Correlated to COVID-19 Prevalence in Worcester, MA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B78FA-2A2E-484A-9A75-EAAF23F0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625" y="4589463"/>
            <a:ext cx="11080750" cy="1500187"/>
          </a:xfrm>
        </p:spPr>
        <p:txBody>
          <a:bodyPr/>
          <a:lstStyle/>
          <a:p>
            <a:r>
              <a:rPr lang="en-US">
                <a:solidFill>
                  <a:srgbClr val="E6271F"/>
                </a:solidFill>
              </a:rPr>
              <a:t>Primary Research Goal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0694A-FB0F-4A84-8766-DDC5212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</p:spTree>
    <p:extLst>
      <p:ext uri="{BB962C8B-B14F-4D97-AF65-F5344CB8AC3E}">
        <p14:creationId xmlns:p14="http://schemas.microsoft.com/office/powerpoint/2010/main" val="487569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E91E-333D-4567-A13C-D9F3986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Social Factors Associated With Health Outcomes Are Connected &amp; Compounding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4DC6B-C1D9-4178-AC92-78F617B7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4A2B5-C053-4C3D-9603-4D6E17F4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905ECC-F73C-493D-9318-0C754E83579E}"/>
              </a:ext>
            </a:extLst>
          </p:cNvPr>
          <p:cNvGrpSpPr/>
          <p:nvPr/>
        </p:nvGrpSpPr>
        <p:grpSpPr>
          <a:xfrm>
            <a:off x="2570727" y="2194114"/>
            <a:ext cx="7050543" cy="3777044"/>
            <a:chOff x="2570727" y="2194114"/>
            <a:chExt cx="7050543" cy="37770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D46F6FE-DD38-4E32-9579-CBB60EA59870}"/>
                </a:ext>
              </a:extLst>
            </p:cNvPr>
            <p:cNvGrpSpPr/>
            <p:nvPr/>
          </p:nvGrpSpPr>
          <p:grpSpPr>
            <a:xfrm>
              <a:off x="2570727" y="2594224"/>
              <a:ext cx="7050543" cy="3376934"/>
              <a:chOff x="35294612" y="9017911"/>
              <a:chExt cx="7812838" cy="3757606"/>
            </a:xfrm>
          </p:grpSpPr>
          <p:pic>
            <p:nvPicPr>
              <p:cNvPr id="21" name="Picture 2" descr="Bacteria, corona, disease, science, structure, virus, outbreak icon - Free  download">
                <a:extLst>
                  <a:ext uri="{FF2B5EF4-FFF2-40B4-BE49-F238E27FC236}">
                    <a16:creationId xmlns:a16="http://schemas.microsoft.com/office/drawing/2014/main" id="{B95B9514-AE61-4F06-97DF-44E426A007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41456" y="9017911"/>
                <a:ext cx="3060400" cy="331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92B7B4-7DC4-4013-A1BF-F261FAD4303E}"/>
                  </a:ext>
                </a:extLst>
              </p:cNvPr>
              <p:cNvSpPr txBox="1"/>
              <p:nvPr/>
            </p:nvSpPr>
            <p:spPr>
              <a:xfrm>
                <a:off x="40756848" y="11258953"/>
                <a:ext cx="2350602" cy="44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231F2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Nutrition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0FB24-EB30-4DCB-BEF0-EB8D169BA2E3}"/>
                  </a:ext>
                </a:extLst>
              </p:cNvPr>
              <p:cNvSpPr txBox="1"/>
              <p:nvPr/>
            </p:nvSpPr>
            <p:spPr>
              <a:xfrm>
                <a:off x="40756848" y="9599671"/>
                <a:ext cx="2318005" cy="44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231F2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Education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12D7B8-F8CF-458D-BF49-9629B9655896}"/>
                  </a:ext>
                </a:extLst>
              </p:cNvPr>
              <p:cNvSpPr txBox="1"/>
              <p:nvPr/>
            </p:nvSpPr>
            <p:spPr>
              <a:xfrm>
                <a:off x="35581499" y="11258951"/>
                <a:ext cx="2004967" cy="44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231F2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Crime</a:t>
                </a:r>
                <a:endParaRPr lang="en-US" sz="2400" b="1">
                  <a:solidFill>
                    <a:srgbClr val="231F2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CF847F-0135-4972-9900-F6E8E5872A15}"/>
                  </a:ext>
                </a:extLst>
              </p:cNvPr>
              <p:cNvSpPr txBox="1"/>
              <p:nvPr/>
            </p:nvSpPr>
            <p:spPr>
              <a:xfrm>
                <a:off x="35294612" y="9599670"/>
                <a:ext cx="2350602" cy="44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231F2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Transportation</a:t>
                </a:r>
                <a:endParaRPr lang="en-US" sz="1600" b="1">
                  <a:solidFill>
                    <a:srgbClr val="231F2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31A9B4-4640-4712-963C-E90AA57B07A0}"/>
                  </a:ext>
                </a:extLst>
              </p:cNvPr>
              <p:cNvSpPr txBox="1"/>
              <p:nvPr/>
            </p:nvSpPr>
            <p:spPr>
              <a:xfrm>
                <a:off x="38279349" y="12330304"/>
                <a:ext cx="1784612" cy="44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231F2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Income</a:t>
                </a:r>
                <a:endParaRPr lang="en-US" sz="3200" b="1">
                  <a:solidFill>
                    <a:srgbClr val="231F2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119EE9-0D0C-4932-AC13-9FFEF8D55410}"/>
                </a:ext>
              </a:extLst>
            </p:cNvPr>
            <p:cNvSpPr txBox="1"/>
            <p:nvPr/>
          </p:nvSpPr>
          <p:spPr>
            <a:xfrm>
              <a:off x="5456396" y="2194114"/>
              <a:ext cx="122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>
                  <a:solidFill>
                    <a:srgbClr val="231F2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Housing</a:t>
              </a:r>
              <a:endParaRPr lang="en-US" sz="1600" b="1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327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E47258-F072-49D4-867E-99F325DAF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7DCDEB0-8BAA-4829-922B-F34CDFE2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Average Family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22A25-5C88-4EE3-B755-2BF8FDC6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2D1F43-C381-44E3-A4EE-B7C24CEA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6254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32787 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8D2385-E2B7-4EC6-851D-270C0F8EA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7DCDEB0-8BAA-4829-922B-F34CDFE2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Best Schools by Proximity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22A25-5C88-4EE3-B755-2BF8FDC6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2D1F43-C381-44E3-A4EE-B7C24CEA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62618 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32943 0.001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896C71-3BAB-4C31-8286-D1AE6C5A8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037" r="6839" b="3333"/>
          <a:stretch/>
        </p:blipFill>
        <p:spPr>
          <a:xfrm>
            <a:off x="509135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0C642A-5C00-4151-B16F-A6E59E9CC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4299" r="7634" b="5004"/>
          <a:stretch/>
        </p:blipFill>
        <p:spPr>
          <a:xfrm>
            <a:off x="4136508" y="1776573"/>
            <a:ext cx="3627373" cy="4572000"/>
          </a:xfrm>
          <a:prstGeom prst="rect">
            <a:avLst/>
          </a:prstGeom>
          <a:ln w="19050">
            <a:solidFill>
              <a:srgbClr val="231F2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87232A-18D6-4CCE-A8A7-D1B9FDC5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Crime 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09D31-0470-4DFE-8210-8707C98C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Study of COVID-19 in Worcester Massachusetts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13EB5-BE4F-43FA-BBAB-7DDBB752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144-4E61-4CE1-8973-F3C0A142A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6254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32943 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C2D7DA28E4041B6A7A0BDF497E88B" ma:contentTypeVersion="11" ma:contentTypeDescription="Create a new document." ma:contentTypeScope="" ma:versionID="84ba09f5847ff43bb2cca8b58f7671c1">
  <xsd:schema xmlns:xsd="http://www.w3.org/2001/XMLSchema" xmlns:xs="http://www.w3.org/2001/XMLSchema" xmlns:p="http://schemas.microsoft.com/office/2006/metadata/properties" xmlns:ns3="4c05dffc-2138-45e1-a49a-5c7c267e2aeb" xmlns:ns4="d7186fe4-49aa-4e1d-ab17-9e2ac446a68f" targetNamespace="http://schemas.microsoft.com/office/2006/metadata/properties" ma:root="true" ma:fieldsID="c99bb810b42bfdcb415ee2fd75d58943" ns3:_="" ns4:_="">
    <xsd:import namespace="4c05dffc-2138-45e1-a49a-5c7c267e2aeb"/>
    <xsd:import namespace="d7186fe4-49aa-4e1d-ab17-9e2ac446a6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5dffc-2138-45e1-a49a-5c7c267e2a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86fe4-49aa-4e1d-ab17-9e2ac446a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7A9F75-1EB5-4325-B8CE-BA414A470A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01069-40FE-4662-B6E7-129A0AFDD209}">
  <ds:schemaRefs>
    <ds:schemaRef ds:uri="4c05dffc-2138-45e1-a49a-5c7c267e2aeb"/>
    <ds:schemaRef ds:uri="d7186fe4-49aa-4e1d-ab17-9e2ac446a6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B2F08A-2B2D-4F46-99C6-7A7A61F77026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7186fe4-49aa-4e1d-ab17-9e2ac446a68f"/>
    <ds:schemaRef ds:uri="4c05dffc-2138-45e1-a49a-5c7c267e2a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147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Helvetica</vt:lpstr>
      <vt:lpstr>Office Theme</vt:lpstr>
      <vt:lpstr>From Macro to Micro: Social Determinants of COVID-19 &amp; Nasopharyngeal Features Associated with Disease Progression A Study of COVID-19 in Worcester, Massachusetts</vt:lpstr>
      <vt:lpstr>COVID-19 is a Global Crisis</vt:lpstr>
      <vt:lpstr>COVID-19 Dramatically Hit Worcester</vt:lpstr>
      <vt:lpstr>Is Your Health In Your Hands?</vt:lpstr>
      <vt:lpstr>To Examine the Social Factors Correlated to COVID-19 Prevalence in Worcester, MA </vt:lpstr>
      <vt:lpstr>Social Factors Associated With Health Outcomes Are Connected &amp; Compounding</vt:lpstr>
      <vt:lpstr>Average Family Size</vt:lpstr>
      <vt:lpstr>Best Schools by Proximity</vt:lpstr>
      <vt:lpstr>Crime Rate</vt:lpstr>
      <vt:lpstr>Demographics</vt:lpstr>
      <vt:lpstr>Food Desert</vt:lpstr>
      <vt:lpstr>Income Below Poverty</vt:lpstr>
      <vt:lpstr>Less than High School Education</vt:lpstr>
      <vt:lpstr>Meals from Fast Food Per Week</vt:lpstr>
      <vt:lpstr>Median Household Income</vt:lpstr>
      <vt:lpstr>Population Density</vt:lpstr>
      <vt:lpstr>Usage of Public Transportation</vt:lpstr>
      <vt:lpstr>Unemployment Rate</vt:lpstr>
      <vt:lpstr>PowerPoint Presentation</vt:lpstr>
      <vt:lpstr>Bell Ringers Model</vt:lpstr>
      <vt:lpstr>Rhetoric is to Audience as Health &amp; Medicine are to Social Factors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Macro to Micro: Social Determinants of COVID-19 &amp; Nasopharyngeal Features Associated with Disease Progression A Study of COVID-19 in Worcester Massachusetts</dc:title>
  <dc:creator>Tocci, Christopher W.</dc:creator>
  <cp:lastModifiedBy>Tocci, Christopher W.</cp:lastModifiedBy>
  <cp:revision>2</cp:revision>
  <dcterms:created xsi:type="dcterms:W3CDTF">2021-04-28T21:13:12Z</dcterms:created>
  <dcterms:modified xsi:type="dcterms:W3CDTF">2021-05-06T20:39:57Z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0x010100877C2D7DA28E4041B6A7A0BDF497E88B</vt:lpwstr>
  </property>
</Properties>
</file>