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handoutMasters/handoutMaster1.xml" ContentType="application/vnd.openxmlformats-officedocument.presentationml.handoutMaster+xml"/>
  <Override PartName="/ppt/viewProps.xml" ContentType="application/vnd.openxmlformats-officedocument.presentationml.viewProps+xml"/>
  <Override PartName="/ppt/charts/chart1.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7" r:id="rId1"/>
  </p:sldMasterIdLst>
  <p:notesMasterIdLst>
    <p:notesMasterId r:id="rId3"/>
  </p:notesMasterIdLst>
  <p:handoutMasterIdLst>
    <p:handoutMasterId r:id="rId4"/>
  </p:handoutMasterIdLst>
  <p:sldIdLst>
    <p:sldId id="256" r:id="rId2"/>
  </p:sldIdLst>
  <p:sldSz cx="38404800" cy="32918400"/>
  <p:notesSz cx="6858000" cy="9144000"/>
  <p:defaultTextStyle>
    <a:defPPr>
      <a:defRPr lang="en-US"/>
    </a:defPPr>
    <a:lvl1pPr algn="l" defTabSz="2194534" rtl="0" fontAlgn="base">
      <a:spcBef>
        <a:spcPct val="0"/>
      </a:spcBef>
      <a:spcAft>
        <a:spcPct val="0"/>
      </a:spcAft>
      <a:defRPr kern="1200">
        <a:solidFill>
          <a:schemeClr val="tx1"/>
        </a:solidFill>
        <a:latin typeface="Arial" charset="0"/>
        <a:ea typeface="ＭＳ Ｐゴシック" pitchFamily="34" charset="-128"/>
        <a:cs typeface="+mn-cs"/>
      </a:defRPr>
    </a:lvl1pPr>
    <a:lvl2pPr marL="2194534" algn="l" defTabSz="2194534" rtl="0" fontAlgn="base">
      <a:spcBef>
        <a:spcPct val="0"/>
      </a:spcBef>
      <a:spcAft>
        <a:spcPct val="0"/>
      </a:spcAft>
      <a:defRPr kern="1200">
        <a:solidFill>
          <a:schemeClr val="tx1"/>
        </a:solidFill>
        <a:latin typeface="Arial" charset="0"/>
        <a:ea typeface="ＭＳ Ｐゴシック" pitchFamily="34" charset="-128"/>
        <a:cs typeface="+mn-cs"/>
      </a:defRPr>
    </a:lvl2pPr>
    <a:lvl3pPr marL="4389068" algn="l" defTabSz="2194534" rtl="0" fontAlgn="base">
      <a:spcBef>
        <a:spcPct val="0"/>
      </a:spcBef>
      <a:spcAft>
        <a:spcPct val="0"/>
      </a:spcAft>
      <a:defRPr kern="1200">
        <a:solidFill>
          <a:schemeClr val="tx1"/>
        </a:solidFill>
        <a:latin typeface="Arial" charset="0"/>
        <a:ea typeface="ＭＳ Ｐゴシック" pitchFamily="34" charset="-128"/>
        <a:cs typeface="+mn-cs"/>
      </a:defRPr>
    </a:lvl3pPr>
    <a:lvl4pPr marL="6583602" algn="l" defTabSz="2194534" rtl="0" fontAlgn="base">
      <a:spcBef>
        <a:spcPct val="0"/>
      </a:spcBef>
      <a:spcAft>
        <a:spcPct val="0"/>
      </a:spcAft>
      <a:defRPr kern="1200">
        <a:solidFill>
          <a:schemeClr val="tx1"/>
        </a:solidFill>
        <a:latin typeface="Arial" charset="0"/>
        <a:ea typeface="ＭＳ Ｐゴシック" pitchFamily="34" charset="-128"/>
        <a:cs typeface="+mn-cs"/>
      </a:defRPr>
    </a:lvl4pPr>
    <a:lvl5pPr marL="8778137" algn="l" defTabSz="2194534" rtl="0" fontAlgn="base">
      <a:spcBef>
        <a:spcPct val="0"/>
      </a:spcBef>
      <a:spcAft>
        <a:spcPct val="0"/>
      </a:spcAft>
      <a:defRPr kern="1200">
        <a:solidFill>
          <a:schemeClr val="tx1"/>
        </a:solidFill>
        <a:latin typeface="Arial" charset="0"/>
        <a:ea typeface="ＭＳ Ｐゴシック" pitchFamily="34" charset="-128"/>
        <a:cs typeface="+mn-cs"/>
      </a:defRPr>
    </a:lvl5pPr>
    <a:lvl6pPr marL="10972672" algn="l" defTabSz="4389068" rtl="0" eaLnBrk="1" latinLnBrk="0" hangingPunct="1">
      <a:defRPr kern="1200">
        <a:solidFill>
          <a:schemeClr val="tx1"/>
        </a:solidFill>
        <a:latin typeface="Arial" charset="0"/>
        <a:ea typeface="ＭＳ Ｐゴシック" pitchFamily="34" charset="-128"/>
        <a:cs typeface="+mn-cs"/>
      </a:defRPr>
    </a:lvl6pPr>
    <a:lvl7pPr marL="13167206" algn="l" defTabSz="4389068" rtl="0" eaLnBrk="1" latinLnBrk="0" hangingPunct="1">
      <a:defRPr kern="1200">
        <a:solidFill>
          <a:schemeClr val="tx1"/>
        </a:solidFill>
        <a:latin typeface="Arial" charset="0"/>
        <a:ea typeface="ＭＳ Ｐゴシック" pitchFamily="34" charset="-128"/>
        <a:cs typeface="+mn-cs"/>
      </a:defRPr>
    </a:lvl7pPr>
    <a:lvl8pPr marL="15361740" algn="l" defTabSz="4389068" rtl="0" eaLnBrk="1" latinLnBrk="0" hangingPunct="1">
      <a:defRPr kern="1200">
        <a:solidFill>
          <a:schemeClr val="tx1"/>
        </a:solidFill>
        <a:latin typeface="Arial" charset="0"/>
        <a:ea typeface="ＭＳ Ｐゴシック" pitchFamily="34" charset="-128"/>
        <a:cs typeface="+mn-cs"/>
      </a:defRPr>
    </a:lvl8pPr>
    <a:lvl9pPr marL="17556274" algn="l" defTabSz="4389068" rtl="0" eaLnBrk="1" latinLnBrk="0" hangingPunct="1">
      <a:defRPr kern="1200">
        <a:solidFill>
          <a:schemeClr val="tx1"/>
        </a:solidFill>
        <a:latin typeface="Arial"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2DBD53"/>
    <a:srgbClr val="C41230"/>
    <a:srgbClr val="AC2B37"/>
    <a:srgbClr val="B53443"/>
    <a:srgbClr val="FAAA47"/>
    <a:srgbClr val="4B647B"/>
    <a:srgbClr val="496279"/>
    <a:srgbClr val="476077"/>
    <a:srgbClr val="455E75"/>
    <a:srgbClr val="292E36"/>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3" autoAdjust="0"/>
  </p:normalViewPr>
  <p:slideViewPr>
    <p:cSldViewPr snapToGrid="0" snapToObjects="1">
      <p:cViewPr>
        <p:scale>
          <a:sx n="20" d="100"/>
          <a:sy n="20" d="100"/>
        </p:scale>
        <p:origin x="-780" y="-276"/>
      </p:cViewPr>
      <p:guideLst>
        <p:guide orient="horz" pos="10368"/>
        <p:guide pos="12096"/>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101" d="100"/>
          <a:sy n="101" d="100"/>
        </p:scale>
        <p:origin x="-2616" y="-9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Chris\Desktop\PJ%20Keating%20Primary%20Analysi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style val="10"/>
  <c:chart>
    <c:title>
      <c:tx>
        <c:rich>
          <a:bodyPr/>
          <a:lstStyle/>
          <a:p>
            <a:pPr>
              <a:defRPr/>
            </a:pPr>
            <a:r>
              <a:rPr lang="en-US"/>
              <a:t>Potential</a:t>
            </a:r>
            <a:r>
              <a:rPr lang="en-US" baseline="0"/>
              <a:t> Profit Lost per Shift Hour</a:t>
            </a:r>
            <a:endParaRPr lang="en-US"/>
          </a:p>
        </c:rich>
      </c:tx>
      <c:layout/>
    </c:title>
    <c:plotArea>
      <c:layout/>
      <c:barChart>
        <c:barDir val="col"/>
        <c:grouping val="clustered"/>
        <c:ser>
          <c:idx val="1"/>
          <c:order val="0"/>
          <c:spPr>
            <a:solidFill>
              <a:schemeClr val="tx2">
                <a:lumMod val="75000"/>
              </a:schemeClr>
            </a:solidFill>
          </c:spPr>
          <c:dLbls>
            <c:dLbl>
              <c:idx val="0"/>
              <c:layout>
                <c:manualLayout>
                  <c:x val="-5.5555555555555558E-3"/>
                  <c:y val="9.4925634295721535E-4"/>
                </c:manualLayout>
              </c:layout>
              <c:dLblPos val="outEnd"/>
              <c:showVal val="1"/>
            </c:dLbl>
            <c:dLbl>
              <c:idx val="1"/>
              <c:layout>
                <c:manualLayout>
                  <c:x val="0"/>
                  <c:y val="5.5788859725867581E-3"/>
                </c:manualLayout>
              </c:layout>
              <c:dLblPos val="outEnd"/>
              <c:showVal val="1"/>
            </c:dLbl>
            <c:dLbl>
              <c:idx val="2"/>
              <c:layout>
                <c:manualLayout>
                  <c:x val="0"/>
                  <c:y val="1.4838145231846022E-2"/>
                </c:manualLayout>
              </c:layout>
              <c:dLblPos val="outEnd"/>
              <c:showVal val="1"/>
            </c:dLbl>
            <c:dLbl>
              <c:idx val="3"/>
              <c:layout>
                <c:manualLayout>
                  <c:x val="0"/>
                  <c:y val="1.4838145231846041E-2"/>
                </c:manualLayout>
              </c:layout>
              <c:dLblPos val="outEnd"/>
              <c:showVal val="1"/>
            </c:dLbl>
            <c:dLblPos val="inEnd"/>
            <c:showVal val="1"/>
          </c:dLbls>
          <c:cat>
            <c:numRef>
              <c:f>Sheet2!$A$1:$A$4</c:f>
              <c:numCache>
                <c:formatCode>General</c:formatCode>
                <c:ptCount val="4"/>
                <c:pt idx="0">
                  <c:v>2009</c:v>
                </c:pt>
                <c:pt idx="1">
                  <c:v>2010</c:v>
                </c:pt>
                <c:pt idx="2">
                  <c:v>2011</c:v>
                </c:pt>
                <c:pt idx="3">
                  <c:v>2012</c:v>
                </c:pt>
              </c:numCache>
            </c:numRef>
          </c:cat>
          <c:val>
            <c:numRef>
              <c:f>Sheet2!$B$1:$B$4</c:f>
              <c:numCache>
                <c:formatCode>"$"#,##0.00</c:formatCode>
                <c:ptCount val="4"/>
                <c:pt idx="0">
                  <c:v>1463.8754125165196</c:v>
                </c:pt>
                <c:pt idx="1">
                  <c:v>2069.3561506408059</c:v>
                </c:pt>
                <c:pt idx="2">
                  <c:v>1781.6427521197998</c:v>
                </c:pt>
                <c:pt idx="3">
                  <c:v>3183.964761354955</c:v>
                </c:pt>
              </c:numCache>
            </c:numRef>
          </c:val>
        </c:ser>
        <c:gapWidth val="75"/>
        <c:overlap val="40"/>
        <c:axId val="67451136"/>
        <c:axId val="67485696"/>
      </c:barChart>
      <c:catAx>
        <c:axId val="67451136"/>
        <c:scaling>
          <c:orientation val="minMax"/>
        </c:scaling>
        <c:axPos val="b"/>
        <c:numFmt formatCode="General" sourceLinked="1"/>
        <c:majorTickMark val="none"/>
        <c:tickLblPos val="nextTo"/>
        <c:crossAx val="67485696"/>
        <c:crosses val="autoZero"/>
        <c:auto val="1"/>
        <c:lblAlgn val="ctr"/>
        <c:lblOffset val="100"/>
      </c:catAx>
      <c:valAx>
        <c:axId val="67485696"/>
        <c:scaling>
          <c:orientation val="minMax"/>
        </c:scaling>
        <c:axPos val="l"/>
        <c:majorGridlines/>
        <c:numFmt formatCode="&quot;$&quot;#,##0.00" sourceLinked="1"/>
        <c:majorTickMark val="none"/>
        <c:tickLblPos val="nextTo"/>
        <c:crossAx val="67451136"/>
        <c:crosses val="autoZero"/>
        <c:crossBetween val="between"/>
      </c:valAx>
    </c:plotArea>
    <c:plotVisOnly val="1"/>
  </c:chart>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1186C1-2136-4F5C-81C5-7E7D5B4818E4}" type="datetimeFigureOut">
              <a:rPr lang="en-US" smtClean="0"/>
              <a:pPr/>
              <a:t>4/11/2013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524E169-9EE6-400B-8489-6CA7AC8B5725}" type="slidenum">
              <a:rPr lang="en-US" smtClean="0"/>
              <a:pPr/>
              <a:t>‹#›</a:t>
            </a:fld>
            <a:endParaRPr lang="en-US"/>
          </a:p>
        </p:txBody>
      </p:sp>
    </p:spTree>
    <p:extLst>
      <p:ext uri="{BB962C8B-B14F-4D97-AF65-F5344CB8AC3E}">
        <p14:creationId xmlns="" xmlns:p14="http://schemas.microsoft.com/office/powerpoint/2010/main" val="1343015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111" charset="0"/>
                <a:ea typeface="ＭＳ Ｐゴシック" pitchFamily="-111" charset="-128"/>
                <a:cs typeface="ＭＳ Ｐゴシック" pitchFamily="-111" charset="-128"/>
              </a:defRPr>
            </a:lvl1pPr>
          </a:lstStyle>
          <a:p>
            <a:pPr>
              <a:defRPr/>
            </a:pPr>
            <a:fld id="{5CED8F03-33F9-49DD-B78E-DE1AC6832885}" type="datetimeFigureOut">
              <a:rPr lang="en-US"/>
              <a:pPr>
                <a:defRPr/>
              </a:pPr>
              <a:t>4/11/2013</a:t>
            </a:fld>
            <a:endParaRPr lang="en-US"/>
          </a:p>
        </p:txBody>
      </p:sp>
      <p:sp>
        <p:nvSpPr>
          <p:cNvPr id="4" name="Slide Image Placeholder 3"/>
          <p:cNvSpPr>
            <a:spLocks noGrp="1" noRot="1" noChangeAspect="1"/>
          </p:cNvSpPr>
          <p:nvPr>
            <p:ph type="sldImg" idx="2"/>
          </p:nvPr>
        </p:nvSpPr>
        <p:spPr>
          <a:xfrm>
            <a:off x="1428750" y="685800"/>
            <a:ext cx="40005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111" charset="0"/>
                <a:ea typeface="ＭＳ Ｐゴシック" pitchFamily="-111" charset="-128"/>
                <a:cs typeface="ＭＳ Ｐゴシック" pitchFamily="-111"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111" charset="0"/>
                <a:ea typeface="ＭＳ Ｐゴシック" pitchFamily="-111" charset="-128"/>
                <a:cs typeface="ＭＳ Ｐゴシック" pitchFamily="-111" charset="-128"/>
              </a:defRPr>
            </a:lvl1pPr>
          </a:lstStyle>
          <a:p>
            <a:pPr>
              <a:defRPr/>
            </a:pPr>
            <a:fld id="{E535B096-6CBE-4AB3-9529-5688244F2DCE}" type="slidenum">
              <a:rPr lang="en-US"/>
              <a:pPr>
                <a:defRPr/>
              </a:pPr>
              <a:t>‹#›</a:t>
            </a:fld>
            <a:endParaRPr lang="en-US"/>
          </a:p>
        </p:txBody>
      </p:sp>
    </p:spTree>
    <p:extLst>
      <p:ext uri="{BB962C8B-B14F-4D97-AF65-F5344CB8AC3E}">
        <p14:creationId xmlns="" xmlns:p14="http://schemas.microsoft.com/office/powerpoint/2010/main" val="151204090"/>
      </p:ext>
    </p:extLst>
  </p:cSld>
  <p:clrMap bg1="lt1" tx1="dk1" bg2="lt2" tx2="dk2" accent1="accent1" accent2="accent2" accent3="accent3" accent4="accent4" accent5="accent5" accent6="accent6" hlink="hlink" folHlink="folHlink"/>
  <p:notesStyle>
    <a:lvl1pPr algn="l" defTabSz="2194534" rtl="0" eaLnBrk="0" fontAlgn="base" hangingPunct="0">
      <a:spcBef>
        <a:spcPct val="30000"/>
      </a:spcBef>
      <a:spcAft>
        <a:spcPct val="0"/>
      </a:spcAft>
      <a:defRPr sz="5800" kern="1200">
        <a:solidFill>
          <a:schemeClr val="tx1"/>
        </a:solidFill>
        <a:latin typeface="+mn-lt"/>
        <a:ea typeface="+mn-ea"/>
        <a:cs typeface="+mn-cs"/>
      </a:defRPr>
    </a:lvl1pPr>
    <a:lvl2pPr marL="2194534" algn="l" defTabSz="2194534" rtl="0" eaLnBrk="0" fontAlgn="base" hangingPunct="0">
      <a:spcBef>
        <a:spcPct val="30000"/>
      </a:spcBef>
      <a:spcAft>
        <a:spcPct val="0"/>
      </a:spcAft>
      <a:defRPr sz="5800" kern="1200">
        <a:solidFill>
          <a:schemeClr val="tx1"/>
        </a:solidFill>
        <a:latin typeface="+mn-lt"/>
        <a:ea typeface="+mn-ea"/>
        <a:cs typeface="+mn-cs"/>
      </a:defRPr>
    </a:lvl2pPr>
    <a:lvl3pPr marL="4389068" algn="l" defTabSz="2194534" rtl="0" eaLnBrk="0" fontAlgn="base" hangingPunct="0">
      <a:spcBef>
        <a:spcPct val="30000"/>
      </a:spcBef>
      <a:spcAft>
        <a:spcPct val="0"/>
      </a:spcAft>
      <a:defRPr sz="5800" kern="1200">
        <a:solidFill>
          <a:schemeClr val="tx1"/>
        </a:solidFill>
        <a:latin typeface="+mn-lt"/>
        <a:ea typeface="+mn-ea"/>
        <a:cs typeface="+mn-cs"/>
      </a:defRPr>
    </a:lvl3pPr>
    <a:lvl4pPr marL="6583602" algn="l" defTabSz="2194534" rtl="0" eaLnBrk="0" fontAlgn="base" hangingPunct="0">
      <a:spcBef>
        <a:spcPct val="30000"/>
      </a:spcBef>
      <a:spcAft>
        <a:spcPct val="0"/>
      </a:spcAft>
      <a:defRPr sz="5800" kern="1200">
        <a:solidFill>
          <a:schemeClr val="tx1"/>
        </a:solidFill>
        <a:latin typeface="+mn-lt"/>
        <a:ea typeface="+mn-ea"/>
        <a:cs typeface="+mn-cs"/>
      </a:defRPr>
    </a:lvl4pPr>
    <a:lvl5pPr marL="8778137" algn="l" defTabSz="2194534" rtl="0" eaLnBrk="0" fontAlgn="base" hangingPunct="0">
      <a:spcBef>
        <a:spcPct val="30000"/>
      </a:spcBef>
      <a:spcAft>
        <a:spcPct val="0"/>
      </a:spcAft>
      <a:defRPr sz="5800" kern="1200">
        <a:solidFill>
          <a:schemeClr val="tx1"/>
        </a:solidFill>
        <a:latin typeface="+mn-lt"/>
        <a:ea typeface="+mn-ea"/>
        <a:cs typeface="+mn-cs"/>
      </a:defRPr>
    </a:lvl5pPr>
    <a:lvl6pPr marL="10972672" algn="l" defTabSz="2194534" rtl="0" eaLnBrk="1" latinLnBrk="0" hangingPunct="1">
      <a:defRPr sz="5800" kern="1200">
        <a:solidFill>
          <a:schemeClr val="tx1"/>
        </a:solidFill>
        <a:latin typeface="+mn-lt"/>
        <a:ea typeface="+mn-ea"/>
        <a:cs typeface="+mn-cs"/>
      </a:defRPr>
    </a:lvl6pPr>
    <a:lvl7pPr marL="13167206" algn="l" defTabSz="2194534" rtl="0" eaLnBrk="1" latinLnBrk="0" hangingPunct="1">
      <a:defRPr sz="5800" kern="1200">
        <a:solidFill>
          <a:schemeClr val="tx1"/>
        </a:solidFill>
        <a:latin typeface="+mn-lt"/>
        <a:ea typeface="+mn-ea"/>
        <a:cs typeface="+mn-cs"/>
      </a:defRPr>
    </a:lvl7pPr>
    <a:lvl8pPr marL="15361740" algn="l" defTabSz="2194534" rtl="0" eaLnBrk="1" latinLnBrk="0" hangingPunct="1">
      <a:defRPr sz="5800" kern="1200">
        <a:solidFill>
          <a:schemeClr val="tx1"/>
        </a:solidFill>
        <a:latin typeface="+mn-lt"/>
        <a:ea typeface="+mn-ea"/>
        <a:cs typeface="+mn-cs"/>
      </a:defRPr>
    </a:lvl8pPr>
    <a:lvl9pPr marL="17556274" algn="l" defTabSz="2194534" rtl="0" eaLnBrk="1" latinLnBrk="0" hangingPunct="1">
      <a:defRPr sz="58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79992" y="10225771"/>
            <a:ext cx="32644821" cy="7055985"/>
          </a:xfrm>
          <a:prstGeom prst="rect">
            <a:avLst/>
          </a:prstGeom>
        </p:spPr>
        <p:txBody>
          <a:bodyPr lIns="120015" tIns="60008" rIns="120015" bIns="60008"/>
          <a:lstStyle/>
          <a:p>
            <a:r>
              <a:rPr lang="en-US" smtClean="0"/>
              <a:t>Click to edit Master title style</a:t>
            </a:r>
            <a:endParaRPr lang="en-US"/>
          </a:p>
        </p:txBody>
      </p:sp>
      <p:sp>
        <p:nvSpPr>
          <p:cNvPr id="3" name="Subtitle 2"/>
          <p:cNvSpPr>
            <a:spLocks noGrp="1"/>
          </p:cNvSpPr>
          <p:nvPr>
            <p:ph type="subTitle" idx="1"/>
          </p:nvPr>
        </p:nvSpPr>
        <p:spPr>
          <a:xfrm>
            <a:off x="5759981" y="18653353"/>
            <a:ext cx="26884841" cy="8413296"/>
          </a:xfrm>
          <a:prstGeom prst="rect">
            <a:avLst/>
          </a:prstGeom>
        </p:spPr>
        <p:txBody>
          <a:bodyPr lIns="120015" tIns="60008" rIns="120015" bIns="60008"/>
          <a:lstStyle>
            <a:lvl1pPr marL="0" indent="0" algn="ctr">
              <a:buNone/>
              <a:defRPr>
                <a:solidFill>
                  <a:schemeClr val="tx1">
                    <a:tint val="75000"/>
                  </a:schemeClr>
                </a:solidFill>
              </a:defRPr>
            </a:lvl1pPr>
            <a:lvl2pPr marL="600075" indent="0" algn="ctr">
              <a:buNone/>
              <a:defRPr>
                <a:solidFill>
                  <a:schemeClr val="tx1">
                    <a:tint val="75000"/>
                  </a:schemeClr>
                </a:solidFill>
              </a:defRPr>
            </a:lvl2pPr>
            <a:lvl3pPr marL="1200150" indent="0" algn="ctr">
              <a:buNone/>
              <a:defRPr>
                <a:solidFill>
                  <a:schemeClr val="tx1">
                    <a:tint val="75000"/>
                  </a:schemeClr>
                </a:solidFill>
              </a:defRPr>
            </a:lvl3pPr>
            <a:lvl4pPr marL="1800225" indent="0" algn="ctr">
              <a:buNone/>
              <a:defRPr>
                <a:solidFill>
                  <a:schemeClr val="tx1">
                    <a:tint val="75000"/>
                  </a:schemeClr>
                </a:solidFill>
              </a:defRPr>
            </a:lvl4pPr>
            <a:lvl5pPr marL="2400300" indent="0" algn="ctr">
              <a:buNone/>
              <a:defRPr>
                <a:solidFill>
                  <a:schemeClr val="tx1">
                    <a:tint val="75000"/>
                  </a:schemeClr>
                </a:solidFill>
              </a:defRPr>
            </a:lvl5pPr>
            <a:lvl6pPr marL="3000375" indent="0" algn="ctr">
              <a:buNone/>
              <a:defRPr>
                <a:solidFill>
                  <a:schemeClr val="tx1">
                    <a:tint val="75000"/>
                  </a:schemeClr>
                </a:solidFill>
              </a:defRPr>
            </a:lvl6pPr>
            <a:lvl7pPr marL="3600450" indent="0" algn="ctr">
              <a:buNone/>
              <a:defRPr>
                <a:solidFill>
                  <a:schemeClr val="tx1">
                    <a:tint val="75000"/>
                  </a:schemeClr>
                </a:solidFill>
              </a:defRPr>
            </a:lvl7pPr>
            <a:lvl8pPr marL="4200525" indent="0" algn="ctr">
              <a:buNone/>
              <a:defRPr>
                <a:solidFill>
                  <a:schemeClr val="tx1">
                    <a:tint val="75000"/>
                  </a:schemeClr>
                </a:solidFill>
              </a:defRPr>
            </a:lvl8pPr>
            <a:lvl9pPr marL="4800600" indent="0" algn="ctr">
              <a:buNone/>
              <a:defRPr>
                <a:solidFill>
                  <a:schemeClr val="tx1">
                    <a:tint val="75000"/>
                  </a:schemeClr>
                </a:solidFill>
              </a:defRPr>
            </a:lvl9pPr>
          </a:lstStyle>
          <a:p>
            <a:r>
              <a:rPr lang="en-US" smtClean="0"/>
              <a:t>Click to edit Master subtitle style</a:t>
            </a:r>
            <a:endParaRPr lang="en-US"/>
          </a:p>
        </p:txBody>
      </p:sp>
    </p:spTree>
    <p:extLst>
      <p:ext uri="{BB962C8B-B14F-4D97-AF65-F5344CB8AC3E}">
        <p14:creationId xmlns="" xmlns:p14="http://schemas.microsoft.com/office/powerpoint/2010/main" val="69577586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rotWithShape="1">
          <a:gsLst>
            <a:gs pos="0">
              <a:srgbClr val="4B647B"/>
            </a:gs>
            <a:gs pos="100000">
              <a:srgbClr val="292E36"/>
            </a:gs>
          </a:gsLst>
          <a:lin ang="5400000"/>
        </a:gradFill>
        <a:effectLst/>
      </p:bgPr>
    </p:bg>
    <p:spTree>
      <p:nvGrpSpPr>
        <p:cNvPr id="1" name=""/>
        <p:cNvGrpSpPr/>
        <p:nvPr/>
      </p:nvGrpSpPr>
      <p:grpSpPr>
        <a:xfrm>
          <a:off x="0" y="0"/>
          <a:ext cx="0" cy="0"/>
          <a:chOff x="0" y="0"/>
          <a:chExt cx="0" cy="0"/>
        </a:xfrm>
      </p:grpSpPr>
      <p:sp>
        <p:nvSpPr>
          <p:cNvPr id="2" name="Rectangle 1"/>
          <p:cNvSpPr/>
          <p:nvPr userDrawn="1"/>
        </p:nvSpPr>
        <p:spPr>
          <a:xfrm>
            <a:off x="0" y="4839335"/>
            <a:ext cx="38404800" cy="1025283"/>
          </a:xfrm>
          <a:prstGeom prst="rect">
            <a:avLst/>
          </a:prstGeom>
          <a:solidFill>
            <a:srgbClr val="B53443"/>
          </a:solidFill>
          <a:ln>
            <a:noFill/>
          </a:ln>
          <a:effectLst>
            <a:outerShdw blurRad="127000" dist="38100" dir="5400000" algn="t" rotWithShape="0">
              <a:prstClr val="black"/>
            </a:outerShdw>
          </a:effectLst>
        </p:spPr>
        <p:style>
          <a:lnRef idx="1">
            <a:schemeClr val="accent1"/>
          </a:lnRef>
          <a:fillRef idx="3">
            <a:schemeClr val="accent1"/>
          </a:fillRef>
          <a:effectRef idx="2">
            <a:schemeClr val="accent1"/>
          </a:effectRef>
          <a:fontRef idx="minor">
            <a:schemeClr val="lt1"/>
          </a:fontRef>
        </p:style>
        <p:txBody>
          <a:bodyPr lIns="120015" tIns="60008" rIns="120015" bIns="60008" spcCol="0" rtlCol="0" anchor="ctr"/>
          <a:lstStyle/>
          <a:p>
            <a:pPr algn="ctr"/>
            <a:endParaRPr lang="en-US"/>
          </a:p>
        </p:txBody>
      </p:sp>
      <p:sp>
        <p:nvSpPr>
          <p:cNvPr id="3" name="Rectangle 2"/>
          <p:cNvSpPr/>
          <p:nvPr userDrawn="1"/>
        </p:nvSpPr>
        <p:spPr>
          <a:xfrm>
            <a:off x="0" y="4534680"/>
            <a:ext cx="38404800" cy="304655"/>
          </a:xfrm>
          <a:prstGeom prst="rect">
            <a:avLst/>
          </a:prstGeom>
          <a:solidFill>
            <a:srgbClr val="FAAA47"/>
          </a:solidFill>
          <a:ln>
            <a:noFill/>
          </a:ln>
          <a:effectLst/>
        </p:spPr>
        <p:style>
          <a:lnRef idx="1">
            <a:schemeClr val="accent1"/>
          </a:lnRef>
          <a:fillRef idx="3">
            <a:schemeClr val="accent1"/>
          </a:fillRef>
          <a:effectRef idx="2">
            <a:schemeClr val="accent1"/>
          </a:effectRef>
          <a:fontRef idx="minor">
            <a:schemeClr val="lt1"/>
          </a:fontRef>
        </p:style>
        <p:txBody>
          <a:bodyPr lIns="120015" tIns="60008" rIns="120015" bIns="60008" spcCol="0" rtlCol="0" anchor="ctr"/>
          <a:lstStyle/>
          <a:p>
            <a:pPr algn="ctr"/>
            <a:endParaRPr lang="en-US"/>
          </a:p>
        </p:txBody>
      </p:sp>
      <p:sp>
        <p:nvSpPr>
          <p:cNvPr id="7" name="Rectangle 6"/>
          <p:cNvSpPr/>
          <p:nvPr userDrawn="1"/>
        </p:nvSpPr>
        <p:spPr>
          <a:xfrm>
            <a:off x="0" y="1"/>
            <a:ext cx="38404800" cy="4534677"/>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lIns="120015" tIns="60008" rIns="120015" bIns="60008" spcCol="0" rtlCol="0" anchor="ctr"/>
          <a:lstStyle/>
          <a:p>
            <a:pPr algn="ctr"/>
            <a:endParaRPr lang="en-US"/>
          </a:p>
        </p:txBody>
      </p:sp>
      <p:sp>
        <p:nvSpPr>
          <p:cNvPr id="4" name="Rectangle 3"/>
          <p:cNvSpPr/>
          <p:nvPr userDrawn="1"/>
        </p:nvSpPr>
        <p:spPr>
          <a:xfrm>
            <a:off x="0" y="4824821"/>
            <a:ext cx="38404800" cy="1025283"/>
          </a:xfrm>
          <a:prstGeom prst="rect">
            <a:avLst/>
          </a:prstGeom>
          <a:solidFill>
            <a:srgbClr val="C4123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6" name="Picture 5"/>
          <p:cNvPicPr>
            <a:picLocks noChangeAspect="1"/>
          </p:cNvPicPr>
          <p:nvPr userDrawn="1"/>
        </p:nvPicPr>
        <p:blipFill>
          <a:blip r:embed="rId3">
            <a:extLst>
              <a:ext uri="{28A0092B-C50C-407E-A947-70E740481C1C}">
                <a14:useLocalDpi xmlns="" xmlns:a14="http://schemas.microsoft.com/office/drawing/2010/main" val="0"/>
              </a:ext>
            </a:extLst>
          </a:blip>
          <a:stretch>
            <a:fillRect/>
          </a:stretch>
        </p:blipFill>
        <p:spPr>
          <a:xfrm>
            <a:off x="834292" y="-1573484"/>
            <a:ext cx="8801100" cy="7772400"/>
          </a:xfrm>
          <a:prstGeom prst="rect">
            <a:avLst/>
          </a:prstGeom>
        </p:spPr>
      </p:pic>
    </p:spTree>
  </p:cSld>
  <p:clrMap bg1="lt1" tx1="dk1" bg2="lt2" tx2="dk2" accent1="accent1" accent2="accent2" accent3="accent3" accent4="accent4" accent5="accent5" accent6="accent6" hlink="hlink" folHlink="folHlink"/>
  <p:sldLayoutIdLst>
    <p:sldLayoutId id="2147483758" r:id="rId1"/>
  </p:sldLayoutIdLst>
  <p:txStyles>
    <p:titleStyle>
      <a:lvl1pPr algn="ctr" defTabSz="2194534" rtl="0" fontAlgn="base">
        <a:spcBef>
          <a:spcPct val="0"/>
        </a:spcBef>
        <a:spcAft>
          <a:spcPct val="0"/>
        </a:spcAft>
        <a:defRPr sz="21100" kern="1200">
          <a:solidFill>
            <a:schemeClr val="tx1"/>
          </a:solidFill>
          <a:latin typeface="+mj-lt"/>
          <a:ea typeface="ＭＳ Ｐゴシック" pitchFamily="-111" charset="-128"/>
          <a:cs typeface="ＭＳ Ｐゴシック" pitchFamily="-111" charset="-128"/>
        </a:defRPr>
      </a:lvl1pPr>
      <a:lvl2pPr algn="ctr" defTabSz="2194534" rtl="0" fontAlgn="base">
        <a:spcBef>
          <a:spcPct val="0"/>
        </a:spcBef>
        <a:spcAft>
          <a:spcPct val="0"/>
        </a:spcAft>
        <a:defRPr sz="21100">
          <a:solidFill>
            <a:schemeClr val="tx1"/>
          </a:solidFill>
          <a:latin typeface="Arial" charset="0"/>
          <a:ea typeface="ＭＳ Ｐゴシック" pitchFamily="-111" charset="-128"/>
          <a:cs typeface="ＭＳ Ｐゴシック" pitchFamily="-111" charset="-128"/>
        </a:defRPr>
      </a:lvl2pPr>
      <a:lvl3pPr algn="ctr" defTabSz="2194534" rtl="0" fontAlgn="base">
        <a:spcBef>
          <a:spcPct val="0"/>
        </a:spcBef>
        <a:spcAft>
          <a:spcPct val="0"/>
        </a:spcAft>
        <a:defRPr sz="21100">
          <a:solidFill>
            <a:schemeClr val="tx1"/>
          </a:solidFill>
          <a:latin typeface="Arial" charset="0"/>
          <a:ea typeface="ＭＳ Ｐゴシック" pitchFamily="-111" charset="-128"/>
          <a:cs typeface="ＭＳ Ｐゴシック" pitchFamily="-111" charset="-128"/>
        </a:defRPr>
      </a:lvl3pPr>
      <a:lvl4pPr algn="ctr" defTabSz="2194534" rtl="0" fontAlgn="base">
        <a:spcBef>
          <a:spcPct val="0"/>
        </a:spcBef>
        <a:spcAft>
          <a:spcPct val="0"/>
        </a:spcAft>
        <a:defRPr sz="21100">
          <a:solidFill>
            <a:schemeClr val="tx1"/>
          </a:solidFill>
          <a:latin typeface="Arial" charset="0"/>
          <a:ea typeface="ＭＳ Ｐゴシック" pitchFamily="-111" charset="-128"/>
          <a:cs typeface="ＭＳ Ｐゴシック" pitchFamily="-111" charset="-128"/>
        </a:defRPr>
      </a:lvl4pPr>
      <a:lvl5pPr algn="ctr" defTabSz="2194534" rtl="0" fontAlgn="base">
        <a:spcBef>
          <a:spcPct val="0"/>
        </a:spcBef>
        <a:spcAft>
          <a:spcPct val="0"/>
        </a:spcAft>
        <a:defRPr sz="21100">
          <a:solidFill>
            <a:schemeClr val="tx1"/>
          </a:solidFill>
          <a:latin typeface="Arial" charset="0"/>
          <a:ea typeface="ＭＳ Ｐゴシック" pitchFamily="-111" charset="-128"/>
          <a:cs typeface="ＭＳ Ｐゴシック" pitchFamily="-111" charset="-128"/>
        </a:defRPr>
      </a:lvl5pPr>
      <a:lvl6pPr marL="2194534" algn="ctr" defTabSz="2194534" rtl="0" eaLnBrk="1" fontAlgn="base" hangingPunct="1">
        <a:spcBef>
          <a:spcPct val="0"/>
        </a:spcBef>
        <a:spcAft>
          <a:spcPct val="0"/>
        </a:spcAft>
        <a:defRPr sz="21100">
          <a:solidFill>
            <a:schemeClr val="tx1"/>
          </a:solidFill>
          <a:latin typeface="Calibri" pitchFamily="-111" charset="0"/>
          <a:ea typeface="ＭＳ Ｐゴシック" pitchFamily="-111" charset="-128"/>
          <a:cs typeface="ＭＳ Ｐゴシック" pitchFamily="-111" charset="-128"/>
        </a:defRPr>
      </a:lvl6pPr>
      <a:lvl7pPr marL="4389068" algn="ctr" defTabSz="2194534" rtl="0" eaLnBrk="1" fontAlgn="base" hangingPunct="1">
        <a:spcBef>
          <a:spcPct val="0"/>
        </a:spcBef>
        <a:spcAft>
          <a:spcPct val="0"/>
        </a:spcAft>
        <a:defRPr sz="21100">
          <a:solidFill>
            <a:schemeClr val="tx1"/>
          </a:solidFill>
          <a:latin typeface="Calibri" pitchFamily="-111" charset="0"/>
          <a:ea typeface="ＭＳ Ｐゴシック" pitchFamily="-111" charset="-128"/>
          <a:cs typeface="ＭＳ Ｐゴシック" pitchFamily="-111" charset="-128"/>
        </a:defRPr>
      </a:lvl7pPr>
      <a:lvl8pPr marL="6583602" algn="ctr" defTabSz="2194534" rtl="0" eaLnBrk="1" fontAlgn="base" hangingPunct="1">
        <a:spcBef>
          <a:spcPct val="0"/>
        </a:spcBef>
        <a:spcAft>
          <a:spcPct val="0"/>
        </a:spcAft>
        <a:defRPr sz="21100">
          <a:solidFill>
            <a:schemeClr val="tx1"/>
          </a:solidFill>
          <a:latin typeface="Calibri" pitchFamily="-111" charset="0"/>
          <a:ea typeface="ＭＳ Ｐゴシック" pitchFamily="-111" charset="-128"/>
          <a:cs typeface="ＭＳ Ｐゴシック" pitchFamily="-111" charset="-128"/>
        </a:defRPr>
      </a:lvl8pPr>
      <a:lvl9pPr marL="8778137" algn="ctr" defTabSz="2194534" rtl="0" eaLnBrk="1" fontAlgn="base" hangingPunct="1">
        <a:spcBef>
          <a:spcPct val="0"/>
        </a:spcBef>
        <a:spcAft>
          <a:spcPct val="0"/>
        </a:spcAft>
        <a:defRPr sz="21100">
          <a:solidFill>
            <a:schemeClr val="tx1"/>
          </a:solidFill>
          <a:latin typeface="Calibri" pitchFamily="-111" charset="0"/>
          <a:ea typeface="ＭＳ Ｐゴシック" pitchFamily="-111" charset="-128"/>
          <a:cs typeface="ＭＳ Ｐゴシック" pitchFamily="-111" charset="-128"/>
        </a:defRPr>
      </a:lvl9pPr>
    </p:titleStyle>
    <p:bodyStyle>
      <a:lvl1pPr marL="1645901" indent="-1645901" algn="l" defTabSz="2194534" rtl="0" fontAlgn="base">
        <a:spcBef>
          <a:spcPct val="20000"/>
        </a:spcBef>
        <a:spcAft>
          <a:spcPct val="0"/>
        </a:spcAft>
        <a:buFont typeface="Arial" charset="0"/>
        <a:buChar char="•"/>
        <a:defRPr sz="15400" kern="1200">
          <a:solidFill>
            <a:schemeClr val="tx1"/>
          </a:solidFill>
          <a:latin typeface="+mn-lt"/>
          <a:ea typeface="ＭＳ Ｐゴシック" pitchFamily="-111" charset="-128"/>
          <a:cs typeface="ＭＳ Ｐゴシック" pitchFamily="-111" charset="-128"/>
        </a:defRPr>
      </a:lvl1pPr>
      <a:lvl2pPr marL="3566118" indent="-1371584" algn="l" defTabSz="2194534" rtl="0" fontAlgn="base">
        <a:spcBef>
          <a:spcPct val="20000"/>
        </a:spcBef>
        <a:spcAft>
          <a:spcPct val="0"/>
        </a:spcAft>
        <a:buFont typeface="Arial" charset="0"/>
        <a:buChar char="–"/>
        <a:defRPr sz="13400" kern="1200">
          <a:solidFill>
            <a:schemeClr val="tx1"/>
          </a:solidFill>
          <a:latin typeface="+mn-lt"/>
          <a:ea typeface="ＭＳ Ｐゴシック" pitchFamily="-111" charset="-128"/>
          <a:cs typeface="+mn-cs"/>
        </a:defRPr>
      </a:lvl2pPr>
      <a:lvl3pPr marL="5486335" indent="-1097267" algn="l" defTabSz="2194534" rtl="0" fontAlgn="base">
        <a:spcBef>
          <a:spcPct val="20000"/>
        </a:spcBef>
        <a:spcAft>
          <a:spcPct val="0"/>
        </a:spcAft>
        <a:buFont typeface="Arial" charset="0"/>
        <a:buChar char="•"/>
        <a:defRPr sz="11600" kern="1200">
          <a:solidFill>
            <a:schemeClr val="tx1"/>
          </a:solidFill>
          <a:latin typeface="+mn-lt"/>
          <a:ea typeface="ＭＳ Ｐゴシック" pitchFamily="-111" charset="-128"/>
          <a:cs typeface="+mn-cs"/>
        </a:defRPr>
      </a:lvl3pPr>
      <a:lvl4pPr marL="7680869" indent="-1097267" algn="l" defTabSz="2194534" rtl="0" fontAlgn="base">
        <a:spcBef>
          <a:spcPct val="20000"/>
        </a:spcBef>
        <a:spcAft>
          <a:spcPct val="0"/>
        </a:spcAft>
        <a:buFont typeface="Arial" charset="0"/>
        <a:buChar char="–"/>
        <a:defRPr sz="9600" kern="1200">
          <a:solidFill>
            <a:schemeClr val="tx1"/>
          </a:solidFill>
          <a:latin typeface="+mn-lt"/>
          <a:ea typeface="ＭＳ Ｐゴシック" pitchFamily="-111" charset="-128"/>
          <a:cs typeface="+mn-cs"/>
        </a:defRPr>
      </a:lvl4pPr>
      <a:lvl5pPr marL="9875405" indent="-1097267" algn="l" defTabSz="2194534" rtl="0" fontAlgn="base">
        <a:spcBef>
          <a:spcPct val="20000"/>
        </a:spcBef>
        <a:spcAft>
          <a:spcPct val="0"/>
        </a:spcAft>
        <a:buFont typeface="Arial" charset="0"/>
        <a:buChar char="»"/>
        <a:defRPr sz="9600" kern="1200">
          <a:solidFill>
            <a:schemeClr val="tx1"/>
          </a:solidFill>
          <a:latin typeface="+mn-lt"/>
          <a:ea typeface="ＭＳ Ｐゴシック" pitchFamily="-111" charset="-128"/>
          <a:cs typeface="+mn-cs"/>
        </a:defRPr>
      </a:lvl5pPr>
      <a:lvl6pPr marL="12069939" indent="-1097267" algn="l" defTabSz="2194534" rtl="0" eaLnBrk="1" latinLnBrk="0" hangingPunct="1">
        <a:spcBef>
          <a:spcPct val="20000"/>
        </a:spcBef>
        <a:buFont typeface="Arial"/>
        <a:buChar char="•"/>
        <a:defRPr sz="9600" kern="1200">
          <a:solidFill>
            <a:schemeClr val="tx1"/>
          </a:solidFill>
          <a:latin typeface="+mn-lt"/>
          <a:ea typeface="+mn-ea"/>
          <a:cs typeface="+mn-cs"/>
        </a:defRPr>
      </a:lvl6pPr>
      <a:lvl7pPr marL="14264473" indent="-1097267" algn="l" defTabSz="2194534" rtl="0" eaLnBrk="1" latinLnBrk="0" hangingPunct="1">
        <a:spcBef>
          <a:spcPct val="20000"/>
        </a:spcBef>
        <a:buFont typeface="Arial"/>
        <a:buChar char="•"/>
        <a:defRPr sz="9600" kern="1200">
          <a:solidFill>
            <a:schemeClr val="tx1"/>
          </a:solidFill>
          <a:latin typeface="+mn-lt"/>
          <a:ea typeface="+mn-ea"/>
          <a:cs typeface="+mn-cs"/>
        </a:defRPr>
      </a:lvl7pPr>
      <a:lvl8pPr marL="16459007" indent="-1097267" algn="l" defTabSz="2194534" rtl="0" eaLnBrk="1" latinLnBrk="0" hangingPunct="1">
        <a:spcBef>
          <a:spcPct val="20000"/>
        </a:spcBef>
        <a:buFont typeface="Arial"/>
        <a:buChar char="•"/>
        <a:defRPr sz="9600" kern="1200">
          <a:solidFill>
            <a:schemeClr val="tx1"/>
          </a:solidFill>
          <a:latin typeface="+mn-lt"/>
          <a:ea typeface="+mn-ea"/>
          <a:cs typeface="+mn-cs"/>
        </a:defRPr>
      </a:lvl8pPr>
      <a:lvl9pPr marL="18653541" indent="-1097267" algn="l" defTabSz="2194534" rtl="0" eaLnBrk="1" latinLnBrk="0" hangingPunct="1">
        <a:spcBef>
          <a:spcPct val="20000"/>
        </a:spcBef>
        <a:buFont typeface="Arial"/>
        <a:buChar char="•"/>
        <a:defRPr sz="9600" kern="1200">
          <a:solidFill>
            <a:schemeClr val="tx1"/>
          </a:solidFill>
          <a:latin typeface="+mn-lt"/>
          <a:ea typeface="+mn-ea"/>
          <a:cs typeface="+mn-cs"/>
        </a:defRPr>
      </a:lvl9pPr>
    </p:bodyStyle>
    <p:otherStyle>
      <a:defPPr>
        <a:defRPr lang="en-US"/>
      </a:defPPr>
      <a:lvl1pPr marL="0" algn="l" defTabSz="2194534" rtl="0" eaLnBrk="1" latinLnBrk="0" hangingPunct="1">
        <a:defRPr sz="8700" kern="1200">
          <a:solidFill>
            <a:schemeClr val="tx1"/>
          </a:solidFill>
          <a:latin typeface="+mn-lt"/>
          <a:ea typeface="+mn-ea"/>
          <a:cs typeface="+mn-cs"/>
        </a:defRPr>
      </a:lvl1pPr>
      <a:lvl2pPr marL="2194534" algn="l" defTabSz="2194534" rtl="0" eaLnBrk="1" latinLnBrk="0" hangingPunct="1">
        <a:defRPr sz="8700" kern="1200">
          <a:solidFill>
            <a:schemeClr val="tx1"/>
          </a:solidFill>
          <a:latin typeface="+mn-lt"/>
          <a:ea typeface="+mn-ea"/>
          <a:cs typeface="+mn-cs"/>
        </a:defRPr>
      </a:lvl2pPr>
      <a:lvl3pPr marL="4389068" algn="l" defTabSz="2194534" rtl="0" eaLnBrk="1" latinLnBrk="0" hangingPunct="1">
        <a:defRPr sz="8700" kern="1200">
          <a:solidFill>
            <a:schemeClr val="tx1"/>
          </a:solidFill>
          <a:latin typeface="+mn-lt"/>
          <a:ea typeface="+mn-ea"/>
          <a:cs typeface="+mn-cs"/>
        </a:defRPr>
      </a:lvl3pPr>
      <a:lvl4pPr marL="6583602" algn="l" defTabSz="2194534" rtl="0" eaLnBrk="1" latinLnBrk="0" hangingPunct="1">
        <a:defRPr sz="8700" kern="1200">
          <a:solidFill>
            <a:schemeClr val="tx1"/>
          </a:solidFill>
          <a:latin typeface="+mn-lt"/>
          <a:ea typeface="+mn-ea"/>
          <a:cs typeface="+mn-cs"/>
        </a:defRPr>
      </a:lvl4pPr>
      <a:lvl5pPr marL="8778137" algn="l" defTabSz="2194534" rtl="0" eaLnBrk="1" latinLnBrk="0" hangingPunct="1">
        <a:defRPr sz="8700" kern="1200">
          <a:solidFill>
            <a:schemeClr val="tx1"/>
          </a:solidFill>
          <a:latin typeface="+mn-lt"/>
          <a:ea typeface="+mn-ea"/>
          <a:cs typeface="+mn-cs"/>
        </a:defRPr>
      </a:lvl5pPr>
      <a:lvl6pPr marL="10972672" algn="l" defTabSz="2194534" rtl="0" eaLnBrk="1" latinLnBrk="0" hangingPunct="1">
        <a:defRPr sz="8700" kern="1200">
          <a:solidFill>
            <a:schemeClr val="tx1"/>
          </a:solidFill>
          <a:latin typeface="+mn-lt"/>
          <a:ea typeface="+mn-ea"/>
          <a:cs typeface="+mn-cs"/>
        </a:defRPr>
      </a:lvl6pPr>
      <a:lvl7pPr marL="13167206" algn="l" defTabSz="2194534" rtl="0" eaLnBrk="1" latinLnBrk="0" hangingPunct="1">
        <a:defRPr sz="8700" kern="1200">
          <a:solidFill>
            <a:schemeClr val="tx1"/>
          </a:solidFill>
          <a:latin typeface="+mn-lt"/>
          <a:ea typeface="+mn-ea"/>
          <a:cs typeface="+mn-cs"/>
        </a:defRPr>
      </a:lvl7pPr>
      <a:lvl8pPr marL="15361740" algn="l" defTabSz="2194534" rtl="0" eaLnBrk="1" latinLnBrk="0" hangingPunct="1">
        <a:defRPr sz="8700" kern="1200">
          <a:solidFill>
            <a:schemeClr val="tx1"/>
          </a:solidFill>
          <a:latin typeface="+mn-lt"/>
          <a:ea typeface="+mn-ea"/>
          <a:cs typeface="+mn-cs"/>
        </a:defRPr>
      </a:lvl8pPr>
      <a:lvl9pPr marL="17556274" algn="l" defTabSz="2194534" rtl="0" eaLnBrk="1" latinLnBrk="0" hangingPunct="1">
        <a:defRPr sz="8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oldcastle.com/" TargetMode="External"/><Relationship Id="rId7" Type="http://schemas.openxmlformats.org/officeDocument/2006/relationships/image" Target="../media/image2.png"/><Relationship Id="rId12" Type="http://schemas.openxmlformats.org/officeDocument/2006/relationships/image" Target="../media/image6.png"/><Relationship Id="rId2" Type="http://schemas.openxmlformats.org/officeDocument/2006/relationships/hyperlink" Target="http://www.pjkeating.com/" TargetMode="External"/><Relationship Id="rId1" Type="http://schemas.openxmlformats.org/officeDocument/2006/relationships/slideLayout" Target="../slideLayouts/slideLayout1.xml"/><Relationship Id="rId6" Type="http://schemas.openxmlformats.org/officeDocument/2006/relationships/image" Target="../media/image1.png"/><Relationship Id="rId11" Type="http://schemas.openxmlformats.org/officeDocument/2006/relationships/chart" Target="../charts/chart1.xml"/><Relationship Id="rId5" Type="http://schemas.openxmlformats.org/officeDocument/2006/relationships/hyperlink" Target="http://www.lean.org/" TargetMode="External"/><Relationship Id="rId10" Type="http://schemas.openxmlformats.org/officeDocument/2006/relationships/image" Target="../media/image5.png"/><Relationship Id="rId4" Type="http://schemas.openxmlformats.org/officeDocument/2006/relationships/hyperlink" Target="http://www.oldcastlematerials.com/" TargetMode="External"/><Relationship Id="rId9"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AutoShape 25"/>
          <p:cNvSpPr>
            <a:spLocks noChangeArrowheads="1"/>
          </p:cNvSpPr>
          <p:nvPr/>
        </p:nvSpPr>
        <p:spPr bwMode="auto">
          <a:xfrm>
            <a:off x="25869899" y="6296887"/>
            <a:ext cx="11734800" cy="10824466"/>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dirty="0"/>
          </a:p>
        </p:txBody>
      </p:sp>
      <p:sp>
        <p:nvSpPr>
          <p:cNvPr id="9" name="AutoShape 25"/>
          <p:cNvSpPr>
            <a:spLocks noChangeArrowheads="1"/>
          </p:cNvSpPr>
          <p:nvPr/>
        </p:nvSpPr>
        <p:spPr bwMode="auto">
          <a:xfrm>
            <a:off x="13423901" y="6296887"/>
            <a:ext cx="11734800" cy="12124463"/>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10" name="AutoShape 17"/>
          <p:cNvSpPr>
            <a:spLocks noChangeArrowheads="1"/>
          </p:cNvSpPr>
          <p:nvPr/>
        </p:nvSpPr>
        <p:spPr bwMode="auto">
          <a:xfrm>
            <a:off x="800100" y="6296889"/>
            <a:ext cx="11734800" cy="6062231"/>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11" name="Text Box 19"/>
          <p:cNvSpPr txBox="1">
            <a:spLocks noChangeArrowheads="1"/>
          </p:cNvSpPr>
          <p:nvPr/>
        </p:nvSpPr>
        <p:spPr bwMode="auto">
          <a:xfrm>
            <a:off x="1333500" y="6296887"/>
            <a:ext cx="10668000" cy="593225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5800" b="1" dirty="0"/>
              <a:t>Abstract</a:t>
            </a:r>
          </a:p>
          <a:p>
            <a:pPr algn="just"/>
            <a:endParaRPr lang="en-US" sz="1100" dirty="0"/>
          </a:p>
          <a:p>
            <a:pPr algn="just"/>
            <a:r>
              <a:rPr lang="en-US" sz="3200" dirty="0" smtClean="0">
                <a:latin typeface="Cambria" pitchFamily="18" charset="0"/>
              </a:rPr>
              <a:t>The goal of this project was to assess the aggregate and asphalt plant owned by P.J. Keating and located in Lunenburg, MA. Following the completion of situational and cost analyses on the primary crushing, load-haul cycle, and recycled asphalt shingle (RAS) operations of the plant, recommendations were proposed in an effort to better match plant production with customer demand.  The managerial impacts of the proposed recommendations were also considered in the completion of this project. </a:t>
            </a:r>
            <a:endParaRPr lang="en-US" sz="3200" dirty="0">
              <a:latin typeface="Cambria" pitchFamily="18" charset="0"/>
            </a:endParaRPr>
          </a:p>
        </p:txBody>
      </p:sp>
      <p:sp>
        <p:nvSpPr>
          <p:cNvPr id="12" name="AutoShape 20"/>
          <p:cNvSpPr>
            <a:spLocks noChangeArrowheads="1"/>
          </p:cNvSpPr>
          <p:nvPr/>
        </p:nvSpPr>
        <p:spPr bwMode="auto">
          <a:xfrm>
            <a:off x="800100" y="12671691"/>
            <a:ext cx="11734800" cy="9816834"/>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13" name="Text Box 21"/>
          <p:cNvSpPr txBox="1">
            <a:spLocks noChangeArrowheads="1"/>
          </p:cNvSpPr>
          <p:nvPr/>
        </p:nvSpPr>
        <p:spPr bwMode="auto">
          <a:xfrm>
            <a:off x="1333500" y="12671692"/>
            <a:ext cx="10668000" cy="945159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5800" b="1" dirty="0" smtClean="0"/>
              <a:t>Background</a:t>
            </a:r>
          </a:p>
          <a:p>
            <a:pPr algn="ctr"/>
            <a:endParaRPr lang="en-US" sz="3600" b="1" dirty="0" smtClean="0"/>
          </a:p>
          <a:p>
            <a:r>
              <a:rPr lang="en-US" sz="3200" dirty="0" smtClean="0">
                <a:latin typeface="+mn-lt"/>
              </a:rPr>
              <a:t>P.J. Keating was founded in 1923 and the Lunenburg, MA facility currently operates as  a daughter company of Oldcastle Materials providing customers located in Central Massachusetts, MetroWest Boston, and Southern New Hampshire with aggregate and asphalt products and services.</a:t>
            </a:r>
          </a:p>
          <a:p>
            <a:endParaRPr lang="en-US" sz="3200" dirty="0" smtClean="0">
              <a:latin typeface="+mn-lt"/>
            </a:endParaRPr>
          </a:p>
          <a:p>
            <a:r>
              <a:rPr lang="en-US" sz="3200" dirty="0" smtClean="0">
                <a:latin typeface="+mn-lt"/>
              </a:rPr>
              <a:t>The current facility consists of two Hot Mix Asphalt (HMA) plants, one Astec double-drum type and one H&amp;B 5-ton batch plant, as well as a stone quarry and stone crushing plant.  In 2011 and 2012 the Lunenburg site experienced complete managerial turnover.  Since that time the company has been working to increase plant operating efficiency and production while minimizing costs.</a:t>
            </a:r>
          </a:p>
          <a:p>
            <a:endParaRPr lang="en-US" sz="5800" dirty="0"/>
          </a:p>
          <a:p>
            <a:pPr algn="ctr"/>
            <a:endParaRPr lang="en-US" b="1" dirty="0"/>
          </a:p>
        </p:txBody>
      </p:sp>
      <p:sp>
        <p:nvSpPr>
          <p:cNvPr id="14" name="AutoShape 23"/>
          <p:cNvSpPr>
            <a:spLocks noChangeArrowheads="1"/>
          </p:cNvSpPr>
          <p:nvPr/>
        </p:nvSpPr>
        <p:spPr bwMode="auto">
          <a:xfrm>
            <a:off x="800100" y="22906407"/>
            <a:ext cx="11734800" cy="9641667"/>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dirty="0"/>
          </a:p>
        </p:txBody>
      </p:sp>
      <p:sp>
        <p:nvSpPr>
          <p:cNvPr id="15" name="Text Box 24"/>
          <p:cNvSpPr txBox="1">
            <a:spLocks noChangeArrowheads="1"/>
          </p:cNvSpPr>
          <p:nvPr/>
        </p:nvSpPr>
        <p:spPr bwMode="auto">
          <a:xfrm>
            <a:off x="1333500" y="22983943"/>
            <a:ext cx="10668000" cy="853514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5800" b="1" dirty="0" smtClean="0"/>
              <a:t>Objectives</a:t>
            </a:r>
            <a:endParaRPr lang="en-US" sz="5800" b="1" dirty="0"/>
          </a:p>
          <a:p>
            <a:pPr algn="ctr"/>
            <a:endParaRPr lang="en-US" sz="2800" b="1" dirty="0"/>
          </a:p>
          <a:p>
            <a:pPr marL="742950" indent="-742950" algn="just">
              <a:buFont typeface="+mj-lt"/>
              <a:buAutoNum type="arabicPeriod"/>
            </a:pPr>
            <a:r>
              <a:rPr lang="en-US" sz="3200" dirty="0" smtClean="0">
                <a:latin typeface="+mn-lt"/>
              </a:rPr>
              <a:t>Assess current load-haul cycle for efficiency, effectiveness, and </a:t>
            </a:r>
            <a:r>
              <a:rPr lang="en-US" sz="3200" dirty="0" smtClean="0">
                <a:latin typeface="+mn-lt"/>
              </a:rPr>
              <a:t>cost</a:t>
            </a:r>
            <a:endParaRPr lang="en-US" sz="3200" dirty="0">
              <a:latin typeface="+mn-lt"/>
            </a:endParaRPr>
          </a:p>
          <a:p>
            <a:pPr marL="742950" indent="-742950" algn="just">
              <a:buFont typeface="+mj-lt"/>
              <a:buAutoNum type="arabicPeriod"/>
            </a:pPr>
            <a:r>
              <a:rPr lang="en-US" sz="3200" dirty="0" smtClean="0">
                <a:latin typeface="+mn-lt"/>
              </a:rPr>
              <a:t>Assess current primary crusher based on performance and </a:t>
            </a:r>
            <a:r>
              <a:rPr lang="en-US" sz="3200" dirty="0" smtClean="0">
                <a:latin typeface="+mn-lt"/>
              </a:rPr>
              <a:t>cost</a:t>
            </a:r>
            <a:endParaRPr lang="en-US" sz="3200" dirty="0" smtClean="0">
              <a:latin typeface="+mn-lt"/>
            </a:endParaRPr>
          </a:p>
          <a:p>
            <a:pPr marL="742950" indent="-742950" algn="just">
              <a:buFont typeface="+mj-lt"/>
              <a:buAutoNum type="arabicPeriod"/>
            </a:pPr>
            <a:r>
              <a:rPr lang="en-US" sz="3200" dirty="0" smtClean="0">
                <a:latin typeface="+mn-lt"/>
              </a:rPr>
              <a:t>Compare contractor RAS crushing to on-site RAS crushing based on cost and </a:t>
            </a:r>
            <a:r>
              <a:rPr lang="en-US" sz="3200" dirty="0" smtClean="0">
                <a:latin typeface="+mn-lt"/>
              </a:rPr>
              <a:t>convenience</a:t>
            </a:r>
            <a:endParaRPr lang="en-US" sz="3200" dirty="0" smtClean="0">
              <a:latin typeface="+mn-lt"/>
            </a:endParaRPr>
          </a:p>
          <a:p>
            <a:pPr marL="742950" indent="-742950" algn="just">
              <a:buFont typeface="+mj-lt"/>
              <a:buAutoNum type="arabicPeriod"/>
            </a:pPr>
            <a:r>
              <a:rPr lang="en-US" sz="3200" dirty="0" smtClean="0">
                <a:latin typeface="+mn-lt"/>
              </a:rPr>
              <a:t>Investigate the feasibility of implementing Lean Six Sigma practices on site</a:t>
            </a:r>
          </a:p>
          <a:p>
            <a:pPr marL="742950" indent="-742950" algn="just">
              <a:buFont typeface="+mj-lt"/>
              <a:buAutoNum type="arabicPeriod"/>
            </a:pPr>
            <a:r>
              <a:rPr lang="en-US" sz="3200" dirty="0" smtClean="0">
                <a:latin typeface="+mn-lt"/>
              </a:rPr>
              <a:t>Provide recommendations for increased plant performance and efficiency</a:t>
            </a:r>
          </a:p>
        </p:txBody>
      </p:sp>
      <p:sp>
        <p:nvSpPr>
          <p:cNvPr id="16" name="Text Box 26"/>
          <p:cNvSpPr txBox="1">
            <a:spLocks noChangeArrowheads="1"/>
          </p:cNvSpPr>
          <p:nvPr/>
        </p:nvSpPr>
        <p:spPr bwMode="auto">
          <a:xfrm>
            <a:off x="13868401" y="6296887"/>
            <a:ext cx="10668000" cy="1186451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5800" b="1" dirty="0" smtClean="0"/>
              <a:t>Process</a:t>
            </a:r>
            <a:endParaRPr lang="en-US" sz="5800" b="1" dirty="0"/>
          </a:p>
          <a:p>
            <a:pPr algn="just"/>
            <a:endParaRPr lang="en-US" sz="2000" b="1" dirty="0"/>
          </a:p>
          <a:p>
            <a:pPr algn="just"/>
            <a:r>
              <a:rPr lang="en-US" sz="3200" dirty="0" smtClean="0">
                <a:latin typeface="+mj-lt"/>
              </a:rPr>
              <a:t>In order to assess the current load-haul fleet, cycle times were conducted for over 15 hours over the course of three days.  The template for these cycle times is shown on the right.  From the observation hours  gaps in the cycle were identified and quantified on a cost basis.</a:t>
            </a:r>
          </a:p>
          <a:p>
            <a:pPr algn="just"/>
            <a:endParaRPr lang="en-US" sz="3200" dirty="0" smtClean="0">
              <a:latin typeface="+mj-lt"/>
            </a:endParaRPr>
          </a:p>
          <a:p>
            <a:pPr algn="just"/>
            <a:r>
              <a:rPr lang="en-US" sz="3200" dirty="0" smtClean="0">
                <a:latin typeface="+mj-lt"/>
              </a:rPr>
              <a:t>To determine the performance of the primary crusher, crushing metrics  from the years 2009-2012 were provided and analyzed. Lost production was identified and quantified on a cost basis.</a:t>
            </a:r>
          </a:p>
          <a:p>
            <a:pPr algn="just"/>
            <a:endParaRPr lang="en-US" sz="3200" dirty="0" smtClean="0">
              <a:latin typeface="+mj-lt"/>
            </a:endParaRPr>
          </a:p>
          <a:p>
            <a:pPr algn="just"/>
            <a:r>
              <a:rPr lang="en-US" sz="3200" dirty="0" smtClean="0">
                <a:latin typeface="+mj-lt"/>
              </a:rPr>
              <a:t>The comparison between contract RAS crushing and on-site RAS crushing was conducted through a cost-benefit analysis.  Equipment and operating costs were identified for on-site crushing and a cost per ton value was calculated.  This value was then compared to the RAS cost per ton value paid by P.J. Keating to their current contract crusher.</a:t>
            </a:r>
          </a:p>
          <a:p>
            <a:pPr algn="just"/>
            <a:endParaRPr lang="en-US" sz="3200" dirty="0" smtClean="0">
              <a:solidFill>
                <a:srgbClr val="FF0000"/>
              </a:solidFill>
              <a:latin typeface="+mj-lt"/>
            </a:endParaRPr>
          </a:p>
          <a:p>
            <a:pPr algn="just"/>
            <a:r>
              <a:rPr lang="en-US" sz="3200" dirty="0" smtClean="0">
                <a:latin typeface="+mj-lt"/>
              </a:rPr>
              <a:t>Finally, current Lean Six Sigma practices utilized by P.J. Keating were identified and critically analyzed for </a:t>
            </a:r>
            <a:r>
              <a:rPr lang="en-US" sz="3200" dirty="0" smtClean="0">
                <a:latin typeface="+mj-lt"/>
              </a:rPr>
              <a:t>effectiveness.  Future recommendations were then given.</a:t>
            </a:r>
            <a:endParaRPr lang="en-US" sz="3200" dirty="0">
              <a:latin typeface="+mj-lt"/>
            </a:endParaRPr>
          </a:p>
        </p:txBody>
      </p:sp>
      <p:sp>
        <p:nvSpPr>
          <p:cNvPr id="17" name="AutoShape 32"/>
          <p:cNvSpPr>
            <a:spLocks noChangeArrowheads="1"/>
          </p:cNvSpPr>
          <p:nvPr/>
        </p:nvSpPr>
        <p:spPr bwMode="auto">
          <a:xfrm>
            <a:off x="13423900" y="24972579"/>
            <a:ext cx="11734800" cy="7678624"/>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18" name="Text Box 33"/>
          <p:cNvSpPr txBox="1">
            <a:spLocks noChangeArrowheads="1"/>
          </p:cNvSpPr>
          <p:nvPr/>
        </p:nvSpPr>
        <p:spPr bwMode="auto">
          <a:xfrm>
            <a:off x="13957300" y="24972579"/>
            <a:ext cx="10668000" cy="76786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5800" b="1" dirty="0" smtClean="0"/>
              <a:t>Results</a:t>
            </a:r>
          </a:p>
          <a:p>
            <a:pPr algn="ctr"/>
            <a:endParaRPr lang="en-US" sz="3200" b="1" dirty="0"/>
          </a:p>
          <a:p>
            <a:pPr marL="571500" indent="-571500" algn="just">
              <a:buFont typeface="Arial" pitchFamily="34" charset="0"/>
              <a:buChar char="•"/>
            </a:pPr>
            <a:r>
              <a:rPr lang="en-US" sz="3200" dirty="0" smtClean="0">
                <a:latin typeface="+mj-lt"/>
              </a:rPr>
              <a:t>Average load-haul cycle </a:t>
            </a:r>
            <a:r>
              <a:rPr lang="en-US" sz="3200" dirty="0" smtClean="0">
                <a:latin typeface="+mj-lt"/>
              </a:rPr>
              <a:t>time observed </a:t>
            </a:r>
            <a:r>
              <a:rPr lang="en-US" sz="3200" dirty="0" smtClean="0">
                <a:latin typeface="+mj-lt"/>
              </a:rPr>
              <a:t>was </a:t>
            </a:r>
            <a:r>
              <a:rPr lang="en-US" sz="3200" dirty="0" smtClean="0">
                <a:latin typeface="+mj-lt"/>
              </a:rPr>
              <a:t>20 min </a:t>
            </a:r>
            <a:r>
              <a:rPr lang="en-US" sz="3200" dirty="0" smtClean="0">
                <a:latin typeface="+mj-lt"/>
              </a:rPr>
              <a:t>9 sec</a:t>
            </a:r>
          </a:p>
          <a:p>
            <a:pPr marL="2766034" lvl="1" indent="-571500" algn="just">
              <a:buFont typeface="Arial" pitchFamily="34" charset="0"/>
              <a:buChar char="•"/>
            </a:pPr>
            <a:r>
              <a:rPr lang="en-US" sz="3200" dirty="0" smtClean="0">
                <a:latin typeface="+mj-lt"/>
              </a:rPr>
              <a:t>At least 2 min 39 sec is idle time</a:t>
            </a:r>
            <a:endParaRPr lang="en-US" sz="3200" dirty="0">
              <a:latin typeface="+mj-lt"/>
            </a:endParaRPr>
          </a:p>
          <a:p>
            <a:pPr marL="571500" indent="-571500" algn="just">
              <a:buFont typeface="Arial" pitchFamily="34" charset="0"/>
              <a:buChar char="•"/>
            </a:pPr>
            <a:r>
              <a:rPr lang="en-US" sz="3200" dirty="0" smtClean="0">
                <a:latin typeface="+mj-lt"/>
              </a:rPr>
              <a:t>The current fleet costs $865.00 per hr to operate</a:t>
            </a:r>
          </a:p>
          <a:p>
            <a:pPr marL="2766034" lvl="1" indent="-571500" algn="just">
              <a:buFont typeface="Arial" pitchFamily="34" charset="0"/>
              <a:buChar char="•"/>
            </a:pPr>
            <a:r>
              <a:rPr lang="en-US" sz="3200" dirty="0" smtClean="0">
                <a:latin typeface="+mj-lt"/>
              </a:rPr>
              <a:t>This equates to roughly $0.54 per ton of stone</a:t>
            </a:r>
          </a:p>
          <a:p>
            <a:pPr marL="571500" indent="-571500" algn="just">
              <a:buFont typeface="Arial" pitchFamily="34" charset="0"/>
              <a:buChar char="•"/>
            </a:pPr>
            <a:r>
              <a:rPr lang="en-US" sz="3200" dirty="0" smtClean="0">
                <a:latin typeface="+mj-lt"/>
              </a:rPr>
              <a:t>The primary averages 205 hours of downtime a per year</a:t>
            </a:r>
          </a:p>
          <a:p>
            <a:pPr marL="2766034" lvl="1" indent="-571500" algn="just">
              <a:buFont typeface="Arial" pitchFamily="34" charset="0"/>
              <a:buChar char="•"/>
            </a:pPr>
            <a:r>
              <a:rPr lang="en-US" sz="3200" dirty="0" smtClean="0">
                <a:latin typeface="+mj-lt"/>
              </a:rPr>
              <a:t>Roughly $833,068 lost per year</a:t>
            </a:r>
          </a:p>
          <a:p>
            <a:pPr marL="571500" indent="-571500" algn="just">
              <a:buFont typeface="Arial" pitchFamily="34" charset="0"/>
              <a:buChar char="•"/>
            </a:pPr>
            <a:r>
              <a:rPr lang="en-US" sz="3200" dirty="0" smtClean="0">
                <a:latin typeface="+mj-lt"/>
              </a:rPr>
              <a:t>Contract crushing costs $18.00 per ton of RAS</a:t>
            </a:r>
          </a:p>
          <a:p>
            <a:pPr marL="571500" indent="-571500" algn="just">
              <a:buFont typeface="Arial" pitchFamily="34" charset="0"/>
              <a:buChar char="•"/>
            </a:pPr>
            <a:r>
              <a:rPr lang="en-US" sz="3200" dirty="0" smtClean="0">
                <a:latin typeface="+mj-lt"/>
              </a:rPr>
              <a:t>On-site  RAS crushing can be conducted for $4.60 per ton</a:t>
            </a:r>
          </a:p>
          <a:p>
            <a:pPr marL="571500" indent="-571500" algn="just">
              <a:buFont typeface="Arial" pitchFamily="34" charset="0"/>
              <a:buChar char="•"/>
            </a:pPr>
            <a:r>
              <a:rPr lang="en-US" sz="3200" dirty="0" smtClean="0">
                <a:latin typeface="+mj-lt"/>
              </a:rPr>
              <a:t>P.J. Keating currently utilizes Toolbox Talks, kanbans, and limited 5-S organizing methods at their plant</a:t>
            </a:r>
            <a:endParaRPr lang="en-US" sz="3200" dirty="0">
              <a:latin typeface="+mj-lt"/>
            </a:endParaRPr>
          </a:p>
        </p:txBody>
      </p:sp>
      <p:sp>
        <p:nvSpPr>
          <p:cNvPr id="19" name="AutoShape 34"/>
          <p:cNvSpPr>
            <a:spLocks noChangeArrowheads="1"/>
          </p:cNvSpPr>
          <p:nvPr/>
        </p:nvSpPr>
        <p:spPr bwMode="auto">
          <a:xfrm>
            <a:off x="13423902" y="18780487"/>
            <a:ext cx="11734801" cy="5715938"/>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20" name="AutoShape 36"/>
          <p:cNvSpPr>
            <a:spLocks noChangeArrowheads="1"/>
          </p:cNvSpPr>
          <p:nvPr/>
        </p:nvSpPr>
        <p:spPr bwMode="auto">
          <a:xfrm>
            <a:off x="25869900" y="17677326"/>
            <a:ext cx="11734800" cy="7610564"/>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21" name="Text Box 37"/>
          <p:cNvSpPr txBox="1">
            <a:spLocks noChangeArrowheads="1"/>
          </p:cNvSpPr>
          <p:nvPr/>
        </p:nvSpPr>
        <p:spPr bwMode="auto">
          <a:xfrm>
            <a:off x="26322693" y="17619270"/>
            <a:ext cx="10748607" cy="7610564"/>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5800" b="1" dirty="0" smtClean="0"/>
              <a:t>Recommendations</a:t>
            </a:r>
            <a:endParaRPr lang="en-US" sz="5800" b="1" dirty="0"/>
          </a:p>
          <a:p>
            <a:pPr algn="ctr"/>
            <a:endParaRPr lang="en-US" sz="1600" b="1" dirty="0" smtClean="0"/>
          </a:p>
          <a:p>
            <a:pPr algn="just"/>
            <a:r>
              <a:rPr lang="en-US" sz="3200" dirty="0" smtClean="0">
                <a:latin typeface="+mj-lt"/>
              </a:rPr>
              <a:t>Several recommendations for P.J. Keating were provided to increase plant efficiency and productivity.  They include:</a:t>
            </a:r>
          </a:p>
          <a:p>
            <a:pPr marL="457200" indent="-457200" algn="just">
              <a:buFont typeface="Arial" pitchFamily="34" charset="0"/>
              <a:buChar char="•"/>
            </a:pPr>
            <a:r>
              <a:rPr lang="en-US" sz="3200" dirty="0" smtClean="0">
                <a:latin typeface="+mj-lt"/>
              </a:rPr>
              <a:t>Reconfigure </a:t>
            </a:r>
            <a:r>
              <a:rPr lang="en-US" sz="3200" dirty="0" smtClean="0">
                <a:latin typeface="+mj-lt"/>
              </a:rPr>
              <a:t>the current load-haul fleet from three CAT 777 haul trucks to four CAT 775 haul trucks</a:t>
            </a:r>
          </a:p>
          <a:p>
            <a:pPr marL="2651734" lvl="1" indent="-457200" algn="just">
              <a:buFont typeface="Arial" pitchFamily="34" charset="0"/>
              <a:buChar char="•"/>
            </a:pPr>
            <a:r>
              <a:rPr lang="en-US" sz="3200" dirty="0" smtClean="0">
                <a:latin typeface="+mj-lt"/>
              </a:rPr>
              <a:t>Lowers hourly cost to $780.00 from $865.00 without </a:t>
            </a:r>
            <a:r>
              <a:rPr lang="en-US" sz="3200" dirty="0" smtClean="0">
                <a:latin typeface="+mj-lt"/>
              </a:rPr>
              <a:t>decreased </a:t>
            </a:r>
            <a:r>
              <a:rPr lang="en-US" sz="3200" dirty="0" smtClean="0">
                <a:latin typeface="+mj-lt"/>
              </a:rPr>
              <a:t>production</a:t>
            </a:r>
          </a:p>
          <a:p>
            <a:pPr marL="457200" indent="-457200" algn="just">
              <a:buFont typeface="Arial" pitchFamily="34" charset="0"/>
              <a:buChar char="•"/>
            </a:pPr>
            <a:r>
              <a:rPr lang="en-US" sz="3200" dirty="0" smtClean="0">
                <a:latin typeface="+mj-lt"/>
              </a:rPr>
              <a:t>Replace </a:t>
            </a:r>
            <a:r>
              <a:rPr lang="en-US" sz="3200" dirty="0" smtClean="0">
                <a:latin typeface="+mj-lt"/>
              </a:rPr>
              <a:t>the current 42-65 gyratory crusher with a newer model or with an in-pit crusher</a:t>
            </a:r>
          </a:p>
          <a:p>
            <a:pPr marL="457200" indent="-457200" algn="just">
              <a:buFont typeface="Arial" pitchFamily="34" charset="0"/>
              <a:buChar char="•"/>
            </a:pPr>
            <a:r>
              <a:rPr lang="en-US" sz="3200" dirty="0" smtClean="0">
                <a:latin typeface="+mj-lt"/>
              </a:rPr>
              <a:t>Purchase </a:t>
            </a:r>
            <a:r>
              <a:rPr lang="en-US" sz="3200" dirty="0" smtClean="0">
                <a:latin typeface="+mj-lt"/>
              </a:rPr>
              <a:t>a 75-85 ton per hour RAS mill and </a:t>
            </a:r>
            <a:r>
              <a:rPr lang="en-US" sz="3200" dirty="0" smtClean="0">
                <a:latin typeface="+mj-lt"/>
              </a:rPr>
              <a:t>operate </a:t>
            </a:r>
            <a:r>
              <a:rPr lang="en-US" sz="3200" dirty="0" smtClean="0">
                <a:latin typeface="+mj-lt"/>
              </a:rPr>
              <a:t>it on-site to lower costs ($13.60 per ton) and increase flexibility</a:t>
            </a:r>
          </a:p>
          <a:p>
            <a:pPr marL="457200" indent="-457200" algn="just">
              <a:buFont typeface="Arial" pitchFamily="34" charset="0"/>
              <a:buChar char="•"/>
            </a:pPr>
            <a:r>
              <a:rPr lang="en-US" sz="3200" dirty="0" smtClean="0">
                <a:latin typeface="+mj-lt"/>
              </a:rPr>
              <a:t>Train current management staff in Lean Six Sigma practices or bring </a:t>
            </a:r>
            <a:r>
              <a:rPr lang="en-US" sz="3200" dirty="0" smtClean="0">
                <a:latin typeface="+mj-lt"/>
              </a:rPr>
              <a:t>a </a:t>
            </a:r>
            <a:r>
              <a:rPr lang="en-US" sz="3200" dirty="0" smtClean="0">
                <a:latin typeface="+mj-lt"/>
              </a:rPr>
              <a:t>trained consultant </a:t>
            </a:r>
            <a:r>
              <a:rPr lang="en-US" sz="3200" dirty="0" smtClean="0">
                <a:latin typeface="+mj-lt"/>
              </a:rPr>
              <a:t>on site</a:t>
            </a:r>
            <a:endParaRPr lang="en-US" sz="3200" dirty="0" smtClean="0">
              <a:latin typeface="+mj-lt"/>
            </a:endParaRPr>
          </a:p>
        </p:txBody>
      </p:sp>
      <p:sp>
        <p:nvSpPr>
          <p:cNvPr id="22" name="AutoShape 38"/>
          <p:cNvSpPr>
            <a:spLocks noChangeArrowheads="1"/>
          </p:cNvSpPr>
          <p:nvPr/>
        </p:nvSpPr>
        <p:spPr bwMode="auto">
          <a:xfrm>
            <a:off x="25869900" y="25812304"/>
            <a:ext cx="11734800" cy="4179625"/>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23" name="Text Box 39"/>
          <p:cNvSpPr txBox="1">
            <a:spLocks noChangeArrowheads="1"/>
          </p:cNvSpPr>
          <p:nvPr/>
        </p:nvSpPr>
        <p:spPr bwMode="auto">
          <a:xfrm>
            <a:off x="26268280" y="25812301"/>
            <a:ext cx="10668000" cy="417962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5800" b="1" dirty="0"/>
              <a:t>Acknowledgments</a:t>
            </a:r>
          </a:p>
          <a:p>
            <a:pPr algn="just"/>
            <a:r>
              <a:rPr lang="en-US" sz="3200" dirty="0" smtClean="0">
                <a:latin typeface="+mj-lt"/>
              </a:rPr>
              <a:t>I </a:t>
            </a:r>
            <a:r>
              <a:rPr lang="en-US" sz="3200" dirty="0" smtClean="0">
                <a:latin typeface="+mj-lt"/>
              </a:rPr>
              <a:t>would like to thank Sharon Wulf for guiding this project and showing tremendous support throughout its completion.  I would also like to thank Ryan Gagliano, Kevin Younkin, and Jonathan Olson for giving me the opportunity to work with P.J. Keating this past summer and academic year and for teaching me about the industry.  </a:t>
            </a:r>
            <a:endParaRPr lang="en-US" sz="3200" dirty="0">
              <a:latin typeface="+mj-lt"/>
            </a:endParaRPr>
          </a:p>
        </p:txBody>
      </p:sp>
      <p:sp>
        <p:nvSpPr>
          <p:cNvPr id="24" name="AutoShape 40"/>
          <p:cNvSpPr>
            <a:spLocks noChangeArrowheads="1"/>
          </p:cNvSpPr>
          <p:nvPr/>
        </p:nvSpPr>
        <p:spPr bwMode="auto">
          <a:xfrm>
            <a:off x="25869900" y="30501932"/>
            <a:ext cx="11734800" cy="2149270"/>
          </a:xfrm>
          <a:prstGeom prst="roundRect">
            <a:avLst>
              <a:gd name="adj" fmla="val 16667"/>
            </a:avLst>
          </a:prstGeom>
          <a:solidFill>
            <a:schemeClr val="bg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nchor="ctr"/>
          <a:lstStyle/>
          <a:p>
            <a:pPr algn="ctr" defTabSz="4388048"/>
            <a:endParaRPr lang="en-US" sz="4200"/>
          </a:p>
        </p:txBody>
      </p:sp>
      <p:sp>
        <p:nvSpPr>
          <p:cNvPr id="25" name="Text Box 41"/>
          <p:cNvSpPr txBox="1">
            <a:spLocks noChangeArrowheads="1"/>
          </p:cNvSpPr>
          <p:nvPr/>
        </p:nvSpPr>
        <p:spPr bwMode="auto">
          <a:xfrm>
            <a:off x="26403300" y="31337250"/>
            <a:ext cx="10807422" cy="121082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numCol="2"/>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marL="342900" indent="-342900" algn="just">
              <a:buFont typeface="Arial" pitchFamily="34" charset="0"/>
              <a:buChar char="•"/>
            </a:pPr>
            <a:r>
              <a:rPr lang="en-US" sz="2800" dirty="0" smtClean="0">
                <a:latin typeface="+mj-lt"/>
                <a:hlinkClick r:id="rId2"/>
              </a:rPr>
              <a:t>www.pjkeating.com</a:t>
            </a:r>
            <a:endParaRPr lang="en-US" sz="2800" dirty="0">
              <a:latin typeface="+mj-lt"/>
            </a:endParaRPr>
          </a:p>
          <a:p>
            <a:pPr marL="342900" indent="-342900" algn="just">
              <a:buFont typeface="Arial" pitchFamily="34" charset="0"/>
              <a:buChar char="•"/>
            </a:pPr>
            <a:r>
              <a:rPr lang="en-US" sz="2800" dirty="0" smtClean="0">
                <a:latin typeface="+mj-lt"/>
                <a:hlinkClick r:id="rId3"/>
              </a:rPr>
              <a:t>www.oldcastle.com</a:t>
            </a:r>
            <a:endParaRPr lang="en-US" sz="2800" dirty="0" smtClean="0">
              <a:latin typeface="+mj-lt"/>
            </a:endParaRPr>
          </a:p>
          <a:p>
            <a:pPr marL="342900" indent="-342900" algn="just">
              <a:buFont typeface="Arial" pitchFamily="34" charset="0"/>
              <a:buChar char="•"/>
            </a:pPr>
            <a:endParaRPr lang="en-US" sz="2800" dirty="0">
              <a:latin typeface="+mj-lt"/>
            </a:endParaRPr>
          </a:p>
          <a:p>
            <a:pPr marL="342900" indent="-342900" algn="just">
              <a:buFont typeface="Arial" pitchFamily="34" charset="0"/>
              <a:buChar char="•"/>
            </a:pPr>
            <a:r>
              <a:rPr lang="en-US" sz="2800" dirty="0" smtClean="0">
                <a:latin typeface="+mj-lt"/>
                <a:hlinkClick r:id="rId4"/>
              </a:rPr>
              <a:t>www.oldcastlematerials.com</a:t>
            </a:r>
            <a:endParaRPr lang="en-US" sz="2800" dirty="0">
              <a:latin typeface="+mj-lt"/>
            </a:endParaRPr>
          </a:p>
          <a:p>
            <a:pPr marL="342900" indent="-342900" algn="just">
              <a:buFont typeface="Arial" pitchFamily="34" charset="0"/>
              <a:buChar char="•"/>
            </a:pPr>
            <a:r>
              <a:rPr lang="en-US" sz="2800" dirty="0" smtClean="0">
                <a:latin typeface="+mj-lt"/>
                <a:hlinkClick r:id="rId5"/>
              </a:rPr>
              <a:t>www.lean.org</a:t>
            </a:r>
            <a:endParaRPr lang="en-US" sz="2800" dirty="0">
              <a:latin typeface="+mj-lt"/>
            </a:endParaRPr>
          </a:p>
        </p:txBody>
      </p:sp>
      <p:sp>
        <p:nvSpPr>
          <p:cNvPr id="28" name="Text Box 44"/>
          <p:cNvSpPr txBox="1">
            <a:spLocks noChangeArrowheads="1"/>
          </p:cNvSpPr>
          <p:nvPr/>
        </p:nvSpPr>
        <p:spPr bwMode="auto">
          <a:xfrm>
            <a:off x="13957303" y="23219408"/>
            <a:ext cx="10901744" cy="119389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r>
              <a:rPr lang="en-US" sz="3200" dirty="0" smtClean="0">
                <a:latin typeface="+mj-lt"/>
              </a:rPr>
              <a:t>These graphs show the decrease in primary production and the associated profit losses for the years 2009-2012</a:t>
            </a:r>
            <a:endParaRPr lang="en-US" sz="3200" b="1" dirty="0">
              <a:latin typeface="+mj-lt"/>
            </a:endParaRPr>
          </a:p>
        </p:txBody>
      </p:sp>
      <p:sp>
        <p:nvSpPr>
          <p:cNvPr id="29" name="Text Box 7"/>
          <p:cNvSpPr txBox="1">
            <a:spLocks noChangeArrowheads="1"/>
          </p:cNvSpPr>
          <p:nvPr/>
        </p:nvSpPr>
        <p:spPr bwMode="auto">
          <a:xfrm>
            <a:off x="2391042" y="783772"/>
            <a:ext cx="33622721" cy="355289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spAutoFit/>
          </a:bodyPr>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8500" b="1" dirty="0" smtClean="0"/>
              <a:t>Aggregate Plant Redesign</a:t>
            </a:r>
            <a:endParaRPr lang="en-US" sz="8500" b="1" dirty="0"/>
          </a:p>
          <a:p>
            <a:pPr algn="ctr"/>
            <a:r>
              <a:rPr lang="en-US" sz="4600" b="1" dirty="0" smtClean="0"/>
              <a:t>Christopher J. Kazanovicz (MGE)</a:t>
            </a:r>
            <a:endParaRPr lang="en-US" sz="4600" b="1" dirty="0"/>
          </a:p>
          <a:p>
            <a:pPr algn="ctr"/>
            <a:r>
              <a:rPr lang="en-US" sz="4600" b="1" dirty="0"/>
              <a:t>Advisor: Professor </a:t>
            </a:r>
            <a:r>
              <a:rPr lang="en-US" sz="4600" b="1" dirty="0" smtClean="0"/>
              <a:t>Sharon Wulf (School of Business)</a:t>
            </a:r>
            <a:endParaRPr lang="en-US" sz="4600" b="1" dirty="0"/>
          </a:p>
          <a:p>
            <a:pPr algn="ctr"/>
            <a:r>
              <a:rPr lang="en-US" sz="4600" b="1" dirty="0" smtClean="0"/>
              <a:t>Sponsor: Ryan Gagliano (P.J. Keating)</a:t>
            </a:r>
            <a:endParaRPr lang="en-US" sz="4600" b="1" dirty="0"/>
          </a:p>
        </p:txBody>
      </p:sp>
      <p:pic>
        <p:nvPicPr>
          <p:cNvPr id="2" name="Picture 1"/>
          <p:cNvPicPr>
            <a:picLocks noChangeAspect="1"/>
          </p:cNvPicPr>
          <p:nvPr/>
        </p:nvPicPr>
        <p:blipFill>
          <a:blip r:embed="rId6">
            <a:extLst>
              <a:ext uri="{28A0092B-C50C-407E-A947-70E740481C1C}">
                <a14:useLocalDpi xmlns="" xmlns:a14="http://schemas.microsoft.com/office/drawing/2010/main" val="0"/>
              </a:ext>
            </a:extLst>
          </a:blip>
          <a:stretch>
            <a:fillRect/>
          </a:stretch>
        </p:blipFill>
        <p:spPr>
          <a:xfrm>
            <a:off x="834292" y="-1573484"/>
            <a:ext cx="8801100" cy="7772400"/>
          </a:xfrm>
          <a:prstGeom prst="rect">
            <a:avLst/>
          </a:prstGeom>
        </p:spPr>
      </p:pic>
      <p:sp>
        <p:nvSpPr>
          <p:cNvPr id="34" name="Text Box 44"/>
          <p:cNvSpPr txBox="1">
            <a:spLocks noChangeArrowheads="1"/>
          </p:cNvSpPr>
          <p:nvPr/>
        </p:nvSpPr>
        <p:spPr bwMode="auto">
          <a:xfrm>
            <a:off x="26268281" y="12359120"/>
            <a:ext cx="10901745" cy="1809751"/>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just"/>
            <a:r>
              <a:rPr lang="en-US" sz="3200" dirty="0" smtClean="0">
                <a:latin typeface="+mj-lt"/>
              </a:rPr>
              <a:t>This template was used to conduct cycle times on the Lunenburg, MA load-haul fleet.</a:t>
            </a:r>
            <a:endParaRPr lang="en-US" sz="3200" b="1" dirty="0">
              <a:latin typeface="+mj-lt"/>
            </a:endParaRPr>
          </a:p>
        </p:txBody>
      </p:sp>
      <p:sp>
        <p:nvSpPr>
          <p:cNvPr id="5" name="TextBox 4"/>
          <p:cNvSpPr txBox="1"/>
          <p:nvPr/>
        </p:nvSpPr>
        <p:spPr>
          <a:xfrm>
            <a:off x="25869900" y="6320342"/>
            <a:ext cx="11734799" cy="984885"/>
          </a:xfrm>
          <a:prstGeom prst="rect">
            <a:avLst/>
          </a:prstGeom>
          <a:noFill/>
        </p:spPr>
        <p:txBody>
          <a:bodyPr wrap="square" rtlCol="0">
            <a:spAutoFit/>
          </a:bodyPr>
          <a:lstStyle/>
          <a:p>
            <a:pPr algn="ctr"/>
            <a:r>
              <a:rPr lang="en-US" sz="5800" b="1" dirty="0" smtClean="0"/>
              <a:t>Analyses</a:t>
            </a:r>
            <a:endParaRPr lang="en-US" sz="5800" b="1" dirty="0"/>
          </a:p>
        </p:txBody>
      </p:sp>
      <p:sp>
        <p:nvSpPr>
          <p:cNvPr id="7" name="Rectangle 6"/>
          <p:cNvSpPr/>
          <p:nvPr/>
        </p:nvSpPr>
        <p:spPr>
          <a:xfrm>
            <a:off x="25869899" y="30534201"/>
            <a:ext cx="11734801" cy="984885"/>
          </a:xfrm>
          <a:prstGeom prst="rect">
            <a:avLst/>
          </a:prstGeom>
        </p:spPr>
        <p:txBody>
          <a:bodyPr wrap="square">
            <a:spAutoFit/>
          </a:bodyPr>
          <a:lstStyle/>
          <a:p>
            <a:pPr algn="ctr"/>
            <a:r>
              <a:rPr lang="en-US" sz="5800" b="1" dirty="0"/>
              <a:t>References</a:t>
            </a:r>
          </a:p>
        </p:txBody>
      </p:sp>
      <p:sp>
        <p:nvSpPr>
          <p:cNvPr id="36" name="Text Box 44"/>
          <p:cNvSpPr txBox="1">
            <a:spLocks noChangeArrowheads="1"/>
          </p:cNvSpPr>
          <p:nvPr/>
        </p:nvSpPr>
        <p:spPr bwMode="auto">
          <a:xfrm>
            <a:off x="26268281" y="14168871"/>
            <a:ext cx="5143283" cy="221520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120015" tIns="60008" rIns="120015" bIns="60008"/>
          <a:lstStyle>
            <a:lvl1pPr defTabSz="3343275">
              <a:defRPr>
                <a:solidFill>
                  <a:schemeClr val="tx1"/>
                </a:solidFill>
                <a:latin typeface="Arial" charset="0"/>
              </a:defRPr>
            </a:lvl1pPr>
            <a:lvl2pPr defTabSz="3343275">
              <a:defRPr>
                <a:solidFill>
                  <a:schemeClr val="tx1"/>
                </a:solidFill>
                <a:latin typeface="Arial" charset="0"/>
              </a:defRPr>
            </a:lvl2pPr>
            <a:lvl3pPr defTabSz="3343275">
              <a:defRPr>
                <a:solidFill>
                  <a:schemeClr val="tx1"/>
                </a:solidFill>
                <a:latin typeface="Arial" charset="0"/>
              </a:defRPr>
            </a:lvl3pPr>
            <a:lvl4pPr defTabSz="3343275">
              <a:defRPr>
                <a:solidFill>
                  <a:schemeClr val="tx1"/>
                </a:solidFill>
                <a:latin typeface="Arial" charset="0"/>
              </a:defRPr>
            </a:lvl4pPr>
            <a:lvl5pPr defTabSz="3343275">
              <a:defRPr>
                <a:solidFill>
                  <a:schemeClr val="tx1"/>
                </a:solidFill>
                <a:latin typeface="Arial" charset="0"/>
              </a:defRPr>
            </a:lvl5pPr>
            <a:lvl6pPr defTabSz="3343275" fontAlgn="base">
              <a:spcBef>
                <a:spcPct val="0"/>
              </a:spcBef>
              <a:spcAft>
                <a:spcPct val="0"/>
              </a:spcAft>
              <a:defRPr>
                <a:solidFill>
                  <a:schemeClr val="tx1"/>
                </a:solidFill>
                <a:latin typeface="Arial" charset="0"/>
              </a:defRPr>
            </a:lvl6pPr>
            <a:lvl7pPr defTabSz="3343275" fontAlgn="base">
              <a:spcBef>
                <a:spcPct val="0"/>
              </a:spcBef>
              <a:spcAft>
                <a:spcPct val="0"/>
              </a:spcAft>
              <a:defRPr>
                <a:solidFill>
                  <a:schemeClr val="tx1"/>
                </a:solidFill>
                <a:latin typeface="Arial" charset="0"/>
              </a:defRPr>
            </a:lvl7pPr>
            <a:lvl8pPr defTabSz="3343275" fontAlgn="base">
              <a:spcBef>
                <a:spcPct val="0"/>
              </a:spcBef>
              <a:spcAft>
                <a:spcPct val="0"/>
              </a:spcAft>
              <a:defRPr>
                <a:solidFill>
                  <a:schemeClr val="tx1"/>
                </a:solidFill>
                <a:latin typeface="Arial" charset="0"/>
              </a:defRPr>
            </a:lvl8pPr>
            <a:lvl9pPr defTabSz="3343275" fontAlgn="base">
              <a:spcBef>
                <a:spcPct val="0"/>
              </a:spcBef>
              <a:spcAft>
                <a:spcPct val="0"/>
              </a:spcAft>
              <a:defRPr>
                <a:solidFill>
                  <a:schemeClr val="tx1"/>
                </a:solidFill>
                <a:latin typeface="Arial" charset="0"/>
              </a:defRPr>
            </a:lvl9pPr>
          </a:lstStyle>
          <a:p>
            <a:pPr algn="ctr"/>
            <a:r>
              <a:rPr lang="en-US" sz="3200" dirty="0" smtClean="0">
                <a:latin typeface="+mj-lt"/>
              </a:rPr>
              <a:t>Load-Haul truck manufacturer equipment specifications</a:t>
            </a:r>
            <a:endParaRPr lang="en-US" sz="3200" b="1" dirty="0">
              <a:latin typeface="+mj-lt"/>
            </a:endParaRPr>
          </a:p>
        </p:txBody>
      </p:sp>
      <p:pic>
        <p:nvPicPr>
          <p:cNvPr id="37" name="Picture 36"/>
          <p:cNvPicPr/>
          <p:nvPr/>
        </p:nvPicPr>
        <p:blipFill>
          <a:blip r:embed="rId7" cstate="print"/>
          <a:srcRect/>
          <a:stretch>
            <a:fillRect/>
          </a:stretch>
        </p:blipFill>
        <p:spPr bwMode="auto">
          <a:xfrm>
            <a:off x="30386567" y="783772"/>
            <a:ext cx="5627196" cy="3552897"/>
          </a:xfrm>
          <a:prstGeom prst="rect">
            <a:avLst/>
          </a:prstGeom>
          <a:noFill/>
          <a:ln w="9525">
            <a:noFill/>
            <a:miter lim="800000"/>
            <a:headEnd/>
            <a:tailEnd/>
          </a:ln>
        </p:spPr>
      </p:pic>
      <p:pic>
        <p:nvPicPr>
          <p:cNvPr id="8" name="Picture 2"/>
          <p:cNvPicPr>
            <a:picLocks noChangeAspect="1" noChangeArrowheads="1"/>
          </p:cNvPicPr>
          <p:nvPr/>
        </p:nvPicPr>
        <p:blipFill>
          <a:blip r:embed="rId8"/>
          <a:srcRect/>
          <a:stretch>
            <a:fillRect/>
          </a:stretch>
        </p:blipFill>
        <p:spPr bwMode="auto">
          <a:xfrm>
            <a:off x="25960691" y="7719754"/>
            <a:ext cx="11627249" cy="4509391"/>
          </a:xfrm>
          <a:prstGeom prst="rect">
            <a:avLst/>
          </a:prstGeom>
          <a:noFill/>
          <a:ln w="9525">
            <a:solidFill>
              <a:schemeClr val="tx1"/>
            </a:solidFill>
            <a:miter lim="800000"/>
            <a:headEnd/>
            <a:tailEnd/>
          </a:ln>
        </p:spPr>
      </p:pic>
      <p:pic>
        <p:nvPicPr>
          <p:cNvPr id="38" name="Picture 37"/>
          <p:cNvPicPr/>
          <p:nvPr/>
        </p:nvPicPr>
        <p:blipFill>
          <a:blip r:embed="rId9" cstate="print"/>
          <a:srcRect/>
          <a:stretch>
            <a:fillRect/>
          </a:stretch>
        </p:blipFill>
        <p:spPr bwMode="auto">
          <a:xfrm>
            <a:off x="31411564" y="13463754"/>
            <a:ext cx="4891591" cy="3226142"/>
          </a:xfrm>
          <a:prstGeom prst="rect">
            <a:avLst/>
          </a:prstGeom>
          <a:noFill/>
          <a:ln w="9525">
            <a:solidFill>
              <a:schemeClr val="tx1"/>
            </a:solidFill>
            <a:miter lim="800000"/>
            <a:headEnd/>
            <a:tailEnd/>
          </a:ln>
        </p:spPr>
      </p:pic>
      <p:pic>
        <p:nvPicPr>
          <p:cNvPr id="26" name="Picture 3"/>
          <p:cNvPicPr>
            <a:picLocks noChangeAspect="1" noChangeArrowheads="1"/>
          </p:cNvPicPr>
          <p:nvPr/>
        </p:nvPicPr>
        <p:blipFill>
          <a:blip r:embed="rId10"/>
          <a:srcRect/>
          <a:stretch>
            <a:fillRect/>
          </a:stretch>
        </p:blipFill>
        <p:spPr bwMode="auto">
          <a:xfrm>
            <a:off x="13868402" y="19073191"/>
            <a:ext cx="5747844" cy="4109097"/>
          </a:xfrm>
          <a:prstGeom prst="rect">
            <a:avLst/>
          </a:prstGeom>
          <a:noFill/>
          <a:ln w="9525">
            <a:noFill/>
            <a:miter lim="800000"/>
            <a:headEnd/>
            <a:tailEnd/>
          </a:ln>
        </p:spPr>
      </p:pic>
      <p:graphicFrame>
        <p:nvGraphicFramePr>
          <p:cNvPr id="40" name="Chart 39"/>
          <p:cNvGraphicFramePr/>
          <p:nvPr/>
        </p:nvGraphicFramePr>
        <p:xfrm>
          <a:off x="19616245" y="18995655"/>
          <a:ext cx="5242801" cy="3910752"/>
        </p:xfrm>
        <a:graphic>
          <a:graphicData uri="http://schemas.openxmlformats.org/drawingml/2006/chart">
            <c:chart xmlns:c="http://schemas.openxmlformats.org/drawingml/2006/chart" xmlns:r="http://schemas.openxmlformats.org/officeDocument/2006/relationships" r:id="rId11"/>
          </a:graphicData>
        </a:graphic>
      </p:graphicFrame>
      <p:pic>
        <p:nvPicPr>
          <p:cNvPr id="1029" name="Picture 5"/>
          <p:cNvPicPr>
            <a:picLocks noChangeAspect="1" noChangeArrowheads="1"/>
          </p:cNvPicPr>
          <p:nvPr/>
        </p:nvPicPr>
        <p:blipFill>
          <a:blip r:embed="rId12"/>
          <a:srcRect/>
          <a:stretch>
            <a:fillRect/>
          </a:stretch>
        </p:blipFill>
        <p:spPr bwMode="auto">
          <a:xfrm>
            <a:off x="1837997" y="29991927"/>
            <a:ext cx="9378174" cy="1969210"/>
          </a:xfrm>
          <a:prstGeom prst="rect">
            <a:avLst/>
          </a:prstGeom>
          <a:noFill/>
          <a:ln w="9525">
            <a:noFill/>
            <a:miter lim="800000"/>
            <a:headEnd/>
            <a:tailEnd/>
          </a:ln>
        </p:spPr>
      </p:pic>
    </p:spTree>
    <p:extLst>
      <p:ext uri="{BB962C8B-B14F-4D97-AF65-F5344CB8AC3E}">
        <p14:creationId xmlns="" xmlns:p14="http://schemas.microsoft.com/office/powerpoint/2010/main" val="2702103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wpi_pp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mbria">
      <a:majorFont>
        <a:latin typeface="Cambria"/>
        <a:ea typeface=""/>
        <a:cs typeface=""/>
      </a:majorFont>
      <a:minorFont>
        <a:latin typeface="Cambri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4302</TotalTime>
  <Words>763</Words>
  <Application>Microsoft Office PowerPoint</Application>
  <PresentationFormat>Custom</PresentationFormat>
  <Paragraphs>64</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wpi_ppt</vt:lpstr>
      <vt:lpstr>Slide 1</vt:lpstr>
    </vt:vector>
  </TitlesOfParts>
  <Company>Worcester Polytechnic Institute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Poster Template</dc:title>
  <dc:creator>WPI;ATC</dc:creator>
  <cp:lastModifiedBy>Chris</cp:lastModifiedBy>
  <cp:revision>143</cp:revision>
  <dcterms:created xsi:type="dcterms:W3CDTF">2009-11-05T19:41:53Z</dcterms:created>
  <dcterms:modified xsi:type="dcterms:W3CDTF">2013-04-11T14:44:32Z</dcterms:modified>
</cp:coreProperties>
</file>