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8" r:id="rId2"/>
    <p:sldId id="279" r:id="rId3"/>
    <p:sldId id="281" r:id="rId4"/>
    <p:sldId id="282" r:id="rId5"/>
    <p:sldId id="283" r:id="rId6"/>
    <p:sldId id="285" r:id="rId7"/>
    <p:sldId id="286" r:id="rId8"/>
    <p:sldId id="297" r:id="rId9"/>
    <p:sldId id="266" r:id="rId10"/>
    <p:sldId id="296" r:id="rId11"/>
    <p:sldId id="294" r:id="rId12"/>
    <p:sldId id="293" r:id="rId13"/>
    <p:sldId id="287" r:id="rId14"/>
    <p:sldId id="269" r:id="rId15"/>
    <p:sldId id="289" r:id="rId16"/>
    <p:sldId id="290" r:id="rId17"/>
    <p:sldId id="298" r:id="rId18"/>
    <p:sldId id="291" r:id="rId19"/>
    <p:sldId id="292" r:id="rId20"/>
    <p:sldId id="295" r:id="rId21"/>
    <p:sldId id="2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E12"/>
    <a:srgbClr val="A6A6A6"/>
    <a:srgbClr val="A1B703"/>
    <a:srgbClr val="BECD4B"/>
    <a:srgbClr val="8DB622"/>
    <a:srgbClr val="CCFF66"/>
    <a:srgbClr val="33BE02"/>
    <a:srgbClr val="E7DC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76007" autoAdjust="0"/>
  </p:normalViewPr>
  <p:slideViewPr>
    <p:cSldViewPr snapToGrid="0">
      <p:cViewPr varScale="1">
        <p:scale>
          <a:sx n="60" d="100"/>
          <a:sy n="60" d="100"/>
        </p:scale>
        <p:origin x="990"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12/15/2015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12/15/2015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Hello</a:t>
            </a:r>
            <a:r>
              <a:rPr lang="en-US" sz="900" baseline="0" dirty="0" smtClean="0"/>
              <a:t> everyone</a:t>
            </a:r>
          </a:p>
          <a:p>
            <a:endParaRPr lang="en-US" sz="900" baseline="0" dirty="0" smtClean="0"/>
          </a:p>
          <a:p>
            <a:r>
              <a:rPr lang="en-US" sz="900" baseline="0" dirty="0" smtClean="0"/>
              <a:t>- Tim Marschall, Management Information Systems</a:t>
            </a:r>
          </a:p>
          <a:p>
            <a:pPr marL="171450" indent="-171450">
              <a:buFontTx/>
              <a:buChar char="-"/>
            </a:pPr>
            <a:r>
              <a:rPr lang="en-US" sz="900" baseline="0" dirty="0" smtClean="0"/>
              <a:t>Tyler Tao, Mechanical Engineering</a:t>
            </a:r>
          </a:p>
          <a:p>
            <a:pPr marL="171450" indent="-171450">
              <a:buFontTx/>
              <a:buChar char="-"/>
            </a:pPr>
            <a:r>
              <a:rPr lang="en-US" sz="900" baseline="0" dirty="0" smtClean="0"/>
              <a:t>Austin Rose, Computer Science</a:t>
            </a:r>
          </a:p>
          <a:p>
            <a:pPr marL="171450" indent="-171450">
              <a:buFontTx/>
              <a:buChar char="-"/>
            </a:pPr>
            <a:endParaRPr lang="en-US" sz="900" baseline="0" dirty="0" smtClean="0"/>
          </a:p>
          <a:p>
            <a:pPr marL="171450" indent="-171450">
              <a:buFontTx/>
              <a:buChar char="-"/>
            </a:pPr>
            <a:endParaRPr lang="en-US" sz="900" dirty="0" smtClean="0"/>
          </a:p>
          <a:p>
            <a:pPr marL="0" indent="0">
              <a:buFontTx/>
              <a:buNone/>
            </a:pPr>
            <a:endParaRPr lang="en-US" sz="900" dirty="0" smtClean="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Austin:</a:t>
            </a:r>
          </a:p>
          <a:p>
            <a:r>
              <a:rPr lang="en-US"/>
              <a:t>- </a:t>
            </a:r>
            <a:r>
              <a:rPr lang="en-US" dirty="0"/>
              <a:t>Another</a:t>
            </a:r>
            <a:r>
              <a:rPr lang="en-US"/>
              <a:t> </a:t>
            </a:r>
            <a:r>
              <a:rPr lang="en-US" dirty="0"/>
              <a:t>part of our approach involved analyzing any historical data we could get, to see, empirically, what are the problems.</a:t>
            </a:r>
          </a:p>
          <a:p>
            <a:r>
              <a:rPr lang="en-US"/>
              <a:t>- Analysis </a:t>
            </a:r>
            <a:r>
              <a:rPr lang="en-US" dirty="0"/>
              <a:t>of historical</a:t>
            </a:r>
            <a:r>
              <a:rPr lang="en-US" baseline="0" dirty="0"/>
              <a:t> satellite photos corroborates </a:t>
            </a:r>
            <a:r>
              <a:rPr lang="en-US" dirty="0"/>
              <a:t>the </a:t>
            </a:r>
            <a:r>
              <a:rPr lang="en-US"/>
              <a:t>observations </a:t>
            </a:r>
            <a:r>
              <a:rPr lang="en-US" dirty="0"/>
              <a:t>from</a:t>
            </a:r>
            <a:r>
              <a:rPr lang="en-US"/>
              <a:t> </a:t>
            </a:r>
            <a:r>
              <a:rPr lang="en-US" dirty="0"/>
              <a:t>interviews</a:t>
            </a:r>
            <a:r>
              <a:rPr lang="en-US"/>
              <a:t> that </a:t>
            </a:r>
            <a:r>
              <a:rPr lang="en-US" dirty="0"/>
              <a:t>the mangroves have been degrading.</a:t>
            </a:r>
          </a:p>
          <a:p>
            <a:r>
              <a:rPr lang="en-US" dirty="0"/>
              <a:t>- In these three photos, from 1936 to 1996 to 2015, it’s especially obvious in the highlighted area near the entrance. The mangroves are getting sparser every year.</a:t>
            </a:r>
          </a:p>
          <a:p>
            <a:r>
              <a:rPr lang="en-US" dirty="0"/>
              <a:t>- Which is no surprise – beachgoers are using the mangroves to shade themselves, hanging bags from their branches, and leaving their trash. They’re bound to deteriorate.</a:t>
            </a:r>
          </a:p>
          <a:p>
            <a:r>
              <a:rPr lang="en-US"/>
              <a:t>- </a:t>
            </a:r>
            <a:r>
              <a:rPr lang="en-US" dirty="0"/>
              <a:t>This</a:t>
            </a:r>
            <a:r>
              <a:rPr lang="en-US"/>
              <a:t> </a:t>
            </a:r>
            <a:r>
              <a:rPr lang="en-US" dirty="0"/>
              <a:t>is unfortunate. </a:t>
            </a:r>
            <a:r>
              <a:rPr lang="en-US"/>
              <a:t>The </a:t>
            </a:r>
            <a:r>
              <a:rPr lang="en-US" baseline="0"/>
              <a:t>mangroves are </a:t>
            </a:r>
            <a:r>
              <a:rPr lang="en-US"/>
              <a:t>an </a:t>
            </a:r>
            <a:r>
              <a:rPr lang="en-US" baseline="0"/>
              <a:t>important </a:t>
            </a:r>
            <a:r>
              <a:rPr lang="en-US"/>
              <a:t>part </a:t>
            </a:r>
            <a:r>
              <a:rPr lang="en-US" dirty="0"/>
              <a:t>of the ecology.</a:t>
            </a:r>
          </a:p>
          <a:p>
            <a:r>
              <a:rPr lang="en-US"/>
              <a:t>- </a:t>
            </a:r>
            <a:r>
              <a:rPr lang="en-US" dirty="0"/>
              <a:t>They are a habitat for the hermit crabs, and the yellow shouldered blackbird. </a:t>
            </a:r>
          </a:p>
          <a:p>
            <a:r>
              <a:rPr lang="en-US"/>
              <a:t>- </a:t>
            </a:r>
            <a:r>
              <a:rPr lang="en-US" dirty="0"/>
              <a:t>As they degrade, more and more trash travels through them from the beach to the refuge </a:t>
            </a:r>
            <a:r>
              <a:rPr lang="en-US"/>
              <a:t>beyond </a:t>
            </a:r>
            <a:r>
              <a:rPr lang="en-US" baseline="0"/>
              <a: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774321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Austin</a:t>
            </a:r>
            <a:r>
              <a:rPr lang="en-US"/>
              <a:t>:</a:t>
            </a:r>
            <a:endParaRPr lang="en-US" dirty="0"/>
          </a:p>
          <a:p>
            <a:r>
              <a:rPr lang="en-US"/>
              <a:t>- So it is our primary recommendation that the strip of mangrove lining the beach </a:t>
            </a:r>
            <a:r>
              <a:rPr lang="en-US" dirty="0"/>
              <a:t>be</a:t>
            </a:r>
            <a:r>
              <a:rPr lang="en-US"/>
              <a:t> declared a restoration zone: explicitly prohibiting the public from occupying the area.</a:t>
            </a:r>
          </a:p>
          <a:p>
            <a:r>
              <a:rPr lang="en-US" dirty="0"/>
              <a:t>-</a:t>
            </a:r>
            <a:r>
              <a:rPr lang="en-US"/>
              <a:t> Of course, if we’re going to reduce the physical space available for beachgoers to use, we need to consider what this means for the number of people that can occupy the beach at one time.</a:t>
            </a:r>
            <a:endParaRPr lang="en-US" dirty="0"/>
          </a:p>
          <a:p>
            <a:r>
              <a:rPr lang="en-US"/>
              <a:t>- There has to be a limit. At some point, if too many people are allowed on the beach, then it is physically impossible for </a:t>
            </a:r>
            <a:r>
              <a:rPr lang="en-US" dirty="0"/>
              <a:t>them</a:t>
            </a:r>
            <a:r>
              <a:rPr lang="en-US"/>
              <a:t> to avoid being inside the mangroves. </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286930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Austin</a:t>
            </a:r>
            <a:r>
              <a:rPr lang="en-US" dirty="0"/>
              <a:t>:</a:t>
            </a:r>
          </a:p>
          <a:p>
            <a:r>
              <a:rPr lang="en-US" dirty="0"/>
              <a:t>-</a:t>
            </a:r>
            <a:r>
              <a:rPr lang="en-US"/>
              <a:t> To </a:t>
            </a:r>
            <a:r>
              <a:rPr lang="en-US" dirty="0"/>
              <a:t>determine</a:t>
            </a:r>
            <a:r>
              <a:rPr lang="en-US"/>
              <a:t> this limit, we measured what usable space there in on the beach. </a:t>
            </a:r>
            <a:endParaRPr lang="en-US" dirty="0"/>
          </a:p>
          <a:p>
            <a:r>
              <a:rPr lang="en-US"/>
              <a:t>- </a:t>
            </a:r>
            <a:r>
              <a:rPr lang="en-US" dirty="0"/>
              <a:t>PICUTRED</a:t>
            </a:r>
            <a:r>
              <a:rPr lang="en-US"/>
              <a:t> </a:t>
            </a:r>
            <a:r>
              <a:rPr lang="en-US" dirty="0"/>
              <a:t>ABOVE SOMETHING </a:t>
            </a:r>
            <a:r>
              <a:rPr lang="en-US" dirty="0" err="1"/>
              <a:t>SOMETHING</a:t>
            </a:r>
            <a:r>
              <a:rPr lang="en-US" dirty="0"/>
              <a:t>.</a:t>
            </a:r>
          </a:p>
          <a:p>
            <a:r>
              <a:rPr lang="en-US"/>
              <a:t>- We then considered, according to our surveys, what is the typical number of people one car will bring to the beach</a:t>
            </a:r>
            <a:r>
              <a:rPr lang="en-US" smtClean="0"/>
              <a:t>.</a:t>
            </a:r>
            <a:endParaRPr lang="en-US" dirty="0"/>
          </a:p>
          <a:p>
            <a:r>
              <a:rPr lang="en-US"/>
              <a:t>- And, </a:t>
            </a:r>
            <a:r>
              <a:rPr lang="en-US" dirty="0"/>
              <a:t>assuming</a:t>
            </a:r>
            <a:r>
              <a:rPr lang="en-US"/>
              <a:t> </a:t>
            </a:r>
            <a:r>
              <a:rPr lang="en-US" dirty="0"/>
              <a:t>they each have their own </a:t>
            </a:r>
            <a:r>
              <a:rPr lang="en-US"/>
              <a:t>beach towel, as </a:t>
            </a:r>
            <a:r>
              <a:rPr lang="en-US" dirty="0"/>
              <a:t>well as a comfortable amount of space around themselves and between other groups</a:t>
            </a:r>
            <a:r>
              <a:rPr lang="en-US"/>
              <a:t>. </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236029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Austin:</a:t>
            </a:r>
          </a:p>
          <a:p>
            <a:pPr marL="171450" indent="-171450">
              <a:buFontTx/>
              <a:buChar char="-"/>
            </a:pPr>
            <a:r>
              <a:rPr lang="en-US" dirty="0"/>
              <a:t>When</a:t>
            </a:r>
            <a:r>
              <a:rPr lang="en-US"/>
              <a:t> </a:t>
            </a:r>
            <a:r>
              <a:rPr lang="en-US" dirty="0"/>
              <a:t>we take the space </a:t>
            </a:r>
            <a:r>
              <a:rPr lang="en-US"/>
              <a:t>on the </a:t>
            </a:r>
            <a:r>
              <a:rPr lang="en-US" dirty="0"/>
              <a:t>beach</a:t>
            </a:r>
            <a:r>
              <a:rPr lang="en-US"/>
              <a:t> outside of the </a:t>
            </a:r>
            <a:r>
              <a:rPr lang="en-US" dirty="0"/>
              <a:t>mangroves</a:t>
            </a:r>
            <a:r>
              <a:rPr lang="en-US"/>
              <a:t>, </a:t>
            </a:r>
            <a:r>
              <a:rPr lang="en-US" dirty="0"/>
              <a:t>and divide it by the amount of </a:t>
            </a:r>
            <a:r>
              <a:rPr lang="en-US"/>
              <a:t>space that a </a:t>
            </a:r>
            <a:r>
              <a:rPr lang="en-US" dirty="0"/>
              <a:t>group</a:t>
            </a:r>
            <a:r>
              <a:rPr lang="en-US"/>
              <a:t> </a:t>
            </a:r>
            <a:r>
              <a:rPr lang="en-US" dirty="0"/>
              <a:t>should occupy, we end up with room for about </a:t>
            </a:r>
            <a:r>
              <a:rPr lang="en-US"/>
              <a:t>136 cars. </a:t>
            </a:r>
            <a:endParaRPr lang="en-US" dirty="0"/>
          </a:p>
          <a:p>
            <a:pPr marL="171450" indent="-171450">
              <a:buFontTx/>
              <a:buChar char="-"/>
            </a:pPr>
            <a:r>
              <a:rPr lang="en-US" dirty="0"/>
              <a:t>This</a:t>
            </a:r>
            <a:r>
              <a:rPr lang="en-US"/>
              <a:t> </a:t>
            </a:r>
            <a:r>
              <a:rPr lang="en-US" dirty="0"/>
              <a:t>translates to about 545 </a:t>
            </a:r>
            <a:r>
              <a:rPr lang="en-US"/>
              <a:t>people .</a:t>
            </a:r>
            <a:endParaRPr lang="en-US" dirty="0"/>
          </a:p>
          <a:p>
            <a:pPr marL="171450" indent="-171450">
              <a:buFontTx/>
              <a:buChar char="-"/>
            </a:pPr>
            <a:r>
              <a:rPr lang="en-US" dirty="0"/>
              <a:t>Now</a:t>
            </a:r>
            <a:r>
              <a:rPr lang="en-US"/>
              <a:t>, this </a:t>
            </a:r>
            <a:r>
              <a:rPr lang="en-US" dirty="0"/>
              <a:t>number</a:t>
            </a:r>
            <a:r>
              <a:rPr lang="en-US"/>
              <a:t> </a:t>
            </a:r>
            <a:r>
              <a:rPr lang="en-US" dirty="0"/>
              <a:t>represents </a:t>
            </a:r>
            <a:r>
              <a:rPr lang="en-US"/>
              <a:t>the absolute </a:t>
            </a:r>
            <a:r>
              <a:rPr lang="en-US" dirty="0"/>
              <a:t>hypothetical</a:t>
            </a:r>
            <a:r>
              <a:rPr lang="en-US"/>
              <a:t> maximum. </a:t>
            </a:r>
            <a:r>
              <a:rPr lang="en-US" dirty="0"/>
              <a:t>Meaning</a:t>
            </a:r>
            <a:r>
              <a:rPr lang="en-US"/>
              <a:t> </a:t>
            </a:r>
            <a:r>
              <a:rPr lang="en-US" dirty="0"/>
              <a:t>that even if everyone </a:t>
            </a:r>
            <a:r>
              <a:rPr lang="en-US"/>
              <a:t>behaves perfectly, you </a:t>
            </a:r>
            <a:r>
              <a:rPr lang="en-US" dirty="0"/>
              <a:t>still</a:t>
            </a:r>
            <a:r>
              <a:rPr lang="en-US"/>
              <a:t> </a:t>
            </a:r>
            <a:r>
              <a:rPr lang="en-US" dirty="0"/>
              <a:t>couldn’t have more than this, because that would guarantee that people are occupying the mangrove restoration zone. There would be literally no where else to fit.</a:t>
            </a:r>
          </a:p>
          <a:p>
            <a:pPr marL="171450" indent="-171450">
              <a:buFontTx/>
              <a:buChar char="-"/>
            </a:pPr>
            <a:r>
              <a:rPr lang="en-US"/>
              <a:t>In </a:t>
            </a:r>
            <a:r>
              <a:rPr lang="en-US" dirty="0"/>
              <a:t>reality, people do not behave perfectly, and they’re not going to line up perfectly next to each other. So in practice, we </a:t>
            </a:r>
            <a:r>
              <a:rPr lang="en-US"/>
              <a:t>will want </a:t>
            </a:r>
            <a:r>
              <a:rPr lang="en-US" dirty="0"/>
              <a:t>less</a:t>
            </a:r>
            <a:r>
              <a:rPr lang="en-US"/>
              <a:t> </a:t>
            </a:r>
            <a:r>
              <a:rPr lang="en-US" dirty="0"/>
              <a:t>than this.</a:t>
            </a:r>
          </a:p>
          <a:p>
            <a:pPr marL="171450" indent="-171450">
              <a:buFontTx/>
              <a:buChar char="-"/>
            </a:pPr>
            <a:r>
              <a:rPr lang="en-US"/>
              <a:t>The </a:t>
            </a:r>
            <a:r>
              <a:rPr lang="en-US" dirty="0"/>
              <a:t>important point, is</a:t>
            </a:r>
            <a:r>
              <a:rPr lang="en-US"/>
              <a:t> to </a:t>
            </a:r>
            <a:r>
              <a:rPr lang="en-US" dirty="0"/>
              <a:t>not</a:t>
            </a:r>
            <a:r>
              <a:rPr lang="en-US"/>
              <a:t> </a:t>
            </a:r>
            <a:r>
              <a:rPr lang="en-US" dirty="0"/>
              <a:t>let in more people if they’re already overflowing into </a:t>
            </a:r>
            <a:r>
              <a:rPr lang="en-US"/>
              <a:t>the mangroves. </a:t>
            </a:r>
            <a:r>
              <a:rPr lang="en-US" dirty="0"/>
              <a:t>But</a:t>
            </a:r>
            <a:r>
              <a:rPr lang="en-US"/>
              <a:t> </a:t>
            </a:r>
            <a:r>
              <a:rPr lang="en-US" dirty="0"/>
              <a:t>this is a good place </a:t>
            </a:r>
            <a:r>
              <a:rPr lang="en-US"/>
              <a:t>to start.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366926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we’ve determined an optimal visitor limit, simply restricting access to the beach is not likely to significantly improve beach conditions by itself. Through research, we have determined some additional management actions that, in conjunction with the visitor cap, will yield the maximum benefit. You've already heard about our proposal for creating a restoration zone in the mangrove area, and we formulated a few more promising programs that will positively impact La Playuela. As the ecology changes over time, it will be necessary to modify the management strategies accordingly to align with new challenges posed by varying conditions . Therefore, we looked into potential indicators for future implementation of the Limits of Acceptable Change </a:t>
            </a:r>
            <a:r>
              <a:rPr lang="en-US"/>
              <a:t>management </a:t>
            </a:r>
            <a:r>
              <a:rPr lang="en-US" smtClean="0"/>
              <a:t>framework. </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a:t>14</a:t>
            </a:fld>
            <a:endParaRPr lang="en-US"/>
          </a:p>
        </p:txBody>
      </p:sp>
    </p:spTree>
    <p:extLst>
      <p:ext uri="{BB962C8B-B14F-4D97-AF65-F5344CB8AC3E}">
        <p14:creationId xmlns:p14="http://schemas.microsoft.com/office/powerpoint/2010/main" val="3954287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a:t>
            </a:r>
          </a:p>
          <a:p>
            <a:r>
              <a:rPr lang="en-US" dirty="0" smtClean="0"/>
              <a:t>Comment</a:t>
            </a:r>
            <a:r>
              <a:rPr lang="en-US" baseline="0" dirty="0" smtClean="0"/>
              <a:t>s from our </a:t>
            </a:r>
            <a:endParaRPr lang="en-US" dirty="0" smtClean="0"/>
          </a:p>
          <a:p>
            <a:r>
              <a:rPr lang="en-US" dirty="0" smtClean="0"/>
              <a:t>“More orientation to visitors regarding the importance of</a:t>
            </a:r>
            <a:r>
              <a:rPr lang="en-US" baseline="0" dirty="0" smtClean="0"/>
              <a:t> </a:t>
            </a:r>
            <a:r>
              <a:rPr lang="en-US" dirty="0" smtClean="0"/>
              <a:t>the beach and wild life. “</a:t>
            </a:r>
          </a:p>
          <a:p>
            <a:pPr marL="0" indent="0">
              <a:buNone/>
            </a:pPr>
            <a:r>
              <a:rPr lang="en-US" dirty="0" smtClean="0"/>
              <a:t>“Better signs or at least extra ones about the area”</a:t>
            </a:r>
          </a:p>
          <a:p>
            <a:pPr marL="0" indent="0">
              <a:buNone/>
            </a:pPr>
            <a:r>
              <a:rPr lang="en-US" dirty="0" smtClean="0"/>
              <a:t>“No information on the area”</a:t>
            </a:r>
          </a:p>
          <a:p>
            <a:pPr marL="0" indent="0">
              <a:buNone/>
            </a:pPr>
            <a:endParaRPr lang="en-US" dirty="0" smtClean="0"/>
          </a:p>
          <a:p>
            <a:pPr marL="0" indent="0">
              <a:buNone/>
            </a:pPr>
            <a:r>
              <a:rPr lang="en-US" dirty="0" smtClean="0"/>
              <a:t>We suggest to add additional signs to the current one, which has some</a:t>
            </a:r>
            <a:r>
              <a:rPr lang="en-US" baseline="0" dirty="0" smtClean="0"/>
              <a:t> pictograms, but is not really informative.</a:t>
            </a:r>
            <a:br>
              <a:rPr lang="en-US" baseline="0" dirty="0" smtClean="0"/>
            </a:br>
            <a:r>
              <a:rPr lang="en-US" baseline="0" dirty="0" smtClean="0"/>
              <a:t>These signs should encompass three particular areas:</a:t>
            </a:r>
            <a:endParaRPr lang="en-US" dirty="0" smtClean="0"/>
          </a:p>
          <a:p>
            <a:endParaRPr lang="en-US" dirty="0" smtClean="0"/>
          </a:p>
          <a:p>
            <a:r>
              <a:rPr lang="en-US" b="1" dirty="0" smtClean="0"/>
              <a:t>CLICK:</a:t>
            </a:r>
            <a:r>
              <a:rPr lang="en-US" b="1" baseline="0" dirty="0" smtClean="0"/>
              <a:t> </a:t>
            </a:r>
            <a:r>
              <a:rPr lang="en-US" dirty="0" smtClean="0"/>
              <a:t>Why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habitat of several endangered species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living in a unique ecosystem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gained recognition as a National Natural Landmark. </a:t>
            </a:r>
          </a:p>
          <a:p>
            <a:endParaRPr lang="en-US" dirty="0" smtClean="0"/>
          </a:p>
          <a:p>
            <a:endParaRPr lang="en-US" dirty="0" smtClean="0"/>
          </a:p>
          <a:p>
            <a:r>
              <a:rPr lang="en-US" b="1" dirty="0" smtClean="0"/>
              <a:t>CLICK:</a:t>
            </a:r>
            <a:r>
              <a:rPr lang="en-US" b="1" baseline="0" dirty="0" smtClean="0"/>
              <a:t> </a:t>
            </a:r>
            <a:r>
              <a:rPr lang="en-US" dirty="0" smtClean="0"/>
              <a:t>What</a:t>
            </a:r>
            <a:r>
              <a:rPr lang="en-US" baseline="0" dirty="0" smtClean="0"/>
              <a:t> are the rules?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prohibition of open flames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wildfires and arson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trash policy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if implemented, the avoidance of the shady mangrove areas on the beach.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Gives ranger something to point at. No</a:t>
            </a:r>
            <a:r>
              <a:rPr lang="en-US" sz="1200" kern="1200" baseline="0" dirty="0" smtClean="0">
                <a:solidFill>
                  <a:schemeClr val="tx1"/>
                </a:solidFill>
                <a:effectLst/>
                <a:latin typeface="+mn-lt"/>
                <a:ea typeface="+mn-ea"/>
                <a:cs typeface="+mn-cs"/>
              </a:rPr>
              <a:t> excuses.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40% of returning beachgoers who participated in our survey realized that the plant life at the beach had declined.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thereby crucial to display the difference of how the beach used to look before major human influence and its current status.</a:t>
            </a:r>
          </a:p>
          <a:p>
            <a:endParaRPr lang="en-US" b="1" dirty="0" smtClean="0"/>
          </a:p>
          <a:p>
            <a:r>
              <a:rPr lang="en-US" b="1" dirty="0" smtClean="0"/>
              <a:t>CLICK:</a:t>
            </a:r>
            <a:r>
              <a:rPr lang="en-US" b="1" baseline="0" dirty="0" smtClean="0"/>
              <a:t> </a:t>
            </a:r>
            <a:r>
              <a:rPr lang="en-US" baseline="0" dirty="0" smtClean="0"/>
              <a:t>What impact do invasive have?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43% of respondents were willing to not feed the animals on the beach and since the amount of stray cats has increased over the last years, we consider that an issue.</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The detrimental impact of stray cats.</a:t>
            </a:r>
            <a:br>
              <a:rPr lang="en-US" sz="1200" kern="1200" baseline="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2193050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a:p>
            <a:r>
              <a:rPr lang="en-US"/>
              <a:t>As </a:t>
            </a:r>
            <a:r>
              <a:rPr lang="en-US" dirty="0"/>
              <a:t>you</a:t>
            </a:r>
            <a:r>
              <a:rPr lang="en-US"/>
              <a:t> </a:t>
            </a:r>
            <a:r>
              <a:rPr lang="en-US" dirty="0"/>
              <a:t>may remember </a:t>
            </a:r>
            <a:r>
              <a:rPr lang="en-US"/>
              <a:t>from the survey results, </a:t>
            </a:r>
            <a:r>
              <a:rPr lang="en-US" dirty="0"/>
              <a:t>over 90% of </a:t>
            </a:r>
            <a:r>
              <a:rPr lang="en-US"/>
              <a:t>respondents </a:t>
            </a:r>
            <a:r>
              <a:rPr lang="en-US" dirty="0"/>
              <a:t>said</a:t>
            </a:r>
            <a:r>
              <a:rPr lang="en-US"/>
              <a:t> </a:t>
            </a:r>
            <a:r>
              <a:rPr lang="en-US" dirty="0"/>
              <a:t>they </a:t>
            </a:r>
            <a:r>
              <a:rPr lang="en-US"/>
              <a:t>are willing </a:t>
            </a:r>
            <a:r>
              <a:rPr lang="en-US" dirty="0"/>
              <a:t>to clean up their own trash</a:t>
            </a:r>
            <a:r>
              <a:rPr lang="en-US"/>
              <a:t>. You may </a:t>
            </a:r>
            <a:r>
              <a:rPr lang="en-US" dirty="0"/>
              <a:t>also recall that the survey </a:t>
            </a:r>
            <a:r>
              <a:rPr lang="en-US"/>
              <a:t>showed instances </a:t>
            </a:r>
            <a:r>
              <a:rPr lang="en-US" dirty="0"/>
              <a:t>of littering have decreased in </a:t>
            </a:r>
            <a:r>
              <a:rPr lang="en-US"/>
              <a:t>recent years</a:t>
            </a:r>
            <a:r>
              <a:rPr lang="en-US" dirty="0"/>
              <a:t>.</a:t>
            </a:r>
            <a:r>
              <a:rPr lang="en-US"/>
              <a:t> However , litter remains </a:t>
            </a:r>
            <a:r>
              <a:rPr lang="en-US" sz="1200" kern="1200">
                <a:solidFill>
                  <a:schemeClr val="tx1"/>
                </a:solidFill>
                <a:effectLst/>
                <a:latin typeface="+mn-lt"/>
                <a:ea typeface="+mn-ea"/>
                <a:cs typeface="+mn-cs"/>
              </a:rPr>
              <a:t>a </a:t>
            </a:r>
            <a:r>
              <a:rPr lang="en-US" sz="1200" kern="1200" dirty="0">
                <a:solidFill>
                  <a:schemeClr val="tx1"/>
                </a:solidFill>
                <a:effectLst/>
                <a:latin typeface="+mn-lt"/>
                <a:ea typeface="+mn-ea"/>
                <a:cs typeface="+mn-cs"/>
              </a:rPr>
              <a:t>very noticeable issue at La Playuela. It acts as a food source </a:t>
            </a:r>
            <a:r>
              <a:rPr lang="en-US" sz="1200" kern="1200">
                <a:solidFill>
                  <a:schemeClr val="tx1"/>
                </a:solidFill>
                <a:effectLst/>
                <a:latin typeface="+mn-lt"/>
                <a:ea typeface="+mn-ea"/>
                <a:cs typeface="+mn-cs"/>
              </a:rPr>
              <a:t>for stray </a:t>
            </a:r>
            <a:r>
              <a:rPr lang="en-US" sz="1200" kern="1200" dirty="0">
                <a:solidFill>
                  <a:schemeClr val="tx1"/>
                </a:solidFill>
                <a:effectLst/>
                <a:latin typeface="+mn-lt"/>
                <a:ea typeface="+mn-ea"/>
                <a:cs typeface="+mn-cs"/>
              </a:rPr>
              <a:t>cats and generally looks unsightly. Adding more trash receptacles in conspicuous areas would detract from the beauty of this protected area and make it look more like a public beach. An alternative would be to make all visitors responsible for collecting and removing their own trash through a Carry In Carry Out policy. As the name implies, whatever the visitors carry into the beach, they should be carrying out with them as they leave. The DNER would remove all trash receptacles in the area and instead provide small bags for trash collection. This policy has been successfully implemented in national parks in at least six states and Washington D.C. It’s benefits include a reduction </a:t>
            </a:r>
            <a:r>
              <a:rPr lang="en-US" sz="1200" kern="1200">
                <a:solidFill>
                  <a:schemeClr val="tx1"/>
                </a:solidFill>
                <a:effectLst/>
                <a:latin typeface="+mn-lt"/>
                <a:ea typeface="+mn-ea"/>
                <a:cs typeface="+mn-cs"/>
              </a:rPr>
              <a:t>of litter </a:t>
            </a:r>
            <a:r>
              <a:rPr lang="en-US"/>
              <a:t>left </a:t>
            </a:r>
            <a:r>
              <a:rPr lang="en-US" dirty="0"/>
              <a:t>on the </a:t>
            </a:r>
            <a:r>
              <a:rPr lang="en-US"/>
              <a:t>beach </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elimination of the need </a:t>
            </a:r>
            <a:r>
              <a:rPr lang="en-US" sz="1200" kern="1200">
                <a:solidFill>
                  <a:schemeClr val="tx1"/>
                </a:solidFill>
                <a:effectLst/>
                <a:latin typeface="+mn-lt"/>
                <a:ea typeface="+mn-ea"/>
                <a:cs typeface="+mn-cs"/>
              </a:rPr>
              <a:t>for </a:t>
            </a:r>
            <a:r>
              <a:rPr lang="en-US" dirty="0"/>
              <a:t>employees</a:t>
            </a:r>
            <a:r>
              <a:rPr lang="en-US"/>
              <a:t> </a:t>
            </a:r>
            <a:r>
              <a:rPr lang="en-US" dirty="0"/>
              <a:t>to empty</a:t>
            </a:r>
            <a:r>
              <a:rPr lang="en-US"/>
              <a:t> </a:t>
            </a:r>
            <a:r>
              <a:rPr lang="en-US" sz="1200" kern="1200">
                <a:solidFill>
                  <a:schemeClr val="tx1"/>
                </a:solidFill>
                <a:effectLst/>
                <a:latin typeface="+mn-lt"/>
                <a:ea typeface="+mn-ea"/>
                <a:cs typeface="+mn-cs"/>
              </a:rPr>
              <a:t>trash </a:t>
            </a:r>
            <a:r>
              <a:rPr lang="en-US"/>
              <a:t>receptacles</a:t>
            </a:r>
            <a:r>
              <a:rPr lang="en-US" sz="1200" kern="1200">
                <a:solidFill>
                  <a:schemeClr val="tx1"/>
                </a:solidFill>
                <a:effectLst/>
                <a:latin typeface="+mn-lt"/>
                <a:ea typeface="+mn-ea"/>
                <a:cs typeface="+mn-cs"/>
              </a:rPr>
              <a:t>, and  a </a:t>
            </a:r>
            <a:r>
              <a:rPr lang="en-US" dirty="0"/>
              <a:t>cleaner</a:t>
            </a:r>
            <a:r>
              <a:rPr lang="en-US"/>
              <a:t> </a:t>
            </a:r>
            <a:r>
              <a:rPr lang="en-US" dirty="0"/>
              <a:t>beach for all </a:t>
            </a:r>
            <a:r>
              <a:rPr lang="en-US"/>
              <a:t>to enjoy</a:t>
            </a: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322993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a:t> </a:t>
            </a:r>
            <a:r>
              <a:rPr lang="en-US" dirty="0"/>
              <a:t>policy that would benefit both visitors and the DNER would be a ticketing system for visiting the beach. Visitors would reserve spots for their party online and present a printed confirmation to the </a:t>
            </a:r>
            <a:r>
              <a:rPr lang="en-US"/>
              <a:t>rangers upon arrival. </a:t>
            </a:r>
            <a:r>
              <a:rPr lang="en-US" dirty="0"/>
              <a:t>Rather than arriving at La Playuela only </a:t>
            </a:r>
            <a:r>
              <a:rPr lang="en-US"/>
              <a:t>to </a:t>
            </a:r>
            <a:r>
              <a:rPr lang="en-US" dirty="0"/>
              <a:t>be</a:t>
            </a:r>
            <a:r>
              <a:rPr lang="en-US"/>
              <a:t> </a:t>
            </a:r>
            <a:r>
              <a:rPr lang="en-US" dirty="0"/>
              <a:t>turned away </a:t>
            </a:r>
            <a:r>
              <a:rPr lang="en-US"/>
              <a:t>if the beach has reached capacity, </a:t>
            </a:r>
            <a:r>
              <a:rPr lang="en-US" dirty="0"/>
              <a:t>the online system would show if there are unreserved spots available to be claimed at the gate. The rangers would be able </a:t>
            </a:r>
            <a:r>
              <a:rPr lang="en-US"/>
              <a:t>to view the </a:t>
            </a:r>
            <a:r>
              <a:rPr lang="en-US" dirty="0"/>
              <a:t>exact</a:t>
            </a:r>
            <a:r>
              <a:rPr lang="en-US"/>
              <a:t> number </a:t>
            </a:r>
            <a:r>
              <a:rPr lang="en-US" dirty="0"/>
              <a:t>of visitors currently on the beach, allowing them </a:t>
            </a:r>
            <a:r>
              <a:rPr lang="en-US"/>
              <a:t>to </a:t>
            </a:r>
            <a:r>
              <a:rPr lang="en-US" dirty="0"/>
              <a:t>easily</a:t>
            </a:r>
            <a:r>
              <a:rPr lang="en-US"/>
              <a:t> determine </a:t>
            </a:r>
            <a:r>
              <a:rPr lang="en-US" dirty="0"/>
              <a:t>if the beach has reached capacity. Data such as </a:t>
            </a:r>
            <a:r>
              <a:rPr lang="en-US"/>
              <a:t>average group size and </a:t>
            </a:r>
            <a:r>
              <a:rPr lang="en-US" dirty="0"/>
              <a:t>peak</a:t>
            </a:r>
            <a:r>
              <a:rPr lang="en-US"/>
              <a:t> times stored </a:t>
            </a:r>
            <a:r>
              <a:rPr lang="en-US" dirty="0"/>
              <a:t>by the municipality or the DNER will give a more </a:t>
            </a:r>
            <a:r>
              <a:rPr lang="en-US"/>
              <a:t>accurate visitor </a:t>
            </a:r>
            <a:r>
              <a:rPr lang="en-US" dirty="0"/>
              <a:t>statistics than </a:t>
            </a:r>
            <a:r>
              <a:rPr lang="en-US"/>
              <a:t>a survey</a:t>
            </a:r>
            <a:r>
              <a:rPr lang="en-US" dirty="0"/>
              <a:t>,</a:t>
            </a:r>
            <a:r>
              <a:rPr lang="en-US"/>
              <a:t> </a:t>
            </a:r>
            <a:r>
              <a:rPr lang="en-US" dirty="0"/>
              <a:t>which cannot be administered each day. Such a system can be integrated with educational campaigns, potentially displaying pertinent  information such as regulations, </a:t>
            </a:r>
            <a:r>
              <a:rPr lang="en-US"/>
              <a:t>before allowing a reservation to </a:t>
            </a:r>
            <a:r>
              <a:rPr lang="en-US" dirty="0"/>
              <a:t>be made.</a:t>
            </a:r>
            <a:r>
              <a:rPr lang="en-US"/>
              <a:t> </a:t>
            </a:r>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2670729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a:p>
            <a:r>
              <a:rPr lang="en-US" sz="1200" kern="1200" dirty="0">
                <a:solidFill>
                  <a:schemeClr val="tx1"/>
                </a:solidFill>
                <a:effectLst/>
                <a:latin typeface="+mn-lt"/>
                <a:ea typeface="+mn-ea"/>
                <a:cs typeface="+mn-cs"/>
              </a:rPr>
              <a:t>Now</a:t>
            </a:r>
            <a:r>
              <a:rPr lang="en-US" sz="1200" kern="1200" baseline="0" dirty="0">
                <a:solidFill>
                  <a:schemeClr val="tx1"/>
                </a:solidFill>
                <a:effectLst/>
                <a:latin typeface="+mn-lt"/>
                <a:ea typeface="+mn-ea"/>
                <a:cs typeface="+mn-cs"/>
              </a:rPr>
              <a:t> we’ll briefly talk about the </a:t>
            </a:r>
            <a:r>
              <a:rPr lang="en-US" sz="1200" kern="1200" dirty="0">
                <a:solidFill>
                  <a:schemeClr val="tx1"/>
                </a:solidFill>
                <a:effectLst/>
                <a:latin typeface="+mn-lt"/>
                <a:ea typeface="+mn-ea"/>
                <a:cs typeface="+mn-cs"/>
              </a:rPr>
              <a:t>Limits of Acceptable Change framework. Even though it is not currently the optimal management structure for La Playuela, it may be useful to implement it in the future. We selected five environmental indicators that represent the condition of the environment. It will be necessary to monitor these indicators for a few years prior to the implementation of a LAC plan in order to establish the desired levels. </a:t>
            </a:r>
          </a:p>
          <a:p>
            <a:r>
              <a:rPr lang="en-US" sz="1200" kern="1200" dirty="0">
                <a:solidFill>
                  <a:schemeClr val="tx1"/>
                </a:solidFill>
                <a:effectLst/>
                <a:latin typeface="+mn-lt"/>
                <a:ea typeface="+mn-ea"/>
                <a:cs typeface="+mn-cs"/>
              </a:rPr>
              <a:t>Measuring</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ree density, either</a:t>
            </a:r>
            <a:r>
              <a:rPr lang="en-US" sz="1200" kern="1200" baseline="0" dirty="0">
                <a:solidFill>
                  <a:schemeClr val="tx1"/>
                </a:solidFill>
                <a:effectLst/>
                <a:latin typeface="+mn-lt"/>
                <a:ea typeface="+mn-ea"/>
                <a:cs typeface="+mn-cs"/>
              </a:rPr>
              <a:t> by manually counting trees or by using computer software, not only </a:t>
            </a:r>
            <a:r>
              <a:rPr lang="en-US" sz="1200" kern="1200" dirty="0">
                <a:solidFill>
                  <a:schemeClr val="tx1"/>
                </a:solidFill>
                <a:effectLst/>
                <a:latin typeface="+mn-lt"/>
                <a:ea typeface="+mn-ea"/>
                <a:cs typeface="+mn-cs"/>
              </a:rPr>
              <a:t>shows the effectiveness of the restoration zone on mangrove growth</a:t>
            </a:r>
            <a:r>
              <a:rPr lang="en-US" sz="1200" kern="1200" baseline="0" dirty="0">
                <a:solidFill>
                  <a:schemeClr val="tx1"/>
                </a:solidFill>
                <a:effectLst/>
                <a:latin typeface="+mn-lt"/>
                <a:ea typeface="+mn-ea"/>
                <a:cs typeface="+mn-cs"/>
              </a:rPr>
              <a:t> but also whether or not the mangroves require additional protection</a:t>
            </a:r>
            <a:r>
              <a:rPr lang="en-US" dirty="0"/>
              <a:t> </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Tracking the amount of bird and turtle nests annually as well as the nest locations provides a sense of trends in population size of the species and can also indicate if additional zones should be protected during the nesting season.</a:t>
            </a:r>
          </a:p>
          <a:p>
            <a:r>
              <a:rPr lang="en-US" sz="1200" kern="1200" dirty="0">
                <a:solidFill>
                  <a:schemeClr val="tx1"/>
                </a:solidFill>
                <a:effectLst/>
                <a:latin typeface="+mn-lt"/>
                <a:ea typeface="+mn-ea"/>
                <a:cs typeface="+mn-cs"/>
              </a:rPr>
              <a:t>Visitor statistics can be collected at the gate, using an information system, or re-administering the survey mentioned previously. They will allow the DNER to gather visitor feedback and track changes in amount of visitors over time. For</a:t>
            </a:r>
            <a:r>
              <a:rPr lang="en-US" sz="1200" kern="1200" baseline="0" dirty="0">
                <a:solidFill>
                  <a:schemeClr val="tx1"/>
                </a:solidFill>
                <a:effectLst/>
                <a:latin typeface="+mn-lt"/>
                <a:ea typeface="+mn-ea"/>
                <a:cs typeface="+mn-cs"/>
              </a:rPr>
              <a:t> example, a large number of repeat visitors allows for educational programs to be run less frequently.</a:t>
            </a:r>
            <a:endParaRPr lang="en-US" sz="1200" kern="1200" dirty="0">
              <a:solidFill>
                <a:schemeClr val="tx1"/>
              </a:solidFill>
              <a:effectLst/>
              <a:latin typeface="+mn-lt"/>
              <a:ea typeface="+mn-ea"/>
              <a:cs typeface="+mn-cs"/>
            </a:endParaRPr>
          </a:p>
          <a:p>
            <a:r>
              <a:rPr lang="en-US" dirty="0"/>
              <a:t>Litter</a:t>
            </a:r>
            <a:r>
              <a:rPr lang="en-US"/>
              <a:t> </a:t>
            </a:r>
            <a:r>
              <a:rPr lang="en-US" dirty="0"/>
              <a:t>is very visible, </a:t>
            </a:r>
            <a:r>
              <a:rPr lang="en-US"/>
              <a:t>but </a:t>
            </a:r>
            <a:r>
              <a:rPr lang="en-US" sz="1200" kern="1200" baseline="0">
                <a:solidFill>
                  <a:schemeClr val="tx1"/>
                </a:solidFill>
                <a:effectLst/>
                <a:latin typeface="+mn-lt"/>
                <a:ea typeface="+mn-ea"/>
                <a:cs typeface="+mn-cs"/>
              </a:rPr>
              <a:t>c</a:t>
            </a:r>
            <a:r>
              <a:rPr lang="en-US" sz="1200" kern="1200">
                <a:solidFill>
                  <a:schemeClr val="tx1"/>
                </a:solidFill>
                <a:effectLst/>
                <a:latin typeface="+mn-lt"/>
                <a:ea typeface="+mn-ea"/>
                <a:cs typeface="+mn-cs"/>
              </a:rPr>
              <a:t>ounting </a:t>
            </a:r>
            <a:r>
              <a:rPr lang="en-US" sz="1200" kern="1200" dirty="0">
                <a:solidFill>
                  <a:schemeClr val="tx1"/>
                </a:solidFill>
                <a:effectLst/>
                <a:latin typeface="+mn-lt"/>
                <a:ea typeface="+mn-ea"/>
                <a:cs typeface="+mn-cs"/>
              </a:rPr>
              <a:t>individual pieces of litter </a:t>
            </a:r>
            <a:r>
              <a:rPr lang="en-US" sz="1200" kern="1200">
                <a:solidFill>
                  <a:schemeClr val="tx1"/>
                </a:solidFill>
                <a:effectLst/>
                <a:latin typeface="+mn-lt"/>
                <a:ea typeface="+mn-ea"/>
                <a:cs typeface="+mn-cs"/>
              </a:rPr>
              <a:t>is inefficient </a:t>
            </a:r>
            <a:r>
              <a:rPr lang="en-US"/>
              <a:t>and </a:t>
            </a:r>
            <a:r>
              <a:rPr lang="en-US" dirty="0"/>
              <a:t>time </a:t>
            </a:r>
            <a:r>
              <a:rPr lang="en-US"/>
              <a:t>consuming </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we suggest organizing one day per month where litter is collected, possibly by volunteers, and weighing the collected refuse. If the amount collected increases, a new policy or educational program may be necessary.</a:t>
            </a:r>
          </a:p>
          <a:p>
            <a:r>
              <a:rPr lang="en-US" sz="1200" kern="1200" dirty="0">
                <a:solidFill>
                  <a:schemeClr val="tx1"/>
                </a:solidFill>
                <a:effectLst/>
                <a:latin typeface="+mn-lt"/>
                <a:ea typeface="+mn-ea"/>
                <a:cs typeface="+mn-cs"/>
              </a:rPr>
              <a:t>Pictures taken from the </a:t>
            </a:r>
            <a:r>
              <a:rPr lang="en-US" sz="1200" kern="1200">
                <a:solidFill>
                  <a:schemeClr val="tx1"/>
                </a:solidFill>
                <a:effectLst/>
                <a:latin typeface="+mn-lt"/>
                <a:ea typeface="+mn-ea"/>
                <a:cs typeface="+mn-cs"/>
              </a:rPr>
              <a:t>same </a:t>
            </a:r>
            <a:r>
              <a:rPr lang="en-US" dirty="0"/>
              <a:t>viewpoint</a:t>
            </a:r>
            <a:r>
              <a:rPr lang="en-US"/>
              <a:t> </a:t>
            </a:r>
            <a:r>
              <a:rPr lang="en-US" dirty="0"/>
              <a:t>each year should be collected in a </a:t>
            </a:r>
            <a:r>
              <a:rPr lang="en-US"/>
              <a:t>single </a:t>
            </a:r>
            <a:r>
              <a:rPr lang="en-US" sz="1200" kern="1200">
                <a:solidFill>
                  <a:schemeClr val="tx1"/>
                </a:solidFill>
                <a:effectLst/>
                <a:latin typeface="+mn-lt"/>
                <a:ea typeface="+mn-ea"/>
                <a:cs typeface="+mn-cs"/>
              </a:rPr>
              <a:t>location</a:t>
            </a:r>
            <a:r>
              <a:rPr lang="en-US" dirty="0"/>
              <a:t>.</a:t>
            </a:r>
            <a:r>
              <a:rPr lang="en-US"/>
              <a:t> </a:t>
            </a:r>
            <a:r>
              <a:rPr lang="en-US" dirty="0"/>
              <a:t>Satellite photos give the most comprehensive view, but as long as the view is consistent, they are not the only option. Photos should be </a:t>
            </a:r>
            <a:r>
              <a:rPr lang="en-US"/>
              <a:t>taken</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twice per year</a:t>
            </a:r>
            <a:r>
              <a:rPr lang="en-US" sz="1200" kern="1200">
                <a:solidFill>
                  <a:schemeClr val="tx1"/>
                </a:solidFill>
                <a:effectLst/>
                <a:latin typeface="+mn-lt"/>
                <a:ea typeface="+mn-ea"/>
                <a:cs typeface="+mn-cs"/>
              </a:rPr>
              <a:t>, once </a:t>
            </a:r>
            <a:r>
              <a:rPr lang="en-US" sz="1200" kern="1200" dirty="0">
                <a:solidFill>
                  <a:schemeClr val="tx1"/>
                </a:solidFill>
                <a:effectLst/>
                <a:latin typeface="+mn-lt"/>
                <a:ea typeface="+mn-ea"/>
                <a:cs typeface="+mn-cs"/>
              </a:rPr>
              <a:t>in summer and once in </a:t>
            </a:r>
            <a:r>
              <a:rPr lang="en-US" sz="1200" kern="1200">
                <a:solidFill>
                  <a:schemeClr val="tx1"/>
                </a:solidFill>
                <a:effectLst/>
                <a:latin typeface="+mn-lt"/>
                <a:ea typeface="+mn-ea"/>
                <a:cs typeface="+mn-cs"/>
              </a:rPr>
              <a:t>winter It may </a:t>
            </a:r>
            <a:r>
              <a:rPr lang="en-US" dirty="0"/>
              <a:t>not</a:t>
            </a:r>
            <a:r>
              <a:rPr lang="en-US"/>
              <a:t> </a:t>
            </a:r>
            <a:r>
              <a:rPr lang="en-US" sz="1200" kern="1200">
                <a:solidFill>
                  <a:schemeClr val="tx1"/>
                </a:solidFill>
                <a:effectLst/>
                <a:latin typeface="+mn-lt"/>
                <a:ea typeface="+mn-ea"/>
                <a:cs typeface="+mn-cs"/>
              </a:rPr>
              <a:t>be </a:t>
            </a:r>
            <a:r>
              <a:rPr lang="en-US" sz="1200" kern="1200" dirty="0">
                <a:solidFill>
                  <a:schemeClr val="tx1"/>
                </a:solidFill>
                <a:effectLst/>
                <a:latin typeface="+mn-lt"/>
                <a:ea typeface="+mn-ea"/>
                <a:cs typeface="+mn-cs"/>
              </a:rPr>
              <a:t>possible to directly </a:t>
            </a:r>
            <a:r>
              <a:rPr lang="en-US" sz="1200" kern="1200">
                <a:solidFill>
                  <a:schemeClr val="tx1"/>
                </a:solidFill>
                <a:effectLst/>
                <a:latin typeface="+mn-lt"/>
                <a:ea typeface="+mn-ea"/>
                <a:cs typeface="+mn-cs"/>
              </a:rPr>
              <a:t>measure </a:t>
            </a:r>
            <a:r>
              <a:rPr lang="en-US" dirty="0"/>
              <a:t>from</a:t>
            </a:r>
            <a:r>
              <a:rPr lang="en-US"/>
              <a:t> </a:t>
            </a:r>
            <a:r>
              <a:rPr lang="en-US" sz="1200" kern="1200">
                <a:solidFill>
                  <a:schemeClr val="tx1"/>
                </a:solidFill>
                <a:effectLst/>
                <a:latin typeface="+mn-lt"/>
                <a:ea typeface="+mn-ea"/>
                <a:cs typeface="+mn-cs"/>
              </a:rPr>
              <a:t>the </a:t>
            </a:r>
            <a:r>
              <a:rPr lang="en-US" dirty="0"/>
              <a:t>photos</a:t>
            </a:r>
            <a:r>
              <a:rPr lang="en-US"/>
              <a:t>, </a:t>
            </a:r>
            <a:r>
              <a:rPr lang="en-US" dirty="0"/>
              <a:t>but comparing photos over time will reveal </a:t>
            </a:r>
            <a:r>
              <a:rPr lang="en-US"/>
              <a:t>trends </a:t>
            </a:r>
            <a:r>
              <a:rPr lang="en-US" sz="1200" kern="1200">
                <a:solidFill>
                  <a:schemeClr val="tx1"/>
                </a:solidFill>
                <a:effectLst/>
                <a:latin typeface="+mn-lt"/>
                <a:ea typeface="+mn-ea"/>
                <a:cs typeface="+mn-cs"/>
              </a:rPr>
              <a:t>in </a:t>
            </a:r>
            <a:r>
              <a:rPr lang="en-US" sz="1200" kern="1200" dirty="0">
                <a:solidFill>
                  <a:schemeClr val="tx1"/>
                </a:solidFill>
                <a:effectLst/>
                <a:latin typeface="+mn-lt"/>
                <a:ea typeface="+mn-ea"/>
                <a:cs typeface="+mn-cs"/>
              </a:rPr>
              <a:t>size of certain </a:t>
            </a:r>
            <a:r>
              <a:rPr lang="en-US" sz="1200" kern="1200">
                <a:solidFill>
                  <a:schemeClr val="tx1"/>
                </a:solidFill>
                <a:effectLst/>
                <a:latin typeface="+mn-lt"/>
                <a:ea typeface="+mn-ea"/>
                <a:cs typeface="+mn-cs"/>
              </a:rPr>
              <a:t>land features.</a:t>
            </a:r>
            <a:endParaRPr lang="en-US" sz="1200" kern="1200" dirty="0">
              <a:solidFill>
                <a:schemeClr val="tx1"/>
              </a:solidFill>
              <a:effectLst/>
              <a:latin typeface="+mn-lt"/>
              <a:ea typeface="+mn-ea"/>
              <a:cs typeface="+mn-cs"/>
            </a:endParaRPr>
          </a:p>
          <a:p>
            <a:r>
              <a:rPr lang="en-US" dirty="0"/>
              <a:t>ay</a:t>
            </a:r>
            <a:r>
              <a:rPr lang="en-US"/>
              <a:t> </a:t>
            </a:r>
            <a:r>
              <a:rPr lang="en-US" dirty="0"/>
              <a:t>be</a:t>
            </a:r>
            <a:r>
              <a:rPr lang="en-US"/>
              <a:t> </a:t>
            </a:r>
            <a:r>
              <a:rPr lang="en-US" sz="1200" kern="1200">
                <a:solidFill>
                  <a:schemeClr val="tx1"/>
                </a:solidFill>
                <a:effectLst/>
                <a:latin typeface="+mn-lt"/>
                <a:ea typeface="+mn-ea"/>
                <a:cs typeface="+mn-cs"/>
              </a:rPr>
              <a:t>I </a:t>
            </a:r>
            <a:r>
              <a:rPr lang="en-US" sz="1200" kern="1200" dirty="0">
                <a:solidFill>
                  <a:schemeClr val="tx1"/>
                </a:solidFill>
                <a:effectLst/>
                <a:latin typeface="+mn-lt"/>
                <a:ea typeface="+mn-ea"/>
                <a:cs typeface="+mn-cs"/>
              </a:rPr>
              <a:t>know I’ve given a lot of information in the past few</a:t>
            </a:r>
            <a:r>
              <a:rPr lang="en-US" sz="1200" kern="1200" baseline="0" dirty="0">
                <a:solidFill>
                  <a:schemeClr val="tx1"/>
                </a:solidFill>
                <a:effectLst/>
                <a:latin typeface="+mn-lt"/>
                <a:ea typeface="+mn-ea"/>
                <a:cs typeface="+mn-cs"/>
              </a:rPr>
              <a:t> minutes, so Austin will sum everything up for you</a:t>
            </a:r>
            <a:r>
              <a:rPr lang="en-US" dirty="0"/>
              <a:t> </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847517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a:t>
            </a:r>
            <a:r>
              <a:rPr lang="en-US"/>
              <a:t> </a:t>
            </a:r>
            <a:r>
              <a:rPr lang="en-US" dirty="0"/>
              <a:t>out visitor limit, and </a:t>
            </a:r>
            <a:r>
              <a:rPr lang="en-US"/>
              <a:t>our recommendations.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344681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a:t>
            </a:r>
          </a:p>
          <a:p>
            <a:r>
              <a:rPr lang="en-US" dirty="0"/>
              <a:t>What is La</a:t>
            </a:r>
            <a:r>
              <a:rPr lang="en-US" baseline="0" dirty="0"/>
              <a:t> Playuela</a:t>
            </a:r>
          </a:p>
          <a:p>
            <a:r>
              <a:rPr lang="en-US" baseline="0"/>
              <a:t>Where </a:t>
            </a:r>
            <a:r>
              <a:rPr lang="en-US"/>
              <a:t>isit</a:t>
            </a:r>
            <a:endParaRPr lang="en-US" baseline="0" dirty="0"/>
          </a:p>
          <a:p>
            <a:r>
              <a:rPr lang="en-US" baseline="0" dirty="0"/>
              <a:t>Why it is important</a:t>
            </a:r>
          </a:p>
          <a:p>
            <a:endParaRPr lang="en-US" baseline="0" dirty="0"/>
          </a:p>
          <a:p>
            <a:r>
              <a:rPr lang="en-US" baseline="0" dirty="0"/>
              <a:t>What is happening there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257139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located on the southwestern tip of Puerto Rico.</a:t>
            </a:r>
          </a:p>
          <a:p>
            <a:pPr marL="171450" indent="-171450">
              <a:buFontTx/>
              <a:buChar char="-"/>
            </a:pPr>
            <a:r>
              <a:rPr lang="en-US" baseline="0" dirty="0" smtClean="0"/>
              <a:t> It is part of the Boquerón State Forest and thereby a natural protected area. </a:t>
            </a:r>
          </a:p>
          <a:p>
            <a:pPr marL="171450" indent="-171450">
              <a:buFontTx/>
              <a:buChar char="-"/>
            </a:pPr>
            <a:r>
              <a:rPr lang="en-US" baseline="0" dirty="0" smtClean="0"/>
              <a:t>It is geographically interesting, as the site is composed of two islets, which are joined to each other and the mainland by sand spits, forming what is called a tombolo. The sand spit encloses a salt water lagoon.</a:t>
            </a:r>
          </a:p>
          <a:p>
            <a:endParaRPr lang="en-US" baseline="0" dirty="0" smtClean="0"/>
          </a:p>
          <a:p>
            <a:r>
              <a:rPr lang="en-US" baseline="0" dirty="0" smtClean="0"/>
              <a:t>It is the habitat of several endangered and threatened species. </a:t>
            </a:r>
          </a:p>
          <a:p>
            <a:pPr marL="171450" indent="-171450">
              <a:buFontTx/>
              <a:buChar char="-"/>
            </a:pPr>
            <a:r>
              <a:rPr lang="en-US" baseline="0" dirty="0" smtClean="0"/>
              <a:t>Click: Bay is roamed by the Antillean Manatee. </a:t>
            </a:r>
          </a:p>
          <a:p>
            <a:pPr marL="171450" indent="-171450">
              <a:buFontTx/>
              <a:buChar char="-"/>
            </a:pPr>
            <a:r>
              <a:rPr lang="en-US" baseline="0" dirty="0" smtClean="0"/>
              <a:t>Click: The land area is home to the yellow-shouldered blackbird, an endangered endemic bird species. It is generally an area for seabird nesting. </a:t>
            </a:r>
          </a:p>
          <a:p>
            <a:pPr marL="171450" indent="-171450">
              <a:buFontTx/>
              <a:buChar char="-"/>
            </a:pPr>
            <a:r>
              <a:rPr lang="en-US" baseline="0" dirty="0" smtClean="0"/>
              <a:t>Click: And even the beach itself is used by hawksbill sea turtles to lay their eggs.</a:t>
            </a:r>
          </a:p>
          <a:p>
            <a:endParaRPr lang="en-US" baseline="0" dirty="0" smtClean="0"/>
          </a:p>
          <a:p>
            <a:r>
              <a:rPr lang="en-US" baseline="0" dirty="0" smtClean="0"/>
              <a:t>All these factors, alongside with the mangroves that grow there, the sharp cliffs and the dry forest, make the area not only unique, but also extremely scenic, gaining it recognition as a National Natural Landmark by the National Park Service. It is considered American National Heritage.</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530844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Austin:</a:t>
            </a:r>
          </a:p>
          <a:p>
            <a:r>
              <a:rPr lang="en-US" dirty="0"/>
              <a:t>- Despite some signs, people don’t always know that it’s a protected area.</a:t>
            </a:r>
          </a:p>
          <a:p>
            <a:r>
              <a:rPr lang="en-US" dirty="0"/>
              <a:t>- But people are widely aware that it’s one of the most scenic beaches in Puerto Rico.</a:t>
            </a:r>
          </a:p>
          <a:p>
            <a:r>
              <a:rPr lang="en-US" dirty="0"/>
              <a:t>- Too often, La Playuela is treated as if it were any other public beach.</a:t>
            </a:r>
          </a:p>
          <a:p>
            <a:r>
              <a:rPr lang="en-US" dirty="0"/>
              <a:t>- In the past few years especially, it has gotten a lot of publicity as a tourist attraction.</a:t>
            </a:r>
          </a:p>
          <a:p>
            <a:r>
              <a:rPr lang="en-US" dirty="0"/>
              <a:t>- Websites like puertoricodaytrips.com, caborojopr.com, or tripadvisor.com all have full articles with very positive reviews, that fail to mention that it’s a sensitive area.</a:t>
            </a:r>
          </a:p>
          <a:p>
            <a:r>
              <a:rPr lang="en-US" dirty="0"/>
              <a:t>-</a:t>
            </a:r>
            <a:r>
              <a:rPr lang="en-US"/>
              <a:t> Just </a:t>
            </a:r>
            <a:r>
              <a:rPr lang="en-US" dirty="0"/>
              <a:t>this year, TripAdvisor gave it a travelers choice award for being the #1 thing to do in Cabo </a:t>
            </a:r>
            <a:r>
              <a:rPr lang="en-US" dirty="0" err="1"/>
              <a:t>Rojo</a:t>
            </a:r>
            <a:r>
              <a:rPr lang="en-US" dirty="0"/>
              <a:t>.</a:t>
            </a:r>
          </a:p>
          <a:p>
            <a:r>
              <a:rPr lang="en-US"/>
              <a:t>- This</a:t>
            </a:r>
            <a:r>
              <a:rPr lang="en-US" baseline="0"/>
              <a:t> imbalance </a:t>
            </a:r>
            <a:r>
              <a:rPr lang="en-US" dirty="0"/>
              <a:t>in</a:t>
            </a:r>
            <a:r>
              <a:rPr lang="en-US"/>
              <a:t> </a:t>
            </a:r>
            <a:r>
              <a:rPr lang="en-US" dirty="0"/>
              <a:t>the problem with La </a:t>
            </a:r>
            <a:r>
              <a:rPr lang="en-US" dirty="0" err="1"/>
              <a:t>Playuela</a:t>
            </a:r>
            <a:r>
              <a:rPr lang="en-US"/>
              <a:t>, </a:t>
            </a:r>
            <a:r>
              <a:rPr lang="en-US" baseline="0"/>
              <a:t>leading </a:t>
            </a:r>
            <a:r>
              <a:rPr lang="en-US" baseline="0" dirty="0"/>
              <a:t>to </a:t>
            </a:r>
            <a:r>
              <a:rPr lang="en-US" baseline="0"/>
              <a:t>severe </a:t>
            </a:r>
            <a:r>
              <a:rPr lang="en-US"/>
              <a:t>ecological </a:t>
            </a:r>
            <a:r>
              <a:rPr lang="en-US" baseline="0"/>
              <a:t>degradation</a:t>
            </a:r>
            <a:r>
              <a:rPr lang="en-US" dirty="0"/>
              <a:t>.</a:t>
            </a:r>
          </a:p>
          <a:p>
            <a:r>
              <a:rPr lang="en-US"/>
              <a:t>- </a:t>
            </a:r>
            <a:r>
              <a:rPr lang="en-US" dirty="0"/>
              <a:t>We want people to be able to enjoy the natural beauty of Puerto Rico.</a:t>
            </a:r>
          </a:p>
          <a:p>
            <a:r>
              <a:rPr lang="en-US"/>
              <a:t>- </a:t>
            </a:r>
            <a:r>
              <a:rPr lang="en-US" dirty="0"/>
              <a:t>But people also must understand that this is not a public beach, and they can’t treat it like </a:t>
            </a:r>
            <a:r>
              <a:rPr lang="en-US"/>
              <a:t>one </a:t>
            </a:r>
            <a:r>
              <a:rPr lang="en-US" baseline="0"/>
              <a: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390814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a:p>
            <a:r>
              <a:rPr lang="en-US" dirty="0"/>
              <a:t>We</a:t>
            </a:r>
            <a:r>
              <a:rPr lang="en-US"/>
              <a:t> </a:t>
            </a:r>
            <a:r>
              <a:rPr lang="en-US" dirty="0"/>
              <a:t>utilized three primary data sources over the course of this project, each offering a different perspective on the issues at La Playuela. Interviews with employees of the DNER and Fish and </a:t>
            </a:r>
            <a:r>
              <a:rPr lang="en-US"/>
              <a:t>Wildlife </a:t>
            </a:r>
            <a:r>
              <a:rPr lang="en-US" smtClean="0"/>
              <a:t>Service, </a:t>
            </a:r>
            <a:r>
              <a:rPr lang="en-US" dirty="0"/>
              <a:t>surveys gathering public opinion, and historical data in the form of satellite photographs all gave us a slightly different look at the challenges La Playuela has been facing over the past few decades</a:t>
            </a:r>
            <a:r>
              <a:rPr lang="en-US"/>
              <a: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3461755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Tyler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best ways to learn about La Playuela was speaking to some of you</a:t>
            </a:r>
            <a:r>
              <a:rPr lang="en-US" sz="1200" kern="1200">
                <a:solidFill>
                  <a:schemeClr val="tx1"/>
                </a:solidFill>
                <a:effectLst/>
                <a:latin typeface="+mn-lt"/>
                <a:ea typeface="+mn-ea"/>
                <a:cs typeface="+mn-cs"/>
              </a:rPr>
              <a:t>, </a:t>
            </a:r>
            <a:r>
              <a:rPr lang="en-US"/>
              <a:t>professionals </a:t>
            </a:r>
            <a:r>
              <a:rPr lang="en-US" sz="1200" kern="1200">
                <a:solidFill>
                  <a:schemeClr val="tx1"/>
                </a:solidFill>
                <a:effectLst/>
                <a:latin typeface="+mn-lt"/>
                <a:ea typeface="+mn-ea"/>
                <a:cs typeface="+mn-cs"/>
              </a:rPr>
              <a:t>from </a:t>
            </a:r>
            <a:r>
              <a:rPr lang="en-US" sz="1200" kern="1200" dirty="0">
                <a:solidFill>
                  <a:schemeClr val="tx1"/>
                </a:solidFill>
                <a:effectLst/>
                <a:latin typeface="+mn-lt"/>
                <a:ea typeface="+mn-ea"/>
                <a:cs typeface="+mn-cs"/>
              </a:rPr>
              <a:t>the DNER and the Fish and Wildlife Service. Many people we spoke to have seen the changes in ecology there firsthand. Others offered invaluable insight into the development of management plans. We came to understand that La Playuela is in danger like never before; the increase in popularity has led to an increase in litter and forest fires. The mangroves are </a:t>
            </a:r>
            <a:r>
              <a:rPr lang="en-US" sz="1200" kern="1200">
                <a:solidFill>
                  <a:schemeClr val="tx1"/>
                </a:solidFill>
                <a:effectLst/>
                <a:latin typeface="+mn-lt"/>
                <a:ea typeface="+mn-ea"/>
                <a:cs typeface="+mn-cs"/>
              </a:rPr>
              <a:t>shrinking </a:t>
            </a:r>
            <a:r>
              <a:rPr lang="en-US"/>
              <a:t>as </a:t>
            </a:r>
            <a:r>
              <a:rPr lang="en-US" sz="1200" kern="1200">
                <a:solidFill>
                  <a:schemeClr val="tx1"/>
                </a:solidFill>
                <a:effectLst/>
                <a:latin typeface="+mn-lt"/>
                <a:ea typeface="+mn-ea"/>
                <a:cs typeface="+mn-cs"/>
              </a:rPr>
              <a:t>visitors </a:t>
            </a:r>
            <a:r>
              <a:rPr lang="en-US" sz="1200" kern="1200" dirty="0">
                <a:solidFill>
                  <a:schemeClr val="tx1"/>
                </a:solidFill>
                <a:effectLst/>
                <a:latin typeface="+mn-lt"/>
                <a:ea typeface="+mn-ea"/>
                <a:cs typeface="+mn-cs"/>
              </a:rPr>
              <a:t>using them for shade. Due to the multiple issues</a:t>
            </a:r>
            <a:r>
              <a:rPr lang="en-US" sz="1200" kern="1200">
                <a:solidFill>
                  <a:schemeClr val="tx1"/>
                </a:solidFill>
                <a:effectLst/>
                <a:latin typeface="+mn-lt"/>
                <a:ea typeface="+mn-ea"/>
                <a:cs typeface="+mn-cs"/>
              </a:rPr>
              <a:t>, </a:t>
            </a:r>
            <a:r>
              <a:rPr lang="en-US" dirty="0"/>
              <a:t>we</a:t>
            </a:r>
            <a:r>
              <a:rPr lang="en-US"/>
              <a:t> </a:t>
            </a:r>
            <a:r>
              <a:rPr lang="en-US" dirty="0"/>
              <a:t>concluded</a:t>
            </a:r>
            <a:r>
              <a:rPr lang="en-US"/>
              <a:t> </a:t>
            </a:r>
            <a:r>
              <a:rPr lang="en-US" sz="1200" kern="1200">
                <a:solidFill>
                  <a:schemeClr val="tx1"/>
                </a:solidFill>
                <a:effectLst/>
                <a:latin typeface="+mn-lt"/>
                <a:ea typeface="+mn-ea"/>
                <a:cs typeface="+mn-cs"/>
              </a:rPr>
              <a:t>La </a:t>
            </a:r>
            <a:r>
              <a:rPr lang="en-US" sz="1200" kern="1200" dirty="0">
                <a:solidFill>
                  <a:schemeClr val="tx1"/>
                </a:solidFill>
                <a:effectLst/>
                <a:latin typeface="+mn-lt"/>
                <a:ea typeface="+mn-ea"/>
                <a:cs typeface="+mn-cs"/>
              </a:rPr>
              <a:t>Playuela is in dire need of a new management approach. A comprehensive plan for La Playuela involves not only limiting visitors, but also </a:t>
            </a:r>
            <a:r>
              <a:rPr lang="en-US" sz="1200" kern="1200">
                <a:solidFill>
                  <a:schemeClr val="tx1"/>
                </a:solidFill>
                <a:effectLst/>
                <a:latin typeface="+mn-lt"/>
                <a:ea typeface="+mn-ea"/>
                <a:cs typeface="+mn-cs"/>
              </a:rPr>
              <a:t>taking </a:t>
            </a:r>
            <a:r>
              <a:rPr lang="en-US"/>
              <a:t>action</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to restore the area. Though </a:t>
            </a:r>
            <a:r>
              <a:rPr lang="en-US" sz="1200" kern="1200">
                <a:solidFill>
                  <a:schemeClr val="tx1"/>
                </a:solidFill>
                <a:effectLst/>
                <a:latin typeface="+mn-lt"/>
                <a:ea typeface="+mn-ea"/>
                <a:cs typeface="+mn-cs"/>
              </a:rPr>
              <a:t>the </a:t>
            </a:r>
            <a:r>
              <a:rPr lang="en-US" dirty="0"/>
              <a:t>Limits</a:t>
            </a:r>
            <a:r>
              <a:rPr lang="en-US"/>
              <a:t> </a:t>
            </a:r>
            <a:r>
              <a:rPr lang="en-US" dirty="0"/>
              <a:t>of Acceptable Chance, </a:t>
            </a:r>
            <a:r>
              <a:rPr lang="en-US"/>
              <a:t>or </a:t>
            </a:r>
            <a:r>
              <a:rPr lang="en-US" sz="1200" kern="1200">
                <a:solidFill>
                  <a:schemeClr val="tx1"/>
                </a:solidFill>
                <a:effectLst/>
                <a:latin typeface="+mn-lt"/>
                <a:ea typeface="+mn-ea"/>
                <a:cs typeface="+mn-cs"/>
              </a:rPr>
              <a:t>LAC</a:t>
            </a:r>
            <a:r>
              <a:rPr lang="en-US" dirty="0"/>
              <a:t>,</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model has been implemented successfully in the past, </a:t>
            </a:r>
            <a:r>
              <a:rPr lang="en-US" sz="1200" kern="1200">
                <a:solidFill>
                  <a:schemeClr val="tx1"/>
                </a:solidFill>
                <a:effectLst/>
                <a:latin typeface="+mn-lt"/>
                <a:ea typeface="+mn-ea"/>
                <a:cs typeface="+mn-cs"/>
              </a:rPr>
              <a:t>we </a:t>
            </a:r>
            <a:r>
              <a:rPr lang="en-US"/>
              <a:t>determined </a:t>
            </a:r>
            <a:r>
              <a:rPr lang="en-US" sz="1200" kern="1200">
                <a:solidFill>
                  <a:schemeClr val="tx1"/>
                </a:solidFill>
                <a:effectLst/>
                <a:latin typeface="+mn-lt"/>
                <a:ea typeface="+mn-ea"/>
                <a:cs typeface="+mn-cs"/>
              </a:rPr>
              <a:t>that </a:t>
            </a:r>
            <a:r>
              <a:rPr lang="en-US" sz="1200" kern="1200" dirty="0">
                <a:solidFill>
                  <a:schemeClr val="tx1"/>
                </a:solidFill>
                <a:effectLst/>
                <a:latin typeface="+mn-lt"/>
                <a:ea typeface="+mn-ea"/>
                <a:cs typeface="+mn-cs"/>
              </a:rPr>
              <a:t>it is not currently the best structure for the area. It simply requires too much personnel and funds to be feasible. Therefore, we will go on </a:t>
            </a:r>
            <a:r>
              <a:rPr lang="en-US" sz="1200" kern="1200">
                <a:solidFill>
                  <a:schemeClr val="tx1"/>
                </a:solidFill>
                <a:effectLst/>
                <a:latin typeface="+mn-lt"/>
                <a:ea typeface="+mn-ea"/>
                <a:cs typeface="+mn-cs"/>
              </a:rPr>
              <a:t>to </a:t>
            </a:r>
            <a:r>
              <a:rPr lang="en-US" dirty="0"/>
              <a:t>instead</a:t>
            </a:r>
            <a:r>
              <a:rPr lang="en-US"/>
              <a:t> </a:t>
            </a:r>
            <a:r>
              <a:rPr lang="en-US" sz="1200" kern="1200">
                <a:solidFill>
                  <a:schemeClr val="tx1"/>
                </a:solidFill>
                <a:effectLst/>
                <a:latin typeface="+mn-lt"/>
                <a:ea typeface="+mn-ea"/>
                <a:cs typeface="+mn-cs"/>
              </a:rPr>
              <a:t>propose </a:t>
            </a:r>
            <a:r>
              <a:rPr lang="en-US" sz="1200" kern="1200" dirty="0">
                <a:solidFill>
                  <a:schemeClr val="tx1"/>
                </a:solidFill>
                <a:effectLst/>
                <a:latin typeface="+mn-lt"/>
                <a:ea typeface="+mn-ea"/>
                <a:cs typeface="+mn-cs"/>
              </a:rPr>
              <a:t>specific management </a:t>
            </a:r>
            <a:r>
              <a:rPr lang="en-US" sz="1200" kern="1200">
                <a:solidFill>
                  <a:schemeClr val="tx1"/>
                </a:solidFill>
                <a:effectLst/>
                <a:latin typeface="+mn-lt"/>
                <a:ea typeface="+mn-ea"/>
                <a:cs typeface="+mn-cs"/>
              </a:rPr>
              <a:t>strategies </a:t>
            </a:r>
            <a:r>
              <a:rPr lang="en-US" dirty="0"/>
              <a:t>to</a:t>
            </a:r>
            <a:r>
              <a:rPr lang="en-US"/>
              <a:t> </a:t>
            </a:r>
            <a:r>
              <a:rPr lang="en-US" dirty="0"/>
              <a:t>improve the general health </a:t>
            </a:r>
            <a:r>
              <a:rPr lang="en-US"/>
              <a:t>of </a:t>
            </a:r>
            <a:r>
              <a:rPr lang="en-US" sz="1200" kern="1200">
                <a:solidFill>
                  <a:schemeClr val="tx1"/>
                </a:solidFill>
                <a:effectLst/>
                <a:latin typeface="+mn-lt"/>
                <a:ea typeface="+mn-ea"/>
                <a:cs typeface="+mn-cs"/>
              </a:rPr>
              <a:t>the area</a:t>
            </a:r>
            <a:r>
              <a:rPr lang="en-US" dirty="0"/>
              <a:t>.</a:t>
            </a:r>
            <a:r>
              <a:rPr lang="en-US"/>
              <a:t> </a:t>
            </a:r>
            <a:r>
              <a:rPr lang="en-US" dirty="0"/>
              <a:t>Tim will let you know how we </a:t>
            </a:r>
            <a:r>
              <a:rPr lang="en-US"/>
              <a:t>did so.</a:t>
            </a:r>
            <a:endParaRPr lang="en-US" sz="1200" kern="1200" dirty="0">
              <a:solidFill>
                <a:schemeClr val="tx1"/>
              </a:solidFill>
              <a:effectLst/>
              <a:latin typeface="+mn-lt"/>
              <a:ea typeface="+mn-ea"/>
              <a:cs typeface="+mn-cs"/>
            </a:endParaRPr>
          </a:p>
          <a:p>
            <a:endParaRPr lang="en-US" sz="1050" dirty="0"/>
          </a:p>
        </p:txBody>
      </p:sp>
      <p:sp>
        <p:nvSpPr>
          <p:cNvPr id="4" name="Slide Number Placeholder 3"/>
          <p:cNvSpPr>
            <a:spLocks noGrp="1"/>
          </p:cNvSpPr>
          <p:nvPr>
            <p:ph type="sldNum" sz="quarter" idx="10"/>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362660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a:t>
            </a:r>
          </a:p>
          <a:p>
            <a:endParaRPr lang="en-US" dirty="0"/>
          </a:p>
          <a:p>
            <a:r>
              <a:rPr lang="en-US" dirty="0" smtClean="0"/>
              <a:t>As</a:t>
            </a:r>
            <a:r>
              <a:rPr lang="en-US" baseline="0" dirty="0" smtClean="0"/>
              <a:t> we heard earlier, the major problem is that to many people come and don’t treat the area like it is supposed to be.</a:t>
            </a:r>
            <a:br>
              <a:rPr lang="en-US" baseline="0" dirty="0" smtClean="0"/>
            </a:br>
            <a:r>
              <a:rPr lang="en-US" baseline="0" dirty="0" smtClean="0"/>
              <a:t/>
            </a:r>
            <a:br>
              <a:rPr lang="en-US" baseline="0" dirty="0" smtClean="0"/>
            </a:br>
            <a:r>
              <a:rPr lang="en-US" baseline="0" dirty="0" smtClean="0"/>
              <a:t>We designed and administered a survey to beachgoers.  It had three major goals:</a:t>
            </a:r>
            <a:br>
              <a:rPr lang="en-US" baseline="0" dirty="0" smtClean="0"/>
            </a:br>
            <a:r>
              <a:rPr lang="en-US" baseline="0" dirty="0" smtClean="0"/>
              <a:t/>
            </a:r>
            <a:br>
              <a:rPr lang="en-US" baseline="0" dirty="0" smtClean="0"/>
            </a:br>
            <a:r>
              <a:rPr lang="en-US" b="1" baseline="0" dirty="0" smtClean="0"/>
              <a:t>CLICK:</a:t>
            </a:r>
            <a:r>
              <a:rPr lang="en-US" baseline="0" dirty="0" smtClean="0"/>
              <a:t> 1. We wanted to know who the visitors are and how they behave by asking questions about their residency, how often they come, how big the groups and so on</a:t>
            </a:r>
          </a:p>
          <a:p>
            <a:endParaRPr lang="en-US" baseline="0" dirty="0" smtClean="0"/>
          </a:p>
          <a:p>
            <a:r>
              <a:rPr lang="en-US" b="1" baseline="0" dirty="0" smtClean="0"/>
              <a:t>CLICK: </a:t>
            </a:r>
            <a:r>
              <a:rPr lang="en-US" baseline="0" dirty="0" smtClean="0"/>
              <a:t>2. Also we wanted to know how satisfied they are with their experience and whether they have seen a change when it comes to mangrove density and trash</a:t>
            </a:r>
          </a:p>
          <a:p>
            <a:endParaRPr lang="en-US" baseline="0" dirty="0" smtClean="0"/>
          </a:p>
          <a:p>
            <a:r>
              <a:rPr lang="en-US" b="1" baseline="0" dirty="0" smtClean="0"/>
              <a:t>CLICK: </a:t>
            </a:r>
            <a:r>
              <a:rPr lang="en-US" baseline="0" dirty="0" smtClean="0"/>
              <a:t>3. Lastly and possibly most important, we had to find out just how willing  visitors are to participate in different measures to enhance the natural environment at La Playuela, so we could find educational gaps and effective strategies.</a:t>
            </a:r>
            <a:br>
              <a:rPr lang="en-US" baseline="0" dirty="0" smtClean="0"/>
            </a:br>
            <a:r>
              <a:rPr lang="en-US" baseline="0" dirty="0" smtClean="0"/>
              <a:t/>
            </a:r>
            <a:br>
              <a:rPr lang="en-US" baseline="0" dirty="0" smtClean="0"/>
            </a:br>
            <a:endParaRPr lang="en-US" baseline="0" dirty="0" smtClean="0"/>
          </a:p>
          <a:p>
            <a:r>
              <a:rPr lang="en-US" baseline="0" dirty="0" smtClean="0"/>
              <a:t>We went out on a weekend in November and got responses from 28 groups. We always asked one representative of the group to take our survey. Here is what we found.</a:t>
            </a:r>
            <a:br>
              <a:rPr lang="en-US" baseline="0" dirty="0" smtClean="0"/>
            </a:br>
            <a:endParaRPr lang="en-US" dirty="0" smtClean="0"/>
          </a:p>
        </p:txBody>
      </p:sp>
      <p:sp>
        <p:nvSpPr>
          <p:cNvPr id="4" name="Slide Number Placeholder 3"/>
          <p:cNvSpPr>
            <a:spLocks noGrp="1"/>
          </p:cNvSpPr>
          <p:nvPr>
            <p:ph type="sldNum" sz="quarter" idx="10"/>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49407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Puerto Rican, however not from Cabo Rojo, which led us to believe that people actually incur a relatively long drive just to visit the area.</a:t>
            </a:r>
          </a:p>
          <a:p>
            <a:pPr marL="171450" indent="-171450">
              <a:buFontTx/>
              <a:buChar char="-"/>
            </a:pPr>
            <a:r>
              <a:rPr lang="en-US" baseline="0" dirty="0"/>
              <a:t>Together with the fact that most people visit less than once a month, this suggests that a visit of the beach is a special occasion and planned in advance. </a:t>
            </a:r>
          </a:p>
          <a:p>
            <a:pPr marL="171450" indent="-171450">
              <a:buFontTx/>
              <a:buChar char="-"/>
            </a:pPr>
            <a:r>
              <a:rPr lang="en-US" dirty="0"/>
              <a:t/>
            </a:r>
            <a:br>
              <a:rPr lang="en-US" dirty="0"/>
            </a:br>
            <a:r>
              <a:rPr lang="en-US"/>
              <a:t/>
            </a:r>
            <a:br>
              <a:rPr lang="en-US"/>
            </a:br>
            <a:r>
              <a:rPr lang="en-US" baseline="0"/>
              <a:t>2-4 </a:t>
            </a:r>
            <a:r>
              <a:rPr lang="en-US" baseline="0" dirty="0"/>
              <a:t>hours at the beach or stay the whole day, which means that at the peak time between July and September, more people come in than go out, so they compound on the beach.</a:t>
            </a:r>
          </a:p>
          <a:p>
            <a:r>
              <a:rPr lang="en-US" baseline="0" dirty="0"/>
              <a:t/>
            </a:r>
            <a:br>
              <a:rPr lang="en-US" baseline="0" dirty="0"/>
            </a:br>
            <a:r>
              <a:rPr lang="en-US" baseline="0" dirty="0"/>
              <a:t/>
            </a:r>
            <a:br>
              <a:rPr lang="en-US" baseline="0" dirty="0"/>
            </a:br>
            <a:r>
              <a:rPr lang="en-US" baseline="0" dirty="0"/>
              <a:t>In terms of experience and knowledge,</a:t>
            </a:r>
          </a:p>
          <a:p>
            <a:pPr marL="171450" indent="-171450">
              <a:buFontTx/>
              <a:buChar char="-"/>
            </a:pPr>
            <a:r>
              <a:rPr lang="en-US"/>
              <a:t> </a:t>
            </a:r>
            <a:r>
              <a:rPr lang="en-US" baseline="0"/>
              <a:t>most </a:t>
            </a:r>
            <a:r>
              <a:rPr lang="en-US" baseline="0" dirty="0"/>
              <a:t>people do in fact know that the area is protected, but a lot of comments we got told us that they don’t really know why.</a:t>
            </a:r>
          </a:p>
          <a:p>
            <a:pPr marL="171450" indent="-171450">
              <a:buFontTx/>
              <a:buChar char="-"/>
            </a:pPr>
            <a:r>
              <a:rPr lang="en-US" baseline="0" dirty="0"/>
              <a:t>They believe that the plant life stayed about the same, which unfortunately is not the case, so there is an educational gap here.</a:t>
            </a:r>
          </a:p>
          <a:p>
            <a:pPr marL="171450" indent="-171450">
              <a:buFontTx/>
              <a:buChar char="-"/>
            </a:pPr>
            <a:r>
              <a:rPr lang="en-US" baseline="0" dirty="0"/>
              <a:t>Also, they think that the trash situation has actually enhanced with the infrastructure changes the DRNA made since the beach first got popular, which our interviews suggested as well.</a:t>
            </a:r>
          </a:p>
          <a:p>
            <a:pPr marL="171450" indent="-171450">
              <a:buFontTx/>
              <a:buChar char="-"/>
            </a:pPr>
            <a:r>
              <a:rPr lang="en-US" baseline="0" dirty="0"/>
              <a:t>Nicely, </a:t>
            </a:r>
            <a:r>
              <a:rPr lang="en-US" baseline="0"/>
              <a:t>most </a:t>
            </a:r>
            <a:r>
              <a:rPr lang="en-US"/>
              <a:t/>
            </a:r>
            <a:br>
              <a:rPr lang="en-US"/>
            </a:br>
            <a:r>
              <a:rPr lang="en-US" baseline="0"/>
              <a:t>people</a:t>
            </a:r>
            <a:r>
              <a:rPr lang="en-US" baseline="0" dirty="0"/>
              <a:t>, roughly 3/4, are actually satisfied with their experience on the beach.</a:t>
            </a:r>
          </a:p>
          <a:p>
            <a:endParaRPr lang="en-US" baseline="0" dirty="0"/>
          </a:p>
          <a:p>
            <a:r>
              <a:rPr lang="en-US" baseline="0" dirty="0"/>
              <a:t>Now that we know a little more about our visitors, I want to talk about the programs they are willing to participate in.</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286920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see here is a categorized</a:t>
            </a:r>
            <a:r>
              <a:rPr lang="en-US" baseline="0" dirty="0"/>
              <a:t> table and I will talk about each row separately. </a:t>
            </a:r>
            <a:br>
              <a:rPr lang="en-US" baseline="0" dirty="0"/>
            </a:br>
            <a:endParaRPr lang="en-US" baseline="0" dirty="0"/>
          </a:p>
          <a:p>
            <a:r>
              <a:rPr lang="en-US" baseline="0" dirty="0" smtClean="0"/>
              <a:t>92</a:t>
            </a:r>
            <a:r>
              <a:rPr lang="en-US" baseline="0" dirty="0"/>
              <a:t>% are willing to clean up their </a:t>
            </a:r>
            <a:r>
              <a:rPr lang="en-US" baseline="0" dirty="0" smtClean="0"/>
              <a:t>trash</a:t>
            </a:r>
          </a:p>
          <a:p>
            <a:r>
              <a:rPr lang="en-US" baseline="0" dirty="0" smtClean="0"/>
              <a:t>82</a:t>
            </a:r>
            <a:r>
              <a:rPr lang="en-US" baseline="0" dirty="0"/>
              <a:t>% are even willing to take it home when the trashcans are full. </a:t>
            </a:r>
          </a:p>
          <a:p>
            <a:r>
              <a:rPr lang="en-US" baseline="0" dirty="0" smtClean="0"/>
              <a:t>People </a:t>
            </a:r>
            <a:r>
              <a:rPr lang="en-US" baseline="0" dirty="0"/>
              <a:t>are less likely to clean up after others, but still more than half is willing to do </a:t>
            </a:r>
            <a:r>
              <a:rPr lang="en-US" baseline="0" dirty="0" smtClean="0"/>
              <a:t>so</a:t>
            </a:r>
            <a:r>
              <a:rPr lang="en-US" baseline="0" dirty="0"/>
              <a:t/>
            </a:r>
            <a:br>
              <a:rPr lang="en-US" baseline="0" dirty="0"/>
            </a:br>
            <a:endParaRPr lang="en-US" baseline="0" dirty="0" smtClean="0"/>
          </a:p>
          <a:p>
            <a:r>
              <a:rPr lang="en-US" baseline="0" dirty="0" smtClean="0"/>
              <a:t>Only </a:t>
            </a:r>
            <a:r>
              <a:rPr lang="en-US" baseline="0" dirty="0"/>
              <a:t>42% were willing to </a:t>
            </a:r>
            <a:r>
              <a:rPr lang="en-US" baseline="0" dirty="0" smtClean="0"/>
              <a:t>turn around, </a:t>
            </a:r>
            <a:r>
              <a:rPr lang="en-US" baseline="0" dirty="0"/>
              <a:t>and excluding first time visitors only 33% are willing to turn at a closed gate</a:t>
            </a:r>
            <a:r>
              <a:rPr lang="en-US" dirty="0"/>
              <a:t> </a:t>
            </a:r>
            <a:r>
              <a:rPr lang="en-US" baseline="0" dirty="0"/>
              <a:t>.</a:t>
            </a:r>
            <a:br>
              <a:rPr lang="en-US" baseline="0" dirty="0"/>
            </a:br>
            <a:endParaRPr lang="en-US" baseline="0" dirty="0" smtClean="0"/>
          </a:p>
          <a:p>
            <a:r>
              <a:rPr lang="en-US" baseline="0" dirty="0" smtClean="0"/>
              <a:t>Shuttle Service</a:t>
            </a:r>
            <a:r>
              <a:rPr lang="en-US" baseline="0" dirty="0"/>
              <a:t/>
            </a:r>
            <a:br>
              <a:rPr lang="en-US" baseline="0" dirty="0"/>
            </a:br>
            <a:endParaRPr lang="en-US" baseline="0" dirty="0"/>
          </a:p>
          <a:p>
            <a:pPr marL="171450" indent="-171450">
              <a:buFontTx/>
              <a:buChar char="-"/>
            </a:pPr>
            <a:r>
              <a:rPr lang="en-US" baseline="0" dirty="0"/>
              <a:t>In terms of nature, </a:t>
            </a:r>
            <a:endParaRPr lang="en-US" baseline="0" dirty="0" smtClean="0"/>
          </a:p>
          <a:p>
            <a:pPr marL="0" indent="0">
              <a:buFontTx/>
              <a:buNone/>
            </a:pPr>
            <a:r>
              <a:rPr lang="en-US" baseline="0" dirty="0" smtClean="0"/>
              <a:t>57</a:t>
            </a:r>
            <a:r>
              <a:rPr lang="en-US" baseline="0" dirty="0"/>
              <a:t>% were willing to avoid the shady mangrove area and </a:t>
            </a:r>
            <a:endParaRPr lang="en-US" baseline="0" dirty="0" smtClean="0"/>
          </a:p>
          <a:p>
            <a:pPr marL="0" indent="0">
              <a:buFontTx/>
              <a:buNone/>
            </a:pPr>
            <a:r>
              <a:rPr lang="en-US" baseline="0" dirty="0" smtClean="0"/>
              <a:t>64</a:t>
            </a:r>
            <a:r>
              <a:rPr lang="en-US" baseline="0" dirty="0"/>
              <a:t>% were willing to adhere to existing paths. </a:t>
            </a:r>
            <a:endParaRPr lang="en-US" baseline="0" dirty="0" smtClean="0"/>
          </a:p>
          <a:p>
            <a:pPr marL="0" indent="0">
              <a:buFontTx/>
              <a:buNone/>
            </a:pPr>
            <a:r>
              <a:rPr lang="en-US" baseline="0" dirty="0" smtClean="0"/>
              <a:t>-&gt; Not enough respect</a:t>
            </a:r>
          </a:p>
          <a:p>
            <a:pPr marL="0" indent="0">
              <a:buFontTx/>
              <a:buNone/>
            </a:pPr>
            <a:endParaRPr lang="en-US" baseline="0" dirty="0" smtClean="0"/>
          </a:p>
          <a:p>
            <a:pPr marL="0" indent="0">
              <a:buFontTx/>
              <a:buNone/>
            </a:pPr>
            <a:r>
              <a:rPr lang="en-US" baseline="0" dirty="0" smtClean="0"/>
              <a:t>Lastly</a:t>
            </a:r>
            <a:r>
              <a:rPr lang="en-US" baseline="0" dirty="0"/>
              <a:t>, most people are willing to follow regulations, so they need to be made very clear to them, and a decent amount, roughly 60%, is willing to encourage others to do the same. </a:t>
            </a:r>
            <a:br>
              <a:rPr lang="en-US" baseline="0" dirty="0"/>
            </a:br>
            <a:r>
              <a:rPr lang="en-US" baseline="0" dirty="0"/>
              <a:t/>
            </a:r>
            <a:br>
              <a:rPr lang="en-US" baseline="0" dirty="0"/>
            </a:b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a:t>9</a:t>
            </a:fld>
            <a:endParaRPr lang="en-US"/>
          </a:p>
        </p:txBody>
      </p:sp>
    </p:spTree>
    <p:extLst>
      <p:ext uri="{BB962C8B-B14F-4D97-AF65-F5344CB8AC3E}">
        <p14:creationId xmlns:p14="http://schemas.microsoft.com/office/powerpoint/2010/main" val="2109709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11000">
              <a:srgbClr val="75808C"/>
            </a:gs>
            <a:gs pos="100000">
              <a:schemeClr val="accent2">
                <a:lumMod val="50000"/>
              </a:schemeClr>
            </a:gs>
            <a:gs pos="0">
              <a:schemeClr val="bg1">
                <a:lumMod val="65000"/>
              </a:schemeClr>
            </a:gs>
          </a:gsLst>
          <a:lin ang="5400000" scaled="1"/>
          <a:tileRect/>
        </a:gradFill>
        <a:effectLst/>
      </p:bgPr>
    </p:bg>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a:p>
        </p:txBody>
      </p:sp>
      <p:pic>
        <p:nvPicPr>
          <p:cNvPr id="10" name="Picture 9" descr="Closeup of plant shoot"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a:t>Click to edit Master title style</a:t>
            </a: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Click to edit Master subtitle style</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0429" t="22567" r="38643" b="8302"/>
          <a:stretch/>
        </p:blipFill>
        <p:spPr>
          <a:xfrm>
            <a:off x="6707825" y="2057400"/>
            <a:ext cx="2092070" cy="3881846"/>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7433" t="-922" r="67257" b="4486"/>
          <a:stretch/>
        </p:blipFill>
        <p:spPr>
          <a:xfrm>
            <a:off x="0" y="2015231"/>
            <a:ext cx="1490472" cy="3924015"/>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5580" t="-194" r="20220" b="466"/>
          <a:stretch/>
        </p:blipFill>
        <p:spPr>
          <a:xfrm>
            <a:off x="8878321" y="2057399"/>
            <a:ext cx="3313679" cy="3889321"/>
          </a:xfrm>
          <a:prstGeom prst="rect">
            <a:avLst/>
          </a:prstGeom>
        </p:spPr>
      </p:pic>
    </p:spTree>
    <p:extLst>
      <p:ext uri="{BB962C8B-B14F-4D97-AF65-F5344CB8AC3E}">
        <p14:creationId xmlns:p14="http://schemas.microsoft.com/office/powerpoint/2010/main" val="204601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2532888"/>
          </a:xfrm>
        </p:spPr>
        <p:txBody>
          <a:bodyPr anchor="b"/>
          <a:lstStyle>
            <a:lvl1pPr>
              <a:defRPr sz="3200"/>
            </a:lvl1pPr>
          </a:lstStyle>
          <a:p>
            <a:r>
              <a:rPr/>
              <a:t>Click to edit Master title style</a:t>
            </a: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0" y="919616"/>
            <a:ext cx="4155622" cy="2532888"/>
          </a:xfrm>
        </p:spPr>
        <p:txBody>
          <a:bodyPr anchor="b"/>
          <a:lstStyle>
            <a:lvl1pPr>
              <a:defRPr sz="3200"/>
            </a:lvl1pPr>
          </a:lstStyle>
          <a:p>
            <a:r>
              <a:rPr/>
              <a:t>Click to edit Master title style</a:t>
            </a: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a:t>Click to edit Master title style</a:t>
            </a: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124571"/>
            <a:ext cx="6949440" cy="2325510"/>
          </a:xfrm>
        </p:spPr>
        <p:txBody>
          <a:bodyPr anchor="b"/>
          <a:lstStyle>
            <a:lvl1pPr>
              <a:defRPr sz="6000">
                <a:solidFill>
                  <a:schemeClr val="bg1"/>
                </a:solidFill>
              </a:defRPr>
            </a:lvl1pPr>
          </a:lstStyle>
          <a:p>
            <a:r>
              <a:rPr dirty="0"/>
              <a:t>Click to edit Master title style</a:t>
            </a:r>
          </a:p>
        </p:txBody>
      </p:sp>
      <p:sp>
        <p:nvSpPr>
          <p:cNvPr id="3" name="Text Placeholder 2"/>
          <p:cNvSpPr>
            <a:spLocks noGrp="1"/>
          </p:cNvSpPr>
          <p:nvPr>
            <p:ph type="body" idx="1"/>
          </p:nvPr>
        </p:nvSpPr>
        <p:spPr>
          <a:xfrm>
            <a:off x="1751777" y="4683761"/>
            <a:ext cx="6949440" cy="1147656"/>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dirty="0"/>
              <a:t>Click to 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770" t="6226" r="51067" b="845"/>
          <a:stretch/>
        </p:blipFill>
        <p:spPr>
          <a:xfrm>
            <a:off x="-20321" y="2042160"/>
            <a:ext cx="1510791" cy="3910012"/>
          </a:xfrm>
          <a:prstGeom prst="rect">
            <a:avLst/>
          </a:prstGeom>
        </p:spPr>
      </p:pic>
    </p:spTree>
    <p:extLst>
      <p:ext uri="{BB962C8B-B14F-4D97-AF65-F5344CB8AC3E}">
        <p14:creationId xmlns:p14="http://schemas.microsoft.com/office/powerpoint/2010/main" val="349856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124571"/>
            <a:ext cx="6949440" cy="2325510"/>
          </a:xfrm>
        </p:spPr>
        <p:txBody>
          <a:bodyPr anchor="b"/>
          <a:lstStyle>
            <a:lvl1pPr>
              <a:defRPr sz="6000">
                <a:solidFill>
                  <a:schemeClr val="bg1"/>
                </a:solidFill>
              </a:defRPr>
            </a:lvl1pPr>
          </a:lstStyle>
          <a:p>
            <a:r>
              <a:rPr dirty="0"/>
              <a:t>Click to edit Master title style</a:t>
            </a:r>
          </a:p>
        </p:txBody>
      </p:sp>
      <p:sp>
        <p:nvSpPr>
          <p:cNvPr id="3" name="Text Placeholder 2"/>
          <p:cNvSpPr>
            <a:spLocks noGrp="1"/>
          </p:cNvSpPr>
          <p:nvPr>
            <p:ph type="body" idx="1"/>
          </p:nvPr>
        </p:nvSpPr>
        <p:spPr>
          <a:xfrm>
            <a:off x="1751777" y="4683761"/>
            <a:ext cx="6949440" cy="1147656"/>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dirty="0"/>
              <a:t>Click to 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770" t="6226" r="51067" b="845"/>
          <a:stretch/>
        </p:blipFill>
        <p:spPr>
          <a:xfrm>
            <a:off x="0" y="2042160"/>
            <a:ext cx="1490470" cy="391001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43677"/>
          <a:stretch/>
        </p:blipFill>
        <p:spPr>
          <a:xfrm>
            <a:off x="8909622" y="2059146"/>
            <a:ext cx="3278661" cy="3886200"/>
          </a:xfrm>
          <a:prstGeom prst="rect">
            <a:avLst/>
          </a:prstGeom>
        </p:spPr>
      </p:pic>
    </p:spTree>
    <p:extLst>
      <p:ext uri="{BB962C8B-B14F-4D97-AF65-F5344CB8AC3E}">
        <p14:creationId xmlns:p14="http://schemas.microsoft.com/office/powerpoint/2010/main" val="333239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124571"/>
            <a:ext cx="6949440" cy="2325510"/>
          </a:xfrm>
        </p:spPr>
        <p:txBody>
          <a:bodyPr anchor="b"/>
          <a:lstStyle>
            <a:lvl1pPr>
              <a:defRPr sz="6000">
                <a:solidFill>
                  <a:schemeClr val="bg1"/>
                </a:solidFill>
              </a:defRPr>
            </a:lvl1pPr>
          </a:lstStyle>
          <a:p>
            <a:r>
              <a:rPr dirty="0"/>
              <a:t>Click to edit Master title style</a:t>
            </a:r>
          </a:p>
        </p:txBody>
      </p:sp>
      <p:sp>
        <p:nvSpPr>
          <p:cNvPr id="3" name="Text Placeholder 2"/>
          <p:cNvSpPr>
            <a:spLocks noGrp="1"/>
          </p:cNvSpPr>
          <p:nvPr>
            <p:ph type="body" idx="1"/>
          </p:nvPr>
        </p:nvSpPr>
        <p:spPr>
          <a:xfrm>
            <a:off x="1751777" y="4683761"/>
            <a:ext cx="6949440" cy="1147656"/>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dirty="0"/>
              <a:t>Click to edit Master text styles</a:t>
            </a:r>
          </a:p>
        </p:txBody>
      </p:sp>
      <p:pic>
        <p:nvPicPr>
          <p:cNvPr id="11" name="Picture 10" descr="Closeup of green plant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770" t="6226" r="51067" b="845"/>
          <a:stretch/>
        </p:blipFill>
        <p:spPr>
          <a:xfrm>
            <a:off x="0" y="2042160"/>
            <a:ext cx="1490470" cy="391001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43677"/>
          <a:stretch/>
        </p:blipFill>
        <p:spPr>
          <a:xfrm>
            <a:off x="8852795" y="2046427"/>
            <a:ext cx="3278661" cy="3886200"/>
          </a:xfrm>
          <a:prstGeom prst="rect">
            <a:avLst/>
          </a:prstGeom>
        </p:spPr>
      </p:pic>
    </p:spTree>
    <p:extLst>
      <p:ext uri="{BB962C8B-B14F-4D97-AF65-F5344CB8AC3E}">
        <p14:creationId xmlns:p14="http://schemas.microsoft.com/office/powerpoint/2010/main" val="428591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124571"/>
            <a:ext cx="6949440" cy="2325510"/>
          </a:xfrm>
        </p:spPr>
        <p:txBody>
          <a:bodyPr anchor="b"/>
          <a:lstStyle>
            <a:lvl1pPr>
              <a:defRPr sz="6000">
                <a:solidFill>
                  <a:schemeClr val="bg1"/>
                </a:solidFill>
              </a:defRPr>
            </a:lvl1pPr>
          </a:lstStyle>
          <a:p>
            <a:r>
              <a:rPr dirty="0"/>
              <a:t>Click to edit Master title style</a:t>
            </a:r>
          </a:p>
        </p:txBody>
      </p:sp>
      <p:sp>
        <p:nvSpPr>
          <p:cNvPr id="3" name="Text Placeholder 2"/>
          <p:cNvSpPr>
            <a:spLocks noGrp="1"/>
          </p:cNvSpPr>
          <p:nvPr>
            <p:ph type="body" idx="1"/>
          </p:nvPr>
        </p:nvSpPr>
        <p:spPr>
          <a:xfrm>
            <a:off x="1751777" y="4683761"/>
            <a:ext cx="6949440" cy="1147656"/>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dirty="0"/>
              <a:t>Click to 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25770" t="6226" r="51067" b="845"/>
          <a:stretch/>
        </p:blipFill>
        <p:spPr>
          <a:xfrm>
            <a:off x="-20321" y="2042160"/>
            <a:ext cx="1510791" cy="3910012"/>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124571"/>
            <a:ext cx="6949440" cy="2325510"/>
          </a:xfrm>
        </p:spPr>
        <p:txBody>
          <a:bodyPr anchor="b"/>
          <a:lstStyle>
            <a:lvl1pPr>
              <a:defRPr sz="6000">
                <a:solidFill>
                  <a:schemeClr val="bg1"/>
                </a:solidFill>
              </a:defRPr>
            </a:lvl1pPr>
          </a:lstStyle>
          <a:p>
            <a:r>
              <a:rPr dirty="0"/>
              <a:t>Click to edit Master title style</a:t>
            </a:r>
          </a:p>
        </p:txBody>
      </p:sp>
      <p:sp>
        <p:nvSpPr>
          <p:cNvPr id="3" name="Text Placeholder 2"/>
          <p:cNvSpPr>
            <a:spLocks noGrp="1"/>
          </p:cNvSpPr>
          <p:nvPr>
            <p:ph type="body" idx="1"/>
          </p:nvPr>
        </p:nvSpPr>
        <p:spPr>
          <a:xfrm>
            <a:off x="1751777" y="4683761"/>
            <a:ext cx="6949440" cy="1147656"/>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dirty="0"/>
              <a:t>Click to 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25770" t="6226" r="51067" b="845"/>
          <a:stretch/>
        </p:blipFill>
        <p:spPr>
          <a:xfrm>
            <a:off x="0" y="2042160"/>
            <a:ext cx="1490470" cy="3910012"/>
          </a:xfrm>
          <a:prstGeom prst="rect">
            <a:avLst/>
          </a:prstGeom>
        </p:spPr>
      </p:pic>
      <p:pic>
        <p:nvPicPr>
          <p:cNvPr id="5" name="Picture 4"/>
          <p:cNvPicPr>
            <a:picLocks noChangeAspect="1"/>
          </p:cNvPicPr>
          <p:nvPr userDrawn="1"/>
        </p:nvPicPr>
        <p:blipFill rotWithShape="1">
          <a:blip r:embed="rId5" cstate="print">
            <a:extLst>
              <a:ext uri="{28A0092B-C50C-407E-A947-70E740481C1C}">
                <a14:useLocalDpi xmlns:a14="http://schemas.microsoft.com/office/drawing/2010/main" val="0"/>
              </a:ext>
            </a:extLst>
          </a:blip>
          <a:srcRect r="43677"/>
          <a:stretch/>
        </p:blipFill>
        <p:spPr>
          <a:xfrm>
            <a:off x="8909622" y="2059146"/>
            <a:ext cx="3278661" cy="3886200"/>
          </a:xfrm>
          <a:prstGeom prst="rect">
            <a:avLst/>
          </a:prstGeom>
        </p:spPr>
      </p:pic>
    </p:spTree>
    <p:extLst>
      <p:ext uri="{BB962C8B-B14F-4D97-AF65-F5344CB8AC3E}">
        <p14:creationId xmlns:p14="http://schemas.microsoft.com/office/powerpoint/2010/main" val="29416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1409699" y="2378392"/>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6172200" y="2378392"/>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6000">
              <a:schemeClr val="accent2">
                <a:lumMod val="50000"/>
              </a:schemeClr>
            </a:gs>
            <a:gs pos="0">
              <a:schemeClr val="bg1">
                <a:lumMod val="6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dirty="0"/>
              <a:t>Click to edit Master title style</a:t>
            </a: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4" r:id="rId3"/>
    <p:sldLayoutId id="2147483665" r:id="rId4"/>
    <p:sldLayoutId id="2147483666" r:id="rId5"/>
    <p:sldLayoutId id="2147483651" r:id="rId6"/>
    <p:sldLayoutId id="214748366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l" defTabSz="914400" rtl="0" eaLnBrk="1" latinLnBrk="0" hangingPunct="1">
        <a:spcBef>
          <a:spcPct val="0"/>
        </a:spcBef>
        <a:buNone/>
        <a:defRPr sz="3400" kern="1200">
          <a:solidFill>
            <a:schemeClr val="bg1"/>
          </a:solidFill>
          <a:latin typeface="Adobe Gothic Std B" panose="020B0800000000000000" pitchFamily="34" charset="-128"/>
          <a:ea typeface="Adobe Gothic Std B" panose="020B0800000000000000" pitchFamily="34" charset="-128"/>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bg1"/>
          </a:solidFill>
          <a:latin typeface="Adobe Gothic Std B" panose="020B0800000000000000" pitchFamily="34" charset="-128"/>
          <a:ea typeface="Adobe Gothic Std B" panose="020B0800000000000000" pitchFamily="34" charset="-128"/>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bg1"/>
          </a:solidFill>
          <a:latin typeface="Adobe Gothic Std B" panose="020B0800000000000000" pitchFamily="34" charset="-128"/>
          <a:ea typeface="Adobe Gothic Std B" panose="020B0800000000000000" pitchFamily="34" charset="-128"/>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destateparks.com/rules/cico.asp" TargetMode="External"/><Relationship Id="rId2" Type="http://schemas.openxmlformats.org/officeDocument/2006/relationships/hyperlink" Target="http://dnr.wi.gov/topic/parks/shelters/carryout.html" TargetMode="External"/><Relationship Id="rId1" Type="http://schemas.openxmlformats.org/officeDocument/2006/relationships/slideLayout" Target="../slideLayouts/slideLayout2.xml"/><Relationship Id="rId5" Type="http://schemas.openxmlformats.org/officeDocument/2006/relationships/hyperlink" Target="https://www.flickr.com/photos/usfwssoutheast/5840507054" TargetMode="External"/><Relationship Id="rId4" Type="http://schemas.openxmlformats.org/officeDocument/2006/relationships/hyperlink" Target="http://www.tripadvisor.com/TravelersChoice-Beaches-cTop-g147237#16"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lumMod val="65000"/>
              </a:schemeClr>
            </a:gs>
            <a:gs pos="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2741031"/>
            <a:ext cx="4846320" cy="2387600"/>
          </a:xfrm>
        </p:spPr>
        <p:txBody>
          <a:bodyPr>
            <a:normAutofit/>
          </a:bodyPr>
          <a:lstStyle/>
          <a:p>
            <a:r>
              <a:rPr lang="en-US" sz="4000" dirty="0" smtClean="0"/>
              <a:t>Developing Management Recommendations for La Playuela</a:t>
            </a:r>
            <a:endParaRPr lang="en-US" sz="4000" dirty="0"/>
          </a:p>
        </p:txBody>
      </p:sp>
      <p:sp>
        <p:nvSpPr>
          <p:cNvPr id="3" name="Subtitle 2"/>
          <p:cNvSpPr>
            <a:spLocks noGrp="1"/>
          </p:cNvSpPr>
          <p:nvPr>
            <p:ph type="subTitle" idx="1"/>
          </p:nvPr>
        </p:nvSpPr>
        <p:spPr>
          <a:xfrm>
            <a:off x="1751777" y="5286101"/>
            <a:ext cx="4846320" cy="448056"/>
          </a:xfrm>
        </p:spPr>
        <p:txBody>
          <a:bodyPr/>
          <a:lstStyle/>
          <a:p>
            <a:r>
              <a:rPr lang="en-US" dirty="0" smtClean="0"/>
              <a:t>Tyler</a:t>
            </a:r>
            <a:r>
              <a:rPr lang="en-US" baseline="0" dirty="0" smtClean="0"/>
              <a:t> </a:t>
            </a:r>
            <a:r>
              <a:rPr lang="en-US" dirty="0"/>
              <a:t> </a:t>
            </a:r>
            <a:r>
              <a:rPr lang="en-US" baseline="0" dirty="0" smtClean="0"/>
              <a:t>Tao </a:t>
            </a:r>
            <a:r>
              <a:rPr lang="en-US" dirty="0"/>
              <a:t>•</a:t>
            </a:r>
            <a:r>
              <a:rPr lang="en-US" baseline="0" dirty="0" smtClean="0"/>
              <a:t> Austin Rose</a:t>
            </a:r>
            <a:r>
              <a:rPr lang="en-US" dirty="0" smtClean="0"/>
              <a:t> </a:t>
            </a:r>
            <a:r>
              <a:rPr lang="en-US" dirty="0"/>
              <a:t>•</a:t>
            </a:r>
            <a:r>
              <a:rPr lang="en-US" dirty="0" smtClean="0"/>
              <a:t> </a:t>
            </a:r>
            <a:r>
              <a:rPr lang="en-US" baseline="0" dirty="0" smtClean="0"/>
              <a:t>Tim Marschall</a:t>
            </a:r>
            <a:endParaRPr lang="en-US" dirty="0"/>
          </a:p>
        </p:txBody>
      </p:sp>
      <p:cxnSp>
        <p:nvCxnSpPr>
          <p:cNvPr id="5" name="Straight Connector 4"/>
          <p:cNvCxnSpPr/>
          <p:nvPr/>
        </p:nvCxnSpPr>
        <p:spPr>
          <a:xfrm>
            <a:off x="1654629" y="5223708"/>
            <a:ext cx="4846320" cy="0"/>
          </a:xfrm>
          <a:prstGeom prst="line">
            <a:avLst/>
          </a:prstGeom>
          <a:ln>
            <a:solidFill>
              <a:schemeClr val="bg1"/>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Photos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755900"/>
            <a:ext cx="3851105" cy="213754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111" y="2785963"/>
            <a:ext cx="3827777" cy="21074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223" y="2762513"/>
            <a:ext cx="3827777" cy="2130927"/>
          </a:xfrm>
          <a:prstGeom prst="rect">
            <a:avLst/>
          </a:prstGeom>
        </p:spPr>
      </p:pic>
    </p:spTree>
    <p:extLst>
      <p:ext uri="{BB962C8B-B14F-4D97-AF65-F5344CB8AC3E}">
        <p14:creationId xmlns:p14="http://schemas.microsoft.com/office/powerpoint/2010/main" val="29698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4"/>
          <p:cNvPicPr/>
          <p:nvPr/>
        </p:nvPicPr>
        <p:blipFill>
          <a:blip r:embed="rId3" cstate="print">
            <a:extLst>
              <a:ext uri="{28A0092B-C50C-407E-A947-70E740481C1C}">
                <a14:useLocalDpi xmlns:a14="http://schemas.microsoft.com/office/drawing/2010/main" val="0"/>
              </a:ext>
            </a:extLst>
          </a:blip>
          <a:stretch>
            <a:fillRect/>
          </a:stretch>
        </p:blipFill>
        <p:spPr>
          <a:xfrm>
            <a:off x="0" y="-63242"/>
            <a:ext cx="12192002" cy="6921242"/>
          </a:xfrm>
          <a:prstGeom prst="rect">
            <a:avLst/>
          </a:prstGeom>
        </p:spPr>
      </p:pic>
    </p:spTree>
    <p:extLst>
      <p:ext uri="{BB962C8B-B14F-4D97-AF65-F5344CB8AC3E}">
        <p14:creationId xmlns:p14="http://schemas.microsoft.com/office/powerpoint/2010/main" val="31160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72"/>
            <a:ext cx="12192000" cy="6909921"/>
          </a:xfrm>
          <a:prstGeom prst="rect">
            <a:avLst/>
          </a:prstGeom>
        </p:spPr>
      </p:pic>
      <p:sp>
        <p:nvSpPr>
          <p:cNvPr id="4" name="TextBox 4"/>
          <p:cNvSpPr txBox="1"/>
          <p:nvPr/>
        </p:nvSpPr>
        <p:spPr>
          <a:xfrm>
            <a:off x="5671457" y="4735286"/>
            <a:ext cx="4746172" cy="707886"/>
          </a:xfrm>
          <a:prstGeom prst="rect">
            <a:avLst/>
          </a:prstGeom>
          <a:noFill/>
        </p:spPr>
        <p:txBody>
          <a:bodyPr wrap="square" rtlCol="0">
            <a:spAutoFit/>
          </a:bodyPr>
          <a:lstStyle/>
          <a:p>
            <a:r>
              <a:rPr lang="en-US" sz="4000" b="1" dirty="0" smtClean="0">
                <a:solidFill>
                  <a:schemeClr val="bg1"/>
                </a:solidFill>
              </a:rPr>
              <a:t>1567 square meters</a:t>
            </a:r>
            <a:endParaRPr lang="en-US" sz="4000" b="1" dirty="0">
              <a:solidFill>
                <a:schemeClr val="bg1"/>
              </a:solidFill>
            </a:endParaRPr>
          </a:p>
        </p:txBody>
      </p:sp>
    </p:spTree>
    <p:extLst>
      <p:ext uri="{BB962C8B-B14F-4D97-AF65-F5344CB8AC3E}">
        <p14:creationId xmlns:p14="http://schemas.microsoft.com/office/powerpoint/2010/main" val="303140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Spatial </a:t>
            </a:r>
            <a:r>
              <a:rPr lang="en-US" smtClean="0"/>
              <a:t>Analysis</a:t>
            </a:r>
            <a:endParaRPr lang="en-US" dirty="0"/>
          </a:p>
        </p:txBody>
      </p:sp>
      <p:sp>
        <p:nvSpPr>
          <p:cNvPr id="4" name="Content Placeholder 3"/>
          <p:cNvSpPr>
            <a:spLocks noGrp="1"/>
          </p:cNvSpPr>
          <p:nvPr>
            <p:ph sz="half" idx="1"/>
          </p:nvPr>
        </p:nvSpPr>
        <p:spPr/>
        <p:txBody>
          <a:bodyPr anchor="ctr">
            <a:normAutofit/>
          </a:bodyPr>
          <a:lstStyle/>
          <a:p>
            <a:pPr marL="0" indent="0" algn="ctr">
              <a:lnSpc>
                <a:spcPct val="100000"/>
              </a:lnSpc>
              <a:buNone/>
            </a:pPr>
            <a:r>
              <a:rPr lang="en-US" sz="9600" dirty="0"/>
              <a:t>136</a:t>
            </a:r>
          </a:p>
          <a:p>
            <a:pPr marL="0" indent="0" algn="ctr">
              <a:lnSpc>
                <a:spcPct val="100000"/>
              </a:lnSpc>
              <a:buNone/>
            </a:pPr>
            <a:r>
              <a:rPr lang="en-US" sz="4000"/>
              <a:t>cars</a:t>
            </a:r>
            <a:endParaRPr lang="en-US" sz="4000" dirty="0"/>
          </a:p>
        </p:txBody>
      </p:sp>
      <p:sp>
        <p:nvSpPr>
          <p:cNvPr id="5" name="Content Placeholder 4"/>
          <p:cNvSpPr>
            <a:spLocks noGrp="1"/>
          </p:cNvSpPr>
          <p:nvPr>
            <p:ph sz="half" idx="2"/>
          </p:nvPr>
        </p:nvSpPr>
        <p:spPr/>
        <p:txBody>
          <a:bodyPr anchor="ctr">
            <a:normAutofit/>
          </a:bodyPr>
          <a:lstStyle/>
          <a:p>
            <a:pPr marL="0" indent="0" algn="ctr">
              <a:buNone/>
            </a:pPr>
            <a:r>
              <a:rPr lang="en-US" sz="9600" dirty="0"/>
              <a:t>545</a:t>
            </a:r>
          </a:p>
          <a:p>
            <a:pPr marL="0" indent="0" algn="ctr">
              <a:buNone/>
            </a:pPr>
            <a:r>
              <a:rPr lang="en-US" sz="4000"/>
              <a:t>people</a:t>
            </a:r>
            <a:endParaRPr lang="en-US" sz="4000" dirty="0"/>
          </a:p>
        </p:txBody>
      </p:sp>
    </p:spTree>
    <p:extLst>
      <p:ext uri="{BB962C8B-B14F-4D97-AF65-F5344CB8AC3E}">
        <p14:creationId xmlns:p14="http://schemas.microsoft.com/office/powerpoint/2010/main" val="7127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Text Placeholder 2"/>
          <p:cNvSpPr>
            <a:spLocks noGrp="1"/>
          </p:cNvSpPr>
          <p:nvPr>
            <p:ph type="body" idx="1"/>
          </p:nvPr>
        </p:nvSpPr>
        <p:spPr/>
        <p:txBody>
          <a:bodyPr/>
          <a:lstStyle/>
          <a:p>
            <a:r>
              <a:rPr lang="en-US" dirty="0" smtClean="0"/>
              <a:t>Taking action for the future of the land</a:t>
            </a:r>
            <a:endParaRPr lang="en-US" dirty="0"/>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5287"/>
            <a:ext cx="7941732" cy="1183566"/>
          </a:xfrm>
        </p:spPr>
        <p:txBody>
          <a:bodyPr/>
          <a:lstStyle/>
          <a:p>
            <a:r>
              <a:rPr lang="en-US" dirty="0" smtClean="0"/>
              <a:t>Educational Campaigning</a:t>
            </a:r>
            <a:endParaRPr lang="en-US" dirty="0"/>
          </a:p>
        </p:txBody>
      </p:sp>
      <p:sp>
        <p:nvSpPr>
          <p:cNvPr id="3" name="Content Placeholder 2"/>
          <p:cNvSpPr>
            <a:spLocks noGrp="1"/>
          </p:cNvSpPr>
          <p:nvPr>
            <p:ph idx="1"/>
          </p:nvPr>
        </p:nvSpPr>
        <p:spPr>
          <a:xfrm>
            <a:off x="279403" y="2298534"/>
            <a:ext cx="7941731" cy="999067"/>
          </a:xfrm>
        </p:spPr>
        <p:txBody>
          <a:bodyPr>
            <a:normAutofit/>
          </a:bodyPr>
          <a:lstStyle/>
          <a:p>
            <a:pPr marL="457200" indent="-457200">
              <a:buFont typeface="+mj-lt"/>
              <a:buAutoNum type="arabicPeriod"/>
            </a:pPr>
            <a:r>
              <a:rPr lang="en-US" sz="3200" dirty="0" smtClean="0"/>
              <a:t>Why is the area protected?</a:t>
            </a:r>
            <a:endParaRPr lang="en-US" sz="3200" dirty="0"/>
          </a:p>
        </p:txBody>
      </p:sp>
      <p:pic>
        <p:nvPicPr>
          <p:cNvPr id="4" name="Picture 4"/>
          <p:cNvPicPr>
            <a:picLocks noChangeAspect="1"/>
          </p:cNvPicPr>
          <p:nvPr/>
        </p:nvPicPr>
        <p:blipFill rotWithShape="1">
          <a:blip r:embed="rId3">
            <a:extLst>
              <a:ext uri="{28A0092B-C50C-407E-A947-70E740481C1C}">
                <a14:useLocalDpi xmlns:a14="http://schemas.microsoft.com/office/drawing/2010/main" val="0"/>
              </a:ext>
            </a:extLst>
          </a:blip>
          <a:srcRect l="61389" r="6806" b="10370"/>
          <a:stretch/>
        </p:blipFill>
        <p:spPr>
          <a:xfrm>
            <a:off x="7941732" y="1"/>
            <a:ext cx="4250268" cy="6858000"/>
          </a:xfrm>
          <a:prstGeom prst="rect">
            <a:avLst/>
          </a:prstGeom>
        </p:spPr>
      </p:pic>
      <p:sp>
        <p:nvSpPr>
          <p:cNvPr id="5" name="Content Placeholder 2"/>
          <p:cNvSpPr txBox="1">
            <a:spLocks/>
          </p:cNvSpPr>
          <p:nvPr/>
        </p:nvSpPr>
        <p:spPr>
          <a:xfrm>
            <a:off x="279402" y="3034802"/>
            <a:ext cx="7941731" cy="1786799"/>
          </a:xfrm>
          <a:prstGeom prst="rect">
            <a:avLst/>
          </a:prstGeom>
        </p:spPr>
        <p:txBody>
          <a:bodyPr vert="horz" lIns="91440" tIns="45720" rIns="91440" bIns="45720" rtlCol="0" anchor="ctr">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bg1"/>
                </a:solidFill>
                <a:latin typeface="Adobe Gothic Std B" panose="020B0800000000000000" pitchFamily="34" charset="-128"/>
                <a:ea typeface="Adobe Gothic Std B" panose="020B0800000000000000" pitchFamily="34" charset="-128"/>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bg1"/>
                </a:solidFill>
                <a:latin typeface="Adobe Gothic Std B" panose="020B0800000000000000" pitchFamily="34" charset="-128"/>
                <a:ea typeface="Adobe Gothic Std B" panose="020B0800000000000000" pitchFamily="34" charset="-128"/>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457200" indent="-457200">
              <a:buFont typeface="+mj-lt"/>
              <a:buAutoNum type="arabicPeriod" startAt="2"/>
            </a:pPr>
            <a:r>
              <a:rPr lang="en-US" sz="3200" dirty="0" smtClean="0"/>
              <a:t>What are the rules? </a:t>
            </a:r>
            <a:endParaRPr lang="en-US" sz="3200" dirty="0"/>
          </a:p>
        </p:txBody>
      </p:sp>
      <p:sp>
        <p:nvSpPr>
          <p:cNvPr id="6" name="Content Placeholder 2"/>
          <p:cNvSpPr txBox="1">
            <a:spLocks/>
          </p:cNvSpPr>
          <p:nvPr/>
        </p:nvSpPr>
        <p:spPr>
          <a:xfrm>
            <a:off x="279401" y="5071202"/>
            <a:ext cx="7662331" cy="1786799"/>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bg1"/>
                </a:solidFill>
                <a:latin typeface="Adobe Gothic Std B" panose="020B0800000000000000" pitchFamily="34" charset="-128"/>
                <a:ea typeface="Adobe Gothic Std B" panose="020B0800000000000000" pitchFamily="34" charset="-128"/>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bg1"/>
                </a:solidFill>
                <a:latin typeface="Adobe Gothic Std B" panose="020B0800000000000000" pitchFamily="34" charset="-128"/>
                <a:ea typeface="Adobe Gothic Std B" panose="020B0800000000000000" pitchFamily="34" charset="-128"/>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514350" indent="-514350">
              <a:buFont typeface="+mj-lt"/>
              <a:buAutoNum type="arabicPeriod" startAt="3"/>
            </a:pPr>
            <a:r>
              <a:rPr lang="en-US" sz="3200" dirty="0" smtClean="0"/>
              <a:t>What impact do invasive species have?</a:t>
            </a:r>
            <a:endParaRPr lang="en-US" sz="3200" dirty="0"/>
          </a:p>
        </p:txBody>
      </p:sp>
    </p:spTree>
    <p:extLst>
      <p:ext uri="{BB962C8B-B14F-4D97-AF65-F5344CB8AC3E}">
        <p14:creationId xmlns:p14="http://schemas.microsoft.com/office/powerpoint/2010/main" val="137496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Carry in Carry Out Policy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33998" y="1836337"/>
            <a:ext cx="2740444" cy="4044936"/>
          </a:xfr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165" r="20613"/>
          <a:stretch/>
        </p:blipFill>
        <p:spPr>
          <a:xfrm>
            <a:off x="1633970" y="1836337"/>
            <a:ext cx="4044936" cy="4044936"/>
          </a:xfrm>
          <a:prstGeom prst="rect">
            <a:avLst/>
          </a:prstGeom>
        </p:spPr>
      </p:pic>
    </p:spTree>
    <p:extLst>
      <p:ext uri="{BB962C8B-B14F-4D97-AF65-F5344CB8AC3E}">
        <p14:creationId xmlns:p14="http://schemas.microsoft.com/office/powerpoint/2010/main" val="394209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Reservation Ticketing System</a:t>
            </a:r>
            <a:endParaRPr lang="en-US" dirty="0"/>
          </a:p>
        </p:txBody>
      </p:sp>
      <p:sp>
        <p:nvSpPr>
          <p:cNvPr id="3" name="Content Placeholder 2"/>
          <p:cNvSpPr>
            <a:spLocks noGrp="1"/>
          </p:cNvSpPr>
          <p:nvPr>
            <p:ph idx="1"/>
          </p:nvPr>
        </p:nvSpPr>
        <p:spPr>
          <a:xfrm>
            <a:off x="488202" y="5141419"/>
            <a:ext cx="11053011" cy="741089"/>
          </a:xfrm>
        </p:spPr>
        <p:txBody>
          <a:bodyPr>
            <a:noAutofit/>
          </a:bodyPr>
          <a:lstStyle/>
          <a:p>
            <a:pPr marL="0" indent="0" algn="just">
              <a:buNone/>
            </a:pPr>
            <a:r>
              <a:rPr lang="en-US" sz="3200" dirty="0"/>
              <a:t>Reserve</a:t>
            </a:r>
            <a:r>
              <a:rPr lang="en-US" sz="3200"/>
              <a:t> </a:t>
            </a:r>
            <a:r>
              <a:rPr lang="en-US" sz="3200" dirty="0"/>
              <a:t>spots online	        Print ticket		Present ticket </a:t>
            </a:r>
            <a:r>
              <a:rPr lang="en-US" sz="3200"/>
              <a:t>at gate</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442" y="2223412"/>
            <a:ext cx="2286000" cy="2286000"/>
          </a:xfrm>
          <a:prstGeom prst="rect">
            <a:avLst/>
          </a:prstGeom>
        </p:spPr>
      </p:pic>
      <p:sp>
        <p:nvSpPr>
          <p:cNvPr id="7" name="Right Arrow 6"/>
          <p:cNvSpPr/>
          <p:nvPr/>
        </p:nvSpPr>
        <p:spPr>
          <a:xfrm>
            <a:off x="3925476" y="3066782"/>
            <a:ext cx="1074821" cy="59112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157708" y="3066782"/>
            <a:ext cx="1074821" cy="59112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297" y="2219344"/>
            <a:ext cx="2286000" cy="2286000"/>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51128" y="2219344"/>
            <a:ext cx="2286000" cy="2286000"/>
          </a:xfrm>
          <a:prstGeom prst="rect">
            <a:avLst/>
          </a:prstGeom>
        </p:spPr>
      </p:pic>
    </p:spTree>
    <p:extLst>
      <p:ext uri="{BB962C8B-B14F-4D97-AF65-F5344CB8AC3E}">
        <p14:creationId xmlns:p14="http://schemas.microsoft.com/office/powerpoint/2010/main" val="226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Indicators for Future LAC Implementation</a:t>
            </a:r>
            <a:endParaRPr lang="en-US" dirty="0"/>
          </a:p>
        </p:txBody>
      </p:sp>
      <p:sp>
        <p:nvSpPr>
          <p:cNvPr id="3" name="Content Placeholder 2"/>
          <p:cNvSpPr>
            <a:spLocks noGrp="1"/>
          </p:cNvSpPr>
          <p:nvPr>
            <p:ph idx="1"/>
          </p:nvPr>
        </p:nvSpPr>
        <p:spPr>
          <a:xfrm>
            <a:off x="4942589" y="1617119"/>
            <a:ext cx="2568082" cy="4622241"/>
          </a:xfrm>
        </p:spPr>
        <p:txBody>
          <a:bodyPr>
            <a:normAutofit fontScale="70000" lnSpcReduction="20000"/>
          </a:bodyPr>
          <a:lstStyle/>
          <a:p>
            <a:pPr>
              <a:lnSpc>
                <a:spcPct val="220000"/>
              </a:lnSpc>
            </a:pPr>
            <a:r>
              <a:rPr lang="en-US" sz="3600" dirty="0" smtClean="0"/>
              <a:t>Tree Density</a:t>
            </a:r>
          </a:p>
          <a:p>
            <a:pPr>
              <a:lnSpc>
                <a:spcPct val="220000"/>
              </a:lnSpc>
            </a:pPr>
            <a:r>
              <a:rPr lang="en-US" sz="3600" dirty="0" smtClean="0"/>
              <a:t>Nesting Data</a:t>
            </a:r>
          </a:p>
          <a:p>
            <a:pPr>
              <a:lnSpc>
                <a:spcPct val="220000"/>
              </a:lnSpc>
            </a:pPr>
            <a:r>
              <a:rPr lang="en-US" sz="3600" dirty="0" smtClean="0"/>
              <a:t>Visitor Statistics</a:t>
            </a:r>
          </a:p>
          <a:p>
            <a:pPr>
              <a:lnSpc>
                <a:spcPct val="220000"/>
              </a:lnSpc>
            </a:pPr>
            <a:r>
              <a:rPr lang="en-US" sz="3600" dirty="0" smtClean="0"/>
              <a:t>Litter</a:t>
            </a:r>
          </a:p>
          <a:p>
            <a:pPr>
              <a:lnSpc>
                <a:spcPct val="220000"/>
              </a:lnSpc>
            </a:pPr>
            <a:r>
              <a:rPr lang="en-US" sz="3600" dirty="0" smtClean="0"/>
              <a:t>Photographs</a:t>
            </a:r>
          </a:p>
          <a:p>
            <a:pPr>
              <a:lnSpc>
                <a:spcPct val="220000"/>
              </a:lnSpc>
            </a:pP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880" y="2680140"/>
            <a:ext cx="640080" cy="6400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880" y="3591992"/>
            <a:ext cx="640080" cy="6400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119" y="5415696"/>
            <a:ext cx="640080" cy="64008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8119" y="4503844"/>
            <a:ext cx="640080" cy="64008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8119" y="1768288"/>
            <a:ext cx="640080" cy="640080"/>
          </a:xfrm>
          <a:prstGeom prst="rect">
            <a:avLst/>
          </a:prstGeom>
        </p:spPr>
      </p:pic>
    </p:spTree>
    <p:extLst>
      <p:ext uri="{BB962C8B-B14F-4D97-AF65-F5344CB8AC3E}">
        <p14:creationId xmlns:p14="http://schemas.microsoft.com/office/powerpoint/2010/main" val="360873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2" end="2"/>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3" end="3"/>
                                            </p:txEl>
                                          </p:spTgt>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4" end="4"/>
                                            </p:txEl>
                                          </p:spTgt>
                                        </p:tgtEl>
                                      </p:cBhvr>
                                    </p:animEffect>
                                  </p:childTnLst>
                                </p:cTn>
                              </p:par>
                              <p:par>
                                <p:cTn id="49" presetID="1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up)">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645024"/>
          </a:xfrm>
        </p:spPr>
        <p:txBody>
          <a:bodyPr/>
          <a:lstStyle/>
          <a:p>
            <a:r>
              <a:rPr lang="en-US" dirty="0" smtClean="0"/>
              <a:t>Conclusion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948" t="2150" r="19810" b="1113"/>
          <a:stretch/>
        </p:blipFill>
        <p:spPr>
          <a:xfrm>
            <a:off x="0" y="0"/>
            <a:ext cx="6512560" cy="6858000"/>
          </a:xfrm>
          <a:prstGeom prst="rect">
            <a:avLst/>
          </a:prstGeom>
        </p:spPr>
      </p:pic>
      <p:sp>
        <p:nvSpPr>
          <p:cNvPr id="5" name="Text Placeholder 4"/>
          <p:cNvSpPr>
            <a:spLocks noGrp="1"/>
          </p:cNvSpPr>
          <p:nvPr>
            <p:ph type="body" sz="half" idx="2"/>
          </p:nvPr>
        </p:nvSpPr>
        <p:spPr>
          <a:xfrm>
            <a:off x="6626678" y="1564640"/>
            <a:ext cx="5423807" cy="4417059"/>
          </a:xfrm>
        </p:spPr>
        <p:txBody>
          <a:bodyPr anchor="ctr"/>
          <a:lstStyle/>
          <a:p>
            <a:pPr marL="285750" indent="-285750">
              <a:buFont typeface="Arial" panose="020B0604020202020204" pitchFamily="34" charset="0"/>
              <a:buChar char="•"/>
            </a:pPr>
            <a:r>
              <a:rPr lang="en-US" sz="2400" dirty="0"/>
              <a:t>Restoration</a:t>
            </a:r>
            <a:r>
              <a:rPr lang="en-US" sz="2400"/>
              <a:t> </a:t>
            </a:r>
            <a:r>
              <a:rPr lang="en-US" sz="2400" dirty="0"/>
              <a:t>zone</a:t>
            </a:r>
          </a:p>
          <a:p>
            <a:pPr marL="285750" indent="-285750">
              <a:buFont typeface="Arial" panose="020B0604020202020204" pitchFamily="34" charset="0"/>
              <a:buChar char="•"/>
            </a:pPr>
            <a:r>
              <a:rPr lang="en-US" sz="2400"/>
              <a:t>Visitor </a:t>
            </a:r>
            <a:r>
              <a:rPr lang="en-US" sz="2400" dirty="0"/>
              <a:t>capacity</a:t>
            </a:r>
          </a:p>
          <a:p>
            <a:pPr marL="285750" indent="-285750">
              <a:buFont typeface="Arial" panose="020B0604020202020204" pitchFamily="34" charset="0"/>
              <a:buChar char="•"/>
            </a:pPr>
            <a:r>
              <a:rPr lang="en-US" sz="2400"/>
              <a:t>Alternative </a:t>
            </a:r>
            <a:r>
              <a:rPr lang="en-US" sz="2400" dirty="0"/>
              <a:t>strategies</a:t>
            </a:r>
          </a:p>
          <a:p>
            <a:pPr marL="285750" indent="-285750">
              <a:buFont typeface="Arial" panose="020B0604020202020204" pitchFamily="34" charset="0"/>
              <a:buChar char="•"/>
            </a:pPr>
            <a:r>
              <a:rPr lang="en-US" sz="2400"/>
              <a:t>Indicators </a:t>
            </a:r>
            <a:r>
              <a:rPr lang="en-US" sz="2400" dirty="0"/>
              <a:t>of success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0058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Playuela</a:t>
            </a:r>
          </a:p>
        </p:txBody>
      </p:sp>
      <p:sp>
        <p:nvSpPr>
          <p:cNvPr id="3" name="Text Placeholder 2"/>
          <p:cNvSpPr>
            <a:spLocks noGrp="1"/>
          </p:cNvSpPr>
          <p:nvPr>
            <p:ph type="body" idx="1"/>
          </p:nvPr>
        </p:nvSpPr>
        <p:spPr/>
        <p:txBody>
          <a:bodyPr/>
          <a:lstStyle/>
          <a:p>
            <a:r>
              <a:rPr lang="en-US" dirty="0" smtClean="0"/>
              <a:t>“ </a:t>
            </a:r>
            <a:r>
              <a:rPr lang="en-US" dirty="0"/>
              <a:t>The site is </a:t>
            </a:r>
            <a:r>
              <a:rPr lang="en-US" dirty="0" smtClean="0"/>
              <a:t>[…] </a:t>
            </a:r>
            <a:r>
              <a:rPr lang="en-US" dirty="0"/>
              <a:t>exceptionally scenic. </a:t>
            </a:r>
            <a:r>
              <a:rPr lang="en-US" dirty="0" smtClean="0"/>
              <a:t>”</a:t>
            </a:r>
            <a:endParaRPr lang="en-US" dirty="0"/>
          </a:p>
          <a:p>
            <a:endParaRPr lang="en-US" dirty="0"/>
          </a:p>
        </p:txBody>
      </p:sp>
      <p:sp>
        <p:nvSpPr>
          <p:cNvPr id="4" name="Rectangle 3"/>
          <p:cNvSpPr/>
          <p:nvPr/>
        </p:nvSpPr>
        <p:spPr>
          <a:xfrm>
            <a:off x="4419276" y="5072923"/>
            <a:ext cx="4281941" cy="369332"/>
          </a:xfrm>
          <a:prstGeom prst="rect">
            <a:avLst/>
          </a:prstGeom>
        </p:spPr>
        <p:txBody>
          <a:bodyPr wrap="none">
            <a:spAutoFit/>
          </a:bodyPr>
          <a:lstStyle/>
          <a:p>
            <a:r>
              <a:rPr lang="en-US" dirty="0">
                <a:solidFill>
                  <a:schemeClr val="bg1"/>
                </a:solidFill>
                <a:latin typeface="Adobe Gothic Std B" panose="020B0800000000000000" pitchFamily="34" charset="-128"/>
                <a:ea typeface="Adobe Gothic Std B" panose="020B0800000000000000" pitchFamily="34" charset="-128"/>
              </a:rPr>
              <a:t>- </a:t>
            </a:r>
            <a:r>
              <a:rPr lang="en-US" dirty="0" smtClean="0">
                <a:solidFill>
                  <a:schemeClr val="bg1"/>
                </a:solidFill>
                <a:latin typeface="Adobe Gothic Std B" panose="020B0800000000000000" pitchFamily="34" charset="-128"/>
                <a:ea typeface="Adobe Gothic Std B" panose="020B0800000000000000" pitchFamily="34" charset="-128"/>
              </a:rPr>
              <a:t>National Natural Landmarks Program</a:t>
            </a:r>
            <a:endParaRPr lang="en-US" dirty="0">
              <a:solidFill>
                <a:schemeClr val="bg1"/>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2756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Carry in / carry out. (2013).   Retrieved from </a:t>
            </a:r>
            <a:r>
              <a:rPr lang="en-US" u="sng" dirty="0">
                <a:hlinkClick r:id="rId2"/>
              </a:rPr>
              <a:t>http://dnr.wi.gov/topic/parks/shelters/carryout.html</a:t>
            </a:r>
            <a:endParaRPr lang="en-US" dirty="0"/>
          </a:p>
          <a:p>
            <a:pPr marL="0" indent="0">
              <a:buNone/>
            </a:pPr>
            <a:endParaRPr lang="en-US" dirty="0" smtClean="0"/>
          </a:p>
          <a:p>
            <a:pPr marL="0" indent="0">
              <a:buNone/>
            </a:pPr>
            <a:r>
              <a:rPr lang="en-US" dirty="0" smtClean="0"/>
              <a:t>Delaware </a:t>
            </a:r>
            <a:r>
              <a:rPr lang="en-US" dirty="0"/>
              <a:t>State Parks Rules. (</a:t>
            </a:r>
            <a:r>
              <a:rPr lang="en-US" dirty="0" err="1"/>
              <a:t>n.d.</a:t>
            </a:r>
            <a:r>
              <a:rPr lang="en-US" dirty="0"/>
              <a:t>).   Retrieved from </a:t>
            </a:r>
            <a:r>
              <a:rPr lang="en-US" dirty="0" smtClean="0"/>
              <a:t>	</a:t>
            </a:r>
            <a:r>
              <a:rPr lang="en-US" u="sng" dirty="0" smtClean="0">
                <a:hlinkClick r:id="rId3"/>
              </a:rPr>
              <a:t>http</a:t>
            </a:r>
            <a:r>
              <a:rPr lang="en-US" u="sng" dirty="0">
                <a:hlinkClick r:id="rId3"/>
              </a:rPr>
              <a:t>://</a:t>
            </a:r>
            <a:r>
              <a:rPr lang="en-US" u="sng" dirty="0" smtClean="0">
                <a:hlinkClick r:id="rId3"/>
              </a:rPr>
              <a:t>www.destateparks.com/rules/cico.asp</a:t>
            </a:r>
            <a:endParaRPr lang="en-US" dirty="0" smtClean="0"/>
          </a:p>
          <a:p>
            <a:pPr marL="0" indent="0">
              <a:buNone/>
            </a:pPr>
            <a:endParaRPr lang="en-US" dirty="0" smtClean="0"/>
          </a:p>
          <a:p>
            <a:pPr marL="0" indent="0">
              <a:buNone/>
            </a:pPr>
            <a:r>
              <a:rPr lang="en-US" dirty="0" err="1" smtClean="0"/>
              <a:t>tripadvisor</a:t>
            </a:r>
            <a:r>
              <a:rPr lang="en-US" dirty="0"/>
              <a:t>. (2015). Top 25 Beaches — Caribbean.   Retrieved from </a:t>
            </a:r>
            <a:r>
              <a:rPr lang="en-US" dirty="0" smtClean="0"/>
              <a:t>	</a:t>
            </a:r>
            <a:r>
              <a:rPr lang="en-US" u="sng" dirty="0" smtClean="0">
                <a:hlinkClick r:id="rId4"/>
              </a:rPr>
              <a:t>http</a:t>
            </a:r>
            <a:r>
              <a:rPr lang="en-US" u="sng" dirty="0">
                <a:hlinkClick r:id="rId4"/>
              </a:rPr>
              <a:t>://www.tripadvisor.com/TravelersChoice-Beaches-cTop-g147237#16</a:t>
            </a:r>
            <a:endParaRPr lang="en-US" dirty="0"/>
          </a:p>
          <a:p>
            <a:pPr marL="0" indent="0">
              <a:buNone/>
            </a:pPr>
            <a:endParaRPr lang="en-US" dirty="0" smtClean="0"/>
          </a:p>
          <a:p>
            <a:pPr marL="0" indent="0">
              <a:buNone/>
            </a:pPr>
            <a:r>
              <a:rPr lang="en-US" dirty="0" smtClean="0"/>
              <a:t>U.S</a:t>
            </a:r>
            <a:r>
              <a:rPr lang="en-US" dirty="0"/>
              <a:t>. Fish and Wildlife Service,. (2007). </a:t>
            </a:r>
            <a:r>
              <a:rPr lang="en-US" i="1" dirty="0" err="1"/>
              <a:t>Antillian</a:t>
            </a:r>
            <a:r>
              <a:rPr lang="en-US" i="1" dirty="0"/>
              <a:t> manatee /</a:t>
            </a:r>
            <a:r>
              <a:rPr lang="en-US" i="1" dirty="0" err="1"/>
              <a:t>Manatí</a:t>
            </a:r>
            <a:r>
              <a:rPr lang="en-US" i="1" dirty="0"/>
              <a:t> </a:t>
            </a:r>
            <a:r>
              <a:rPr lang="en-US" i="1" dirty="0" err="1"/>
              <a:t>Antillano</a:t>
            </a:r>
            <a:r>
              <a:rPr lang="en-US" dirty="0"/>
              <a:t>. Retrieved </a:t>
            </a:r>
            <a:r>
              <a:rPr lang="en-US" dirty="0" smtClean="0"/>
              <a:t>	from </a:t>
            </a:r>
            <a:r>
              <a:rPr lang="en-US" dirty="0">
                <a:hlinkClick r:id="rId5"/>
              </a:rPr>
              <a:t>https://</a:t>
            </a:r>
            <a:r>
              <a:rPr lang="en-US" dirty="0" smtClean="0">
                <a:hlinkClick r:id="rId5"/>
              </a:rPr>
              <a:t>www.flickr.com/photos/usfwssoutheast/5840507054</a:t>
            </a:r>
            <a:endParaRPr lang="en-US" dirty="0" smtClean="0"/>
          </a:p>
          <a:p>
            <a:pPr marL="0" indent="0">
              <a:buNone/>
            </a:pPr>
            <a:r>
              <a:rPr lang="en-US" dirty="0" smtClean="0"/>
              <a:t/>
            </a:r>
            <a:br>
              <a:rPr lang="en-US" dirty="0" smtClean="0"/>
            </a:br>
            <a:r>
              <a:rPr lang="en-US" dirty="0" smtClean="0"/>
              <a:t>Icons made by </a:t>
            </a:r>
            <a:r>
              <a:rPr lang="en-US" dirty="0" err="1" smtClean="0"/>
              <a:t>freepik</a:t>
            </a:r>
            <a:r>
              <a:rPr lang="en-US" dirty="0" smtClean="0"/>
              <a:t> from </a:t>
            </a:r>
            <a:r>
              <a:rPr lang="en-US" dirty="0" smtClean="0"/>
              <a:t>flaticon.com</a:t>
            </a:r>
          </a:p>
          <a:p>
            <a:pPr marL="0" indent="0">
              <a:buNone/>
            </a:pP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314175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53" y="215248"/>
            <a:ext cx="8406624" cy="6390825"/>
          </a:xfrm>
          <a:prstGeom prst="rect">
            <a:avLst/>
          </a:prstGeom>
        </p:spPr>
      </p:pic>
    </p:spTree>
    <p:extLst>
      <p:ext uri="{BB962C8B-B14F-4D97-AF65-F5344CB8AC3E}">
        <p14:creationId xmlns:p14="http://schemas.microsoft.com/office/powerpoint/2010/main" val="27962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La Playuela? Why is it important?</a:t>
            </a:r>
            <a:endParaRPr lang="en-US" dirty="0"/>
          </a:p>
        </p:txBody>
      </p:sp>
      <p:pic>
        <p:nvPicPr>
          <p:cNvPr id="5" name="La Playuela Fligh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7577" y="1811214"/>
            <a:ext cx="6876846" cy="3868226"/>
          </a:xfrm>
          <a:prstGeom prst="roundRect">
            <a:avLst>
              <a:gd name="adj" fmla="val 5439"/>
            </a:avLst>
          </a:prstGeom>
          <a:ln>
            <a:noFill/>
          </a:ln>
          <a:effectLst>
            <a:innerShdw blurRad="114300" dist="50800">
              <a:srgbClr val="000000">
                <a:alpha val="0"/>
              </a:srgbClr>
            </a:inn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3720" t="-192" r="17997" b="192"/>
          <a:stretch/>
        </p:blipFill>
        <p:spPr>
          <a:xfrm>
            <a:off x="0" y="1459653"/>
            <a:ext cx="4914901" cy="5398347"/>
          </a:xfrm>
          <a:prstGeom prst="rect">
            <a:avLst/>
          </a:prstGeom>
        </p:spPr>
      </p:pic>
      <p:pic>
        <p:nvPicPr>
          <p:cNvPr id="1028" name="Picture 4" descr="https://upload.wikimedia.org/wikipedia/commons/2/2a/Yellow-shouldered_Blackbird_11_Mike_Morel.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38" t="-192" r="12687" b="192"/>
          <a:stretch/>
        </p:blipFill>
        <p:spPr bwMode="auto">
          <a:xfrm>
            <a:off x="3487854" y="1459653"/>
            <a:ext cx="4916905" cy="53983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6/6a/Hawksbill_Turtle_BVI.JPG"/>
          <p:cNvPicPr>
            <a:picLocks noChangeAspect="1" noChangeArrowheads="1"/>
          </p:cNvPicPr>
          <p:nvPr/>
        </p:nvPicPr>
        <p:blipFill rotWithShape="1">
          <a:blip r:embed="rId8">
            <a:extLst>
              <a:ext uri="{28A0092B-C50C-407E-A947-70E740481C1C}">
                <a14:useLocalDpi xmlns:a14="http://schemas.microsoft.com/office/drawing/2010/main" val="0"/>
              </a:ext>
            </a:extLst>
          </a:blip>
          <a:srcRect l="41738"/>
          <a:stretch/>
        </p:blipFill>
        <p:spPr bwMode="auto">
          <a:xfrm>
            <a:off x="7264462" y="1459653"/>
            <a:ext cx="4927538" cy="539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8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6" fill="hold"/>
                                        <p:tgtEl>
                                          <p:spTgt spid="5"/>
                                        </p:tgtEl>
                                      </p:cBhvr>
                                    </p:cmd>
                                  </p:childTnLst>
                                </p:cTn>
                              </p:par>
                            </p:childTnLst>
                          </p:cTn>
                        </p:par>
                        <p:par>
                          <p:cTn id="7" fill="hold">
                            <p:stCondLst>
                              <p:cond delay="10916"/>
                            </p:stCondLst>
                            <p:childTnLst>
                              <p:par>
                                <p:cTn id="8" presetID="10" presetClass="exit" presetSubtype="0" fill="hold" nodeType="afterEffect">
                                  <p:stCondLst>
                                    <p:cond delay="1250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md type="call" cmd="stop">
                                      <p:cBhvr>
                                        <p:cTn id="11" dur="1">
                                          <p:stCondLst>
                                            <p:cond delay="1999"/>
                                          </p:stCondLst>
                                        </p:cTn>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anim calcmode="lin" valueType="num">
                                      <p:cBhvr>
                                        <p:cTn id="24" dur="1000" fill="hold"/>
                                        <p:tgtEl>
                                          <p:spTgt spid="1028"/>
                                        </p:tgtEl>
                                        <p:attrNameLst>
                                          <p:attrName>ppt_x</p:attrName>
                                        </p:attrNameLst>
                                      </p:cBhvr>
                                      <p:tavLst>
                                        <p:tav tm="0">
                                          <p:val>
                                            <p:strVal val="#ppt_x"/>
                                          </p:val>
                                        </p:tav>
                                        <p:tav tm="100000">
                                          <p:val>
                                            <p:strVal val="#ppt_x"/>
                                          </p:val>
                                        </p:tav>
                                      </p:tavLst>
                                    </p:anim>
                                    <p:anim calcmode="lin" valueType="num">
                                      <p:cBhvr>
                                        <p:cTn id="2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problem?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2096" y="2696496"/>
            <a:ext cx="5044581" cy="1737677"/>
          </a:xfrm>
        </p:spPr>
      </p:pic>
      <p:pic>
        <p:nvPicPr>
          <p:cNvPr id="5" name="picture" title="Inserting Picture..."/>
          <p:cNvPicPr/>
          <p:nvPr/>
        </p:nvPicPr>
        <p:blipFill rotWithShape="1">
          <a:blip r:embed="rId4" cstate="print">
            <a:extLst>
              <a:ext uri="{28A0092B-C50C-407E-A947-70E740481C1C}">
                <a14:useLocalDpi xmlns:a14="http://schemas.microsoft.com/office/drawing/2010/main" val="0"/>
              </a:ext>
            </a:extLst>
          </a:blip>
          <a:srcRect l="40454" b="-6137"/>
          <a:stretch/>
        </p:blipFill>
        <p:spPr bwMode="auto">
          <a:xfrm>
            <a:off x="7238287" y="1459653"/>
            <a:ext cx="3543688" cy="4211364"/>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c="http://schemas.openxmlformats.org/drawingml/2006/chart" xmlns:arto="http://schemas.microsoft.com/office/word/2006/arto"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6" name="TextBox 6"/>
          <p:cNvSpPr txBox="1"/>
          <p:nvPr/>
        </p:nvSpPr>
        <p:spPr>
          <a:xfrm>
            <a:off x="1112096" y="4434173"/>
            <a:ext cx="5044581" cy="400110"/>
          </a:xfrm>
          <a:prstGeom prst="rect">
            <a:avLst/>
          </a:prstGeom>
          <a:noFill/>
        </p:spPr>
        <p:txBody>
          <a:bodyPr wrap="square" rtlCol="0">
            <a:spAutoFit/>
          </a:bodyPr>
          <a:lstStyle/>
          <a:p>
            <a:pPr algn="ctr"/>
            <a:r>
              <a:rPr lang="en-US" sz="2000" i="1" dirty="0">
                <a:solidFill>
                  <a:schemeClr val="bg1"/>
                </a:solidFill>
              </a:rPr>
              <a:t>-- </a:t>
            </a:r>
            <a:r>
              <a:rPr lang="en-US" sz="2000" i="1">
                <a:solidFill>
                  <a:schemeClr val="bg1"/>
                </a:solidFill>
              </a:rPr>
              <a:t>TripAdvisor </a:t>
            </a:r>
            <a:r>
              <a:rPr lang="en-US" sz="2000" i="1" smtClean="0">
                <a:solidFill>
                  <a:schemeClr val="bg1"/>
                </a:solidFill>
              </a:rPr>
              <a:t>Award</a:t>
            </a:r>
            <a:endParaRPr lang="en-US" sz="2000" i="1" dirty="0">
              <a:solidFill>
                <a:schemeClr val="bg1"/>
              </a:solidFill>
            </a:endParaRPr>
          </a:p>
        </p:txBody>
      </p:sp>
    </p:spTree>
    <p:extLst>
      <p:ext uri="{BB962C8B-B14F-4D97-AF65-F5344CB8AC3E}">
        <p14:creationId xmlns:p14="http://schemas.microsoft.com/office/powerpoint/2010/main" val="398824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Text Placeholder 2"/>
          <p:cNvSpPr>
            <a:spLocks noGrp="1"/>
          </p:cNvSpPr>
          <p:nvPr>
            <p:ph type="body" idx="1"/>
          </p:nvPr>
        </p:nvSpPr>
        <p:spPr/>
        <p:txBody>
          <a:bodyPr/>
          <a:lstStyle/>
          <a:p>
            <a:r>
              <a:rPr lang="en-US" dirty="0" smtClean="0"/>
              <a:t>Tackling the issue of ecological degradation</a:t>
            </a:r>
            <a:endParaRPr lang="en-US" dirty="0"/>
          </a:p>
        </p:txBody>
      </p:sp>
    </p:spTree>
    <p:extLst>
      <p:ext uri="{BB962C8B-B14F-4D97-AF65-F5344CB8AC3E}">
        <p14:creationId xmlns:p14="http://schemas.microsoft.com/office/powerpoint/2010/main" val="310035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130900" y="4487869"/>
            <a:ext cx="3488517" cy="698839"/>
          </a:xfrm>
        </p:spPr>
        <p:txBody>
          <a:bodyPr>
            <a:noAutofit/>
          </a:bodyPr>
          <a:lstStyle/>
          <a:p>
            <a:pPr marL="0" indent="0" algn="ctr">
              <a:buNone/>
            </a:pPr>
            <a:r>
              <a:rPr lang="en-US" sz="3600" dirty="0"/>
              <a:t>Online via Email</a:t>
            </a: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32159" y="1936374"/>
            <a:ext cx="2286000" cy="2286000"/>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91358" y="1936374"/>
            <a:ext cx="2286000" cy="2286000"/>
          </a:xfrm>
          <a:prstGeom prst="rect">
            <a:avLst/>
          </a:prstGeom>
        </p:spPr>
      </p:pic>
      <p:sp>
        <p:nvSpPr>
          <p:cNvPr id="4" name="Content Placeholder 3"/>
          <p:cNvSpPr>
            <a:spLocks noGrp="1"/>
          </p:cNvSpPr>
          <p:nvPr>
            <p:ph sz="half" idx="1"/>
          </p:nvPr>
        </p:nvSpPr>
        <p:spPr>
          <a:xfrm>
            <a:off x="3102913" y="4487869"/>
            <a:ext cx="1862889" cy="698839"/>
          </a:xfrm>
        </p:spPr>
        <p:txBody>
          <a:bodyPr>
            <a:normAutofit/>
          </a:bodyPr>
          <a:lstStyle/>
          <a:p>
            <a:pPr marL="0" indent="0" algn="ctr">
              <a:buNone/>
            </a:pPr>
            <a:r>
              <a:rPr lang="en-US" sz="3600" dirty="0"/>
              <a:t>In Person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210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Surveying on the Beach</a:t>
            </a:r>
            <a:endParaRPr lang="en-US" dirty="0"/>
          </a:p>
        </p:txBody>
      </p:sp>
      <p:sp>
        <p:nvSpPr>
          <p:cNvPr id="3" name="Content Placeholder 2"/>
          <p:cNvSpPr>
            <a:spLocks noGrp="1"/>
          </p:cNvSpPr>
          <p:nvPr>
            <p:ph idx="1"/>
          </p:nvPr>
        </p:nvSpPr>
        <p:spPr>
          <a:xfrm>
            <a:off x="4507835" y="1968564"/>
            <a:ext cx="4167061" cy="898965"/>
          </a:xfrm>
        </p:spPr>
        <p:txBody>
          <a:bodyPr>
            <a:normAutofit/>
          </a:bodyPr>
          <a:lstStyle/>
          <a:p>
            <a:pPr marL="0" indent="0">
              <a:buNone/>
            </a:pPr>
            <a:r>
              <a:rPr lang="en-US" sz="2100" dirty="0"/>
              <a:t>G</a:t>
            </a:r>
            <a:r>
              <a:rPr lang="en-US" sz="2100" dirty="0" smtClean="0"/>
              <a:t>ather information on who comes to the beach and how they behave</a:t>
            </a:r>
            <a:endParaRPr lang="en-US" dirty="0"/>
          </a:p>
        </p:txBody>
      </p:sp>
      <p:sp>
        <p:nvSpPr>
          <p:cNvPr id="4" name="Content Placeholder 2"/>
          <p:cNvSpPr txBox="1">
            <a:spLocks/>
          </p:cNvSpPr>
          <p:nvPr/>
        </p:nvSpPr>
        <p:spPr>
          <a:xfrm>
            <a:off x="4507835" y="3680399"/>
            <a:ext cx="4167060" cy="972243"/>
          </a:xfrm>
          <a:prstGeom prst="rect">
            <a:avLst/>
          </a:prstGeom>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bg1"/>
                </a:solidFill>
                <a:latin typeface="Adobe Gothic Std B" panose="020B0800000000000000" pitchFamily="34" charset="-128"/>
                <a:ea typeface="Adobe Gothic Std B" panose="020B0800000000000000" pitchFamily="34" charset="-128"/>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bg1"/>
                </a:solidFill>
                <a:latin typeface="Adobe Gothic Std B" panose="020B0800000000000000" pitchFamily="34" charset="-128"/>
                <a:ea typeface="Adobe Gothic Std B" panose="020B0800000000000000" pitchFamily="34" charset="-128"/>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100" dirty="0" smtClean="0"/>
              <a:t>Assess how </a:t>
            </a:r>
            <a:r>
              <a:rPr lang="en-US" sz="2100" dirty="0"/>
              <a:t>people perceive the beach</a:t>
            </a:r>
          </a:p>
        </p:txBody>
      </p:sp>
      <p:sp>
        <p:nvSpPr>
          <p:cNvPr id="5" name="Content Placeholder 2"/>
          <p:cNvSpPr txBox="1">
            <a:spLocks/>
          </p:cNvSpPr>
          <p:nvPr/>
        </p:nvSpPr>
        <p:spPr>
          <a:xfrm>
            <a:off x="4507835" y="5343254"/>
            <a:ext cx="4167060" cy="1013624"/>
          </a:xfrm>
          <a:prstGeom prst="rect">
            <a:avLst/>
          </a:prstGeom>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bg1"/>
                </a:solidFill>
                <a:latin typeface="Adobe Gothic Std B" panose="020B0800000000000000" pitchFamily="34" charset="-128"/>
                <a:ea typeface="Adobe Gothic Std B" panose="020B0800000000000000" pitchFamily="34" charset="-128"/>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bg1"/>
                </a:solidFill>
                <a:latin typeface="Adobe Gothic Std B" panose="020B0800000000000000" pitchFamily="34" charset="-128"/>
                <a:ea typeface="Adobe Gothic Std B" panose="020B0800000000000000" pitchFamily="34" charset="-128"/>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bg1"/>
                </a:solidFill>
                <a:latin typeface="Adobe Gothic Std B" panose="020B0800000000000000" pitchFamily="34" charset="-128"/>
                <a:ea typeface="Adobe Gothic Std B" panose="020B0800000000000000" pitchFamily="34" charset="-128"/>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100" dirty="0" smtClean="0"/>
              <a:t>Find out how likely visitors are to participate in programs to help the beach</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435" y="5133059"/>
            <a:ext cx="1131554" cy="11315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4303" y="1889704"/>
            <a:ext cx="1056686" cy="105668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435" y="3511382"/>
            <a:ext cx="1056685" cy="1056685"/>
          </a:xfrm>
          <a:prstGeom prst="rect">
            <a:avLst/>
          </a:prstGeom>
        </p:spPr>
      </p:pic>
    </p:spTree>
    <p:extLst>
      <p:ext uri="{BB962C8B-B14F-4D97-AF65-F5344CB8AC3E}">
        <p14:creationId xmlns:p14="http://schemas.microsoft.com/office/powerpoint/2010/main" val="392249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the Visitors?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42" y="2593931"/>
            <a:ext cx="2192055" cy="2192055"/>
          </a:xfrm>
          <a:prstGeom prst="rect">
            <a:avLst/>
          </a:prstGeom>
        </p:spPr>
      </p:pic>
      <p:sp>
        <p:nvSpPr>
          <p:cNvPr id="9" name="Title 1"/>
          <p:cNvSpPr txBox="1">
            <a:spLocks/>
          </p:cNvSpPr>
          <p:nvPr/>
        </p:nvSpPr>
        <p:spPr>
          <a:xfrm>
            <a:off x="3222171" y="2002148"/>
            <a:ext cx="9371949" cy="163852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400" kern="1200">
                <a:solidFill>
                  <a:schemeClr val="bg1"/>
                </a:solidFill>
                <a:latin typeface="Adobe Gothic Std B" panose="020B0800000000000000" pitchFamily="34" charset="-128"/>
                <a:ea typeface="Adobe Gothic Std B" panose="020B0800000000000000" pitchFamily="34" charset="-128"/>
                <a:cs typeface="+mj-cs"/>
              </a:defRPr>
            </a:lvl1pPr>
          </a:lstStyle>
          <a:p>
            <a:pPr marL="457200" indent="-457200">
              <a:buFont typeface="Arial" panose="020B0604020202020204" pitchFamily="34" charset="0"/>
              <a:buChar char="•"/>
            </a:pPr>
            <a:r>
              <a:rPr lang="en-US" sz="2000" dirty="0" smtClean="0"/>
              <a:t>Lives on the Island (89.29%), but not in Cabo Rojo (72%)</a:t>
            </a:r>
          </a:p>
          <a:p>
            <a:pPr marL="457200" indent="-457200">
              <a:buFont typeface="Arial" panose="020B0604020202020204" pitchFamily="34" charset="0"/>
              <a:buChar char="•"/>
            </a:pPr>
            <a:r>
              <a:rPr lang="en-US" sz="2000" dirty="0" smtClean="0"/>
              <a:t>Visits less than once a month (19.05%)</a:t>
            </a:r>
          </a:p>
          <a:p>
            <a:pPr marL="457200" indent="-457200">
              <a:buFont typeface="Arial" panose="020B0604020202020204" pitchFamily="34" charset="0"/>
              <a:buChar char="•"/>
            </a:pPr>
            <a:r>
              <a:rPr lang="en-US" sz="2000" dirty="0" smtClean="0"/>
              <a:t>Is in a group of roughly 4</a:t>
            </a:r>
          </a:p>
          <a:p>
            <a:pPr marL="457200" indent="-457200">
              <a:buFont typeface="Arial" panose="020B0604020202020204" pitchFamily="34" charset="0"/>
              <a:buChar char="•"/>
            </a:pPr>
            <a:r>
              <a:rPr lang="en-US" sz="2000" dirty="0" smtClean="0"/>
              <a:t>Spends either 2-4 hours on the beach, or stays the whole day</a:t>
            </a:r>
          </a:p>
          <a:p>
            <a:pPr marL="457200" indent="-457200">
              <a:buFont typeface="Arial" panose="020B0604020202020204" pitchFamily="34" charset="0"/>
              <a:buChar char="•"/>
            </a:pPr>
            <a:r>
              <a:rPr lang="en-US" sz="2000" dirty="0" smtClean="0"/>
              <a:t>Comes in July to September (76.19%)</a:t>
            </a:r>
          </a:p>
          <a:p>
            <a:pPr marL="457200" indent="-457200">
              <a:buFont typeface="Arial" panose="020B0604020202020204" pitchFamily="34" charset="0"/>
              <a:buChar char="•"/>
            </a:pPr>
            <a:endParaRPr lang="en-US" sz="2000" dirty="0" smtClean="0"/>
          </a:p>
          <a:p>
            <a:endParaRPr lang="en-US" sz="2000" dirty="0"/>
          </a:p>
        </p:txBody>
      </p:sp>
      <p:sp>
        <p:nvSpPr>
          <p:cNvPr id="10" name="Title 1"/>
          <p:cNvSpPr txBox="1">
            <a:spLocks/>
          </p:cNvSpPr>
          <p:nvPr/>
        </p:nvSpPr>
        <p:spPr>
          <a:xfrm>
            <a:off x="3222170" y="3797393"/>
            <a:ext cx="9371949" cy="1977185"/>
          </a:xfrm>
          <a:prstGeom prst="rect">
            <a:avLst/>
          </a:prstGeom>
        </p:spPr>
        <p:txBody>
          <a:bodyPr vert="horz" lIns="91440" tIns="45720" rIns="91440" bIns="45720" rtlCol="0" anchor="t">
            <a:normAutofit/>
          </a:bodyPr>
          <a:lstStyle>
            <a:lvl1pPr algn="l" defTabSz="914400" rtl="0" eaLnBrk="1" latinLnBrk="0" hangingPunct="1">
              <a:spcBef>
                <a:spcPct val="0"/>
              </a:spcBef>
              <a:buNone/>
              <a:defRPr sz="3400" kern="1200">
                <a:solidFill>
                  <a:schemeClr val="bg1"/>
                </a:solidFill>
                <a:latin typeface="Adobe Gothic Std B" panose="020B0800000000000000" pitchFamily="34" charset="-128"/>
                <a:ea typeface="Adobe Gothic Std B" panose="020B0800000000000000" pitchFamily="34" charset="-128"/>
                <a:cs typeface="+mj-cs"/>
              </a:defRPr>
            </a:lvl1pPr>
          </a:lstStyle>
          <a:p>
            <a:pPr marL="457200" indent="-457200">
              <a:buFont typeface="Arial" panose="020B0604020202020204" pitchFamily="34" charset="0"/>
              <a:buChar char="•"/>
            </a:pPr>
            <a:r>
              <a:rPr lang="en-US" sz="2000" dirty="0" smtClean="0"/>
              <a:t>Knows that the area is protected (85.71%), but does not know why</a:t>
            </a:r>
          </a:p>
          <a:p>
            <a:pPr marL="457200" indent="-457200">
              <a:buFont typeface="Arial" panose="020B0604020202020204" pitchFamily="34" charset="0"/>
              <a:buChar char="•"/>
            </a:pPr>
            <a:r>
              <a:rPr lang="en-US" sz="2000" dirty="0" smtClean="0"/>
              <a:t>Believes plant life has stayed about the same</a:t>
            </a:r>
          </a:p>
          <a:p>
            <a:pPr marL="457200" indent="-457200">
              <a:buFont typeface="Arial" panose="020B0604020202020204" pitchFamily="34" charset="0"/>
              <a:buChar char="•"/>
            </a:pPr>
            <a:r>
              <a:rPr lang="en-US" sz="2000" dirty="0" smtClean="0"/>
              <a:t>Thinks that the trash situation has gotten better</a:t>
            </a:r>
          </a:p>
          <a:p>
            <a:pPr marL="457200" indent="-457200">
              <a:buFont typeface="Arial" panose="020B0604020202020204" pitchFamily="34" charset="0"/>
              <a:buChar char="•"/>
            </a:pPr>
            <a:r>
              <a:rPr lang="en-US" sz="2000" dirty="0" smtClean="0"/>
              <a:t>Is satisfied with their experience (76.19%)</a:t>
            </a:r>
          </a:p>
          <a:p>
            <a:pPr marL="457200" indent="-457200">
              <a:buFont typeface="Arial" panose="020B0604020202020204" pitchFamily="34" charset="0"/>
              <a:buChar char="•"/>
            </a:pPr>
            <a:endParaRPr lang="en-US" sz="2000" dirty="0" smtClean="0"/>
          </a:p>
          <a:p>
            <a:pPr marL="457200" indent="-457200">
              <a:buFont typeface="Arial" panose="020B0604020202020204" pitchFamily="34" charset="0"/>
              <a:buChar char="•"/>
            </a:pPr>
            <a:endParaRPr lang="en-US" sz="2000" dirty="0" smtClean="0"/>
          </a:p>
          <a:p>
            <a:endParaRPr lang="en-US" sz="2000" dirty="0"/>
          </a:p>
        </p:txBody>
      </p:sp>
    </p:spTree>
    <p:extLst>
      <p:ext uri="{BB962C8B-B14F-4D97-AF65-F5344CB8AC3E}">
        <p14:creationId xmlns:p14="http://schemas.microsoft.com/office/powerpoint/2010/main" val="24767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
          <p:cNvGraphicFramePr>
            <a:graphicFrameLocks noGrp="1"/>
          </p:cNvGraphicFramePr>
          <p:nvPr>
            <p:extLst>
              <p:ext uri="{D42A27DB-BD31-4B8C-83A1-F6EECF244321}">
                <p14:modId xmlns:p14="http://schemas.microsoft.com/office/powerpoint/2010/main" val="1897224765"/>
              </p:ext>
            </p:extLst>
          </p:nvPr>
        </p:nvGraphicFramePr>
        <p:xfrm>
          <a:off x="1401318" y="330805"/>
          <a:ext cx="9371948" cy="6229193"/>
        </p:xfrm>
        <a:graphic>
          <a:graphicData uri="http://schemas.openxmlformats.org/drawingml/2006/table">
            <a:tbl>
              <a:tblPr firstRow="1" bandRow="1">
                <a:tableStyleId>{5C22544A-7EE6-4342-B048-85BDC9FD1C3A}</a:tableStyleId>
              </a:tblPr>
              <a:tblGrid>
                <a:gridCol w="2342987">
                  <a:extLst>
                    <a:ext uri="{9D8B030D-6E8A-4147-A177-3AD203B41FA5}">
                      <a16:colId xmlns:a16="http://schemas.microsoft.com/office/drawing/2014/main" xmlns="" val="1711481798"/>
                    </a:ext>
                  </a:extLst>
                </a:gridCol>
                <a:gridCol w="2342987">
                  <a:extLst>
                    <a:ext uri="{9D8B030D-6E8A-4147-A177-3AD203B41FA5}">
                      <a16:colId xmlns:a16="http://schemas.microsoft.com/office/drawing/2014/main" xmlns="" val="3979867975"/>
                    </a:ext>
                  </a:extLst>
                </a:gridCol>
                <a:gridCol w="2342987">
                  <a:extLst>
                    <a:ext uri="{9D8B030D-6E8A-4147-A177-3AD203B41FA5}">
                      <a16:colId xmlns:a16="http://schemas.microsoft.com/office/drawing/2014/main" xmlns="" val="3995173876"/>
                    </a:ext>
                  </a:extLst>
                </a:gridCol>
                <a:gridCol w="2342987">
                  <a:extLst>
                    <a:ext uri="{9D8B030D-6E8A-4147-A177-3AD203B41FA5}">
                      <a16:colId xmlns:a16="http://schemas.microsoft.com/office/drawing/2014/main" xmlns="" val="3962006438"/>
                    </a:ext>
                  </a:extLst>
                </a:gridCol>
              </a:tblGrid>
              <a:tr h="661995">
                <a:tc>
                  <a:txBody>
                    <a:bodyPr/>
                    <a:lstStyle/>
                    <a:p>
                      <a:endParaRPr lang="en-US" sz="1600" dirty="0">
                        <a:solidFill>
                          <a:schemeClr val="bg1"/>
                        </a:solidFill>
                        <a:effectLst>
                          <a:outerShdw blurRad="38100" dist="38100" dir="2700000" algn="tl">
                            <a:srgbClr val="000000">
                              <a:alpha val="43137"/>
                            </a:srgbClr>
                          </a:outerShdw>
                        </a:effectLst>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solidFill>
                        <a:schemeClr val="bg1"/>
                      </a:solidFill>
                      <a:prstDash val="solid"/>
                      <a:round/>
                      <a:headEnd type="none" w="med" len="med"/>
                      <a:tailEnd type="none" w="med" len="med"/>
                    </a:lnL>
                  </a:tcPr>
                </a:tc>
                <a:tc>
                  <a:txBody>
                    <a:bodyPr/>
                    <a:lstStyle/>
                    <a:p>
                      <a:endParaRPr lang="en-US" sz="1600" dirty="0"/>
                    </a:p>
                  </a:txBody>
                  <a:tcPr>
                    <a:solidFill>
                      <a:srgbClr val="EFEF07">
                        <a:alpha val="97647"/>
                      </a:srgbClr>
                    </a:solidFill>
                  </a:tcPr>
                </a:tc>
                <a:tc>
                  <a:txBody>
                    <a:bodyPr/>
                    <a:lstStyle/>
                    <a:p>
                      <a:endParaRPr lang="en-US" sz="1600" dirty="0"/>
                    </a:p>
                  </a:txBody>
                  <a:tcPr>
                    <a:solidFill>
                      <a:srgbClr val="C00000"/>
                    </a:solidFill>
                  </a:tcPr>
                </a:tc>
                <a:extLst>
                  <a:ext uri="{0D108BD9-81ED-4DB2-BD59-A6C34878D82A}">
                    <a16:rowId xmlns:a16="http://schemas.microsoft.com/office/drawing/2014/main" xmlns="" val="3947903015"/>
                  </a:ext>
                </a:extLst>
              </a:tr>
              <a:tr h="1159230">
                <a:tc>
                  <a:txBody>
                    <a:bodyPr/>
                    <a:lstStyle/>
                    <a:p>
                      <a:endParaRPr lang="en-US" sz="1600" dirty="0"/>
                    </a:p>
                  </a:txBody>
                  <a:tcPr>
                    <a:lnT w="12700" cap="flat" cmpd="sng" algn="ctr">
                      <a:solidFill>
                        <a:schemeClr val="bg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600" dirty="0" smtClean="0">
                          <a:effectLst/>
                        </a:rPr>
                        <a:t>Cleaning up own trash when leaving</a:t>
                      </a:r>
                    </a:p>
                    <a:p>
                      <a:pPr marL="285750" indent="-285750">
                        <a:buFont typeface="Arial" panose="020B0604020202020204" pitchFamily="34" charset="0"/>
                        <a:buChar char="•"/>
                      </a:pPr>
                      <a:r>
                        <a:rPr lang="en-US" sz="1600" dirty="0" smtClean="0">
                          <a:effectLst/>
                        </a:rPr>
                        <a:t>Bring trash</a:t>
                      </a:r>
                      <a:r>
                        <a:rPr lang="en-US" sz="1600" baseline="0" dirty="0" smtClean="0">
                          <a:effectLst/>
                        </a:rPr>
                        <a:t> home if trashcans are full</a:t>
                      </a:r>
                      <a:endParaRPr lang="en-US" sz="1600" dirty="0">
                        <a:effectLst/>
                      </a:endParaRPr>
                    </a:p>
                  </a:txBody>
                  <a:tcPr/>
                </a:tc>
                <a:tc>
                  <a:txBody>
                    <a:bodyPr/>
                    <a:lstStyle/>
                    <a:p>
                      <a:pPr marL="285750" indent="-285750">
                        <a:buFont typeface="Arial" panose="020B0604020202020204" pitchFamily="34" charset="0"/>
                        <a:buChar char="•"/>
                      </a:pPr>
                      <a:r>
                        <a:rPr lang="en-US" sz="1600" dirty="0" smtClean="0">
                          <a:effectLst/>
                        </a:rPr>
                        <a:t>Volunteer to clean up trash</a:t>
                      </a:r>
                      <a:endParaRPr lang="en-US" sz="1600" dirty="0">
                        <a:effectLst/>
                      </a:endParaRPr>
                    </a:p>
                  </a:txBody>
                  <a:tcPr/>
                </a:tc>
                <a:tc>
                  <a:txBody>
                    <a:bodyPr/>
                    <a:lstStyle/>
                    <a:p>
                      <a:endParaRPr lang="en-US" sz="1600"/>
                    </a:p>
                  </a:txBody>
                  <a:tcPr/>
                </a:tc>
                <a:extLst>
                  <a:ext uri="{0D108BD9-81ED-4DB2-BD59-A6C34878D82A}">
                    <a16:rowId xmlns:a16="http://schemas.microsoft.com/office/drawing/2014/main" xmlns="" val="292921880"/>
                  </a:ext>
                </a:extLst>
              </a:tr>
              <a:tr h="1159230">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pPr marL="285750" indent="-285750">
                        <a:buFont typeface="Arial" panose="020B0604020202020204" pitchFamily="34" charset="0"/>
                        <a:buChar char="•"/>
                      </a:pPr>
                      <a:r>
                        <a:rPr lang="en-US" sz="1600" dirty="0" smtClean="0"/>
                        <a:t>Visiting</a:t>
                      </a:r>
                      <a:r>
                        <a:rPr lang="en-US" sz="1600" baseline="0" dirty="0" smtClean="0"/>
                        <a:t> another beach when gate is closed</a:t>
                      </a:r>
                    </a:p>
                    <a:p>
                      <a:pPr marL="285750" indent="-285750">
                        <a:buFont typeface="Arial" panose="020B0604020202020204" pitchFamily="34" charset="0"/>
                        <a:buChar char="•"/>
                      </a:pPr>
                      <a:r>
                        <a:rPr lang="en-US" sz="1600" baseline="0" dirty="0" smtClean="0"/>
                        <a:t>Using a shuttle service from Boquerón</a:t>
                      </a:r>
                      <a:endParaRPr lang="en-US" sz="1600" dirty="0"/>
                    </a:p>
                  </a:txBody>
                  <a:tcPr/>
                </a:tc>
                <a:extLst>
                  <a:ext uri="{0D108BD9-81ED-4DB2-BD59-A6C34878D82A}">
                    <a16:rowId xmlns:a16="http://schemas.microsoft.com/office/drawing/2014/main" xmlns="" val="2905866371"/>
                  </a:ext>
                </a:extLst>
              </a:tr>
              <a:tr h="1426744">
                <a:tc>
                  <a:txBody>
                    <a:bodyPr/>
                    <a:lstStyle/>
                    <a:p>
                      <a:endParaRPr lang="en-US" sz="1600" dirty="0"/>
                    </a:p>
                  </a:txBody>
                  <a:tcPr/>
                </a:tc>
                <a:tc>
                  <a:txBody>
                    <a:bodyPr/>
                    <a:lstStyle/>
                    <a:p>
                      <a:endParaRPr lang="en-US" sz="1600" dirty="0"/>
                    </a:p>
                  </a:txBody>
                  <a:tcPr/>
                </a:tc>
                <a:tc>
                  <a:txBody>
                    <a:bodyPr/>
                    <a:lstStyle/>
                    <a:p>
                      <a:pPr marL="285750" indent="-285750">
                        <a:buFont typeface="Arial" panose="020B0604020202020204" pitchFamily="34" charset="0"/>
                        <a:buChar char="•"/>
                      </a:pPr>
                      <a:r>
                        <a:rPr lang="en-US" sz="1600" dirty="0" smtClean="0"/>
                        <a:t>Staying on the beach and avoiding the tree</a:t>
                      </a:r>
                      <a:r>
                        <a:rPr lang="en-US" sz="1600" baseline="0" dirty="0" smtClean="0"/>
                        <a:t> areas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Adhering to existing paths</a:t>
                      </a:r>
                    </a:p>
                  </a:txBody>
                  <a:tcPr/>
                </a:tc>
                <a:tc>
                  <a:txBody>
                    <a:bodyPr/>
                    <a:lstStyle/>
                    <a:p>
                      <a:pPr marL="285750" indent="-285750">
                        <a:buFont typeface="Arial" panose="020B0604020202020204" pitchFamily="34" charset="0"/>
                        <a:buChar char="•"/>
                      </a:pPr>
                      <a:r>
                        <a:rPr lang="en-US" sz="1600" dirty="0" smtClean="0"/>
                        <a:t>Avoiding</a:t>
                      </a:r>
                      <a:r>
                        <a:rPr lang="en-US" sz="1600" baseline="0" dirty="0" smtClean="0"/>
                        <a:t> feeding animals</a:t>
                      </a:r>
                      <a:endParaRPr lang="en-US" sz="1600" dirty="0"/>
                    </a:p>
                  </a:txBody>
                  <a:tcPr/>
                </a:tc>
                <a:extLst>
                  <a:ext uri="{0D108BD9-81ED-4DB2-BD59-A6C34878D82A}">
                    <a16:rowId xmlns:a16="http://schemas.microsoft.com/office/drawing/2014/main" xmlns="" val="1193972060"/>
                  </a:ext>
                </a:extLst>
              </a:tr>
              <a:tr h="1426744">
                <a:tc>
                  <a:txBody>
                    <a:bodyPr/>
                    <a:lstStyle/>
                    <a:p>
                      <a:endParaRPr lang="en-US" sz="1600" dirty="0"/>
                    </a:p>
                  </a:txBody>
                  <a:tcPr/>
                </a:tc>
                <a:tc>
                  <a:txBody>
                    <a:bodyPr/>
                    <a:lstStyle/>
                    <a:p>
                      <a:pPr marL="285750" indent="-285750">
                        <a:buFont typeface="Arial" panose="020B0604020202020204" pitchFamily="34" charset="0"/>
                        <a:buChar char="•"/>
                      </a:pPr>
                      <a:r>
                        <a:rPr lang="en-US" sz="1600" dirty="0" smtClean="0"/>
                        <a:t>Following posted regulations</a:t>
                      </a:r>
                      <a:endParaRPr lang="en-US" sz="16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Not smoking</a:t>
                      </a:r>
                      <a:r>
                        <a:rPr lang="en-US" sz="1600" baseline="0" dirty="0" smtClean="0"/>
                        <a:t> or cooking on the beach</a:t>
                      </a:r>
                      <a:endParaRPr lang="en-US" sz="1600" dirty="0" smtClean="0"/>
                    </a:p>
                    <a:p>
                      <a:pPr marL="285750" indent="-285750">
                        <a:buFont typeface="Arial" panose="020B0604020202020204" pitchFamily="34" charset="0"/>
                        <a:buChar char="•"/>
                      </a:pPr>
                      <a:r>
                        <a:rPr lang="en-US" sz="1600" dirty="0" smtClean="0"/>
                        <a:t>Encourage others to follow posted regulations</a:t>
                      </a:r>
                      <a:endParaRPr lang="en-US" sz="1600" dirty="0"/>
                    </a:p>
                  </a:txBody>
                  <a:tcPr/>
                </a:tc>
                <a:tc>
                  <a:txBody>
                    <a:bodyPr/>
                    <a:lstStyle/>
                    <a:p>
                      <a:endParaRPr lang="en-US" sz="1600" dirty="0"/>
                    </a:p>
                  </a:txBody>
                  <a:tcPr/>
                </a:tc>
                <a:extLst>
                  <a:ext uri="{0D108BD9-81ED-4DB2-BD59-A6C34878D82A}">
                    <a16:rowId xmlns:a16="http://schemas.microsoft.com/office/drawing/2014/main" xmlns="" val="619681730"/>
                  </a:ext>
                </a:extLst>
              </a:tr>
            </a:tbl>
          </a:graphicData>
        </a:graphic>
      </p:graphicFrame>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599" y="352899"/>
            <a:ext cx="599419" cy="599419"/>
          </a:xfrm>
          <a:prstGeom prst="rect">
            <a:avLst/>
          </a:prstGeom>
          <a:effectLst>
            <a:outerShdw blurRad="50800" dist="38100" dir="2700000" algn="tl" rotWithShape="0">
              <a:prstClr val="black">
                <a:alpha val="40000"/>
              </a:prstClr>
            </a:outerShdw>
          </a:effectLst>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62945" y="330805"/>
            <a:ext cx="621513" cy="621513"/>
          </a:xfrm>
          <a:prstGeom prst="rect">
            <a:avLst/>
          </a:prstGeom>
          <a:effectLst>
            <a:outerShdw blurRad="50800" dist="38100" dir="2700000" algn="tl" rotWithShape="0">
              <a:prstClr val="black">
                <a:alpha val="40000"/>
              </a:prstClr>
            </a:outerShdw>
          </a:effectLst>
        </p:spPr>
      </p:pic>
      <p:pic>
        <p:nvPicPr>
          <p:cNvPr id="10"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0385" y="334131"/>
            <a:ext cx="618188" cy="618188"/>
          </a:xfrm>
          <a:prstGeom prst="rect">
            <a:avLst/>
          </a:prstGeom>
          <a:effectLst>
            <a:outerShdw blurRad="50800" dist="38100" dir="2700000" algn="tl" rotWithShape="0">
              <a:prstClr val="black">
                <a:alpha val="40000"/>
              </a:prstClr>
            </a:outerShdw>
          </a:effectLst>
        </p:spPr>
      </p:pic>
      <p:pic>
        <p:nvPicPr>
          <p:cNvPr id="11"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6664" y="1048648"/>
            <a:ext cx="978295" cy="978295"/>
          </a:xfrm>
          <a:prstGeom prst="rect">
            <a:avLst/>
          </a:prstGeom>
          <a:effectLst>
            <a:outerShdw blurRad="50800" dist="38100" dir="2700000" algn="tl" rotWithShape="0">
              <a:prstClr val="black">
                <a:alpha val="40000"/>
              </a:prstClr>
            </a:outerShdw>
          </a:effectLst>
        </p:spPr>
      </p:pic>
      <p:pic>
        <p:nvPicPr>
          <p:cNvPr id="12"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3727" y="2350479"/>
            <a:ext cx="1016205" cy="1016205"/>
          </a:xfrm>
          <a:prstGeom prst="rect">
            <a:avLst/>
          </a:prstGeom>
          <a:effectLst>
            <a:outerShdw blurRad="50800" dist="38100" dir="2700000" algn="tl" rotWithShape="0">
              <a:prstClr val="black">
                <a:alpha val="40000"/>
              </a:prstClr>
            </a:outerShdw>
          </a:effectLst>
        </p:spPr>
      </p:pic>
      <p:pic>
        <p:nvPicPr>
          <p:cNvPr id="13"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3727" y="3877154"/>
            <a:ext cx="941233" cy="1090372"/>
          </a:xfrm>
          <a:prstGeom prst="rect">
            <a:avLst/>
          </a:prstGeom>
          <a:effectLst>
            <a:outerShdw blurRad="50800" dist="38100" dir="2700000" algn="tl" rotWithShape="0">
              <a:prstClr val="black">
                <a:alpha val="40000"/>
              </a:prstClr>
            </a:outerShdw>
          </a:effectLst>
        </p:spPr>
      </p:pic>
      <p:pic>
        <p:nvPicPr>
          <p:cNvPr id="14"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3727" y="5291062"/>
            <a:ext cx="1049067" cy="1049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769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3685</TotalTime>
  <Words>2615</Words>
  <Application>Microsoft Office PowerPoint</Application>
  <PresentationFormat>Widescreen</PresentationFormat>
  <Paragraphs>227</Paragraphs>
  <Slides>21</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Adobe Gothic Std B</vt:lpstr>
      <vt:lpstr>Arial</vt:lpstr>
      <vt:lpstr>Corbel</vt:lpstr>
      <vt:lpstr>Ecology 16x9</vt:lpstr>
      <vt:lpstr>Developing Management Recommendations for La Playuela</vt:lpstr>
      <vt:lpstr>La Playuela</vt:lpstr>
      <vt:lpstr>What is La Playuela? Why is it important?</vt:lpstr>
      <vt:lpstr>What is the problem?</vt:lpstr>
      <vt:lpstr>Our Approach</vt:lpstr>
      <vt:lpstr>PowerPoint Presentation</vt:lpstr>
      <vt:lpstr>Surveying on the Beach</vt:lpstr>
      <vt:lpstr>Who are the Visitors?</vt:lpstr>
      <vt:lpstr>PowerPoint Presentation</vt:lpstr>
      <vt:lpstr>Historical Photos</vt:lpstr>
      <vt:lpstr>PowerPoint Presentation</vt:lpstr>
      <vt:lpstr>PowerPoint Presentation</vt:lpstr>
      <vt:lpstr>Spatial Analysis</vt:lpstr>
      <vt:lpstr>Recommendations</vt:lpstr>
      <vt:lpstr>Educational Campaigning</vt:lpstr>
      <vt:lpstr>Carry in Carry Out Policy</vt:lpstr>
      <vt:lpstr>Reservation Ticketing System</vt:lpstr>
      <vt:lpstr>Indicators for Future LAC Implementation</vt:lpstr>
      <vt:lpstr>Conclusion</vt:lpstr>
      <vt:lpstr>Sources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Tyler</dc:creator>
  <cp:lastModifiedBy>Tyler Tao</cp:lastModifiedBy>
  <cp:revision>145</cp:revision>
  <dcterms:created xsi:type="dcterms:W3CDTF">2014-04-17T22:24:41Z</dcterms:created>
  <dcterms:modified xsi:type="dcterms:W3CDTF">2015-12-15T14:41:51Z</dcterms:modified>
</cp:coreProperties>
</file>