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57" r:id="rId1"/>
  </p:sldMasterIdLst>
  <p:notesMasterIdLst>
    <p:notesMasterId r:id="rId3"/>
  </p:notesMasterIdLst>
  <p:handoutMasterIdLst>
    <p:handoutMasterId r:id="rId4"/>
  </p:handoutMasterIdLst>
  <p:sldIdLst>
    <p:sldId id="256" r:id="rId2"/>
  </p:sldIdLst>
  <p:sldSz cx="38404800" cy="32918400"/>
  <p:notesSz cx="6858000" cy="9144000"/>
  <p:defaultTextStyle>
    <a:defPPr>
      <a:defRPr lang="en-US"/>
    </a:defPPr>
    <a:lvl1pPr algn="l" defTabSz="2194534" rtl="0" fontAlgn="base">
      <a:spcBef>
        <a:spcPct val="0"/>
      </a:spcBef>
      <a:spcAft>
        <a:spcPct val="0"/>
      </a:spcAft>
      <a:defRPr kern="1200">
        <a:solidFill>
          <a:schemeClr val="tx1"/>
        </a:solidFill>
        <a:latin typeface="Arial" charset="0"/>
        <a:ea typeface="ＭＳ Ｐゴシック" pitchFamily="34" charset="-128"/>
        <a:cs typeface="+mn-cs"/>
      </a:defRPr>
    </a:lvl1pPr>
    <a:lvl2pPr marL="2194534" algn="l" defTabSz="2194534" rtl="0" fontAlgn="base">
      <a:spcBef>
        <a:spcPct val="0"/>
      </a:spcBef>
      <a:spcAft>
        <a:spcPct val="0"/>
      </a:spcAft>
      <a:defRPr kern="1200">
        <a:solidFill>
          <a:schemeClr val="tx1"/>
        </a:solidFill>
        <a:latin typeface="Arial" charset="0"/>
        <a:ea typeface="ＭＳ Ｐゴシック" pitchFamily="34" charset="-128"/>
        <a:cs typeface="+mn-cs"/>
      </a:defRPr>
    </a:lvl2pPr>
    <a:lvl3pPr marL="4389068" algn="l" defTabSz="2194534" rtl="0" fontAlgn="base">
      <a:spcBef>
        <a:spcPct val="0"/>
      </a:spcBef>
      <a:spcAft>
        <a:spcPct val="0"/>
      </a:spcAft>
      <a:defRPr kern="1200">
        <a:solidFill>
          <a:schemeClr val="tx1"/>
        </a:solidFill>
        <a:latin typeface="Arial" charset="0"/>
        <a:ea typeface="ＭＳ Ｐゴシック" pitchFamily="34" charset="-128"/>
        <a:cs typeface="+mn-cs"/>
      </a:defRPr>
    </a:lvl3pPr>
    <a:lvl4pPr marL="6583602" algn="l" defTabSz="2194534" rtl="0" fontAlgn="base">
      <a:spcBef>
        <a:spcPct val="0"/>
      </a:spcBef>
      <a:spcAft>
        <a:spcPct val="0"/>
      </a:spcAft>
      <a:defRPr kern="1200">
        <a:solidFill>
          <a:schemeClr val="tx1"/>
        </a:solidFill>
        <a:latin typeface="Arial" charset="0"/>
        <a:ea typeface="ＭＳ Ｐゴシック" pitchFamily="34" charset="-128"/>
        <a:cs typeface="+mn-cs"/>
      </a:defRPr>
    </a:lvl4pPr>
    <a:lvl5pPr marL="8778137" algn="l" defTabSz="2194534" rtl="0" fontAlgn="base">
      <a:spcBef>
        <a:spcPct val="0"/>
      </a:spcBef>
      <a:spcAft>
        <a:spcPct val="0"/>
      </a:spcAft>
      <a:defRPr kern="1200">
        <a:solidFill>
          <a:schemeClr val="tx1"/>
        </a:solidFill>
        <a:latin typeface="Arial" charset="0"/>
        <a:ea typeface="ＭＳ Ｐゴシック" pitchFamily="34" charset="-128"/>
        <a:cs typeface="+mn-cs"/>
      </a:defRPr>
    </a:lvl5pPr>
    <a:lvl6pPr marL="10972672" algn="l" defTabSz="4389068" rtl="0" eaLnBrk="1" latinLnBrk="0" hangingPunct="1">
      <a:defRPr kern="1200">
        <a:solidFill>
          <a:schemeClr val="tx1"/>
        </a:solidFill>
        <a:latin typeface="Arial" charset="0"/>
        <a:ea typeface="ＭＳ Ｐゴシック" pitchFamily="34" charset="-128"/>
        <a:cs typeface="+mn-cs"/>
      </a:defRPr>
    </a:lvl6pPr>
    <a:lvl7pPr marL="13167206" algn="l" defTabSz="4389068" rtl="0" eaLnBrk="1" latinLnBrk="0" hangingPunct="1">
      <a:defRPr kern="1200">
        <a:solidFill>
          <a:schemeClr val="tx1"/>
        </a:solidFill>
        <a:latin typeface="Arial" charset="0"/>
        <a:ea typeface="ＭＳ Ｐゴシック" pitchFamily="34" charset="-128"/>
        <a:cs typeface="+mn-cs"/>
      </a:defRPr>
    </a:lvl7pPr>
    <a:lvl8pPr marL="15361740" algn="l" defTabSz="4389068" rtl="0" eaLnBrk="1" latinLnBrk="0" hangingPunct="1">
      <a:defRPr kern="1200">
        <a:solidFill>
          <a:schemeClr val="tx1"/>
        </a:solidFill>
        <a:latin typeface="Arial" charset="0"/>
        <a:ea typeface="ＭＳ Ｐゴシック" pitchFamily="34" charset="-128"/>
        <a:cs typeface="+mn-cs"/>
      </a:defRPr>
    </a:lvl8pPr>
    <a:lvl9pPr marL="17556274" algn="l" defTabSz="4389068"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10368">
          <p15:clr>
            <a:srgbClr val="A4A3A4"/>
          </p15:clr>
        </p15:guide>
        <p15:guide id="2" pos="1209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D53"/>
    <a:srgbClr val="C41230"/>
    <a:srgbClr val="AC2B37"/>
    <a:srgbClr val="B53443"/>
    <a:srgbClr val="FAAA47"/>
    <a:srgbClr val="4B647B"/>
    <a:srgbClr val="496279"/>
    <a:srgbClr val="476077"/>
    <a:srgbClr val="455E75"/>
    <a:srgbClr val="292E3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6CD251-D59D-4A46-B137-3B2BE910A738}" v="26" dt="2022-04-11T17:52:34.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73" autoAdjust="0"/>
  </p:normalViewPr>
  <p:slideViewPr>
    <p:cSldViewPr snapToGrid="0" snapToObjects="1">
      <p:cViewPr>
        <p:scale>
          <a:sx n="30" d="100"/>
          <a:sy n="30" d="100"/>
        </p:scale>
        <p:origin x="230" y="-1488"/>
      </p:cViewPr>
      <p:guideLst>
        <p:guide orient="horz" pos="10368"/>
        <p:guide pos="12096"/>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101" d="100"/>
          <a:sy n="101" d="100"/>
        </p:scale>
        <p:origin x="-261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handoutMaster" Target="handoutMasters/handout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son, Kaitlin" userId="775d44a3-e64f-4486-9b4f-0c87cffb814f" providerId="ADAL" clId="{946CD251-D59D-4A46-B137-3B2BE910A738}"/>
    <pc:docChg chg="custSel modSld">
      <pc:chgData name="Mason, Kaitlin" userId="775d44a3-e64f-4486-9b4f-0c87cffb814f" providerId="ADAL" clId="{946CD251-D59D-4A46-B137-3B2BE910A738}" dt="2022-04-11T17:53:15.604" v="361" actId="14100"/>
      <pc:docMkLst>
        <pc:docMk/>
      </pc:docMkLst>
      <pc:sldChg chg="addSp delSp modSp mod">
        <pc:chgData name="Mason, Kaitlin" userId="775d44a3-e64f-4486-9b4f-0c87cffb814f" providerId="ADAL" clId="{946CD251-D59D-4A46-B137-3B2BE910A738}" dt="2022-04-11T17:53:15.604" v="361" actId="14100"/>
        <pc:sldMkLst>
          <pc:docMk/>
          <pc:sldMk cId="2702103839" sldId="256"/>
        </pc:sldMkLst>
        <pc:spChg chg="mod ord">
          <ac:chgData name="Mason, Kaitlin" userId="775d44a3-e64f-4486-9b4f-0c87cffb814f" providerId="ADAL" clId="{946CD251-D59D-4A46-B137-3B2BE910A738}" dt="2022-04-11T17:52:47.330" v="356" actId="1076"/>
          <ac:spMkLst>
            <pc:docMk/>
            <pc:sldMk cId="2702103839" sldId="256"/>
            <ac:spMk id="3" creationId="{A31BC6D4-1060-46B2-B6E3-F43D8E5AD175}"/>
          </ac:spMkLst>
        </pc:spChg>
        <pc:spChg chg="mod ord">
          <ac:chgData name="Mason, Kaitlin" userId="775d44a3-e64f-4486-9b4f-0c87cffb814f" providerId="ADAL" clId="{946CD251-D59D-4A46-B137-3B2BE910A738}" dt="2022-04-11T17:52:52.098" v="358" actId="1076"/>
          <ac:spMkLst>
            <pc:docMk/>
            <pc:sldMk cId="2702103839" sldId="256"/>
            <ac:spMk id="54" creationId="{352A9646-9202-48FF-BC3E-13CDB2BE45C4}"/>
          </ac:spMkLst>
        </pc:spChg>
        <pc:spChg chg="mod">
          <ac:chgData name="Mason, Kaitlin" userId="775d44a3-e64f-4486-9b4f-0c87cffb814f" providerId="ADAL" clId="{946CD251-D59D-4A46-B137-3B2BE910A738}" dt="2022-04-11T17:53:15.604" v="361" actId="14100"/>
          <ac:spMkLst>
            <pc:docMk/>
            <pc:sldMk cId="2702103839" sldId="256"/>
            <ac:spMk id="103" creationId="{7CA08011-37A5-4C11-B1B5-8EA238EF2B08}"/>
          </ac:spMkLst>
        </pc:spChg>
        <pc:picChg chg="add del">
          <ac:chgData name="Mason, Kaitlin" userId="775d44a3-e64f-4486-9b4f-0c87cffb814f" providerId="ADAL" clId="{946CD251-D59D-4A46-B137-3B2BE910A738}" dt="2022-04-11T17:36:02.169" v="5" actId="478"/>
          <ac:picMkLst>
            <pc:docMk/>
            <pc:sldMk cId="2702103839" sldId="256"/>
            <ac:picMk id="4" creationId="{3FE27A07-E538-46EB-84B0-EC9062599B4F}"/>
          </ac:picMkLst>
        </pc:picChg>
        <pc:picChg chg="add mod modCrop">
          <ac:chgData name="Mason, Kaitlin" userId="775d44a3-e64f-4486-9b4f-0c87cffb814f" providerId="ADAL" clId="{946CD251-D59D-4A46-B137-3B2BE910A738}" dt="2022-04-11T17:48:16.675" v="329" actId="1076"/>
          <ac:picMkLst>
            <pc:docMk/>
            <pc:sldMk cId="2702103839" sldId="256"/>
            <ac:picMk id="7" creationId="{7049D623-F887-478A-98DF-BED0F28A66FE}"/>
          </ac:picMkLst>
        </pc:picChg>
        <pc:picChg chg="mod modCrop">
          <ac:chgData name="Mason, Kaitlin" userId="775d44a3-e64f-4486-9b4f-0c87cffb814f" providerId="ADAL" clId="{946CD251-D59D-4A46-B137-3B2BE910A738}" dt="2022-04-11T17:53:04.873" v="359" actId="1076"/>
          <ac:picMkLst>
            <pc:docMk/>
            <pc:sldMk cId="2702103839" sldId="256"/>
            <ac:picMk id="100" creationId="{B1EE2E4B-9A5C-4CEC-B07E-43D771775518}"/>
          </ac:picMkLst>
        </pc:picChg>
        <pc:picChg chg="del mod">
          <ac:chgData name="Mason, Kaitlin" userId="775d44a3-e64f-4486-9b4f-0c87cffb814f" providerId="ADAL" clId="{946CD251-D59D-4A46-B137-3B2BE910A738}" dt="2022-04-11T17:35:55.763" v="3" actId="478"/>
          <ac:picMkLst>
            <pc:docMk/>
            <pc:sldMk cId="2702103839" sldId="256"/>
            <ac:picMk id="102" creationId="{7E33D29A-E841-451B-A6C1-A5961BD67F4A}"/>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61186C1-2136-4F5C-81C5-7E7D5B4818E4}" type="datetimeFigureOut">
              <a:rPr lang="en-US" smtClean="0"/>
              <a:pPr/>
              <a:t>4/11/2022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24E169-9EE6-400B-8489-6CA7AC8B5725}" type="slidenum">
              <a:rPr lang="en-US" smtClean="0"/>
              <a:pPr/>
              <a:t>‹#›</a:t>
            </a:fld>
            <a:endParaRPr lang="en-US"/>
          </a:p>
        </p:txBody>
      </p:sp>
    </p:spTree>
    <p:extLst>
      <p:ext uri="{BB962C8B-B14F-4D97-AF65-F5344CB8AC3E}">
        <p14:creationId xmlns:p14="http://schemas.microsoft.com/office/powerpoint/2010/main" val="1343015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111" charset="0"/>
                <a:ea typeface="ＭＳ Ｐゴシック" pitchFamily="-111" charset="-128"/>
                <a:cs typeface="ＭＳ Ｐゴシック" pitchFamily="-111" charset="-128"/>
              </a:defRPr>
            </a:lvl1pPr>
          </a:lstStyle>
          <a:p>
            <a:pPr>
              <a:defRPr/>
            </a:pPr>
            <a:fld id="{5CED8F03-33F9-49DD-B78E-DE1AC6832885}" type="datetimeFigureOut">
              <a:rPr lang="en-US"/>
              <a:pPr>
                <a:defRPr/>
              </a:pPr>
              <a:t>4/11/2022</a:t>
            </a:fld>
            <a:endParaRPr lang="en-US"/>
          </a:p>
        </p:txBody>
      </p:sp>
      <p:sp>
        <p:nvSpPr>
          <p:cNvPr id="4" name="Slide Image Placeholder 3"/>
          <p:cNvSpPr>
            <a:spLocks noGrp="1" noRot="1" noChangeAspect="1"/>
          </p:cNvSpPr>
          <p:nvPr>
            <p:ph type="sldImg" idx="2"/>
          </p:nvPr>
        </p:nvSpPr>
        <p:spPr>
          <a:xfrm>
            <a:off x="1428750" y="685800"/>
            <a:ext cx="40005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111" charset="0"/>
                <a:ea typeface="ＭＳ Ｐゴシック" pitchFamily="-111" charset="-128"/>
                <a:cs typeface="ＭＳ Ｐゴシック" pitchFamily="-111" charset="-128"/>
              </a:defRPr>
            </a:lvl1pPr>
          </a:lstStyle>
          <a:p>
            <a:pPr>
              <a:defRPr/>
            </a:pPr>
            <a:fld id="{E535B096-6CBE-4AB3-9529-5688244F2DCE}" type="slidenum">
              <a:rPr lang="en-US"/>
              <a:pPr>
                <a:defRPr/>
              </a:pPr>
              <a:t>‹#›</a:t>
            </a:fld>
            <a:endParaRPr lang="en-US"/>
          </a:p>
        </p:txBody>
      </p:sp>
    </p:spTree>
    <p:extLst>
      <p:ext uri="{BB962C8B-B14F-4D97-AF65-F5344CB8AC3E}">
        <p14:creationId xmlns:p14="http://schemas.microsoft.com/office/powerpoint/2010/main" val="151204090"/>
      </p:ext>
    </p:extLst>
  </p:cSld>
  <p:clrMap bg1="lt1" tx1="dk1" bg2="lt2" tx2="dk2" accent1="accent1" accent2="accent2" accent3="accent3" accent4="accent4" accent5="accent5" accent6="accent6" hlink="hlink" folHlink="folHlink"/>
  <p:notesStyle>
    <a:lvl1pPr algn="l" defTabSz="2194534" rtl="0" eaLnBrk="0" fontAlgn="base" hangingPunct="0">
      <a:spcBef>
        <a:spcPct val="30000"/>
      </a:spcBef>
      <a:spcAft>
        <a:spcPct val="0"/>
      </a:spcAft>
      <a:defRPr sz="5800" kern="1200">
        <a:solidFill>
          <a:schemeClr val="tx1"/>
        </a:solidFill>
        <a:latin typeface="+mn-lt"/>
        <a:ea typeface="+mn-ea"/>
        <a:cs typeface="+mn-cs"/>
      </a:defRPr>
    </a:lvl1pPr>
    <a:lvl2pPr marL="2194534" algn="l" defTabSz="2194534" rtl="0" eaLnBrk="0" fontAlgn="base" hangingPunct="0">
      <a:spcBef>
        <a:spcPct val="30000"/>
      </a:spcBef>
      <a:spcAft>
        <a:spcPct val="0"/>
      </a:spcAft>
      <a:defRPr sz="5800" kern="1200">
        <a:solidFill>
          <a:schemeClr val="tx1"/>
        </a:solidFill>
        <a:latin typeface="+mn-lt"/>
        <a:ea typeface="+mn-ea"/>
        <a:cs typeface="+mn-cs"/>
      </a:defRPr>
    </a:lvl2pPr>
    <a:lvl3pPr marL="4389068" algn="l" defTabSz="2194534" rtl="0" eaLnBrk="0" fontAlgn="base" hangingPunct="0">
      <a:spcBef>
        <a:spcPct val="30000"/>
      </a:spcBef>
      <a:spcAft>
        <a:spcPct val="0"/>
      </a:spcAft>
      <a:defRPr sz="5800" kern="1200">
        <a:solidFill>
          <a:schemeClr val="tx1"/>
        </a:solidFill>
        <a:latin typeface="+mn-lt"/>
        <a:ea typeface="+mn-ea"/>
        <a:cs typeface="+mn-cs"/>
      </a:defRPr>
    </a:lvl3pPr>
    <a:lvl4pPr marL="6583602" algn="l" defTabSz="2194534" rtl="0" eaLnBrk="0" fontAlgn="base" hangingPunct="0">
      <a:spcBef>
        <a:spcPct val="30000"/>
      </a:spcBef>
      <a:spcAft>
        <a:spcPct val="0"/>
      </a:spcAft>
      <a:defRPr sz="5800" kern="1200">
        <a:solidFill>
          <a:schemeClr val="tx1"/>
        </a:solidFill>
        <a:latin typeface="+mn-lt"/>
        <a:ea typeface="+mn-ea"/>
        <a:cs typeface="+mn-cs"/>
      </a:defRPr>
    </a:lvl4pPr>
    <a:lvl5pPr marL="8778137" algn="l" defTabSz="2194534" rtl="0" eaLnBrk="0" fontAlgn="base" hangingPunct="0">
      <a:spcBef>
        <a:spcPct val="30000"/>
      </a:spcBef>
      <a:spcAft>
        <a:spcPct val="0"/>
      </a:spcAft>
      <a:defRPr sz="5800" kern="1200">
        <a:solidFill>
          <a:schemeClr val="tx1"/>
        </a:solidFill>
        <a:latin typeface="+mn-lt"/>
        <a:ea typeface="+mn-ea"/>
        <a:cs typeface="+mn-cs"/>
      </a:defRPr>
    </a:lvl5pPr>
    <a:lvl6pPr marL="10972672" algn="l" defTabSz="2194534" rtl="0" eaLnBrk="1" latinLnBrk="0" hangingPunct="1">
      <a:defRPr sz="5800" kern="1200">
        <a:solidFill>
          <a:schemeClr val="tx1"/>
        </a:solidFill>
        <a:latin typeface="+mn-lt"/>
        <a:ea typeface="+mn-ea"/>
        <a:cs typeface="+mn-cs"/>
      </a:defRPr>
    </a:lvl6pPr>
    <a:lvl7pPr marL="13167206" algn="l" defTabSz="2194534" rtl="0" eaLnBrk="1" latinLnBrk="0" hangingPunct="1">
      <a:defRPr sz="5800" kern="1200">
        <a:solidFill>
          <a:schemeClr val="tx1"/>
        </a:solidFill>
        <a:latin typeface="+mn-lt"/>
        <a:ea typeface="+mn-ea"/>
        <a:cs typeface="+mn-cs"/>
      </a:defRPr>
    </a:lvl7pPr>
    <a:lvl8pPr marL="15361740" algn="l" defTabSz="2194534" rtl="0" eaLnBrk="1" latinLnBrk="0" hangingPunct="1">
      <a:defRPr sz="5800" kern="1200">
        <a:solidFill>
          <a:schemeClr val="tx1"/>
        </a:solidFill>
        <a:latin typeface="+mn-lt"/>
        <a:ea typeface="+mn-ea"/>
        <a:cs typeface="+mn-cs"/>
      </a:defRPr>
    </a:lvl8pPr>
    <a:lvl9pPr marL="17556274" algn="l" defTabSz="2194534"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879992" y="10225771"/>
            <a:ext cx="32644821" cy="7055985"/>
          </a:xfrm>
          <a:prstGeom prst="rect">
            <a:avLst/>
          </a:prstGeom>
        </p:spPr>
        <p:txBody>
          <a:bodyPr lIns="120015" tIns="60008" rIns="120015" bIns="60008"/>
          <a:lstStyle/>
          <a:p>
            <a:r>
              <a:rPr lang="en-US"/>
              <a:t>Click to edit Master title style</a:t>
            </a:r>
          </a:p>
        </p:txBody>
      </p:sp>
      <p:sp>
        <p:nvSpPr>
          <p:cNvPr id="3" name="Subtitle 2"/>
          <p:cNvSpPr>
            <a:spLocks noGrp="1"/>
          </p:cNvSpPr>
          <p:nvPr>
            <p:ph type="subTitle" idx="1"/>
          </p:nvPr>
        </p:nvSpPr>
        <p:spPr>
          <a:xfrm>
            <a:off x="5759981" y="18653353"/>
            <a:ext cx="26884841" cy="8413296"/>
          </a:xfrm>
          <a:prstGeom prst="rect">
            <a:avLst/>
          </a:prstGeom>
        </p:spPr>
        <p:txBody>
          <a:bodyPr lIns="120015" tIns="60008" rIns="120015" bIns="60008"/>
          <a:lstStyle>
            <a:lvl1pPr marL="0" indent="0" algn="ctr">
              <a:buNone/>
              <a:defRPr>
                <a:solidFill>
                  <a:schemeClr val="tx1">
                    <a:tint val="75000"/>
                  </a:schemeClr>
                </a:solidFill>
              </a:defRPr>
            </a:lvl1pPr>
            <a:lvl2pPr marL="600075" indent="0" algn="ctr">
              <a:buNone/>
              <a:defRPr>
                <a:solidFill>
                  <a:schemeClr val="tx1">
                    <a:tint val="75000"/>
                  </a:schemeClr>
                </a:solidFill>
              </a:defRPr>
            </a:lvl2pPr>
            <a:lvl3pPr marL="1200150" indent="0" algn="ctr">
              <a:buNone/>
              <a:defRPr>
                <a:solidFill>
                  <a:schemeClr val="tx1">
                    <a:tint val="75000"/>
                  </a:schemeClr>
                </a:solidFill>
              </a:defRPr>
            </a:lvl3pPr>
            <a:lvl4pPr marL="1800225" indent="0" algn="ctr">
              <a:buNone/>
              <a:defRPr>
                <a:solidFill>
                  <a:schemeClr val="tx1">
                    <a:tint val="75000"/>
                  </a:schemeClr>
                </a:solidFill>
              </a:defRPr>
            </a:lvl4pPr>
            <a:lvl5pPr marL="2400300" indent="0" algn="ctr">
              <a:buNone/>
              <a:defRPr>
                <a:solidFill>
                  <a:schemeClr val="tx1">
                    <a:tint val="75000"/>
                  </a:schemeClr>
                </a:solidFill>
              </a:defRPr>
            </a:lvl5pPr>
            <a:lvl6pPr marL="3000375" indent="0" algn="ctr">
              <a:buNone/>
              <a:defRPr>
                <a:solidFill>
                  <a:schemeClr val="tx1">
                    <a:tint val="75000"/>
                  </a:schemeClr>
                </a:solidFill>
              </a:defRPr>
            </a:lvl6pPr>
            <a:lvl7pPr marL="3600450" indent="0" algn="ctr">
              <a:buNone/>
              <a:defRPr>
                <a:solidFill>
                  <a:schemeClr val="tx1">
                    <a:tint val="75000"/>
                  </a:schemeClr>
                </a:solidFill>
              </a:defRPr>
            </a:lvl7pPr>
            <a:lvl8pPr marL="4200525" indent="0" algn="ctr">
              <a:buNone/>
              <a:defRPr>
                <a:solidFill>
                  <a:schemeClr val="tx1">
                    <a:tint val="75000"/>
                  </a:schemeClr>
                </a:solidFill>
              </a:defRPr>
            </a:lvl8pPr>
            <a:lvl9pPr marL="4800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6957758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4B647B"/>
            </a:gs>
            <a:gs pos="100000">
              <a:srgbClr val="292E36"/>
            </a:gs>
          </a:gsLst>
          <a:lin ang="5400000"/>
        </a:gradFill>
        <a:effectLst/>
      </p:bgPr>
    </p:bg>
    <p:spTree>
      <p:nvGrpSpPr>
        <p:cNvPr id="1" name=""/>
        <p:cNvGrpSpPr/>
        <p:nvPr/>
      </p:nvGrpSpPr>
      <p:grpSpPr>
        <a:xfrm>
          <a:off x="0" y="0"/>
          <a:ext cx="0" cy="0"/>
          <a:chOff x="0" y="0"/>
          <a:chExt cx="0" cy="0"/>
        </a:xfrm>
      </p:grpSpPr>
      <p:sp>
        <p:nvSpPr>
          <p:cNvPr id="2" name="Rectangle 1"/>
          <p:cNvSpPr/>
          <p:nvPr userDrawn="1"/>
        </p:nvSpPr>
        <p:spPr>
          <a:xfrm>
            <a:off x="0" y="4839335"/>
            <a:ext cx="38404800" cy="1025283"/>
          </a:xfrm>
          <a:prstGeom prst="rect">
            <a:avLst/>
          </a:prstGeom>
          <a:solidFill>
            <a:srgbClr val="B53443"/>
          </a:solidFill>
          <a:ln>
            <a:noFill/>
          </a:ln>
          <a:effectLst>
            <a:outerShdw blurRad="127000" dist="38100" dir="5400000" algn="t" rotWithShape="0">
              <a:prstClr val="black"/>
            </a:outerShdw>
          </a:effectLst>
        </p:spPr>
        <p:style>
          <a:lnRef idx="1">
            <a:schemeClr val="accent1"/>
          </a:lnRef>
          <a:fillRef idx="3">
            <a:schemeClr val="accent1"/>
          </a:fillRef>
          <a:effectRef idx="2">
            <a:schemeClr val="accent1"/>
          </a:effectRef>
          <a:fontRef idx="minor">
            <a:schemeClr val="lt1"/>
          </a:fontRef>
        </p:style>
        <p:txBody>
          <a:bodyPr lIns="120015" tIns="60008" rIns="120015" bIns="60008" spcCol="0" rtlCol="0" anchor="ctr"/>
          <a:lstStyle/>
          <a:p>
            <a:pPr algn="ctr"/>
            <a:endParaRPr lang="en-US"/>
          </a:p>
        </p:txBody>
      </p:sp>
      <p:sp>
        <p:nvSpPr>
          <p:cNvPr id="3" name="Rectangle 2"/>
          <p:cNvSpPr/>
          <p:nvPr userDrawn="1"/>
        </p:nvSpPr>
        <p:spPr>
          <a:xfrm>
            <a:off x="0" y="4534680"/>
            <a:ext cx="38404800" cy="304655"/>
          </a:xfrm>
          <a:prstGeom prst="rect">
            <a:avLst/>
          </a:prstGeom>
          <a:solidFill>
            <a:srgbClr val="FAAA47"/>
          </a:solidFill>
          <a:ln>
            <a:noFill/>
          </a:ln>
          <a:effectLst/>
        </p:spPr>
        <p:style>
          <a:lnRef idx="1">
            <a:schemeClr val="accent1"/>
          </a:lnRef>
          <a:fillRef idx="3">
            <a:schemeClr val="accent1"/>
          </a:fillRef>
          <a:effectRef idx="2">
            <a:schemeClr val="accent1"/>
          </a:effectRef>
          <a:fontRef idx="minor">
            <a:schemeClr val="lt1"/>
          </a:fontRef>
        </p:style>
        <p:txBody>
          <a:bodyPr lIns="120015" tIns="60008" rIns="120015" bIns="60008" spcCol="0" rtlCol="0" anchor="ctr"/>
          <a:lstStyle/>
          <a:p>
            <a:pPr algn="ctr"/>
            <a:endParaRPr lang="en-US"/>
          </a:p>
        </p:txBody>
      </p:sp>
      <p:sp>
        <p:nvSpPr>
          <p:cNvPr id="7" name="Rectangle 6"/>
          <p:cNvSpPr/>
          <p:nvPr userDrawn="1"/>
        </p:nvSpPr>
        <p:spPr>
          <a:xfrm>
            <a:off x="0" y="1"/>
            <a:ext cx="38404800" cy="453467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120015" tIns="60008" rIns="120015" bIns="60008" spcCol="0" rtlCol="0" anchor="ctr"/>
          <a:lstStyle/>
          <a:p>
            <a:pPr algn="ctr"/>
            <a:endParaRPr lang="en-US"/>
          </a:p>
        </p:txBody>
      </p:sp>
      <p:sp>
        <p:nvSpPr>
          <p:cNvPr id="4" name="Rectangle 3"/>
          <p:cNvSpPr/>
          <p:nvPr userDrawn="1"/>
        </p:nvSpPr>
        <p:spPr>
          <a:xfrm>
            <a:off x="0" y="4824821"/>
            <a:ext cx="38404800" cy="1025283"/>
          </a:xfrm>
          <a:prstGeom prst="rect">
            <a:avLst/>
          </a:prstGeom>
          <a:solidFill>
            <a:srgbClr val="C4123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34292" y="-1573484"/>
            <a:ext cx="8801100" cy="7772400"/>
          </a:xfrm>
          <a:prstGeom prst="rect">
            <a:avLst/>
          </a:prstGeom>
        </p:spPr>
      </p:pic>
    </p:spTree>
  </p:cSld>
  <p:clrMap bg1="lt1" tx1="dk1" bg2="lt2" tx2="dk2" accent1="accent1" accent2="accent2" accent3="accent3" accent4="accent4" accent5="accent5" accent6="accent6" hlink="hlink" folHlink="folHlink"/>
  <p:sldLayoutIdLst>
    <p:sldLayoutId id="2147483758" r:id="rId1"/>
  </p:sldLayoutIdLst>
  <p:txStyles>
    <p:titleStyle>
      <a:lvl1pPr algn="ctr" defTabSz="2194534" rtl="0" fontAlgn="base">
        <a:spcBef>
          <a:spcPct val="0"/>
        </a:spcBef>
        <a:spcAft>
          <a:spcPct val="0"/>
        </a:spcAft>
        <a:defRPr sz="21100" kern="1200">
          <a:solidFill>
            <a:schemeClr val="tx1"/>
          </a:solidFill>
          <a:latin typeface="+mj-lt"/>
          <a:ea typeface="ＭＳ Ｐゴシック" pitchFamily="-111" charset="-128"/>
          <a:cs typeface="ＭＳ Ｐゴシック" pitchFamily="-111" charset="-128"/>
        </a:defRPr>
      </a:lvl1pPr>
      <a:lvl2pPr algn="ctr" defTabSz="2194534" rtl="0" fontAlgn="base">
        <a:spcBef>
          <a:spcPct val="0"/>
        </a:spcBef>
        <a:spcAft>
          <a:spcPct val="0"/>
        </a:spcAft>
        <a:defRPr sz="21100">
          <a:solidFill>
            <a:schemeClr val="tx1"/>
          </a:solidFill>
          <a:latin typeface="Arial" charset="0"/>
          <a:ea typeface="ＭＳ Ｐゴシック" pitchFamily="-111" charset="-128"/>
          <a:cs typeface="ＭＳ Ｐゴシック" pitchFamily="-111" charset="-128"/>
        </a:defRPr>
      </a:lvl2pPr>
      <a:lvl3pPr algn="ctr" defTabSz="2194534" rtl="0" fontAlgn="base">
        <a:spcBef>
          <a:spcPct val="0"/>
        </a:spcBef>
        <a:spcAft>
          <a:spcPct val="0"/>
        </a:spcAft>
        <a:defRPr sz="21100">
          <a:solidFill>
            <a:schemeClr val="tx1"/>
          </a:solidFill>
          <a:latin typeface="Arial" charset="0"/>
          <a:ea typeface="ＭＳ Ｐゴシック" pitchFamily="-111" charset="-128"/>
          <a:cs typeface="ＭＳ Ｐゴシック" pitchFamily="-111" charset="-128"/>
        </a:defRPr>
      </a:lvl3pPr>
      <a:lvl4pPr algn="ctr" defTabSz="2194534" rtl="0" fontAlgn="base">
        <a:spcBef>
          <a:spcPct val="0"/>
        </a:spcBef>
        <a:spcAft>
          <a:spcPct val="0"/>
        </a:spcAft>
        <a:defRPr sz="21100">
          <a:solidFill>
            <a:schemeClr val="tx1"/>
          </a:solidFill>
          <a:latin typeface="Arial" charset="0"/>
          <a:ea typeface="ＭＳ Ｐゴシック" pitchFamily="-111" charset="-128"/>
          <a:cs typeface="ＭＳ Ｐゴシック" pitchFamily="-111" charset="-128"/>
        </a:defRPr>
      </a:lvl4pPr>
      <a:lvl5pPr algn="ctr" defTabSz="2194534" rtl="0" fontAlgn="base">
        <a:spcBef>
          <a:spcPct val="0"/>
        </a:spcBef>
        <a:spcAft>
          <a:spcPct val="0"/>
        </a:spcAft>
        <a:defRPr sz="21100">
          <a:solidFill>
            <a:schemeClr val="tx1"/>
          </a:solidFill>
          <a:latin typeface="Arial" charset="0"/>
          <a:ea typeface="ＭＳ Ｐゴシック" pitchFamily="-111" charset="-128"/>
          <a:cs typeface="ＭＳ Ｐゴシック" pitchFamily="-111" charset="-128"/>
        </a:defRPr>
      </a:lvl5pPr>
      <a:lvl6pPr marL="2194534" algn="ctr" defTabSz="2194534" rtl="0" eaLnBrk="1" fontAlgn="base" hangingPunct="1">
        <a:spcBef>
          <a:spcPct val="0"/>
        </a:spcBef>
        <a:spcAft>
          <a:spcPct val="0"/>
        </a:spcAft>
        <a:defRPr sz="21100">
          <a:solidFill>
            <a:schemeClr val="tx1"/>
          </a:solidFill>
          <a:latin typeface="Calibri" pitchFamily="-111" charset="0"/>
          <a:ea typeface="ＭＳ Ｐゴシック" pitchFamily="-111" charset="-128"/>
          <a:cs typeface="ＭＳ Ｐゴシック" pitchFamily="-111" charset="-128"/>
        </a:defRPr>
      </a:lvl6pPr>
      <a:lvl7pPr marL="4389068" algn="ctr" defTabSz="2194534" rtl="0" eaLnBrk="1" fontAlgn="base" hangingPunct="1">
        <a:spcBef>
          <a:spcPct val="0"/>
        </a:spcBef>
        <a:spcAft>
          <a:spcPct val="0"/>
        </a:spcAft>
        <a:defRPr sz="21100">
          <a:solidFill>
            <a:schemeClr val="tx1"/>
          </a:solidFill>
          <a:latin typeface="Calibri" pitchFamily="-111" charset="0"/>
          <a:ea typeface="ＭＳ Ｐゴシック" pitchFamily="-111" charset="-128"/>
          <a:cs typeface="ＭＳ Ｐゴシック" pitchFamily="-111" charset="-128"/>
        </a:defRPr>
      </a:lvl7pPr>
      <a:lvl8pPr marL="6583602" algn="ctr" defTabSz="2194534" rtl="0" eaLnBrk="1" fontAlgn="base" hangingPunct="1">
        <a:spcBef>
          <a:spcPct val="0"/>
        </a:spcBef>
        <a:spcAft>
          <a:spcPct val="0"/>
        </a:spcAft>
        <a:defRPr sz="21100">
          <a:solidFill>
            <a:schemeClr val="tx1"/>
          </a:solidFill>
          <a:latin typeface="Calibri" pitchFamily="-111" charset="0"/>
          <a:ea typeface="ＭＳ Ｐゴシック" pitchFamily="-111" charset="-128"/>
          <a:cs typeface="ＭＳ Ｐゴシック" pitchFamily="-111" charset="-128"/>
        </a:defRPr>
      </a:lvl8pPr>
      <a:lvl9pPr marL="8778137" algn="ctr" defTabSz="2194534" rtl="0" eaLnBrk="1" fontAlgn="base" hangingPunct="1">
        <a:spcBef>
          <a:spcPct val="0"/>
        </a:spcBef>
        <a:spcAft>
          <a:spcPct val="0"/>
        </a:spcAft>
        <a:defRPr sz="21100">
          <a:solidFill>
            <a:schemeClr val="tx1"/>
          </a:solidFill>
          <a:latin typeface="Calibri" pitchFamily="-111" charset="0"/>
          <a:ea typeface="ＭＳ Ｐゴシック" pitchFamily="-111" charset="-128"/>
          <a:cs typeface="ＭＳ Ｐゴシック" pitchFamily="-111" charset="-128"/>
        </a:defRPr>
      </a:lvl9pPr>
    </p:titleStyle>
    <p:bodyStyle>
      <a:lvl1pPr marL="1645901" indent="-1645901" algn="l" defTabSz="2194534" rtl="0" fontAlgn="base">
        <a:spcBef>
          <a:spcPct val="20000"/>
        </a:spcBef>
        <a:spcAft>
          <a:spcPct val="0"/>
        </a:spcAft>
        <a:buFont typeface="Arial" charset="0"/>
        <a:buChar char="•"/>
        <a:defRPr sz="15400" kern="1200">
          <a:solidFill>
            <a:schemeClr val="tx1"/>
          </a:solidFill>
          <a:latin typeface="+mn-lt"/>
          <a:ea typeface="ＭＳ Ｐゴシック" pitchFamily="-111" charset="-128"/>
          <a:cs typeface="ＭＳ Ｐゴシック" pitchFamily="-111" charset="-128"/>
        </a:defRPr>
      </a:lvl1pPr>
      <a:lvl2pPr marL="3566118" indent="-1371584" algn="l" defTabSz="2194534" rtl="0" fontAlgn="base">
        <a:spcBef>
          <a:spcPct val="20000"/>
        </a:spcBef>
        <a:spcAft>
          <a:spcPct val="0"/>
        </a:spcAft>
        <a:buFont typeface="Arial" charset="0"/>
        <a:buChar char="–"/>
        <a:defRPr sz="13400" kern="1200">
          <a:solidFill>
            <a:schemeClr val="tx1"/>
          </a:solidFill>
          <a:latin typeface="+mn-lt"/>
          <a:ea typeface="ＭＳ Ｐゴシック" pitchFamily="-111" charset="-128"/>
          <a:cs typeface="+mn-cs"/>
        </a:defRPr>
      </a:lvl2pPr>
      <a:lvl3pPr marL="5486335" indent="-1097267" algn="l" defTabSz="2194534" rtl="0" fontAlgn="base">
        <a:spcBef>
          <a:spcPct val="20000"/>
        </a:spcBef>
        <a:spcAft>
          <a:spcPct val="0"/>
        </a:spcAft>
        <a:buFont typeface="Arial" charset="0"/>
        <a:buChar char="•"/>
        <a:defRPr sz="11600" kern="1200">
          <a:solidFill>
            <a:schemeClr val="tx1"/>
          </a:solidFill>
          <a:latin typeface="+mn-lt"/>
          <a:ea typeface="ＭＳ Ｐゴシック" pitchFamily="-111" charset="-128"/>
          <a:cs typeface="+mn-cs"/>
        </a:defRPr>
      </a:lvl3pPr>
      <a:lvl4pPr marL="7680869" indent="-1097267" algn="l" defTabSz="2194534" rtl="0" fontAlgn="base">
        <a:spcBef>
          <a:spcPct val="20000"/>
        </a:spcBef>
        <a:spcAft>
          <a:spcPct val="0"/>
        </a:spcAft>
        <a:buFont typeface="Arial" charset="0"/>
        <a:buChar char="–"/>
        <a:defRPr sz="9600" kern="1200">
          <a:solidFill>
            <a:schemeClr val="tx1"/>
          </a:solidFill>
          <a:latin typeface="+mn-lt"/>
          <a:ea typeface="ＭＳ Ｐゴシック" pitchFamily="-111" charset="-128"/>
          <a:cs typeface="+mn-cs"/>
        </a:defRPr>
      </a:lvl4pPr>
      <a:lvl5pPr marL="9875405" indent="-1097267" algn="l" defTabSz="2194534" rtl="0" fontAlgn="base">
        <a:spcBef>
          <a:spcPct val="20000"/>
        </a:spcBef>
        <a:spcAft>
          <a:spcPct val="0"/>
        </a:spcAft>
        <a:buFont typeface="Arial" charset="0"/>
        <a:buChar char="»"/>
        <a:defRPr sz="9600" kern="1200">
          <a:solidFill>
            <a:schemeClr val="tx1"/>
          </a:solidFill>
          <a:latin typeface="+mn-lt"/>
          <a:ea typeface="ＭＳ Ｐゴシック" pitchFamily="-111" charset="-128"/>
          <a:cs typeface="+mn-cs"/>
        </a:defRPr>
      </a:lvl5pPr>
      <a:lvl6pPr marL="12069939" indent="-1097267" algn="l" defTabSz="2194534" rtl="0" eaLnBrk="1" latinLnBrk="0" hangingPunct="1">
        <a:spcBef>
          <a:spcPct val="20000"/>
        </a:spcBef>
        <a:buFont typeface="Arial"/>
        <a:buChar char="•"/>
        <a:defRPr sz="9600" kern="1200">
          <a:solidFill>
            <a:schemeClr val="tx1"/>
          </a:solidFill>
          <a:latin typeface="+mn-lt"/>
          <a:ea typeface="+mn-ea"/>
          <a:cs typeface="+mn-cs"/>
        </a:defRPr>
      </a:lvl6pPr>
      <a:lvl7pPr marL="14264473" indent="-1097267" algn="l" defTabSz="2194534" rtl="0" eaLnBrk="1" latinLnBrk="0" hangingPunct="1">
        <a:spcBef>
          <a:spcPct val="20000"/>
        </a:spcBef>
        <a:buFont typeface="Arial"/>
        <a:buChar char="•"/>
        <a:defRPr sz="9600" kern="1200">
          <a:solidFill>
            <a:schemeClr val="tx1"/>
          </a:solidFill>
          <a:latin typeface="+mn-lt"/>
          <a:ea typeface="+mn-ea"/>
          <a:cs typeface="+mn-cs"/>
        </a:defRPr>
      </a:lvl7pPr>
      <a:lvl8pPr marL="16459007" indent="-1097267" algn="l" defTabSz="2194534" rtl="0" eaLnBrk="1" latinLnBrk="0" hangingPunct="1">
        <a:spcBef>
          <a:spcPct val="20000"/>
        </a:spcBef>
        <a:buFont typeface="Arial"/>
        <a:buChar char="•"/>
        <a:defRPr sz="9600" kern="1200">
          <a:solidFill>
            <a:schemeClr val="tx1"/>
          </a:solidFill>
          <a:latin typeface="+mn-lt"/>
          <a:ea typeface="+mn-ea"/>
          <a:cs typeface="+mn-cs"/>
        </a:defRPr>
      </a:lvl8pPr>
      <a:lvl9pPr marL="18653541" indent="-1097267" algn="l" defTabSz="2194534"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34" rtl="0" eaLnBrk="1" latinLnBrk="0" hangingPunct="1">
        <a:defRPr sz="8700" kern="1200">
          <a:solidFill>
            <a:schemeClr val="tx1"/>
          </a:solidFill>
          <a:latin typeface="+mn-lt"/>
          <a:ea typeface="+mn-ea"/>
          <a:cs typeface="+mn-cs"/>
        </a:defRPr>
      </a:lvl1pPr>
      <a:lvl2pPr marL="2194534" algn="l" defTabSz="2194534" rtl="0" eaLnBrk="1" latinLnBrk="0" hangingPunct="1">
        <a:defRPr sz="8700" kern="1200">
          <a:solidFill>
            <a:schemeClr val="tx1"/>
          </a:solidFill>
          <a:latin typeface="+mn-lt"/>
          <a:ea typeface="+mn-ea"/>
          <a:cs typeface="+mn-cs"/>
        </a:defRPr>
      </a:lvl2pPr>
      <a:lvl3pPr marL="4389068" algn="l" defTabSz="2194534" rtl="0" eaLnBrk="1" latinLnBrk="0" hangingPunct="1">
        <a:defRPr sz="8700" kern="1200">
          <a:solidFill>
            <a:schemeClr val="tx1"/>
          </a:solidFill>
          <a:latin typeface="+mn-lt"/>
          <a:ea typeface="+mn-ea"/>
          <a:cs typeface="+mn-cs"/>
        </a:defRPr>
      </a:lvl3pPr>
      <a:lvl4pPr marL="6583602" algn="l" defTabSz="2194534" rtl="0" eaLnBrk="1" latinLnBrk="0" hangingPunct="1">
        <a:defRPr sz="8700" kern="1200">
          <a:solidFill>
            <a:schemeClr val="tx1"/>
          </a:solidFill>
          <a:latin typeface="+mn-lt"/>
          <a:ea typeface="+mn-ea"/>
          <a:cs typeface="+mn-cs"/>
        </a:defRPr>
      </a:lvl4pPr>
      <a:lvl5pPr marL="8778137" algn="l" defTabSz="2194534" rtl="0" eaLnBrk="1" latinLnBrk="0" hangingPunct="1">
        <a:defRPr sz="8700" kern="1200">
          <a:solidFill>
            <a:schemeClr val="tx1"/>
          </a:solidFill>
          <a:latin typeface="+mn-lt"/>
          <a:ea typeface="+mn-ea"/>
          <a:cs typeface="+mn-cs"/>
        </a:defRPr>
      </a:lvl5pPr>
      <a:lvl6pPr marL="10972672" algn="l" defTabSz="2194534" rtl="0" eaLnBrk="1" latinLnBrk="0" hangingPunct="1">
        <a:defRPr sz="8700" kern="1200">
          <a:solidFill>
            <a:schemeClr val="tx1"/>
          </a:solidFill>
          <a:latin typeface="+mn-lt"/>
          <a:ea typeface="+mn-ea"/>
          <a:cs typeface="+mn-cs"/>
        </a:defRPr>
      </a:lvl6pPr>
      <a:lvl7pPr marL="13167206" algn="l" defTabSz="2194534" rtl="0" eaLnBrk="1" latinLnBrk="0" hangingPunct="1">
        <a:defRPr sz="8700" kern="1200">
          <a:solidFill>
            <a:schemeClr val="tx1"/>
          </a:solidFill>
          <a:latin typeface="+mn-lt"/>
          <a:ea typeface="+mn-ea"/>
          <a:cs typeface="+mn-cs"/>
        </a:defRPr>
      </a:lvl7pPr>
      <a:lvl8pPr marL="15361740" algn="l" defTabSz="2194534" rtl="0" eaLnBrk="1" latinLnBrk="0" hangingPunct="1">
        <a:defRPr sz="8700" kern="1200">
          <a:solidFill>
            <a:schemeClr val="tx1"/>
          </a:solidFill>
          <a:latin typeface="+mn-lt"/>
          <a:ea typeface="+mn-ea"/>
          <a:cs typeface="+mn-cs"/>
        </a:defRPr>
      </a:lvl8pPr>
      <a:lvl9pPr marL="17556274" algn="l" defTabSz="2194534" rtl="0" eaLnBrk="1" latinLnBrk="0" hangingPunct="1">
        <a:defRPr sz="8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17"/>
          <p:cNvSpPr>
            <a:spLocks noChangeArrowheads="1"/>
          </p:cNvSpPr>
          <p:nvPr/>
        </p:nvSpPr>
        <p:spPr bwMode="auto">
          <a:xfrm>
            <a:off x="800100" y="6296889"/>
            <a:ext cx="11734800" cy="7117015"/>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a:p>
        </p:txBody>
      </p:sp>
      <p:sp>
        <p:nvSpPr>
          <p:cNvPr id="11" name="Text Box 19"/>
          <p:cNvSpPr txBox="1">
            <a:spLocks noChangeArrowheads="1"/>
          </p:cNvSpPr>
          <p:nvPr/>
        </p:nvSpPr>
        <p:spPr bwMode="auto">
          <a:xfrm>
            <a:off x="1333500" y="6296887"/>
            <a:ext cx="10668000" cy="5932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5800" b="1" dirty="0"/>
              <a:t>Abstract</a:t>
            </a:r>
          </a:p>
          <a:p>
            <a:pPr algn="just"/>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Interstellar molecules are a significant resource that provide key information to characterize the interior of molecular clouds. Since these molecules are hundreds of lightyears away, samples cannot be taken to identify these molecules. However, molecular spectroscopy can be performed to determine spectral lines of known molecules on Earth to compare with the emission lines captured through radio astronomy. The goal of this project was to design and construct a gas-phase spectrometer utilizing terahertz radiation to measure the spectral line of water and glycolaldehyde, a common complex organic molecule found in the interstellar medium.</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gn="just"/>
            <a:endParaRPr lang="en-US" sz="1100" dirty="0"/>
          </a:p>
        </p:txBody>
      </p:sp>
      <p:sp>
        <p:nvSpPr>
          <p:cNvPr id="12" name="AutoShape 20"/>
          <p:cNvSpPr>
            <a:spLocks noChangeArrowheads="1"/>
          </p:cNvSpPr>
          <p:nvPr/>
        </p:nvSpPr>
        <p:spPr bwMode="auto">
          <a:xfrm>
            <a:off x="800100" y="13801060"/>
            <a:ext cx="11734800" cy="18744186"/>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a:p>
        </p:txBody>
      </p:sp>
      <p:sp>
        <p:nvSpPr>
          <p:cNvPr id="13" name="Text Box 21"/>
          <p:cNvSpPr txBox="1">
            <a:spLocks noChangeArrowheads="1"/>
          </p:cNvSpPr>
          <p:nvPr/>
        </p:nvSpPr>
        <p:spPr bwMode="auto">
          <a:xfrm>
            <a:off x="1282313" y="13801060"/>
            <a:ext cx="10668000" cy="18112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5800" b="1" dirty="0"/>
              <a:t>Background</a:t>
            </a:r>
          </a:p>
          <a:p>
            <a:pPr algn="ctr"/>
            <a:endParaRPr lang="en-US" sz="3600" b="1" dirty="0"/>
          </a:p>
          <a:p>
            <a:endParaRPr lang="en-US" sz="5800" dirty="0"/>
          </a:p>
          <a:p>
            <a:pPr algn="ctr"/>
            <a:endParaRPr lang="en-US" b="1" dirty="0"/>
          </a:p>
        </p:txBody>
      </p:sp>
      <p:grpSp>
        <p:nvGrpSpPr>
          <p:cNvPr id="60" name="Group 59">
            <a:extLst>
              <a:ext uri="{FF2B5EF4-FFF2-40B4-BE49-F238E27FC236}">
                <a16:creationId xmlns:a16="http://schemas.microsoft.com/office/drawing/2014/main" id="{64CE0A05-B8BA-437E-9A45-7BEFEEEDCFB3}"/>
              </a:ext>
            </a:extLst>
          </p:cNvPr>
          <p:cNvGrpSpPr/>
          <p:nvPr/>
        </p:nvGrpSpPr>
        <p:grpSpPr>
          <a:xfrm>
            <a:off x="25769187" y="6296885"/>
            <a:ext cx="11986933" cy="6442775"/>
            <a:chOff x="25904003" y="17529348"/>
            <a:chExt cx="11734801" cy="6020035"/>
          </a:xfrm>
        </p:grpSpPr>
        <p:sp>
          <p:nvSpPr>
            <p:cNvPr id="22" name="AutoShape 38"/>
            <p:cNvSpPr>
              <a:spLocks noChangeArrowheads="1"/>
            </p:cNvSpPr>
            <p:nvPr/>
          </p:nvSpPr>
          <p:spPr bwMode="auto">
            <a:xfrm>
              <a:off x="25904003" y="17529348"/>
              <a:ext cx="11734801" cy="5887140"/>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dirty="0"/>
            </a:p>
          </p:txBody>
        </p:sp>
        <p:sp>
          <p:nvSpPr>
            <p:cNvPr id="23" name="Text Box 39"/>
            <p:cNvSpPr txBox="1">
              <a:spLocks noChangeArrowheads="1"/>
            </p:cNvSpPr>
            <p:nvPr/>
          </p:nvSpPr>
          <p:spPr bwMode="auto">
            <a:xfrm>
              <a:off x="26432716" y="17636306"/>
              <a:ext cx="10672162" cy="5913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5800" b="1" dirty="0"/>
                <a:t>Acknowledgments</a:t>
              </a:r>
            </a:p>
            <a:p>
              <a:pPr marL="0" marR="0" algn="just">
                <a:spcBef>
                  <a:spcPts val="0"/>
                </a:spcBef>
                <a:spcAft>
                  <a:spcPts val="1200"/>
                </a:spcAft>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would like to thank the WPI Physics Department’s Lab for Education and Application Prototypes (LEAP) facility for supplying the equipment for both the preliminary and final spectrometer set-up. I would also like to thank Professor Petkie for his guidance and insight throughout the project. Lastly, I would like to thank Jacob Bouchard for the countless hours spent in the lab with me taking measurements and the invaluable feedback provided throughout the project. </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grpSp>
      <p:sp>
        <p:nvSpPr>
          <p:cNvPr id="29" name="Text Box 7"/>
          <p:cNvSpPr txBox="1">
            <a:spLocks noChangeArrowheads="1"/>
          </p:cNvSpPr>
          <p:nvPr/>
        </p:nvSpPr>
        <p:spPr bwMode="auto">
          <a:xfrm>
            <a:off x="2391042" y="373154"/>
            <a:ext cx="33622721" cy="4245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spAutoFit/>
          </a:bodyPr>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8800" b="1" dirty="0"/>
              <a:t>Terahertz Gas-Phase Spectroscopy </a:t>
            </a:r>
          </a:p>
          <a:p>
            <a:pPr algn="ctr"/>
            <a:r>
              <a:rPr lang="en-US" sz="8800" b="1" dirty="0"/>
              <a:t>for Interstellar Applications</a:t>
            </a:r>
          </a:p>
          <a:p>
            <a:pPr algn="ctr"/>
            <a:r>
              <a:rPr lang="en-US" sz="4600" b="1" dirty="0"/>
              <a:t>Kaitlin Mason (PH)</a:t>
            </a:r>
          </a:p>
          <a:p>
            <a:pPr algn="ctr"/>
            <a:r>
              <a:rPr lang="en-US" sz="4600" b="1" dirty="0"/>
              <a:t>Advisor: Professor Douglas Petkie (Physics Department)</a:t>
            </a:r>
          </a:p>
        </p:txBody>
      </p:sp>
      <p:pic>
        <p:nvPicPr>
          <p:cNvPr id="37" name="Picture 36" descr="Chart, timeline&#10;&#10;Description automatically generated">
            <a:extLst>
              <a:ext uri="{FF2B5EF4-FFF2-40B4-BE49-F238E27FC236}">
                <a16:creationId xmlns:a16="http://schemas.microsoft.com/office/drawing/2014/main" id="{C65ABFBC-7E82-4CD8-B912-F61B0D6BBE96}"/>
              </a:ext>
            </a:extLst>
          </p:cNvPr>
          <p:cNvPicPr>
            <a:picLocks noChangeAspect="1"/>
          </p:cNvPicPr>
          <p:nvPr/>
        </p:nvPicPr>
        <p:blipFill>
          <a:blip r:embed="rId2"/>
          <a:stretch>
            <a:fillRect/>
          </a:stretch>
        </p:blipFill>
        <p:spPr>
          <a:xfrm>
            <a:off x="1019983" y="16322953"/>
            <a:ext cx="11283920" cy="3752951"/>
          </a:xfrm>
          <a:prstGeom prst="rect">
            <a:avLst/>
          </a:prstGeom>
        </p:spPr>
      </p:pic>
      <p:pic>
        <p:nvPicPr>
          <p:cNvPr id="39" name="Picture 38" descr="Chart, diagram&#10;&#10;Description automatically generated">
            <a:extLst>
              <a:ext uri="{FF2B5EF4-FFF2-40B4-BE49-F238E27FC236}">
                <a16:creationId xmlns:a16="http://schemas.microsoft.com/office/drawing/2014/main" id="{A4DA7F89-50D8-4FEA-BE9F-66423FFA3FF7}"/>
              </a:ext>
            </a:extLst>
          </p:cNvPr>
          <p:cNvPicPr>
            <a:picLocks noChangeAspect="1"/>
          </p:cNvPicPr>
          <p:nvPr/>
        </p:nvPicPr>
        <p:blipFill rotWithShape="1">
          <a:blip r:embed="rId3"/>
          <a:srcRect l="6852" t="6448" r="8288"/>
          <a:stretch/>
        </p:blipFill>
        <p:spPr bwMode="auto">
          <a:xfrm>
            <a:off x="1193026" y="23382356"/>
            <a:ext cx="5232400" cy="3854386"/>
          </a:xfrm>
          <a:prstGeom prst="rect">
            <a:avLst/>
          </a:prstGeom>
          <a:ln>
            <a:noFill/>
          </a:ln>
          <a:extLst>
            <a:ext uri="{53640926-AAD7-44D8-BBD7-CCE9431645EC}">
              <a14:shadowObscured xmlns:a14="http://schemas.microsoft.com/office/drawing/2010/main"/>
            </a:ext>
          </a:extLst>
        </p:spPr>
      </p:pic>
      <p:pic>
        <p:nvPicPr>
          <p:cNvPr id="41" name="Picture 40" descr="Box and whisker chart&#10;&#10;Description automatically generated">
            <a:extLst>
              <a:ext uri="{FF2B5EF4-FFF2-40B4-BE49-F238E27FC236}">
                <a16:creationId xmlns:a16="http://schemas.microsoft.com/office/drawing/2014/main" id="{814C01B0-6828-4E06-933E-B8EA38CE78D4}"/>
              </a:ext>
            </a:extLst>
          </p:cNvPr>
          <p:cNvPicPr>
            <a:picLocks noChangeAspect="1"/>
          </p:cNvPicPr>
          <p:nvPr/>
        </p:nvPicPr>
        <p:blipFill rotWithShape="1">
          <a:blip r:embed="rId4"/>
          <a:srcRect l="6780" r="8507"/>
          <a:stretch/>
        </p:blipFill>
        <p:spPr>
          <a:xfrm>
            <a:off x="6597789" y="23238034"/>
            <a:ext cx="5536530" cy="4084116"/>
          </a:xfrm>
          <a:prstGeom prst="rect">
            <a:avLst/>
          </a:prstGeom>
        </p:spPr>
      </p:pic>
      <p:sp>
        <p:nvSpPr>
          <p:cNvPr id="27" name="TextBox 26">
            <a:extLst>
              <a:ext uri="{FF2B5EF4-FFF2-40B4-BE49-F238E27FC236}">
                <a16:creationId xmlns:a16="http://schemas.microsoft.com/office/drawing/2014/main" id="{4EE1B9E7-3911-4BEA-BAF6-C8999B2AD2CD}"/>
              </a:ext>
            </a:extLst>
          </p:cNvPr>
          <p:cNvSpPr txBox="1"/>
          <p:nvPr/>
        </p:nvSpPr>
        <p:spPr>
          <a:xfrm>
            <a:off x="1284286" y="14823159"/>
            <a:ext cx="10717214" cy="1569660"/>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The </a:t>
            </a:r>
            <a:r>
              <a:rPr lang="en-US" sz="3200" b="1" dirty="0">
                <a:latin typeface="Arial" panose="020B0604020202020204" pitchFamily="34" charset="0"/>
                <a:cs typeface="Arial" panose="020B0604020202020204" pitchFamily="34" charset="0"/>
              </a:rPr>
              <a:t>terahertz </a:t>
            </a:r>
            <a:r>
              <a:rPr lang="en-US" sz="320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(THz) </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region of the electromagnetic spectrum refers to high frequencies between 100 GHz and 10 THz or wavelengths between 3 mm and 30 um. </a:t>
            </a:r>
            <a:endParaRPr lang="en-US" sz="3200" dirty="0">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F5FB8E42-6C2E-41F0-9CA9-1000C0321068}"/>
              </a:ext>
            </a:extLst>
          </p:cNvPr>
          <p:cNvSpPr txBox="1"/>
          <p:nvPr/>
        </p:nvSpPr>
        <p:spPr>
          <a:xfrm>
            <a:off x="1333501" y="19976112"/>
            <a:ext cx="10668000" cy="2554545"/>
          </a:xfrm>
          <a:prstGeom prst="rect">
            <a:avLst/>
          </a:prstGeom>
          <a:noFill/>
        </p:spPr>
        <p:txBody>
          <a:bodyPr wrap="square" rtlCol="0">
            <a:spAutoFit/>
          </a:bodyPr>
          <a:lstStyle/>
          <a:p>
            <a:pPr algn="just"/>
            <a:r>
              <a:rPr lang="en-US" sz="3200" dirty="0">
                <a:latin typeface="Arial" panose="020B0604020202020204" pitchFamily="34" charset="0"/>
                <a:cs typeface="Arial" panose="020B0604020202020204" pitchFamily="34" charset="0"/>
              </a:rPr>
              <a:t>THz radiation is the region of the electromagnetic spectrum where there is a peak in the interaction with the rotational energy levels in molecules with a permanent dipole moment that leads to </a:t>
            </a:r>
            <a:r>
              <a:rPr lang="en-US" sz="3200" b="1" dirty="0">
                <a:latin typeface="Arial" panose="020B0604020202020204" pitchFamily="34" charset="0"/>
                <a:cs typeface="Arial" panose="020B0604020202020204" pitchFamily="34" charset="0"/>
              </a:rPr>
              <a:t>1) stimulated emission </a:t>
            </a:r>
            <a:r>
              <a:rPr lang="en-US" sz="3200" dirty="0">
                <a:latin typeface="Arial" panose="020B0604020202020204" pitchFamily="34" charset="0"/>
                <a:cs typeface="Arial" panose="020B0604020202020204" pitchFamily="34" charset="0"/>
              </a:rPr>
              <a:t>or </a:t>
            </a:r>
            <a:r>
              <a:rPr lang="en-US" sz="3200" b="1" dirty="0">
                <a:latin typeface="Arial" panose="020B0604020202020204" pitchFamily="34" charset="0"/>
                <a:cs typeface="Arial" panose="020B0604020202020204" pitchFamily="34" charset="0"/>
              </a:rPr>
              <a:t>2) absorption. </a:t>
            </a:r>
          </a:p>
        </p:txBody>
      </p:sp>
      <p:sp>
        <p:nvSpPr>
          <p:cNvPr id="32" name="TextBox 31">
            <a:extLst>
              <a:ext uri="{FF2B5EF4-FFF2-40B4-BE49-F238E27FC236}">
                <a16:creationId xmlns:a16="http://schemas.microsoft.com/office/drawing/2014/main" id="{5C2EF9C2-E186-4CE9-BE8E-FDE9C466068D}"/>
              </a:ext>
            </a:extLst>
          </p:cNvPr>
          <p:cNvSpPr txBox="1"/>
          <p:nvPr/>
        </p:nvSpPr>
        <p:spPr>
          <a:xfrm>
            <a:off x="1284286" y="22729099"/>
            <a:ext cx="4864100" cy="584775"/>
          </a:xfrm>
          <a:prstGeom prst="rect">
            <a:avLst/>
          </a:prstGeom>
          <a:noFill/>
        </p:spPr>
        <p:txBody>
          <a:bodyPr wrap="square" rtlCol="0">
            <a:spAutoFit/>
          </a:bodyPr>
          <a:lstStyle/>
          <a:p>
            <a:r>
              <a:rPr lang="en-US" sz="3200" b="1" dirty="0"/>
              <a:t>Stimulated Emission</a:t>
            </a:r>
          </a:p>
        </p:txBody>
      </p:sp>
      <p:sp>
        <p:nvSpPr>
          <p:cNvPr id="43" name="TextBox 42">
            <a:extLst>
              <a:ext uri="{FF2B5EF4-FFF2-40B4-BE49-F238E27FC236}">
                <a16:creationId xmlns:a16="http://schemas.microsoft.com/office/drawing/2014/main" id="{8879AF67-1358-4A95-B16C-01D9CD1456BD}"/>
              </a:ext>
            </a:extLst>
          </p:cNvPr>
          <p:cNvSpPr txBox="1"/>
          <p:nvPr/>
        </p:nvSpPr>
        <p:spPr>
          <a:xfrm>
            <a:off x="7054056" y="22729098"/>
            <a:ext cx="4737100" cy="584775"/>
          </a:xfrm>
          <a:prstGeom prst="rect">
            <a:avLst/>
          </a:prstGeom>
          <a:noFill/>
        </p:spPr>
        <p:txBody>
          <a:bodyPr wrap="square" rtlCol="0">
            <a:spAutoFit/>
          </a:bodyPr>
          <a:lstStyle/>
          <a:p>
            <a:r>
              <a:rPr lang="en-US" sz="3200" b="1" dirty="0"/>
              <a:t>Absorption</a:t>
            </a:r>
          </a:p>
        </p:txBody>
      </p:sp>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FCE83C51-A7E6-4231-96D6-E91A343B0017}"/>
                  </a:ext>
                </a:extLst>
              </p:cNvPr>
              <p:cNvSpPr txBox="1"/>
              <p:nvPr/>
            </p:nvSpPr>
            <p:spPr>
              <a:xfrm>
                <a:off x="1291726" y="27117547"/>
                <a:ext cx="10755314" cy="5304722"/>
              </a:xfrm>
              <a:prstGeom prst="rect">
                <a:avLst/>
              </a:prstGeom>
              <a:noFill/>
            </p:spPr>
            <p:txBody>
              <a:bodyPr wrap="square" rtlCol="0">
                <a:spAutoFit/>
              </a:bodyPr>
              <a:lstStyle/>
              <a:p>
                <a:pPr marL="0" marR="0" algn="just">
                  <a:spcBef>
                    <a:spcPts val="1200"/>
                  </a:spcBef>
                  <a:spcAft>
                    <a:spcPts val="1200"/>
                  </a:spcAft>
                </a:pPr>
                <a:r>
                  <a:rPr lang="en-US" sz="3200" b="1" dirty="0">
                    <a:solidFill>
                      <a:srgbClr val="000000"/>
                    </a:solidFill>
                    <a:latin typeface="Arial" panose="020B0604020202020204" pitchFamily="34" charset="0"/>
                    <a:ea typeface="Times New Roman" panose="02020603050405020304" pitchFamily="18" charset="0"/>
                    <a:cs typeface="Arial" panose="020B0604020202020204" pitchFamily="34" charset="0"/>
                  </a:rPr>
                  <a:t>Gas-phase s</a:t>
                </a:r>
                <a:r>
                  <a:rPr lang="en-US"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pectroscopy </a:t>
                </a: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is a branch of science that measures the emission or absorption of electromagnetic radiation by gas-phase molecules. </a:t>
                </a:r>
                <a:r>
                  <a:rPr lang="en-US" sz="3200" dirty="0">
                    <a:solidFill>
                      <a:srgbClr val="000000"/>
                    </a:solidFill>
                    <a:effectLst/>
                    <a:latin typeface="Arial" panose="020B0604020202020204" pitchFamily="34" charset="0"/>
                    <a:ea typeface="Calibri" panose="020F0502020204030204" pitchFamily="34" charset="0"/>
                    <a:cs typeface="Arial" panose="020B0604020202020204" pitchFamily="34" charset="0"/>
                  </a:rPr>
                  <a:t>THz is a powerful band for spectroscopy since many rotational and vibrational states of molecules exist in this frequency range. </a:t>
                </a:r>
                <a:endParaRPr lang="en-US" sz="3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0" marR="0" algn="just">
                  <a:spcBef>
                    <a:spcPts val="1200"/>
                  </a:spcBef>
                  <a:spcAft>
                    <a:spcPts val="1200"/>
                  </a:spcAft>
                </a:pPr>
                <a:r>
                  <a:rPr lang="en-US"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 measure the absorption of THz radiation, the transmitted intensity after interaction is compared to the incident intensity by the Beer-Lambert Law:</a:t>
                </a:r>
              </a:p>
              <a:p>
                <a:pPr>
                  <a:spcBef>
                    <a:spcPts val="1200"/>
                  </a:spcBef>
                  <a:spcAft>
                    <a:spcPts val="1200"/>
                  </a:spcAft>
                </a:pPr>
                <a14:m>
                  <m:oMathPara xmlns:m="http://schemas.openxmlformats.org/officeDocument/2006/math">
                    <m:oMathParaPr>
                      <m:jc m:val="centerGroup"/>
                    </m:oMathParaPr>
                    <m:oMath xmlns:m="http://schemas.openxmlformats.org/officeDocument/2006/math">
                      <m:r>
                        <a:rPr lang="en-US" sz="4000" b="1" i="1">
                          <a:latin typeface="Cambria Math" panose="02040503050406030204" pitchFamily="18" charset="0"/>
                        </a:rPr>
                        <m:t>𝑰</m:t>
                      </m:r>
                      <m:d>
                        <m:dPr>
                          <m:ctrlPr>
                            <a:rPr lang="en-US" sz="4000" b="1" i="1">
                              <a:latin typeface="Cambria Math" panose="02040503050406030204" pitchFamily="18" charset="0"/>
                            </a:rPr>
                          </m:ctrlPr>
                        </m:dPr>
                        <m:e>
                          <m:r>
                            <a:rPr lang="en-US" sz="4000" b="1" i="1">
                              <a:latin typeface="Cambria Math" panose="02040503050406030204" pitchFamily="18" charset="0"/>
                            </a:rPr>
                            <m:t>𝝂</m:t>
                          </m:r>
                        </m:e>
                      </m:d>
                      <m:r>
                        <a:rPr lang="en-US" sz="4000" b="1" i="1">
                          <a:latin typeface="Cambria Math" panose="02040503050406030204" pitchFamily="18" charset="0"/>
                        </a:rPr>
                        <m:t>=</m:t>
                      </m:r>
                      <m:sSub>
                        <m:sSubPr>
                          <m:ctrlPr>
                            <a:rPr lang="en-US" sz="4000" b="1" i="1">
                              <a:latin typeface="Cambria Math" panose="02040503050406030204" pitchFamily="18" charset="0"/>
                            </a:rPr>
                          </m:ctrlPr>
                        </m:sSubPr>
                        <m:e>
                          <m:r>
                            <a:rPr lang="en-US" sz="4000" b="1" i="1">
                              <a:latin typeface="Cambria Math" panose="02040503050406030204" pitchFamily="18" charset="0"/>
                            </a:rPr>
                            <m:t>𝑰</m:t>
                          </m:r>
                        </m:e>
                        <m:sub>
                          <m:r>
                            <a:rPr lang="en-US" sz="4000" b="1" i="1">
                              <a:latin typeface="Cambria Math" panose="02040503050406030204" pitchFamily="18" charset="0"/>
                            </a:rPr>
                            <m:t>𝟎</m:t>
                          </m:r>
                        </m:sub>
                      </m:sSub>
                      <m:sSup>
                        <m:sSupPr>
                          <m:ctrlPr>
                            <a:rPr lang="en-US" sz="4000" b="1" i="1">
                              <a:latin typeface="Cambria Math" panose="02040503050406030204" pitchFamily="18" charset="0"/>
                            </a:rPr>
                          </m:ctrlPr>
                        </m:sSupPr>
                        <m:e>
                          <m:r>
                            <a:rPr lang="en-US" sz="4000" b="1" i="1">
                              <a:latin typeface="Cambria Math" panose="02040503050406030204" pitchFamily="18" charset="0"/>
                            </a:rPr>
                            <m:t>𝒆</m:t>
                          </m:r>
                        </m:e>
                        <m:sup>
                          <m:r>
                            <a:rPr lang="en-US" sz="4000" b="1" i="1">
                              <a:latin typeface="Cambria Math" panose="02040503050406030204" pitchFamily="18" charset="0"/>
                            </a:rPr>
                            <m:t>−</m:t>
                          </m:r>
                          <m:r>
                            <a:rPr lang="en-US" sz="4000" b="1" i="1">
                              <a:latin typeface="Cambria Math" panose="02040503050406030204" pitchFamily="18" charset="0"/>
                            </a:rPr>
                            <m:t>𝜶</m:t>
                          </m:r>
                          <m:d>
                            <m:dPr>
                              <m:ctrlPr>
                                <a:rPr lang="en-US" sz="4000" b="1" i="1">
                                  <a:latin typeface="Cambria Math" panose="02040503050406030204" pitchFamily="18" charset="0"/>
                                </a:rPr>
                              </m:ctrlPr>
                            </m:dPr>
                            <m:e>
                              <m:r>
                                <a:rPr lang="en-US" sz="4000" b="1" i="1">
                                  <a:latin typeface="Cambria Math" panose="02040503050406030204" pitchFamily="18" charset="0"/>
                                </a:rPr>
                                <m:t>𝝂</m:t>
                              </m:r>
                            </m:e>
                          </m:d>
                          <m:r>
                            <a:rPr lang="en-US" sz="4000" b="1" i="1">
                              <a:latin typeface="Cambria Math" panose="02040503050406030204" pitchFamily="18" charset="0"/>
                            </a:rPr>
                            <m:t>𝑳</m:t>
                          </m:r>
                        </m:sup>
                      </m:sSup>
                    </m:oMath>
                  </m:oMathPara>
                </a14:m>
                <a:endParaRPr lang="en-US" sz="4000" b="1" dirty="0">
                  <a:latin typeface="Arial" panose="020B0604020202020204" pitchFamily="34" charset="0"/>
                  <a:cs typeface="Arial" panose="020B0604020202020204" pitchFamily="34" charset="0"/>
                </a:endParaRPr>
              </a:p>
            </p:txBody>
          </p:sp>
        </mc:Choice>
        <mc:Fallback xmlns="">
          <p:sp>
            <p:nvSpPr>
              <p:cNvPr id="44" name="TextBox 43">
                <a:extLst>
                  <a:ext uri="{FF2B5EF4-FFF2-40B4-BE49-F238E27FC236}">
                    <a16:creationId xmlns:a16="http://schemas.microsoft.com/office/drawing/2014/main" id="{FCE83C51-A7E6-4231-96D6-E91A343B0017}"/>
                  </a:ext>
                </a:extLst>
              </p:cNvPr>
              <p:cNvSpPr txBox="1">
                <a:spLocks noRot="1" noChangeAspect="1" noMove="1" noResize="1" noEditPoints="1" noAdjustHandles="1" noChangeArrowheads="1" noChangeShapeType="1" noTextEdit="1"/>
              </p:cNvSpPr>
              <p:nvPr/>
            </p:nvSpPr>
            <p:spPr>
              <a:xfrm>
                <a:off x="1291726" y="27117547"/>
                <a:ext cx="10755314" cy="5304722"/>
              </a:xfrm>
              <a:prstGeom prst="rect">
                <a:avLst/>
              </a:prstGeom>
              <a:blipFill>
                <a:blip r:embed="rId5"/>
                <a:stretch>
                  <a:fillRect l="-1474" t="-1493" r="-1417"/>
                </a:stretch>
              </a:blipFill>
            </p:spPr>
            <p:txBody>
              <a:bodyPr/>
              <a:lstStyle/>
              <a:p>
                <a:r>
                  <a:rPr lang="en-US">
                    <a:noFill/>
                  </a:rPr>
                  <a:t> </a:t>
                </a:r>
              </a:p>
            </p:txBody>
          </p:sp>
        </mc:Fallback>
      </mc:AlternateContent>
      <p:sp>
        <p:nvSpPr>
          <p:cNvPr id="35" name="AutoShape 25"/>
          <p:cNvSpPr>
            <a:spLocks noChangeArrowheads="1"/>
          </p:cNvSpPr>
          <p:nvPr/>
        </p:nvSpPr>
        <p:spPr bwMode="auto">
          <a:xfrm>
            <a:off x="13074296" y="12955052"/>
            <a:ext cx="24683797" cy="1055081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dirty="0"/>
          </a:p>
        </p:txBody>
      </p:sp>
      <p:sp>
        <p:nvSpPr>
          <p:cNvPr id="5" name="TextBox 4"/>
          <p:cNvSpPr txBox="1"/>
          <p:nvPr/>
        </p:nvSpPr>
        <p:spPr>
          <a:xfrm>
            <a:off x="19901787" y="12995073"/>
            <a:ext cx="11734799" cy="984885"/>
          </a:xfrm>
          <a:prstGeom prst="rect">
            <a:avLst/>
          </a:prstGeom>
          <a:noFill/>
        </p:spPr>
        <p:txBody>
          <a:bodyPr wrap="square" rtlCol="0">
            <a:spAutoFit/>
          </a:bodyPr>
          <a:lstStyle/>
          <a:p>
            <a:pPr algn="ctr"/>
            <a:r>
              <a:rPr lang="en-US" sz="5800" b="1" dirty="0"/>
              <a:t>Results</a:t>
            </a:r>
          </a:p>
        </p:txBody>
      </p:sp>
      <p:sp>
        <p:nvSpPr>
          <p:cNvPr id="25" name="Text Box 41"/>
          <p:cNvSpPr txBox="1">
            <a:spLocks noChangeArrowheads="1"/>
          </p:cNvSpPr>
          <p:nvPr/>
        </p:nvSpPr>
        <p:spPr bwMode="auto">
          <a:xfrm>
            <a:off x="26403300" y="31337250"/>
            <a:ext cx="10807422" cy="12108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numCol="2"/>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marL="342900" indent="-342900" algn="just">
              <a:buFont typeface="Arial" pitchFamily="34" charset="0"/>
              <a:buChar char="•"/>
            </a:pPr>
            <a:endParaRPr lang="en-US" sz="2800" dirty="0">
              <a:latin typeface="+mj-lt"/>
            </a:endParaRPr>
          </a:p>
        </p:txBody>
      </p:sp>
      <p:sp>
        <p:nvSpPr>
          <p:cNvPr id="17" name="AutoShape 32"/>
          <p:cNvSpPr>
            <a:spLocks noChangeArrowheads="1"/>
          </p:cNvSpPr>
          <p:nvPr/>
        </p:nvSpPr>
        <p:spPr bwMode="auto">
          <a:xfrm>
            <a:off x="13233687" y="23829918"/>
            <a:ext cx="24524406" cy="8718154"/>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defTabSz="4388048"/>
            <a:endParaRPr lang="en-US" sz="4200" dirty="0"/>
          </a:p>
        </p:txBody>
      </p:sp>
      <p:sp>
        <p:nvSpPr>
          <p:cNvPr id="18" name="Text Box 33"/>
          <p:cNvSpPr txBox="1">
            <a:spLocks noChangeArrowheads="1"/>
          </p:cNvSpPr>
          <p:nvPr/>
        </p:nvSpPr>
        <p:spPr bwMode="auto">
          <a:xfrm>
            <a:off x="20014194" y="23972790"/>
            <a:ext cx="10517927" cy="111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lstStyle>
            <a:lvl1pPr defTabSz="3343275">
              <a:defRPr>
                <a:solidFill>
                  <a:schemeClr val="tx1"/>
                </a:solidFill>
                <a:latin typeface="Arial" charset="0"/>
              </a:defRPr>
            </a:lvl1pPr>
            <a:lvl2pPr defTabSz="3343275">
              <a:defRPr>
                <a:solidFill>
                  <a:schemeClr val="tx1"/>
                </a:solidFill>
                <a:latin typeface="Arial" charset="0"/>
              </a:defRPr>
            </a:lvl2pPr>
            <a:lvl3pPr defTabSz="3343275">
              <a:defRPr>
                <a:solidFill>
                  <a:schemeClr val="tx1"/>
                </a:solidFill>
                <a:latin typeface="Arial" charset="0"/>
              </a:defRPr>
            </a:lvl3pPr>
            <a:lvl4pPr defTabSz="3343275">
              <a:defRPr>
                <a:solidFill>
                  <a:schemeClr val="tx1"/>
                </a:solidFill>
                <a:latin typeface="Arial" charset="0"/>
              </a:defRPr>
            </a:lvl4pPr>
            <a:lvl5pPr defTabSz="3343275">
              <a:defRPr>
                <a:solidFill>
                  <a:schemeClr val="tx1"/>
                </a:solidFill>
                <a:latin typeface="Arial" charset="0"/>
              </a:defRPr>
            </a:lvl5pPr>
            <a:lvl6pPr defTabSz="3343275" fontAlgn="base">
              <a:spcBef>
                <a:spcPct val="0"/>
              </a:spcBef>
              <a:spcAft>
                <a:spcPct val="0"/>
              </a:spcAft>
              <a:defRPr>
                <a:solidFill>
                  <a:schemeClr val="tx1"/>
                </a:solidFill>
                <a:latin typeface="Arial" charset="0"/>
              </a:defRPr>
            </a:lvl6pPr>
            <a:lvl7pPr defTabSz="3343275" fontAlgn="base">
              <a:spcBef>
                <a:spcPct val="0"/>
              </a:spcBef>
              <a:spcAft>
                <a:spcPct val="0"/>
              </a:spcAft>
              <a:defRPr>
                <a:solidFill>
                  <a:schemeClr val="tx1"/>
                </a:solidFill>
                <a:latin typeface="Arial" charset="0"/>
              </a:defRPr>
            </a:lvl7pPr>
            <a:lvl8pPr defTabSz="3343275" fontAlgn="base">
              <a:spcBef>
                <a:spcPct val="0"/>
              </a:spcBef>
              <a:spcAft>
                <a:spcPct val="0"/>
              </a:spcAft>
              <a:defRPr>
                <a:solidFill>
                  <a:schemeClr val="tx1"/>
                </a:solidFill>
                <a:latin typeface="Arial" charset="0"/>
              </a:defRPr>
            </a:lvl8pPr>
            <a:lvl9pPr defTabSz="3343275" fontAlgn="base">
              <a:spcBef>
                <a:spcPct val="0"/>
              </a:spcBef>
              <a:spcAft>
                <a:spcPct val="0"/>
              </a:spcAft>
              <a:defRPr>
                <a:solidFill>
                  <a:schemeClr val="tx1"/>
                </a:solidFill>
                <a:latin typeface="Arial" charset="0"/>
              </a:defRPr>
            </a:lvl9pPr>
          </a:lstStyle>
          <a:p>
            <a:pPr algn="ctr"/>
            <a:r>
              <a:rPr lang="en-US" sz="5800" b="1" dirty="0"/>
              <a:t>Spectrometer Set-Up</a:t>
            </a:r>
          </a:p>
          <a:p>
            <a:pPr algn="ctr"/>
            <a:endParaRPr lang="en-US" sz="3200" b="1" dirty="0"/>
          </a:p>
        </p:txBody>
      </p:sp>
      <p:pic>
        <p:nvPicPr>
          <p:cNvPr id="46" name="Picture 45">
            <a:extLst>
              <a:ext uri="{FF2B5EF4-FFF2-40B4-BE49-F238E27FC236}">
                <a16:creationId xmlns:a16="http://schemas.microsoft.com/office/drawing/2014/main" id="{22D088C5-380F-4440-83FA-56193AD5BB5C}"/>
              </a:ext>
            </a:extLst>
          </p:cNvPr>
          <p:cNvPicPr>
            <a:picLocks noChangeAspect="1"/>
          </p:cNvPicPr>
          <p:nvPr/>
        </p:nvPicPr>
        <p:blipFill>
          <a:blip r:embed="rId6"/>
          <a:stretch>
            <a:fillRect/>
          </a:stretch>
        </p:blipFill>
        <p:spPr>
          <a:xfrm>
            <a:off x="18653270" y="25415190"/>
            <a:ext cx="13926205" cy="6613161"/>
          </a:xfrm>
          <a:prstGeom prst="rect">
            <a:avLst/>
          </a:prstGeom>
        </p:spPr>
      </p:pic>
      <p:sp>
        <p:nvSpPr>
          <p:cNvPr id="65" name="AutoShape 25">
            <a:extLst>
              <a:ext uri="{FF2B5EF4-FFF2-40B4-BE49-F238E27FC236}">
                <a16:creationId xmlns:a16="http://schemas.microsoft.com/office/drawing/2014/main" id="{9926FB6C-E5C4-4994-B19E-F476EF07506F}"/>
              </a:ext>
            </a:extLst>
          </p:cNvPr>
          <p:cNvSpPr>
            <a:spLocks noChangeArrowheads="1"/>
          </p:cNvSpPr>
          <p:nvPr/>
        </p:nvSpPr>
        <p:spPr bwMode="auto">
          <a:xfrm>
            <a:off x="13074296" y="6275584"/>
            <a:ext cx="12256207" cy="6300548"/>
          </a:xfrm>
          <a:prstGeom prst="roundRect">
            <a:avLst>
              <a:gd name="adj" fmla="val 16667"/>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120015" tIns="60008" rIns="120015" bIns="60008" anchor="ctr"/>
          <a:lstStyle/>
          <a:p>
            <a:pPr algn="ctr"/>
            <a:endParaRPr lang="en-US" sz="4400" dirty="0">
              <a:latin typeface="Arial" panose="020B0604020202020204" pitchFamily="34" charset="0"/>
              <a:ea typeface="Times New Roman" panose="02020603050405020304" pitchFamily="18" charset="0"/>
              <a:cs typeface="Arial" panose="020B0604020202020204" pitchFamily="34" charset="0"/>
            </a:endParaRPr>
          </a:p>
        </p:txBody>
      </p:sp>
      <p:sp>
        <p:nvSpPr>
          <p:cNvPr id="82" name="Freeform: Shape 81">
            <a:extLst>
              <a:ext uri="{FF2B5EF4-FFF2-40B4-BE49-F238E27FC236}">
                <a16:creationId xmlns:a16="http://schemas.microsoft.com/office/drawing/2014/main" id="{4FE8EEFD-0737-4CBE-9F25-FF45242D03BA}"/>
              </a:ext>
            </a:extLst>
          </p:cNvPr>
          <p:cNvSpPr/>
          <p:nvPr/>
        </p:nvSpPr>
        <p:spPr>
          <a:xfrm>
            <a:off x="13419540" y="7306427"/>
            <a:ext cx="2827561" cy="978363"/>
          </a:xfrm>
          <a:custGeom>
            <a:avLst/>
            <a:gdLst>
              <a:gd name="connsiteX0" fmla="*/ 0 w 2827561"/>
              <a:gd name="connsiteY0" fmla="*/ 163064 h 978363"/>
              <a:gd name="connsiteX1" fmla="*/ 163064 w 2827561"/>
              <a:gd name="connsiteY1" fmla="*/ 0 h 978363"/>
              <a:gd name="connsiteX2" fmla="*/ 2664497 w 2827561"/>
              <a:gd name="connsiteY2" fmla="*/ 0 h 978363"/>
              <a:gd name="connsiteX3" fmla="*/ 2827561 w 2827561"/>
              <a:gd name="connsiteY3" fmla="*/ 163064 h 978363"/>
              <a:gd name="connsiteX4" fmla="*/ 2827561 w 2827561"/>
              <a:gd name="connsiteY4" fmla="*/ 815299 h 978363"/>
              <a:gd name="connsiteX5" fmla="*/ 2664497 w 2827561"/>
              <a:gd name="connsiteY5" fmla="*/ 978363 h 978363"/>
              <a:gd name="connsiteX6" fmla="*/ 163064 w 2827561"/>
              <a:gd name="connsiteY6" fmla="*/ 978363 h 978363"/>
              <a:gd name="connsiteX7" fmla="*/ 0 w 2827561"/>
              <a:gd name="connsiteY7" fmla="*/ 815299 h 978363"/>
              <a:gd name="connsiteX8" fmla="*/ 0 w 2827561"/>
              <a:gd name="connsiteY8" fmla="*/ 163064 h 97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561" h="978363">
                <a:moveTo>
                  <a:pt x="0" y="163064"/>
                </a:moveTo>
                <a:cubicBezTo>
                  <a:pt x="0" y="73006"/>
                  <a:pt x="73006" y="0"/>
                  <a:pt x="163064" y="0"/>
                </a:cubicBezTo>
                <a:lnTo>
                  <a:pt x="2664497" y="0"/>
                </a:lnTo>
                <a:cubicBezTo>
                  <a:pt x="2754555" y="0"/>
                  <a:pt x="2827561" y="73006"/>
                  <a:pt x="2827561" y="163064"/>
                </a:cubicBezTo>
                <a:lnTo>
                  <a:pt x="2827561" y="815299"/>
                </a:lnTo>
                <a:cubicBezTo>
                  <a:pt x="2827561" y="905357"/>
                  <a:pt x="2754555" y="978363"/>
                  <a:pt x="2664497" y="978363"/>
                </a:cubicBezTo>
                <a:lnTo>
                  <a:pt x="163064" y="978363"/>
                </a:lnTo>
                <a:cubicBezTo>
                  <a:pt x="73006" y="978363"/>
                  <a:pt x="0" y="905357"/>
                  <a:pt x="0" y="815299"/>
                </a:cubicBezTo>
                <a:lnTo>
                  <a:pt x="0" y="16306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070" tIns="144915" rIns="242070" bIns="144915" numCol="1" spcCol="1270" anchor="ctr" anchorCtr="0">
            <a:noAutofit/>
          </a:bodyPr>
          <a:lstStyle/>
          <a:p>
            <a:pPr marL="0" lvl="0" indent="0" algn="ctr" defTabSz="2266950">
              <a:lnSpc>
                <a:spcPct val="90000"/>
              </a:lnSpc>
              <a:spcBef>
                <a:spcPct val="0"/>
              </a:spcBef>
              <a:spcAft>
                <a:spcPct val="35000"/>
              </a:spcAft>
              <a:buNone/>
            </a:pPr>
            <a:r>
              <a:rPr lang="en-US" sz="5100" kern="1200" dirty="0"/>
              <a:t>1</a:t>
            </a:r>
          </a:p>
        </p:txBody>
      </p:sp>
      <p:sp>
        <p:nvSpPr>
          <p:cNvPr id="83" name="Freeform: Shape 82">
            <a:extLst>
              <a:ext uri="{FF2B5EF4-FFF2-40B4-BE49-F238E27FC236}">
                <a16:creationId xmlns:a16="http://schemas.microsoft.com/office/drawing/2014/main" id="{2A491378-EB7A-46FC-ADB6-7860DA4BFA03}"/>
              </a:ext>
            </a:extLst>
          </p:cNvPr>
          <p:cNvSpPr/>
          <p:nvPr/>
        </p:nvSpPr>
        <p:spPr>
          <a:xfrm>
            <a:off x="13423709" y="8289404"/>
            <a:ext cx="2827561" cy="978363"/>
          </a:xfrm>
          <a:custGeom>
            <a:avLst/>
            <a:gdLst>
              <a:gd name="connsiteX0" fmla="*/ 0 w 2827561"/>
              <a:gd name="connsiteY0" fmla="*/ 163064 h 978363"/>
              <a:gd name="connsiteX1" fmla="*/ 163064 w 2827561"/>
              <a:gd name="connsiteY1" fmla="*/ 0 h 978363"/>
              <a:gd name="connsiteX2" fmla="*/ 2664497 w 2827561"/>
              <a:gd name="connsiteY2" fmla="*/ 0 h 978363"/>
              <a:gd name="connsiteX3" fmla="*/ 2827561 w 2827561"/>
              <a:gd name="connsiteY3" fmla="*/ 163064 h 978363"/>
              <a:gd name="connsiteX4" fmla="*/ 2827561 w 2827561"/>
              <a:gd name="connsiteY4" fmla="*/ 815299 h 978363"/>
              <a:gd name="connsiteX5" fmla="*/ 2664497 w 2827561"/>
              <a:gd name="connsiteY5" fmla="*/ 978363 h 978363"/>
              <a:gd name="connsiteX6" fmla="*/ 163064 w 2827561"/>
              <a:gd name="connsiteY6" fmla="*/ 978363 h 978363"/>
              <a:gd name="connsiteX7" fmla="*/ 0 w 2827561"/>
              <a:gd name="connsiteY7" fmla="*/ 815299 h 978363"/>
              <a:gd name="connsiteX8" fmla="*/ 0 w 2827561"/>
              <a:gd name="connsiteY8" fmla="*/ 163064 h 97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561" h="978363">
                <a:moveTo>
                  <a:pt x="0" y="163064"/>
                </a:moveTo>
                <a:cubicBezTo>
                  <a:pt x="0" y="73006"/>
                  <a:pt x="73006" y="0"/>
                  <a:pt x="163064" y="0"/>
                </a:cubicBezTo>
                <a:lnTo>
                  <a:pt x="2664497" y="0"/>
                </a:lnTo>
                <a:cubicBezTo>
                  <a:pt x="2754555" y="0"/>
                  <a:pt x="2827561" y="73006"/>
                  <a:pt x="2827561" y="163064"/>
                </a:cubicBezTo>
                <a:lnTo>
                  <a:pt x="2827561" y="815299"/>
                </a:lnTo>
                <a:cubicBezTo>
                  <a:pt x="2827561" y="905357"/>
                  <a:pt x="2754555" y="978363"/>
                  <a:pt x="2664497" y="978363"/>
                </a:cubicBezTo>
                <a:lnTo>
                  <a:pt x="163064" y="978363"/>
                </a:lnTo>
                <a:cubicBezTo>
                  <a:pt x="73006" y="978363"/>
                  <a:pt x="0" y="905357"/>
                  <a:pt x="0" y="815299"/>
                </a:cubicBezTo>
                <a:lnTo>
                  <a:pt x="0" y="16306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070" tIns="144915" rIns="242070" bIns="144915" numCol="1" spcCol="1270" anchor="ctr" anchorCtr="0">
            <a:noAutofit/>
          </a:bodyPr>
          <a:lstStyle/>
          <a:p>
            <a:pPr marL="0" lvl="0" indent="0" algn="ctr" defTabSz="2266950">
              <a:lnSpc>
                <a:spcPct val="90000"/>
              </a:lnSpc>
              <a:spcBef>
                <a:spcPct val="0"/>
              </a:spcBef>
              <a:spcAft>
                <a:spcPct val="35000"/>
              </a:spcAft>
              <a:buNone/>
            </a:pPr>
            <a:r>
              <a:rPr lang="en-US" sz="5100" kern="1200" dirty="0"/>
              <a:t>2</a:t>
            </a:r>
          </a:p>
        </p:txBody>
      </p:sp>
      <p:sp>
        <p:nvSpPr>
          <p:cNvPr id="84" name="Freeform: Shape 83">
            <a:extLst>
              <a:ext uri="{FF2B5EF4-FFF2-40B4-BE49-F238E27FC236}">
                <a16:creationId xmlns:a16="http://schemas.microsoft.com/office/drawing/2014/main" id="{6640CFDB-F5CE-47CE-A6EE-07884F89365C}"/>
              </a:ext>
            </a:extLst>
          </p:cNvPr>
          <p:cNvSpPr/>
          <p:nvPr/>
        </p:nvSpPr>
        <p:spPr>
          <a:xfrm>
            <a:off x="13423709" y="9272730"/>
            <a:ext cx="2827561" cy="978363"/>
          </a:xfrm>
          <a:custGeom>
            <a:avLst/>
            <a:gdLst>
              <a:gd name="connsiteX0" fmla="*/ 0 w 2827561"/>
              <a:gd name="connsiteY0" fmla="*/ 163064 h 978363"/>
              <a:gd name="connsiteX1" fmla="*/ 163064 w 2827561"/>
              <a:gd name="connsiteY1" fmla="*/ 0 h 978363"/>
              <a:gd name="connsiteX2" fmla="*/ 2664497 w 2827561"/>
              <a:gd name="connsiteY2" fmla="*/ 0 h 978363"/>
              <a:gd name="connsiteX3" fmla="*/ 2827561 w 2827561"/>
              <a:gd name="connsiteY3" fmla="*/ 163064 h 978363"/>
              <a:gd name="connsiteX4" fmla="*/ 2827561 w 2827561"/>
              <a:gd name="connsiteY4" fmla="*/ 815299 h 978363"/>
              <a:gd name="connsiteX5" fmla="*/ 2664497 w 2827561"/>
              <a:gd name="connsiteY5" fmla="*/ 978363 h 978363"/>
              <a:gd name="connsiteX6" fmla="*/ 163064 w 2827561"/>
              <a:gd name="connsiteY6" fmla="*/ 978363 h 978363"/>
              <a:gd name="connsiteX7" fmla="*/ 0 w 2827561"/>
              <a:gd name="connsiteY7" fmla="*/ 815299 h 978363"/>
              <a:gd name="connsiteX8" fmla="*/ 0 w 2827561"/>
              <a:gd name="connsiteY8" fmla="*/ 163064 h 97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561" h="978363">
                <a:moveTo>
                  <a:pt x="0" y="163064"/>
                </a:moveTo>
                <a:cubicBezTo>
                  <a:pt x="0" y="73006"/>
                  <a:pt x="73006" y="0"/>
                  <a:pt x="163064" y="0"/>
                </a:cubicBezTo>
                <a:lnTo>
                  <a:pt x="2664497" y="0"/>
                </a:lnTo>
                <a:cubicBezTo>
                  <a:pt x="2754555" y="0"/>
                  <a:pt x="2827561" y="73006"/>
                  <a:pt x="2827561" y="163064"/>
                </a:cubicBezTo>
                <a:lnTo>
                  <a:pt x="2827561" y="815299"/>
                </a:lnTo>
                <a:cubicBezTo>
                  <a:pt x="2827561" y="905357"/>
                  <a:pt x="2754555" y="978363"/>
                  <a:pt x="2664497" y="978363"/>
                </a:cubicBezTo>
                <a:lnTo>
                  <a:pt x="163064" y="978363"/>
                </a:lnTo>
                <a:cubicBezTo>
                  <a:pt x="73006" y="978363"/>
                  <a:pt x="0" y="905357"/>
                  <a:pt x="0" y="815299"/>
                </a:cubicBezTo>
                <a:lnTo>
                  <a:pt x="0" y="16306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070" tIns="144915" rIns="242070" bIns="144915" numCol="1" spcCol="1270" anchor="ctr" anchorCtr="0">
            <a:noAutofit/>
          </a:bodyPr>
          <a:lstStyle/>
          <a:p>
            <a:pPr marL="0" lvl="0" indent="0" algn="ctr" defTabSz="2266950">
              <a:lnSpc>
                <a:spcPct val="90000"/>
              </a:lnSpc>
              <a:spcBef>
                <a:spcPct val="0"/>
              </a:spcBef>
              <a:spcAft>
                <a:spcPct val="35000"/>
              </a:spcAft>
              <a:buNone/>
            </a:pPr>
            <a:r>
              <a:rPr lang="en-US" sz="5100" kern="1200" dirty="0"/>
              <a:t>3</a:t>
            </a:r>
          </a:p>
        </p:txBody>
      </p:sp>
      <p:sp>
        <p:nvSpPr>
          <p:cNvPr id="85" name="Freeform: Shape 84">
            <a:extLst>
              <a:ext uri="{FF2B5EF4-FFF2-40B4-BE49-F238E27FC236}">
                <a16:creationId xmlns:a16="http://schemas.microsoft.com/office/drawing/2014/main" id="{8FA9F99E-0BBE-4772-8DB6-BCBC3B69A71C}"/>
              </a:ext>
            </a:extLst>
          </p:cNvPr>
          <p:cNvSpPr/>
          <p:nvPr/>
        </p:nvSpPr>
        <p:spPr>
          <a:xfrm>
            <a:off x="13423709" y="10255098"/>
            <a:ext cx="2827561" cy="978363"/>
          </a:xfrm>
          <a:custGeom>
            <a:avLst/>
            <a:gdLst>
              <a:gd name="connsiteX0" fmla="*/ 0 w 2827561"/>
              <a:gd name="connsiteY0" fmla="*/ 163064 h 978363"/>
              <a:gd name="connsiteX1" fmla="*/ 163064 w 2827561"/>
              <a:gd name="connsiteY1" fmla="*/ 0 h 978363"/>
              <a:gd name="connsiteX2" fmla="*/ 2664497 w 2827561"/>
              <a:gd name="connsiteY2" fmla="*/ 0 h 978363"/>
              <a:gd name="connsiteX3" fmla="*/ 2827561 w 2827561"/>
              <a:gd name="connsiteY3" fmla="*/ 163064 h 978363"/>
              <a:gd name="connsiteX4" fmla="*/ 2827561 w 2827561"/>
              <a:gd name="connsiteY4" fmla="*/ 815299 h 978363"/>
              <a:gd name="connsiteX5" fmla="*/ 2664497 w 2827561"/>
              <a:gd name="connsiteY5" fmla="*/ 978363 h 978363"/>
              <a:gd name="connsiteX6" fmla="*/ 163064 w 2827561"/>
              <a:gd name="connsiteY6" fmla="*/ 978363 h 978363"/>
              <a:gd name="connsiteX7" fmla="*/ 0 w 2827561"/>
              <a:gd name="connsiteY7" fmla="*/ 815299 h 978363"/>
              <a:gd name="connsiteX8" fmla="*/ 0 w 2827561"/>
              <a:gd name="connsiteY8" fmla="*/ 163064 h 97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561" h="978363">
                <a:moveTo>
                  <a:pt x="0" y="163064"/>
                </a:moveTo>
                <a:cubicBezTo>
                  <a:pt x="0" y="73006"/>
                  <a:pt x="73006" y="0"/>
                  <a:pt x="163064" y="0"/>
                </a:cubicBezTo>
                <a:lnTo>
                  <a:pt x="2664497" y="0"/>
                </a:lnTo>
                <a:cubicBezTo>
                  <a:pt x="2754555" y="0"/>
                  <a:pt x="2827561" y="73006"/>
                  <a:pt x="2827561" y="163064"/>
                </a:cubicBezTo>
                <a:lnTo>
                  <a:pt x="2827561" y="815299"/>
                </a:lnTo>
                <a:cubicBezTo>
                  <a:pt x="2827561" y="905357"/>
                  <a:pt x="2754555" y="978363"/>
                  <a:pt x="2664497" y="978363"/>
                </a:cubicBezTo>
                <a:lnTo>
                  <a:pt x="163064" y="978363"/>
                </a:lnTo>
                <a:cubicBezTo>
                  <a:pt x="73006" y="978363"/>
                  <a:pt x="0" y="905357"/>
                  <a:pt x="0" y="815299"/>
                </a:cubicBezTo>
                <a:lnTo>
                  <a:pt x="0" y="16306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070" tIns="144915" rIns="242070" bIns="144915" numCol="1" spcCol="1270" anchor="ctr" anchorCtr="0">
            <a:noAutofit/>
          </a:bodyPr>
          <a:lstStyle/>
          <a:p>
            <a:pPr marL="0" lvl="0" indent="0" algn="ctr" defTabSz="2266950">
              <a:lnSpc>
                <a:spcPct val="90000"/>
              </a:lnSpc>
              <a:spcBef>
                <a:spcPct val="0"/>
              </a:spcBef>
              <a:spcAft>
                <a:spcPct val="35000"/>
              </a:spcAft>
              <a:buNone/>
            </a:pPr>
            <a:r>
              <a:rPr lang="en-US" sz="5100" kern="1200" dirty="0"/>
              <a:t>4</a:t>
            </a:r>
          </a:p>
        </p:txBody>
      </p:sp>
      <p:sp>
        <p:nvSpPr>
          <p:cNvPr id="87" name="Freeform: Shape 86">
            <a:extLst>
              <a:ext uri="{FF2B5EF4-FFF2-40B4-BE49-F238E27FC236}">
                <a16:creationId xmlns:a16="http://schemas.microsoft.com/office/drawing/2014/main" id="{DDED1F92-8698-42BC-A91E-5735F8D5DF9B}"/>
              </a:ext>
            </a:extLst>
          </p:cNvPr>
          <p:cNvSpPr/>
          <p:nvPr/>
        </p:nvSpPr>
        <p:spPr>
          <a:xfrm>
            <a:off x="13411717" y="11235377"/>
            <a:ext cx="2827561" cy="978363"/>
          </a:xfrm>
          <a:custGeom>
            <a:avLst/>
            <a:gdLst>
              <a:gd name="connsiteX0" fmla="*/ 0 w 2827561"/>
              <a:gd name="connsiteY0" fmla="*/ 163064 h 978363"/>
              <a:gd name="connsiteX1" fmla="*/ 163064 w 2827561"/>
              <a:gd name="connsiteY1" fmla="*/ 0 h 978363"/>
              <a:gd name="connsiteX2" fmla="*/ 2664497 w 2827561"/>
              <a:gd name="connsiteY2" fmla="*/ 0 h 978363"/>
              <a:gd name="connsiteX3" fmla="*/ 2827561 w 2827561"/>
              <a:gd name="connsiteY3" fmla="*/ 163064 h 978363"/>
              <a:gd name="connsiteX4" fmla="*/ 2827561 w 2827561"/>
              <a:gd name="connsiteY4" fmla="*/ 815299 h 978363"/>
              <a:gd name="connsiteX5" fmla="*/ 2664497 w 2827561"/>
              <a:gd name="connsiteY5" fmla="*/ 978363 h 978363"/>
              <a:gd name="connsiteX6" fmla="*/ 163064 w 2827561"/>
              <a:gd name="connsiteY6" fmla="*/ 978363 h 978363"/>
              <a:gd name="connsiteX7" fmla="*/ 0 w 2827561"/>
              <a:gd name="connsiteY7" fmla="*/ 815299 h 978363"/>
              <a:gd name="connsiteX8" fmla="*/ 0 w 2827561"/>
              <a:gd name="connsiteY8" fmla="*/ 163064 h 978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27561" h="978363">
                <a:moveTo>
                  <a:pt x="0" y="163064"/>
                </a:moveTo>
                <a:cubicBezTo>
                  <a:pt x="0" y="73006"/>
                  <a:pt x="73006" y="0"/>
                  <a:pt x="163064" y="0"/>
                </a:cubicBezTo>
                <a:lnTo>
                  <a:pt x="2664497" y="0"/>
                </a:lnTo>
                <a:cubicBezTo>
                  <a:pt x="2754555" y="0"/>
                  <a:pt x="2827561" y="73006"/>
                  <a:pt x="2827561" y="163064"/>
                </a:cubicBezTo>
                <a:lnTo>
                  <a:pt x="2827561" y="815299"/>
                </a:lnTo>
                <a:cubicBezTo>
                  <a:pt x="2827561" y="905357"/>
                  <a:pt x="2754555" y="978363"/>
                  <a:pt x="2664497" y="978363"/>
                </a:cubicBezTo>
                <a:lnTo>
                  <a:pt x="163064" y="978363"/>
                </a:lnTo>
                <a:cubicBezTo>
                  <a:pt x="73006" y="978363"/>
                  <a:pt x="0" y="905357"/>
                  <a:pt x="0" y="815299"/>
                </a:cubicBezTo>
                <a:lnTo>
                  <a:pt x="0" y="163064"/>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242070" tIns="144915" rIns="242070" bIns="144915" numCol="1" spcCol="1270" anchor="ctr" anchorCtr="0">
            <a:noAutofit/>
          </a:bodyPr>
          <a:lstStyle/>
          <a:p>
            <a:pPr marL="0" lvl="0" indent="0" algn="ctr" defTabSz="2266950">
              <a:lnSpc>
                <a:spcPct val="90000"/>
              </a:lnSpc>
              <a:spcBef>
                <a:spcPct val="0"/>
              </a:spcBef>
              <a:spcAft>
                <a:spcPct val="35000"/>
              </a:spcAft>
              <a:buNone/>
            </a:pPr>
            <a:r>
              <a:rPr lang="en-US" sz="5100" kern="1200" dirty="0"/>
              <a:t>5</a:t>
            </a:r>
          </a:p>
        </p:txBody>
      </p:sp>
      <p:sp>
        <p:nvSpPr>
          <p:cNvPr id="67" name="TextBox 66">
            <a:extLst>
              <a:ext uri="{FF2B5EF4-FFF2-40B4-BE49-F238E27FC236}">
                <a16:creationId xmlns:a16="http://schemas.microsoft.com/office/drawing/2014/main" id="{281DA9A5-FFDF-4062-A7FD-E9565415261D}"/>
              </a:ext>
            </a:extLst>
          </p:cNvPr>
          <p:cNvSpPr txBox="1"/>
          <p:nvPr/>
        </p:nvSpPr>
        <p:spPr>
          <a:xfrm>
            <a:off x="15304395" y="6272362"/>
            <a:ext cx="7796905" cy="1015663"/>
          </a:xfrm>
          <a:prstGeom prst="rect">
            <a:avLst/>
          </a:prstGeom>
          <a:noFill/>
        </p:spPr>
        <p:txBody>
          <a:bodyPr wrap="square" rtlCol="0">
            <a:spAutoFit/>
          </a:bodyPr>
          <a:lstStyle/>
          <a:p>
            <a:pPr algn="ctr"/>
            <a:r>
              <a:rPr lang="en-US" sz="5800" b="1" dirty="0"/>
              <a:t>Methods</a:t>
            </a:r>
          </a:p>
        </p:txBody>
      </p:sp>
      <p:sp>
        <p:nvSpPr>
          <p:cNvPr id="70" name="Rectangle: Rounded Corners 69">
            <a:extLst>
              <a:ext uri="{FF2B5EF4-FFF2-40B4-BE49-F238E27FC236}">
                <a16:creationId xmlns:a16="http://schemas.microsoft.com/office/drawing/2014/main" id="{67CAB57B-C6DA-4A2B-95C6-758A97F322E4}"/>
              </a:ext>
            </a:extLst>
          </p:cNvPr>
          <p:cNvSpPr/>
          <p:nvPr/>
        </p:nvSpPr>
        <p:spPr>
          <a:xfrm>
            <a:off x="16283152" y="7288025"/>
            <a:ext cx="8563491" cy="977407"/>
          </a:xfrm>
          <a:prstGeom prst="roundRect">
            <a:avLst/>
          </a:prstGeom>
          <a:solidFill>
            <a:schemeClr val="accent2">
              <a:lumMod val="20000"/>
              <a:lumOff val="80000"/>
            </a:schemeClr>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1" name="Rectangle: Rounded Corners 4">
            <a:extLst>
              <a:ext uri="{FF2B5EF4-FFF2-40B4-BE49-F238E27FC236}">
                <a16:creationId xmlns:a16="http://schemas.microsoft.com/office/drawing/2014/main" id="{95E54FF9-8BA7-4CB9-963D-9A9E6B23737A}"/>
              </a:ext>
            </a:extLst>
          </p:cNvPr>
          <p:cNvSpPr txBox="1"/>
          <p:nvPr/>
        </p:nvSpPr>
        <p:spPr>
          <a:xfrm>
            <a:off x="16427654" y="7997885"/>
            <a:ext cx="8274486" cy="200390"/>
          </a:xfrm>
          <a:prstGeom prst="rect">
            <a:avLst/>
          </a:prstGeom>
          <a:solidFill>
            <a:schemeClr val="accent2">
              <a:lumMod val="20000"/>
              <a:lumOff val="80000"/>
            </a:schemeClr>
          </a:solidFill>
          <a:ln>
            <a:solidFill>
              <a:schemeClr val="accent2">
                <a:lumMod val="20000"/>
                <a:lumOff val="80000"/>
              </a:schemeClr>
            </a:solidFill>
          </a:ln>
        </p:spPr>
        <p:style>
          <a:lnRef idx="0">
            <a:scrgbClr r="0" g="0" b="0"/>
          </a:lnRef>
          <a:fillRef idx="0">
            <a:scrgbClr r="0" g="0" b="0"/>
          </a:fillRef>
          <a:effectRef idx="0">
            <a:scrgbClr r="0" g="0" b="0"/>
          </a:effectRef>
          <a:fontRef idx="minor">
            <a:schemeClr val="lt1"/>
          </a:fontRef>
        </p:style>
        <p:txBody>
          <a:bodyPr spcFirstLastPara="0" vert="horz" wrap="square" lIns="194310" tIns="97155" rIns="194310" bIns="97155" numCol="1" spcCol="1270" anchor="ctr" anchorCtr="0">
            <a:noAutofit/>
          </a:bodyPr>
          <a:lstStyle/>
          <a:p>
            <a:pPr defTabSz="2266950">
              <a:lnSpc>
                <a:spcPct val="90000"/>
              </a:lnSpc>
              <a:spcAft>
                <a:spcPct val="35000"/>
              </a:spcAft>
            </a:pPr>
            <a:r>
              <a:rPr lang="en-US" sz="30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Build preliminary spectrometer to become familiar with equipment </a:t>
            </a:r>
            <a:endParaRPr lang="en-US" sz="3000" dirty="0">
              <a:solidFill>
                <a:schemeClr val="tx1"/>
              </a:solidFill>
              <a:latin typeface="Arial" panose="020B0604020202020204" pitchFamily="34" charset="0"/>
              <a:cs typeface="Arial" panose="020B0604020202020204" pitchFamily="34" charset="0"/>
            </a:endParaRPr>
          </a:p>
          <a:p>
            <a:pPr marL="0" lvl="0" indent="0" algn="ctr" defTabSz="2266950">
              <a:lnSpc>
                <a:spcPct val="90000"/>
              </a:lnSpc>
              <a:spcBef>
                <a:spcPct val="0"/>
              </a:spcBef>
              <a:spcAft>
                <a:spcPct val="35000"/>
              </a:spcAft>
              <a:buNone/>
            </a:pPr>
            <a:endParaRPr lang="en-US" sz="3200" kern="1200" dirty="0">
              <a:latin typeface="Arial" panose="020B0604020202020204" pitchFamily="34" charset="0"/>
              <a:cs typeface="Arial" panose="020B0604020202020204" pitchFamily="34" charset="0"/>
            </a:endParaRPr>
          </a:p>
        </p:txBody>
      </p:sp>
      <p:sp>
        <p:nvSpPr>
          <p:cNvPr id="72" name="Rectangle: Rounded Corners 71">
            <a:extLst>
              <a:ext uri="{FF2B5EF4-FFF2-40B4-BE49-F238E27FC236}">
                <a16:creationId xmlns:a16="http://schemas.microsoft.com/office/drawing/2014/main" id="{15F5DD2E-53AC-4797-AD87-A6424052603D}"/>
              </a:ext>
            </a:extLst>
          </p:cNvPr>
          <p:cNvSpPr/>
          <p:nvPr/>
        </p:nvSpPr>
        <p:spPr>
          <a:xfrm>
            <a:off x="16289966" y="8285609"/>
            <a:ext cx="8563491" cy="977407"/>
          </a:xfrm>
          <a:prstGeom prst="roundRect">
            <a:avLst/>
          </a:prstGeom>
          <a:solidFill>
            <a:schemeClr val="accent2">
              <a:lumMod val="20000"/>
              <a:lumOff val="80000"/>
            </a:schemeClr>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3" name="TextBox 72">
            <a:extLst>
              <a:ext uri="{FF2B5EF4-FFF2-40B4-BE49-F238E27FC236}">
                <a16:creationId xmlns:a16="http://schemas.microsoft.com/office/drawing/2014/main" id="{C70A80C4-FA8F-4898-9B69-8DDBC0B5ED43}"/>
              </a:ext>
            </a:extLst>
          </p:cNvPr>
          <p:cNvSpPr txBox="1"/>
          <p:nvPr/>
        </p:nvSpPr>
        <p:spPr>
          <a:xfrm>
            <a:off x="16532004" y="8246136"/>
            <a:ext cx="8321016" cy="1292662"/>
          </a:xfrm>
          <a:prstGeom prst="rect">
            <a:avLst/>
          </a:prstGeom>
          <a:noFill/>
        </p:spPr>
        <p:txBody>
          <a:bodyPr wrap="square" rtlCol="0">
            <a:spAutoFit/>
          </a:bodyPr>
          <a:lstStyle/>
          <a:p>
            <a:r>
              <a:rPr lang="en-US" sz="3000" dirty="0">
                <a:effectLst/>
                <a:latin typeface="Arial" panose="020B0604020202020204" pitchFamily="34" charset="0"/>
                <a:ea typeface="Times New Roman" panose="02020603050405020304" pitchFamily="18" charset="0"/>
                <a:cs typeface="Arial" panose="020B0604020202020204" pitchFamily="34" charset="0"/>
              </a:rPr>
              <a:t>Measure the spectral line of water to confirm system works</a:t>
            </a:r>
            <a:endParaRPr lang="en-US" sz="3000" dirty="0"/>
          </a:p>
          <a:p>
            <a:endParaRPr lang="en-US" dirty="0"/>
          </a:p>
        </p:txBody>
      </p:sp>
      <p:sp>
        <p:nvSpPr>
          <p:cNvPr id="74" name="Rectangle: Rounded Corners 73">
            <a:extLst>
              <a:ext uri="{FF2B5EF4-FFF2-40B4-BE49-F238E27FC236}">
                <a16:creationId xmlns:a16="http://schemas.microsoft.com/office/drawing/2014/main" id="{0A62EAAA-10CF-4C60-96C0-EFC777F68E20}"/>
              </a:ext>
            </a:extLst>
          </p:cNvPr>
          <p:cNvSpPr/>
          <p:nvPr/>
        </p:nvSpPr>
        <p:spPr>
          <a:xfrm>
            <a:off x="16289966" y="9271087"/>
            <a:ext cx="8563491" cy="977407"/>
          </a:xfrm>
          <a:prstGeom prst="roundRect">
            <a:avLst/>
          </a:prstGeom>
          <a:solidFill>
            <a:schemeClr val="accent2">
              <a:lumMod val="20000"/>
              <a:lumOff val="80000"/>
            </a:schemeClr>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5" name="TextBox 74">
            <a:extLst>
              <a:ext uri="{FF2B5EF4-FFF2-40B4-BE49-F238E27FC236}">
                <a16:creationId xmlns:a16="http://schemas.microsoft.com/office/drawing/2014/main" id="{890B4A6A-340B-4E86-AF46-B9D8F3C86495}"/>
              </a:ext>
            </a:extLst>
          </p:cNvPr>
          <p:cNvSpPr txBox="1"/>
          <p:nvPr/>
        </p:nvSpPr>
        <p:spPr>
          <a:xfrm>
            <a:off x="16427655" y="9227684"/>
            <a:ext cx="8198069" cy="1292662"/>
          </a:xfrm>
          <a:prstGeom prst="rect">
            <a:avLst/>
          </a:prstGeom>
          <a:noFill/>
        </p:spPr>
        <p:txBody>
          <a:bodyPr wrap="square" rtlCol="0">
            <a:spAutoFit/>
          </a:bodyPr>
          <a:lstStyle/>
          <a:p>
            <a:r>
              <a:rPr lang="en-US" sz="1600" dirty="0">
                <a:effectLst/>
                <a:latin typeface="Arial" panose="020B0604020202020204" pitchFamily="34" charset="0"/>
                <a:ea typeface="Times New Roman" panose="02020603050405020304" pitchFamily="18" charset="0"/>
                <a:cs typeface="Arial" panose="020B0604020202020204" pitchFamily="34" charset="0"/>
              </a:rPr>
              <a:t> </a:t>
            </a:r>
            <a:r>
              <a:rPr lang="en-US" sz="3000" dirty="0">
                <a:effectLst/>
                <a:latin typeface="Arial" panose="020B0604020202020204" pitchFamily="34" charset="0"/>
                <a:ea typeface="Times New Roman" panose="02020603050405020304" pitchFamily="18" charset="0"/>
                <a:cs typeface="Arial" panose="020B0604020202020204" pitchFamily="34" charset="0"/>
              </a:rPr>
              <a:t>Design more comprehensive set-up and order equipment </a:t>
            </a:r>
            <a:endParaRPr lang="en-US" sz="3000" dirty="0"/>
          </a:p>
          <a:p>
            <a:endParaRPr lang="en-US" dirty="0"/>
          </a:p>
        </p:txBody>
      </p:sp>
      <p:sp>
        <p:nvSpPr>
          <p:cNvPr id="76" name="Rectangle: Rounded Corners 75">
            <a:extLst>
              <a:ext uri="{FF2B5EF4-FFF2-40B4-BE49-F238E27FC236}">
                <a16:creationId xmlns:a16="http://schemas.microsoft.com/office/drawing/2014/main" id="{CA7C886C-F637-4119-941D-99E03BF550E1}"/>
              </a:ext>
            </a:extLst>
          </p:cNvPr>
          <p:cNvSpPr/>
          <p:nvPr/>
        </p:nvSpPr>
        <p:spPr>
          <a:xfrm>
            <a:off x="16289966" y="10256565"/>
            <a:ext cx="8563491" cy="977407"/>
          </a:xfrm>
          <a:prstGeom prst="roundRect">
            <a:avLst/>
          </a:prstGeom>
          <a:solidFill>
            <a:schemeClr val="accent2">
              <a:lumMod val="20000"/>
              <a:lumOff val="80000"/>
            </a:schemeClr>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77" name="TextBox 76">
            <a:extLst>
              <a:ext uri="{FF2B5EF4-FFF2-40B4-BE49-F238E27FC236}">
                <a16:creationId xmlns:a16="http://schemas.microsoft.com/office/drawing/2014/main" id="{831AD9CB-6A43-41D2-BEAA-5FF7DFECC226}"/>
              </a:ext>
            </a:extLst>
          </p:cNvPr>
          <p:cNvSpPr txBox="1"/>
          <p:nvPr/>
        </p:nvSpPr>
        <p:spPr>
          <a:xfrm>
            <a:off x="16448797" y="10237436"/>
            <a:ext cx="8274486" cy="1015663"/>
          </a:xfrm>
          <a:prstGeom prst="rect">
            <a:avLst/>
          </a:prstGeom>
          <a:noFill/>
        </p:spPr>
        <p:txBody>
          <a:bodyPr wrap="square" rtlCol="0">
            <a:spAutoFit/>
          </a:bodyPr>
          <a:lstStyle/>
          <a:p>
            <a:r>
              <a:rPr lang="en-US" sz="3000" dirty="0">
                <a:effectLst/>
                <a:latin typeface="Arial" panose="020B0604020202020204" pitchFamily="34" charset="0"/>
                <a:ea typeface="Times New Roman" panose="02020603050405020304" pitchFamily="18" charset="0"/>
                <a:cs typeface="Arial" panose="020B0604020202020204" pitchFamily="34" charset="0"/>
              </a:rPr>
              <a:t>Measure spectral line of water and glycolaldehyde with new system</a:t>
            </a:r>
            <a:endParaRPr lang="en-US" sz="3000" dirty="0"/>
          </a:p>
        </p:txBody>
      </p:sp>
      <p:sp>
        <p:nvSpPr>
          <p:cNvPr id="79" name="Rectangle: Rounded Corners 78">
            <a:extLst>
              <a:ext uri="{FF2B5EF4-FFF2-40B4-BE49-F238E27FC236}">
                <a16:creationId xmlns:a16="http://schemas.microsoft.com/office/drawing/2014/main" id="{EA4945DA-2E26-402E-BDD6-4EA2AB518627}"/>
              </a:ext>
            </a:extLst>
          </p:cNvPr>
          <p:cNvSpPr/>
          <p:nvPr/>
        </p:nvSpPr>
        <p:spPr>
          <a:xfrm>
            <a:off x="16283151" y="11231090"/>
            <a:ext cx="8563491" cy="977407"/>
          </a:xfrm>
          <a:prstGeom prst="roundRect">
            <a:avLst/>
          </a:prstGeom>
          <a:solidFill>
            <a:schemeClr val="accent2">
              <a:lumMod val="20000"/>
              <a:lumOff val="80000"/>
            </a:schemeClr>
          </a:solidFill>
          <a:ln>
            <a:solidFill>
              <a:schemeClr val="bg1"/>
            </a:solidFill>
          </a:ln>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0" name="TextBox 79">
            <a:extLst>
              <a:ext uri="{FF2B5EF4-FFF2-40B4-BE49-F238E27FC236}">
                <a16:creationId xmlns:a16="http://schemas.microsoft.com/office/drawing/2014/main" id="{AC51F47B-C85C-455D-AB56-6C94D590BB1D}"/>
              </a:ext>
            </a:extLst>
          </p:cNvPr>
          <p:cNvSpPr txBox="1"/>
          <p:nvPr/>
        </p:nvSpPr>
        <p:spPr>
          <a:xfrm>
            <a:off x="16420729" y="11214843"/>
            <a:ext cx="8330622" cy="1015663"/>
          </a:xfrm>
          <a:prstGeom prst="rect">
            <a:avLst/>
          </a:prstGeom>
          <a:noFill/>
        </p:spPr>
        <p:txBody>
          <a:bodyPr wrap="square" rtlCol="0">
            <a:spAutoFit/>
          </a:bodyPr>
          <a:lstStyle/>
          <a:p>
            <a:r>
              <a:rPr lang="en-US" sz="3000" dirty="0">
                <a:effectLst/>
                <a:latin typeface="Arial" panose="020B0604020202020204" pitchFamily="34" charset="0"/>
                <a:ea typeface="Times New Roman" panose="02020603050405020304" pitchFamily="18" charset="0"/>
                <a:cs typeface="Arial" panose="020B0604020202020204" pitchFamily="34" charset="0"/>
              </a:rPr>
              <a:t>Compare lab results with expected results to assess effectiveness of the new system </a:t>
            </a:r>
            <a:endParaRPr lang="en-US" sz="3000" dirty="0"/>
          </a:p>
        </p:txBody>
      </p:sp>
      <p:pic>
        <p:nvPicPr>
          <p:cNvPr id="100" name="Picture 99" descr="Chart&#10;&#10;Description automatically generated">
            <a:extLst>
              <a:ext uri="{FF2B5EF4-FFF2-40B4-BE49-F238E27FC236}">
                <a16:creationId xmlns:a16="http://schemas.microsoft.com/office/drawing/2014/main" id="{B1EE2E4B-9A5C-4CEC-B07E-43D771775518}"/>
              </a:ext>
            </a:extLst>
          </p:cNvPr>
          <p:cNvPicPr>
            <a:picLocks noChangeAspect="1"/>
          </p:cNvPicPr>
          <p:nvPr/>
        </p:nvPicPr>
        <p:blipFill rotWithShape="1">
          <a:blip r:embed="rId7"/>
          <a:srcRect r="4994"/>
          <a:stretch/>
        </p:blipFill>
        <p:spPr>
          <a:xfrm>
            <a:off x="13671612" y="13791265"/>
            <a:ext cx="12062712" cy="7048500"/>
          </a:xfrm>
          <a:prstGeom prst="rect">
            <a:avLst/>
          </a:prstGeom>
        </p:spPr>
      </p:pic>
      <p:sp>
        <p:nvSpPr>
          <p:cNvPr id="103" name="TextBox 102">
            <a:extLst>
              <a:ext uri="{FF2B5EF4-FFF2-40B4-BE49-F238E27FC236}">
                <a16:creationId xmlns:a16="http://schemas.microsoft.com/office/drawing/2014/main" id="{7CA08011-37A5-4C11-B1B5-8EA238EF2B08}"/>
              </a:ext>
            </a:extLst>
          </p:cNvPr>
          <p:cNvSpPr txBox="1"/>
          <p:nvPr/>
        </p:nvSpPr>
        <p:spPr>
          <a:xfrm>
            <a:off x="14452600" y="20911201"/>
            <a:ext cx="22237700" cy="2554545"/>
          </a:xfrm>
          <a:prstGeom prst="rect">
            <a:avLst/>
          </a:prstGeom>
          <a:noFill/>
        </p:spPr>
        <p:txBody>
          <a:bodyPr wrap="square" rtlCol="0">
            <a:spAutoFit/>
          </a:bodyPr>
          <a:lstStyle/>
          <a:p>
            <a:pPr algn="just"/>
            <a:r>
              <a:rPr lang="en-US" sz="3200" dirty="0"/>
              <a:t>Spectra taken between 183.204 GHz to 183.396 GHz. The absorption line of water was detected at 183.316 GHz as indicated on the left. The </a:t>
            </a:r>
            <a:r>
              <a:rPr lang="en-US" sz="3200" dirty="0" err="1"/>
              <a:t>lineshape</a:t>
            </a:r>
            <a:r>
              <a:rPr lang="en-US" sz="3200" dirty="0"/>
              <a:t> of the observed absorption line indicated on the right was fitted to a Voigt profile. The Doppler contribution corresponds to a Gaussian profile with a linewidth of 0.531 MHz and the pressure broadening contribution corresponds to a Lorentzian profile with a linewidth of 1.385 </a:t>
            </a:r>
            <a:r>
              <a:rPr lang="en-US" sz="3200" dirty="0">
                <a:latin typeface="Arial" panose="020B0604020202020204" pitchFamily="34" charset="0"/>
                <a:cs typeface="Arial" panose="020B0604020202020204" pitchFamily="34" charset="0"/>
              </a:rPr>
              <a:t>± 0.017 </a:t>
            </a:r>
            <a:r>
              <a:rPr lang="en-US" sz="3200" dirty="0" err="1">
                <a:latin typeface="Arial" panose="020B0604020202020204" pitchFamily="34" charset="0"/>
                <a:cs typeface="Arial" panose="020B0604020202020204" pitchFamily="34" charset="0"/>
              </a:rPr>
              <a:t>MHz.</a:t>
            </a:r>
            <a:r>
              <a:rPr lang="en-US" sz="3200" dirty="0">
                <a:latin typeface="Arial" panose="020B0604020202020204" pitchFamily="34" charset="0"/>
                <a:cs typeface="Arial" panose="020B0604020202020204" pitchFamily="34" charset="0"/>
              </a:rPr>
              <a:t> </a:t>
            </a:r>
            <a:r>
              <a:rPr lang="en-US" sz="3200" dirty="0"/>
              <a:t>The absorption line of glycolaldehyde will be measured and analyzed next.</a:t>
            </a:r>
          </a:p>
        </p:txBody>
      </p:sp>
      <p:pic>
        <p:nvPicPr>
          <p:cNvPr id="105" name="Picture 104" descr="A picture containing indoor, engine, miller, cluttered&#10;&#10;Description automatically generated">
            <a:extLst>
              <a:ext uri="{FF2B5EF4-FFF2-40B4-BE49-F238E27FC236}">
                <a16:creationId xmlns:a16="http://schemas.microsoft.com/office/drawing/2014/main" id="{6E45DF42-6491-45F0-A8E9-2EBB36B8F584}"/>
              </a:ext>
            </a:extLst>
          </p:cNvPr>
          <p:cNvPicPr>
            <a:picLocks noChangeAspect="1"/>
          </p:cNvPicPr>
          <p:nvPr/>
        </p:nvPicPr>
        <p:blipFill>
          <a:blip r:embed="rId8"/>
          <a:stretch>
            <a:fillRect/>
          </a:stretch>
        </p:blipFill>
        <p:spPr>
          <a:xfrm rot="5400000">
            <a:off x="12300994" y="25971741"/>
            <a:ext cx="7876567" cy="4434507"/>
          </a:xfrm>
          <a:prstGeom prst="rect">
            <a:avLst/>
          </a:prstGeom>
        </p:spPr>
      </p:pic>
      <p:pic>
        <p:nvPicPr>
          <p:cNvPr id="107" name="Picture 106">
            <a:extLst>
              <a:ext uri="{FF2B5EF4-FFF2-40B4-BE49-F238E27FC236}">
                <a16:creationId xmlns:a16="http://schemas.microsoft.com/office/drawing/2014/main" id="{164F1A5B-20B7-4BBF-9C90-14CFCF65D6FD}"/>
              </a:ext>
            </a:extLst>
          </p:cNvPr>
          <p:cNvPicPr>
            <a:picLocks noChangeAspect="1"/>
          </p:cNvPicPr>
          <p:nvPr/>
        </p:nvPicPr>
        <p:blipFill>
          <a:blip r:embed="rId9"/>
          <a:stretch>
            <a:fillRect/>
          </a:stretch>
        </p:blipFill>
        <p:spPr>
          <a:xfrm rot="5400000">
            <a:off x="30966949" y="25996510"/>
            <a:ext cx="7876568" cy="4434508"/>
          </a:xfrm>
          <a:prstGeom prst="rect">
            <a:avLst/>
          </a:prstGeom>
        </p:spPr>
      </p:pic>
      <mc:AlternateContent xmlns:mc="http://schemas.openxmlformats.org/markup-compatibility/2006">
        <mc:Choice xmlns:a14="http://schemas.microsoft.com/office/drawing/2010/main" Requires="a14">
          <p:sp>
            <p:nvSpPr>
              <p:cNvPr id="51" name="TextBox 50">
                <a:extLst>
                  <a:ext uri="{FF2B5EF4-FFF2-40B4-BE49-F238E27FC236}">
                    <a16:creationId xmlns:a16="http://schemas.microsoft.com/office/drawing/2014/main" id="{B96D8801-8658-4413-A7AA-AB2C8F27F217}"/>
                  </a:ext>
                </a:extLst>
              </p:cNvPr>
              <p:cNvSpPr txBox="1"/>
              <p:nvPr/>
            </p:nvSpPr>
            <p:spPr>
              <a:xfrm>
                <a:off x="9976296" y="23148650"/>
                <a:ext cx="1891480" cy="470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𝐽</m:t>
                          </m:r>
                        </m:e>
                        <m: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𝑎</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𝑐</m:t>
                              </m:r>
                            </m:sub>
                          </m:sSub>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3</m:t>
                          </m:r>
                        </m:e>
                        <m:sub>
                          <m:r>
                            <a:rPr lang="en-US" sz="2800" b="0" i="1" smtClean="0">
                              <a:latin typeface="Cambria Math" panose="02040503050406030204" pitchFamily="18" charset="0"/>
                            </a:rPr>
                            <m:t>1 3</m:t>
                          </m:r>
                        </m:sub>
                      </m:sSub>
                    </m:oMath>
                  </m:oMathPara>
                </a14:m>
                <a:endParaRPr lang="en-US" sz="2000" dirty="0">
                  <a:latin typeface="Arial" panose="020B0604020202020204" pitchFamily="34" charset="0"/>
                  <a:cs typeface="Arial" panose="020B0604020202020204" pitchFamily="34" charset="0"/>
                </a:endParaRPr>
              </a:p>
            </p:txBody>
          </p:sp>
        </mc:Choice>
        <mc:Fallback>
          <p:sp>
            <p:nvSpPr>
              <p:cNvPr id="51" name="TextBox 50">
                <a:extLst>
                  <a:ext uri="{FF2B5EF4-FFF2-40B4-BE49-F238E27FC236}">
                    <a16:creationId xmlns:a16="http://schemas.microsoft.com/office/drawing/2014/main" id="{B96D8801-8658-4413-A7AA-AB2C8F27F217}"/>
                  </a:ext>
                </a:extLst>
              </p:cNvPr>
              <p:cNvSpPr txBox="1">
                <a:spLocks noRot="1" noChangeAspect="1" noMove="1" noResize="1" noEditPoints="1" noAdjustHandles="1" noChangeArrowheads="1" noChangeShapeType="1" noTextEdit="1"/>
              </p:cNvSpPr>
              <p:nvPr/>
            </p:nvSpPr>
            <p:spPr>
              <a:xfrm>
                <a:off x="9976296" y="23148650"/>
                <a:ext cx="1891480" cy="470065"/>
              </a:xfrm>
              <a:prstGeom prst="rect">
                <a:avLst/>
              </a:prstGeom>
              <a:blipFill>
                <a:blip r:embed="rId10"/>
                <a:stretch>
                  <a:fillRect b="-129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2" name="TextBox 51">
                <a:extLst>
                  <a:ext uri="{FF2B5EF4-FFF2-40B4-BE49-F238E27FC236}">
                    <a16:creationId xmlns:a16="http://schemas.microsoft.com/office/drawing/2014/main" id="{6041A37A-5A90-43B6-90F4-D5C29365C176}"/>
                  </a:ext>
                </a:extLst>
              </p:cNvPr>
              <p:cNvSpPr txBox="1"/>
              <p:nvPr/>
            </p:nvSpPr>
            <p:spPr>
              <a:xfrm>
                <a:off x="9972161" y="25691865"/>
                <a:ext cx="1927001" cy="47006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𝐽</m:t>
                          </m:r>
                        </m:e>
                        <m: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𝑎</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𝐾</m:t>
                              </m:r>
                            </m:e>
                            <m:sub>
                              <m:r>
                                <a:rPr lang="en-US" sz="2800" b="0" i="1" smtClean="0">
                                  <a:latin typeface="Cambria Math" panose="02040503050406030204" pitchFamily="18" charset="0"/>
                                </a:rPr>
                                <m:t>𝑐</m:t>
                              </m:r>
                            </m:sub>
                          </m:sSub>
                        </m:sub>
                      </m:sSub>
                      <m:r>
                        <a:rPr lang="en-US" sz="2800" b="0" i="1" smtClean="0">
                          <a:latin typeface="Cambria Math" panose="02040503050406030204" pitchFamily="18" charset="0"/>
                        </a:rPr>
                        <m:t>=</m:t>
                      </m:r>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2</m:t>
                          </m:r>
                        </m:e>
                        <m:sub>
                          <m:r>
                            <a:rPr lang="en-US" sz="2800" b="0" i="1" smtClean="0">
                              <a:latin typeface="Cambria Math" panose="02040503050406030204" pitchFamily="18" charset="0"/>
                            </a:rPr>
                            <m:t>2 0</m:t>
                          </m:r>
                        </m:sub>
                      </m:sSub>
                    </m:oMath>
                  </m:oMathPara>
                </a14:m>
                <a:endParaRPr lang="en-US" sz="2000" i="1" dirty="0">
                  <a:latin typeface="Arial" panose="020B0604020202020204" pitchFamily="34" charset="0"/>
                  <a:ea typeface="Dotum" panose="020B0503020000020004" pitchFamily="34" charset="-127"/>
                  <a:cs typeface="Arial" panose="020B0604020202020204" pitchFamily="34" charset="0"/>
                </a:endParaRPr>
              </a:p>
            </p:txBody>
          </p:sp>
        </mc:Choice>
        <mc:Fallback>
          <p:sp>
            <p:nvSpPr>
              <p:cNvPr id="52" name="TextBox 51">
                <a:extLst>
                  <a:ext uri="{FF2B5EF4-FFF2-40B4-BE49-F238E27FC236}">
                    <a16:creationId xmlns:a16="http://schemas.microsoft.com/office/drawing/2014/main" id="{6041A37A-5A90-43B6-90F4-D5C29365C176}"/>
                  </a:ext>
                </a:extLst>
              </p:cNvPr>
              <p:cNvSpPr txBox="1">
                <a:spLocks noRot="1" noChangeAspect="1" noMove="1" noResize="1" noEditPoints="1" noAdjustHandles="1" noChangeArrowheads="1" noChangeShapeType="1" noTextEdit="1"/>
              </p:cNvSpPr>
              <p:nvPr/>
            </p:nvSpPr>
            <p:spPr>
              <a:xfrm>
                <a:off x="9972161" y="25691865"/>
                <a:ext cx="1927001" cy="470065"/>
              </a:xfrm>
              <a:prstGeom prst="rect">
                <a:avLst/>
              </a:prstGeom>
              <a:blipFill>
                <a:blip r:embed="rId11"/>
                <a:stretch>
                  <a:fillRect/>
                </a:stretch>
              </a:blipFill>
            </p:spPr>
            <p:txBody>
              <a:bodyPr/>
              <a:lstStyle/>
              <a:p>
                <a:r>
                  <a:rPr lang="en-US">
                    <a:noFill/>
                  </a:rPr>
                  <a:t> </a:t>
                </a:r>
              </a:p>
            </p:txBody>
          </p:sp>
        </mc:Fallback>
      </mc:AlternateContent>
      <p:pic>
        <p:nvPicPr>
          <p:cNvPr id="7" name="Picture 6" descr="Chart, histogram&#10;&#10;Description automatically generated">
            <a:extLst>
              <a:ext uri="{FF2B5EF4-FFF2-40B4-BE49-F238E27FC236}">
                <a16:creationId xmlns:a16="http://schemas.microsoft.com/office/drawing/2014/main" id="{7049D623-F887-478A-98DF-BED0F28A66FE}"/>
              </a:ext>
            </a:extLst>
          </p:cNvPr>
          <p:cNvPicPr>
            <a:picLocks noChangeAspect="1"/>
          </p:cNvPicPr>
          <p:nvPr/>
        </p:nvPicPr>
        <p:blipFill rotWithShape="1">
          <a:blip r:embed="rId12"/>
          <a:srcRect r="2536"/>
          <a:stretch/>
        </p:blipFill>
        <p:spPr>
          <a:xfrm>
            <a:off x="25996194" y="14762429"/>
            <a:ext cx="11534892" cy="6019068"/>
          </a:xfrm>
          <a:prstGeom prst="rect">
            <a:avLst/>
          </a:prstGeom>
        </p:spPr>
      </p:pic>
      <mc:AlternateContent xmlns:mc="http://schemas.openxmlformats.org/markup-compatibility/2006">
        <mc:Choice xmlns:a14="http://schemas.microsoft.com/office/drawing/2010/main" Requires="a14">
          <p:sp>
            <p:nvSpPr>
              <p:cNvPr id="54" name="TextBox 53">
                <a:extLst>
                  <a:ext uri="{FF2B5EF4-FFF2-40B4-BE49-F238E27FC236}">
                    <a16:creationId xmlns:a16="http://schemas.microsoft.com/office/drawing/2014/main" id="{352A9646-9202-48FF-BC3E-13CDB2BE45C4}"/>
                  </a:ext>
                </a:extLst>
              </p:cNvPr>
              <p:cNvSpPr txBox="1"/>
              <p:nvPr/>
            </p:nvSpPr>
            <p:spPr>
              <a:xfrm>
                <a:off x="27187233" y="18910168"/>
                <a:ext cx="366375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𝜈</m:t>
                          </m:r>
                        </m:e>
                        <m:sub>
                          <m:r>
                            <a:rPr lang="en-US" sz="2400" b="0" i="1" smtClean="0">
                              <a:latin typeface="Cambria Math" panose="02040503050406030204" pitchFamily="18" charset="0"/>
                              <a:ea typeface="Cambria Math" panose="02040503050406030204" pitchFamily="18" charset="0"/>
                            </a:rPr>
                            <m:t>𝑃𝐵</m:t>
                          </m:r>
                        </m:sub>
                      </m:sSub>
                      <m:r>
                        <a:rPr lang="en-US" sz="2400" b="0" i="1" smtClean="0">
                          <a:latin typeface="Cambria Math" panose="02040503050406030204" pitchFamily="18" charset="0"/>
                          <a:ea typeface="Cambria Math" panose="02040503050406030204" pitchFamily="18" charset="0"/>
                        </a:rPr>
                        <m:t>=1.3</m:t>
                      </m:r>
                      <m:r>
                        <a:rPr lang="en-US" sz="2400" b="0" i="1" smtClean="0">
                          <a:latin typeface="Cambria Math" panose="02040503050406030204" pitchFamily="18" charset="0"/>
                          <a:ea typeface="Cambria Math" panose="02040503050406030204" pitchFamily="18" charset="0"/>
                        </a:rPr>
                        <m:t>85</m:t>
                      </m:r>
                      <m:r>
                        <m:rPr>
                          <m:nor/>
                        </m:rPr>
                        <a:rPr lang="en-US" sz="2400" b="0" i="0" smtClean="0">
                          <a:latin typeface="Cambria Math" panose="02040503050406030204" pitchFamily="18" charset="0"/>
                          <a:ea typeface="Cambria Math" panose="02040503050406030204" pitchFamily="18" charset="0"/>
                        </a:rPr>
                        <m:t> </m:t>
                      </m:r>
                      <m:r>
                        <m:rPr>
                          <m:nor/>
                        </m:rPr>
                        <a:rPr lang="en-US" sz="2400" dirty="0">
                          <a:latin typeface="Cambria Math" panose="02040503050406030204" pitchFamily="18" charset="0"/>
                          <a:ea typeface="Cambria Math" panose="02040503050406030204" pitchFamily="18" charset="0"/>
                          <a:cs typeface="Arial" panose="020B0604020202020204" pitchFamily="34" charset="0"/>
                        </a:rPr>
                        <m:t>± 0.017</m:t>
                      </m:r>
                      <m:r>
                        <a:rPr lang="en-US" sz="2400" b="0" i="1" dirty="0" smtClean="0">
                          <a:latin typeface="Cambria Math" panose="02040503050406030204" pitchFamily="18" charset="0"/>
                          <a:ea typeface="Cambria Math" panose="02040503050406030204" pitchFamily="18" charset="0"/>
                          <a:cs typeface="Arial" panose="020B0604020202020204" pitchFamily="34" charset="0"/>
                        </a:rPr>
                        <m:t> </m:t>
                      </m:r>
                      <m:r>
                        <a:rPr lang="en-US" sz="2400" b="0" i="1" smtClean="0">
                          <a:latin typeface="Cambria Math" panose="02040503050406030204" pitchFamily="18" charset="0"/>
                          <a:ea typeface="Cambria Math" panose="02040503050406030204" pitchFamily="18" charset="0"/>
                        </a:rPr>
                        <m:t>𝑀𝐻𝑧</m:t>
                      </m:r>
                    </m:oMath>
                  </m:oMathPara>
                </a14:m>
                <a:endParaRPr lang="en-US" sz="2400" dirty="0"/>
              </a:p>
            </p:txBody>
          </p:sp>
        </mc:Choice>
        <mc:Fallback>
          <p:sp>
            <p:nvSpPr>
              <p:cNvPr id="54" name="TextBox 53">
                <a:extLst>
                  <a:ext uri="{FF2B5EF4-FFF2-40B4-BE49-F238E27FC236}">
                    <a16:creationId xmlns:a16="http://schemas.microsoft.com/office/drawing/2014/main" id="{352A9646-9202-48FF-BC3E-13CDB2BE45C4}"/>
                  </a:ext>
                </a:extLst>
              </p:cNvPr>
              <p:cNvSpPr txBox="1">
                <a:spLocks noRot="1" noChangeAspect="1" noMove="1" noResize="1" noEditPoints="1" noAdjustHandles="1" noChangeArrowheads="1" noChangeShapeType="1" noTextEdit="1"/>
              </p:cNvSpPr>
              <p:nvPr/>
            </p:nvSpPr>
            <p:spPr>
              <a:xfrm>
                <a:off x="27187233" y="18910168"/>
                <a:ext cx="3663759" cy="369332"/>
              </a:xfrm>
              <a:prstGeom prst="rect">
                <a:avLst/>
              </a:prstGeom>
              <a:blipFill>
                <a:blip r:embed="rId13"/>
                <a:stretch>
                  <a:fillRect l="-666" r="-333" b="-18033"/>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TextBox 2">
                <a:extLst>
                  <a:ext uri="{FF2B5EF4-FFF2-40B4-BE49-F238E27FC236}">
                    <a16:creationId xmlns:a16="http://schemas.microsoft.com/office/drawing/2014/main" id="{A31BC6D4-1060-46B2-B6E3-F43D8E5AD175}"/>
                  </a:ext>
                </a:extLst>
              </p:cNvPr>
              <p:cNvSpPr txBox="1"/>
              <p:nvPr/>
            </p:nvSpPr>
            <p:spPr>
              <a:xfrm>
                <a:off x="27187233" y="18430321"/>
                <a:ext cx="3018840" cy="39786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panose="02040503050406030204" pitchFamily="18" charset="0"/>
                              <a:ea typeface="Cambria Math" panose="02040503050406030204" pitchFamily="18" charset="0"/>
                            </a:rPr>
                          </m:ctrlPr>
                        </m:sSubPr>
                        <m:e>
                          <m:r>
                            <a:rPr lang="en-US" sz="2400" i="1">
                              <a:latin typeface="Cambria Math" panose="02040503050406030204" pitchFamily="18" charset="0"/>
                              <a:ea typeface="Cambria Math" panose="02040503050406030204" pitchFamily="18" charset="0"/>
                            </a:rPr>
                            <m:t>∆</m:t>
                          </m:r>
                          <m:r>
                            <a:rPr lang="en-US" sz="2400" i="1">
                              <a:latin typeface="Cambria Math" panose="02040503050406030204" pitchFamily="18" charset="0"/>
                              <a:ea typeface="Cambria Math" panose="02040503050406030204" pitchFamily="18" charset="0"/>
                            </a:rPr>
                            <m:t>𝜈</m:t>
                          </m:r>
                        </m:e>
                        <m:sub>
                          <m:r>
                            <a:rPr lang="en-US" sz="2400" b="0" i="1" smtClean="0">
                              <a:latin typeface="Cambria Math" panose="02040503050406030204" pitchFamily="18" charset="0"/>
                              <a:ea typeface="Cambria Math" panose="02040503050406030204" pitchFamily="18" charset="0"/>
                            </a:rPr>
                            <m:t>𝐷𝑜𝑝𝑝𝑒𝑟</m:t>
                          </m:r>
                        </m:sub>
                      </m:sSub>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0.531</m:t>
                      </m:r>
                      <m:r>
                        <a:rPr lang="en-US" sz="2400" b="0" i="1" smtClean="0">
                          <a:latin typeface="Cambria Math" panose="02040503050406030204" pitchFamily="18" charset="0"/>
                          <a:ea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𝑀𝐻𝑧</m:t>
                      </m:r>
                    </m:oMath>
                  </m:oMathPara>
                </a14:m>
                <a:endParaRPr lang="en-US" sz="2400" dirty="0"/>
              </a:p>
            </p:txBody>
          </p:sp>
        </mc:Choice>
        <mc:Fallback>
          <p:sp>
            <p:nvSpPr>
              <p:cNvPr id="3" name="TextBox 2">
                <a:extLst>
                  <a:ext uri="{FF2B5EF4-FFF2-40B4-BE49-F238E27FC236}">
                    <a16:creationId xmlns:a16="http://schemas.microsoft.com/office/drawing/2014/main" id="{A31BC6D4-1060-46B2-B6E3-F43D8E5AD175}"/>
                  </a:ext>
                </a:extLst>
              </p:cNvPr>
              <p:cNvSpPr txBox="1">
                <a:spLocks noRot="1" noChangeAspect="1" noMove="1" noResize="1" noEditPoints="1" noAdjustHandles="1" noChangeArrowheads="1" noChangeShapeType="1" noTextEdit="1"/>
              </p:cNvSpPr>
              <p:nvPr/>
            </p:nvSpPr>
            <p:spPr>
              <a:xfrm>
                <a:off x="27187233" y="18430321"/>
                <a:ext cx="3018840" cy="397866"/>
              </a:xfrm>
              <a:prstGeom prst="rect">
                <a:avLst/>
              </a:prstGeom>
              <a:blipFill>
                <a:blip r:embed="rId14"/>
                <a:stretch>
                  <a:fillRect l="-1818" r="-1414" b="-22727"/>
                </a:stretch>
              </a:blipFill>
            </p:spPr>
            <p:txBody>
              <a:bodyPr/>
              <a:lstStyle/>
              <a:p>
                <a:r>
                  <a:rPr lang="en-US">
                    <a:noFill/>
                  </a:rPr>
                  <a:t> </a:t>
                </a:r>
              </a:p>
            </p:txBody>
          </p:sp>
        </mc:Fallback>
      </mc:AlternateContent>
    </p:spTree>
    <p:extLst>
      <p:ext uri="{BB962C8B-B14F-4D97-AF65-F5344CB8AC3E}">
        <p14:creationId xmlns:p14="http://schemas.microsoft.com/office/powerpoint/2010/main" val="2702103839"/>
      </p:ext>
    </p:extLst>
  </p:cSld>
  <p:clrMapOvr>
    <a:masterClrMapping/>
  </p:clrMapOvr>
</p:sld>
</file>

<file path=ppt/theme/theme1.xml><?xml version="1.0" encoding="utf-8"?>
<a:theme xmlns:a="http://schemas.openxmlformats.org/drawingml/2006/main" name="wpi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14186</TotalTime>
  <Words>507</Words>
  <Application>Microsoft Office PowerPoint</Application>
  <PresentationFormat>Custom</PresentationFormat>
  <Paragraphs>35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Cambria</vt:lpstr>
      <vt:lpstr>Cambria Math</vt:lpstr>
      <vt:lpstr>wpi_ppt</vt:lpstr>
      <vt:lpstr>PowerPoint Presentation</vt:lpstr>
    </vt:vector>
  </TitlesOfParts>
  <Company>Worcester Polytechnic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Poster Template</dc:title>
  <dc:creator>WPI;ATC</dc:creator>
  <cp:lastModifiedBy>Mason, Kaitlin</cp:lastModifiedBy>
  <cp:revision>191</cp:revision>
  <dcterms:created xsi:type="dcterms:W3CDTF">2009-11-05T19:41:53Z</dcterms:created>
  <dcterms:modified xsi:type="dcterms:W3CDTF">2022-04-11T17:53:21Z</dcterms:modified>
</cp:coreProperties>
</file>