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
      <p:font typeface="Fira Sans Extra Condensed Medium"/>
      <p:regular r:id="rId23"/>
      <p:bold r:id="rId24"/>
      <p:italic r:id="rId25"/>
      <p:boldItalic r:id="rId26"/>
    </p:embeddedFont>
    <p:embeddedFont>
      <p:font typeface="Livvic"/>
      <p:regular r:id="rId27"/>
      <p:bold r:id="rId28"/>
      <p:italic r:id="rId29"/>
      <p:boldItalic r:id="rId30"/>
    </p:embeddedFont>
    <p:embeddedFont>
      <p:font typeface="Catamaran Light"/>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FiraSansExtraCondensedMedium-bold.fntdata"/><Relationship Id="rId23" Type="http://schemas.openxmlformats.org/officeDocument/2006/relationships/font" Target="fonts/FiraSansExtraCondensed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raSansExtraCondensedMedium-boldItalic.fntdata"/><Relationship Id="rId25" Type="http://schemas.openxmlformats.org/officeDocument/2006/relationships/font" Target="fonts/FiraSansExtraCondensedMedium-italic.fntdata"/><Relationship Id="rId28" Type="http://schemas.openxmlformats.org/officeDocument/2006/relationships/font" Target="fonts/Livvic-bold.fntdata"/><Relationship Id="rId27" Type="http://schemas.openxmlformats.org/officeDocument/2006/relationships/font" Target="fonts/Livvic-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vvic-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atamaranLight-regular.fntdata"/><Relationship Id="rId30" Type="http://schemas.openxmlformats.org/officeDocument/2006/relationships/font" Target="fonts/Livvic-bold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CatamaranLight-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BAJcY8S26p8Yz7XrVNkYiVzNChiFQtkNDVGrEiVGXR0/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lobal-lab.wpi.edu/"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lobal-lab.wpi.edu/"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582a09c7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582a09c7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582a09c74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582a09c74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545caf3b90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45caf3b90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e47dd7094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e47dd7094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5465e7bc0b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465e7bc0b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3e13d9a7e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e13d9a7e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82a09c74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82a09c74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s"/>
              <a:t>ArcGIS: </a:t>
            </a:r>
            <a:r>
              <a:rPr lang="es" u="sng">
                <a:solidFill>
                  <a:schemeClr val="hlink"/>
                </a:solidFill>
                <a:hlinkClick r:id="rId2"/>
              </a:rPr>
              <a:t>https://docs.google.com/presentation/d/1BAJcY8S26p8Yz7XrVNkYiVzNChiFQtkNDVGrEiVGXR0/edit?usp=sharing</a:t>
            </a:r>
            <a:r>
              <a:rPr lang="es"/>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a7e25c20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a7e25c20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Global Labs: </a:t>
            </a:r>
            <a:r>
              <a:rPr lang="es" u="sng">
                <a:solidFill>
                  <a:schemeClr val="hlink"/>
                </a:solidFill>
                <a:hlinkClick r:id="rId2"/>
              </a:rPr>
              <a:t>https://global-lab.wpi.edu/</a:t>
            </a:r>
            <a:r>
              <a:rPr lang="es"/>
              <a:t>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620b5da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620b5da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Global Labs: </a:t>
            </a:r>
            <a:r>
              <a:rPr lang="es" u="sng">
                <a:solidFill>
                  <a:schemeClr val="hlink"/>
                </a:solidFill>
                <a:hlinkClick r:id="rId2"/>
              </a:rPr>
              <a:t>https://global-lab.wpi.edu/</a:t>
            </a:r>
            <a:r>
              <a:rPr lang="es"/>
              <a:t>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C4043"/>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hyperlink" Target="https://docs.google.com/spreadsheets/u/2/d/1fpUifCxSJe5EoN7CwR6a0gVwehSW8taxWoeVWoz_iMM/edit" TargetMode="External"/><Relationship Id="rId5" Type="http://schemas.openxmlformats.org/officeDocument/2006/relationships/hyperlink" Target="https://docs.google.com/document/u/2/d/1-tPCPgJOBl4RS4QW9Ex3Lc6vhRQsipHIaRDxQB55_9s/edi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docs.google.com/document/u/0/d/1Hd7QoDEPNtlVBTJsclDA9ONBdMjMV4wC4VV7bnGigKE/edit" TargetMode="External"/><Relationship Id="rId4" Type="http://schemas.openxmlformats.org/officeDocument/2006/relationships/hyperlink" Target="https://docs.google.com/spreadsheets/u/0/d/1-LD1JISyaGLmbHk6bROM9R8ZqnICUllPfJFU2uU1TPU/edit" TargetMode="External"/><Relationship Id="rId5" Type="http://schemas.openxmlformats.org/officeDocument/2006/relationships/hyperlink" Target="https://docs.google.com/document/u/0/d/1iUohbagRPlLCnaKwAJmsXXD9DJZG4SiaSeCJM0_mcns/edit" TargetMode="External"/><Relationship Id="rId6" Type="http://schemas.openxmlformats.org/officeDocument/2006/relationships/hyperlink" Target="https://docs.google.com/presentation/u/0/d/1BAJcY8S26p8Yz7XrVNkYiVzNChiFQtkNDVGrEiVGXR0/edit" TargetMode="External"/><Relationship Id="rId7" Type="http://schemas.openxmlformats.org/officeDocument/2006/relationships/hyperlink" Target="https://artlist.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docs.google.com/document/u/0/d/1DHvCsr0o-4wlFU2YLgtKk8Er-QFQAfnJ7jDPnsHsRw0/edit" TargetMode="External"/><Relationship Id="rId4" Type="http://schemas.openxmlformats.org/officeDocument/2006/relationships/hyperlink" Target="https://docs.google.com/presentation/u/0/d/1BAJcY8S26p8Yz7XrVNkYiVzNChiFQtkNDVGrEiVGXR0/edit" TargetMode="External"/><Relationship Id="rId5" Type="http://schemas.openxmlformats.org/officeDocument/2006/relationships/hyperlink" Target="https://docs.google.com/spreadsheets/d/1wOAtmhEV57WHfnrX5kLe-BI4Re5L-GnhWi3eCBTT3Ss/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s://drive.google.com/drive/folders/1FQzR8O-CCObpBATmbjjClDoSq46A05_M?usp=drive_link" TargetMode="External"/><Relationship Id="rId5" Type="http://schemas.openxmlformats.org/officeDocument/2006/relationships/hyperlink" Target="https://docs.google.com/presentation/d/1BAJcY8S26p8Yz7XrVNkYiVzNChiFQtkNDVGrEiVGXR0/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hyperlink" Target="https://global-lab.wpi.edu/" TargetMode="External"/><Relationship Id="rId5" Type="http://schemas.openxmlformats.org/officeDocument/2006/relationships/hyperlink" Target="mailto:gr-global-lab@wpi.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171151" y="-1327725"/>
            <a:ext cx="9935698" cy="6651276"/>
          </a:xfrm>
          <a:prstGeom prst="rect">
            <a:avLst/>
          </a:prstGeom>
          <a:noFill/>
          <a:ln>
            <a:noFill/>
          </a:ln>
        </p:spPr>
      </p:pic>
      <p:sp>
        <p:nvSpPr>
          <p:cNvPr id="120" name="Google Shape;120;p22"/>
          <p:cNvSpPr/>
          <p:nvPr/>
        </p:nvSpPr>
        <p:spPr>
          <a:xfrm rot="5400000">
            <a:off x="691475" y="-723575"/>
            <a:ext cx="4833600" cy="5026500"/>
          </a:xfrm>
          <a:prstGeom prst="rect">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1039575" y="3206400"/>
            <a:ext cx="41760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1500">
                <a:solidFill>
                  <a:schemeClr val="lt1"/>
                </a:solidFill>
              </a:rPr>
              <a:t>From </a:t>
            </a:r>
            <a:r>
              <a:rPr lang="es" sz="1500">
                <a:solidFill>
                  <a:schemeClr val="lt1"/>
                </a:solidFill>
              </a:rPr>
              <a:t>VE23-STORY</a:t>
            </a:r>
            <a:r>
              <a:rPr lang="es" sz="1500">
                <a:solidFill>
                  <a:schemeClr val="lt1"/>
                </a:solidFill>
              </a:rPr>
              <a:t>: Jared Bailey, Jillian Crandall, Sam David, Nick Leslie, Hayden Padula </a:t>
            </a:r>
            <a:endParaRPr sz="1500">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122" name="Google Shape;122;p22"/>
          <p:cNvSpPr txBox="1"/>
          <p:nvPr>
            <p:ph type="ctrTitle"/>
          </p:nvPr>
        </p:nvSpPr>
        <p:spPr>
          <a:xfrm>
            <a:off x="963925" y="394725"/>
            <a:ext cx="4592400" cy="257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solidFill>
                  <a:schemeClr val="lt1"/>
                </a:solidFill>
              </a:rPr>
              <a:t>How to Produce The Floating City</a:t>
            </a:r>
            <a:endParaRPr>
              <a:solidFill>
                <a:schemeClr val="lt1"/>
              </a:solidFill>
              <a:latin typeface="Livvic"/>
              <a:ea typeface="Livvic"/>
              <a:cs typeface="Livvic"/>
              <a:sym typeface="Livvic"/>
            </a:endParaRPr>
          </a:p>
        </p:txBody>
      </p:sp>
      <p:sp>
        <p:nvSpPr>
          <p:cNvPr id="123" name="Google Shape;123;p22"/>
          <p:cNvSpPr/>
          <p:nvPr/>
        </p:nvSpPr>
        <p:spPr>
          <a:xfrm flipH="1" rot="-5400000">
            <a:off x="7354200" y="2416550"/>
            <a:ext cx="3358800" cy="221100"/>
          </a:xfrm>
          <a:prstGeom prst="rect">
            <a:avLst/>
          </a:prstGeom>
          <a:solidFill>
            <a:srgbClr val="17BEBB">
              <a:alpha val="36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7BEB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p:nvPr/>
        </p:nvSpPr>
        <p:spPr>
          <a:xfrm flipH="1" rot="-5400000">
            <a:off x="83000" y="-82950"/>
            <a:ext cx="548400" cy="714300"/>
          </a:xfrm>
          <a:prstGeom prst="rect">
            <a:avLst/>
          </a:prstGeom>
          <a:solidFill>
            <a:srgbClr val="FF8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1"/>
          <p:cNvSpPr/>
          <p:nvPr/>
        </p:nvSpPr>
        <p:spPr>
          <a:xfrm flipH="1" rot="-5400000">
            <a:off x="7474475" y="3397650"/>
            <a:ext cx="891300" cy="2600400"/>
          </a:xfrm>
          <a:prstGeom prst="rect">
            <a:avLst/>
          </a:prstGeom>
          <a:solidFill>
            <a:srgbClr val="FF8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4" name="Google Shape;214;p31"/>
          <p:cNvPicPr preferRelativeResize="0"/>
          <p:nvPr/>
        </p:nvPicPr>
        <p:blipFill rotWithShape="1">
          <a:blip r:embed="rId3">
            <a:alphaModFix/>
          </a:blip>
          <a:srcRect b="0" l="0" r="1477" t="0"/>
          <a:stretch/>
        </p:blipFill>
        <p:spPr>
          <a:xfrm>
            <a:off x="866750" y="400025"/>
            <a:ext cx="7103975" cy="394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p:nvPr/>
        </p:nvSpPr>
        <p:spPr>
          <a:xfrm flipH="1" rot="-5400000">
            <a:off x="83000" y="-82950"/>
            <a:ext cx="548400" cy="714300"/>
          </a:xfrm>
          <a:prstGeom prst="rect">
            <a:avLst/>
          </a:prstGeom>
          <a:solidFill>
            <a:srgbClr val="FF8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2"/>
          <p:cNvSpPr/>
          <p:nvPr/>
        </p:nvSpPr>
        <p:spPr>
          <a:xfrm flipH="1" rot="-5400000">
            <a:off x="7474475" y="3397650"/>
            <a:ext cx="891300" cy="2600400"/>
          </a:xfrm>
          <a:prstGeom prst="rect">
            <a:avLst/>
          </a:prstGeom>
          <a:solidFill>
            <a:srgbClr val="FF8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32"/>
          <p:cNvPicPr preferRelativeResize="0"/>
          <p:nvPr/>
        </p:nvPicPr>
        <p:blipFill>
          <a:blip r:embed="rId3">
            <a:alphaModFix/>
          </a:blip>
          <a:stretch>
            <a:fillRect/>
          </a:stretch>
        </p:blipFill>
        <p:spPr>
          <a:xfrm>
            <a:off x="911775" y="598050"/>
            <a:ext cx="7226231" cy="3947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33"/>
          <p:cNvSpPr/>
          <p:nvPr/>
        </p:nvSpPr>
        <p:spPr>
          <a:xfrm flipH="1" rot="-5400000">
            <a:off x="2908950" y="-374750"/>
            <a:ext cx="3326100" cy="6159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3"/>
          <p:cNvSpPr txBox="1"/>
          <p:nvPr>
            <p:ph type="title"/>
          </p:nvPr>
        </p:nvSpPr>
        <p:spPr>
          <a:xfrm>
            <a:off x="2360400" y="1135675"/>
            <a:ext cx="442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2200">
                <a:solidFill>
                  <a:schemeClr val="lt1"/>
                </a:solidFill>
              </a:rPr>
              <a:t>Notes for the Future</a:t>
            </a:r>
            <a:endParaRPr sz="2200">
              <a:solidFill>
                <a:schemeClr val="lt1"/>
              </a:solidFill>
            </a:endParaRPr>
          </a:p>
        </p:txBody>
      </p:sp>
      <p:sp>
        <p:nvSpPr>
          <p:cNvPr id="228" name="Google Shape;228;p33"/>
          <p:cNvSpPr/>
          <p:nvPr/>
        </p:nvSpPr>
        <p:spPr>
          <a:xfrm flipH="1" rot="-5400000">
            <a:off x="593250" y="3993775"/>
            <a:ext cx="556500" cy="1743000"/>
          </a:xfrm>
          <a:prstGeom prst="rect">
            <a:avLst/>
          </a:prstGeom>
          <a:gradFill>
            <a:gsLst>
              <a:gs pos="0">
                <a:srgbClr val="9ECFCB">
                  <a:alpha val="29019"/>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3"/>
          <p:cNvSpPr/>
          <p:nvPr/>
        </p:nvSpPr>
        <p:spPr>
          <a:xfrm flipH="1" rot="-5400000">
            <a:off x="8279175" y="74250"/>
            <a:ext cx="939000" cy="790500"/>
          </a:xfrm>
          <a:prstGeom prst="rect">
            <a:avLst/>
          </a:prstGeom>
          <a:gradFill>
            <a:gsLst>
              <a:gs pos="0">
                <a:srgbClr val="9ECFCB">
                  <a:alpha val="29019"/>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3"/>
          <p:cNvSpPr txBox="1"/>
          <p:nvPr/>
        </p:nvSpPr>
        <p:spPr>
          <a:xfrm>
            <a:off x="1763850" y="1617525"/>
            <a:ext cx="5616300" cy="2750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lt1"/>
              </a:buClr>
              <a:buSzPts val="1300"/>
              <a:buFont typeface="Catamaran Light"/>
              <a:buChar char="●"/>
            </a:pPr>
            <a:r>
              <a:rPr lang="es" sz="1300">
                <a:solidFill>
                  <a:schemeClr val="lt1"/>
                </a:solidFill>
                <a:latin typeface="Catamaran Light"/>
                <a:ea typeface="Catamaran Light"/>
                <a:cs typeface="Catamaran Light"/>
                <a:sym typeface="Catamaran Light"/>
              </a:rPr>
              <a:t>Have your own version of equipment that needs to be shared with other groups.</a:t>
            </a:r>
            <a:endParaRPr sz="1300">
              <a:solidFill>
                <a:schemeClr val="lt1"/>
              </a:solidFill>
              <a:latin typeface="Catamaran Light"/>
              <a:ea typeface="Catamaran Light"/>
              <a:cs typeface="Catamaran Light"/>
              <a:sym typeface="Catamaran Light"/>
            </a:endParaRPr>
          </a:p>
          <a:p>
            <a:pPr indent="-311150" lvl="1" marL="914400" rtl="0" algn="l">
              <a:spcBef>
                <a:spcPts val="0"/>
              </a:spcBef>
              <a:spcAft>
                <a:spcPts val="0"/>
              </a:spcAft>
              <a:buClr>
                <a:schemeClr val="lt1"/>
              </a:buClr>
              <a:buSzPts val="1300"/>
              <a:buFont typeface="Catamaran Light"/>
              <a:buChar char="○"/>
            </a:pPr>
            <a:r>
              <a:rPr lang="es" sz="1300">
                <a:solidFill>
                  <a:schemeClr val="lt1"/>
                </a:solidFill>
                <a:latin typeface="Catamaran Light"/>
                <a:ea typeface="Catamaran Light"/>
                <a:cs typeface="Catamaran Light"/>
                <a:sym typeface="Catamaran Light"/>
              </a:rPr>
              <a:t>You will have to share VPC Equipment with others (ATC helps getting this)</a:t>
            </a:r>
            <a:endParaRPr sz="1300">
              <a:solidFill>
                <a:schemeClr val="lt1"/>
              </a:solidFill>
              <a:latin typeface="Catamaran Light"/>
              <a:ea typeface="Catamaran Light"/>
              <a:cs typeface="Catamaran Light"/>
              <a:sym typeface="Catamaran Light"/>
            </a:endParaRPr>
          </a:p>
          <a:p>
            <a:pPr indent="-311150" lvl="0" marL="457200" rtl="0" algn="l">
              <a:spcBef>
                <a:spcPts val="0"/>
              </a:spcBef>
              <a:spcAft>
                <a:spcPts val="0"/>
              </a:spcAft>
              <a:buClr>
                <a:schemeClr val="lt1"/>
              </a:buClr>
              <a:buSzPts val="1300"/>
              <a:buFont typeface="Catamaran Light"/>
              <a:buChar char="●"/>
            </a:pPr>
            <a:r>
              <a:rPr lang="es" sz="1300">
                <a:solidFill>
                  <a:schemeClr val="lt1"/>
                </a:solidFill>
                <a:latin typeface="Catamaran Light"/>
                <a:ea typeface="Catamaran Light"/>
                <a:cs typeface="Catamaran Light"/>
                <a:sym typeface="Catamaran Light"/>
              </a:rPr>
              <a:t>Masterlist linked in doc does not have the links to the IQPs through digital WPI. If you use </a:t>
            </a:r>
            <a:r>
              <a:rPr lang="es" sz="1300" u="sng">
                <a:solidFill>
                  <a:schemeClr val="hlink"/>
                </a:solidFill>
                <a:latin typeface="Catamaran Light"/>
                <a:ea typeface="Catamaran Light"/>
                <a:cs typeface="Catamaran Light"/>
                <a:sym typeface="Catamaran Light"/>
                <a:hlinkClick r:id="rId4"/>
              </a:rPr>
              <a:t>this,</a:t>
            </a:r>
            <a:r>
              <a:rPr lang="es" sz="1300">
                <a:solidFill>
                  <a:schemeClr val="lt1"/>
                </a:solidFill>
                <a:latin typeface="Catamaran Light"/>
                <a:ea typeface="Catamaran Light"/>
                <a:cs typeface="Catamaran Light"/>
                <a:sym typeface="Catamaran Light"/>
              </a:rPr>
              <a:t> some projects have the links but not all. Make sure you add the links to all projects on the new masterlist yourself. </a:t>
            </a:r>
            <a:endParaRPr sz="1300">
              <a:solidFill>
                <a:schemeClr val="lt1"/>
              </a:solidFill>
              <a:latin typeface="Catamaran Light"/>
              <a:ea typeface="Catamaran Light"/>
              <a:cs typeface="Catamaran Light"/>
              <a:sym typeface="Catamaran Light"/>
            </a:endParaRPr>
          </a:p>
          <a:p>
            <a:pPr indent="-311150" lvl="0" marL="457200" rtl="0" algn="l">
              <a:spcBef>
                <a:spcPts val="0"/>
              </a:spcBef>
              <a:spcAft>
                <a:spcPts val="0"/>
              </a:spcAft>
              <a:buClr>
                <a:schemeClr val="lt1"/>
              </a:buClr>
              <a:buSzPts val="1300"/>
              <a:buFont typeface="Catamaran Light"/>
              <a:buChar char="●"/>
            </a:pPr>
            <a:r>
              <a:rPr lang="es" sz="1300">
                <a:solidFill>
                  <a:schemeClr val="lt1"/>
                </a:solidFill>
                <a:latin typeface="Catamaran Light"/>
                <a:ea typeface="Catamaran Light"/>
                <a:cs typeface="Catamaran Light"/>
                <a:sym typeface="Catamaran Light"/>
              </a:rPr>
              <a:t>Do not use “WPI jargon” in the scripts of the videos. Use the IQPs as a guide for the content of the </a:t>
            </a:r>
            <a:r>
              <a:rPr lang="es" sz="1300">
                <a:solidFill>
                  <a:schemeClr val="lt1"/>
                </a:solidFill>
                <a:latin typeface="Catamaran Light"/>
                <a:ea typeface="Catamaran Light"/>
                <a:cs typeface="Catamaran Light"/>
                <a:sym typeface="Catamaran Light"/>
              </a:rPr>
              <a:t>episodes</a:t>
            </a:r>
            <a:r>
              <a:rPr lang="es" sz="1300">
                <a:solidFill>
                  <a:schemeClr val="lt1"/>
                </a:solidFill>
                <a:latin typeface="Catamaran Light"/>
                <a:ea typeface="Catamaran Light"/>
                <a:cs typeface="Catamaran Light"/>
                <a:sym typeface="Catamaran Light"/>
              </a:rPr>
              <a:t>, but do not make them the focus. See our </a:t>
            </a:r>
            <a:r>
              <a:rPr lang="es" sz="1300">
                <a:solidFill>
                  <a:schemeClr val="lt1"/>
                </a:solidFill>
                <a:latin typeface="Catamaran Light"/>
                <a:ea typeface="Catamaran Light"/>
                <a:cs typeface="Catamaran Light"/>
                <a:sym typeface="Catamaran Light"/>
              </a:rPr>
              <a:t>traditional</a:t>
            </a:r>
            <a:r>
              <a:rPr lang="es" sz="1300">
                <a:solidFill>
                  <a:schemeClr val="lt1"/>
                </a:solidFill>
                <a:latin typeface="Catamaran Light"/>
                <a:ea typeface="Catamaran Light"/>
                <a:cs typeface="Catamaran Light"/>
                <a:sym typeface="Catamaran Light"/>
              </a:rPr>
              <a:t> boat episode </a:t>
            </a:r>
            <a:r>
              <a:rPr lang="es" sz="1300" u="sng">
                <a:solidFill>
                  <a:schemeClr val="hlink"/>
                </a:solidFill>
                <a:latin typeface="Catamaran Light"/>
                <a:ea typeface="Catamaran Light"/>
                <a:cs typeface="Catamaran Light"/>
                <a:sym typeface="Catamaran Light"/>
                <a:hlinkClick r:id="rId5"/>
              </a:rPr>
              <a:t>script</a:t>
            </a:r>
            <a:r>
              <a:rPr lang="es" sz="1300">
                <a:solidFill>
                  <a:schemeClr val="lt1"/>
                </a:solidFill>
                <a:latin typeface="Catamaran Light"/>
                <a:ea typeface="Catamaran Light"/>
                <a:cs typeface="Catamaran Light"/>
                <a:sym typeface="Catamaran Light"/>
              </a:rPr>
              <a:t> f</a:t>
            </a:r>
            <a:r>
              <a:rPr lang="es" sz="1300">
                <a:solidFill>
                  <a:schemeClr val="lt1"/>
                </a:solidFill>
                <a:latin typeface="Catamaran Light"/>
                <a:ea typeface="Catamaran Light"/>
                <a:cs typeface="Catamaran Light"/>
                <a:sym typeface="Catamaran Light"/>
              </a:rPr>
              <a:t>or an example of this. </a:t>
            </a:r>
            <a:endParaRPr sz="1300">
              <a:solidFill>
                <a:schemeClr val="lt1"/>
              </a:solidFill>
              <a:latin typeface="Catamaran Light"/>
              <a:ea typeface="Catamaran Light"/>
              <a:cs typeface="Catamaran Light"/>
              <a:sym typeface="Catamaran Light"/>
            </a:endParaRPr>
          </a:p>
          <a:p>
            <a:pPr indent="-311150" lvl="0" marL="457200" rtl="0" algn="l">
              <a:spcBef>
                <a:spcPts val="0"/>
              </a:spcBef>
              <a:spcAft>
                <a:spcPts val="0"/>
              </a:spcAft>
              <a:buClr>
                <a:schemeClr val="lt1"/>
              </a:buClr>
              <a:buSzPts val="1300"/>
              <a:buFont typeface="Catamaran Light"/>
              <a:buChar char="●"/>
            </a:pPr>
            <a:r>
              <a:rPr lang="es" sz="1300">
                <a:solidFill>
                  <a:schemeClr val="lt1"/>
                </a:solidFill>
                <a:latin typeface="Catamaran Light"/>
                <a:ea typeface="Catamaran Light"/>
                <a:cs typeface="Catamaran Light"/>
                <a:sym typeface="Catamaran Light"/>
              </a:rPr>
              <a:t>An introduction for each episode has already been created and should be </a:t>
            </a:r>
            <a:r>
              <a:rPr lang="es" sz="1300">
                <a:solidFill>
                  <a:schemeClr val="lt1"/>
                </a:solidFill>
                <a:latin typeface="Catamaran Light"/>
                <a:ea typeface="Catamaran Light"/>
                <a:cs typeface="Catamaran Light"/>
                <a:sym typeface="Catamaran Light"/>
              </a:rPr>
              <a:t>accessible</a:t>
            </a:r>
            <a:r>
              <a:rPr lang="es" sz="1300">
                <a:solidFill>
                  <a:schemeClr val="lt1"/>
                </a:solidFill>
                <a:latin typeface="Catamaran Light"/>
                <a:ea typeface="Catamaran Light"/>
                <a:cs typeface="Catamaran Light"/>
                <a:sym typeface="Catamaran Light"/>
              </a:rPr>
              <a:t> through the Google Drive or hard drive. </a:t>
            </a:r>
            <a:endParaRPr sz="1300">
              <a:solidFill>
                <a:schemeClr val="lt1"/>
              </a:solidFill>
              <a:latin typeface="Catamaran Light"/>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Work Flow</a:t>
            </a:r>
            <a:endParaRPr/>
          </a:p>
        </p:txBody>
      </p:sp>
      <p:sp>
        <p:nvSpPr>
          <p:cNvPr id="236" name="Google Shape;236;p34"/>
          <p:cNvSpPr txBox="1"/>
          <p:nvPr/>
        </p:nvSpPr>
        <p:spPr>
          <a:xfrm>
            <a:off x="488225" y="477225"/>
            <a:ext cx="4462800" cy="44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Catamaran Light"/>
                <a:ea typeface="Catamaran Light"/>
                <a:cs typeface="Catamaran Light"/>
                <a:sym typeface="Catamaran Light"/>
              </a:rPr>
              <a:t>Pick Topic</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Research related IQPs</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Research questions and updated data from IQPs</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O</a:t>
            </a:r>
            <a:r>
              <a:rPr lang="es">
                <a:latin typeface="Catamaran Light"/>
                <a:ea typeface="Catamaran Light"/>
                <a:cs typeface="Catamaran Light"/>
                <a:sym typeface="Catamaran Light"/>
              </a:rPr>
              <a:t>utline research using Outline</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Place all information and details into StoryMap</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Contact and schedule interviews with </a:t>
            </a:r>
            <a:r>
              <a:rPr lang="es">
                <a:latin typeface="Catamaran Light"/>
                <a:ea typeface="Catamaran Light"/>
                <a:cs typeface="Catamaran Light"/>
                <a:sym typeface="Catamaran Light"/>
              </a:rPr>
              <a:t>relevant</a:t>
            </a:r>
            <a:r>
              <a:rPr lang="es">
                <a:latin typeface="Catamaran Light"/>
                <a:ea typeface="Catamaran Light"/>
                <a:cs typeface="Catamaran Light"/>
                <a:sym typeface="Catamaran Light"/>
              </a:rPr>
              <a:t> figures</a:t>
            </a:r>
            <a:endParaRPr>
              <a:latin typeface="Catamaran Light"/>
              <a:ea typeface="Catamaran Light"/>
              <a:cs typeface="Catamaran Light"/>
              <a:sym typeface="Catamaran Light"/>
            </a:endParaRPr>
          </a:p>
          <a:p>
            <a:pPr indent="-317500" lvl="0" marL="457200" rtl="0" algn="l">
              <a:spcBef>
                <a:spcPts val="0"/>
              </a:spcBef>
              <a:spcAft>
                <a:spcPts val="0"/>
              </a:spcAft>
              <a:buSzPts val="1400"/>
              <a:buFont typeface="Catamaran Light"/>
              <a:buChar char="●"/>
            </a:pPr>
            <a:r>
              <a:rPr lang="es">
                <a:latin typeface="Catamaran Light"/>
                <a:ea typeface="Catamaran Light"/>
                <a:cs typeface="Catamaran Light"/>
                <a:sym typeface="Catamaran Light"/>
              </a:rPr>
              <a:t>Use interview questions and plan out more specific and pertinent questions related to specifics</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Use outline to make script and shot list</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Record non dependent lines</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Record interview</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Record shot list</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Edit</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R</a:t>
            </a:r>
            <a:r>
              <a:rPr lang="es">
                <a:latin typeface="Catamaran Light"/>
                <a:ea typeface="Catamaran Light"/>
                <a:cs typeface="Catamaran Light"/>
                <a:sym typeface="Catamaran Light"/>
              </a:rPr>
              <a:t>e-record</a:t>
            </a:r>
            <a:r>
              <a:rPr lang="es">
                <a:latin typeface="Catamaran Light"/>
                <a:ea typeface="Catamaran Light"/>
                <a:cs typeface="Catamaran Light"/>
                <a:sym typeface="Catamaran Light"/>
              </a:rPr>
              <a:t> new lines and shots</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Redit</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Save to hard drive</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Create posting schedule</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Posting</a:t>
            </a:r>
            <a:endParaRPr/>
          </a:p>
        </p:txBody>
      </p:sp>
      <p:sp>
        <p:nvSpPr>
          <p:cNvPr id="242" name="Google Shape;242;p35"/>
          <p:cNvSpPr txBox="1"/>
          <p:nvPr/>
        </p:nvSpPr>
        <p:spPr>
          <a:xfrm>
            <a:off x="488225" y="477225"/>
            <a:ext cx="4462800" cy="44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Catamaran Light"/>
                <a:ea typeface="Catamaran Light"/>
                <a:cs typeface="Catamaran Light"/>
                <a:sym typeface="Catamaran Light"/>
              </a:rPr>
              <a:t>Video Posting should not happen until there is a good understanding of your work pattern</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General updates about the VPC and hints to the videos on FB and IG until you were able to start posting videos</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You should have at least two videos done for every one you post so that if something happens there is still </a:t>
            </a:r>
            <a:r>
              <a:rPr lang="es">
                <a:latin typeface="Catamaran Light"/>
                <a:ea typeface="Catamaran Light"/>
                <a:cs typeface="Catamaran Light"/>
                <a:sym typeface="Catamaran Light"/>
              </a:rPr>
              <a:t>consistent</a:t>
            </a:r>
            <a:r>
              <a:rPr lang="es">
                <a:latin typeface="Catamaran Light"/>
                <a:ea typeface="Catamaran Light"/>
                <a:cs typeface="Catamaran Light"/>
                <a:sym typeface="Catamaran Light"/>
              </a:rPr>
              <a:t> posting</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rPr lang="es">
                <a:latin typeface="Catamaran Light"/>
                <a:ea typeface="Catamaran Light"/>
                <a:cs typeface="Catamaran Light"/>
                <a:sym typeface="Catamaran Light"/>
              </a:rPr>
              <a:t>Updates on IG and FB can be about old VPC stuff or current projects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7" name="Shape 127"/>
        <p:cNvGrpSpPr/>
        <p:nvPr/>
      </p:nvGrpSpPr>
      <p:grpSpPr>
        <a:xfrm>
          <a:off x="0" y="0"/>
          <a:ext cx="0" cy="0"/>
          <a:chOff x="0" y="0"/>
          <a:chExt cx="0" cy="0"/>
        </a:xfrm>
      </p:grpSpPr>
      <p:pic>
        <p:nvPicPr>
          <p:cNvPr id="128" name="Google Shape;128;p23"/>
          <p:cNvPicPr preferRelativeResize="0"/>
          <p:nvPr/>
        </p:nvPicPr>
        <p:blipFill rotWithShape="1">
          <a:blip r:embed="rId3">
            <a:alphaModFix/>
          </a:blip>
          <a:srcRect b="0" l="0" r="37233" t="0"/>
          <a:stretch/>
        </p:blipFill>
        <p:spPr>
          <a:xfrm>
            <a:off x="331426" y="271375"/>
            <a:ext cx="4224901" cy="4506151"/>
          </a:xfrm>
          <a:prstGeom prst="rect">
            <a:avLst/>
          </a:prstGeom>
          <a:noFill/>
          <a:ln>
            <a:noFill/>
          </a:ln>
        </p:spPr>
      </p:pic>
      <p:sp>
        <p:nvSpPr>
          <p:cNvPr id="129" name="Google Shape;129;p23"/>
          <p:cNvSpPr/>
          <p:nvPr/>
        </p:nvSpPr>
        <p:spPr>
          <a:xfrm rot="-5400000">
            <a:off x="6349650" y="643825"/>
            <a:ext cx="1057500" cy="3104100"/>
          </a:xfrm>
          <a:prstGeom prst="rect">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s">
                <a:solidFill>
                  <a:schemeClr val="lt1"/>
                </a:solidFill>
              </a:rPr>
              <a:t>Welcome to</a:t>
            </a:r>
            <a:r>
              <a:rPr lang="es">
                <a:solidFill>
                  <a:schemeClr val="lt1"/>
                </a:solidFill>
              </a:rPr>
              <a:t> THE PROJECT</a:t>
            </a:r>
            <a:endParaRPr sz="2800">
              <a:solidFill>
                <a:schemeClr val="lt1"/>
              </a:solidFill>
            </a:endParaRPr>
          </a:p>
        </p:txBody>
      </p:sp>
      <p:sp>
        <p:nvSpPr>
          <p:cNvPr id="131" name="Google Shape;131;p23"/>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a:t>The Floating city is a documentary series made for the Venice Project Center’s 35th </a:t>
            </a:r>
            <a:r>
              <a:rPr lang="es" sz="1500"/>
              <a:t>anniversary</a:t>
            </a:r>
            <a:r>
              <a:rPr lang="es" sz="1500"/>
              <a:t>. It will be an arduous, yet satisfying task if you are able to organize yourself.   </a:t>
            </a:r>
            <a:endParaRPr sz="1500"/>
          </a:p>
          <a:p>
            <a:pPr indent="0" lvl="0" marL="0" rtl="0" algn="l">
              <a:spcBef>
                <a:spcPts val="0"/>
              </a:spcBef>
              <a:spcAft>
                <a:spcPts val="0"/>
              </a:spcAft>
              <a:buNone/>
            </a:pPr>
            <a:r>
              <a:rPr lang="es" sz="1500"/>
              <a:t>Godspeed,</a:t>
            </a:r>
            <a:endParaRPr sz="1500"/>
          </a:p>
          <a:p>
            <a:pPr indent="0" lvl="0" marL="0" rtl="0" algn="l">
              <a:spcBef>
                <a:spcPts val="0"/>
              </a:spcBef>
              <a:spcAft>
                <a:spcPts val="0"/>
              </a:spcAft>
              <a:buNone/>
            </a:pPr>
            <a:r>
              <a:rPr lang="es" sz="1500"/>
              <a:t>V23E-Story Team</a:t>
            </a:r>
            <a:endParaRPr sz="1500"/>
          </a:p>
        </p:txBody>
      </p:sp>
      <p:sp>
        <p:nvSpPr>
          <p:cNvPr id="132" name="Google Shape;132;p23"/>
          <p:cNvSpPr/>
          <p:nvPr/>
        </p:nvSpPr>
        <p:spPr>
          <a:xfrm rot="-5400000">
            <a:off x="6600" y="1660525"/>
            <a:ext cx="1057500" cy="1070700"/>
          </a:xfrm>
          <a:prstGeom prst="rect">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Need to Know Info</a:t>
            </a:r>
            <a:endParaRPr/>
          </a:p>
        </p:txBody>
      </p:sp>
      <p:sp>
        <p:nvSpPr>
          <p:cNvPr id="138" name="Google Shape;138;p24"/>
          <p:cNvSpPr/>
          <p:nvPr/>
        </p:nvSpPr>
        <p:spPr>
          <a:xfrm>
            <a:off x="0" y="0"/>
            <a:ext cx="3607500" cy="26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4"/>
          <p:cNvSpPr/>
          <p:nvPr/>
        </p:nvSpPr>
        <p:spPr>
          <a:xfrm>
            <a:off x="3607486" y="-25500"/>
            <a:ext cx="3607500" cy="2632200"/>
          </a:xfrm>
          <a:prstGeom prst="rect">
            <a:avLst/>
          </a:prstGeom>
          <a:solidFill>
            <a:srgbClr val="00A8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p:nvPr/>
        </p:nvSpPr>
        <p:spPr>
          <a:xfrm>
            <a:off x="0" y="2632200"/>
            <a:ext cx="3607500" cy="2511300"/>
          </a:xfrm>
          <a:prstGeom prst="rect">
            <a:avLst/>
          </a:prstGeom>
          <a:solidFill>
            <a:srgbClr val="00A8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86B"/>
              </a:solidFill>
            </a:endParaRPr>
          </a:p>
        </p:txBody>
      </p:sp>
      <p:sp>
        <p:nvSpPr>
          <p:cNvPr id="141" name="Google Shape;141;p24"/>
          <p:cNvSpPr/>
          <p:nvPr/>
        </p:nvSpPr>
        <p:spPr>
          <a:xfrm>
            <a:off x="3607473" y="2632200"/>
            <a:ext cx="3607500" cy="251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u="sng">
                <a:solidFill>
                  <a:schemeClr val="hlink"/>
                </a:solidFill>
                <a:hlinkClick r:id="rId3"/>
              </a:rPr>
              <a:t>Accounts and Passwords Doc</a:t>
            </a:r>
            <a:endParaRPr sz="1500"/>
          </a:p>
        </p:txBody>
      </p:sp>
      <p:sp>
        <p:nvSpPr>
          <p:cNvPr id="143" name="Google Shape;143;p24"/>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u="sng">
                <a:solidFill>
                  <a:srgbClr val="DADCDE"/>
                </a:solidFill>
                <a:hlinkClick r:id="rId4">
                  <a:extLst>
                    <a:ext uri="{A12FA001-AC4F-418D-AE19-62706E023703}">
                      <ahyp:hlinkClr val="tx"/>
                    </a:ext>
                  </a:extLst>
                </a:hlinkClick>
              </a:rPr>
              <a:t>Equipment Guide Sheet</a:t>
            </a:r>
            <a:endParaRPr sz="1500">
              <a:solidFill>
                <a:srgbClr val="DADCDE"/>
              </a:solidFill>
            </a:endParaRPr>
          </a:p>
        </p:txBody>
      </p:sp>
      <p:sp>
        <p:nvSpPr>
          <p:cNvPr id="144" name="Google Shape;144;p24"/>
          <p:cNvSpPr txBox="1"/>
          <p:nvPr>
            <p:ph idx="5" type="subTitle"/>
          </p:nvPr>
        </p:nvSpPr>
        <p:spPr>
          <a:xfrm>
            <a:off x="436574" y="3813850"/>
            <a:ext cx="28713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u="sng">
                <a:solidFill>
                  <a:srgbClr val="DADCDE"/>
                </a:solidFill>
                <a:hlinkClick r:id="rId5">
                  <a:extLst>
                    <a:ext uri="{A12FA001-AC4F-418D-AE19-62706E023703}">
                      <ahyp:hlinkClr val="tx"/>
                    </a:ext>
                  </a:extLst>
                </a:hlinkClick>
              </a:rPr>
              <a:t>-DaVinci (Editing Software)</a:t>
            </a:r>
            <a:endParaRPr sz="1500">
              <a:solidFill>
                <a:srgbClr val="DADCDE"/>
              </a:solidFill>
            </a:endParaRPr>
          </a:p>
          <a:p>
            <a:pPr indent="0" lvl="0" marL="0" rtl="0" algn="l">
              <a:spcBef>
                <a:spcPts val="0"/>
              </a:spcBef>
              <a:spcAft>
                <a:spcPts val="0"/>
              </a:spcAft>
              <a:buNone/>
            </a:pPr>
            <a:r>
              <a:rPr lang="es" sz="1500">
                <a:solidFill>
                  <a:srgbClr val="DADCDE"/>
                </a:solidFill>
              </a:rPr>
              <a:t>-A</a:t>
            </a:r>
            <a:r>
              <a:rPr lang="es" sz="1500" u="sng">
                <a:solidFill>
                  <a:srgbClr val="DADCDE"/>
                </a:solidFill>
                <a:hlinkClick r:id="rId6">
                  <a:extLst>
                    <a:ext uri="{A12FA001-AC4F-418D-AE19-62706E023703}">
                      <ahyp:hlinkClr val="tx"/>
                    </a:ext>
                  </a:extLst>
                </a:hlinkClick>
              </a:rPr>
              <a:t>rcGIS StoryMaps (Story-Boarding Software)</a:t>
            </a:r>
            <a:endParaRPr sz="1500">
              <a:solidFill>
                <a:srgbClr val="DADCDE"/>
              </a:solidFill>
            </a:endParaRPr>
          </a:p>
        </p:txBody>
      </p:sp>
      <p:sp>
        <p:nvSpPr>
          <p:cNvPr id="145" name="Google Shape;145;p24"/>
          <p:cNvSpPr txBox="1"/>
          <p:nvPr>
            <p:ph idx="2" type="ctrTitle"/>
          </p:nvPr>
        </p:nvSpPr>
        <p:spPr>
          <a:xfrm>
            <a:off x="4213664" y="842025"/>
            <a:ext cx="26979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solidFill>
                  <a:schemeClr val="lt1"/>
                </a:solidFill>
              </a:rPr>
              <a:t>Equipments</a:t>
            </a:r>
            <a:endParaRPr>
              <a:solidFill>
                <a:schemeClr val="lt1"/>
              </a:solidFill>
            </a:endParaRPr>
          </a:p>
        </p:txBody>
      </p:sp>
      <p:sp>
        <p:nvSpPr>
          <p:cNvPr id="146" name="Google Shape;146;p24"/>
          <p:cNvSpPr txBox="1"/>
          <p:nvPr>
            <p:ph idx="4" type="ctrTitle"/>
          </p:nvPr>
        </p:nvSpPr>
        <p:spPr>
          <a:xfrm>
            <a:off x="436583" y="31225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solidFill>
                  <a:schemeClr val="lt1"/>
                </a:solidFill>
              </a:rPr>
              <a:t>Softwares</a:t>
            </a:r>
            <a:endParaRPr>
              <a:solidFill>
                <a:schemeClr val="lt1"/>
              </a:solidFill>
            </a:endParaRPr>
          </a:p>
        </p:txBody>
      </p:sp>
      <p:sp>
        <p:nvSpPr>
          <p:cNvPr id="147" name="Google Shape;147;p24"/>
          <p:cNvSpPr txBox="1"/>
          <p:nvPr>
            <p:ph type="ctrTitle"/>
          </p:nvPr>
        </p:nvSpPr>
        <p:spPr>
          <a:xfrm>
            <a:off x="631875" y="842025"/>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Passwords</a:t>
            </a:r>
            <a:endParaRPr>
              <a:solidFill>
                <a:schemeClr val="dk1"/>
              </a:solidFill>
            </a:endParaRPr>
          </a:p>
        </p:txBody>
      </p:sp>
      <p:sp>
        <p:nvSpPr>
          <p:cNvPr id="148" name="Google Shape;148;p24"/>
          <p:cNvSpPr txBox="1"/>
          <p:nvPr>
            <p:ph idx="7" type="ctrTitle"/>
          </p:nvPr>
        </p:nvSpPr>
        <p:spPr>
          <a:xfrm>
            <a:off x="4213664" y="3122534"/>
            <a:ext cx="25860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Subscriptions</a:t>
            </a:r>
            <a:endParaRPr/>
          </a:p>
        </p:txBody>
      </p:sp>
      <p:sp>
        <p:nvSpPr>
          <p:cNvPr id="149" name="Google Shape;149;p24"/>
          <p:cNvSpPr txBox="1"/>
          <p:nvPr>
            <p:ph idx="8" type="subTitle"/>
          </p:nvPr>
        </p:nvSpPr>
        <p:spPr>
          <a:xfrm>
            <a:off x="4213664" y="3813858"/>
            <a:ext cx="2586000" cy="7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u="sng">
                <a:solidFill>
                  <a:schemeClr val="hlink"/>
                </a:solidFill>
                <a:hlinkClick r:id="rId7"/>
              </a:rPr>
              <a:t>Artlist.io</a:t>
            </a:r>
            <a:endParaRPr sz="1500"/>
          </a:p>
          <a:p>
            <a:pPr indent="0" lvl="0" marL="0" rtl="0" algn="l">
              <a:spcBef>
                <a:spcPts val="0"/>
              </a:spcBef>
              <a:spcAft>
                <a:spcPts val="0"/>
              </a:spcAft>
              <a:buNone/>
            </a:pPr>
            <a:r>
              <a:rPr lang="es" sz="1500"/>
              <a:t>$60 per month, split this cost amongst the team</a:t>
            </a:r>
            <a:endParaRPr sz="1500"/>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ctrTitle"/>
          </p:nvPr>
        </p:nvSpPr>
        <p:spPr>
          <a:xfrm>
            <a:off x="1532925" y="786225"/>
            <a:ext cx="57624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PQP/Preparation Phase Objectives</a:t>
            </a:r>
            <a:endParaRPr/>
          </a:p>
        </p:txBody>
      </p:sp>
      <p:sp>
        <p:nvSpPr>
          <p:cNvPr id="155" name="Google Shape;155;p25"/>
          <p:cNvSpPr txBox="1"/>
          <p:nvPr>
            <p:ph idx="4294967295" type="subTitle"/>
          </p:nvPr>
        </p:nvSpPr>
        <p:spPr>
          <a:xfrm flipH="1">
            <a:off x="780000" y="1440775"/>
            <a:ext cx="5823600" cy="30633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SzPts val="1700"/>
              <a:buChar char="●"/>
            </a:pPr>
            <a:r>
              <a:rPr lang="es" sz="1700"/>
              <a:t>Pick 5 episode topics from this </a:t>
            </a:r>
            <a:r>
              <a:rPr lang="es" sz="1700" u="sng">
                <a:solidFill>
                  <a:schemeClr val="hlink"/>
                </a:solidFill>
                <a:hlinkClick r:id="rId3"/>
              </a:rPr>
              <a:t>list of topics</a:t>
            </a:r>
            <a:endParaRPr sz="1700"/>
          </a:p>
          <a:p>
            <a:pPr indent="-336550" lvl="0" marL="457200" rtl="0" algn="l">
              <a:lnSpc>
                <a:spcPct val="100000"/>
              </a:lnSpc>
              <a:spcBef>
                <a:spcPts val="0"/>
              </a:spcBef>
              <a:spcAft>
                <a:spcPts val="0"/>
              </a:spcAft>
              <a:buSzPts val="1700"/>
              <a:buChar char="●"/>
            </a:pPr>
            <a:r>
              <a:rPr lang="es" sz="1700"/>
              <a:t>Research for those 5 topics</a:t>
            </a:r>
            <a:endParaRPr sz="1700"/>
          </a:p>
          <a:p>
            <a:pPr indent="-336550" lvl="0" marL="457200" rtl="0" algn="l">
              <a:lnSpc>
                <a:spcPct val="100000"/>
              </a:lnSpc>
              <a:spcBef>
                <a:spcPts val="0"/>
              </a:spcBef>
              <a:spcAft>
                <a:spcPts val="0"/>
              </a:spcAft>
              <a:buSzPts val="1700"/>
              <a:buChar char="●"/>
            </a:pPr>
            <a:r>
              <a:rPr lang="es" sz="1700"/>
              <a:t>Make 5 </a:t>
            </a:r>
            <a:r>
              <a:rPr lang="es" sz="1700" u="sng">
                <a:solidFill>
                  <a:schemeClr val="hlink"/>
                </a:solidFill>
                <a:hlinkClick r:id="rId4"/>
              </a:rPr>
              <a:t>Story Maps</a:t>
            </a:r>
            <a:r>
              <a:rPr lang="es" sz="1700"/>
              <a:t> based on research</a:t>
            </a:r>
            <a:endParaRPr sz="1700"/>
          </a:p>
          <a:p>
            <a:pPr indent="-336550" lvl="0" marL="457200" rtl="0" algn="l">
              <a:lnSpc>
                <a:spcPct val="100000"/>
              </a:lnSpc>
              <a:spcBef>
                <a:spcPts val="0"/>
              </a:spcBef>
              <a:spcAft>
                <a:spcPts val="0"/>
              </a:spcAft>
              <a:buSzPts val="1700"/>
              <a:buChar char="●"/>
            </a:pPr>
            <a:r>
              <a:rPr lang="es" sz="1700"/>
              <a:t>Create more interview questions</a:t>
            </a:r>
            <a:endParaRPr sz="1700"/>
          </a:p>
          <a:p>
            <a:pPr indent="-336550" lvl="0" marL="457200" rtl="0" algn="l">
              <a:lnSpc>
                <a:spcPct val="100000"/>
              </a:lnSpc>
              <a:spcBef>
                <a:spcPts val="0"/>
              </a:spcBef>
              <a:spcAft>
                <a:spcPts val="0"/>
              </a:spcAft>
              <a:buSzPts val="1700"/>
              <a:buChar char="●"/>
            </a:pPr>
            <a:r>
              <a:rPr lang="es" sz="1700"/>
              <a:t>Schedule interviews (ex: with former sponsors and Alumni)</a:t>
            </a:r>
            <a:endParaRPr sz="1700"/>
          </a:p>
          <a:p>
            <a:pPr indent="-336550" lvl="0" marL="457200" rtl="0" algn="l">
              <a:lnSpc>
                <a:spcPct val="100000"/>
              </a:lnSpc>
              <a:spcBef>
                <a:spcPts val="0"/>
              </a:spcBef>
              <a:spcAft>
                <a:spcPts val="0"/>
              </a:spcAft>
              <a:buSzPts val="1700"/>
              <a:buChar char="●"/>
            </a:pPr>
            <a:r>
              <a:rPr lang="es" sz="1700"/>
              <a:t>Create a script for each topic using outline</a:t>
            </a:r>
            <a:endParaRPr sz="1700"/>
          </a:p>
          <a:p>
            <a:pPr indent="-336550" lvl="0" marL="457200" rtl="0" algn="l">
              <a:lnSpc>
                <a:spcPct val="100000"/>
              </a:lnSpc>
              <a:spcBef>
                <a:spcPts val="0"/>
              </a:spcBef>
              <a:spcAft>
                <a:spcPts val="0"/>
              </a:spcAft>
              <a:buSzPts val="1700"/>
              <a:buChar char="●"/>
            </a:pPr>
            <a:r>
              <a:rPr lang="es" sz="1700"/>
              <a:t>Categorize projects after 2018 in </a:t>
            </a:r>
            <a:r>
              <a:rPr lang="es" sz="1700" u="sng">
                <a:solidFill>
                  <a:schemeClr val="hlink"/>
                </a:solidFill>
                <a:hlinkClick r:id="rId5"/>
              </a:rPr>
              <a:t>masterlist</a:t>
            </a:r>
            <a:endParaRPr sz="1700"/>
          </a:p>
          <a:p>
            <a:pPr indent="-336550" lvl="0" marL="457200" rtl="0" algn="l">
              <a:lnSpc>
                <a:spcPct val="100000"/>
              </a:lnSpc>
              <a:spcBef>
                <a:spcPts val="0"/>
              </a:spcBef>
              <a:spcAft>
                <a:spcPts val="0"/>
              </a:spcAft>
              <a:buSzPts val="1700"/>
              <a:buChar char="●"/>
            </a:pPr>
            <a:r>
              <a:rPr lang="es" sz="1700"/>
              <a:t>Workshop 35th anniversary celebration</a:t>
            </a:r>
            <a:endParaRPr sz="1700"/>
          </a:p>
          <a:p>
            <a:pPr indent="0" lvl="0" marL="0" rtl="0" algn="l">
              <a:lnSpc>
                <a:spcPct val="115000"/>
              </a:lnSpc>
              <a:spcBef>
                <a:spcPts val="0"/>
              </a:spcBef>
              <a:spcAft>
                <a:spcPts val="1600"/>
              </a:spcAft>
              <a:buNone/>
            </a:pPr>
            <a:r>
              <a:t/>
            </a:r>
            <a:endParaRPr/>
          </a:p>
        </p:txBody>
      </p:sp>
      <p:sp>
        <p:nvSpPr>
          <p:cNvPr id="156" name="Google Shape;156;p25"/>
          <p:cNvSpPr/>
          <p:nvPr/>
        </p:nvSpPr>
        <p:spPr>
          <a:xfrm flipH="1" rot="-5400000">
            <a:off x="83000" y="-82950"/>
            <a:ext cx="548400" cy="714300"/>
          </a:xfrm>
          <a:prstGeom prst="rect">
            <a:avLst/>
          </a:prstGeom>
          <a:solidFill>
            <a:srgbClr val="FF8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p:nvPr/>
        </p:nvSpPr>
        <p:spPr>
          <a:xfrm flipH="1" rot="-5400000">
            <a:off x="7474475" y="3397650"/>
            <a:ext cx="891300" cy="2600400"/>
          </a:xfrm>
          <a:prstGeom prst="rect">
            <a:avLst/>
          </a:prstGeom>
          <a:solidFill>
            <a:srgbClr val="FF8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ctrTitle"/>
          </p:nvPr>
        </p:nvSpPr>
        <p:spPr>
          <a:xfrm>
            <a:off x="1532925" y="786225"/>
            <a:ext cx="57624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a:t>
            </a:r>
            <a:r>
              <a:rPr lang="es"/>
              <a:t>QP/Execution Phase Objectives</a:t>
            </a:r>
            <a:endParaRPr/>
          </a:p>
        </p:txBody>
      </p:sp>
      <p:sp>
        <p:nvSpPr>
          <p:cNvPr id="163" name="Google Shape;163;p26"/>
          <p:cNvSpPr txBox="1"/>
          <p:nvPr>
            <p:ph idx="4294967295" type="subTitle"/>
          </p:nvPr>
        </p:nvSpPr>
        <p:spPr>
          <a:xfrm flipH="1">
            <a:off x="780000" y="1440775"/>
            <a:ext cx="5823600" cy="30633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SzPts val="1700"/>
              <a:buChar char="●"/>
            </a:pPr>
            <a:r>
              <a:rPr lang="es" sz="1700"/>
              <a:t>Record and Edit video episodes</a:t>
            </a:r>
            <a:endParaRPr sz="1700"/>
          </a:p>
          <a:p>
            <a:pPr indent="-336550" lvl="0" marL="457200" rtl="0" algn="l">
              <a:lnSpc>
                <a:spcPct val="100000"/>
              </a:lnSpc>
              <a:spcBef>
                <a:spcPts val="0"/>
              </a:spcBef>
              <a:spcAft>
                <a:spcPts val="0"/>
              </a:spcAft>
              <a:buSzPts val="1700"/>
              <a:buChar char="●"/>
            </a:pPr>
            <a:r>
              <a:rPr lang="es" sz="1700"/>
              <a:t>Standardize Social Media and Create a Brand Guide for the series</a:t>
            </a:r>
            <a:endParaRPr sz="1700"/>
          </a:p>
          <a:p>
            <a:pPr indent="-336550" lvl="0" marL="457200" rtl="0" algn="l">
              <a:lnSpc>
                <a:spcPct val="100000"/>
              </a:lnSpc>
              <a:spcBef>
                <a:spcPts val="0"/>
              </a:spcBef>
              <a:spcAft>
                <a:spcPts val="0"/>
              </a:spcAft>
              <a:buSzPts val="1700"/>
              <a:buChar char="●"/>
            </a:pPr>
            <a:r>
              <a:rPr lang="es" sz="1700"/>
              <a:t>Execute 35th </a:t>
            </a:r>
            <a:r>
              <a:rPr lang="es" sz="1700"/>
              <a:t>anniversary</a:t>
            </a:r>
            <a:r>
              <a:rPr lang="es" sz="1700"/>
              <a:t> celebration</a:t>
            </a:r>
            <a:endParaRPr sz="1700"/>
          </a:p>
          <a:p>
            <a:pPr indent="0" lvl="0" marL="0" rtl="0" algn="l">
              <a:lnSpc>
                <a:spcPct val="100000"/>
              </a:lnSpc>
              <a:spcBef>
                <a:spcPts val="0"/>
              </a:spcBef>
              <a:spcAft>
                <a:spcPts val="0"/>
              </a:spcAft>
              <a:buNone/>
            </a:pPr>
            <a:r>
              <a:t/>
            </a:r>
            <a:endParaRPr/>
          </a:p>
          <a:p>
            <a:pPr indent="0" lvl="0" marL="0" rtl="0" algn="l">
              <a:lnSpc>
                <a:spcPct val="115000"/>
              </a:lnSpc>
              <a:spcBef>
                <a:spcPts val="0"/>
              </a:spcBef>
              <a:spcAft>
                <a:spcPts val="1600"/>
              </a:spcAft>
              <a:buNone/>
            </a:pPr>
            <a:r>
              <a:t/>
            </a:r>
            <a:endParaRPr/>
          </a:p>
        </p:txBody>
      </p:sp>
      <p:sp>
        <p:nvSpPr>
          <p:cNvPr id="164" name="Google Shape;164;p26"/>
          <p:cNvSpPr/>
          <p:nvPr/>
        </p:nvSpPr>
        <p:spPr>
          <a:xfrm flipH="1" rot="-5400000">
            <a:off x="83000" y="-82950"/>
            <a:ext cx="548400" cy="714300"/>
          </a:xfrm>
          <a:prstGeom prst="rect">
            <a:avLst/>
          </a:prstGeom>
          <a:solidFill>
            <a:srgbClr val="8064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p:nvPr/>
        </p:nvSpPr>
        <p:spPr>
          <a:xfrm flipH="1" rot="-5400000">
            <a:off x="7474475" y="3397650"/>
            <a:ext cx="891300" cy="2600400"/>
          </a:xfrm>
          <a:prstGeom prst="rect">
            <a:avLst/>
          </a:prstGeom>
          <a:solidFill>
            <a:srgbClr val="8064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pic>
        <p:nvPicPr>
          <p:cNvPr id="170" name="Google Shape;170;p27"/>
          <p:cNvPicPr preferRelativeResize="0"/>
          <p:nvPr/>
        </p:nvPicPr>
        <p:blipFill>
          <a:blip r:embed="rId3">
            <a:alphaModFix/>
          </a:blip>
          <a:stretch>
            <a:fillRect/>
          </a:stretch>
        </p:blipFill>
        <p:spPr>
          <a:xfrm>
            <a:off x="5475444" y="0"/>
            <a:ext cx="7683359" cy="5143498"/>
          </a:xfrm>
          <a:prstGeom prst="rect">
            <a:avLst/>
          </a:prstGeom>
          <a:noFill/>
          <a:ln>
            <a:noFill/>
          </a:ln>
        </p:spPr>
      </p:pic>
      <p:sp>
        <p:nvSpPr>
          <p:cNvPr id="171" name="Google Shape;171;p27"/>
          <p:cNvSpPr/>
          <p:nvPr/>
        </p:nvSpPr>
        <p:spPr>
          <a:xfrm>
            <a:off x="4819650" y="1577400"/>
            <a:ext cx="2991000" cy="1988700"/>
          </a:xfrm>
          <a:prstGeom prst="rect">
            <a:avLst/>
          </a:prstGeom>
          <a:solidFill>
            <a:srgbClr val="17BEBB">
              <a:alpha val="36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txBox="1"/>
          <p:nvPr>
            <p:ph idx="1" type="subTitle"/>
          </p:nvPr>
        </p:nvSpPr>
        <p:spPr>
          <a:xfrm flipH="1">
            <a:off x="540150" y="1577400"/>
            <a:ext cx="4279500" cy="2657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s" sz="1700"/>
              <a:t>Schedule a time to meet up for every day</a:t>
            </a:r>
            <a:endParaRPr sz="1700"/>
          </a:p>
          <a:p>
            <a:pPr indent="-336550" lvl="0" marL="457200" rtl="0" algn="l">
              <a:spcBef>
                <a:spcPts val="0"/>
              </a:spcBef>
              <a:spcAft>
                <a:spcPts val="0"/>
              </a:spcAft>
              <a:buSzPts val="1700"/>
              <a:buChar char="●"/>
            </a:pPr>
            <a:r>
              <a:rPr lang="es" sz="1700"/>
              <a:t>Create your project gmail and alias</a:t>
            </a:r>
            <a:endParaRPr sz="1700"/>
          </a:p>
          <a:p>
            <a:pPr indent="-336550" lvl="0" marL="457200" rtl="0" algn="l">
              <a:spcBef>
                <a:spcPts val="0"/>
              </a:spcBef>
              <a:spcAft>
                <a:spcPts val="0"/>
              </a:spcAft>
              <a:buSzPts val="1700"/>
              <a:buChar char="●"/>
            </a:pPr>
            <a:r>
              <a:rPr lang="es" sz="1700"/>
              <a:t>Login to the Venice Project Center Gmail (</a:t>
            </a:r>
            <a:r>
              <a:rPr i="1" lang="es" sz="1700"/>
              <a:t>You will need this immediately</a:t>
            </a:r>
            <a:r>
              <a:rPr lang="es" sz="1700"/>
              <a:t>)</a:t>
            </a:r>
            <a:endParaRPr sz="1700"/>
          </a:p>
          <a:p>
            <a:pPr indent="-336550" lvl="0" marL="457200" rtl="0" algn="l">
              <a:spcBef>
                <a:spcPts val="0"/>
              </a:spcBef>
              <a:spcAft>
                <a:spcPts val="0"/>
              </a:spcAft>
              <a:buSzPts val="1700"/>
              <a:buChar char="●"/>
            </a:pPr>
            <a:r>
              <a:rPr lang="es" sz="1700"/>
              <a:t>Access </a:t>
            </a:r>
            <a:r>
              <a:rPr lang="es" sz="1700" u="sng">
                <a:solidFill>
                  <a:schemeClr val="hlink"/>
                </a:solidFill>
                <a:hlinkClick r:id="rId4"/>
              </a:rPr>
              <a:t>V23E Folders</a:t>
            </a:r>
            <a:endParaRPr sz="1700"/>
          </a:p>
          <a:p>
            <a:pPr indent="-336550" lvl="1" marL="914400" rtl="0" algn="l">
              <a:spcBef>
                <a:spcPts val="0"/>
              </a:spcBef>
              <a:spcAft>
                <a:spcPts val="0"/>
              </a:spcAft>
              <a:buSzPts val="1700"/>
              <a:buChar char="○"/>
            </a:pPr>
            <a:r>
              <a:rPr lang="es" sz="1700"/>
              <a:t>doc series, how to guides, </a:t>
            </a:r>
            <a:r>
              <a:rPr lang="es" sz="1700"/>
              <a:t>Material</a:t>
            </a:r>
            <a:r>
              <a:rPr lang="es" sz="1700"/>
              <a:t> lists, budget tracking, production </a:t>
            </a:r>
            <a:r>
              <a:rPr lang="es" sz="1700"/>
              <a:t>calendar</a:t>
            </a:r>
            <a:endParaRPr sz="1700"/>
          </a:p>
          <a:p>
            <a:pPr indent="-336550" lvl="0" marL="457200" rtl="0" algn="l">
              <a:spcBef>
                <a:spcPts val="0"/>
              </a:spcBef>
              <a:spcAft>
                <a:spcPts val="0"/>
              </a:spcAft>
              <a:buSzPts val="1700"/>
              <a:buChar char="●"/>
            </a:pPr>
            <a:r>
              <a:rPr lang="es" sz="1700"/>
              <a:t>Login into ArcGIS (To learn how to use and login </a:t>
            </a:r>
            <a:r>
              <a:rPr lang="es" sz="1700" u="sng">
                <a:solidFill>
                  <a:schemeClr val="hlink"/>
                </a:solidFill>
                <a:hlinkClick r:id="rId5"/>
              </a:rPr>
              <a:t>click here</a:t>
            </a:r>
            <a:r>
              <a:rPr lang="es" sz="1700"/>
              <a:t>)</a:t>
            </a:r>
            <a:endParaRPr sz="1700"/>
          </a:p>
        </p:txBody>
      </p:sp>
      <p:sp>
        <p:nvSpPr>
          <p:cNvPr id="173" name="Google Shape;173;p27"/>
          <p:cNvSpPr txBox="1"/>
          <p:nvPr>
            <p:ph type="title"/>
          </p:nvPr>
        </p:nvSpPr>
        <p:spPr>
          <a:xfrm>
            <a:off x="265350" y="307625"/>
            <a:ext cx="4737600" cy="89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To Be D</a:t>
            </a:r>
            <a:r>
              <a:rPr lang="es"/>
              <a:t>one by 1st Week of PQ</a:t>
            </a:r>
            <a:r>
              <a:rPr lang="es"/>
              <a:t>P</a:t>
            </a:r>
            <a:endParaRPr/>
          </a:p>
        </p:txBody>
      </p:sp>
      <p:sp>
        <p:nvSpPr>
          <p:cNvPr id="174" name="Google Shape;174;p27"/>
          <p:cNvSpPr/>
          <p:nvPr/>
        </p:nvSpPr>
        <p:spPr>
          <a:xfrm>
            <a:off x="0" y="1577400"/>
            <a:ext cx="362100" cy="1988700"/>
          </a:xfrm>
          <a:prstGeom prst="rect">
            <a:avLst/>
          </a:prstGeom>
          <a:solidFill>
            <a:srgbClr val="17BEBB">
              <a:alpha val="36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pic>
        <p:nvPicPr>
          <p:cNvPr id="179" name="Google Shape;179;p28"/>
          <p:cNvPicPr preferRelativeResize="0"/>
          <p:nvPr/>
        </p:nvPicPr>
        <p:blipFill>
          <a:blip r:embed="rId3">
            <a:alphaModFix/>
          </a:blip>
          <a:stretch>
            <a:fillRect/>
          </a:stretch>
        </p:blipFill>
        <p:spPr>
          <a:xfrm>
            <a:off x="5475444" y="0"/>
            <a:ext cx="7683359" cy="5143498"/>
          </a:xfrm>
          <a:prstGeom prst="rect">
            <a:avLst/>
          </a:prstGeom>
          <a:noFill/>
          <a:ln>
            <a:noFill/>
          </a:ln>
        </p:spPr>
      </p:pic>
      <p:sp>
        <p:nvSpPr>
          <p:cNvPr id="180" name="Google Shape;180;p28"/>
          <p:cNvSpPr/>
          <p:nvPr/>
        </p:nvSpPr>
        <p:spPr>
          <a:xfrm>
            <a:off x="4819650" y="1577400"/>
            <a:ext cx="2991000" cy="1988700"/>
          </a:xfrm>
          <a:prstGeom prst="rect">
            <a:avLst/>
          </a:prstGeom>
          <a:solidFill>
            <a:srgbClr val="8064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txBox="1"/>
          <p:nvPr>
            <p:ph idx="1" type="subTitle"/>
          </p:nvPr>
        </p:nvSpPr>
        <p:spPr>
          <a:xfrm flipH="1">
            <a:off x="540150" y="1577400"/>
            <a:ext cx="4279500" cy="2657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s" sz="1700"/>
              <a:t>Contact </a:t>
            </a:r>
            <a:r>
              <a:rPr lang="es" sz="1700" u="sng">
                <a:solidFill>
                  <a:schemeClr val="hlink"/>
                </a:solidFill>
                <a:hlinkClick r:id="rId4"/>
              </a:rPr>
              <a:t>Global Labs</a:t>
            </a:r>
            <a:r>
              <a:rPr lang="es" sz="1700"/>
              <a:t> for Equipment Training</a:t>
            </a:r>
            <a:endParaRPr sz="1700"/>
          </a:p>
          <a:p>
            <a:pPr indent="-336550" lvl="1" marL="914400" rtl="0" algn="l">
              <a:spcBef>
                <a:spcPts val="0"/>
              </a:spcBef>
              <a:spcAft>
                <a:spcPts val="0"/>
              </a:spcAft>
              <a:buSzPts val="1700"/>
              <a:buChar char="○"/>
            </a:pPr>
            <a:r>
              <a:rPr lang="es" sz="1700"/>
              <a:t>Email: </a:t>
            </a:r>
            <a:r>
              <a:rPr lang="es" sz="1700" u="sng">
                <a:solidFill>
                  <a:schemeClr val="hlink"/>
                </a:solidFill>
                <a:hlinkClick r:id="rId5"/>
              </a:rPr>
              <a:t>gr-global-lab@wpi.edu</a:t>
            </a:r>
            <a:r>
              <a:rPr lang="es" sz="1700"/>
              <a:t> </a:t>
            </a:r>
            <a:endParaRPr sz="1700"/>
          </a:p>
          <a:p>
            <a:pPr indent="-336550" lvl="1" marL="914400" rtl="0" algn="l">
              <a:spcBef>
                <a:spcPts val="0"/>
              </a:spcBef>
              <a:spcAft>
                <a:spcPts val="0"/>
              </a:spcAft>
              <a:buSzPts val="1700"/>
              <a:buChar char="○"/>
            </a:pPr>
            <a:r>
              <a:rPr lang="es" sz="1700"/>
              <a:t>Get Audio and Camera Training</a:t>
            </a:r>
            <a:endParaRPr sz="1700"/>
          </a:p>
          <a:p>
            <a:pPr indent="-336550" lvl="1" marL="914400" rtl="0" algn="l">
              <a:spcBef>
                <a:spcPts val="0"/>
              </a:spcBef>
              <a:spcAft>
                <a:spcPts val="0"/>
              </a:spcAft>
              <a:buSzPts val="1700"/>
              <a:buChar char="○"/>
            </a:pPr>
            <a:r>
              <a:rPr lang="es" sz="1700"/>
              <a:t>Be prepared to schedule 4 meetings over the term</a:t>
            </a:r>
            <a:endParaRPr sz="1700"/>
          </a:p>
          <a:p>
            <a:pPr indent="-336550" lvl="0" marL="457200" rtl="0" algn="l">
              <a:spcBef>
                <a:spcPts val="0"/>
              </a:spcBef>
              <a:spcAft>
                <a:spcPts val="0"/>
              </a:spcAft>
              <a:buSzPts val="1700"/>
              <a:buChar char="●"/>
            </a:pPr>
            <a:r>
              <a:rPr lang="es" sz="1700"/>
              <a:t>Get used to Story Maps</a:t>
            </a:r>
            <a:endParaRPr sz="1700"/>
          </a:p>
          <a:p>
            <a:pPr indent="-336550" lvl="0" marL="457200" rtl="0" algn="l">
              <a:spcBef>
                <a:spcPts val="0"/>
              </a:spcBef>
              <a:spcAft>
                <a:spcPts val="0"/>
              </a:spcAft>
              <a:buSzPts val="1700"/>
              <a:buChar char="●"/>
            </a:pPr>
            <a:r>
              <a:rPr lang="es" sz="1700"/>
              <a:t>Contact ATC about borrowing equipment*</a:t>
            </a:r>
            <a:endParaRPr sz="1700"/>
          </a:p>
          <a:p>
            <a:pPr indent="0" lvl="0" marL="0" rtl="0" algn="l">
              <a:spcBef>
                <a:spcPts val="0"/>
              </a:spcBef>
              <a:spcAft>
                <a:spcPts val="0"/>
              </a:spcAft>
              <a:buNone/>
            </a:pPr>
            <a:r>
              <a:rPr i="1" lang="es" sz="1700"/>
              <a:t>*Equipment does not need to be borrowed until the week of the end of PQP but you should know what the process is, what is available to you, and what you need to do to get it</a:t>
            </a:r>
            <a:endParaRPr i="1" sz="1700"/>
          </a:p>
        </p:txBody>
      </p:sp>
      <p:sp>
        <p:nvSpPr>
          <p:cNvPr id="182" name="Google Shape;182;p28"/>
          <p:cNvSpPr txBox="1"/>
          <p:nvPr>
            <p:ph type="title"/>
          </p:nvPr>
        </p:nvSpPr>
        <p:spPr>
          <a:xfrm>
            <a:off x="265350" y="202225"/>
            <a:ext cx="4737600" cy="89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To Be D</a:t>
            </a:r>
            <a:r>
              <a:rPr lang="es"/>
              <a:t>one In PQ</a:t>
            </a:r>
            <a:r>
              <a:rPr lang="es"/>
              <a:t>P</a:t>
            </a:r>
            <a:endParaRPr/>
          </a:p>
        </p:txBody>
      </p:sp>
      <p:sp>
        <p:nvSpPr>
          <p:cNvPr id="183" name="Google Shape;183;p28"/>
          <p:cNvSpPr/>
          <p:nvPr/>
        </p:nvSpPr>
        <p:spPr>
          <a:xfrm>
            <a:off x="0" y="1577400"/>
            <a:ext cx="362100" cy="1988700"/>
          </a:xfrm>
          <a:prstGeom prst="rect">
            <a:avLst/>
          </a:prstGeom>
          <a:solidFill>
            <a:srgbClr val="8064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pic>
        <p:nvPicPr>
          <p:cNvPr id="188" name="Google Shape;188;p29"/>
          <p:cNvPicPr preferRelativeResize="0"/>
          <p:nvPr/>
        </p:nvPicPr>
        <p:blipFill>
          <a:blip r:embed="rId3">
            <a:alphaModFix/>
          </a:blip>
          <a:stretch>
            <a:fillRect/>
          </a:stretch>
        </p:blipFill>
        <p:spPr>
          <a:xfrm>
            <a:off x="5475444" y="0"/>
            <a:ext cx="7683359" cy="5143498"/>
          </a:xfrm>
          <a:prstGeom prst="rect">
            <a:avLst/>
          </a:prstGeom>
          <a:noFill/>
          <a:ln>
            <a:noFill/>
          </a:ln>
        </p:spPr>
      </p:pic>
      <p:sp>
        <p:nvSpPr>
          <p:cNvPr id="189" name="Google Shape;189;p29"/>
          <p:cNvSpPr/>
          <p:nvPr/>
        </p:nvSpPr>
        <p:spPr>
          <a:xfrm>
            <a:off x="4819650" y="1577400"/>
            <a:ext cx="2991000" cy="1988700"/>
          </a:xfrm>
          <a:prstGeom prst="rect">
            <a:avLst/>
          </a:prstGeom>
          <a:solidFill>
            <a:srgbClr val="FF8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txBox="1"/>
          <p:nvPr>
            <p:ph idx="1" type="subTitle"/>
          </p:nvPr>
        </p:nvSpPr>
        <p:spPr>
          <a:xfrm flipH="1">
            <a:off x="540150" y="1577400"/>
            <a:ext cx="4279500" cy="265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700"/>
              <a:t> We borrowed multiple things from the ATC. The ones that came most in handy were: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s" sz="1700"/>
              <a:t>-Lapel Mics (Used i</a:t>
            </a:r>
            <a:r>
              <a:rPr lang="es" sz="1700"/>
              <a:t>n addition to the VPC’s DJI mic recorders. T</a:t>
            </a:r>
            <a:r>
              <a:rPr lang="es" sz="1700"/>
              <a:t>he VPC does not have any and it allows for direct audio recording of a interview or narrating subject without the DJI recorder dragging down their clothes)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s" sz="1700"/>
              <a:t>-Phone Stabilizer (used to create level composition)</a:t>
            </a:r>
            <a:endParaRPr sz="1700"/>
          </a:p>
        </p:txBody>
      </p:sp>
      <p:sp>
        <p:nvSpPr>
          <p:cNvPr id="191" name="Google Shape;191;p29"/>
          <p:cNvSpPr txBox="1"/>
          <p:nvPr>
            <p:ph type="title"/>
          </p:nvPr>
        </p:nvSpPr>
        <p:spPr>
          <a:xfrm>
            <a:off x="265350" y="202225"/>
            <a:ext cx="4737600" cy="89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About the ATC</a:t>
            </a:r>
            <a:endParaRPr/>
          </a:p>
        </p:txBody>
      </p:sp>
      <p:sp>
        <p:nvSpPr>
          <p:cNvPr id="192" name="Google Shape;192;p29"/>
          <p:cNvSpPr/>
          <p:nvPr/>
        </p:nvSpPr>
        <p:spPr>
          <a:xfrm>
            <a:off x="0" y="1577400"/>
            <a:ext cx="362100" cy="1988700"/>
          </a:xfrm>
          <a:prstGeom prst="rect">
            <a:avLst/>
          </a:prstGeom>
          <a:solidFill>
            <a:srgbClr val="FF8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6" name="Shape 196"/>
        <p:cNvGrpSpPr/>
        <p:nvPr/>
      </p:nvGrpSpPr>
      <p:grpSpPr>
        <a:xfrm>
          <a:off x="0" y="0"/>
          <a:ext cx="0" cy="0"/>
          <a:chOff x="0" y="0"/>
          <a:chExt cx="0" cy="0"/>
        </a:xfrm>
      </p:grpSpPr>
      <p:sp>
        <p:nvSpPr>
          <p:cNvPr id="197" name="Google Shape;197;p30"/>
          <p:cNvSpPr txBox="1"/>
          <p:nvPr>
            <p:ph idx="9" type="ctrTitle"/>
          </p:nvPr>
        </p:nvSpPr>
        <p:spPr>
          <a:xfrm rot="5400000">
            <a:off x="6672869" y="1646270"/>
            <a:ext cx="29133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400"/>
              <a:t>WORK LOADS</a:t>
            </a:r>
            <a:endParaRPr sz="2400"/>
          </a:p>
        </p:txBody>
      </p:sp>
      <p:sp>
        <p:nvSpPr>
          <p:cNvPr id="198" name="Google Shape;198;p30"/>
          <p:cNvSpPr/>
          <p:nvPr/>
        </p:nvSpPr>
        <p:spPr>
          <a:xfrm flipH="1" rot="-5400000">
            <a:off x="-957900" y="959250"/>
            <a:ext cx="5140800" cy="3225000"/>
          </a:xfrm>
          <a:prstGeom prst="rect">
            <a:avLst/>
          </a:prstGeom>
          <a:solidFill>
            <a:srgbClr val="5249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0"/>
          <p:cNvSpPr txBox="1"/>
          <p:nvPr>
            <p:ph idx="7" type="subTitle"/>
          </p:nvPr>
        </p:nvSpPr>
        <p:spPr>
          <a:xfrm>
            <a:off x="3446100" y="4038300"/>
            <a:ext cx="3894300" cy="5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a:t>Everyone should be part of creating the brand guide and standardizing the approach of posting videos </a:t>
            </a:r>
            <a:endParaRPr sz="1500"/>
          </a:p>
        </p:txBody>
      </p:sp>
      <p:sp>
        <p:nvSpPr>
          <p:cNvPr id="200" name="Google Shape;200;p30"/>
          <p:cNvSpPr txBox="1"/>
          <p:nvPr>
            <p:ph idx="6" type="ctrTitle"/>
          </p:nvPr>
        </p:nvSpPr>
        <p:spPr>
          <a:xfrm>
            <a:off x="3446102" y="3624200"/>
            <a:ext cx="33132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1700"/>
              <a:t>All</a:t>
            </a:r>
            <a:endParaRPr sz="1700"/>
          </a:p>
        </p:txBody>
      </p:sp>
      <p:sp>
        <p:nvSpPr>
          <p:cNvPr id="201" name="Google Shape;201;p30"/>
          <p:cNvSpPr txBox="1"/>
          <p:nvPr>
            <p:ph idx="8" type="title"/>
          </p:nvPr>
        </p:nvSpPr>
        <p:spPr>
          <a:xfrm>
            <a:off x="199867" y="3828550"/>
            <a:ext cx="33966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rPr>
              <a:t>Posting</a:t>
            </a:r>
            <a:endParaRPr>
              <a:solidFill>
                <a:schemeClr val="lt1"/>
              </a:solidFill>
            </a:endParaRPr>
          </a:p>
        </p:txBody>
      </p:sp>
      <p:sp>
        <p:nvSpPr>
          <p:cNvPr id="202" name="Google Shape;202;p30"/>
          <p:cNvSpPr txBox="1"/>
          <p:nvPr>
            <p:ph type="ctrTitle"/>
          </p:nvPr>
        </p:nvSpPr>
        <p:spPr>
          <a:xfrm>
            <a:off x="3423902" y="387475"/>
            <a:ext cx="35163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None/>
            </a:pPr>
            <a:r>
              <a:rPr lang="es" sz="1800"/>
              <a:t>Groups of 2</a:t>
            </a:r>
            <a:endParaRPr sz="1800"/>
          </a:p>
        </p:txBody>
      </p:sp>
      <p:sp>
        <p:nvSpPr>
          <p:cNvPr id="203" name="Google Shape;203;p30"/>
          <p:cNvSpPr txBox="1"/>
          <p:nvPr>
            <p:ph idx="1" type="subTitle"/>
          </p:nvPr>
        </p:nvSpPr>
        <p:spPr>
          <a:xfrm>
            <a:off x="3423900" y="802524"/>
            <a:ext cx="2976900" cy="5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600"/>
              <a:t>Recording B-Roll and sponsor interviews</a:t>
            </a:r>
            <a:endParaRPr sz="1600"/>
          </a:p>
        </p:txBody>
      </p:sp>
      <p:sp>
        <p:nvSpPr>
          <p:cNvPr id="204" name="Google Shape;204;p30"/>
          <p:cNvSpPr txBox="1"/>
          <p:nvPr>
            <p:ph idx="2" type="title"/>
          </p:nvPr>
        </p:nvSpPr>
        <p:spPr>
          <a:xfrm>
            <a:off x="42" y="654125"/>
            <a:ext cx="37620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rPr>
              <a:t>Recording</a:t>
            </a:r>
            <a:endParaRPr>
              <a:solidFill>
                <a:schemeClr val="lt1"/>
              </a:solidFill>
            </a:endParaRPr>
          </a:p>
        </p:txBody>
      </p:sp>
      <p:sp>
        <p:nvSpPr>
          <p:cNvPr id="205" name="Google Shape;205;p30"/>
          <p:cNvSpPr txBox="1"/>
          <p:nvPr>
            <p:ph idx="3" type="ctrTitle"/>
          </p:nvPr>
        </p:nvSpPr>
        <p:spPr>
          <a:xfrm>
            <a:off x="3346752" y="2213125"/>
            <a:ext cx="3412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1700"/>
              <a:t>Groups of 1-2</a:t>
            </a:r>
            <a:endParaRPr sz="1700"/>
          </a:p>
        </p:txBody>
      </p:sp>
      <p:sp>
        <p:nvSpPr>
          <p:cNvPr id="206" name="Google Shape;206;p30"/>
          <p:cNvSpPr txBox="1"/>
          <p:nvPr>
            <p:ph idx="4" type="subTitle"/>
          </p:nvPr>
        </p:nvSpPr>
        <p:spPr>
          <a:xfrm>
            <a:off x="3346725" y="2627701"/>
            <a:ext cx="4156200" cy="80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a:t>Editing</a:t>
            </a:r>
            <a:r>
              <a:rPr lang="es" sz="1500"/>
              <a:t> is mostly a one person job, but if 2 people are working on one episode each and supporting each other it becomes very productive</a:t>
            </a:r>
            <a:endParaRPr sz="1500"/>
          </a:p>
        </p:txBody>
      </p:sp>
      <p:sp>
        <p:nvSpPr>
          <p:cNvPr id="207" name="Google Shape;207;p30"/>
          <p:cNvSpPr txBox="1"/>
          <p:nvPr>
            <p:ph idx="5" type="title"/>
          </p:nvPr>
        </p:nvSpPr>
        <p:spPr>
          <a:xfrm>
            <a:off x="146699" y="2241338"/>
            <a:ext cx="29316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rPr>
              <a:t>Editing</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387771"/>
      </a:accent1>
      <a:accent2>
        <a:srgbClr val="212121"/>
      </a:accent2>
      <a:accent3>
        <a:srgbClr val="9ECFCB"/>
      </a:accent3>
      <a:accent4>
        <a:srgbClr val="289C91"/>
      </a:accent4>
      <a:accent5>
        <a:srgbClr val="619792"/>
      </a:accent5>
      <a:accent6>
        <a:srgbClr val="384C4B"/>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