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7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43891200" cy="32918400"/>
  <p:notesSz cx="6858000" cy="9144000"/>
  <p:defaultTextStyle>
    <a:defPPr>
      <a:defRPr lang="en-US"/>
    </a:defPPr>
    <a:lvl1pPr algn="l" defTabSz="2037398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2037398" algn="l" defTabSz="2037398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4074793" algn="l" defTabSz="2037398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6112188" algn="l" defTabSz="2037398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8149590" algn="l" defTabSz="2037398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10186989" algn="l" defTabSz="4074793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12224385" algn="l" defTabSz="4074793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14261781" algn="l" defTabSz="4074793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16299178" algn="l" defTabSz="4074793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 userDrawn="1">
          <p15:clr>
            <a:srgbClr val="A4A3A4"/>
          </p15:clr>
        </p15:guide>
        <p15:guide id="2" pos="138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647B"/>
    <a:srgbClr val="C41230"/>
    <a:srgbClr val="AC2B37"/>
    <a:srgbClr val="B53443"/>
    <a:srgbClr val="FAAA47"/>
    <a:srgbClr val="496279"/>
    <a:srgbClr val="476077"/>
    <a:srgbClr val="455E75"/>
    <a:srgbClr val="292E36"/>
    <a:srgbClr val="2A2F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868" autoAdjust="0"/>
    <p:restoredTop sz="94673" autoAdjust="0"/>
  </p:normalViewPr>
  <p:slideViewPr>
    <p:cSldViewPr snapToGrid="0" snapToObjects="1">
      <p:cViewPr varScale="1">
        <p:scale>
          <a:sx n="17" d="100"/>
          <a:sy n="17" d="100"/>
        </p:scale>
        <p:origin x="156" y="744"/>
      </p:cViewPr>
      <p:guideLst>
        <p:guide orient="horz" pos="10368"/>
        <p:guide pos="138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3" d="100"/>
          <a:sy n="83" d="100"/>
        </p:scale>
        <p:origin x="3132" y="6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1186C1-2136-4F5C-81C5-7E7D5B4818E4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24E169-9EE6-400B-8489-6CA7AC8B5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0154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fld id="{5CED8F03-33F9-49DD-B78E-DE1AC6832885}" type="datetimeFigureOut">
              <a:rPr lang="en-US"/>
              <a:pPr>
                <a:defRPr/>
              </a:pPr>
              <a:t>4/27/2022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fld id="{E535B096-6CBE-4AB3-9529-5688244F2D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040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2037398" rtl="0" eaLnBrk="0" fontAlgn="base" hangingPunct="0">
      <a:spcBef>
        <a:spcPct val="30000"/>
      </a:spcBef>
      <a:spcAft>
        <a:spcPct val="0"/>
      </a:spcAft>
      <a:defRPr sz="5386" kern="1200">
        <a:solidFill>
          <a:schemeClr val="tx1"/>
        </a:solidFill>
        <a:latin typeface="+mn-lt"/>
        <a:ea typeface="+mn-ea"/>
        <a:cs typeface="+mn-cs"/>
      </a:defRPr>
    </a:lvl1pPr>
    <a:lvl2pPr marL="2037398" algn="l" defTabSz="2037398" rtl="0" eaLnBrk="0" fontAlgn="base" hangingPunct="0">
      <a:spcBef>
        <a:spcPct val="30000"/>
      </a:spcBef>
      <a:spcAft>
        <a:spcPct val="0"/>
      </a:spcAft>
      <a:defRPr sz="5386" kern="1200">
        <a:solidFill>
          <a:schemeClr val="tx1"/>
        </a:solidFill>
        <a:latin typeface="+mn-lt"/>
        <a:ea typeface="+mn-ea"/>
        <a:cs typeface="+mn-cs"/>
      </a:defRPr>
    </a:lvl2pPr>
    <a:lvl3pPr marL="4074793" algn="l" defTabSz="2037398" rtl="0" eaLnBrk="0" fontAlgn="base" hangingPunct="0">
      <a:spcBef>
        <a:spcPct val="30000"/>
      </a:spcBef>
      <a:spcAft>
        <a:spcPct val="0"/>
      </a:spcAft>
      <a:defRPr sz="5386" kern="1200">
        <a:solidFill>
          <a:schemeClr val="tx1"/>
        </a:solidFill>
        <a:latin typeface="+mn-lt"/>
        <a:ea typeface="+mn-ea"/>
        <a:cs typeface="+mn-cs"/>
      </a:defRPr>
    </a:lvl3pPr>
    <a:lvl4pPr marL="6112188" algn="l" defTabSz="2037398" rtl="0" eaLnBrk="0" fontAlgn="base" hangingPunct="0">
      <a:spcBef>
        <a:spcPct val="30000"/>
      </a:spcBef>
      <a:spcAft>
        <a:spcPct val="0"/>
      </a:spcAft>
      <a:defRPr sz="5386" kern="1200">
        <a:solidFill>
          <a:schemeClr val="tx1"/>
        </a:solidFill>
        <a:latin typeface="+mn-lt"/>
        <a:ea typeface="+mn-ea"/>
        <a:cs typeface="+mn-cs"/>
      </a:defRPr>
    </a:lvl4pPr>
    <a:lvl5pPr marL="8149590" algn="l" defTabSz="2037398" rtl="0" eaLnBrk="0" fontAlgn="base" hangingPunct="0">
      <a:spcBef>
        <a:spcPct val="30000"/>
      </a:spcBef>
      <a:spcAft>
        <a:spcPct val="0"/>
      </a:spcAft>
      <a:defRPr sz="5386" kern="1200">
        <a:solidFill>
          <a:schemeClr val="tx1"/>
        </a:solidFill>
        <a:latin typeface="+mn-lt"/>
        <a:ea typeface="+mn-ea"/>
        <a:cs typeface="+mn-cs"/>
      </a:defRPr>
    </a:lvl5pPr>
    <a:lvl6pPr marL="10186989" algn="l" defTabSz="2037398" rtl="0" eaLnBrk="1" latinLnBrk="0" hangingPunct="1">
      <a:defRPr sz="5386" kern="1200">
        <a:solidFill>
          <a:schemeClr val="tx1"/>
        </a:solidFill>
        <a:latin typeface="+mn-lt"/>
        <a:ea typeface="+mn-ea"/>
        <a:cs typeface="+mn-cs"/>
      </a:defRPr>
    </a:lvl6pPr>
    <a:lvl7pPr marL="12224385" algn="l" defTabSz="2037398" rtl="0" eaLnBrk="1" latinLnBrk="0" hangingPunct="1">
      <a:defRPr sz="5386" kern="1200">
        <a:solidFill>
          <a:schemeClr val="tx1"/>
        </a:solidFill>
        <a:latin typeface="+mn-lt"/>
        <a:ea typeface="+mn-ea"/>
        <a:cs typeface="+mn-cs"/>
      </a:defRPr>
    </a:lvl7pPr>
    <a:lvl8pPr marL="14261781" algn="l" defTabSz="2037398" rtl="0" eaLnBrk="1" latinLnBrk="0" hangingPunct="1">
      <a:defRPr sz="5386" kern="1200">
        <a:solidFill>
          <a:schemeClr val="tx1"/>
        </a:solidFill>
        <a:latin typeface="+mn-lt"/>
        <a:ea typeface="+mn-ea"/>
        <a:cs typeface="+mn-cs"/>
      </a:defRPr>
    </a:lvl8pPr>
    <a:lvl9pPr marL="16299178" algn="l" defTabSz="2037398" rtl="0" eaLnBrk="1" latinLnBrk="0" hangingPunct="1">
      <a:defRPr sz="538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35B096-6CBE-4AB3-9529-5688244F2DC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073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427" y="10225771"/>
            <a:ext cx="37308367" cy="7055984"/>
          </a:xfrm>
          <a:prstGeom prst="rect">
            <a:avLst/>
          </a:prstGeom>
        </p:spPr>
        <p:txBody>
          <a:bodyPr lIns="120015" tIns="60008" rIns="120015" bIns="6000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2839" y="18653354"/>
            <a:ext cx="30725535" cy="8413296"/>
          </a:xfrm>
          <a:prstGeom prst="rect">
            <a:avLst/>
          </a:prstGeom>
        </p:spPr>
        <p:txBody>
          <a:bodyPr lIns="120015" tIns="60008" rIns="120015" bIns="60008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375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75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127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50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87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25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63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005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95775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4B647B"/>
            </a:gs>
            <a:gs pos="100000">
              <a:srgbClr val="292E36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</p:sldLayoutIdLst>
  <p:txStyles>
    <p:titleStyle>
      <a:lvl1pPr algn="ctr" defTabSz="1234544" rtl="0" fontAlgn="base">
        <a:spcBef>
          <a:spcPct val="0"/>
        </a:spcBef>
        <a:spcAft>
          <a:spcPct val="0"/>
        </a:spcAft>
        <a:defRPr sz="11870" kern="1200">
          <a:solidFill>
            <a:schemeClr val="tx1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defTabSz="1234544" rtl="0" fontAlgn="base">
        <a:spcBef>
          <a:spcPct val="0"/>
        </a:spcBef>
        <a:spcAft>
          <a:spcPct val="0"/>
        </a:spcAft>
        <a:defRPr sz="11870">
          <a:solidFill>
            <a:schemeClr val="tx1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2pPr>
      <a:lvl3pPr algn="ctr" defTabSz="1234544" rtl="0" fontAlgn="base">
        <a:spcBef>
          <a:spcPct val="0"/>
        </a:spcBef>
        <a:spcAft>
          <a:spcPct val="0"/>
        </a:spcAft>
        <a:defRPr sz="11870">
          <a:solidFill>
            <a:schemeClr val="tx1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3pPr>
      <a:lvl4pPr algn="ctr" defTabSz="1234544" rtl="0" fontAlgn="base">
        <a:spcBef>
          <a:spcPct val="0"/>
        </a:spcBef>
        <a:spcAft>
          <a:spcPct val="0"/>
        </a:spcAft>
        <a:defRPr sz="11870">
          <a:solidFill>
            <a:schemeClr val="tx1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4pPr>
      <a:lvl5pPr algn="ctr" defTabSz="1234544" rtl="0" fontAlgn="base">
        <a:spcBef>
          <a:spcPct val="0"/>
        </a:spcBef>
        <a:spcAft>
          <a:spcPct val="0"/>
        </a:spcAft>
        <a:defRPr sz="11870">
          <a:solidFill>
            <a:schemeClr val="tx1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5pPr>
      <a:lvl6pPr marL="1234544" algn="ctr" defTabSz="1234544" rtl="0" eaLnBrk="1" fontAlgn="base" hangingPunct="1">
        <a:spcBef>
          <a:spcPct val="0"/>
        </a:spcBef>
        <a:spcAft>
          <a:spcPct val="0"/>
        </a:spcAft>
        <a:defRPr sz="1187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6pPr>
      <a:lvl7pPr marL="2469086" algn="ctr" defTabSz="1234544" rtl="0" eaLnBrk="1" fontAlgn="base" hangingPunct="1">
        <a:spcBef>
          <a:spcPct val="0"/>
        </a:spcBef>
        <a:spcAft>
          <a:spcPct val="0"/>
        </a:spcAft>
        <a:defRPr sz="1187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7pPr>
      <a:lvl8pPr marL="3703630" algn="ctr" defTabSz="1234544" rtl="0" eaLnBrk="1" fontAlgn="base" hangingPunct="1">
        <a:spcBef>
          <a:spcPct val="0"/>
        </a:spcBef>
        <a:spcAft>
          <a:spcPct val="0"/>
        </a:spcAft>
        <a:defRPr sz="1187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8pPr>
      <a:lvl9pPr marL="4938172" algn="ctr" defTabSz="1234544" rtl="0" eaLnBrk="1" fontAlgn="base" hangingPunct="1">
        <a:spcBef>
          <a:spcPct val="0"/>
        </a:spcBef>
        <a:spcAft>
          <a:spcPct val="0"/>
        </a:spcAft>
        <a:defRPr sz="1187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9pPr>
    </p:titleStyle>
    <p:bodyStyle>
      <a:lvl1pPr marL="925907" indent="-925907" algn="l" defTabSz="1234544" rtl="0" fontAlgn="base">
        <a:spcBef>
          <a:spcPct val="20000"/>
        </a:spcBef>
        <a:spcAft>
          <a:spcPct val="0"/>
        </a:spcAft>
        <a:buFont typeface="Arial" charset="0"/>
        <a:buChar char="•"/>
        <a:defRPr sz="8663" kern="1200">
          <a:solidFill>
            <a:schemeClr val="tx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2006132" indent="-771590" algn="l" defTabSz="1234544" rtl="0" fontAlgn="base">
        <a:spcBef>
          <a:spcPct val="20000"/>
        </a:spcBef>
        <a:spcAft>
          <a:spcPct val="0"/>
        </a:spcAft>
        <a:buFont typeface="Arial" charset="0"/>
        <a:buChar char="–"/>
        <a:defRPr sz="7538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2pPr>
      <a:lvl3pPr marL="3086357" indent="-617272" algn="l" defTabSz="1234544" rtl="0" fontAlgn="base">
        <a:spcBef>
          <a:spcPct val="20000"/>
        </a:spcBef>
        <a:spcAft>
          <a:spcPct val="0"/>
        </a:spcAft>
        <a:buFont typeface="Arial" charset="0"/>
        <a:buChar char="•"/>
        <a:defRPr sz="6525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3pPr>
      <a:lvl4pPr marL="4320900" indent="-617272" algn="l" defTabSz="1234544" rtl="0" fontAlgn="base">
        <a:spcBef>
          <a:spcPct val="20000"/>
        </a:spcBef>
        <a:spcAft>
          <a:spcPct val="0"/>
        </a:spcAft>
        <a:buFont typeface="Arial" charset="0"/>
        <a:buChar char="–"/>
        <a:defRPr sz="5401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4pPr>
      <a:lvl5pPr marL="5555445" indent="-617272" algn="l" defTabSz="1234544" rtl="0" fontAlgn="base">
        <a:spcBef>
          <a:spcPct val="20000"/>
        </a:spcBef>
        <a:spcAft>
          <a:spcPct val="0"/>
        </a:spcAft>
        <a:buFont typeface="Arial" charset="0"/>
        <a:buChar char="»"/>
        <a:defRPr sz="5401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5pPr>
      <a:lvl6pPr marL="6789987" indent="-617272" algn="l" defTabSz="1234544" rtl="0" eaLnBrk="1" latinLnBrk="0" hangingPunct="1">
        <a:spcBef>
          <a:spcPct val="20000"/>
        </a:spcBef>
        <a:buFont typeface="Arial"/>
        <a:buChar char="•"/>
        <a:defRPr sz="5401" kern="1200">
          <a:solidFill>
            <a:schemeClr val="tx1"/>
          </a:solidFill>
          <a:latin typeface="+mn-lt"/>
          <a:ea typeface="+mn-ea"/>
          <a:cs typeface="+mn-cs"/>
        </a:defRPr>
      </a:lvl6pPr>
      <a:lvl7pPr marL="8024530" indent="-617272" algn="l" defTabSz="1234544" rtl="0" eaLnBrk="1" latinLnBrk="0" hangingPunct="1">
        <a:spcBef>
          <a:spcPct val="20000"/>
        </a:spcBef>
        <a:buFont typeface="Arial"/>
        <a:buChar char="•"/>
        <a:defRPr sz="5401" kern="1200">
          <a:solidFill>
            <a:schemeClr val="tx1"/>
          </a:solidFill>
          <a:latin typeface="+mn-lt"/>
          <a:ea typeface="+mn-ea"/>
          <a:cs typeface="+mn-cs"/>
        </a:defRPr>
      </a:lvl7pPr>
      <a:lvl8pPr marL="9259074" indent="-617272" algn="l" defTabSz="1234544" rtl="0" eaLnBrk="1" latinLnBrk="0" hangingPunct="1">
        <a:spcBef>
          <a:spcPct val="20000"/>
        </a:spcBef>
        <a:buFont typeface="Arial"/>
        <a:buChar char="•"/>
        <a:defRPr sz="5401" kern="1200">
          <a:solidFill>
            <a:schemeClr val="tx1"/>
          </a:solidFill>
          <a:latin typeface="+mn-lt"/>
          <a:ea typeface="+mn-ea"/>
          <a:cs typeface="+mn-cs"/>
        </a:defRPr>
      </a:lvl8pPr>
      <a:lvl9pPr marL="10493616" indent="-617272" algn="l" defTabSz="1234544" rtl="0" eaLnBrk="1" latinLnBrk="0" hangingPunct="1">
        <a:spcBef>
          <a:spcPct val="20000"/>
        </a:spcBef>
        <a:buFont typeface="Arial"/>
        <a:buChar char="•"/>
        <a:defRPr sz="54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34544" rtl="0" eaLnBrk="1" latinLnBrk="0" hangingPunct="1">
        <a:defRPr sz="4894" kern="1200">
          <a:solidFill>
            <a:schemeClr val="tx1"/>
          </a:solidFill>
          <a:latin typeface="+mn-lt"/>
          <a:ea typeface="+mn-ea"/>
          <a:cs typeface="+mn-cs"/>
        </a:defRPr>
      </a:lvl1pPr>
      <a:lvl2pPr marL="1234544" algn="l" defTabSz="1234544" rtl="0" eaLnBrk="1" latinLnBrk="0" hangingPunct="1">
        <a:defRPr sz="4894" kern="1200">
          <a:solidFill>
            <a:schemeClr val="tx1"/>
          </a:solidFill>
          <a:latin typeface="+mn-lt"/>
          <a:ea typeface="+mn-ea"/>
          <a:cs typeface="+mn-cs"/>
        </a:defRPr>
      </a:lvl2pPr>
      <a:lvl3pPr marL="2469086" algn="l" defTabSz="1234544" rtl="0" eaLnBrk="1" latinLnBrk="0" hangingPunct="1">
        <a:defRPr sz="4894" kern="1200">
          <a:solidFill>
            <a:schemeClr val="tx1"/>
          </a:solidFill>
          <a:latin typeface="+mn-lt"/>
          <a:ea typeface="+mn-ea"/>
          <a:cs typeface="+mn-cs"/>
        </a:defRPr>
      </a:lvl3pPr>
      <a:lvl4pPr marL="3703630" algn="l" defTabSz="1234544" rtl="0" eaLnBrk="1" latinLnBrk="0" hangingPunct="1">
        <a:defRPr sz="4894" kern="1200">
          <a:solidFill>
            <a:schemeClr val="tx1"/>
          </a:solidFill>
          <a:latin typeface="+mn-lt"/>
          <a:ea typeface="+mn-ea"/>
          <a:cs typeface="+mn-cs"/>
        </a:defRPr>
      </a:lvl4pPr>
      <a:lvl5pPr marL="4938172" algn="l" defTabSz="1234544" rtl="0" eaLnBrk="1" latinLnBrk="0" hangingPunct="1">
        <a:defRPr sz="4894" kern="1200">
          <a:solidFill>
            <a:schemeClr val="tx1"/>
          </a:solidFill>
          <a:latin typeface="+mn-lt"/>
          <a:ea typeface="+mn-ea"/>
          <a:cs typeface="+mn-cs"/>
        </a:defRPr>
      </a:lvl5pPr>
      <a:lvl6pPr marL="6172716" algn="l" defTabSz="1234544" rtl="0" eaLnBrk="1" latinLnBrk="0" hangingPunct="1">
        <a:defRPr sz="4894" kern="1200">
          <a:solidFill>
            <a:schemeClr val="tx1"/>
          </a:solidFill>
          <a:latin typeface="+mn-lt"/>
          <a:ea typeface="+mn-ea"/>
          <a:cs typeface="+mn-cs"/>
        </a:defRPr>
      </a:lvl6pPr>
      <a:lvl7pPr marL="7407259" algn="l" defTabSz="1234544" rtl="0" eaLnBrk="1" latinLnBrk="0" hangingPunct="1">
        <a:defRPr sz="4894" kern="1200">
          <a:solidFill>
            <a:schemeClr val="tx1"/>
          </a:solidFill>
          <a:latin typeface="+mn-lt"/>
          <a:ea typeface="+mn-ea"/>
          <a:cs typeface="+mn-cs"/>
        </a:defRPr>
      </a:lvl7pPr>
      <a:lvl8pPr marL="8641802" algn="l" defTabSz="1234544" rtl="0" eaLnBrk="1" latinLnBrk="0" hangingPunct="1">
        <a:defRPr sz="4894" kern="1200">
          <a:solidFill>
            <a:schemeClr val="tx1"/>
          </a:solidFill>
          <a:latin typeface="+mn-lt"/>
          <a:ea typeface="+mn-ea"/>
          <a:cs typeface="+mn-cs"/>
        </a:defRPr>
      </a:lvl8pPr>
      <a:lvl9pPr marL="9876345" algn="l" defTabSz="1234544" rtl="0" eaLnBrk="1" latinLnBrk="0" hangingPunct="1">
        <a:defRPr sz="489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98BF09EA-0817-43CC-A999-66E451D83053}"/>
              </a:ext>
            </a:extLst>
          </p:cNvPr>
          <p:cNvSpPr/>
          <p:nvPr/>
        </p:nvSpPr>
        <p:spPr>
          <a:xfrm>
            <a:off x="679225" y="5423123"/>
            <a:ext cx="11446854" cy="705710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34D0523-347B-44E6-93EC-AB6DC9B10102}"/>
              </a:ext>
            </a:extLst>
          </p:cNvPr>
          <p:cNvSpPr/>
          <p:nvPr/>
        </p:nvSpPr>
        <p:spPr>
          <a:xfrm>
            <a:off x="15662524" y="4501768"/>
            <a:ext cx="12432742" cy="1243274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51AFB8EF-1893-49D0-A7C6-FF6A25C64571}"/>
              </a:ext>
            </a:extLst>
          </p:cNvPr>
          <p:cNvSpPr/>
          <p:nvPr/>
        </p:nvSpPr>
        <p:spPr>
          <a:xfrm>
            <a:off x="16936692" y="5779558"/>
            <a:ext cx="9872827" cy="9872827"/>
          </a:xfrm>
          <a:prstGeom prst="ellipse">
            <a:avLst/>
          </a:prstGeom>
          <a:solidFill>
            <a:srgbClr val="4B647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 Same Side Corner Rectangle 14"/>
          <p:cNvSpPr/>
          <p:nvPr/>
        </p:nvSpPr>
        <p:spPr>
          <a:xfrm rot="10800000">
            <a:off x="0" y="-57777"/>
            <a:ext cx="43891200" cy="3986675"/>
          </a:xfrm>
          <a:prstGeom prst="round2Same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AutoShape 38"/>
          <p:cNvSpPr>
            <a:spLocks noChangeArrowheads="1"/>
          </p:cNvSpPr>
          <p:nvPr/>
        </p:nvSpPr>
        <p:spPr bwMode="auto">
          <a:xfrm>
            <a:off x="31765119" y="25929588"/>
            <a:ext cx="11446855" cy="281523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7508" tIns="33754" rIns="67508" bIns="33754" anchor="t"/>
          <a:lstStyle/>
          <a:p>
            <a:pPr algn="ctr"/>
            <a:r>
              <a:rPr lang="en-US" sz="3200" b="1" dirty="0"/>
              <a:t>Acknowledgements</a:t>
            </a:r>
          </a:p>
          <a:p>
            <a:pPr algn="ctr"/>
            <a:endParaRPr lang="en-US" sz="2251" dirty="0">
              <a:latin typeface="Times New Roman" pitchFamily="18" charset="0"/>
            </a:endParaRPr>
          </a:p>
        </p:txBody>
      </p:sp>
      <p:sp>
        <p:nvSpPr>
          <p:cNvPr id="28" name="Text Box 44"/>
          <p:cNvSpPr txBox="1">
            <a:spLocks noChangeArrowheads="1"/>
          </p:cNvSpPr>
          <p:nvPr/>
        </p:nvSpPr>
        <p:spPr bwMode="auto">
          <a:xfrm>
            <a:off x="34295500" y="8070364"/>
            <a:ext cx="4689639" cy="670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7508" tIns="33754" rIns="67508" bIns="33754"/>
          <a:lstStyle>
            <a:lvl1pPr defTabSz="3343275">
              <a:defRPr>
                <a:solidFill>
                  <a:schemeClr val="tx1"/>
                </a:solidFill>
                <a:latin typeface="Arial" charset="0"/>
              </a:defRPr>
            </a:lvl1pPr>
            <a:lvl2pPr defTabSz="3343275">
              <a:defRPr>
                <a:solidFill>
                  <a:schemeClr val="tx1"/>
                </a:solidFill>
                <a:latin typeface="Arial" charset="0"/>
              </a:defRPr>
            </a:lvl2pPr>
            <a:lvl3pPr defTabSz="3343275">
              <a:defRPr>
                <a:solidFill>
                  <a:schemeClr val="tx1"/>
                </a:solidFill>
                <a:latin typeface="Arial" charset="0"/>
              </a:defRPr>
            </a:lvl3pPr>
            <a:lvl4pPr defTabSz="3343275">
              <a:defRPr>
                <a:solidFill>
                  <a:schemeClr val="tx1"/>
                </a:solidFill>
                <a:latin typeface="Arial" charset="0"/>
              </a:defRPr>
            </a:lvl4pPr>
            <a:lvl5pPr defTabSz="3343275">
              <a:defRPr>
                <a:solidFill>
                  <a:schemeClr val="tx1"/>
                </a:solidFill>
                <a:latin typeface="Arial" charset="0"/>
              </a:defRPr>
            </a:lvl5pPr>
            <a:lvl6pPr defTabSz="3343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3343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3343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3343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algn="just"/>
            <a:endParaRPr lang="en-US" sz="2081" b="1" dirty="0"/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3530159" y="409383"/>
            <a:ext cx="36830882" cy="3946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7508" tIns="33754" rIns="67508" bIns="33754">
            <a:spAutoFit/>
          </a:bodyPr>
          <a:lstStyle>
            <a:lvl1pPr defTabSz="3343275">
              <a:defRPr>
                <a:solidFill>
                  <a:schemeClr val="tx1"/>
                </a:solidFill>
                <a:latin typeface="Arial" charset="0"/>
              </a:defRPr>
            </a:lvl1pPr>
            <a:lvl2pPr defTabSz="3343275">
              <a:defRPr>
                <a:solidFill>
                  <a:schemeClr val="tx1"/>
                </a:solidFill>
                <a:latin typeface="Arial" charset="0"/>
              </a:defRPr>
            </a:lvl2pPr>
            <a:lvl3pPr defTabSz="3343275">
              <a:defRPr>
                <a:solidFill>
                  <a:schemeClr val="tx1"/>
                </a:solidFill>
                <a:latin typeface="Arial" charset="0"/>
              </a:defRPr>
            </a:lvl3pPr>
            <a:lvl4pPr defTabSz="3343275">
              <a:defRPr>
                <a:solidFill>
                  <a:schemeClr val="tx1"/>
                </a:solidFill>
                <a:latin typeface="Arial" charset="0"/>
              </a:defRPr>
            </a:lvl4pPr>
            <a:lvl5pPr defTabSz="3343275">
              <a:defRPr>
                <a:solidFill>
                  <a:schemeClr val="tx1"/>
                </a:solidFill>
                <a:latin typeface="Arial" charset="0"/>
              </a:defRPr>
            </a:lvl5pPr>
            <a:lvl6pPr defTabSz="3343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3343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3343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3343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6600" b="1" dirty="0"/>
              <a:t>NAML : An Easy-to-Deploy Application </a:t>
            </a:r>
          </a:p>
          <a:p>
            <a:pPr algn="ctr"/>
            <a:r>
              <a:rPr lang="en-US" sz="6600" b="1" dirty="0"/>
              <a:t>for Time Series Classification</a:t>
            </a:r>
          </a:p>
          <a:p>
            <a:pPr algn="ctr"/>
            <a:r>
              <a:rPr lang="en-US" sz="4400" b="1" dirty="0"/>
              <a:t>Patrick Houlihan (CS) </a:t>
            </a:r>
          </a:p>
          <a:p>
            <a:pPr algn="ctr"/>
            <a:r>
              <a:rPr lang="en-US" sz="4400" b="1" dirty="0"/>
              <a:t>Advisors: Professor </a:t>
            </a:r>
            <a:r>
              <a:rPr lang="en-US" sz="4400" b="1" dirty="0" err="1"/>
              <a:t>Rodica</a:t>
            </a:r>
            <a:r>
              <a:rPr lang="en-US" sz="4400" b="1" dirty="0"/>
              <a:t> </a:t>
            </a:r>
            <a:r>
              <a:rPr lang="en-US" sz="4400" b="1" dirty="0" err="1"/>
              <a:t>Neamtu</a:t>
            </a:r>
            <a:r>
              <a:rPr lang="en-US" sz="4400" b="1" dirty="0"/>
              <a:t> (CS), Professor Erin </a:t>
            </a:r>
            <a:r>
              <a:rPr lang="en-US" sz="4400" b="1" dirty="0" err="1"/>
              <a:t>Solovey</a:t>
            </a:r>
            <a:r>
              <a:rPr lang="en-US" sz="4400" b="1" dirty="0"/>
              <a:t> (CS)</a:t>
            </a:r>
          </a:p>
          <a:p>
            <a:pPr algn="ctr"/>
            <a:endParaRPr lang="en-US" sz="32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044" y="-363808"/>
            <a:ext cx="5951311" cy="459873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2124050" y="26482779"/>
            <a:ext cx="107289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n-lt"/>
              </a:rPr>
              <a:t>I would like to thank Dr. </a:t>
            </a:r>
            <a:r>
              <a:rPr lang="en-US" sz="2400" b="1" dirty="0" err="1">
                <a:latin typeface="+mn-lt"/>
              </a:rPr>
              <a:t>Rodica</a:t>
            </a:r>
            <a:r>
              <a:rPr lang="en-US" sz="2400" b="1" dirty="0">
                <a:latin typeface="+mn-lt"/>
              </a:rPr>
              <a:t> </a:t>
            </a:r>
            <a:r>
              <a:rPr lang="en-US" sz="2400" b="1" dirty="0" err="1">
                <a:latin typeface="+mn-lt"/>
              </a:rPr>
              <a:t>Neamtu</a:t>
            </a:r>
            <a:r>
              <a:rPr lang="en-US" sz="2400" b="1" dirty="0">
                <a:latin typeface="+mn-lt"/>
              </a:rPr>
              <a:t> and Dr. Erin </a:t>
            </a:r>
            <a:r>
              <a:rPr lang="en-US" sz="2400" b="1" dirty="0" err="1">
                <a:latin typeface="+mn-lt"/>
              </a:rPr>
              <a:t>Solovey</a:t>
            </a:r>
            <a:r>
              <a:rPr lang="en-US" sz="2400" b="1" dirty="0">
                <a:latin typeface="+mn-lt"/>
              </a:rPr>
              <a:t> for their guidance throughout this project. I would like to thank Alicia Howell-Munson and Christopher </a:t>
            </a:r>
            <a:r>
              <a:rPr lang="en-US" sz="2400" b="1" dirty="0" err="1">
                <a:latin typeface="+mn-lt"/>
              </a:rPr>
              <a:t>Micek</a:t>
            </a:r>
            <a:r>
              <a:rPr lang="en-US" sz="2400" b="1" dirty="0">
                <a:latin typeface="+mn-lt"/>
              </a:rPr>
              <a:t> for their feedback and dedication. I thank James Plante for his work on </a:t>
            </a:r>
            <a:r>
              <a:rPr lang="en-US" sz="2400" b="1" dirty="0" err="1">
                <a:latin typeface="+mn-lt"/>
              </a:rPr>
              <a:t>BrainEx</a:t>
            </a:r>
            <a:r>
              <a:rPr lang="en-US" sz="2400" b="1" dirty="0">
                <a:latin typeface="+mn-lt"/>
              </a:rPr>
              <a:t> inspiring improvements to NAML. I thank Chau Do, Ellery </a:t>
            </a:r>
            <a:r>
              <a:rPr lang="en-US" sz="2400" b="1" dirty="0" err="1">
                <a:latin typeface="+mn-lt"/>
              </a:rPr>
              <a:t>Buntel</a:t>
            </a:r>
            <a:r>
              <a:rPr lang="en-US" sz="2400" b="1" dirty="0">
                <a:latin typeface="+mn-lt"/>
              </a:rPr>
              <a:t>, </a:t>
            </a:r>
            <a:r>
              <a:rPr lang="en-US" sz="2400" b="1" dirty="0" err="1">
                <a:latin typeface="+mn-lt"/>
              </a:rPr>
              <a:t>Fareya</a:t>
            </a:r>
            <a:r>
              <a:rPr lang="en-US" sz="2400" b="1" dirty="0">
                <a:latin typeface="+mn-lt"/>
              </a:rPr>
              <a:t> Ikram, and all other NAML contributors for providing a strong foundation to build upon.</a:t>
            </a:r>
          </a:p>
        </p:txBody>
      </p:sp>
      <p:sp>
        <p:nvSpPr>
          <p:cNvPr id="18" name="AutoShape 38">
            <a:extLst>
              <a:ext uri="{FF2B5EF4-FFF2-40B4-BE49-F238E27FC236}">
                <a16:creationId xmlns:a16="http://schemas.microsoft.com/office/drawing/2014/main" id="{1D6B2591-CC26-45F0-A526-99B30ED6B9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65120" y="29157464"/>
            <a:ext cx="11446855" cy="335155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7508" tIns="33754" rIns="67508" bIns="33754" anchor="t"/>
          <a:lstStyle/>
          <a:p>
            <a:pPr algn="ctr"/>
            <a:r>
              <a:rPr lang="en-US" sz="3200" b="1" dirty="0"/>
              <a:t>References</a:t>
            </a:r>
          </a:p>
          <a:p>
            <a:pPr algn="ctr"/>
            <a:endParaRPr lang="en-US" sz="620" b="1" dirty="0"/>
          </a:p>
          <a:p>
            <a:r>
              <a:rPr lang="en-US" sz="2000" b="1" dirty="0">
                <a:latin typeface="+mn-lt"/>
              </a:rPr>
              <a:t>1. Huang, Z., Wang, L., Blaney, G., Slaughter, C., McKeon, D., Zhou, Z., ... &amp; Hughes, M. C. (2021). The Tufts </a:t>
            </a:r>
            <a:r>
              <a:rPr lang="en-US" sz="2000" b="1" dirty="0" err="1">
                <a:latin typeface="+mn-lt"/>
              </a:rPr>
              <a:t>fNIRS</a:t>
            </a:r>
            <a:r>
              <a:rPr lang="en-US" sz="2000" b="1" dirty="0">
                <a:latin typeface="+mn-lt"/>
              </a:rPr>
              <a:t> Mental Workload Dataset &amp; Benchmark for Brain-Computer Interfaces that Generalize.</a:t>
            </a:r>
          </a:p>
          <a:p>
            <a:r>
              <a:rPr lang="en-US" sz="2000" b="1" dirty="0">
                <a:latin typeface="+mn-lt"/>
              </a:rPr>
              <a:t>2. </a:t>
            </a:r>
            <a:r>
              <a:rPr lang="en-US" sz="2000" b="1" dirty="0" err="1">
                <a:latin typeface="+mn-lt"/>
              </a:rPr>
              <a:t>Löning</a:t>
            </a:r>
            <a:r>
              <a:rPr lang="en-US" sz="2000" b="1" dirty="0">
                <a:latin typeface="+mn-lt"/>
              </a:rPr>
              <a:t>, M., Bagnall, A., Ganesh, S., </a:t>
            </a:r>
            <a:r>
              <a:rPr lang="en-US" sz="2000" b="1" dirty="0" err="1">
                <a:latin typeface="+mn-lt"/>
              </a:rPr>
              <a:t>Kazakov</a:t>
            </a:r>
            <a:r>
              <a:rPr lang="en-US" sz="2000" b="1" dirty="0">
                <a:latin typeface="+mn-lt"/>
              </a:rPr>
              <a:t>, V., Lines, J., &amp; </a:t>
            </a:r>
            <a:r>
              <a:rPr lang="en-US" sz="2000" b="1" dirty="0" err="1">
                <a:latin typeface="+mn-lt"/>
              </a:rPr>
              <a:t>Király</a:t>
            </a:r>
            <a:r>
              <a:rPr lang="en-US" sz="2000" b="1" dirty="0">
                <a:latin typeface="+mn-lt"/>
              </a:rPr>
              <a:t>, F. J. (2019). </a:t>
            </a:r>
            <a:r>
              <a:rPr lang="en-US" sz="2000" b="1" dirty="0" err="1">
                <a:latin typeface="+mn-lt"/>
              </a:rPr>
              <a:t>sktime</a:t>
            </a:r>
            <a:r>
              <a:rPr lang="en-US" sz="2000" b="1" dirty="0">
                <a:latin typeface="+mn-lt"/>
              </a:rPr>
              <a:t>: A unified interface for machine learning with time series. </a:t>
            </a:r>
            <a:r>
              <a:rPr lang="en-US" sz="2000" b="1" i="1" dirty="0" err="1">
                <a:latin typeface="+mn-lt"/>
              </a:rPr>
              <a:t>arXiv</a:t>
            </a:r>
            <a:r>
              <a:rPr lang="en-US" sz="2000" b="1" i="1" dirty="0">
                <a:latin typeface="+mn-lt"/>
              </a:rPr>
              <a:t> preprint arXiv:1909.07872</a:t>
            </a:r>
            <a:r>
              <a:rPr lang="en-US" sz="2000" b="1" dirty="0">
                <a:latin typeface="+mn-lt"/>
              </a:rPr>
              <a:t>.</a:t>
            </a:r>
          </a:p>
          <a:p>
            <a:r>
              <a:rPr lang="en-US" sz="2000" b="1" dirty="0">
                <a:latin typeface="+mn-lt"/>
              </a:rPr>
              <a:t>3. </a:t>
            </a:r>
            <a:r>
              <a:rPr lang="en-US" sz="2000" b="1" dirty="0" err="1">
                <a:latin typeface="+mn-lt"/>
              </a:rPr>
              <a:t>Löning</a:t>
            </a:r>
            <a:r>
              <a:rPr lang="en-US" sz="2000" b="1" dirty="0">
                <a:latin typeface="+mn-lt"/>
              </a:rPr>
              <a:t>, M., Bagnall, T., Ganesh, S., </a:t>
            </a:r>
            <a:r>
              <a:rPr lang="en-US" sz="2000" b="1" dirty="0" err="1">
                <a:latin typeface="+mn-lt"/>
              </a:rPr>
              <a:t>Oastler</a:t>
            </a:r>
            <a:r>
              <a:rPr lang="en-US" sz="2000" b="1" dirty="0">
                <a:latin typeface="+mn-lt"/>
              </a:rPr>
              <a:t>, G., Lines, J., </a:t>
            </a:r>
            <a:r>
              <a:rPr lang="en-US" sz="2000" b="1" dirty="0" err="1">
                <a:latin typeface="+mn-lt"/>
              </a:rPr>
              <a:t>Kazakov</a:t>
            </a:r>
            <a:r>
              <a:rPr lang="en-US" sz="2000" b="1" dirty="0">
                <a:latin typeface="+mn-lt"/>
              </a:rPr>
              <a:t>, V., …, Deshmukh, A. (2020). </a:t>
            </a:r>
            <a:r>
              <a:rPr lang="en-US" sz="2000" b="1" dirty="0" err="1">
                <a:latin typeface="+mn-lt"/>
              </a:rPr>
              <a:t>alan</a:t>
            </a:r>
            <a:r>
              <a:rPr lang="en-US" sz="2000" b="1" dirty="0">
                <a:latin typeface="+mn-lt"/>
              </a:rPr>
              <a:t>-</a:t>
            </a:r>
            <a:r>
              <a:rPr lang="en-US" sz="2000" b="1" dirty="0" err="1">
                <a:latin typeface="+mn-lt"/>
              </a:rPr>
              <a:t>turing</a:t>
            </a:r>
            <a:r>
              <a:rPr lang="en-US" sz="2000" b="1" dirty="0">
                <a:latin typeface="+mn-lt"/>
              </a:rPr>
              <a:t>-institute/</a:t>
            </a:r>
            <a:r>
              <a:rPr lang="en-US" sz="2000" b="1" dirty="0" err="1">
                <a:latin typeface="+mn-lt"/>
              </a:rPr>
              <a:t>sktime</a:t>
            </a:r>
            <a:r>
              <a:rPr lang="en-US" sz="2000" b="1" dirty="0">
                <a:latin typeface="+mn-lt"/>
              </a:rPr>
              <a:t>. </a:t>
            </a:r>
            <a:r>
              <a:rPr lang="en-US" sz="2000" b="1" dirty="0" err="1">
                <a:latin typeface="+mn-lt"/>
              </a:rPr>
              <a:t>Zenodo</a:t>
            </a:r>
            <a:r>
              <a:rPr lang="en-US" sz="2000" b="1" dirty="0">
                <a:latin typeface="+mn-lt"/>
              </a:rPr>
              <a:t>. http://doi.org/10.5281/zenodo.3749000</a:t>
            </a:r>
          </a:p>
          <a:p>
            <a:pPr algn="ctr"/>
            <a:endParaRPr lang="en-US" sz="2251" dirty="0">
              <a:latin typeface="Times New Roman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9FF5A15-0E84-468E-8B39-B818CF34C2EA}"/>
              </a:ext>
            </a:extLst>
          </p:cNvPr>
          <p:cNvSpPr/>
          <p:nvPr/>
        </p:nvSpPr>
        <p:spPr>
          <a:xfrm>
            <a:off x="19398143" y="9042535"/>
            <a:ext cx="5217903" cy="2543371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</a:rPr>
              <a:t>Project Goals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E43187E2-471B-448B-A1B3-8FF5E9711347}"/>
              </a:ext>
            </a:extLst>
          </p:cNvPr>
          <p:cNvSpPr/>
          <p:nvPr/>
        </p:nvSpPr>
        <p:spPr>
          <a:xfrm>
            <a:off x="16255474" y="5629829"/>
            <a:ext cx="5272866" cy="2543371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</a:rPr>
              <a:t>Continuous Integration with </a:t>
            </a:r>
            <a:r>
              <a:rPr lang="en-US" sz="5400" i="1" dirty="0" err="1">
                <a:solidFill>
                  <a:schemeClr val="tx1"/>
                </a:solidFill>
              </a:rPr>
              <a:t>sktime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B8257249-D839-400B-B626-2BBDAC3D2BA2}"/>
              </a:ext>
            </a:extLst>
          </p:cNvPr>
          <p:cNvSpPr/>
          <p:nvPr/>
        </p:nvSpPr>
        <p:spPr>
          <a:xfrm>
            <a:off x="22347753" y="5615762"/>
            <a:ext cx="5272866" cy="2543371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</a:rPr>
              <a:t>Create Stable Docker Container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C67C6974-3945-4049-B32A-E702CF5CF336}"/>
              </a:ext>
            </a:extLst>
          </p:cNvPr>
          <p:cNvSpPr/>
          <p:nvPr/>
        </p:nvSpPr>
        <p:spPr>
          <a:xfrm>
            <a:off x="13784619" y="9068254"/>
            <a:ext cx="5217903" cy="2543371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</a:rPr>
              <a:t>Realistic Case Study with NAML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E6B657B7-4765-4AC8-94C3-85DFFF382FBB}"/>
              </a:ext>
            </a:extLst>
          </p:cNvPr>
          <p:cNvSpPr/>
          <p:nvPr/>
        </p:nvSpPr>
        <p:spPr>
          <a:xfrm>
            <a:off x="25011667" y="9068254"/>
            <a:ext cx="5217905" cy="2543371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</a:rPr>
              <a:t>Streamline Installation and Deployment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F6DAC01C-46C4-41C7-B1C8-421755C4C8B6}"/>
              </a:ext>
            </a:extLst>
          </p:cNvPr>
          <p:cNvSpPr/>
          <p:nvPr/>
        </p:nvSpPr>
        <p:spPr>
          <a:xfrm>
            <a:off x="16255474" y="12686930"/>
            <a:ext cx="5272866" cy="2543371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</a:rPr>
              <a:t>Central Hub for Documentation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3F374E73-BE06-4B33-AF71-3A7855F85691}"/>
              </a:ext>
            </a:extLst>
          </p:cNvPr>
          <p:cNvSpPr/>
          <p:nvPr/>
        </p:nvSpPr>
        <p:spPr>
          <a:xfrm>
            <a:off x="22347753" y="12672863"/>
            <a:ext cx="5272866" cy="2543371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</a:rPr>
              <a:t>Create User Interface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C407BE0-CFC5-4639-A798-9EC62E21526D}"/>
              </a:ext>
            </a:extLst>
          </p:cNvPr>
          <p:cNvSpPr/>
          <p:nvPr/>
        </p:nvSpPr>
        <p:spPr>
          <a:xfrm>
            <a:off x="679225" y="5370545"/>
            <a:ext cx="11446853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What is </a:t>
            </a:r>
            <a:r>
              <a:rPr lang="en-US" sz="5400" b="1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NirsAutoML</a:t>
            </a:r>
            <a:r>
              <a:rPr lang="en-US" sz="5400" b="1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?</a:t>
            </a:r>
          </a:p>
        </p:txBody>
      </p:sp>
      <p:pic>
        <p:nvPicPr>
          <p:cNvPr id="1039" name="Picture 15">
            <a:extLst>
              <a:ext uri="{FF2B5EF4-FFF2-40B4-BE49-F238E27FC236}">
                <a16:creationId xmlns:a16="http://schemas.microsoft.com/office/drawing/2014/main" id="{E52C8661-2558-4CEE-9C28-32E6D57471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323" y="8619073"/>
            <a:ext cx="5323967" cy="35689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89B80649-E593-4130-AF54-968A84D6CDA6}"/>
              </a:ext>
            </a:extLst>
          </p:cNvPr>
          <p:cNvSpPr txBox="1"/>
          <p:nvPr/>
        </p:nvSpPr>
        <p:spPr>
          <a:xfrm>
            <a:off x="1079647" y="6423344"/>
            <a:ext cx="1104643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+mn-lt"/>
              </a:rPr>
              <a:t>Enables researchers to perform Machine Learning Classification on Multivariate Time Series.</a:t>
            </a:r>
          </a:p>
          <a:p>
            <a:endParaRPr lang="en-US" sz="4000" b="1" dirty="0">
              <a:latin typeface="+mn-lt"/>
            </a:endParaRPr>
          </a:p>
          <a:p>
            <a:endParaRPr lang="en-US" sz="4000" b="1" dirty="0">
              <a:latin typeface="+mn-lt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ABC1706-F44D-4EAD-85AC-AC83723BCB1B}"/>
              </a:ext>
            </a:extLst>
          </p:cNvPr>
          <p:cNvSpPr txBox="1"/>
          <p:nvPr/>
        </p:nvSpPr>
        <p:spPr>
          <a:xfrm>
            <a:off x="1106486" y="8596687"/>
            <a:ext cx="532396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+mn-lt"/>
              </a:rPr>
              <a:t>Customized for </a:t>
            </a:r>
            <a:r>
              <a:rPr lang="en-US" sz="4000" b="1" dirty="0" err="1">
                <a:latin typeface="+mn-lt"/>
              </a:rPr>
              <a:t>fNIRS</a:t>
            </a:r>
            <a:r>
              <a:rPr lang="en-US" sz="4000" b="1" dirty="0">
                <a:latin typeface="+mn-lt"/>
              </a:rPr>
              <a:t> data (Collected using the cap to the right)</a:t>
            </a:r>
          </a:p>
          <a:p>
            <a:endParaRPr lang="en-US" sz="4000" b="1" dirty="0">
              <a:latin typeface="+mn-lt"/>
            </a:endParaRPr>
          </a:p>
          <a:p>
            <a:r>
              <a:rPr lang="en-US" sz="4000" b="1" dirty="0">
                <a:latin typeface="+mn-lt"/>
              </a:rPr>
              <a:t>Built using </a:t>
            </a:r>
            <a:r>
              <a:rPr lang="en-US" sz="4000" b="1" i="1" dirty="0" err="1">
                <a:latin typeface="+mn-lt"/>
              </a:rPr>
              <a:t>sktime</a:t>
            </a:r>
            <a:r>
              <a:rPr lang="en-US" sz="4000" b="1" dirty="0">
                <a:latin typeface="+mn-lt"/>
              </a:rPr>
              <a:t> [2][3].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98EBDF0-3131-42B1-9DD1-97616DD32794}"/>
              </a:ext>
            </a:extLst>
          </p:cNvPr>
          <p:cNvSpPr/>
          <p:nvPr/>
        </p:nvSpPr>
        <p:spPr>
          <a:xfrm>
            <a:off x="31765119" y="5294021"/>
            <a:ext cx="11446854" cy="1035836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52D5211-3148-41F1-BEAD-368017A19371}"/>
              </a:ext>
            </a:extLst>
          </p:cNvPr>
          <p:cNvSpPr/>
          <p:nvPr/>
        </p:nvSpPr>
        <p:spPr>
          <a:xfrm>
            <a:off x="31765119" y="5241443"/>
            <a:ext cx="11446853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What is </a:t>
            </a:r>
            <a:r>
              <a:rPr lang="en-US" sz="5400" b="1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fNIRS</a:t>
            </a:r>
            <a:r>
              <a:rPr lang="en-US" sz="5400" b="1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?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9FEA2AF-C567-4104-8F18-EB5CF2E2EB99}"/>
              </a:ext>
            </a:extLst>
          </p:cNvPr>
          <p:cNvSpPr txBox="1"/>
          <p:nvPr/>
        </p:nvSpPr>
        <p:spPr>
          <a:xfrm>
            <a:off x="37199451" y="6121324"/>
            <a:ext cx="5808744" cy="10033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>
                <a:latin typeface="+mn-lt"/>
              </a:rPr>
              <a:t>HbO</a:t>
            </a:r>
            <a:r>
              <a:rPr lang="en-US" sz="3200" b="1" dirty="0">
                <a:latin typeface="+mn-lt"/>
              </a:rPr>
              <a:t> – Oxygenated Hemoglobin, related to the amount of oxygen sent to the brain.</a:t>
            </a:r>
            <a:endParaRPr lang="en-US" sz="1050" b="1" dirty="0">
              <a:latin typeface="+mn-lt"/>
            </a:endParaRPr>
          </a:p>
          <a:p>
            <a:endParaRPr lang="en-US" sz="1050" b="1" dirty="0">
              <a:latin typeface="+mn-lt"/>
            </a:endParaRPr>
          </a:p>
          <a:p>
            <a:r>
              <a:rPr lang="en-US" sz="3200" b="1" u="sng" dirty="0">
                <a:latin typeface="+mn-lt"/>
              </a:rPr>
              <a:t>Hb</a:t>
            </a:r>
            <a:r>
              <a:rPr lang="en-US" sz="3200" b="1" dirty="0">
                <a:latin typeface="+mn-lt"/>
              </a:rPr>
              <a:t> – Deoxygenated Hemoglobin, related to the amount of oxygen the brain consumed.</a:t>
            </a:r>
          </a:p>
          <a:p>
            <a:endParaRPr lang="en-US" sz="1050" b="1" dirty="0">
              <a:latin typeface="+mn-lt"/>
            </a:endParaRPr>
          </a:p>
          <a:p>
            <a:r>
              <a:rPr lang="en-US" sz="3200" b="1" u="sng" dirty="0">
                <a:latin typeface="+mn-lt"/>
              </a:rPr>
              <a:t>Event</a:t>
            </a:r>
            <a:r>
              <a:rPr lang="en-US" sz="3200" b="1" dirty="0">
                <a:latin typeface="+mn-lt"/>
              </a:rPr>
              <a:t> – A classifiable stimulus that a user experiences during an experiment.</a:t>
            </a:r>
          </a:p>
          <a:p>
            <a:endParaRPr lang="en-US" sz="1050" b="1" dirty="0">
              <a:latin typeface="+mn-lt"/>
            </a:endParaRPr>
          </a:p>
          <a:p>
            <a:r>
              <a:rPr lang="en-US" sz="3200" b="1" u="sng" dirty="0">
                <a:latin typeface="+mn-lt"/>
              </a:rPr>
              <a:t>Channel</a:t>
            </a:r>
            <a:r>
              <a:rPr lang="en-US" sz="3200" b="1" dirty="0">
                <a:latin typeface="+mn-lt"/>
              </a:rPr>
              <a:t> – Time series readings in a particular brain region.</a:t>
            </a:r>
          </a:p>
          <a:p>
            <a:endParaRPr lang="en-US" sz="1050" b="1" dirty="0">
              <a:latin typeface="+mn-lt"/>
            </a:endParaRPr>
          </a:p>
          <a:p>
            <a:r>
              <a:rPr lang="en-US" sz="3200" b="1" u="sng" dirty="0">
                <a:latin typeface="+mn-lt"/>
              </a:rPr>
              <a:t>Sequence</a:t>
            </a:r>
            <a:r>
              <a:rPr lang="en-US" sz="3200" b="1" dirty="0">
                <a:latin typeface="+mn-lt"/>
              </a:rPr>
              <a:t> – The activity recorded by a channel around the time of an event. Shown in green on the left.</a:t>
            </a:r>
          </a:p>
          <a:p>
            <a:endParaRPr lang="en-US" sz="2800" b="1" dirty="0">
              <a:latin typeface="+mn-lt"/>
            </a:endParaRPr>
          </a:p>
        </p:txBody>
      </p:sp>
      <p:pic>
        <p:nvPicPr>
          <p:cNvPr id="1041" name="Picture 17">
            <a:extLst>
              <a:ext uri="{FF2B5EF4-FFF2-40B4-BE49-F238E27FC236}">
                <a16:creationId xmlns:a16="http://schemas.microsoft.com/office/drawing/2014/main" id="{1D79B0C2-FC17-4E28-B839-347C25D48E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3915" y="11455352"/>
            <a:ext cx="5012976" cy="4102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 Box 44">
            <a:extLst>
              <a:ext uri="{FF2B5EF4-FFF2-40B4-BE49-F238E27FC236}">
                <a16:creationId xmlns:a16="http://schemas.microsoft.com/office/drawing/2014/main" id="{06D00DEB-1011-41CF-A2CB-95A4915729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5504" y="19502454"/>
            <a:ext cx="4689639" cy="670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7508" tIns="33754" rIns="67508" bIns="33754"/>
          <a:lstStyle>
            <a:lvl1pPr defTabSz="3343275">
              <a:defRPr>
                <a:solidFill>
                  <a:schemeClr val="tx1"/>
                </a:solidFill>
                <a:latin typeface="Arial" charset="0"/>
              </a:defRPr>
            </a:lvl1pPr>
            <a:lvl2pPr defTabSz="3343275">
              <a:defRPr>
                <a:solidFill>
                  <a:schemeClr val="tx1"/>
                </a:solidFill>
                <a:latin typeface="Arial" charset="0"/>
              </a:defRPr>
            </a:lvl2pPr>
            <a:lvl3pPr defTabSz="3343275">
              <a:defRPr>
                <a:solidFill>
                  <a:schemeClr val="tx1"/>
                </a:solidFill>
                <a:latin typeface="Arial" charset="0"/>
              </a:defRPr>
            </a:lvl3pPr>
            <a:lvl4pPr defTabSz="3343275">
              <a:defRPr>
                <a:solidFill>
                  <a:schemeClr val="tx1"/>
                </a:solidFill>
                <a:latin typeface="Arial" charset="0"/>
              </a:defRPr>
            </a:lvl4pPr>
            <a:lvl5pPr defTabSz="3343275">
              <a:defRPr>
                <a:solidFill>
                  <a:schemeClr val="tx1"/>
                </a:solidFill>
                <a:latin typeface="Arial" charset="0"/>
              </a:defRPr>
            </a:lvl5pPr>
            <a:lvl6pPr defTabSz="3343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3343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3343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3343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algn="just"/>
            <a:endParaRPr lang="en-US" sz="2081" b="1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EA41BE9-164F-436F-84F0-478CF299FA2E}"/>
              </a:ext>
            </a:extLst>
          </p:cNvPr>
          <p:cNvSpPr/>
          <p:nvPr/>
        </p:nvSpPr>
        <p:spPr>
          <a:xfrm>
            <a:off x="31765123" y="16205577"/>
            <a:ext cx="11446854" cy="923061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A139669A-D82E-4ECB-A0DA-C418D6EC38D0}"/>
              </a:ext>
            </a:extLst>
          </p:cNvPr>
          <p:cNvSpPr/>
          <p:nvPr/>
        </p:nvSpPr>
        <p:spPr>
          <a:xfrm>
            <a:off x="31765124" y="16219472"/>
            <a:ext cx="11446853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User Interface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B9E2037-469F-4B35-8127-833CD30E2948}"/>
              </a:ext>
            </a:extLst>
          </p:cNvPr>
          <p:cNvSpPr txBox="1"/>
          <p:nvPr/>
        </p:nvSpPr>
        <p:spPr>
          <a:xfrm>
            <a:off x="32165542" y="17511999"/>
            <a:ext cx="11046431" cy="8710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+mn-lt"/>
              </a:rPr>
              <a:t>Running classifiers in NAML used to require making a config file.</a:t>
            </a:r>
          </a:p>
          <a:p>
            <a:endParaRPr lang="en-US" sz="4000" b="1" dirty="0">
              <a:latin typeface="+mn-lt"/>
            </a:endParaRPr>
          </a:p>
          <a:p>
            <a:endParaRPr lang="en-US" sz="4000" b="1" dirty="0">
              <a:latin typeface="+mn-lt"/>
            </a:endParaRPr>
          </a:p>
          <a:p>
            <a:endParaRPr lang="en-US" sz="4000" b="1" dirty="0">
              <a:latin typeface="+mn-lt"/>
            </a:endParaRPr>
          </a:p>
          <a:p>
            <a:endParaRPr lang="en-US" sz="4000" b="1" dirty="0">
              <a:latin typeface="+mn-lt"/>
            </a:endParaRPr>
          </a:p>
          <a:p>
            <a:endParaRPr lang="en-US" sz="4000" b="1" dirty="0">
              <a:latin typeface="+mn-lt"/>
            </a:endParaRPr>
          </a:p>
          <a:p>
            <a:endParaRPr lang="en-US" sz="4000" b="1" dirty="0">
              <a:latin typeface="+mn-lt"/>
            </a:endParaRPr>
          </a:p>
          <a:p>
            <a:endParaRPr lang="en-US" sz="4000" b="1" dirty="0">
              <a:latin typeface="+mn-lt"/>
            </a:endParaRPr>
          </a:p>
          <a:p>
            <a:r>
              <a:rPr lang="en-US" sz="4000" b="1" dirty="0">
                <a:latin typeface="+mn-lt"/>
              </a:rPr>
              <a:t>Now, the user interface provides elements to write equivalent config files in less time and with more information provided.</a:t>
            </a:r>
          </a:p>
          <a:p>
            <a:endParaRPr lang="en-US" sz="4000" b="1" dirty="0">
              <a:latin typeface="+mn-lt"/>
            </a:endParaRPr>
          </a:p>
          <a:p>
            <a:endParaRPr lang="en-US" sz="4000" b="1" dirty="0">
              <a:latin typeface="+mn-lt"/>
            </a:endParaRPr>
          </a:p>
        </p:txBody>
      </p:sp>
      <p:pic>
        <p:nvPicPr>
          <p:cNvPr id="45" name="Picture 44" descr="Graphical user interface&#10;&#10;Description automatically generated">
            <a:extLst>
              <a:ext uri="{FF2B5EF4-FFF2-40B4-BE49-F238E27FC236}">
                <a16:creationId xmlns:a16="http://schemas.microsoft.com/office/drawing/2014/main" id="{47F2A605-84D4-412D-B037-2BF6EF5BAE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256938" y="19196656"/>
            <a:ext cx="7772416" cy="4002032"/>
          </a:xfrm>
          <a:prstGeom prst="rect">
            <a:avLst/>
          </a:prstGeom>
        </p:spPr>
      </p:pic>
      <p:sp>
        <p:nvSpPr>
          <p:cNvPr id="54" name="Text Box 44">
            <a:extLst>
              <a:ext uri="{FF2B5EF4-FFF2-40B4-BE49-F238E27FC236}">
                <a16:creationId xmlns:a16="http://schemas.microsoft.com/office/drawing/2014/main" id="{2D844FCF-8191-4C60-9411-B2BBF9AF33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17149" y="29126788"/>
            <a:ext cx="3506381" cy="689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7508" tIns="33754" rIns="67508" bIns="33754"/>
          <a:lstStyle>
            <a:lvl1pPr defTabSz="3343275">
              <a:defRPr>
                <a:solidFill>
                  <a:schemeClr val="tx1"/>
                </a:solidFill>
                <a:latin typeface="Arial" charset="0"/>
              </a:defRPr>
            </a:lvl1pPr>
            <a:lvl2pPr defTabSz="3343275">
              <a:defRPr>
                <a:solidFill>
                  <a:schemeClr val="tx1"/>
                </a:solidFill>
                <a:latin typeface="Arial" charset="0"/>
              </a:defRPr>
            </a:lvl2pPr>
            <a:lvl3pPr defTabSz="3343275">
              <a:defRPr>
                <a:solidFill>
                  <a:schemeClr val="tx1"/>
                </a:solidFill>
                <a:latin typeface="Arial" charset="0"/>
              </a:defRPr>
            </a:lvl3pPr>
            <a:lvl4pPr defTabSz="3343275">
              <a:defRPr>
                <a:solidFill>
                  <a:schemeClr val="tx1"/>
                </a:solidFill>
                <a:latin typeface="Arial" charset="0"/>
              </a:defRPr>
            </a:lvl4pPr>
            <a:lvl5pPr defTabSz="3343275">
              <a:defRPr>
                <a:solidFill>
                  <a:schemeClr val="tx1"/>
                </a:solidFill>
                <a:latin typeface="Arial" charset="0"/>
              </a:defRPr>
            </a:lvl5pPr>
            <a:lvl6pPr defTabSz="3343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3343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3343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3343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algn="just"/>
            <a:endParaRPr lang="en-US" sz="2081" b="1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68AB6379-001B-458B-8D89-F1581B561989}"/>
              </a:ext>
            </a:extLst>
          </p:cNvPr>
          <p:cNvSpPr/>
          <p:nvPr/>
        </p:nvSpPr>
        <p:spPr>
          <a:xfrm>
            <a:off x="11386769" y="25929587"/>
            <a:ext cx="8558660" cy="657943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D6129778-1CEE-4DB5-A022-AEC5A5AB4310}"/>
              </a:ext>
            </a:extLst>
          </p:cNvPr>
          <p:cNvSpPr/>
          <p:nvPr/>
        </p:nvSpPr>
        <p:spPr>
          <a:xfrm>
            <a:off x="11383194" y="25929588"/>
            <a:ext cx="8558659" cy="9233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Case Study</a:t>
            </a:r>
          </a:p>
        </p:txBody>
      </p:sp>
      <p:sp>
        <p:nvSpPr>
          <p:cNvPr id="58" name="Text Box 44">
            <a:extLst>
              <a:ext uri="{FF2B5EF4-FFF2-40B4-BE49-F238E27FC236}">
                <a16:creationId xmlns:a16="http://schemas.microsoft.com/office/drawing/2014/main" id="{2DF96EA6-1FD6-43A2-871E-560BB219B0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67598" y="29126788"/>
            <a:ext cx="3506381" cy="689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7508" tIns="33754" rIns="67508" bIns="33754"/>
          <a:lstStyle>
            <a:lvl1pPr defTabSz="3343275">
              <a:defRPr>
                <a:solidFill>
                  <a:schemeClr val="tx1"/>
                </a:solidFill>
                <a:latin typeface="Arial" charset="0"/>
              </a:defRPr>
            </a:lvl1pPr>
            <a:lvl2pPr defTabSz="3343275">
              <a:defRPr>
                <a:solidFill>
                  <a:schemeClr val="tx1"/>
                </a:solidFill>
                <a:latin typeface="Arial" charset="0"/>
              </a:defRPr>
            </a:lvl2pPr>
            <a:lvl3pPr defTabSz="3343275">
              <a:defRPr>
                <a:solidFill>
                  <a:schemeClr val="tx1"/>
                </a:solidFill>
                <a:latin typeface="Arial" charset="0"/>
              </a:defRPr>
            </a:lvl3pPr>
            <a:lvl4pPr defTabSz="3343275">
              <a:defRPr>
                <a:solidFill>
                  <a:schemeClr val="tx1"/>
                </a:solidFill>
                <a:latin typeface="Arial" charset="0"/>
              </a:defRPr>
            </a:lvl4pPr>
            <a:lvl5pPr defTabSz="3343275">
              <a:defRPr>
                <a:solidFill>
                  <a:schemeClr val="tx1"/>
                </a:solidFill>
                <a:latin typeface="Arial" charset="0"/>
              </a:defRPr>
            </a:lvl5pPr>
            <a:lvl6pPr defTabSz="3343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3343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3343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3343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algn="just"/>
            <a:endParaRPr lang="en-US" sz="2081" b="1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1DB9F94-0D76-4377-9CF1-B58B6E9D0E5C}"/>
              </a:ext>
            </a:extLst>
          </p:cNvPr>
          <p:cNvSpPr/>
          <p:nvPr/>
        </p:nvSpPr>
        <p:spPr>
          <a:xfrm>
            <a:off x="20374651" y="25929587"/>
            <a:ext cx="10643956" cy="657943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230E6E58-146B-427C-A7B1-77A55059D8D3}"/>
              </a:ext>
            </a:extLst>
          </p:cNvPr>
          <p:cNvSpPr/>
          <p:nvPr/>
        </p:nvSpPr>
        <p:spPr>
          <a:xfrm>
            <a:off x="20374651" y="25929588"/>
            <a:ext cx="10643955" cy="9233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Finding Good Classifiers</a:t>
            </a:r>
          </a:p>
        </p:txBody>
      </p:sp>
      <p:sp>
        <p:nvSpPr>
          <p:cNvPr id="61" name="Text Box 44">
            <a:extLst>
              <a:ext uri="{FF2B5EF4-FFF2-40B4-BE49-F238E27FC236}">
                <a16:creationId xmlns:a16="http://schemas.microsoft.com/office/drawing/2014/main" id="{6AFC8DF0-4B6F-407B-94DF-3807D3C082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20633" y="21001046"/>
            <a:ext cx="3506381" cy="689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7508" tIns="33754" rIns="67508" bIns="33754"/>
          <a:lstStyle>
            <a:lvl1pPr defTabSz="3343275">
              <a:defRPr>
                <a:solidFill>
                  <a:schemeClr val="tx1"/>
                </a:solidFill>
                <a:latin typeface="Arial" charset="0"/>
              </a:defRPr>
            </a:lvl1pPr>
            <a:lvl2pPr defTabSz="3343275">
              <a:defRPr>
                <a:solidFill>
                  <a:schemeClr val="tx1"/>
                </a:solidFill>
                <a:latin typeface="Arial" charset="0"/>
              </a:defRPr>
            </a:lvl2pPr>
            <a:lvl3pPr defTabSz="3343275">
              <a:defRPr>
                <a:solidFill>
                  <a:schemeClr val="tx1"/>
                </a:solidFill>
                <a:latin typeface="Arial" charset="0"/>
              </a:defRPr>
            </a:lvl3pPr>
            <a:lvl4pPr defTabSz="3343275">
              <a:defRPr>
                <a:solidFill>
                  <a:schemeClr val="tx1"/>
                </a:solidFill>
                <a:latin typeface="Arial" charset="0"/>
              </a:defRPr>
            </a:lvl4pPr>
            <a:lvl5pPr defTabSz="3343275">
              <a:defRPr>
                <a:solidFill>
                  <a:schemeClr val="tx1"/>
                </a:solidFill>
                <a:latin typeface="Arial" charset="0"/>
              </a:defRPr>
            </a:lvl5pPr>
            <a:lvl6pPr defTabSz="3343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3343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3343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3343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algn="just"/>
            <a:endParaRPr lang="en-US" sz="2081" b="1" dirty="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0CAEE24D-1184-4E8B-9858-4D388ECACD6B}"/>
              </a:ext>
            </a:extLst>
          </p:cNvPr>
          <p:cNvSpPr/>
          <p:nvPr/>
        </p:nvSpPr>
        <p:spPr>
          <a:xfrm>
            <a:off x="15433776" y="17803844"/>
            <a:ext cx="13050488" cy="754165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5C3ED691-259E-448E-8634-76673BB6F9C9}"/>
              </a:ext>
            </a:extLst>
          </p:cNvPr>
          <p:cNvSpPr/>
          <p:nvPr/>
        </p:nvSpPr>
        <p:spPr>
          <a:xfrm>
            <a:off x="15433776" y="17803845"/>
            <a:ext cx="13050488" cy="9233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Classifying on </a:t>
            </a:r>
            <a:r>
              <a:rPr lang="en-US" sz="5400" b="1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HbO</a:t>
            </a:r>
            <a:r>
              <a:rPr lang="en-US" sz="5400" b="1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 vs Hb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866C8E7-8721-4749-B3DF-782A61F74C97}"/>
              </a:ext>
            </a:extLst>
          </p:cNvPr>
          <p:cNvSpPr txBox="1"/>
          <p:nvPr/>
        </p:nvSpPr>
        <p:spPr>
          <a:xfrm>
            <a:off x="11727896" y="27110556"/>
            <a:ext cx="7877158" cy="4355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+mn-lt"/>
              </a:rPr>
              <a:t>Given a large dataset with equivalent distribution of many events belonging to four classes [1], what can we find out about this dataset?</a:t>
            </a:r>
          </a:p>
          <a:p>
            <a:endParaRPr lang="en-US" sz="1050" b="1" dirty="0">
              <a:latin typeface="+mn-lt"/>
            </a:endParaRPr>
          </a:p>
          <a:p>
            <a:r>
              <a:rPr lang="en-US" sz="3200" b="1" dirty="0">
                <a:latin typeface="+mn-lt"/>
              </a:rPr>
              <a:t>Which classifiers are most effective?</a:t>
            </a:r>
          </a:p>
          <a:p>
            <a:r>
              <a:rPr lang="en-US" sz="3200" b="1" dirty="0">
                <a:latin typeface="+mn-lt"/>
              </a:rPr>
              <a:t>Is a specific family of classifiers better than others?</a:t>
            </a:r>
          </a:p>
          <a:p>
            <a:endParaRPr lang="en-US" sz="1050" b="1" dirty="0">
              <a:latin typeface="+mn-lt"/>
            </a:endParaRPr>
          </a:p>
          <a:p>
            <a:r>
              <a:rPr lang="en-US" sz="3200" b="1" dirty="0">
                <a:latin typeface="+mn-lt"/>
              </a:rPr>
              <a:t>NAML can answer these questions.</a:t>
            </a:r>
          </a:p>
        </p:txBody>
      </p:sp>
      <p:pic>
        <p:nvPicPr>
          <p:cNvPr id="1043" name="Picture 19">
            <a:extLst>
              <a:ext uri="{FF2B5EF4-FFF2-40B4-BE49-F238E27FC236}">
                <a16:creationId xmlns:a16="http://schemas.microsoft.com/office/drawing/2014/main" id="{21305132-623A-4018-8CDF-ED49DA5FC8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0190" y="27012212"/>
            <a:ext cx="5308135" cy="5293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E1794F36-B0B0-4050-A5EA-BFBC7314BC99}"/>
              </a:ext>
            </a:extLst>
          </p:cNvPr>
          <p:cNvSpPr txBox="1"/>
          <p:nvPr/>
        </p:nvSpPr>
        <p:spPr>
          <a:xfrm>
            <a:off x="20601574" y="27012211"/>
            <a:ext cx="5392854" cy="5501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50" b="1" dirty="0">
              <a:latin typeface="+mn-lt"/>
            </a:endParaRPr>
          </a:p>
          <a:p>
            <a:r>
              <a:rPr lang="en-US" sz="3200" b="1" dirty="0">
                <a:latin typeface="+mn-lt"/>
              </a:rPr>
              <a:t>A combination indicates the first classifier runs on  </a:t>
            </a:r>
            <a:r>
              <a:rPr lang="en-US" sz="3200" b="1" dirty="0" err="1">
                <a:latin typeface="+mn-lt"/>
              </a:rPr>
              <a:t>HbO</a:t>
            </a:r>
            <a:r>
              <a:rPr lang="en-US" sz="3200" b="1" dirty="0">
                <a:latin typeface="+mn-lt"/>
              </a:rPr>
              <a:t> and the second on Hb data.</a:t>
            </a:r>
          </a:p>
          <a:p>
            <a:endParaRPr lang="en-US" sz="1050" b="1" dirty="0">
              <a:latin typeface="+mn-lt"/>
            </a:endParaRPr>
          </a:p>
          <a:p>
            <a:r>
              <a:rPr lang="en-US" sz="3200" b="1" dirty="0">
                <a:latin typeface="+mn-lt"/>
              </a:rPr>
              <a:t>The most effective classifiers were TSF and STSF.</a:t>
            </a:r>
          </a:p>
          <a:p>
            <a:endParaRPr lang="en-US" sz="1050" b="1" dirty="0">
              <a:latin typeface="+mn-lt"/>
            </a:endParaRPr>
          </a:p>
          <a:p>
            <a:r>
              <a:rPr lang="en-US" sz="3200" b="1" dirty="0">
                <a:latin typeface="+mn-lt"/>
              </a:rPr>
              <a:t>Interval-based classifiers outperformed dictionary-based classifiers.</a:t>
            </a:r>
            <a:endParaRPr lang="en-US" sz="900" b="1" dirty="0">
              <a:latin typeface="+mn-lt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B22253C3-F49E-4063-88F2-B1CCEA36B391}"/>
              </a:ext>
            </a:extLst>
          </p:cNvPr>
          <p:cNvSpPr txBox="1"/>
          <p:nvPr/>
        </p:nvSpPr>
        <p:spPr>
          <a:xfrm>
            <a:off x="15662524" y="18787185"/>
            <a:ext cx="12676958" cy="1731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+mn-lt"/>
              </a:rPr>
              <a:t>When using Supervised Time Series Forest (STSF) and Time Series Forest (TSF) classifiers, accuracy increases by 7-13% with most combinations when run on </a:t>
            </a:r>
            <a:r>
              <a:rPr lang="en-US" sz="3200" b="1" dirty="0" err="1">
                <a:latin typeface="+mn-lt"/>
              </a:rPr>
              <a:t>HbO</a:t>
            </a:r>
            <a:r>
              <a:rPr lang="en-US" sz="3200" b="1" dirty="0">
                <a:latin typeface="+mn-lt"/>
              </a:rPr>
              <a:t> data as opposed to Hb data.</a:t>
            </a:r>
          </a:p>
          <a:p>
            <a:endParaRPr lang="en-US" sz="1050" b="1" dirty="0">
              <a:latin typeface="+mn-lt"/>
            </a:endParaRPr>
          </a:p>
        </p:txBody>
      </p:sp>
      <p:pic>
        <p:nvPicPr>
          <p:cNvPr id="1049" name="Picture 25">
            <a:extLst>
              <a:ext uri="{FF2B5EF4-FFF2-40B4-BE49-F238E27FC236}">
                <a16:creationId xmlns:a16="http://schemas.microsoft.com/office/drawing/2014/main" id="{386AF68F-3E74-42F4-AC07-EBB0E4D1B5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1178" y="20381830"/>
            <a:ext cx="4967677" cy="486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3" name="Picture 29">
            <a:extLst>
              <a:ext uri="{FF2B5EF4-FFF2-40B4-BE49-F238E27FC236}">
                <a16:creationId xmlns:a16="http://schemas.microsoft.com/office/drawing/2014/main" id="{D97134FE-F4BE-4F28-B188-0CBAF3CB3E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3142" y="20366833"/>
            <a:ext cx="5104951" cy="4858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Rectangle 82">
            <a:extLst>
              <a:ext uri="{FF2B5EF4-FFF2-40B4-BE49-F238E27FC236}">
                <a16:creationId xmlns:a16="http://schemas.microsoft.com/office/drawing/2014/main" id="{F207C429-C208-4FC0-AB31-0E4C4B24F271}"/>
              </a:ext>
            </a:extLst>
          </p:cNvPr>
          <p:cNvSpPr/>
          <p:nvPr/>
        </p:nvSpPr>
        <p:spPr>
          <a:xfrm>
            <a:off x="706064" y="12994360"/>
            <a:ext cx="11446854" cy="1246656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Initial Installation Process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C31973AD-17E5-4364-B41C-5154E9F0EA44}"/>
              </a:ext>
            </a:extLst>
          </p:cNvPr>
          <p:cNvSpPr/>
          <p:nvPr/>
        </p:nvSpPr>
        <p:spPr>
          <a:xfrm>
            <a:off x="706064" y="12941782"/>
            <a:ext cx="11446853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Installation and Deployment</a:t>
            </a:r>
            <a:endParaRPr lang="en-US" sz="5400" b="1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17B77A3B-7A49-4D3C-AEA6-2C9C1503CBCD}"/>
              </a:ext>
            </a:extLst>
          </p:cNvPr>
          <p:cNvSpPr txBox="1"/>
          <p:nvPr/>
        </p:nvSpPr>
        <p:spPr>
          <a:xfrm>
            <a:off x="1106486" y="13994581"/>
            <a:ext cx="110464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b="1" dirty="0">
              <a:latin typeface="+mn-lt"/>
            </a:endParaRPr>
          </a:p>
          <a:p>
            <a:endParaRPr lang="en-US" sz="4000" b="1" dirty="0">
              <a:latin typeface="+mn-lt"/>
            </a:endParaRPr>
          </a:p>
        </p:txBody>
      </p:sp>
      <p:sp>
        <p:nvSpPr>
          <p:cNvPr id="91" name="Rectangle: Rounded Corners 90">
            <a:extLst>
              <a:ext uri="{FF2B5EF4-FFF2-40B4-BE49-F238E27FC236}">
                <a16:creationId xmlns:a16="http://schemas.microsoft.com/office/drawing/2014/main" id="{1600786A-9741-429E-9740-A3C3AB464FD6}"/>
              </a:ext>
            </a:extLst>
          </p:cNvPr>
          <p:cNvSpPr/>
          <p:nvPr/>
        </p:nvSpPr>
        <p:spPr>
          <a:xfrm>
            <a:off x="1257902" y="22754787"/>
            <a:ext cx="3305143" cy="2387773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Access on Remote Server</a:t>
            </a:r>
          </a:p>
          <a:p>
            <a:pPr algn="ctr"/>
            <a:endParaRPr lang="en-US" dirty="0"/>
          </a:p>
        </p:txBody>
      </p:sp>
      <p:sp>
        <p:nvSpPr>
          <p:cNvPr id="92" name="Rectangle: Rounded Corners 91">
            <a:extLst>
              <a:ext uri="{FF2B5EF4-FFF2-40B4-BE49-F238E27FC236}">
                <a16:creationId xmlns:a16="http://schemas.microsoft.com/office/drawing/2014/main" id="{1DAA52BD-9D10-4676-84D6-898361122DF3}"/>
              </a:ext>
            </a:extLst>
          </p:cNvPr>
          <p:cNvSpPr/>
          <p:nvPr/>
        </p:nvSpPr>
        <p:spPr>
          <a:xfrm>
            <a:off x="1218731" y="19894018"/>
            <a:ext cx="3305143" cy="2387773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Launch as a Webapp</a:t>
            </a:r>
          </a:p>
          <a:p>
            <a:pPr algn="ctr"/>
            <a:endParaRPr lang="en-US" dirty="0"/>
          </a:p>
        </p:txBody>
      </p:sp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id="{A631B2E6-E466-4D8D-A6DE-8813E8B78E9C}"/>
              </a:ext>
            </a:extLst>
          </p:cNvPr>
          <p:cNvSpPr/>
          <p:nvPr/>
        </p:nvSpPr>
        <p:spPr>
          <a:xfrm>
            <a:off x="1218730" y="17035312"/>
            <a:ext cx="3305143" cy="2387773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Run Command Line NAML Jobs</a:t>
            </a:r>
          </a:p>
          <a:p>
            <a:pPr algn="ctr"/>
            <a:endParaRPr lang="en-US" dirty="0"/>
          </a:p>
        </p:txBody>
      </p:sp>
      <p:sp>
        <p:nvSpPr>
          <p:cNvPr id="94" name="Rectangle: Rounded Corners 93">
            <a:extLst>
              <a:ext uri="{FF2B5EF4-FFF2-40B4-BE49-F238E27FC236}">
                <a16:creationId xmlns:a16="http://schemas.microsoft.com/office/drawing/2014/main" id="{3A0DB625-32B5-49EB-A7BD-CECFFA3F6026}"/>
              </a:ext>
            </a:extLst>
          </p:cNvPr>
          <p:cNvSpPr/>
          <p:nvPr/>
        </p:nvSpPr>
        <p:spPr>
          <a:xfrm>
            <a:off x="1198493" y="14237919"/>
            <a:ext cx="3305143" cy="2387773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Initial Installation Process</a:t>
            </a:r>
          </a:p>
        </p:txBody>
      </p:sp>
      <p:sp>
        <p:nvSpPr>
          <p:cNvPr id="1031" name="TextBox 1030">
            <a:extLst>
              <a:ext uri="{FF2B5EF4-FFF2-40B4-BE49-F238E27FC236}">
                <a16:creationId xmlns:a16="http://schemas.microsoft.com/office/drawing/2014/main" id="{ECACA6BB-6456-4C97-9D1F-3B496B32B8F5}"/>
              </a:ext>
            </a:extLst>
          </p:cNvPr>
          <p:cNvSpPr txBox="1"/>
          <p:nvPr/>
        </p:nvSpPr>
        <p:spPr>
          <a:xfrm>
            <a:off x="4595644" y="14533575"/>
            <a:ext cx="69784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+mn-lt"/>
              </a:rPr>
              <a:t>Shortened to a two-step process, install Docker and build the container.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E908DAEA-F777-4139-9E72-8663A245AFDE}"/>
              </a:ext>
            </a:extLst>
          </p:cNvPr>
          <p:cNvSpPr txBox="1"/>
          <p:nvPr/>
        </p:nvSpPr>
        <p:spPr>
          <a:xfrm>
            <a:off x="4595644" y="17142802"/>
            <a:ext cx="730064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+mn-lt"/>
              </a:rPr>
              <a:t>Can immediately be done by copying datasets and configuration files into the container and running them with python naml.py &lt;</a:t>
            </a:r>
            <a:r>
              <a:rPr lang="en-US" sz="3200" b="1" dirty="0" err="1">
                <a:latin typeface="+mn-lt"/>
              </a:rPr>
              <a:t>configPath</a:t>
            </a:r>
            <a:r>
              <a:rPr lang="en-US" sz="3200" b="1" dirty="0">
                <a:latin typeface="+mn-lt"/>
              </a:rPr>
              <a:t>&gt;.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E7C89E17-B656-49CB-B3FC-680286C3AFD4}"/>
              </a:ext>
            </a:extLst>
          </p:cNvPr>
          <p:cNvSpPr txBox="1"/>
          <p:nvPr/>
        </p:nvSpPr>
        <p:spPr>
          <a:xfrm>
            <a:off x="4595644" y="19810631"/>
            <a:ext cx="730064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+mn-lt"/>
              </a:rPr>
              <a:t>For local use of the user interface, a user can enter the container and launch the React frontend and the </a:t>
            </a:r>
            <a:r>
              <a:rPr lang="en-US" sz="3200" b="1" dirty="0" err="1">
                <a:latin typeface="+mn-lt"/>
              </a:rPr>
              <a:t>Gunicorn</a:t>
            </a:r>
            <a:r>
              <a:rPr lang="en-US" sz="3200" b="1" dirty="0">
                <a:latin typeface="+mn-lt"/>
              </a:rPr>
              <a:t> backend over localhost and submit configurations to NAML.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B63BB7E0-2496-44F5-9466-92F712ABF98B}"/>
              </a:ext>
            </a:extLst>
          </p:cNvPr>
          <p:cNvSpPr txBox="1"/>
          <p:nvPr/>
        </p:nvSpPr>
        <p:spPr>
          <a:xfrm>
            <a:off x="4599135" y="22881997"/>
            <a:ext cx="753043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+mn-lt"/>
              </a:rPr>
              <a:t>NAML can be accessed as a command line application via SSH to the WPI HCI lab server or accessed as a webapp at http://brainex.wpi.edu:3030.</a:t>
            </a:r>
          </a:p>
        </p:txBody>
      </p:sp>
      <p:sp>
        <p:nvSpPr>
          <p:cNvPr id="113" name="Text Box 44">
            <a:extLst>
              <a:ext uri="{FF2B5EF4-FFF2-40B4-BE49-F238E27FC236}">
                <a16:creationId xmlns:a16="http://schemas.microsoft.com/office/drawing/2014/main" id="{9A92F42D-DB63-46D0-9E40-D4CF333DB0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8286" y="28758510"/>
            <a:ext cx="3958406" cy="531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7508" tIns="33754" rIns="67508" bIns="33754"/>
          <a:lstStyle>
            <a:lvl1pPr defTabSz="3343275">
              <a:defRPr>
                <a:solidFill>
                  <a:schemeClr val="tx1"/>
                </a:solidFill>
                <a:latin typeface="Arial" charset="0"/>
              </a:defRPr>
            </a:lvl1pPr>
            <a:lvl2pPr defTabSz="3343275">
              <a:defRPr>
                <a:solidFill>
                  <a:schemeClr val="tx1"/>
                </a:solidFill>
                <a:latin typeface="Arial" charset="0"/>
              </a:defRPr>
            </a:lvl2pPr>
            <a:lvl3pPr defTabSz="3343275">
              <a:defRPr>
                <a:solidFill>
                  <a:schemeClr val="tx1"/>
                </a:solidFill>
                <a:latin typeface="Arial" charset="0"/>
              </a:defRPr>
            </a:lvl3pPr>
            <a:lvl4pPr defTabSz="3343275">
              <a:defRPr>
                <a:solidFill>
                  <a:schemeClr val="tx1"/>
                </a:solidFill>
                <a:latin typeface="Arial" charset="0"/>
              </a:defRPr>
            </a:lvl4pPr>
            <a:lvl5pPr defTabSz="3343275">
              <a:defRPr>
                <a:solidFill>
                  <a:schemeClr val="tx1"/>
                </a:solidFill>
                <a:latin typeface="Arial" charset="0"/>
              </a:defRPr>
            </a:lvl5pPr>
            <a:lvl6pPr defTabSz="3343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3343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3343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3343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algn="just"/>
            <a:endParaRPr lang="en-US" sz="2081" b="1" dirty="0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64860502-E00E-4E27-BAEF-BCF12F251646}"/>
              </a:ext>
            </a:extLst>
          </p:cNvPr>
          <p:cNvSpPr/>
          <p:nvPr/>
        </p:nvSpPr>
        <p:spPr>
          <a:xfrm>
            <a:off x="679225" y="25982168"/>
            <a:ext cx="10274748" cy="652590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b="1">
                <a:latin typeface="+mn-lt"/>
              </a:rPr>
              <a:t>Can immediately be done by copying datasets and configuration files into the container and running them with python naml.py &lt;configPath&gt;</a:t>
            </a:r>
            <a:endParaRPr lang="en-US" sz="1800" b="1" dirty="0">
              <a:latin typeface="+mn-lt"/>
            </a:endParaRP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C147C723-3482-4DDC-8777-E856BE5FC20A}"/>
              </a:ext>
            </a:extLst>
          </p:cNvPr>
          <p:cNvSpPr/>
          <p:nvPr/>
        </p:nvSpPr>
        <p:spPr>
          <a:xfrm>
            <a:off x="679225" y="25929588"/>
            <a:ext cx="10274748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Future Maintenance</a:t>
            </a:r>
            <a:endParaRPr lang="en-US" sz="5400" b="1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63F45DB1-3AD4-4B4D-A6B6-CEC9C80CEB99}"/>
              </a:ext>
            </a:extLst>
          </p:cNvPr>
          <p:cNvSpPr txBox="1"/>
          <p:nvPr/>
        </p:nvSpPr>
        <p:spPr>
          <a:xfrm>
            <a:off x="898195" y="27047426"/>
            <a:ext cx="9905433" cy="5139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latin typeface="+mn-lt"/>
              </a:rPr>
              <a:t>Refactored code to make adding classifiers easier for future maintainers.</a:t>
            </a:r>
          </a:p>
          <a:p>
            <a:endParaRPr lang="en-US" sz="3200" b="1" dirty="0">
              <a:latin typeface="+mn-lt"/>
            </a:endParaRPr>
          </a:p>
          <a:p>
            <a:r>
              <a:rPr lang="en-US" sz="3200" b="1" dirty="0">
                <a:latin typeface="+mn-lt"/>
              </a:rPr>
              <a:t>Added Continuous Integration with </a:t>
            </a:r>
            <a:r>
              <a:rPr lang="en-US" sz="3200" b="1" i="1" dirty="0" err="1">
                <a:latin typeface="+mn-lt"/>
              </a:rPr>
              <a:t>sktime</a:t>
            </a:r>
            <a:r>
              <a:rPr lang="en-US" sz="3200" b="1" dirty="0">
                <a:latin typeface="+mn-lt"/>
              </a:rPr>
              <a:t> in the form of dual </a:t>
            </a:r>
            <a:r>
              <a:rPr lang="en-US" sz="3200" b="1" dirty="0" err="1">
                <a:latin typeface="+mn-lt"/>
              </a:rPr>
              <a:t>Conda</a:t>
            </a:r>
            <a:r>
              <a:rPr lang="en-US" sz="3200" b="1" dirty="0">
                <a:latin typeface="+mn-lt"/>
              </a:rPr>
              <a:t> environments [2][3].</a:t>
            </a:r>
          </a:p>
          <a:p>
            <a:endParaRPr lang="en-US" sz="3200" b="1" dirty="0">
              <a:latin typeface="+mn-lt"/>
            </a:endParaRPr>
          </a:p>
          <a:p>
            <a:r>
              <a:rPr lang="en-US" sz="3200" b="1" dirty="0">
                <a:latin typeface="+mn-lt"/>
              </a:rPr>
              <a:t>One is stable to ensure consistent results and safe usage for researchers, the other is advanced for getting new </a:t>
            </a:r>
            <a:r>
              <a:rPr lang="en-US" sz="3200" b="1" i="1" dirty="0" err="1">
                <a:latin typeface="+mn-lt"/>
              </a:rPr>
              <a:t>sktime</a:t>
            </a:r>
            <a:r>
              <a:rPr lang="en-US" sz="3200" b="1" dirty="0">
                <a:latin typeface="+mn-lt"/>
              </a:rPr>
              <a:t> additions [2][3].</a:t>
            </a:r>
          </a:p>
          <a:p>
            <a:endParaRPr lang="en-US" sz="4000" b="1" dirty="0">
              <a:latin typeface="+mn-lt"/>
            </a:endParaRPr>
          </a:p>
        </p:txBody>
      </p:sp>
      <p:sp>
        <p:nvSpPr>
          <p:cNvPr id="1034" name="Rectangle 1033">
            <a:extLst>
              <a:ext uri="{FF2B5EF4-FFF2-40B4-BE49-F238E27FC236}">
                <a16:creationId xmlns:a16="http://schemas.microsoft.com/office/drawing/2014/main" id="{59B191EE-8FCC-49E3-A538-717AB6956619}"/>
              </a:ext>
            </a:extLst>
          </p:cNvPr>
          <p:cNvSpPr/>
          <p:nvPr/>
        </p:nvSpPr>
        <p:spPr>
          <a:xfrm>
            <a:off x="31765124" y="11361048"/>
            <a:ext cx="5230559" cy="429133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073B9398-7EDB-497D-B10E-31E652692A72}"/>
              </a:ext>
            </a:extLst>
          </p:cNvPr>
          <p:cNvSpPr/>
          <p:nvPr/>
        </p:nvSpPr>
        <p:spPr>
          <a:xfrm>
            <a:off x="31765119" y="6164773"/>
            <a:ext cx="5230559" cy="517724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TextBox 1034">
            <a:extLst>
              <a:ext uri="{FF2B5EF4-FFF2-40B4-BE49-F238E27FC236}">
                <a16:creationId xmlns:a16="http://schemas.microsoft.com/office/drawing/2014/main" id="{371DCA6D-1397-413E-A1FB-86DA3CEE6CA9}"/>
              </a:ext>
            </a:extLst>
          </p:cNvPr>
          <p:cNvSpPr txBox="1"/>
          <p:nvPr/>
        </p:nvSpPr>
        <p:spPr>
          <a:xfrm>
            <a:off x="31873915" y="6293875"/>
            <a:ext cx="5121763" cy="5155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+mn-lt"/>
              </a:rPr>
              <a:t>Functional Near-Infrared Spectroscopy is a noninvasive brain sensing technology increasingly used in brain-compute interaction.</a:t>
            </a:r>
          </a:p>
          <a:p>
            <a:endParaRPr lang="en-US" sz="1050" b="1" dirty="0">
              <a:latin typeface="+mn-lt"/>
            </a:endParaRPr>
          </a:p>
          <a:p>
            <a:r>
              <a:rPr lang="en-US" sz="2800" b="1" dirty="0">
                <a:latin typeface="+mn-lt"/>
              </a:rPr>
              <a:t>Measures difference between emitted light into brain region and what refracted out.</a:t>
            </a:r>
          </a:p>
          <a:p>
            <a:endParaRPr lang="en-US" sz="1050" b="1" dirty="0">
              <a:latin typeface="+mn-lt"/>
            </a:endParaRPr>
          </a:p>
          <a:p>
            <a:r>
              <a:rPr lang="en-US" sz="2800" b="1" dirty="0">
                <a:latin typeface="+mn-lt"/>
              </a:rPr>
              <a:t>This change can be used as a measurement of brain activity in a specific region (channel).</a:t>
            </a:r>
          </a:p>
        </p:txBody>
      </p:sp>
    </p:spTree>
    <p:extLst>
      <p:ext uri="{BB962C8B-B14F-4D97-AF65-F5344CB8AC3E}">
        <p14:creationId xmlns:p14="http://schemas.microsoft.com/office/powerpoint/2010/main" val="2702103839"/>
      </p:ext>
    </p:extLst>
  </p:cSld>
  <p:clrMapOvr>
    <a:masterClrMapping/>
  </p:clrMapOvr>
</p:sld>
</file>

<file path=ppt/theme/theme1.xml><?xml version="1.0" encoding="utf-8"?>
<a:theme xmlns:a="http://schemas.openxmlformats.org/drawingml/2006/main" name="wpi_pp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mbria">
      <a:majorFont>
        <a:latin typeface="Cambria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1322</TotalTime>
  <Words>814</Words>
  <Application>Microsoft Office PowerPoint</Application>
  <PresentationFormat>Custom</PresentationFormat>
  <Paragraphs>82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Cambria</vt:lpstr>
      <vt:lpstr>Times New Roman</vt:lpstr>
      <vt:lpstr>wpi_ppt</vt:lpstr>
      <vt:lpstr>PowerPoint Presentation</vt:lpstr>
    </vt:vector>
  </TitlesOfParts>
  <Company>Worcester Polytechnic Institute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Poster Template</dc:title>
  <dc:creator>WPI;ATC</dc:creator>
  <cp:lastModifiedBy>Houlihan, Patrick</cp:lastModifiedBy>
  <cp:revision>72</cp:revision>
  <dcterms:created xsi:type="dcterms:W3CDTF">2009-11-05T19:41:53Z</dcterms:created>
  <dcterms:modified xsi:type="dcterms:W3CDTF">2022-04-28T03:46:26Z</dcterms:modified>
</cp:coreProperties>
</file>