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5" r:id="rId3"/>
    <p:sldId id="279" r:id="rId4"/>
    <p:sldId id="276" r:id="rId5"/>
    <p:sldId id="293" r:id="rId6"/>
    <p:sldId id="267" r:id="rId7"/>
    <p:sldId id="273" r:id="rId8"/>
    <p:sldId id="264" r:id="rId9"/>
    <p:sldId id="263" r:id="rId10"/>
    <p:sldId id="262" r:id="rId11"/>
    <p:sldId id="290" r:id="rId12"/>
    <p:sldId id="292" r:id="rId13"/>
    <p:sldId id="283" r:id="rId14"/>
    <p:sldId id="289" r:id="rId15"/>
    <p:sldId id="291" r:id="rId16"/>
    <p:sldId id="266" r:id="rId17"/>
    <p:sldId id="282" r:id="rId18"/>
    <p:sldId id="288" r:id="rId19"/>
    <p:sldId id="278" r:id="rId20"/>
    <p:sldId id="270" r:id="rId21"/>
    <p:sldId id="269" r:id="rId22"/>
    <p:sldId id="271" r:id="rId23"/>
    <p:sldId id="287" r:id="rId24"/>
    <p:sldId id="286" r:id="rId25"/>
    <p:sldId id="281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F4D0448-4183-8FE9-CED4-D436478799C6}" name="Buziba, Gabriel" initials="BG" userId="S::gabuziba@wpi.edu::9936550a-95a0-42e4-a037-0f11981ec15b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1256212-BFF9-E28E-CC2F-860CEC3F12E1}" v="112" dt="2022-06-22T19:27:31.255"/>
    <p1510:client id="{1564FE19-3BAD-B469-49E5-C88F0FCD9188}" v="186" dt="2022-06-22T13:59:00.662"/>
    <p1510:client id="{32A8D198-66DA-C1C9-CADE-B25B5CDE5C98}" v="237" dt="2022-06-22T00:27:41.434"/>
    <p1510:client id="{844B023E-718C-BF8E-C09D-B83961002976}" v="1153" dt="2022-06-22T16:02:17.901"/>
    <p1510:client id="{A5C5836C-C559-4512-9FC4-D83940D9FC91}" v="2085" dt="2022-06-22T20:19:52.991"/>
    <p1510:client id="{B155A1A9-7512-75A5-04C5-E72EA2CC1401}" v="45" dt="2022-06-22T20:17:39.235"/>
    <p1510:client id="{CB242701-A596-69A1-A12B-A9CB1EE28D86}" v="122" dt="2022-06-21T22:35:32.360"/>
    <p1510:client id="{DC736B97-6B55-F2E6-1726-3477FDC7512D}" v="382" dt="2022-06-22T20:20:22.198"/>
    <p1510:client id="{FC20A8D4-386B-F0A9-84FF-A4295856ACC2}" v="7" dt="2022-06-21T22:21:56.236"/>
    <p1510:client id="{FCC0B0DC-3171-76AF-82A8-A6F2A9DBE2E2}" v="703" dt="2022-06-22T18:37:09.28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23023DA-B363-49FA-989D-9AE2D6C15D81}" type="doc">
      <dgm:prSet loTypeId="urn:microsoft.com/office/officeart/2005/8/layout/hierarchy1" loCatId="hierarchy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74AA41AF-06B8-4A2B-8E43-BA3B4174A4F3}">
      <dgm:prSet/>
      <dgm:spPr/>
      <dgm:t>
        <a:bodyPr/>
        <a:lstStyle/>
        <a:p>
          <a:r>
            <a:rPr lang="en-US">
              <a:latin typeface="Times New Roman"/>
              <a:cs typeface="Times New Roman"/>
            </a:rPr>
            <a:t>Vegetative Buffer</a:t>
          </a:r>
        </a:p>
      </dgm:t>
    </dgm:pt>
    <dgm:pt modelId="{C95842E5-DA14-459E-A229-A74110D5BE35}" type="parTrans" cxnId="{1356DDFB-1509-48FB-B810-B56F8C46341B}">
      <dgm:prSet/>
      <dgm:spPr/>
      <dgm:t>
        <a:bodyPr/>
        <a:lstStyle/>
        <a:p>
          <a:endParaRPr lang="en-US"/>
        </a:p>
      </dgm:t>
    </dgm:pt>
    <dgm:pt modelId="{B46DB199-F76A-49EC-A599-01706B9CF3A0}" type="sibTrans" cxnId="{1356DDFB-1509-48FB-B810-B56F8C46341B}">
      <dgm:prSet/>
      <dgm:spPr/>
      <dgm:t>
        <a:bodyPr/>
        <a:lstStyle/>
        <a:p>
          <a:endParaRPr lang="en-US"/>
        </a:p>
      </dgm:t>
    </dgm:pt>
    <dgm:pt modelId="{8576BBDD-3C5D-44B1-A4DA-F086A1595BFB}">
      <dgm:prSet/>
      <dgm:spPr/>
      <dgm:t>
        <a:bodyPr/>
        <a:lstStyle/>
        <a:p>
          <a:r>
            <a:rPr lang="en-US">
              <a:latin typeface="Times New Roman"/>
              <a:cs typeface="Times New Roman"/>
            </a:rPr>
            <a:t>Treatment Options</a:t>
          </a:r>
        </a:p>
      </dgm:t>
    </dgm:pt>
    <dgm:pt modelId="{748237AE-D89C-47CF-AE9E-45141E994904}" type="parTrans" cxnId="{05DD2DEC-968D-4F55-948A-C8145AE426E7}">
      <dgm:prSet/>
      <dgm:spPr/>
      <dgm:t>
        <a:bodyPr/>
        <a:lstStyle/>
        <a:p>
          <a:endParaRPr lang="en-US"/>
        </a:p>
      </dgm:t>
    </dgm:pt>
    <dgm:pt modelId="{B37C3271-E3E6-49EF-B158-B5B826385188}" type="sibTrans" cxnId="{05DD2DEC-968D-4F55-948A-C8145AE426E7}">
      <dgm:prSet/>
      <dgm:spPr/>
      <dgm:t>
        <a:bodyPr/>
        <a:lstStyle/>
        <a:p>
          <a:endParaRPr lang="en-US"/>
        </a:p>
      </dgm:t>
    </dgm:pt>
    <dgm:pt modelId="{D81B6002-F085-4E43-A9AF-E5E468867095}">
      <dgm:prSet/>
      <dgm:spPr/>
      <dgm:t>
        <a:bodyPr/>
        <a:lstStyle/>
        <a:p>
          <a:pPr rtl="0"/>
          <a:r>
            <a:rPr lang="en-US">
              <a:latin typeface="Times New Roman"/>
              <a:cs typeface="Times New Roman"/>
            </a:rPr>
            <a:t>Do Not Implement Irrigation System</a:t>
          </a:r>
        </a:p>
      </dgm:t>
    </dgm:pt>
    <dgm:pt modelId="{6ACB759C-E961-4AA2-B7BD-0688D6AE1D9C}" type="parTrans" cxnId="{E2EEC9C6-FEFE-4C04-B9A6-807C235A230B}">
      <dgm:prSet/>
      <dgm:spPr/>
      <dgm:t>
        <a:bodyPr/>
        <a:lstStyle/>
        <a:p>
          <a:endParaRPr lang="en-US"/>
        </a:p>
      </dgm:t>
    </dgm:pt>
    <dgm:pt modelId="{53A3C303-44B3-48AE-B99A-F3711C4F982B}" type="sibTrans" cxnId="{E2EEC9C6-FEFE-4C04-B9A6-807C235A230B}">
      <dgm:prSet/>
      <dgm:spPr/>
      <dgm:t>
        <a:bodyPr/>
        <a:lstStyle/>
        <a:p>
          <a:endParaRPr lang="en-US"/>
        </a:p>
      </dgm:t>
    </dgm:pt>
    <dgm:pt modelId="{0D2EE412-44F1-4AB7-A88E-D341C1ACEDC4}" type="pres">
      <dgm:prSet presAssocID="{023023DA-B363-49FA-989D-9AE2D6C15D81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D17265A0-6BE4-4683-A519-87E4BC3758E6}" type="pres">
      <dgm:prSet presAssocID="{74AA41AF-06B8-4A2B-8E43-BA3B4174A4F3}" presName="hierRoot1" presStyleCnt="0"/>
      <dgm:spPr/>
    </dgm:pt>
    <dgm:pt modelId="{4951DF5E-CDC4-4BAB-820E-F1A128B64F54}" type="pres">
      <dgm:prSet presAssocID="{74AA41AF-06B8-4A2B-8E43-BA3B4174A4F3}" presName="composite" presStyleCnt="0"/>
      <dgm:spPr/>
    </dgm:pt>
    <dgm:pt modelId="{CADAC4E4-0B3D-4278-BFC9-FC65638C81BE}" type="pres">
      <dgm:prSet presAssocID="{74AA41AF-06B8-4A2B-8E43-BA3B4174A4F3}" presName="background" presStyleLbl="node0" presStyleIdx="0" presStyleCnt="3"/>
      <dgm:spPr/>
    </dgm:pt>
    <dgm:pt modelId="{36B0BA55-8CFF-4DF1-92FE-710371DB23B4}" type="pres">
      <dgm:prSet presAssocID="{74AA41AF-06B8-4A2B-8E43-BA3B4174A4F3}" presName="text" presStyleLbl="fgAcc0" presStyleIdx="0" presStyleCnt="3">
        <dgm:presLayoutVars>
          <dgm:chPref val="3"/>
        </dgm:presLayoutVars>
      </dgm:prSet>
      <dgm:spPr/>
    </dgm:pt>
    <dgm:pt modelId="{9E230FB3-BFCA-43E7-BB46-B901A5D1FD2D}" type="pres">
      <dgm:prSet presAssocID="{74AA41AF-06B8-4A2B-8E43-BA3B4174A4F3}" presName="hierChild2" presStyleCnt="0"/>
      <dgm:spPr/>
    </dgm:pt>
    <dgm:pt modelId="{6A9701BB-5EC5-43CA-A814-9DADAEF7EB6B}" type="pres">
      <dgm:prSet presAssocID="{8576BBDD-3C5D-44B1-A4DA-F086A1595BFB}" presName="hierRoot1" presStyleCnt="0"/>
      <dgm:spPr/>
    </dgm:pt>
    <dgm:pt modelId="{E25EA0B3-D718-441A-ADB2-9D553DE0C67A}" type="pres">
      <dgm:prSet presAssocID="{8576BBDD-3C5D-44B1-A4DA-F086A1595BFB}" presName="composite" presStyleCnt="0"/>
      <dgm:spPr/>
    </dgm:pt>
    <dgm:pt modelId="{555AE82B-8449-4001-A172-2071BAC0DD81}" type="pres">
      <dgm:prSet presAssocID="{8576BBDD-3C5D-44B1-A4DA-F086A1595BFB}" presName="background" presStyleLbl="node0" presStyleIdx="1" presStyleCnt="3"/>
      <dgm:spPr/>
    </dgm:pt>
    <dgm:pt modelId="{7C16733D-0BC5-4267-8DDA-C7195E8682D7}" type="pres">
      <dgm:prSet presAssocID="{8576BBDD-3C5D-44B1-A4DA-F086A1595BFB}" presName="text" presStyleLbl="fgAcc0" presStyleIdx="1" presStyleCnt="3">
        <dgm:presLayoutVars>
          <dgm:chPref val="3"/>
        </dgm:presLayoutVars>
      </dgm:prSet>
      <dgm:spPr/>
    </dgm:pt>
    <dgm:pt modelId="{004D6188-A2FB-4199-841C-0FAEAF422933}" type="pres">
      <dgm:prSet presAssocID="{8576BBDD-3C5D-44B1-A4DA-F086A1595BFB}" presName="hierChild2" presStyleCnt="0"/>
      <dgm:spPr/>
    </dgm:pt>
    <dgm:pt modelId="{5664DBE9-F4E7-4175-91DC-ECD728EB36C9}" type="pres">
      <dgm:prSet presAssocID="{D81B6002-F085-4E43-A9AF-E5E468867095}" presName="hierRoot1" presStyleCnt="0"/>
      <dgm:spPr/>
    </dgm:pt>
    <dgm:pt modelId="{D1546E9C-CD89-4FB7-8825-0F6604EE99D0}" type="pres">
      <dgm:prSet presAssocID="{D81B6002-F085-4E43-A9AF-E5E468867095}" presName="composite" presStyleCnt="0"/>
      <dgm:spPr/>
    </dgm:pt>
    <dgm:pt modelId="{6ED1E370-4773-4D3B-B232-2991329BA638}" type="pres">
      <dgm:prSet presAssocID="{D81B6002-F085-4E43-A9AF-E5E468867095}" presName="background" presStyleLbl="node0" presStyleIdx="2" presStyleCnt="3"/>
      <dgm:spPr/>
    </dgm:pt>
    <dgm:pt modelId="{3529B0BA-DE05-487E-8E6C-6613838175C8}" type="pres">
      <dgm:prSet presAssocID="{D81B6002-F085-4E43-A9AF-E5E468867095}" presName="text" presStyleLbl="fgAcc0" presStyleIdx="2" presStyleCnt="3">
        <dgm:presLayoutVars>
          <dgm:chPref val="3"/>
        </dgm:presLayoutVars>
      </dgm:prSet>
      <dgm:spPr/>
    </dgm:pt>
    <dgm:pt modelId="{973AECCF-4B16-4FA1-9EE6-BA091610EF0E}" type="pres">
      <dgm:prSet presAssocID="{D81B6002-F085-4E43-A9AF-E5E468867095}" presName="hierChild2" presStyleCnt="0"/>
      <dgm:spPr/>
    </dgm:pt>
  </dgm:ptLst>
  <dgm:cxnLst>
    <dgm:cxn modelId="{59C0B94C-0617-40FE-8911-8E81D4AEA18D}" type="presOf" srcId="{023023DA-B363-49FA-989D-9AE2D6C15D81}" destId="{0D2EE412-44F1-4AB7-A88E-D341C1ACEDC4}" srcOrd="0" destOrd="0" presId="urn:microsoft.com/office/officeart/2005/8/layout/hierarchy1"/>
    <dgm:cxn modelId="{E2EEC9C6-FEFE-4C04-B9A6-807C235A230B}" srcId="{023023DA-B363-49FA-989D-9AE2D6C15D81}" destId="{D81B6002-F085-4E43-A9AF-E5E468867095}" srcOrd="2" destOrd="0" parTransId="{6ACB759C-E961-4AA2-B7BD-0688D6AE1D9C}" sibTransId="{53A3C303-44B3-48AE-B99A-F3711C4F982B}"/>
    <dgm:cxn modelId="{30BB73D0-DFA6-4A8C-9F15-FB3930377F19}" type="presOf" srcId="{D81B6002-F085-4E43-A9AF-E5E468867095}" destId="{3529B0BA-DE05-487E-8E6C-6613838175C8}" srcOrd="0" destOrd="0" presId="urn:microsoft.com/office/officeart/2005/8/layout/hierarchy1"/>
    <dgm:cxn modelId="{05DD2DEC-968D-4F55-948A-C8145AE426E7}" srcId="{023023DA-B363-49FA-989D-9AE2D6C15D81}" destId="{8576BBDD-3C5D-44B1-A4DA-F086A1595BFB}" srcOrd="1" destOrd="0" parTransId="{748237AE-D89C-47CF-AE9E-45141E994904}" sibTransId="{B37C3271-E3E6-49EF-B158-B5B826385188}"/>
    <dgm:cxn modelId="{9AEDEDF6-CAB1-41DB-8262-6952E8E9EA34}" type="presOf" srcId="{74AA41AF-06B8-4A2B-8E43-BA3B4174A4F3}" destId="{36B0BA55-8CFF-4DF1-92FE-710371DB23B4}" srcOrd="0" destOrd="0" presId="urn:microsoft.com/office/officeart/2005/8/layout/hierarchy1"/>
    <dgm:cxn modelId="{1356DDFB-1509-48FB-B810-B56F8C46341B}" srcId="{023023DA-B363-49FA-989D-9AE2D6C15D81}" destId="{74AA41AF-06B8-4A2B-8E43-BA3B4174A4F3}" srcOrd="0" destOrd="0" parTransId="{C95842E5-DA14-459E-A229-A74110D5BE35}" sibTransId="{B46DB199-F76A-49EC-A599-01706B9CF3A0}"/>
    <dgm:cxn modelId="{83CF41FD-FB6E-422A-9241-3A07BE80E51C}" type="presOf" srcId="{8576BBDD-3C5D-44B1-A4DA-F086A1595BFB}" destId="{7C16733D-0BC5-4267-8DDA-C7195E8682D7}" srcOrd="0" destOrd="0" presId="urn:microsoft.com/office/officeart/2005/8/layout/hierarchy1"/>
    <dgm:cxn modelId="{5220E91B-52F6-48CA-A87A-1C58D1736549}" type="presParOf" srcId="{0D2EE412-44F1-4AB7-A88E-D341C1ACEDC4}" destId="{D17265A0-6BE4-4683-A519-87E4BC3758E6}" srcOrd="0" destOrd="0" presId="urn:microsoft.com/office/officeart/2005/8/layout/hierarchy1"/>
    <dgm:cxn modelId="{95227E25-ED88-472E-AFD6-177A4FFD72A9}" type="presParOf" srcId="{D17265A0-6BE4-4683-A519-87E4BC3758E6}" destId="{4951DF5E-CDC4-4BAB-820E-F1A128B64F54}" srcOrd="0" destOrd="0" presId="urn:microsoft.com/office/officeart/2005/8/layout/hierarchy1"/>
    <dgm:cxn modelId="{C8A6E75D-4BE4-4053-B38C-5C50073337FF}" type="presParOf" srcId="{4951DF5E-CDC4-4BAB-820E-F1A128B64F54}" destId="{CADAC4E4-0B3D-4278-BFC9-FC65638C81BE}" srcOrd="0" destOrd="0" presId="urn:microsoft.com/office/officeart/2005/8/layout/hierarchy1"/>
    <dgm:cxn modelId="{6EA42F47-C8D0-495A-9DDC-71BF93EA25DD}" type="presParOf" srcId="{4951DF5E-CDC4-4BAB-820E-F1A128B64F54}" destId="{36B0BA55-8CFF-4DF1-92FE-710371DB23B4}" srcOrd="1" destOrd="0" presId="urn:microsoft.com/office/officeart/2005/8/layout/hierarchy1"/>
    <dgm:cxn modelId="{7E02B44F-962D-4993-B344-E8E73B1DB6C4}" type="presParOf" srcId="{D17265A0-6BE4-4683-A519-87E4BC3758E6}" destId="{9E230FB3-BFCA-43E7-BB46-B901A5D1FD2D}" srcOrd="1" destOrd="0" presId="urn:microsoft.com/office/officeart/2005/8/layout/hierarchy1"/>
    <dgm:cxn modelId="{14D8879A-B988-48D5-84E7-D1DA8573801A}" type="presParOf" srcId="{0D2EE412-44F1-4AB7-A88E-D341C1ACEDC4}" destId="{6A9701BB-5EC5-43CA-A814-9DADAEF7EB6B}" srcOrd="1" destOrd="0" presId="urn:microsoft.com/office/officeart/2005/8/layout/hierarchy1"/>
    <dgm:cxn modelId="{B99BAC8C-1504-43FE-93C5-2B93A2A21195}" type="presParOf" srcId="{6A9701BB-5EC5-43CA-A814-9DADAEF7EB6B}" destId="{E25EA0B3-D718-441A-ADB2-9D553DE0C67A}" srcOrd="0" destOrd="0" presId="urn:microsoft.com/office/officeart/2005/8/layout/hierarchy1"/>
    <dgm:cxn modelId="{CD02B59F-0938-40CD-9D9F-C45AD1B1A754}" type="presParOf" srcId="{E25EA0B3-D718-441A-ADB2-9D553DE0C67A}" destId="{555AE82B-8449-4001-A172-2071BAC0DD81}" srcOrd="0" destOrd="0" presId="urn:microsoft.com/office/officeart/2005/8/layout/hierarchy1"/>
    <dgm:cxn modelId="{D840316E-78C5-4097-8A6A-2C3DD9ECC919}" type="presParOf" srcId="{E25EA0B3-D718-441A-ADB2-9D553DE0C67A}" destId="{7C16733D-0BC5-4267-8DDA-C7195E8682D7}" srcOrd="1" destOrd="0" presId="urn:microsoft.com/office/officeart/2005/8/layout/hierarchy1"/>
    <dgm:cxn modelId="{61E16191-CEE9-415A-B24A-7FA1F26750ED}" type="presParOf" srcId="{6A9701BB-5EC5-43CA-A814-9DADAEF7EB6B}" destId="{004D6188-A2FB-4199-841C-0FAEAF422933}" srcOrd="1" destOrd="0" presId="urn:microsoft.com/office/officeart/2005/8/layout/hierarchy1"/>
    <dgm:cxn modelId="{B0940FAE-08D2-4F4D-BE7F-C4C8D4219CFA}" type="presParOf" srcId="{0D2EE412-44F1-4AB7-A88E-D341C1ACEDC4}" destId="{5664DBE9-F4E7-4175-91DC-ECD728EB36C9}" srcOrd="2" destOrd="0" presId="urn:microsoft.com/office/officeart/2005/8/layout/hierarchy1"/>
    <dgm:cxn modelId="{3E909D53-5D8B-4B56-AE7E-21A6CE9BC3EE}" type="presParOf" srcId="{5664DBE9-F4E7-4175-91DC-ECD728EB36C9}" destId="{D1546E9C-CD89-4FB7-8825-0F6604EE99D0}" srcOrd="0" destOrd="0" presId="urn:microsoft.com/office/officeart/2005/8/layout/hierarchy1"/>
    <dgm:cxn modelId="{FA88EA3D-C435-4669-BFA6-3EA0CDD42129}" type="presParOf" srcId="{D1546E9C-CD89-4FB7-8825-0F6604EE99D0}" destId="{6ED1E370-4773-4D3B-B232-2991329BA638}" srcOrd="0" destOrd="0" presId="urn:microsoft.com/office/officeart/2005/8/layout/hierarchy1"/>
    <dgm:cxn modelId="{47BC235D-7228-481E-98D0-4C652F41B18D}" type="presParOf" srcId="{D1546E9C-CD89-4FB7-8825-0F6604EE99D0}" destId="{3529B0BA-DE05-487E-8E6C-6613838175C8}" srcOrd="1" destOrd="0" presId="urn:microsoft.com/office/officeart/2005/8/layout/hierarchy1"/>
    <dgm:cxn modelId="{F94E9B62-CF1F-48B5-85D4-D74F99BC46FB}" type="presParOf" srcId="{5664DBE9-F4E7-4175-91DC-ECD728EB36C9}" destId="{973AECCF-4B16-4FA1-9EE6-BA091610EF0E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DAC4E4-0B3D-4278-BFC9-FC65638C81BE}">
      <dsp:nvSpPr>
        <dsp:cNvPr id="0" name=""/>
        <dsp:cNvSpPr/>
      </dsp:nvSpPr>
      <dsp:spPr>
        <a:xfrm>
          <a:off x="0" y="706671"/>
          <a:ext cx="3073451" cy="1951641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B0BA55-8CFF-4DF1-92FE-710371DB23B4}">
      <dsp:nvSpPr>
        <dsp:cNvPr id="0" name=""/>
        <dsp:cNvSpPr/>
      </dsp:nvSpPr>
      <dsp:spPr>
        <a:xfrm>
          <a:off x="341494" y="1031091"/>
          <a:ext cx="3073451" cy="1951641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>
              <a:latin typeface="Times New Roman"/>
              <a:cs typeface="Times New Roman"/>
            </a:rPr>
            <a:t>Vegetative Buffer</a:t>
          </a:r>
        </a:p>
      </dsp:txBody>
      <dsp:txXfrm>
        <a:off x="398656" y="1088253"/>
        <a:ext cx="2959127" cy="1837317"/>
      </dsp:txXfrm>
    </dsp:sp>
    <dsp:sp modelId="{555AE82B-8449-4001-A172-2071BAC0DD81}">
      <dsp:nvSpPr>
        <dsp:cNvPr id="0" name=""/>
        <dsp:cNvSpPr/>
      </dsp:nvSpPr>
      <dsp:spPr>
        <a:xfrm>
          <a:off x="3756441" y="706671"/>
          <a:ext cx="3073451" cy="1951641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C16733D-0BC5-4267-8DDA-C7195E8682D7}">
      <dsp:nvSpPr>
        <dsp:cNvPr id="0" name=""/>
        <dsp:cNvSpPr/>
      </dsp:nvSpPr>
      <dsp:spPr>
        <a:xfrm>
          <a:off x="4097935" y="1031091"/>
          <a:ext cx="3073451" cy="1951641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>
              <a:latin typeface="Times New Roman"/>
              <a:cs typeface="Times New Roman"/>
            </a:rPr>
            <a:t>Treatment Options</a:t>
          </a:r>
        </a:p>
      </dsp:txBody>
      <dsp:txXfrm>
        <a:off x="4155097" y="1088253"/>
        <a:ext cx="2959127" cy="1837317"/>
      </dsp:txXfrm>
    </dsp:sp>
    <dsp:sp modelId="{6ED1E370-4773-4D3B-B232-2991329BA638}">
      <dsp:nvSpPr>
        <dsp:cNvPr id="0" name=""/>
        <dsp:cNvSpPr/>
      </dsp:nvSpPr>
      <dsp:spPr>
        <a:xfrm>
          <a:off x="7512882" y="706671"/>
          <a:ext cx="3073451" cy="1951641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29B0BA-DE05-487E-8E6C-6613838175C8}">
      <dsp:nvSpPr>
        <dsp:cNvPr id="0" name=""/>
        <dsp:cNvSpPr/>
      </dsp:nvSpPr>
      <dsp:spPr>
        <a:xfrm>
          <a:off x="7854377" y="1031091"/>
          <a:ext cx="3073451" cy="1951641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>
              <a:latin typeface="Times New Roman"/>
              <a:cs typeface="Times New Roman"/>
            </a:rPr>
            <a:t>Do Not Implement Irrigation System</a:t>
          </a:r>
        </a:p>
      </dsp:txBody>
      <dsp:txXfrm>
        <a:off x="7911539" y="1088253"/>
        <a:ext cx="2959127" cy="183731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6/22/2022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6/22/2022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6/22/2022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6/22/2022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6/22/2022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6/22/2022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6/22/2022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6/22/2022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6/22/2022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6/22/2022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6/22/2022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6/22/2022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0" name="Rectangle 39">
            <a:extLst>
              <a:ext uri="{FF2B5EF4-FFF2-40B4-BE49-F238E27FC236}">
                <a16:creationId xmlns:a16="http://schemas.microsoft.com/office/drawing/2014/main" id="{DE4C27B6-DB04-4891-AF97-BA1671B17E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F6E14E9A-D7E6-82F0-9D0D-933CD280C89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818" r="-1" b="13254"/>
          <a:stretch/>
        </p:blipFill>
        <p:spPr>
          <a:xfrm rot="10800000">
            <a:off x="606719" y="-1"/>
            <a:ext cx="11585281" cy="6857999"/>
          </a:xfrm>
          <a:prstGeom prst="rect">
            <a:avLst/>
          </a:prstGeom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7316481C-0A49-4796-812B-0D64F063B7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5419898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1608" y="1152144"/>
            <a:ext cx="4156630" cy="3624015"/>
          </a:xfrm>
        </p:spPr>
        <p:txBody>
          <a:bodyPr>
            <a:normAutofit/>
          </a:bodyPr>
          <a:lstStyle/>
          <a:p>
            <a:r>
              <a:rPr lang="en-US" sz="5500">
                <a:solidFill>
                  <a:srgbClr val="FFFFFF"/>
                </a:solidFill>
                <a:latin typeface="Times New Roman"/>
                <a:cs typeface="Calibri Light"/>
              </a:rPr>
              <a:t>Assessment of Green Hill Park Ponds’ Water Quality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40" y="5622349"/>
            <a:ext cx="4383466" cy="1152144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l"/>
            <a:r>
              <a:rPr lang="en-US">
                <a:solidFill>
                  <a:srgbClr val="FFFFFF"/>
                </a:solidFill>
                <a:latin typeface="Times New Roman"/>
                <a:cs typeface="Calibri"/>
              </a:rPr>
              <a:t>By Aaron Swann, Cyril Ogbebor, and Gabe Buziba</a:t>
            </a:r>
            <a:endParaRPr lang="en-US">
              <a:solidFill>
                <a:srgbClr val="FFFFFF"/>
              </a:solidFill>
              <a:latin typeface="Times New Roman"/>
              <a:cs typeface="Times New Roman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A5271697-90F1-4A23-8EF2-0179F2EAFA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1"/>
            <a:ext cx="606972" cy="323398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5E0EAE70-C355-42D1-BF00-CA8A17A742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88720" y="73152"/>
            <a:ext cx="1178966" cy="232963"/>
            <a:chOff x="1188720" y="73152"/>
            <a:chExt cx="1178966" cy="232963"/>
          </a:xfrm>
        </p:grpSpPr>
        <p:sp>
          <p:nvSpPr>
            <p:cNvPr id="47" name="Rectangle 64">
              <a:extLst>
                <a:ext uri="{FF2B5EF4-FFF2-40B4-BE49-F238E27FC236}">
                  <a16:creationId xmlns:a16="http://schemas.microsoft.com/office/drawing/2014/main" id="{E6E58C95-A3F9-4C87-B9A5-32A7A75DDF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88541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48" name="Rectangle 66">
              <a:extLst>
                <a:ext uri="{FF2B5EF4-FFF2-40B4-BE49-F238E27FC236}">
                  <a16:creationId xmlns:a16="http://schemas.microsoft.com/office/drawing/2014/main" id="{7B08CDDF-E602-4C1B-A248-A43292EB5D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88541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49" name="Rectangle 64">
              <a:extLst>
                <a:ext uri="{FF2B5EF4-FFF2-40B4-BE49-F238E27FC236}">
                  <a16:creationId xmlns:a16="http://schemas.microsoft.com/office/drawing/2014/main" id="{6298B977-8F47-48C6-8454-11EF9478EC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63586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50" name="Rectangle 66">
              <a:extLst>
                <a:ext uri="{FF2B5EF4-FFF2-40B4-BE49-F238E27FC236}">
                  <a16:creationId xmlns:a16="http://schemas.microsoft.com/office/drawing/2014/main" id="{06A6FB8E-FB47-44B7-810F-B88B4CCA06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63586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51" name="Rectangle 64">
              <a:extLst>
                <a:ext uri="{FF2B5EF4-FFF2-40B4-BE49-F238E27FC236}">
                  <a16:creationId xmlns:a16="http://schemas.microsoft.com/office/drawing/2014/main" id="{818DB8DB-4D04-42C0-BE68-842A9F29AE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438631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52" name="Rectangle 66">
              <a:extLst>
                <a:ext uri="{FF2B5EF4-FFF2-40B4-BE49-F238E27FC236}">
                  <a16:creationId xmlns:a16="http://schemas.microsoft.com/office/drawing/2014/main" id="{DBCFEA99-52A4-4E8E-B9C9-3D39B0E325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438631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53" name="Rectangle 64">
              <a:extLst>
                <a:ext uri="{FF2B5EF4-FFF2-40B4-BE49-F238E27FC236}">
                  <a16:creationId xmlns:a16="http://schemas.microsoft.com/office/drawing/2014/main" id="{A6C0BB10-7324-4D11-A497-57A85CDB62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13675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54" name="Rectangle 66">
              <a:extLst>
                <a:ext uri="{FF2B5EF4-FFF2-40B4-BE49-F238E27FC236}">
                  <a16:creationId xmlns:a16="http://schemas.microsoft.com/office/drawing/2014/main" id="{D7440F2E-8192-4FDF-AE8F-2833B7F4033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13675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55" name="Rectangle 64">
              <a:extLst>
                <a:ext uri="{FF2B5EF4-FFF2-40B4-BE49-F238E27FC236}">
                  <a16:creationId xmlns:a16="http://schemas.microsoft.com/office/drawing/2014/main" id="{B9F7DA6A-1872-4697-A567-20A0115A05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88720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56" name="Rectangle 66">
              <a:extLst>
                <a:ext uri="{FF2B5EF4-FFF2-40B4-BE49-F238E27FC236}">
                  <a16:creationId xmlns:a16="http://schemas.microsoft.com/office/drawing/2014/main" id="{98BC1544-07ED-411D-880C-58CB114914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88720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57" name="Rectangle 64">
              <a:extLst>
                <a:ext uri="{FF2B5EF4-FFF2-40B4-BE49-F238E27FC236}">
                  <a16:creationId xmlns:a16="http://schemas.microsoft.com/office/drawing/2014/main" id="{BA70D948-9946-455F-8155-D274F01DAB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313318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58" name="Rectangle 66">
              <a:extLst>
                <a:ext uri="{FF2B5EF4-FFF2-40B4-BE49-F238E27FC236}">
                  <a16:creationId xmlns:a16="http://schemas.microsoft.com/office/drawing/2014/main" id="{807FCDBA-F7E3-4836-8253-15D212128F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313318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59" name="Rectangle 64">
              <a:extLst>
                <a:ext uri="{FF2B5EF4-FFF2-40B4-BE49-F238E27FC236}">
                  <a16:creationId xmlns:a16="http://schemas.microsoft.com/office/drawing/2014/main" id="{D6A9BF83-5C67-44B0-883C-82BCAA1923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188363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60" name="Rectangle 66">
              <a:extLst>
                <a:ext uri="{FF2B5EF4-FFF2-40B4-BE49-F238E27FC236}">
                  <a16:creationId xmlns:a16="http://schemas.microsoft.com/office/drawing/2014/main" id="{94BA7F92-7961-489E-83BD-5518EB1E998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188363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61" name="Rectangle 64">
              <a:extLst>
                <a:ext uri="{FF2B5EF4-FFF2-40B4-BE49-F238E27FC236}">
                  <a16:creationId xmlns:a16="http://schemas.microsoft.com/office/drawing/2014/main" id="{56ADE108-5AE8-4ACF-88B9-28A0B125B3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063408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62" name="Rectangle 66">
              <a:extLst>
                <a:ext uri="{FF2B5EF4-FFF2-40B4-BE49-F238E27FC236}">
                  <a16:creationId xmlns:a16="http://schemas.microsoft.com/office/drawing/2014/main" id="{75B2D25F-B666-4F19-816A-24456EAF46E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063408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63" name="Rectangle 64">
              <a:extLst>
                <a:ext uri="{FF2B5EF4-FFF2-40B4-BE49-F238E27FC236}">
                  <a16:creationId xmlns:a16="http://schemas.microsoft.com/office/drawing/2014/main" id="{A7D581F0-987F-45C5-A849-CC1B41222F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938452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64" name="Rectangle 66">
              <a:extLst>
                <a:ext uri="{FF2B5EF4-FFF2-40B4-BE49-F238E27FC236}">
                  <a16:creationId xmlns:a16="http://schemas.microsoft.com/office/drawing/2014/main" id="{F388E533-92C3-428E-B078-81D6E1F2D9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938452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C68AEED3-AAB1-48A9-8FC3-C68AE6675B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813497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66" name="Rectangle 66">
              <a:extLst>
                <a:ext uri="{FF2B5EF4-FFF2-40B4-BE49-F238E27FC236}">
                  <a16:creationId xmlns:a16="http://schemas.microsoft.com/office/drawing/2014/main" id="{0A6CA6BC-FFA6-4C34-B200-6F61EE1730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813497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</p:grpSp>
      <p:sp>
        <p:nvSpPr>
          <p:cNvPr id="68" name="Rectangle 67">
            <a:extLst>
              <a:ext uri="{FF2B5EF4-FFF2-40B4-BE49-F238E27FC236}">
                <a16:creationId xmlns:a16="http://schemas.microsoft.com/office/drawing/2014/main" id="{D9F5512A-48E1-4C07-B75E-3CCC517B6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3233984"/>
            <a:ext cx="606972" cy="36240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334C2BB-8C46-EF0F-7ECB-8EB8FF6C8C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kern="1200">
                <a:solidFill>
                  <a:schemeClr val="bg1"/>
                </a:solidFill>
                <a:latin typeface="Times New Roman"/>
                <a:cs typeface="Times New Roman"/>
              </a:rPr>
              <a:t>Cyanobacteria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35411C8-A37E-B601-29D2-55F31B9E21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1305533"/>
              </p:ext>
            </p:extLst>
          </p:nvPr>
        </p:nvGraphicFramePr>
        <p:xfrm>
          <a:off x="643467" y="2130972"/>
          <a:ext cx="10905069" cy="34827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3922">
                  <a:extLst>
                    <a:ext uri="{9D8B030D-6E8A-4147-A177-3AD203B41FA5}">
                      <a16:colId xmlns:a16="http://schemas.microsoft.com/office/drawing/2014/main" val="255509235"/>
                    </a:ext>
                  </a:extLst>
                </a:gridCol>
                <a:gridCol w="2528558">
                  <a:extLst>
                    <a:ext uri="{9D8B030D-6E8A-4147-A177-3AD203B41FA5}">
                      <a16:colId xmlns:a16="http://schemas.microsoft.com/office/drawing/2014/main" val="1150514224"/>
                    </a:ext>
                  </a:extLst>
                </a:gridCol>
                <a:gridCol w="2590722">
                  <a:extLst>
                    <a:ext uri="{9D8B030D-6E8A-4147-A177-3AD203B41FA5}">
                      <a16:colId xmlns:a16="http://schemas.microsoft.com/office/drawing/2014/main" val="2515911833"/>
                    </a:ext>
                  </a:extLst>
                </a:gridCol>
                <a:gridCol w="1882847">
                  <a:extLst>
                    <a:ext uri="{9D8B030D-6E8A-4147-A177-3AD203B41FA5}">
                      <a16:colId xmlns:a16="http://schemas.microsoft.com/office/drawing/2014/main" val="2082707380"/>
                    </a:ext>
                  </a:extLst>
                </a:gridCol>
                <a:gridCol w="2369020">
                  <a:extLst>
                    <a:ext uri="{9D8B030D-6E8A-4147-A177-3AD203B41FA5}">
                      <a16:colId xmlns:a16="http://schemas.microsoft.com/office/drawing/2014/main" val="4166559040"/>
                    </a:ext>
                  </a:extLst>
                </a:gridCol>
              </a:tblGrid>
              <a:tr h="548405"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  <a:latin typeface="Times New Roman"/>
                        </a:rPr>
                        <a:t>Risk for Bloom</a:t>
                      </a:r>
                    </a:p>
                  </a:txBody>
                  <a:tcPr marL="91770" marR="91770" marT="45884" marB="45884" anchor="ctr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  <a:latin typeface="Times New Roman"/>
                        </a:rPr>
                        <a:t>Phycoyanin Concentration (ug/l)</a:t>
                      </a:r>
                    </a:p>
                  </a:txBody>
                  <a:tcPr marL="91770" marR="91770" marT="45884" marB="45884" anchor="ctr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  <a:latin typeface="Times New Roman"/>
                        </a:rPr>
                        <a:t>Particle Concentration (#/ml)</a:t>
                      </a:r>
                    </a:p>
                  </a:txBody>
                  <a:tcPr marL="91770" marR="91770" marT="45884" marB="45884" anchor="ctr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  <a:latin typeface="Times New Roman"/>
                        </a:rPr>
                        <a:t>Cyanobacteria Presence</a:t>
                      </a:r>
                    </a:p>
                  </a:txBody>
                  <a:tcPr marL="91770" marR="91770" marT="45884" marB="45884" anchor="ctr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  <a:latin typeface="Times New Roman"/>
                        </a:rPr>
                        <a:t>Cyanobacteria Character</a:t>
                      </a:r>
                    </a:p>
                  </a:txBody>
                  <a:tcPr marL="91770" marR="91770" marT="45884" marB="45884" anchor="ctr"/>
                </a:tc>
                <a:extLst>
                  <a:ext uri="{0D108BD9-81ED-4DB2-BD59-A6C34878D82A}">
                    <a16:rowId xmlns:a16="http://schemas.microsoft.com/office/drawing/2014/main" val="1658227098"/>
                  </a:ext>
                </a:extLst>
              </a:tr>
              <a:tr h="340843">
                <a:tc>
                  <a:txBody>
                    <a:bodyPr/>
                    <a:lstStyle/>
                    <a:p>
                      <a:pPr algn="r"/>
                      <a:r>
                        <a:rPr lang="en-US" sz="1400">
                          <a:solidFill>
                            <a:schemeClr val="accent2"/>
                          </a:solidFill>
                          <a:effectLst/>
                          <a:latin typeface="Times New Roman"/>
                        </a:rPr>
                        <a:t>June 2021</a:t>
                      </a:r>
                    </a:p>
                  </a:txBody>
                  <a:tcPr marL="91770" marR="91770" marT="45884" marB="45884" anchor="ctr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chemeClr val="accent2"/>
                          </a:solidFill>
                          <a:latin typeface="Times New Roman"/>
                        </a:rPr>
                        <a:t>-</a:t>
                      </a:r>
                    </a:p>
                  </a:txBody>
                  <a:tcPr marL="91770" marR="91770" marT="45884" marB="45884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>
                          <a:solidFill>
                            <a:schemeClr val="accent2"/>
                          </a:solidFill>
                          <a:latin typeface="Times New Roman"/>
                        </a:rPr>
                        <a:t>3786</a:t>
                      </a:r>
                    </a:p>
                  </a:txBody>
                  <a:tcPr marL="91770" marR="91770" marT="45884" marB="45884" anchor="ctr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chemeClr val="accent2"/>
                          </a:solidFill>
                          <a:latin typeface="Times New Roman"/>
                        </a:rPr>
                        <a:t>-</a:t>
                      </a:r>
                    </a:p>
                  </a:txBody>
                  <a:tcPr marL="91770" marR="91770" marT="45884" marB="45884" anchor="ctr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chemeClr val="accent2"/>
                          </a:solidFill>
                          <a:latin typeface="Times New Roman"/>
                        </a:rPr>
                        <a:t>Trichrome, Ceratium</a:t>
                      </a:r>
                      <a:endParaRPr lang="en-US" sz="1400" err="1">
                        <a:solidFill>
                          <a:schemeClr val="accent2"/>
                        </a:solidFill>
                        <a:latin typeface="Times New Roman"/>
                      </a:endParaRPr>
                    </a:p>
                  </a:txBody>
                  <a:tcPr marL="91770" marR="91770" marT="45884" marB="45884" anchor="ctr"/>
                </a:tc>
                <a:extLst>
                  <a:ext uri="{0D108BD9-81ED-4DB2-BD59-A6C34878D82A}">
                    <a16:rowId xmlns:a16="http://schemas.microsoft.com/office/drawing/2014/main" val="3492035413"/>
                  </a:ext>
                </a:extLst>
              </a:tr>
              <a:tr h="340843">
                <a:tc>
                  <a:txBody>
                    <a:bodyPr/>
                    <a:lstStyle/>
                    <a:p>
                      <a:pPr algn="r"/>
                      <a:r>
                        <a:rPr lang="en-US" sz="1400">
                          <a:solidFill>
                            <a:schemeClr val="accent2"/>
                          </a:solidFill>
                          <a:effectLst/>
                          <a:latin typeface="Times New Roman"/>
                        </a:rPr>
                        <a:t>July 2021</a:t>
                      </a:r>
                    </a:p>
                  </a:txBody>
                  <a:tcPr marL="91770" marR="91770" marT="45884" marB="45884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>
                          <a:solidFill>
                            <a:schemeClr val="accent2"/>
                          </a:solidFill>
                          <a:latin typeface="Times New Roman"/>
                        </a:rPr>
                        <a:t>21</a:t>
                      </a:r>
                    </a:p>
                  </a:txBody>
                  <a:tcPr marL="91770" marR="91770" marT="45884" marB="45884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>
                          <a:solidFill>
                            <a:schemeClr val="accent2"/>
                          </a:solidFill>
                          <a:latin typeface="Times New Roman"/>
                        </a:rPr>
                        <a:t>1792</a:t>
                      </a:r>
                    </a:p>
                  </a:txBody>
                  <a:tcPr marL="91770" marR="91770" marT="45884" marB="45884" anchor="ctr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chemeClr val="accent2"/>
                          </a:solidFill>
                          <a:latin typeface="Times New Roman"/>
                        </a:rPr>
                        <a:t>-</a:t>
                      </a:r>
                    </a:p>
                  </a:txBody>
                  <a:tcPr marL="91770" marR="91770" marT="45884" marB="45884" anchor="ctr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chemeClr val="accent2"/>
                          </a:solidFill>
                          <a:latin typeface="Times New Roman"/>
                        </a:rPr>
                        <a:t>Microcystis, Anabaena</a:t>
                      </a:r>
                    </a:p>
                  </a:txBody>
                  <a:tcPr marL="91770" marR="91770" marT="45884" marB="45884" anchor="ctr"/>
                </a:tc>
                <a:extLst>
                  <a:ext uri="{0D108BD9-81ED-4DB2-BD59-A6C34878D82A}">
                    <a16:rowId xmlns:a16="http://schemas.microsoft.com/office/drawing/2014/main" val="2153933427"/>
                  </a:ext>
                </a:extLst>
              </a:tr>
              <a:tr h="548405">
                <a:tc>
                  <a:txBody>
                    <a:bodyPr/>
                    <a:lstStyle/>
                    <a:p>
                      <a:pPr algn="r"/>
                      <a:r>
                        <a:rPr lang="en-US" sz="1400">
                          <a:solidFill>
                            <a:schemeClr val="accent4"/>
                          </a:solidFill>
                          <a:effectLst/>
                          <a:latin typeface="Times New Roman"/>
                        </a:rPr>
                        <a:t>October 2021</a:t>
                      </a:r>
                    </a:p>
                  </a:txBody>
                  <a:tcPr marL="91770" marR="91770" marT="45884" marB="45884" anchor="ctr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chemeClr val="accent4"/>
                          </a:solidFill>
                          <a:latin typeface="Times New Roman"/>
                        </a:rPr>
                        <a:t>-</a:t>
                      </a:r>
                    </a:p>
                  </a:txBody>
                  <a:tcPr marL="91770" marR="91770" marT="45884" marB="45884" anchor="ctr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chemeClr val="accent4"/>
                          </a:solidFill>
                          <a:latin typeface="Times New Roman"/>
                        </a:rPr>
                        <a:t>-</a:t>
                      </a:r>
                    </a:p>
                  </a:txBody>
                  <a:tcPr marL="91770" marR="91770" marT="45884" marB="45884" anchor="ctr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chemeClr val="accent4"/>
                          </a:solidFill>
                          <a:latin typeface="Times New Roman"/>
                        </a:rPr>
                        <a:t>Low</a:t>
                      </a:r>
                    </a:p>
                  </a:txBody>
                  <a:tcPr marL="91770" marR="91770" marT="45884" marB="45884" anchor="ctr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chemeClr val="accent4"/>
                          </a:solidFill>
                          <a:latin typeface="Times New Roman"/>
                        </a:rPr>
                        <a:t>Woronichinia, Dolichospermum</a:t>
                      </a:r>
                      <a:endParaRPr lang="en-US" sz="1400" err="1">
                        <a:solidFill>
                          <a:schemeClr val="accent4"/>
                        </a:solidFill>
                        <a:latin typeface="Times New Roman"/>
                      </a:endParaRPr>
                    </a:p>
                  </a:txBody>
                  <a:tcPr marL="91770" marR="91770" marT="45884" marB="45884" anchor="ctr"/>
                </a:tc>
                <a:extLst>
                  <a:ext uri="{0D108BD9-81ED-4DB2-BD59-A6C34878D82A}">
                    <a16:rowId xmlns:a16="http://schemas.microsoft.com/office/drawing/2014/main" val="126387124"/>
                  </a:ext>
                </a:extLst>
              </a:tr>
              <a:tr h="340843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chemeClr val="accent4"/>
                          </a:solidFill>
                          <a:effectLst/>
                          <a:latin typeface="Times New Roman"/>
                        </a:rPr>
                        <a:t>May 21st, 2022</a:t>
                      </a:r>
                    </a:p>
                  </a:txBody>
                  <a:tcPr marL="91770" marR="91770" marT="45884" marB="45884" anchor="ctr"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>
                          <a:solidFill>
                            <a:schemeClr val="accent4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91770" marR="91770" marT="45884" marB="45884" anchor="ctr"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>
                          <a:solidFill>
                            <a:schemeClr val="accent4"/>
                          </a:solidFill>
                          <a:latin typeface="Times New Roman"/>
                        </a:rPr>
                        <a:t>3367</a:t>
                      </a:r>
                    </a:p>
                  </a:txBody>
                  <a:tcPr marL="91770" marR="91770" marT="45884" marB="45884" anchor="ctr"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chemeClr val="accent4"/>
                          </a:solidFill>
                          <a:latin typeface="Times New Roman"/>
                        </a:rPr>
                        <a:t>Some</a:t>
                      </a:r>
                    </a:p>
                  </a:txBody>
                  <a:tcPr marL="91770" marR="91770" marT="45884" marB="45884" anchor="ctr"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chemeClr val="accent4"/>
                          </a:solidFill>
                          <a:latin typeface="Times New Roman"/>
                        </a:rPr>
                        <a:t>Aphanizomenon</a:t>
                      </a:r>
                      <a:endParaRPr lang="en-US" sz="1400" err="1">
                        <a:solidFill>
                          <a:schemeClr val="accent4"/>
                        </a:solidFill>
                        <a:latin typeface="Times New Roman"/>
                      </a:endParaRPr>
                    </a:p>
                  </a:txBody>
                  <a:tcPr marL="91770" marR="91770" marT="45884" marB="45884" anchor="ctr">
                    <a:lnB w="12700">
                      <a:solidFill>
                        <a:schemeClr val="tx1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92349"/>
                  </a:ext>
                </a:extLst>
              </a:tr>
              <a:tr h="340843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chemeClr val="accent6"/>
                          </a:solidFill>
                          <a:effectLst/>
                          <a:latin typeface="Times New Roman"/>
                        </a:rPr>
                        <a:t>Almost None</a:t>
                      </a:r>
                    </a:p>
                  </a:txBody>
                  <a:tcPr marL="91770" marR="91770" marT="45884" marB="45884" anchor="ctr">
                    <a:lnT w="12700">
                      <a:solidFill>
                        <a:schemeClr val="tx1"/>
                      </a:solidFill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chemeClr val="accent6"/>
                          </a:solidFill>
                          <a:latin typeface="Times New Roman"/>
                        </a:rPr>
                        <a:t>0-15</a:t>
                      </a:r>
                    </a:p>
                  </a:txBody>
                  <a:tcPr marL="91770" marR="91770" marT="45884" marB="45884" anchor="ctr">
                    <a:lnT w="12700">
                      <a:solidFill>
                        <a:schemeClr val="tx1"/>
                      </a:solidFill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chemeClr val="accent6"/>
                          </a:solidFill>
                          <a:latin typeface="Times New Roman"/>
                        </a:rPr>
                        <a:t>0-1000</a:t>
                      </a:r>
                    </a:p>
                  </a:txBody>
                  <a:tcPr marL="91770" marR="91770" marT="45884" marB="45884" anchor="ctr">
                    <a:lnT w="12700">
                      <a:solidFill>
                        <a:schemeClr val="tx1"/>
                      </a:solidFill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chemeClr val="accent6"/>
                          </a:solidFill>
                          <a:latin typeface="Times New Roman"/>
                        </a:rPr>
                        <a:t>None</a:t>
                      </a:r>
                    </a:p>
                  </a:txBody>
                  <a:tcPr marL="91770" marR="91770" marT="45884" marB="45884" anchor="ctr">
                    <a:lnT w="12700">
                      <a:solidFill>
                        <a:schemeClr val="tx1"/>
                      </a:solidFill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chemeClr val="accent6"/>
                          </a:solidFill>
                          <a:latin typeface="Times New Roman"/>
                        </a:rPr>
                        <a:t>-</a:t>
                      </a:r>
                    </a:p>
                  </a:txBody>
                  <a:tcPr marL="91770" marR="91770" marT="45884" marB="45884" anchor="ctr">
                    <a:lnT w="12700">
                      <a:solidFill>
                        <a:schemeClr val="tx1"/>
                      </a:solidFill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060896351"/>
                  </a:ext>
                </a:extLst>
              </a:tr>
              <a:tr h="340843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chemeClr val="accent4"/>
                          </a:solidFill>
                          <a:effectLst/>
                          <a:latin typeface="Times New Roman"/>
                        </a:rPr>
                        <a:t>Low</a:t>
                      </a:r>
                    </a:p>
                  </a:txBody>
                  <a:tcPr marL="91770" marR="91770" marT="45884" marB="45884" anchor="ctr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chemeClr val="accent4"/>
                          </a:solidFill>
                          <a:latin typeface="Times New Roman"/>
                        </a:rPr>
                        <a:t>15-20</a:t>
                      </a:r>
                    </a:p>
                  </a:txBody>
                  <a:tcPr marL="91770" marR="91770" marT="45884" marB="45884" anchor="ctr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chemeClr val="accent4"/>
                          </a:solidFill>
                          <a:latin typeface="Times New Roman"/>
                        </a:rPr>
                        <a:t>1000-5000</a:t>
                      </a:r>
                    </a:p>
                  </a:txBody>
                  <a:tcPr marL="91770" marR="91770" marT="45884" marB="45884" anchor="ctr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chemeClr val="accent4"/>
                          </a:solidFill>
                          <a:latin typeface="Times New Roman"/>
                        </a:rPr>
                        <a:t>Low</a:t>
                      </a:r>
                    </a:p>
                  </a:txBody>
                  <a:tcPr marL="91770" marR="91770" marT="45884" marB="45884" anchor="ctr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chemeClr val="accent4"/>
                          </a:solidFill>
                          <a:latin typeface="Times New Roman"/>
                        </a:rPr>
                        <a:t>-</a:t>
                      </a:r>
                    </a:p>
                  </a:txBody>
                  <a:tcPr marL="91770" marR="91770" marT="45884" marB="45884" anchor="ctr"/>
                </a:tc>
                <a:extLst>
                  <a:ext uri="{0D108BD9-81ED-4DB2-BD59-A6C34878D82A}">
                    <a16:rowId xmlns:a16="http://schemas.microsoft.com/office/drawing/2014/main" val="1451758867"/>
                  </a:ext>
                </a:extLst>
              </a:tr>
              <a:tr h="340843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chemeClr val="accent2"/>
                          </a:solidFill>
                          <a:effectLst/>
                          <a:latin typeface="Times New Roman"/>
                        </a:rPr>
                        <a:t>Elevated</a:t>
                      </a:r>
                    </a:p>
                  </a:txBody>
                  <a:tcPr marL="91770" marR="91770" marT="45884" marB="45884" anchor="ctr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chemeClr val="accent2"/>
                          </a:solidFill>
                          <a:latin typeface="Times New Roman"/>
                        </a:rPr>
                        <a:t>20-50</a:t>
                      </a:r>
                    </a:p>
                  </a:txBody>
                  <a:tcPr marL="91770" marR="91770" marT="45884" marB="45884" anchor="ctr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chemeClr val="accent2"/>
                          </a:solidFill>
                          <a:latin typeface="Times New Roman"/>
                        </a:rPr>
                        <a:t>5000-10000</a:t>
                      </a:r>
                    </a:p>
                  </a:txBody>
                  <a:tcPr marL="91770" marR="91770" marT="45884" marB="45884" anchor="ctr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chemeClr val="accent2"/>
                          </a:solidFill>
                          <a:latin typeface="Times New Roman"/>
                        </a:rPr>
                        <a:t>Some</a:t>
                      </a:r>
                    </a:p>
                  </a:txBody>
                  <a:tcPr marL="91770" marR="91770" marT="45884" marB="45884" anchor="ctr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chemeClr val="accent2"/>
                          </a:solidFill>
                          <a:latin typeface="Times New Roman"/>
                        </a:rPr>
                        <a:t>-</a:t>
                      </a:r>
                    </a:p>
                  </a:txBody>
                  <a:tcPr marL="91770" marR="91770" marT="45884" marB="45884" anchor="ctr"/>
                </a:tc>
                <a:extLst>
                  <a:ext uri="{0D108BD9-81ED-4DB2-BD59-A6C34878D82A}">
                    <a16:rowId xmlns:a16="http://schemas.microsoft.com/office/drawing/2014/main" val="837788149"/>
                  </a:ext>
                </a:extLst>
              </a:tr>
              <a:tr h="340843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Blooming</a:t>
                      </a:r>
                    </a:p>
                  </a:txBody>
                  <a:tcPr marL="91770" marR="91770" marT="45884" marB="45884" anchor="ctr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FF0000"/>
                          </a:solidFill>
                          <a:latin typeface="Times New Roman"/>
                        </a:rPr>
                        <a:t>&gt;50</a:t>
                      </a:r>
                    </a:p>
                  </a:txBody>
                  <a:tcPr marL="91770" marR="91770" marT="45884" marB="45884" anchor="ctr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FF0000"/>
                          </a:solidFill>
                          <a:latin typeface="Times New Roman"/>
                        </a:rPr>
                        <a:t>&gt;10000</a:t>
                      </a:r>
                    </a:p>
                  </a:txBody>
                  <a:tcPr marL="91770" marR="91770" marT="45884" marB="45884" anchor="ctr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FF0000"/>
                          </a:solidFill>
                          <a:latin typeface="Times New Roman"/>
                        </a:rPr>
                        <a:t>High</a:t>
                      </a:r>
                    </a:p>
                  </a:txBody>
                  <a:tcPr marL="91770" marR="91770" marT="45884" marB="45884" anchor="ctr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rgbClr val="FF0000"/>
                          </a:solidFill>
                          <a:latin typeface="Times New Roman"/>
                        </a:rPr>
                        <a:t>-</a:t>
                      </a:r>
                    </a:p>
                  </a:txBody>
                  <a:tcPr marL="91770" marR="91770" marT="45884" marB="45884" anchor="ctr"/>
                </a:tc>
                <a:extLst>
                  <a:ext uri="{0D108BD9-81ED-4DB2-BD59-A6C34878D82A}">
                    <a16:rowId xmlns:a16="http://schemas.microsoft.com/office/drawing/2014/main" val="11206108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98184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6" name="Rectangle 35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7" descr="Chart, pie chart&#10;&#10;Description automatically generated">
            <a:extLst>
              <a:ext uri="{FF2B5EF4-FFF2-40B4-BE49-F238E27FC236}">
                <a16:creationId xmlns:a16="http://schemas.microsoft.com/office/drawing/2014/main" id="{1D9622DA-A9DF-F0D5-FC31-23FA5D345AD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56664" y="457200"/>
            <a:ext cx="9878671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6952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2151139A-886F-4B97-8815-729AD3831B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B5E08C4-8CDD-4623-A5B8-E998C6DEE3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-1500"/>
            <a:ext cx="12191998" cy="6858000"/>
          </a:xfrm>
          <a:prstGeom prst="rect">
            <a:avLst/>
          </a:prstGeom>
          <a:gradFill>
            <a:gsLst>
              <a:gs pos="34000">
                <a:srgbClr val="000000">
                  <a:alpha val="96000"/>
                </a:srgbClr>
              </a:gs>
              <a:gs pos="100000">
                <a:schemeClr val="accent1"/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FFC87AC-C919-4FE5-BAC3-39509E0011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4635" y="-1500"/>
            <a:ext cx="8119933" cy="6858001"/>
          </a:xfrm>
          <a:prstGeom prst="rect">
            <a:avLst/>
          </a:prstGeom>
          <a:gradFill>
            <a:gsLst>
              <a:gs pos="28000">
                <a:schemeClr val="accent1">
                  <a:lumMod val="75000"/>
                  <a:alpha val="59000"/>
                </a:schemeClr>
              </a:gs>
              <a:gs pos="100000">
                <a:srgbClr val="000000">
                  <a:alpha val="70000"/>
                </a:srgb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D0659F6-0853-468D-B1B2-44FDBE98B8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9272" y="-3000"/>
            <a:ext cx="12201265" cy="6859501"/>
          </a:xfrm>
          <a:prstGeom prst="rect">
            <a:avLst/>
          </a:prstGeom>
          <a:gradFill>
            <a:gsLst>
              <a:gs pos="0">
                <a:srgbClr val="000000">
                  <a:alpha val="71765"/>
                </a:srgbClr>
              </a:gs>
              <a:gs pos="100000">
                <a:schemeClr val="accent1">
                  <a:alpha val="24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5F33878-D502-4FFA-8ACE-F2AECDB2A2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78536" y="0"/>
            <a:ext cx="11718098" cy="6858000"/>
          </a:xfrm>
          <a:prstGeom prst="rect">
            <a:avLst/>
          </a:prstGeom>
          <a:gradFill>
            <a:gsLst>
              <a:gs pos="19000">
                <a:srgbClr val="000000">
                  <a:alpha val="62000"/>
                </a:srgbClr>
              </a:gs>
              <a:gs pos="100000">
                <a:schemeClr val="accent1">
                  <a:lumMod val="75000"/>
                  <a:alpha val="44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30224B-1187-592F-B346-D73D4DF975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2639" y="561203"/>
            <a:ext cx="9932691" cy="116599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3700">
                <a:solidFill>
                  <a:schemeClr val="bg1"/>
                </a:solidFill>
                <a:latin typeface="Times New Roman"/>
                <a:cs typeface="Times New Roman"/>
              </a:rPr>
              <a:t>Water Sample Locations for Water Analysis at WPI Lab 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77ACDD7-882D-4B81-A213-84C82B96B0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4" y="2888341"/>
            <a:ext cx="12203819" cy="3968158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5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Map&#10;&#10;Description automatically generated">
            <a:extLst>
              <a:ext uri="{FF2B5EF4-FFF2-40B4-BE49-F238E27FC236}">
                <a16:creationId xmlns:a16="http://schemas.microsoft.com/office/drawing/2014/main" id="{7345F629-E46A-C808-54F2-3CAA0D0879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4793" y="2133758"/>
            <a:ext cx="3656149" cy="3235692"/>
          </a:xfrm>
          <a:prstGeom prst="rect">
            <a:avLst/>
          </a:prstGeom>
        </p:spPr>
      </p:pic>
      <p:pic>
        <p:nvPicPr>
          <p:cNvPr id="5" name="Content Placeholder 4" descr="Map&#10;&#10;Description automatically generated">
            <a:extLst>
              <a:ext uri="{FF2B5EF4-FFF2-40B4-BE49-F238E27FC236}">
                <a16:creationId xmlns:a16="http://schemas.microsoft.com/office/drawing/2014/main" id="{F2F99DB5-B3BD-8026-9D13-0D95CF6BB55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036" y="2133600"/>
            <a:ext cx="4387591" cy="3235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4235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96918796-2918-40D6-BE3A-4600C47FCD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Content Placeholder 4" descr="Chart, histogram&#10;&#10;Description automatically generated">
            <a:extLst>
              <a:ext uri="{FF2B5EF4-FFF2-40B4-BE49-F238E27FC236}">
                <a16:creationId xmlns:a16="http://schemas.microsoft.com/office/drawing/2014/main" id="{A41941C6-9A8E-ED58-3C10-BEA878C7C60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763" y="2166938"/>
            <a:ext cx="4960938" cy="3457575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81628E0-778E-3EB1-75C7-9F3FEF82A688}"/>
              </a:ext>
            </a:extLst>
          </p:cNvPr>
          <p:cNvSpPr txBox="1"/>
          <p:nvPr/>
        </p:nvSpPr>
        <p:spPr>
          <a:xfrm>
            <a:off x="1147763" y="4932363"/>
            <a:ext cx="4960938" cy="69215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1300">
                <a:solidFill>
                  <a:srgbClr val="FFFFFF"/>
                </a:solidFill>
                <a:cs typeface="Calibri"/>
              </a:rPr>
              <a:t>GHPL</a:t>
            </a:r>
          </a:p>
        </p:txBody>
      </p:sp>
      <p:pic>
        <p:nvPicPr>
          <p:cNvPr id="4" name="Content Placeholder 4" descr="Chart, histogram&#10;&#10;Description automatically generated">
            <a:extLst>
              <a:ext uri="{FF2B5EF4-FFF2-40B4-BE49-F238E27FC236}">
                <a16:creationId xmlns:a16="http://schemas.microsoft.com/office/drawing/2014/main" id="{59F7A273-0F8E-9653-4161-2E2BC25FA9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6963" y="2166938"/>
            <a:ext cx="4867275" cy="34575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2058CDD-6582-0AEC-EE26-35489A873D75}"/>
              </a:ext>
            </a:extLst>
          </p:cNvPr>
          <p:cNvSpPr txBox="1"/>
          <p:nvPr/>
        </p:nvSpPr>
        <p:spPr>
          <a:xfrm>
            <a:off x="6176963" y="4932363"/>
            <a:ext cx="4867275" cy="69215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1300">
                <a:solidFill>
                  <a:srgbClr val="FFFFFF"/>
                </a:solidFill>
                <a:cs typeface="Calibri"/>
              </a:rPr>
              <a:t>GHPO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3FE8FB-DC95-FF66-9FA9-9682E0D5DF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72747"/>
            <a:ext cx="10515600" cy="715556"/>
          </a:xfrm>
        </p:spPr>
        <p:txBody>
          <a:bodyPr>
            <a:normAutofit/>
          </a:bodyPr>
          <a:lstStyle/>
          <a:p>
            <a:pPr algn="ctr"/>
            <a:r>
              <a:rPr lang="en-US" sz="3200">
                <a:solidFill>
                  <a:schemeClr val="accent2"/>
                </a:solidFill>
                <a:latin typeface="Times New Roman"/>
                <a:cs typeface="Times New Roman"/>
              </a:rPr>
              <a:t>WPI Test Results</a:t>
            </a:r>
            <a:endParaRPr lang="en-US" sz="3200">
              <a:solidFill>
                <a:schemeClr val="accent2"/>
              </a:solidFill>
              <a:ea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6000353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8B3F68-107C-434F-AA38-110D5EA91B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AD0DBB9-1A4B-4391-81D4-CB19F9AB91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0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63BBA22-50EA-4C4D-BE05-F1CE4E63A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7" y="-5307778"/>
            <a:ext cx="1576446" cy="12192002"/>
          </a:xfrm>
          <a:prstGeom prst="rect">
            <a:avLst/>
          </a:prstGeom>
          <a:gradFill>
            <a:gsLst>
              <a:gs pos="23000">
                <a:schemeClr val="accent1">
                  <a:alpha val="0"/>
                </a:schemeClr>
              </a:gs>
              <a:gs pos="99000">
                <a:srgbClr val="000000">
                  <a:alpha val="74000"/>
                </a:srgb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9AE4FB-521F-099F-F6BB-9CEB29297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7" y="348865"/>
            <a:ext cx="10044023" cy="877729"/>
          </a:xfrm>
        </p:spPr>
        <p:txBody>
          <a:bodyPr anchor="ctr">
            <a:normAutofit/>
          </a:bodyPr>
          <a:lstStyle/>
          <a:p>
            <a:r>
              <a:rPr lang="en-US" sz="4000">
                <a:solidFill>
                  <a:schemeClr val="bg1"/>
                </a:solidFill>
                <a:latin typeface="Times New Roman"/>
                <a:cs typeface="Times New Roman"/>
              </a:rPr>
              <a:t>Total Phosphorus Concentration in the Ponds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36FEB3CB-0B16-B657-8819-619073485FC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2662130"/>
              </p:ext>
            </p:extLst>
          </p:nvPr>
        </p:nvGraphicFramePr>
        <p:xfrm>
          <a:off x="1103768" y="2112579"/>
          <a:ext cx="10008406" cy="41928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97430">
                  <a:extLst>
                    <a:ext uri="{9D8B030D-6E8A-4147-A177-3AD203B41FA5}">
                      <a16:colId xmlns:a16="http://schemas.microsoft.com/office/drawing/2014/main" val="3902079968"/>
                    </a:ext>
                  </a:extLst>
                </a:gridCol>
                <a:gridCol w="3689344">
                  <a:extLst>
                    <a:ext uri="{9D8B030D-6E8A-4147-A177-3AD203B41FA5}">
                      <a16:colId xmlns:a16="http://schemas.microsoft.com/office/drawing/2014/main" val="1752173204"/>
                    </a:ext>
                  </a:extLst>
                </a:gridCol>
                <a:gridCol w="3121632">
                  <a:extLst>
                    <a:ext uri="{9D8B030D-6E8A-4147-A177-3AD203B41FA5}">
                      <a16:colId xmlns:a16="http://schemas.microsoft.com/office/drawing/2014/main" val="919453607"/>
                    </a:ext>
                  </a:extLst>
                </a:gridCol>
              </a:tblGrid>
              <a:tr h="114562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300">
                          <a:effectLst/>
                          <a:latin typeface="Times New Roman"/>
                        </a:rPr>
                        <a:t>Sample Location</a:t>
                      </a:r>
                      <a:endParaRPr lang="en-US" sz="3000">
                        <a:effectLst/>
                        <a:latin typeface="Times New Roman"/>
                        <a:ea typeface="Calibri" panose="020F0502020204030204" pitchFamily="34" charset="0"/>
                        <a:cs typeface="Arial"/>
                      </a:endParaRPr>
                    </a:p>
                  </a:txBody>
                  <a:tcPr marL="187893" marR="187893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300">
                          <a:effectLst/>
                          <a:latin typeface="Times New Roman"/>
                        </a:rPr>
                        <a:t>Absorbance</a:t>
                      </a:r>
                      <a:endParaRPr lang="en-US" sz="3000">
                        <a:effectLst/>
                        <a:latin typeface="Times New Roman"/>
                        <a:ea typeface="Calibri" panose="020F0502020204030204" pitchFamily="34" charset="0"/>
                        <a:cs typeface="Arial"/>
                      </a:endParaRPr>
                    </a:p>
                  </a:txBody>
                  <a:tcPr marL="187893" marR="187893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300">
                          <a:effectLst/>
                          <a:latin typeface="Times New Roman"/>
                        </a:rPr>
                        <a:t>Concentration</a:t>
                      </a:r>
                      <a:endParaRPr lang="en-US" sz="3000">
                        <a:effectLst/>
                        <a:latin typeface="Times New Roman"/>
                        <a:ea typeface="Calibri" panose="020F0502020204030204" pitchFamily="34" charset="0"/>
                        <a:cs typeface="Arial"/>
                      </a:endParaRPr>
                    </a:p>
                  </a:txBody>
                  <a:tcPr marL="187893" marR="187893" marT="0" marB="0" anchor="b"/>
                </a:tc>
                <a:extLst>
                  <a:ext uri="{0D108BD9-81ED-4DB2-BD59-A6C34878D82A}">
                    <a16:rowId xmlns:a16="http://schemas.microsoft.com/office/drawing/2014/main" val="196993724"/>
                  </a:ext>
                </a:extLst>
              </a:tr>
              <a:tr h="609436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300">
                          <a:effectLst/>
                          <a:latin typeface="Times New Roman"/>
                        </a:rPr>
                        <a:t>1</a:t>
                      </a:r>
                      <a:endParaRPr lang="en-US" sz="3000">
                        <a:effectLst/>
                        <a:latin typeface="Times New Roman"/>
                        <a:ea typeface="Calibri" panose="020F0502020204030204" pitchFamily="34" charset="0"/>
                        <a:cs typeface="Arial"/>
                      </a:endParaRPr>
                    </a:p>
                  </a:txBody>
                  <a:tcPr marL="187893" marR="187893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300">
                          <a:effectLst/>
                          <a:latin typeface="Times New Roman"/>
                        </a:rPr>
                        <a:t>0.034</a:t>
                      </a:r>
                      <a:endParaRPr lang="en-US" sz="3000">
                        <a:effectLst/>
                        <a:latin typeface="Times New Roman"/>
                        <a:ea typeface="Calibri" panose="020F0502020204030204" pitchFamily="34" charset="0"/>
                        <a:cs typeface="Arial"/>
                      </a:endParaRPr>
                    </a:p>
                  </a:txBody>
                  <a:tcPr marL="187893" marR="187893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300">
                          <a:effectLst/>
                          <a:latin typeface="Times New Roman"/>
                        </a:rPr>
                        <a:t>.115ppm</a:t>
                      </a:r>
                      <a:endParaRPr lang="en-US" sz="3000">
                        <a:effectLst/>
                        <a:latin typeface="Times New Roman"/>
                        <a:ea typeface="Calibri" panose="020F0502020204030204" pitchFamily="34" charset="0"/>
                        <a:cs typeface="Arial"/>
                      </a:endParaRPr>
                    </a:p>
                  </a:txBody>
                  <a:tcPr marL="187893" marR="187893" marT="0" marB="0" anchor="b"/>
                </a:tc>
                <a:extLst>
                  <a:ext uri="{0D108BD9-81ED-4DB2-BD59-A6C34878D82A}">
                    <a16:rowId xmlns:a16="http://schemas.microsoft.com/office/drawing/2014/main" val="4036450641"/>
                  </a:ext>
                </a:extLst>
              </a:tr>
              <a:tr h="609436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300">
                          <a:effectLst/>
                          <a:latin typeface="Times New Roman"/>
                        </a:rPr>
                        <a:t>2</a:t>
                      </a:r>
                      <a:endParaRPr lang="en-US" sz="3000">
                        <a:effectLst/>
                        <a:latin typeface="Times New Roman"/>
                        <a:ea typeface="Calibri" panose="020F0502020204030204" pitchFamily="34" charset="0"/>
                        <a:cs typeface="Arial"/>
                      </a:endParaRPr>
                    </a:p>
                  </a:txBody>
                  <a:tcPr marL="187893" marR="187893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300">
                          <a:effectLst/>
                          <a:latin typeface="Times New Roman"/>
                        </a:rPr>
                        <a:t>0.039</a:t>
                      </a:r>
                      <a:endParaRPr lang="en-US" sz="3000">
                        <a:effectLst/>
                        <a:latin typeface="Times New Roman"/>
                        <a:ea typeface="Calibri" panose="020F0502020204030204" pitchFamily="34" charset="0"/>
                        <a:cs typeface="Arial"/>
                      </a:endParaRPr>
                    </a:p>
                  </a:txBody>
                  <a:tcPr marL="187893" marR="187893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300">
                          <a:effectLst/>
                          <a:latin typeface="Times New Roman"/>
                        </a:rPr>
                        <a:t>.137ppm</a:t>
                      </a:r>
                      <a:endParaRPr lang="en-US" sz="3000">
                        <a:effectLst/>
                        <a:latin typeface="Times New Roman"/>
                        <a:ea typeface="Calibri" panose="020F0502020204030204" pitchFamily="34" charset="0"/>
                        <a:cs typeface="Arial"/>
                      </a:endParaRPr>
                    </a:p>
                  </a:txBody>
                  <a:tcPr marL="187893" marR="187893" marT="0" marB="0" anchor="b"/>
                </a:tc>
                <a:extLst>
                  <a:ext uri="{0D108BD9-81ED-4DB2-BD59-A6C34878D82A}">
                    <a16:rowId xmlns:a16="http://schemas.microsoft.com/office/drawing/2014/main" val="441598119"/>
                  </a:ext>
                </a:extLst>
              </a:tr>
              <a:tr h="609436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300">
                          <a:effectLst/>
                          <a:latin typeface="Times New Roman"/>
                        </a:rPr>
                        <a:t>3</a:t>
                      </a:r>
                      <a:endParaRPr lang="en-US" sz="3000">
                        <a:effectLst/>
                        <a:latin typeface="Times New Roman"/>
                        <a:ea typeface="Calibri" panose="020F0502020204030204" pitchFamily="34" charset="0"/>
                        <a:cs typeface="Arial"/>
                      </a:endParaRPr>
                    </a:p>
                  </a:txBody>
                  <a:tcPr marL="187893" marR="187893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300">
                          <a:effectLst/>
                          <a:latin typeface="Times New Roman"/>
                        </a:rPr>
                        <a:t>0.069</a:t>
                      </a:r>
                      <a:endParaRPr lang="en-US" sz="3000">
                        <a:effectLst/>
                        <a:latin typeface="Times New Roman"/>
                        <a:ea typeface="Calibri" panose="020F0502020204030204" pitchFamily="34" charset="0"/>
                        <a:cs typeface="Arial"/>
                      </a:endParaRPr>
                    </a:p>
                  </a:txBody>
                  <a:tcPr marL="187893" marR="187893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300">
                          <a:effectLst/>
                          <a:latin typeface="Times New Roman"/>
                        </a:rPr>
                        <a:t>.27ppm</a:t>
                      </a:r>
                      <a:endParaRPr lang="en-US" sz="3000">
                        <a:effectLst/>
                        <a:latin typeface="Times New Roman"/>
                        <a:ea typeface="Calibri" panose="020F0502020204030204" pitchFamily="34" charset="0"/>
                        <a:cs typeface="Arial"/>
                      </a:endParaRPr>
                    </a:p>
                  </a:txBody>
                  <a:tcPr marL="187893" marR="187893" marT="0" marB="0" anchor="b"/>
                </a:tc>
                <a:extLst>
                  <a:ext uri="{0D108BD9-81ED-4DB2-BD59-A6C34878D82A}">
                    <a16:rowId xmlns:a16="http://schemas.microsoft.com/office/drawing/2014/main" val="2483185128"/>
                  </a:ext>
                </a:extLst>
              </a:tr>
              <a:tr h="609436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300">
                          <a:effectLst/>
                          <a:latin typeface="Times New Roman"/>
                        </a:rPr>
                        <a:t>4</a:t>
                      </a:r>
                      <a:endParaRPr lang="en-US" sz="3000">
                        <a:effectLst/>
                        <a:latin typeface="Times New Roman"/>
                        <a:ea typeface="Calibri" panose="020F0502020204030204" pitchFamily="34" charset="0"/>
                        <a:cs typeface="Arial"/>
                      </a:endParaRPr>
                    </a:p>
                  </a:txBody>
                  <a:tcPr marL="187893" marR="187893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300">
                          <a:effectLst/>
                          <a:latin typeface="Times New Roman"/>
                        </a:rPr>
                        <a:t>0.026</a:t>
                      </a:r>
                      <a:endParaRPr lang="en-US" sz="3000">
                        <a:effectLst/>
                        <a:latin typeface="Times New Roman"/>
                        <a:ea typeface="Calibri" panose="020F0502020204030204" pitchFamily="34" charset="0"/>
                        <a:cs typeface="Arial"/>
                      </a:endParaRPr>
                    </a:p>
                  </a:txBody>
                  <a:tcPr marL="187893" marR="187893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300">
                          <a:effectLst/>
                          <a:latin typeface="Times New Roman"/>
                        </a:rPr>
                        <a:t>.081ppm</a:t>
                      </a:r>
                      <a:endParaRPr lang="en-US" sz="3000">
                        <a:effectLst/>
                        <a:latin typeface="Times New Roman"/>
                        <a:ea typeface="Calibri" panose="020F0502020204030204" pitchFamily="34" charset="0"/>
                        <a:cs typeface="Arial"/>
                      </a:endParaRPr>
                    </a:p>
                  </a:txBody>
                  <a:tcPr marL="187893" marR="187893" marT="0" marB="0" anchor="b"/>
                </a:tc>
                <a:extLst>
                  <a:ext uri="{0D108BD9-81ED-4DB2-BD59-A6C34878D82A}">
                    <a16:rowId xmlns:a16="http://schemas.microsoft.com/office/drawing/2014/main" val="4045246410"/>
                  </a:ext>
                </a:extLst>
              </a:tr>
              <a:tr h="609436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300">
                          <a:effectLst/>
                          <a:latin typeface="Times New Roman"/>
                        </a:rPr>
                        <a:t>5</a:t>
                      </a:r>
                      <a:endParaRPr lang="en-US" sz="3000">
                        <a:effectLst/>
                        <a:latin typeface="Times New Roman"/>
                        <a:ea typeface="Calibri" panose="020F0502020204030204" pitchFamily="34" charset="0"/>
                        <a:cs typeface="Arial"/>
                      </a:endParaRPr>
                    </a:p>
                  </a:txBody>
                  <a:tcPr marL="187893" marR="187893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300">
                          <a:effectLst/>
                          <a:latin typeface="Times New Roman"/>
                        </a:rPr>
                        <a:t>0.032</a:t>
                      </a:r>
                      <a:endParaRPr lang="en-US" sz="3000">
                        <a:effectLst/>
                        <a:latin typeface="Times New Roman"/>
                        <a:ea typeface="Calibri" panose="020F0502020204030204" pitchFamily="34" charset="0"/>
                        <a:cs typeface="Arial"/>
                      </a:endParaRPr>
                    </a:p>
                  </a:txBody>
                  <a:tcPr marL="187893" marR="187893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300">
                          <a:effectLst/>
                          <a:latin typeface="Times New Roman"/>
                        </a:rPr>
                        <a:t>.11ppm</a:t>
                      </a:r>
                      <a:endParaRPr lang="en-US" sz="3000">
                        <a:effectLst/>
                        <a:latin typeface="Times New Roman"/>
                        <a:ea typeface="Calibri" panose="020F0502020204030204" pitchFamily="34" charset="0"/>
                        <a:cs typeface="Arial"/>
                      </a:endParaRPr>
                    </a:p>
                  </a:txBody>
                  <a:tcPr marL="187893" marR="187893" marT="0" marB="0" anchor="b"/>
                </a:tc>
                <a:extLst>
                  <a:ext uri="{0D108BD9-81ED-4DB2-BD59-A6C34878D82A}">
                    <a16:rowId xmlns:a16="http://schemas.microsoft.com/office/drawing/2014/main" val="5120641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53376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8B3F68-107C-434F-AA38-110D5EA91B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AD0DBB9-1A4B-4391-81D4-CB19F9AB91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0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63BBA22-50EA-4C4D-BE05-F1CE4E63A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7" y="-5307778"/>
            <a:ext cx="1576446" cy="12192002"/>
          </a:xfrm>
          <a:prstGeom prst="rect">
            <a:avLst/>
          </a:prstGeom>
          <a:gradFill>
            <a:gsLst>
              <a:gs pos="23000">
                <a:schemeClr val="accent1">
                  <a:alpha val="0"/>
                </a:schemeClr>
              </a:gs>
              <a:gs pos="99000">
                <a:srgbClr val="000000">
                  <a:alpha val="74000"/>
                </a:srgb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CC4C78-E6B5-B0BE-0F7C-C73F99640C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7" y="348865"/>
            <a:ext cx="10044023" cy="877729"/>
          </a:xfrm>
        </p:spPr>
        <p:txBody>
          <a:bodyPr anchor="ctr">
            <a:normAutofit/>
          </a:bodyPr>
          <a:lstStyle/>
          <a:p>
            <a:r>
              <a:rPr lang="en-US" sz="4000">
                <a:solidFill>
                  <a:schemeClr val="bg1"/>
                </a:solidFill>
                <a:latin typeface="Times New Roman"/>
                <a:cs typeface="Times New Roman"/>
              </a:rPr>
              <a:t>Dissolved Oxygen Level in Both Ponds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AD296528-2D70-3D3D-7046-50BC6342431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54186606"/>
              </p:ext>
            </p:extLst>
          </p:nvPr>
        </p:nvGraphicFramePr>
        <p:xfrm>
          <a:off x="1471676" y="2119670"/>
          <a:ext cx="9272589" cy="41786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24200">
                  <a:extLst>
                    <a:ext uri="{9D8B030D-6E8A-4147-A177-3AD203B41FA5}">
                      <a16:colId xmlns:a16="http://schemas.microsoft.com/office/drawing/2014/main" val="2979528067"/>
                    </a:ext>
                  </a:extLst>
                </a:gridCol>
                <a:gridCol w="2468880">
                  <a:extLst>
                    <a:ext uri="{9D8B030D-6E8A-4147-A177-3AD203B41FA5}">
                      <a16:colId xmlns:a16="http://schemas.microsoft.com/office/drawing/2014/main" val="863770791"/>
                    </a:ext>
                  </a:extLst>
                </a:gridCol>
                <a:gridCol w="3679509">
                  <a:extLst>
                    <a:ext uri="{9D8B030D-6E8A-4147-A177-3AD203B41FA5}">
                      <a16:colId xmlns:a16="http://schemas.microsoft.com/office/drawing/2014/main" val="2538202546"/>
                    </a:ext>
                  </a:extLst>
                </a:gridCol>
              </a:tblGrid>
              <a:tr h="94583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5400">
                          <a:effectLst/>
                          <a:latin typeface="Times New Roman"/>
                        </a:rPr>
                        <a:t>GHP-1</a:t>
                      </a:r>
                      <a:endParaRPr lang="en-US" sz="3300">
                        <a:effectLst/>
                        <a:latin typeface="Times New Roman"/>
                        <a:ea typeface="Calibri" panose="020F0502020204030204" pitchFamily="34" charset="0"/>
                        <a:cs typeface="Arial"/>
                      </a:endParaRPr>
                    </a:p>
                  </a:txBody>
                  <a:tcPr marL="205740" marR="20574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3300">
                        <a:effectLst/>
                        <a:latin typeface="Times New Roman"/>
                        <a:cs typeface="Arial"/>
                      </a:endParaRPr>
                    </a:p>
                  </a:txBody>
                  <a:tcPr marL="205740" marR="20574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800">
                          <a:effectLst/>
                          <a:latin typeface="Times New Roman"/>
                        </a:rPr>
                        <a:t>11.2 MG/L</a:t>
                      </a:r>
                      <a:endParaRPr lang="en-US" sz="3300">
                        <a:effectLst/>
                        <a:latin typeface="Times New Roman"/>
                        <a:ea typeface="Calibri" panose="020F0502020204030204" pitchFamily="34" charset="0"/>
                        <a:cs typeface="Arial"/>
                      </a:endParaRPr>
                    </a:p>
                  </a:txBody>
                  <a:tcPr marL="205740" marR="205740" marT="0" marB="0" anchor="b"/>
                </a:tc>
                <a:extLst>
                  <a:ext uri="{0D108BD9-81ED-4DB2-BD59-A6C34878D82A}">
                    <a16:rowId xmlns:a16="http://schemas.microsoft.com/office/drawing/2014/main" val="3593749233"/>
                  </a:ext>
                </a:extLst>
              </a:tr>
              <a:tr h="6705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3300">
                        <a:effectLst/>
                        <a:latin typeface="Times New Roman"/>
                        <a:cs typeface="Arial"/>
                      </a:endParaRPr>
                    </a:p>
                  </a:txBody>
                  <a:tcPr marL="205740" marR="20574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3300">
                        <a:effectLst/>
                        <a:latin typeface="Times New Roman"/>
                        <a:cs typeface="Arial"/>
                      </a:endParaRPr>
                    </a:p>
                  </a:txBody>
                  <a:tcPr marL="205740" marR="20574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3300">
                        <a:effectLst/>
                        <a:latin typeface="Times New Roman"/>
                        <a:cs typeface="Arial"/>
                      </a:endParaRPr>
                    </a:p>
                  </a:txBody>
                  <a:tcPr marL="205740" marR="205740" marT="0" marB="0" anchor="b"/>
                </a:tc>
                <a:extLst>
                  <a:ext uri="{0D108BD9-81ED-4DB2-BD59-A6C34878D82A}">
                    <a16:rowId xmlns:a16="http://schemas.microsoft.com/office/drawing/2014/main" val="2258905133"/>
                  </a:ext>
                </a:extLst>
              </a:tr>
              <a:tr h="94583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5400">
                          <a:effectLst/>
                          <a:latin typeface="Times New Roman"/>
                        </a:rPr>
                        <a:t>GHP-3</a:t>
                      </a:r>
                      <a:endParaRPr lang="en-US" sz="3300">
                        <a:effectLst/>
                        <a:latin typeface="Times New Roman"/>
                        <a:ea typeface="Calibri" panose="020F0502020204030204" pitchFamily="34" charset="0"/>
                        <a:cs typeface="Arial"/>
                      </a:endParaRPr>
                    </a:p>
                  </a:txBody>
                  <a:tcPr marL="205740" marR="20574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3300">
                        <a:effectLst/>
                        <a:latin typeface="Times New Roman"/>
                        <a:cs typeface="Arial"/>
                      </a:endParaRPr>
                    </a:p>
                  </a:txBody>
                  <a:tcPr marL="205740" marR="20574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800">
                          <a:effectLst/>
                          <a:latin typeface="Times New Roman"/>
                        </a:rPr>
                        <a:t>11.55 MG/L</a:t>
                      </a:r>
                      <a:endParaRPr lang="en-US" sz="3300">
                        <a:effectLst/>
                        <a:latin typeface="Times New Roman"/>
                        <a:ea typeface="Calibri" panose="020F0502020204030204" pitchFamily="34" charset="0"/>
                        <a:cs typeface="Arial"/>
                      </a:endParaRPr>
                    </a:p>
                  </a:txBody>
                  <a:tcPr marL="205740" marR="205740" marT="0" marB="0" anchor="b"/>
                </a:tc>
                <a:extLst>
                  <a:ext uri="{0D108BD9-81ED-4DB2-BD59-A6C34878D82A}">
                    <a16:rowId xmlns:a16="http://schemas.microsoft.com/office/drawing/2014/main" val="1229254934"/>
                  </a:ext>
                </a:extLst>
              </a:tr>
              <a:tr h="6705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3300">
                        <a:effectLst/>
                        <a:latin typeface="Times New Roman"/>
                        <a:cs typeface="Arial"/>
                      </a:endParaRPr>
                    </a:p>
                  </a:txBody>
                  <a:tcPr marL="205740" marR="20574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3300">
                        <a:effectLst/>
                        <a:latin typeface="Times New Roman"/>
                        <a:cs typeface="Arial"/>
                      </a:endParaRPr>
                    </a:p>
                  </a:txBody>
                  <a:tcPr marL="205740" marR="20574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3300">
                        <a:effectLst/>
                        <a:latin typeface="Times New Roman"/>
                        <a:cs typeface="Arial"/>
                      </a:endParaRPr>
                    </a:p>
                  </a:txBody>
                  <a:tcPr marL="205740" marR="205740" marT="0" marB="0" anchor="b"/>
                </a:tc>
                <a:extLst>
                  <a:ext uri="{0D108BD9-81ED-4DB2-BD59-A6C34878D82A}">
                    <a16:rowId xmlns:a16="http://schemas.microsoft.com/office/drawing/2014/main" val="2593190059"/>
                  </a:ext>
                </a:extLst>
              </a:tr>
              <a:tr h="94583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5400">
                          <a:effectLst/>
                          <a:latin typeface="Times New Roman"/>
                        </a:rPr>
                        <a:t>GHP-5</a:t>
                      </a:r>
                      <a:endParaRPr lang="en-US" sz="3300">
                        <a:effectLst/>
                        <a:latin typeface="Times New Roman"/>
                        <a:ea typeface="Calibri" panose="020F0502020204030204" pitchFamily="34" charset="0"/>
                        <a:cs typeface="Arial"/>
                      </a:endParaRPr>
                    </a:p>
                  </a:txBody>
                  <a:tcPr marL="205740" marR="20574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3300">
                        <a:effectLst/>
                        <a:latin typeface="Times New Roman"/>
                        <a:cs typeface="Arial"/>
                      </a:endParaRPr>
                    </a:p>
                  </a:txBody>
                  <a:tcPr marL="205740" marR="205740" marT="0" marB="0" anchor="b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4800">
                          <a:effectLst/>
                          <a:latin typeface="Times New Roman"/>
                        </a:rPr>
                        <a:t>12.25 MG/L</a:t>
                      </a:r>
                      <a:endParaRPr lang="en-US" sz="3300">
                        <a:effectLst/>
                        <a:latin typeface="Times New Roman"/>
                        <a:ea typeface="Calibri" panose="020F0502020204030204" pitchFamily="34" charset="0"/>
                        <a:cs typeface="Arial"/>
                      </a:endParaRPr>
                    </a:p>
                  </a:txBody>
                  <a:tcPr marL="205740" marR="205740" marT="0" marB="0" anchor="b"/>
                </a:tc>
                <a:extLst>
                  <a:ext uri="{0D108BD9-81ED-4DB2-BD59-A6C34878D82A}">
                    <a16:rowId xmlns:a16="http://schemas.microsoft.com/office/drawing/2014/main" val="18302551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04497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7" name="Rectangle 46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970BBEA-7E9F-565A-2503-E4ADA94B50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r>
              <a:rPr lang="en-US" sz="4200" b="1">
                <a:latin typeface="Times New Roman"/>
                <a:cs typeface="Calibri Light"/>
              </a:rPr>
              <a:t>Goal 2</a:t>
            </a:r>
            <a:r>
              <a:rPr lang="en-US" sz="4200">
                <a:latin typeface="Times New Roman"/>
                <a:cs typeface="Calibri Light"/>
              </a:rPr>
              <a:t>: Feasibility of Pond Irrigation</a:t>
            </a:r>
          </a:p>
        </p:txBody>
      </p:sp>
      <p:sp>
        <p:nvSpPr>
          <p:cNvPr id="49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9F782D-8460-99C3-C14F-8A96F7E26C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>
                <a:latin typeface="Times New Roman"/>
                <a:cs typeface="Times New Roman"/>
              </a:rPr>
              <a:t>Objective 1: Determine the Volume of the Pond</a:t>
            </a:r>
          </a:p>
          <a:p>
            <a:r>
              <a:rPr lang="en-US">
                <a:latin typeface="Times New Roman"/>
                <a:cs typeface="Times New Roman"/>
              </a:rPr>
              <a:t>Objective 2: Compare the Incoming and Outgoing Water</a:t>
            </a:r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 descr="Three drops of water falling into a pool of water">
            <a:extLst>
              <a:ext uri="{FF2B5EF4-FFF2-40B4-BE49-F238E27FC236}">
                <a16:creationId xmlns:a16="http://schemas.microsoft.com/office/drawing/2014/main" id="{4688D368-3A87-8959-FBB6-D116EA0B37A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979" r="17794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5941524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0" name="Rectangle 49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781C87F-D840-1CA6-83E8-FC3DD0219B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r>
              <a:rPr lang="en-US" sz="5400">
                <a:latin typeface="Times New Roman"/>
                <a:cs typeface="Calibri Light"/>
              </a:rPr>
              <a:t>Irrigation Methods</a:t>
            </a:r>
          </a:p>
        </p:txBody>
      </p:sp>
      <p:sp>
        <p:nvSpPr>
          <p:cNvPr id="52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906EB7-BCB1-48C5-D553-17F108C400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>
                <a:latin typeface="Times New Roman"/>
                <a:cs typeface="Calibri"/>
              </a:rPr>
              <a:t>Volume: Area x Depth</a:t>
            </a:r>
          </a:p>
          <a:p>
            <a:r>
              <a:rPr lang="en-US">
                <a:latin typeface="Times New Roman"/>
                <a:cs typeface="Calibri"/>
              </a:rPr>
              <a:t>Water Entering: Springs and Rainwater</a:t>
            </a:r>
          </a:p>
          <a:p>
            <a:r>
              <a:rPr lang="en-US">
                <a:latin typeface="Times New Roman"/>
                <a:cs typeface="Calibri"/>
              </a:rPr>
              <a:t>Water Exiting: Drain, Evaporation, and Irrigation</a:t>
            </a:r>
          </a:p>
        </p:txBody>
      </p:sp>
      <p:pic>
        <p:nvPicPr>
          <p:cNvPr id="8" name="Picture 6" descr="Map&#10;&#10;Description automatically generated">
            <a:extLst>
              <a:ext uri="{FF2B5EF4-FFF2-40B4-BE49-F238E27FC236}">
                <a16:creationId xmlns:a16="http://schemas.microsoft.com/office/drawing/2014/main" id="{1EF5581A-446C-5307-6A97-EAF98E388DA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429" r="29689" b="1"/>
          <a:stretch/>
        </p:blipFill>
        <p:spPr>
          <a:xfrm>
            <a:off x="4883670" y="10"/>
            <a:ext cx="7306808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8043117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3" name="Rectangle 42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781C87F-D840-1CA6-83E8-FC3DD0219B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r>
              <a:rPr lang="en-US" sz="4600">
                <a:latin typeface="Times New Roman"/>
                <a:cs typeface="Calibri Light"/>
              </a:rPr>
              <a:t>Irrigation Methods (Cont'd)</a:t>
            </a:r>
          </a:p>
        </p:txBody>
      </p:sp>
      <p:sp>
        <p:nvSpPr>
          <p:cNvPr id="45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906EB7-BCB1-48C5-D553-17F108C400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342900" indent="-342900"/>
            <a:r>
              <a:rPr lang="en-US" sz="2000">
                <a:latin typeface="Times New Roman"/>
                <a:cs typeface="Calibri"/>
              </a:rPr>
              <a:t>Area: 30 acres</a:t>
            </a:r>
          </a:p>
          <a:p>
            <a:pPr marL="342900" indent="-342900"/>
            <a:r>
              <a:rPr lang="en-US" sz="2000">
                <a:latin typeface="Times New Roman"/>
                <a:cs typeface="Calibri"/>
              </a:rPr>
              <a:t>Average Depth: 7.32 ft</a:t>
            </a:r>
            <a:endParaRPr lang="en-US" sz="2000">
              <a:ea typeface="Calibri"/>
              <a:cs typeface="Calibri" panose="020F0502020204030204"/>
            </a:endParaRPr>
          </a:p>
          <a:p>
            <a:pPr marL="342900" indent="-342900"/>
            <a:r>
              <a:rPr lang="en-US" sz="2000">
                <a:latin typeface="Times New Roman"/>
                <a:cs typeface="Calibri"/>
              </a:rPr>
              <a:t>Volume: 219.54 acre-ft or About 71.5 Million Gallons</a:t>
            </a:r>
          </a:p>
          <a:p>
            <a:pPr marL="342900" indent="-342900"/>
            <a:r>
              <a:rPr lang="en-US" sz="2000">
                <a:latin typeface="Times New Roman"/>
                <a:cs typeface="Calibri"/>
              </a:rPr>
              <a:t>Average Summer Rainfall: 12.8 Million Gallons Per Month </a:t>
            </a:r>
          </a:p>
          <a:p>
            <a:pPr marL="342900" indent="-342900"/>
            <a:r>
              <a:rPr lang="en-US" sz="2000">
                <a:latin typeface="Times New Roman"/>
                <a:cs typeface="Calibri"/>
              </a:rPr>
              <a:t>Average Summer Irrigation: 11.8 Million Gallons Per Month </a:t>
            </a:r>
          </a:p>
          <a:p>
            <a:pPr marL="342900" indent="-342900"/>
            <a:r>
              <a:rPr lang="en-US" sz="2000">
                <a:latin typeface="Times New Roman"/>
                <a:cs typeface="Calibri"/>
              </a:rPr>
              <a:t>Pond Loses 9.5-10 Million Gallons Per Foot Due to Evaporation</a:t>
            </a:r>
          </a:p>
        </p:txBody>
      </p:sp>
      <p:pic>
        <p:nvPicPr>
          <p:cNvPr id="8" name="Picture 6" descr="Map&#10;&#10;Description automatically generated">
            <a:extLst>
              <a:ext uri="{FF2B5EF4-FFF2-40B4-BE49-F238E27FC236}">
                <a16:creationId xmlns:a16="http://schemas.microsoft.com/office/drawing/2014/main" id="{D89F3FB0-F043-9F86-9F67-51E68A1BEBD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428" r="29690" b="1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6236013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68B3F68-107C-434F-AA38-110D5EA91B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2170031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19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AAD0DBB9-1A4B-4391-81D4-CB19F9AB91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082819" y="0"/>
            <a:ext cx="4097211" cy="2170661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48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063BBA22-50EA-4C4D-BE05-F1CE4E63A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5010646" y="-5010043"/>
            <a:ext cx="2170709" cy="12192000"/>
          </a:xfrm>
          <a:prstGeom prst="rect">
            <a:avLst/>
          </a:prstGeom>
          <a:gradFill>
            <a:gsLst>
              <a:gs pos="23000">
                <a:schemeClr val="accent1">
                  <a:lumMod val="75000"/>
                  <a:alpha val="16000"/>
                </a:schemeClr>
              </a:gs>
              <a:gs pos="99000">
                <a:srgbClr val="000000">
                  <a:alpha val="45000"/>
                </a:srgbClr>
              </a:gs>
            </a:gsLst>
            <a:lin ang="21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DF7D0D8-AD0F-4987-1858-4F42D80FF8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3564" y="348865"/>
            <a:ext cx="9718111" cy="1576446"/>
          </a:xfrm>
        </p:spPr>
        <p:txBody>
          <a:bodyPr anchor="ctr">
            <a:normAutofit/>
          </a:bodyPr>
          <a:lstStyle/>
          <a:p>
            <a:r>
              <a:rPr lang="en-US" sz="4000">
                <a:solidFill>
                  <a:schemeClr val="bg1"/>
                </a:solidFill>
                <a:latin typeface="Times New Roman"/>
                <a:cs typeface="Calibri Light"/>
              </a:rPr>
              <a:t>Recommendations</a:t>
            </a:r>
          </a:p>
        </p:txBody>
      </p:sp>
      <p:graphicFrame>
        <p:nvGraphicFramePr>
          <p:cNvPr id="23" name="Content Placeholder 2">
            <a:extLst>
              <a:ext uri="{FF2B5EF4-FFF2-40B4-BE49-F238E27FC236}">
                <a16:creationId xmlns:a16="http://schemas.microsoft.com/office/drawing/2014/main" id="{DF773F7D-067C-3D9D-B1A4-D530D2E2533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82346766"/>
              </p:ext>
            </p:extLst>
          </p:nvPr>
        </p:nvGraphicFramePr>
        <p:xfrm>
          <a:off x="644056" y="2615979"/>
          <a:ext cx="10927829" cy="36894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965414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: Shape 7">
            <a:extLst>
              <a:ext uri="{FF2B5EF4-FFF2-40B4-BE49-F238E27FC236}">
                <a16:creationId xmlns:a16="http://schemas.microsoft.com/office/drawing/2014/main" id="{AD21898E-86C0-4C8A-A76C-DF33E844C8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9542" y="0"/>
            <a:ext cx="10432916" cy="6858000"/>
          </a:xfrm>
          <a:custGeom>
            <a:avLst/>
            <a:gdLst>
              <a:gd name="connsiteX0" fmla="*/ 1287962 w 10432916"/>
              <a:gd name="connsiteY0" fmla="*/ 0 h 6858000"/>
              <a:gd name="connsiteX1" fmla="*/ 9144956 w 10432916"/>
              <a:gd name="connsiteY1" fmla="*/ 0 h 6858000"/>
              <a:gd name="connsiteX2" fmla="*/ 9241731 w 10432916"/>
              <a:gd name="connsiteY2" fmla="*/ 111692 h 6858000"/>
              <a:gd name="connsiteX3" fmla="*/ 10432916 w 10432916"/>
              <a:gd name="connsiteY3" fmla="*/ 3429001 h 6858000"/>
              <a:gd name="connsiteX4" fmla="*/ 9241730 w 10432916"/>
              <a:gd name="connsiteY4" fmla="*/ 6746310 h 6858000"/>
              <a:gd name="connsiteX5" fmla="*/ 9144957 w 10432916"/>
              <a:gd name="connsiteY5" fmla="*/ 6858000 h 6858000"/>
              <a:gd name="connsiteX6" fmla="*/ 1287959 w 10432916"/>
              <a:gd name="connsiteY6" fmla="*/ 6858000 h 6858000"/>
              <a:gd name="connsiteX7" fmla="*/ 1191186 w 10432916"/>
              <a:gd name="connsiteY7" fmla="*/ 6746310 h 6858000"/>
              <a:gd name="connsiteX8" fmla="*/ 0 w 10432916"/>
              <a:gd name="connsiteY8" fmla="*/ 3429001 h 6858000"/>
              <a:gd name="connsiteX9" fmla="*/ 1191186 w 10432916"/>
              <a:gd name="connsiteY9" fmla="*/ 11169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432916" h="6858000">
                <a:moveTo>
                  <a:pt x="1287962" y="0"/>
                </a:moveTo>
                <a:lnTo>
                  <a:pt x="9144956" y="0"/>
                </a:lnTo>
                <a:lnTo>
                  <a:pt x="9241731" y="111692"/>
                </a:lnTo>
                <a:cubicBezTo>
                  <a:pt x="9985889" y="1013175"/>
                  <a:pt x="10432916" y="2168897"/>
                  <a:pt x="10432916" y="3429001"/>
                </a:cubicBezTo>
                <a:cubicBezTo>
                  <a:pt x="10432916" y="4689105"/>
                  <a:pt x="9985889" y="5844827"/>
                  <a:pt x="9241730" y="6746310"/>
                </a:cubicBezTo>
                <a:lnTo>
                  <a:pt x="9144957" y="6858000"/>
                </a:lnTo>
                <a:lnTo>
                  <a:pt x="1287959" y="6858000"/>
                </a:lnTo>
                <a:lnTo>
                  <a:pt x="1191186" y="6746310"/>
                </a:lnTo>
                <a:cubicBezTo>
                  <a:pt x="447027" y="5844827"/>
                  <a:pt x="0" y="4689105"/>
                  <a:pt x="0" y="3429001"/>
                </a:cubicBezTo>
                <a:cubicBezTo>
                  <a:pt x="0" y="2168897"/>
                  <a:pt x="447027" y="1013175"/>
                  <a:pt x="1191186" y="111692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9">
            <a:extLst>
              <a:ext uri="{FF2B5EF4-FFF2-40B4-BE49-F238E27FC236}">
                <a16:creationId xmlns:a16="http://schemas.microsoft.com/office/drawing/2014/main" id="{5C8F04BD-D093-45D0-B54C-50FDB308B4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34942" y="0"/>
            <a:ext cx="9922116" cy="6858000"/>
          </a:xfrm>
          <a:custGeom>
            <a:avLst/>
            <a:gdLst>
              <a:gd name="connsiteX0" fmla="*/ 1378575 w 9922116"/>
              <a:gd name="connsiteY0" fmla="*/ 0 h 6858000"/>
              <a:gd name="connsiteX1" fmla="*/ 8543542 w 9922116"/>
              <a:gd name="connsiteY1" fmla="*/ 0 h 6858000"/>
              <a:gd name="connsiteX2" fmla="*/ 8633323 w 9922116"/>
              <a:gd name="connsiteY2" fmla="*/ 94145 h 6858000"/>
              <a:gd name="connsiteX3" fmla="*/ 9922116 w 9922116"/>
              <a:gd name="connsiteY3" fmla="*/ 3429001 h 6858000"/>
              <a:gd name="connsiteX4" fmla="*/ 8633323 w 9922116"/>
              <a:gd name="connsiteY4" fmla="*/ 6763858 h 6858000"/>
              <a:gd name="connsiteX5" fmla="*/ 8543544 w 9922116"/>
              <a:gd name="connsiteY5" fmla="*/ 6858000 h 6858000"/>
              <a:gd name="connsiteX6" fmla="*/ 1378573 w 9922116"/>
              <a:gd name="connsiteY6" fmla="*/ 6858000 h 6858000"/>
              <a:gd name="connsiteX7" fmla="*/ 1288793 w 9922116"/>
              <a:gd name="connsiteY7" fmla="*/ 6763858 h 6858000"/>
              <a:gd name="connsiteX8" fmla="*/ 0 w 9922116"/>
              <a:gd name="connsiteY8" fmla="*/ 3429001 h 6858000"/>
              <a:gd name="connsiteX9" fmla="*/ 1288793 w 9922116"/>
              <a:gd name="connsiteY9" fmla="*/ 9414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922116" h="6858000">
                <a:moveTo>
                  <a:pt x="1378575" y="0"/>
                </a:moveTo>
                <a:lnTo>
                  <a:pt x="8543542" y="0"/>
                </a:lnTo>
                <a:lnTo>
                  <a:pt x="8633323" y="94145"/>
                </a:lnTo>
                <a:cubicBezTo>
                  <a:pt x="9434072" y="974941"/>
                  <a:pt x="9922116" y="2144991"/>
                  <a:pt x="9922116" y="3429001"/>
                </a:cubicBezTo>
                <a:cubicBezTo>
                  <a:pt x="9922116" y="4713011"/>
                  <a:pt x="9434072" y="5883061"/>
                  <a:pt x="8633323" y="6763858"/>
                </a:cubicBezTo>
                <a:lnTo>
                  <a:pt x="8543544" y="6858000"/>
                </a:lnTo>
                <a:lnTo>
                  <a:pt x="1378573" y="6858000"/>
                </a:lnTo>
                <a:lnTo>
                  <a:pt x="1288793" y="6763858"/>
                </a:lnTo>
                <a:cubicBezTo>
                  <a:pt x="488044" y="5883061"/>
                  <a:pt x="0" y="4713011"/>
                  <a:pt x="0" y="3429001"/>
                </a:cubicBezTo>
                <a:cubicBezTo>
                  <a:pt x="0" y="2144991"/>
                  <a:pt x="488044" y="974941"/>
                  <a:pt x="1288793" y="94145"/>
                </a:cubicBezTo>
                <a:close/>
              </a:path>
            </a:pathLst>
          </a:custGeom>
          <a:solidFill>
            <a:schemeClr val="bg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4909D8-640B-9C39-E4AC-225DDDF457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1147" y="-79513"/>
            <a:ext cx="7569706" cy="1083365"/>
          </a:xfrm>
        </p:spPr>
        <p:txBody>
          <a:bodyPr anchor="ctr">
            <a:normAutofit/>
          </a:bodyPr>
          <a:lstStyle/>
          <a:p>
            <a:pPr algn="ctr"/>
            <a:r>
              <a:rPr lang="en-US">
                <a:latin typeface="Times New Roman"/>
                <a:cs typeface="Calibri Light"/>
              </a:rPr>
              <a:t>Acknowledgements</a:t>
            </a:r>
            <a:endParaRPr lang="en-US">
              <a:latin typeface="Times New Roman"/>
              <a:cs typeface="Times New Roman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597142-1D01-A7A5-51E4-30E2B755A2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5569" y="874643"/>
            <a:ext cx="7860863" cy="5107058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en-US" sz="2600">
                <a:latin typeface="Times New Roman"/>
                <a:cs typeface="Calibri"/>
              </a:rPr>
              <a:t>Brian McCarthy (Sponsor &amp; President of GHPC)</a:t>
            </a:r>
          </a:p>
          <a:p>
            <a:r>
              <a:rPr lang="en-US" sz="2600">
                <a:latin typeface="Times New Roman"/>
                <a:cs typeface="Calibri"/>
              </a:rPr>
              <a:t>Members of GHPC</a:t>
            </a:r>
          </a:p>
          <a:p>
            <a:r>
              <a:rPr lang="en-US" sz="2600">
                <a:latin typeface="Times New Roman"/>
                <a:cs typeface="Calibri"/>
              </a:rPr>
              <a:t>Prof. Roberts (Project Advisor)</a:t>
            </a:r>
          </a:p>
          <a:p>
            <a:r>
              <a:rPr lang="en-US" sz="2600">
                <a:latin typeface="Times New Roman"/>
                <a:cs typeface="Calibri"/>
              </a:rPr>
              <a:t>Jacquelyn Burmeister (Senior Environmental Analyst)</a:t>
            </a:r>
          </a:p>
          <a:p>
            <a:r>
              <a:rPr lang="en-US" sz="2600">
                <a:latin typeface="Times New Roman"/>
                <a:cs typeface="Calibri"/>
              </a:rPr>
              <a:t>Robert Antonelli (Assistant Commissioner of DPW&amp;P)</a:t>
            </a:r>
          </a:p>
          <a:p>
            <a:r>
              <a:rPr lang="en-US" sz="2600">
                <a:latin typeface="Times New Roman"/>
                <a:cs typeface="Calibri"/>
              </a:rPr>
              <a:t>David Harris (Assistant Director Sewer Operations)</a:t>
            </a:r>
          </a:p>
          <a:p>
            <a:r>
              <a:rPr lang="en-US" sz="2600">
                <a:latin typeface="Times New Roman"/>
                <a:cs typeface="Calibri"/>
              </a:rPr>
              <a:t>Ian </a:t>
            </a:r>
            <a:r>
              <a:rPr lang="en-US" sz="2600" err="1">
                <a:latin typeface="Times New Roman"/>
                <a:cs typeface="Calibri"/>
              </a:rPr>
              <a:t>Weyburne</a:t>
            </a:r>
            <a:r>
              <a:rPr lang="en-US" sz="2600">
                <a:latin typeface="Times New Roman"/>
                <a:cs typeface="Calibri"/>
              </a:rPr>
              <a:t> (Sanitary/Stormwater Engineer)</a:t>
            </a:r>
          </a:p>
          <a:p>
            <a:r>
              <a:rPr lang="en-US" sz="2600">
                <a:latin typeface="Times New Roman"/>
                <a:cs typeface="Calibri"/>
              </a:rPr>
              <a:t>Prof. Walker</a:t>
            </a:r>
          </a:p>
          <a:p>
            <a:r>
              <a:rPr lang="en-US" sz="2600">
                <a:latin typeface="Times New Roman"/>
                <a:cs typeface="Calibri"/>
              </a:rPr>
              <a:t>Prof. </a:t>
            </a:r>
            <a:r>
              <a:rPr lang="en-US" sz="2600" err="1">
                <a:latin typeface="Times New Roman"/>
                <a:cs typeface="Calibri"/>
              </a:rPr>
              <a:t>Sakulich</a:t>
            </a:r>
            <a:endParaRPr lang="en-US" sz="2600">
              <a:latin typeface="Times New Roman"/>
              <a:cs typeface="Calibri"/>
            </a:endParaRPr>
          </a:p>
          <a:p>
            <a:r>
              <a:rPr lang="en-US" sz="2600">
                <a:latin typeface="Times New Roman"/>
                <a:cs typeface="Calibri"/>
              </a:rPr>
              <a:t>Prof. Mathisen </a:t>
            </a:r>
          </a:p>
          <a:p>
            <a:r>
              <a:rPr lang="en-US" sz="2600">
                <a:latin typeface="Times New Roman"/>
                <a:cs typeface="Calibri"/>
              </a:rPr>
              <a:t>Donald Pellegrino (CEE Lab Manager)</a:t>
            </a:r>
          </a:p>
        </p:txBody>
      </p:sp>
    </p:spTree>
    <p:extLst>
      <p:ext uri="{BB962C8B-B14F-4D97-AF65-F5344CB8AC3E}">
        <p14:creationId xmlns:p14="http://schemas.microsoft.com/office/powerpoint/2010/main" val="9795470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146B3DF3-4614-46A9-9E5E-D14431DCC6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3C9B893-550A-6F51-B391-E18B0AC377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1588" y="662399"/>
            <a:ext cx="4460543" cy="1494000"/>
          </a:xfrm>
        </p:spPr>
        <p:txBody>
          <a:bodyPr anchor="t">
            <a:normAutofit/>
          </a:bodyPr>
          <a:lstStyle/>
          <a:p>
            <a:r>
              <a:rPr lang="en-US">
                <a:latin typeface="Times New Roman"/>
                <a:cs typeface="Calibri Light"/>
              </a:rPr>
              <a:t>Vegetative Buffers</a:t>
            </a:r>
            <a:endParaRPr lang="en-US">
              <a:latin typeface="Times New Roman"/>
              <a:cs typeface="Times New Roman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6AF5BED-1831-4A88-91BC-55D58BF9F2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885825" cy="6858000"/>
            <a:chOff x="0" y="0"/>
            <a:chExt cx="885825" cy="6858000"/>
          </a:xfrm>
        </p:grpSpPr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544BD6EE-970C-4DF5-A508-F6127787CD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885825" cy="6858000"/>
            </a:xfrm>
            <a:custGeom>
              <a:avLst/>
              <a:gdLst/>
              <a:ahLst/>
              <a:cxnLst/>
              <a:rect l="0" t="0" r="r" b="b"/>
              <a:pathLst>
                <a:path w="558" h="4320">
                  <a:moveTo>
                    <a:pt x="0" y="0"/>
                  </a:moveTo>
                  <a:lnTo>
                    <a:pt x="447" y="0"/>
                  </a:lnTo>
                  <a:lnTo>
                    <a:pt x="448" y="43"/>
                  </a:lnTo>
                  <a:lnTo>
                    <a:pt x="453" y="81"/>
                  </a:lnTo>
                  <a:lnTo>
                    <a:pt x="460" y="114"/>
                  </a:lnTo>
                  <a:lnTo>
                    <a:pt x="469" y="143"/>
                  </a:lnTo>
                  <a:lnTo>
                    <a:pt x="479" y="169"/>
                  </a:lnTo>
                  <a:lnTo>
                    <a:pt x="491" y="192"/>
                  </a:lnTo>
                  <a:lnTo>
                    <a:pt x="503" y="216"/>
                  </a:lnTo>
                  <a:lnTo>
                    <a:pt x="515" y="240"/>
                  </a:lnTo>
                  <a:lnTo>
                    <a:pt x="525" y="263"/>
                  </a:lnTo>
                  <a:lnTo>
                    <a:pt x="535" y="289"/>
                  </a:lnTo>
                  <a:lnTo>
                    <a:pt x="545" y="318"/>
                  </a:lnTo>
                  <a:lnTo>
                    <a:pt x="552" y="351"/>
                  </a:lnTo>
                  <a:lnTo>
                    <a:pt x="556" y="389"/>
                  </a:lnTo>
                  <a:lnTo>
                    <a:pt x="558" y="432"/>
                  </a:lnTo>
                  <a:lnTo>
                    <a:pt x="556" y="475"/>
                  </a:lnTo>
                  <a:lnTo>
                    <a:pt x="552" y="513"/>
                  </a:lnTo>
                  <a:lnTo>
                    <a:pt x="545" y="546"/>
                  </a:lnTo>
                  <a:lnTo>
                    <a:pt x="535" y="575"/>
                  </a:lnTo>
                  <a:lnTo>
                    <a:pt x="525" y="601"/>
                  </a:lnTo>
                  <a:lnTo>
                    <a:pt x="515" y="624"/>
                  </a:lnTo>
                  <a:lnTo>
                    <a:pt x="503" y="648"/>
                  </a:lnTo>
                  <a:lnTo>
                    <a:pt x="491" y="672"/>
                  </a:lnTo>
                  <a:lnTo>
                    <a:pt x="479" y="695"/>
                  </a:lnTo>
                  <a:lnTo>
                    <a:pt x="469" y="721"/>
                  </a:lnTo>
                  <a:lnTo>
                    <a:pt x="460" y="750"/>
                  </a:lnTo>
                  <a:lnTo>
                    <a:pt x="453" y="783"/>
                  </a:lnTo>
                  <a:lnTo>
                    <a:pt x="448" y="821"/>
                  </a:lnTo>
                  <a:lnTo>
                    <a:pt x="447" y="864"/>
                  </a:lnTo>
                  <a:lnTo>
                    <a:pt x="448" y="907"/>
                  </a:lnTo>
                  <a:lnTo>
                    <a:pt x="453" y="945"/>
                  </a:lnTo>
                  <a:lnTo>
                    <a:pt x="460" y="978"/>
                  </a:lnTo>
                  <a:lnTo>
                    <a:pt x="469" y="1007"/>
                  </a:lnTo>
                  <a:lnTo>
                    <a:pt x="479" y="1033"/>
                  </a:lnTo>
                  <a:lnTo>
                    <a:pt x="491" y="1056"/>
                  </a:lnTo>
                  <a:lnTo>
                    <a:pt x="503" y="1080"/>
                  </a:lnTo>
                  <a:lnTo>
                    <a:pt x="515" y="1104"/>
                  </a:lnTo>
                  <a:lnTo>
                    <a:pt x="525" y="1127"/>
                  </a:lnTo>
                  <a:lnTo>
                    <a:pt x="535" y="1153"/>
                  </a:lnTo>
                  <a:lnTo>
                    <a:pt x="545" y="1182"/>
                  </a:lnTo>
                  <a:lnTo>
                    <a:pt x="552" y="1215"/>
                  </a:lnTo>
                  <a:lnTo>
                    <a:pt x="556" y="1253"/>
                  </a:lnTo>
                  <a:lnTo>
                    <a:pt x="558" y="1296"/>
                  </a:lnTo>
                  <a:lnTo>
                    <a:pt x="556" y="1339"/>
                  </a:lnTo>
                  <a:lnTo>
                    <a:pt x="552" y="1377"/>
                  </a:lnTo>
                  <a:lnTo>
                    <a:pt x="545" y="1410"/>
                  </a:lnTo>
                  <a:lnTo>
                    <a:pt x="535" y="1439"/>
                  </a:lnTo>
                  <a:lnTo>
                    <a:pt x="525" y="1465"/>
                  </a:lnTo>
                  <a:lnTo>
                    <a:pt x="515" y="1488"/>
                  </a:lnTo>
                  <a:lnTo>
                    <a:pt x="503" y="1512"/>
                  </a:lnTo>
                  <a:lnTo>
                    <a:pt x="491" y="1536"/>
                  </a:lnTo>
                  <a:lnTo>
                    <a:pt x="479" y="1559"/>
                  </a:lnTo>
                  <a:lnTo>
                    <a:pt x="469" y="1585"/>
                  </a:lnTo>
                  <a:lnTo>
                    <a:pt x="460" y="1614"/>
                  </a:lnTo>
                  <a:lnTo>
                    <a:pt x="453" y="1647"/>
                  </a:lnTo>
                  <a:lnTo>
                    <a:pt x="448" y="1685"/>
                  </a:lnTo>
                  <a:lnTo>
                    <a:pt x="447" y="1728"/>
                  </a:lnTo>
                  <a:lnTo>
                    <a:pt x="448" y="1771"/>
                  </a:lnTo>
                  <a:lnTo>
                    <a:pt x="453" y="1809"/>
                  </a:lnTo>
                  <a:lnTo>
                    <a:pt x="460" y="1842"/>
                  </a:lnTo>
                  <a:lnTo>
                    <a:pt x="469" y="1871"/>
                  </a:lnTo>
                  <a:lnTo>
                    <a:pt x="479" y="1897"/>
                  </a:lnTo>
                  <a:lnTo>
                    <a:pt x="491" y="1920"/>
                  </a:lnTo>
                  <a:lnTo>
                    <a:pt x="503" y="1944"/>
                  </a:lnTo>
                  <a:lnTo>
                    <a:pt x="515" y="1968"/>
                  </a:lnTo>
                  <a:lnTo>
                    <a:pt x="525" y="1991"/>
                  </a:lnTo>
                  <a:lnTo>
                    <a:pt x="535" y="2017"/>
                  </a:lnTo>
                  <a:lnTo>
                    <a:pt x="545" y="2046"/>
                  </a:lnTo>
                  <a:lnTo>
                    <a:pt x="552" y="2079"/>
                  </a:lnTo>
                  <a:lnTo>
                    <a:pt x="556" y="2117"/>
                  </a:lnTo>
                  <a:lnTo>
                    <a:pt x="558" y="2159"/>
                  </a:lnTo>
                  <a:lnTo>
                    <a:pt x="556" y="2203"/>
                  </a:lnTo>
                  <a:lnTo>
                    <a:pt x="552" y="2241"/>
                  </a:lnTo>
                  <a:lnTo>
                    <a:pt x="545" y="2274"/>
                  </a:lnTo>
                  <a:lnTo>
                    <a:pt x="535" y="2303"/>
                  </a:lnTo>
                  <a:lnTo>
                    <a:pt x="525" y="2329"/>
                  </a:lnTo>
                  <a:lnTo>
                    <a:pt x="515" y="2352"/>
                  </a:lnTo>
                  <a:lnTo>
                    <a:pt x="503" y="2376"/>
                  </a:lnTo>
                  <a:lnTo>
                    <a:pt x="491" y="2400"/>
                  </a:lnTo>
                  <a:lnTo>
                    <a:pt x="479" y="2423"/>
                  </a:lnTo>
                  <a:lnTo>
                    <a:pt x="469" y="2449"/>
                  </a:lnTo>
                  <a:lnTo>
                    <a:pt x="460" y="2478"/>
                  </a:lnTo>
                  <a:lnTo>
                    <a:pt x="453" y="2511"/>
                  </a:lnTo>
                  <a:lnTo>
                    <a:pt x="448" y="2549"/>
                  </a:lnTo>
                  <a:lnTo>
                    <a:pt x="447" y="2592"/>
                  </a:lnTo>
                  <a:lnTo>
                    <a:pt x="448" y="2635"/>
                  </a:lnTo>
                  <a:lnTo>
                    <a:pt x="453" y="2673"/>
                  </a:lnTo>
                  <a:lnTo>
                    <a:pt x="460" y="2706"/>
                  </a:lnTo>
                  <a:lnTo>
                    <a:pt x="469" y="2735"/>
                  </a:lnTo>
                  <a:lnTo>
                    <a:pt x="479" y="2761"/>
                  </a:lnTo>
                  <a:lnTo>
                    <a:pt x="491" y="2784"/>
                  </a:lnTo>
                  <a:lnTo>
                    <a:pt x="515" y="2832"/>
                  </a:lnTo>
                  <a:lnTo>
                    <a:pt x="525" y="2855"/>
                  </a:lnTo>
                  <a:lnTo>
                    <a:pt x="535" y="2881"/>
                  </a:lnTo>
                  <a:lnTo>
                    <a:pt x="545" y="2910"/>
                  </a:lnTo>
                  <a:lnTo>
                    <a:pt x="552" y="2943"/>
                  </a:lnTo>
                  <a:lnTo>
                    <a:pt x="556" y="2981"/>
                  </a:lnTo>
                  <a:lnTo>
                    <a:pt x="558" y="3024"/>
                  </a:lnTo>
                  <a:lnTo>
                    <a:pt x="556" y="3067"/>
                  </a:lnTo>
                  <a:lnTo>
                    <a:pt x="552" y="3105"/>
                  </a:lnTo>
                  <a:lnTo>
                    <a:pt x="545" y="3138"/>
                  </a:lnTo>
                  <a:lnTo>
                    <a:pt x="535" y="3167"/>
                  </a:lnTo>
                  <a:lnTo>
                    <a:pt x="525" y="3193"/>
                  </a:lnTo>
                  <a:lnTo>
                    <a:pt x="515" y="3216"/>
                  </a:lnTo>
                  <a:lnTo>
                    <a:pt x="503" y="3240"/>
                  </a:lnTo>
                  <a:lnTo>
                    <a:pt x="491" y="3264"/>
                  </a:lnTo>
                  <a:lnTo>
                    <a:pt x="479" y="3287"/>
                  </a:lnTo>
                  <a:lnTo>
                    <a:pt x="469" y="3313"/>
                  </a:lnTo>
                  <a:lnTo>
                    <a:pt x="460" y="3342"/>
                  </a:lnTo>
                  <a:lnTo>
                    <a:pt x="453" y="3375"/>
                  </a:lnTo>
                  <a:lnTo>
                    <a:pt x="448" y="3413"/>
                  </a:lnTo>
                  <a:lnTo>
                    <a:pt x="447" y="3456"/>
                  </a:lnTo>
                  <a:lnTo>
                    <a:pt x="448" y="3499"/>
                  </a:lnTo>
                  <a:lnTo>
                    <a:pt x="453" y="3537"/>
                  </a:lnTo>
                  <a:lnTo>
                    <a:pt x="460" y="3570"/>
                  </a:lnTo>
                  <a:lnTo>
                    <a:pt x="469" y="3599"/>
                  </a:lnTo>
                  <a:lnTo>
                    <a:pt x="479" y="3625"/>
                  </a:lnTo>
                  <a:lnTo>
                    <a:pt x="491" y="3648"/>
                  </a:lnTo>
                  <a:lnTo>
                    <a:pt x="503" y="3672"/>
                  </a:lnTo>
                  <a:lnTo>
                    <a:pt x="515" y="3696"/>
                  </a:lnTo>
                  <a:lnTo>
                    <a:pt x="525" y="3719"/>
                  </a:lnTo>
                  <a:lnTo>
                    <a:pt x="535" y="3745"/>
                  </a:lnTo>
                  <a:lnTo>
                    <a:pt x="545" y="3774"/>
                  </a:lnTo>
                  <a:lnTo>
                    <a:pt x="552" y="3807"/>
                  </a:lnTo>
                  <a:lnTo>
                    <a:pt x="556" y="3845"/>
                  </a:lnTo>
                  <a:lnTo>
                    <a:pt x="558" y="3888"/>
                  </a:lnTo>
                  <a:lnTo>
                    <a:pt x="556" y="3931"/>
                  </a:lnTo>
                  <a:lnTo>
                    <a:pt x="552" y="3969"/>
                  </a:lnTo>
                  <a:lnTo>
                    <a:pt x="545" y="4002"/>
                  </a:lnTo>
                  <a:lnTo>
                    <a:pt x="535" y="4031"/>
                  </a:lnTo>
                  <a:lnTo>
                    <a:pt x="525" y="4057"/>
                  </a:lnTo>
                  <a:lnTo>
                    <a:pt x="515" y="4080"/>
                  </a:lnTo>
                  <a:lnTo>
                    <a:pt x="503" y="4104"/>
                  </a:lnTo>
                  <a:lnTo>
                    <a:pt x="491" y="4128"/>
                  </a:lnTo>
                  <a:lnTo>
                    <a:pt x="479" y="4151"/>
                  </a:lnTo>
                  <a:lnTo>
                    <a:pt x="469" y="4177"/>
                  </a:lnTo>
                  <a:lnTo>
                    <a:pt x="460" y="4206"/>
                  </a:lnTo>
                  <a:lnTo>
                    <a:pt x="453" y="4239"/>
                  </a:lnTo>
                  <a:lnTo>
                    <a:pt x="448" y="4277"/>
                  </a:lnTo>
                  <a:lnTo>
                    <a:pt x="447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B0ECD73E-712E-4743-BE0D-7BDF10DABC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885825" cy="6858000"/>
            </a:xfrm>
            <a:custGeom>
              <a:avLst/>
              <a:gdLst/>
              <a:ahLst/>
              <a:cxnLst/>
              <a:rect l="0" t="0" r="r" b="b"/>
              <a:pathLst>
                <a:path w="558" h="4320">
                  <a:moveTo>
                    <a:pt x="0" y="0"/>
                  </a:moveTo>
                  <a:lnTo>
                    <a:pt x="447" y="0"/>
                  </a:lnTo>
                  <a:lnTo>
                    <a:pt x="448" y="43"/>
                  </a:lnTo>
                  <a:lnTo>
                    <a:pt x="453" y="81"/>
                  </a:lnTo>
                  <a:lnTo>
                    <a:pt x="460" y="114"/>
                  </a:lnTo>
                  <a:lnTo>
                    <a:pt x="469" y="143"/>
                  </a:lnTo>
                  <a:lnTo>
                    <a:pt x="479" y="169"/>
                  </a:lnTo>
                  <a:lnTo>
                    <a:pt x="491" y="192"/>
                  </a:lnTo>
                  <a:lnTo>
                    <a:pt x="503" y="216"/>
                  </a:lnTo>
                  <a:lnTo>
                    <a:pt x="515" y="240"/>
                  </a:lnTo>
                  <a:lnTo>
                    <a:pt x="525" y="263"/>
                  </a:lnTo>
                  <a:lnTo>
                    <a:pt x="535" y="289"/>
                  </a:lnTo>
                  <a:lnTo>
                    <a:pt x="545" y="318"/>
                  </a:lnTo>
                  <a:lnTo>
                    <a:pt x="552" y="351"/>
                  </a:lnTo>
                  <a:lnTo>
                    <a:pt x="556" y="389"/>
                  </a:lnTo>
                  <a:lnTo>
                    <a:pt x="558" y="432"/>
                  </a:lnTo>
                  <a:lnTo>
                    <a:pt x="556" y="475"/>
                  </a:lnTo>
                  <a:lnTo>
                    <a:pt x="552" y="513"/>
                  </a:lnTo>
                  <a:lnTo>
                    <a:pt x="545" y="546"/>
                  </a:lnTo>
                  <a:lnTo>
                    <a:pt x="535" y="575"/>
                  </a:lnTo>
                  <a:lnTo>
                    <a:pt x="525" y="601"/>
                  </a:lnTo>
                  <a:lnTo>
                    <a:pt x="515" y="624"/>
                  </a:lnTo>
                  <a:lnTo>
                    <a:pt x="503" y="648"/>
                  </a:lnTo>
                  <a:lnTo>
                    <a:pt x="491" y="672"/>
                  </a:lnTo>
                  <a:lnTo>
                    <a:pt x="479" y="695"/>
                  </a:lnTo>
                  <a:lnTo>
                    <a:pt x="469" y="721"/>
                  </a:lnTo>
                  <a:lnTo>
                    <a:pt x="460" y="750"/>
                  </a:lnTo>
                  <a:lnTo>
                    <a:pt x="453" y="783"/>
                  </a:lnTo>
                  <a:lnTo>
                    <a:pt x="448" y="821"/>
                  </a:lnTo>
                  <a:lnTo>
                    <a:pt x="447" y="864"/>
                  </a:lnTo>
                  <a:lnTo>
                    <a:pt x="448" y="907"/>
                  </a:lnTo>
                  <a:lnTo>
                    <a:pt x="453" y="945"/>
                  </a:lnTo>
                  <a:lnTo>
                    <a:pt x="460" y="978"/>
                  </a:lnTo>
                  <a:lnTo>
                    <a:pt x="469" y="1007"/>
                  </a:lnTo>
                  <a:lnTo>
                    <a:pt x="479" y="1033"/>
                  </a:lnTo>
                  <a:lnTo>
                    <a:pt x="491" y="1056"/>
                  </a:lnTo>
                  <a:lnTo>
                    <a:pt x="503" y="1080"/>
                  </a:lnTo>
                  <a:lnTo>
                    <a:pt x="515" y="1104"/>
                  </a:lnTo>
                  <a:lnTo>
                    <a:pt x="525" y="1127"/>
                  </a:lnTo>
                  <a:lnTo>
                    <a:pt x="535" y="1153"/>
                  </a:lnTo>
                  <a:lnTo>
                    <a:pt x="545" y="1182"/>
                  </a:lnTo>
                  <a:lnTo>
                    <a:pt x="552" y="1215"/>
                  </a:lnTo>
                  <a:lnTo>
                    <a:pt x="556" y="1253"/>
                  </a:lnTo>
                  <a:lnTo>
                    <a:pt x="558" y="1296"/>
                  </a:lnTo>
                  <a:lnTo>
                    <a:pt x="556" y="1339"/>
                  </a:lnTo>
                  <a:lnTo>
                    <a:pt x="552" y="1377"/>
                  </a:lnTo>
                  <a:lnTo>
                    <a:pt x="545" y="1410"/>
                  </a:lnTo>
                  <a:lnTo>
                    <a:pt x="535" y="1439"/>
                  </a:lnTo>
                  <a:lnTo>
                    <a:pt x="525" y="1465"/>
                  </a:lnTo>
                  <a:lnTo>
                    <a:pt x="515" y="1488"/>
                  </a:lnTo>
                  <a:lnTo>
                    <a:pt x="503" y="1512"/>
                  </a:lnTo>
                  <a:lnTo>
                    <a:pt x="491" y="1536"/>
                  </a:lnTo>
                  <a:lnTo>
                    <a:pt x="479" y="1559"/>
                  </a:lnTo>
                  <a:lnTo>
                    <a:pt x="469" y="1585"/>
                  </a:lnTo>
                  <a:lnTo>
                    <a:pt x="460" y="1614"/>
                  </a:lnTo>
                  <a:lnTo>
                    <a:pt x="453" y="1647"/>
                  </a:lnTo>
                  <a:lnTo>
                    <a:pt x="448" y="1685"/>
                  </a:lnTo>
                  <a:lnTo>
                    <a:pt x="447" y="1728"/>
                  </a:lnTo>
                  <a:lnTo>
                    <a:pt x="448" y="1771"/>
                  </a:lnTo>
                  <a:lnTo>
                    <a:pt x="453" y="1809"/>
                  </a:lnTo>
                  <a:lnTo>
                    <a:pt x="460" y="1842"/>
                  </a:lnTo>
                  <a:lnTo>
                    <a:pt x="469" y="1871"/>
                  </a:lnTo>
                  <a:lnTo>
                    <a:pt x="479" y="1897"/>
                  </a:lnTo>
                  <a:lnTo>
                    <a:pt x="491" y="1920"/>
                  </a:lnTo>
                  <a:lnTo>
                    <a:pt x="503" y="1944"/>
                  </a:lnTo>
                  <a:lnTo>
                    <a:pt x="515" y="1968"/>
                  </a:lnTo>
                  <a:lnTo>
                    <a:pt x="525" y="1991"/>
                  </a:lnTo>
                  <a:lnTo>
                    <a:pt x="535" y="2017"/>
                  </a:lnTo>
                  <a:lnTo>
                    <a:pt x="545" y="2046"/>
                  </a:lnTo>
                  <a:lnTo>
                    <a:pt x="552" y="2079"/>
                  </a:lnTo>
                  <a:lnTo>
                    <a:pt x="556" y="2117"/>
                  </a:lnTo>
                  <a:lnTo>
                    <a:pt x="558" y="2159"/>
                  </a:lnTo>
                  <a:lnTo>
                    <a:pt x="556" y="2203"/>
                  </a:lnTo>
                  <a:lnTo>
                    <a:pt x="552" y="2241"/>
                  </a:lnTo>
                  <a:lnTo>
                    <a:pt x="545" y="2274"/>
                  </a:lnTo>
                  <a:lnTo>
                    <a:pt x="535" y="2303"/>
                  </a:lnTo>
                  <a:lnTo>
                    <a:pt x="525" y="2329"/>
                  </a:lnTo>
                  <a:lnTo>
                    <a:pt x="515" y="2352"/>
                  </a:lnTo>
                  <a:lnTo>
                    <a:pt x="503" y="2376"/>
                  </a:lnTo>
                  <a:lnTo>
                    <a:pt x="491" y="2400"/>
                  </a:lnTo>
                  <a:lnTo>
                    <a:pt x="479" y="2423"/>
                  </a:lnTo>
                  <a:lnTo>
                    <a:pt x="469" y="2449"/>
                  </a:lnTo>
                  <a:lnTo>
                    <a:pt x="460" y="2478"/>
                  </a:lnTo>
                  <a:lnTo>
                    <a:pt x="453" y="2511"/>
                  </a:lnTo>
                  <a:lnTo>
                    <a:pt x="448" y="2549"/>
                  </a:lnTo>
                  <a:lnTo>
                    <a:pt x="447" y="2592"/>
                  </a:lnTo>
                  <a:lnTo>
                    <a:pt x="448" y="2635"/>
                  </a:lnTo>
                  <a:lnTo>
                    <a:pt x="453" y="2673"/>
                  </a:lnTo>
                  <a:lnTo>
                    <a:pt x="460" y="2706"/>
                  </a:lnTo>
                  <a:lnTo>
                    <a:pt x="469" y="2735"/>
                  </a:lnTo>
                  <a:lnTo>
                    <a:pt x="479" y="2761"/>
                  </a:lnTo>
                  <a:lnTo>
                    <a:pt x="491" y="2784"/>
                  </a:lnTo>
                  <a:lnTo>
                    <a:pt x="515" y="2832"/>
                  </a:lnTo>
                  <a:lnTo>
                    <a:pt x="525" y="2855"/>
                  </a:lnTo>
                  <a:lnTo>
                    <a:pt x="535" y="2881"/>
                  </a:lnTo>
                  <a:lnTo>
                    <a:pt x="545" y="2910"/>
                  </a:lnTo>
                  <a:lnTo>
                    <a:pt x="552" y="2943"/>
                  </a:lnTo>
                  <a:lnTo>
                    <a:pt x="556" y="2981"/>
                  </a:lnTo>
                  <a:lnTo>
                    <a:pt x="558" y="3024"/>
                  </a:lnTo>
                  <a:lnTo>
                    <a:pt x="556" y="3067"/>
                  </a:lnTo>
                  <a:lnTo>
                    <a:pt x="552" y="3105"/>
                  </a:lnTo>
                  <a:lnTo>
                    <a:pt x="545" y="3138"/>
                  </a:lnTo>
                  <a:lnTo>
                    <a:pt x="535" y="3167"/>
                  </a:lnTo>
                  <a:lnTo>
                    <a:pt x="525" y="3193"/>
                  </a:lnTo>
                  <a:lnTo>
                    <a:pt x="515" y="3216"/>
                  </a:lnTo>
                  <a:lnTo>
                    <a:pt x="503" y="3240"/>
                  </a:lnTo>
                  <a:lnTo>
                    <a:pt x="491" y="3264"/>
                  </a:lnTo>
                  <a:lnTo>
                    <a:pt x="479" y="3287"/>
                  </a:lnTo>
                  <a:lnTo>
                    <a:pt x="469" y="3313"/>
                  </a:lnTo>
                  <a:lnTo>
                    <a:pt x="460" y="3342"/>
                  </a:lnTo>
                  <a:lnTo>
                    <a:pt x="453" y="3375"/>
                  </a:lnTo>
                  <a:lnTo>
                    <a:pt x="448" y="3413"/>
                  </a:lnTo>
                  <a:lnTo>
                    <a:pt x="447" y="3456"/>
                  </a:lnTo>
                  <a:lnTo>
                    <a:pt x="448" y="3499"/>
                  </a:lnTo>
                  <a:lnTo>
                    <a:pt x="453" y="3537"/>
                  </a:lnTo>
                  <a:lnTo>
                    <a:pt x="460" y="3570"/>
                  </a:lnTo>
                  <a:lnTo>
                    <a:pt x="469" y="3599"/>
                  </a:lnTo>
                  <a:lnTo>
                    <a:pt x="479" y="3625"/>
                  </a:lnTo>
                  <a:lnTo>
                    <a:pt x="491" y="3648"/>
                  </a:lnTo>
                  <a:lnTo>
                    <a:pt x="503" y="3672"/>
                  </a:lnTo>
                  <a:lnTo>
                    <a:pt x="515" y="3696"/>
                  </a:lnTo>
                  <a:lnTo>
                    <a:pt x="525" y="3719"/>
                  </a:lnTo>
                  <a:lnTo>
                    <a:pt x="535" y="3745"/>
                  </a:lnTo>
                  <a:lnTo>
                    <a:pt x="545" y="3774"/>
                  </a:lnTo>
                  <a:lnTo>
                    <a:pt x="552" y="3807"/>
                  </a:lnTo>
                  <a:lnTo>
                    <a:pt x="556" y="3845"/>
                  </a:lnTo>
                  <a:lnTo>
                    <a:pt x="558" y="3888"/>
                  </a:lnTo>
                  <a:lnTo>
                    <a:pt x="556" y="3931"/>
                  </a:lnTo>
                  <a:lnTo>
                    <a:pt x="552" y="3969"/>
                  </a:lnTo>
                  <a:lnTo>
                    <a:pt x="545" y="4002"/>
                  </a:lnTo>
                  <a:lnTo>
                    <a:pt x="535" y="4031"/>
                  </a:lnTo>
                  <a:lnTo>
                    <a:pt x="525" y="4057"/>
                  </a:lnTo>
                  <a:lnTo>
                    <a:pt x="515" y="4080"/>
                  </a:lnTo>
                  <a:lnTo>
                    <a:pt x="503" y="4104"/>
                  </a:lnTo>
                  <a:lnTo>
                    <a:pt x="491" y="4128"/>
                  </a:lnTo>
                  <a:lnTo>
                    <a:pt x="479" y="4151"/>
                  </a:lnTo>
                  <a:lnTo>
                    <a:pt x="469" y="4177"/>
                  </a:lnTo>
                  <a:lnTo>
                    <a:pt x="460" y="4206"/>
                  </a:lnTo>
                  <a:lnTo>
                    <a:pt x="453" y="4239"/>
                  </a:lnTo>
                  <a:lnTo>
                    <a:pt x="448" y="4277"/>
                  </a:lnTo>
                  <a:lnTo>
                    <a:pt x="447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B7335D-FDF8-07B7-2A70-8105255C11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9" y="2286001"/>
            <a:ext cx="4475354" cy="38448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000">
                <a:latin typeface="Times New Roman"/>
                <a:cs typeface="Times New Roman"/>
              </a:rPr>
              <a:t>Intercept, retain and transform pollutants contained in flowing water</a:t>
            </a:r>
          </a:p>
          <a:p>
            <a:pPr marL="0" indent="0">
              <a:buNone/>
            </a:pPr>
            <a:r>
              <a:rPr lang="en-US" sz="2000">
                <a:latin typeface="Times New Roman"/>
                <a:cs typeface="Times New Roman"/>
              </a:rPr>
              <a:t>Examples of Vegetative Buffers: 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000">
                <a:latin typeface="Times New Roman"/>
                <a:cs typeface="Times New Roman"/>
              </a:rPr>
              <a:t>Vetiver grass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000">
                <a:latin typeface="Times New Roman"/>
                <a:cs typeface="Times New Roman"/>
              </a:rPr>
              <a:t>Switch grass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000">
                <a:latin typeface="Times New Roman"/>
                <a:cs typeface="Times New Roman"/>
              </a:rPr>
              <a:t>Side Oats Grama Grass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000">
                <a:latin typeface="Times New Roman"/>
                <a:cs typeface="Times New Roman"/>
              </a:rPr>
              <a:t>Big Bluestem Grass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000">
                <a:latin typeface="Times New Roman"/>
                <a:cs typeface="Times New Roman"/>
              </a:rPr>
              <a:t>Little Bluestem Grass</a:t>
            </a:r>
          </a:p>
        </p:txBody>
      </p:sp>
      <p:pic>
        <p:nvPicPr>
          <p:cNvPr id="6" name="Picture 5" descr="A picture containing grass, outdoor, plant&#10;&#10;Description automatically generated">
            <a:extLst>
              <a:ext uri="{FF2B5EF4-FFF2-40B4-BE49-F238E27FC236}">
                <a16:creationId xmlns:a16="http://schemas.microsoft.com/office/drawing/2014/main" id="{B6C97F95-81A3-16E5-D563-14D64C8F0FF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" b="3218"/>
          <a:stretch/>
        </p:blipFill>
        <p:spPr>
          <a:xfrm>
            <a:off x="6098192" y="10"/>
            <a:ext cx="6093808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7211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6" name="Rectangle 45">
            <a:extLst>
              <a:ext uri="{FF2B5EF4-FFF2-40B4-BE49-F238E27FC236}">
                <a16:creationId xmlns:a16="http://schemas.microsoft.com/office/drawing/2014/main" id="{D75A5B51-0925-4835-8511-A0DD17EAA9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D233B1-F90E-399E-32B3-5699F08D79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365125"/>
            <a:ext cx="5295015" cy="2063808"/>
          </a:xfrm>
        </p:spPr>
        <p:txBody>
          <a:bodyPr anchor="b">
            <a:normAutofit/>
          </a:bodyPr>
          <a:lstStyle/>
          <a:p>
            <a:r>
              <a:rPr lang="en-US" sz="5400">
                <a:latin typeface="Times New Roman"/>
                <a:cs typeface="Calibri Light"/>
              </a:rPr>
              <a:t>Treatment</a:t>
            </a:r>
          </a:p>
        </p:txBody>
      </p:sp>
      <p:sp>
        <p:nvSpPr>
          <p:cNvPr id="48" name="Sketch line">
            <a:extLst>
              <a:ext uri="{FF2B5EF4-FFF2-40B4-BE49-F238E27FC236}">
                <a16:creationId xmlns:a16="http://schemas.microsoft.com/office/drawing/2014/main" id="{5CDFD20D-8E4F-4E3A-AF87-93F23E0D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38200" y="2650181"/>
            <a:ext cx="4343400" cy="18288"/>
          </a:xfrm>
          <a:custGeom>
            <a:avLst/>
            <a:gdLst>
              <a:gd name="connsiteX0" fmla="*/ 0 w 4343400"/>
              <a:gd name="connsiteY0" fmla="*/ 0 h 18288"/>
              <a:gd name="connsiteX1" fmla="*/ 577052 w 4343400"/>
              <a:gd name="connsiteY1" fmla="*/ 0 h 18288"/>
              <a:gd name="connsiteX2" fmla="*/ 1067235 w 4343400"/>
              <a:gd name="connsiteY2" fmla="*/ 0 h 18288"/>
              <a:gd name="connsiteX3" fmla="*/ 1600853 w 4343400"/>
              <a:gd name="connsiteY3" fmla="*/ 0 h 18288"/>
              <a:gd name="connsiteX4" fmla="*/ 2264773 w 4343400"/>
              <a:gd name="connsiteY4" fmla="*/ 0 h 18288"/>
              <a:gd name="connsiteX5" fmla="*/ 2841825 w 4343400"/>
              <a:gd name="connsiteY5" fmla="*/ 0 h 18288"/>
              <a:gd name="connsiteX6" fmla="*/ 3375442 w 4343400"/>
              <a:gd name="connsiteY6" fmla="*/ 0 h 18288"/>
              <a:gd name="connsiteX7" fmla="*/ 4343400 w 4343400"/>
              <a:gd name="connsiteY7" fmla="*/ 0 h 18288"/>
              <a:gd name="connsiteX8" fmla="*/ 4343400 w 4343400"/>
              <a:gd name="connsiteY8" fmla="*/ 18288 h 18288"/>
              <a:gd name="connsiteX9" fmla="*/ 3722914 w 4343400"/>
              <a:gd name="connsiteY9" fmla="*/ 18288 h 18288"/>
              <a:gd name="connsiteX10" fmla="*/ 3189297 w 4343400"/>
              <a:gd name="connsiteY10" fmla="*/ 18288 h 18288"/>
              <a:gd name="connsiteX11" fmla="*/ 2481943 w 4343400"/>
              <a:gd name="connsiteY11" fmla="*/ 18288 h 18288"/>
              <a:gd name="connsiteX12" fmla="*/ 1904891 w 4343400"/>
              <a:gd name="connsiteY12" fmla="*/ 18288 h 18288"/>
              <a:gd name="connsiteX13" fmla="*/ 1414707 w 4343400"/>
              <a:gd name="connsiteY13" fmla="*/ 18288 h 18288"/>
              <a:gd name="connsiteX14" fmla="*/ 750788 w 4343400"/>
              <a:gd name="connsiteY14" fmla="*/ 18288 h 18288"/>
              <a:gd name="connsiteX15" fmla="*/ 0 w 4343400"/>
              <a:gd name="connsiteY15" fmla="*/ 18288 h 18288"/>
              <a:gd name="connsiteX16" fmla="*/ 0 w 4343400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343400" h="18288" fill="none" extrusionOk="0">
                <a:moveTo>
                  <a:pt x="0" y="0"/>
                </a:moveTo>
                <a:cubicBezTo>
                  <a:pt x="233209" y="-19550"/>
                  <a:pt x="330816" y="19068"/>
                  <a:pt x="577052" y="0"/>
                </a:cubicBezTo>
                <a:cubicBezTo>
                  <a:pt x="823288" y="-19068"/>
                  <a:pt x="875077" y="10360"/>
                  <a:pt x="1067235" y="0"/>
                </a:cubicBezTo>
                <a:cubicBezTo>
                  <a:pt x="1259393" y="-10360"/>
                  <a:pt x="1410699" y="2939"/>
                  <a:pt x="1600853" y="0"/>
                </a:cubicBezTo>
                <a:cubicBezTo>
                  <a:pt x="1791007" y="-2939"/>
                  <a:pt x="2101644" y="-26225"/>
                  <a:pt x="2264773" y="0"/>
                </a:cubicBezTo>
                <a:cubicBezTo>
                  <a:pt x="2427902" y="26225"/>
                  <a:pt x="2690426" y="-27726"/>
                  <a:pt x="2841825" y="0"/>
                </a:cubicBezTo>
                <a:cubicBezTo>
                  <a:pt x="2993224" y="27726"/>
                  <a:pt x="3172320" y="-18569"/>
                  <a:pt x="3375442" y="0"/>
                </a:cubicBezTo>
                <a:cubicBezTo>
                  <a:pt x="3578564" y="18569"/>
                  <a:pt x="4003119" y="21909"/>
                  <a:pt x="4343400" y="0"/>
                </a:cubicBezTo>
                <a:cubicBezTo>
                  <a:pt x="4343798" y="7429"/>
                  <a:pt x="4343380" y="10822"/>
                  <a:pt x="4343400" y="18288"/>
                </a:cubicBezTo>
                <a:cubicBezTo>
                  <a:pt x="4109047" y="14709"/>
                  <a:pt x="3996986" y="7919"/>
                  <a:pt x="3722914" y="18288"/>
                </a:cubicBezTo>
                <a:cubicBezTo>
                  <a:pt x="3448842" y="28657"/>
                  <a:pt x="3340973" y="29252"/>
                  <a:pt x="3189297" y="18288"/>
                </a:cubicBezTo>
                <a:cubicBezTo>
                  <a:pt x="3037621" y="7324"/>
                  <a:pt x="2636891" y="-9539"/>
                  <a:pt x="2481943" y="18288"/>
                </a:cubicBezTo>
                <a:cubicBezTo>
                  <a:pt x="2326995" y="46115"/>
                  <a:pt x="2131632" y="740"/>
                  <a:pt x="1904891" y="18288"/>
                </a:cubicBezTo>
                <a:cubicBezTo>
                  <a:pt x="1678150" y="35836"/>
                  <a:pt x="1575362" y="-3381"/>
                  <a:pt x="1414707" y="18288"/>
                </a:cubicBezTo>
                <a:cubicBezTo>
                  <a:pt x="1254052" y="39957"/>
                  <a:pt x="1051093" y="-335"/>
                  <a:pt x="750788" y="18288"/>
                </a:cubicBezTo>
                <a:cubicBezTo>
                  <a:pt x="450483" y="36911"/>
                  <a:pt x="293781" y="22900"/>
                  <a:pt x="0" y="18288"/>
                </a:cubicBezTo>
                <a:cubicBezTo>
                  <a:pt x="-591" y="13205"/>
                  <a:pt x="-663" y="6329"/>
                  <a:pt x="0" y="0"/>
                </a:cubicBezTo>
                <a:close/>
              </a:path>
              <a:path w="4343400" h="18288" stroke="0" extrusionOk="0">
                <a:moveTo>
                  <a:pt x="0" y="0"/>
                </a:moveTo>
                <a:cubicBezTo>
                  <a:pt x="212719" y="-28531"/>
                  <a:pt x="340561" y="-1164"/>
                  <a:pt x="577052" y="0"/>
                </a:cubicBezTo>
                <a:cubicBezTo>
                  <a:pt x="813543" y="1164"/>
                  <a:pt x="866967" y="-9376"/>
                  <a:pt x="1067235" y="0"/>
                </a:cubicBezTo>
                <a:cubicBezTo>
                  <a:pt x="1267503" y="9376"/>
                  <a:pt x="1485778" y="-20470"/>
                  <a:pt x="1774589" y="0"/>
                </a:cubicBezTo>
                <a:cubicBezTo>
                  <a:pt x="2063400" y="20470"/>
                  <a:pt x="2090152" y="-14502"/>
                  <a:pt x="2351641" y="0"/>
                </a:cubicBezTo>
                <a:cubicBezTo>
                  <a:pt x="2613130" y="14502"/>
                  <a:pt x="2802864" y="19125"/>
                  <a:pt x="2928693" y="0"/>
                </a:cubicBezTo>
                <a:cubicBezTo>
                  <a:pt x="3054522" y="-19125"/>
                  <a:pt x="3482611" y="-2038"/>
                  <a:pt x="3636046" y="0"/>
                </a:cubicBezTo>
                <a:cubicBezTo>
                  <a:pt x="3789481" y="2038"/>
                  <a:pt x="4012363" y="973"/>
                  <a:pt x="4343400" y="0"/>
                </a:cubicBezTo>
                <a:cubicBezTo>
                  <a:pt x="4342514" y="5429"/>
                  <a:pt x="4344221" y="14046"/>
                  <a:pt x="4343400" y="18288"/>
                </a:cubicBezTo>
                <a:cubicBezTo>
                  <a:pt x="4078870" y="-6138"/>
                  <a:pt x="4015967" y="29658"/>
                  <a:pt x="3809782" y="18288"/>
                </a:cubicBezTo>
                <a:cubicBezTo>
                  <a:pt x="3603597" y="6918"/>
                  <a:pt x="3495552" y="24439"/>
                  <a:pt x="3189297" y="18288"/>
                </a:cubicBezTo>
                <a:cubicBezTo>
                  <a:pt x="2883042" y="12137"/>
                  <a:pt x="2850610" y="32583"/>
                  <a:pt x="2568811" y="18288"/>
                </a:cubicBezTo>
                <a:cubicBezTo>
                  <a:pt x="2287012" y="3993"/>
                  <a:pt x="2279820" y="23580"/>
                  <a:pt x="1991759" y="18288"/>
                </a:cubicBezTo>
                <a:cubicBezTo>
                  <a:pt x="1703698" y="12996"/>
                  <a:pt x="1616455" y="23157"/>
                  <a:pt x="1284405" y="18288"/>
                </a:cubicBezTo>
                <a:cubicBezTo>
                  <a:pt x="952355" y="13419"/>
                  <a:pt x="783530" y="16053"/>
                  <a:pt x="577052" y="18288"/>
                </a:cubicBezTo>
                <a:cubicBezTo>
                  <a:pt x="370574" y="20523"/>
                  <a:pt x="173929" y="5195"/>
                  <a:pt x="0" y="18288"/>
                </a:cubicBezTo>
                <a:cubicBezTo>
                  <a:pt x="668" y="13665"/>
                  <a:pt x="578" y="5675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87DC0B-F94B-A117-F1B5-6B45D770E0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2648" y="2908005"/>
            <a:ext cx="5295015" cy="3268957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200">
                <a:latin typeface="Times New Roman"/>
                <a:cs typeface="Calibri"/>
              </a:rPr>
              <a:t>Proactive</a:t>
            </a:r>
          </a:p>
          <a:p>
            <a:pPr lvl="1" indent="0"/>
            <a:r>
              <a:rPr lang="en-US" sz="2200">
                <a:latin typeface="Times New Roman"/>
                <a:cs typeface="Calibri"/>
              </a:rPr>
              <a:t>Aluminum Sulfate</a:t>
            </a:r>
          </a:p>
          <a:p>
            <a:pPr lvl="1" indent="0"/>
            <a:r>
              <a:rPr lang="en-US" sz="2200">
                <a:latin typeface="Times New Roman"/>
                <a:cs typeface="Calibri"/>
              </a:rPr>
              <a:t>Copper Sulfate</a:t>
            </a:r>
          </a:p>
          <a:p>
            <a:pPr lvl="1" indent="0"/>
            <a:r>
              <a:rPr lang="en-US" sz="2200">
                <a:latin typeface="Times New Roman"/>
                <a:cs typeface="Calibri"/>
              </a:rPr>
              <a:t>Cutrine Plus</a:t>
            </a:r>
          </a:p>
          <a:p>
            <a:r>
              <a:rPr lang="en-US" sz="2200">
                <a:latin typeface="Times New Roman"/>
                <a:cs typeface="Calibri"/>
              </a:rPr>
              <a:t>Services</a:t>
            </a:r>
          </a:p>
          <a:p>
            <a:pPr lvl="1" indent="0"/>
            <a:r>
              <a:rPr lang="en-US" sz="2200">
                <a:latin typeface="Times New Roman"/>
                <a:cs typeface="Calibri"/>
              </a:rPr>
              <a:t>Solitude Lake Management</a:t>
            </a:r>
          </a:p>
        </p:txBody>
      </p:sp>
      <p:pic>
        <p:nvPicPr>
          <p:cNvPr id="4" name="Picture 5">
            <a:extLst>
              <a:ext uri="{FF2B5EF4-FFF2-40B4-BE49-F238E27FC236}">
                <a16:creationId xmlns:a16="http://schemas.microsoft.com/office/drawing/2014/main" id="{5BD627E3-1BDE-6DFA-FF13-641B422400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1698" y="362384"/>
            <a:ext cx="1673003" cy="2884488"/>
          </a:xfrm>
          <a:prstGeom prst="rect">
            <a:avLst/>
          </a:prstGeom>
        </p:spPr>
      </p:pic>
      <p:pic>
        <p:nvPicPr>
          <p:cNvPr id="8" name="Picture 8" descr="Text, letter&#10;&#10;Description automatically generated">
            <a:extLst>
              <a:ext uri="{FF2B5EF4-FFF2-40B4-BE49-F238E27FC236}">
                <a16:creationId xmlns:a16="http://schemas.microsoft.com/office/drawing/2014/main" id="{E0061C61-A50A-36B0-AA71-3DC15CF159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7096" y="362383"/>
            <a:ext cx="2358069" cy="2884489"/>
          </a:xfrm>
          <a:prstGeom prst="rect">
            <a:avLst/>
          </a:prstGeom>
        </p:spPr>
      </p:pic>
      <p:pic>
        <p:nvPicPr>
          <p:cNvPr id="5" name="Picture 5" descr="Text&#10;&#10;Description automatically generated">
            <a:extLst>
              <a:ext uri="{FF2B5EF4-FFF2-40B4-BE49-F238E27FC236}">
                <a16:creationId xmlns:a16="http://schemas.microsoft.com/office/drawing/2014/main" id="{0DE2C92C-1916-AAE5-EBCB-8DF6043F08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36812" y="3426258"/>
            <a:ext cx="2750705" cy="2750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4692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6" name="Rectangle 45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D76ECA-56B8-82C7-5D8C-D1685B15E4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>
                <a:latin typeface="Times New Roman"/>
                <a:cs typeface="Calibri Light"/>
              </a:rPr>
              <a:t>Irrigation Issues</a:t>
            </a:r>
          </a:p>
        </p:txBody>
      </p:sp>
      <p:sp>
        <p:nvSpPr>
          <p:cNvPr id="48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Content Placeholder 28">
            <a:extLst>
              <a:ext uri="{FF2B5EF4-FFF2-40B4-BE49-F238E27FC236}">
                <a16:creationId xmlns:a16="http://schemas.microsoft.com/office/drawing/2014/main" id="{AF71471C-6D30-42C1-9E5E-61081FBC2C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342900" indent="-342900"/>
            <a:r>
              <a:rPr lang="en-US" sz="3200">
                <a:latin typeface="Times New Roman"/>
                <a:cs typeface="Calibri"/>
              </a:rPr>
              <a:t>Cyanobacteria is an issue</a:t>
            </a:r>
            <a:endParaRPr lang="en-US" sz="3200">
              <a:ea typeface="Calibri"/>
              <a:cs typeface="Calibri" panose="020F0502020204030204"/>
            </a:endParaRPr>
          </a:p>
          <a:p>
            <a:pPr marL="342900" indent="-342900"/>
            <a:r>
              <a:rPr lang="en-US" sz="3200">
                <a:latin typeface="Times New Roman"/>
                <a:cs typeface="Calibri"/>
              </a:rPr>
              <a:t>Evaporation was an unknown variable</a:t>
            </a:r>
          </a:p>
          <a:p>
            <a:endParaRPr lang="en-US" sz="2200">
              <a:latin typeface="Times New Roman"/>
              <a:cs typeface="Calibri"/>
            </a:endParaRPr>
          </a:p>
        </p:txBody>
      </p:sp>
      <p:pic>
        <p:nvPicPr>
          <p:cNvPr id="4" name="Picture 3" descr="A picture containing grass, outdoor, sky, tree&#10;&#10;Description automatically generated">
            <a:extLst>
              <a:ext uri="{FF2B5EF4-FFF2-40B4-BE49-F238E27FC236}">
                <a16:creationId xmlns:a16="http://schemas.microsoft.com/office/drawing/2014/main" id="{A26F4988-E2FE-42D3-75D0-EE532016DAE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773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81154750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3" name="Rectangle 52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D76ECA-56B8-82C7-5D8C-D1685B15E4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>
                <a:latin typeface="Times New Roman"/>
                <a:cs typeface="Calibri Light"/>
              </a:rPr>
              <a:t>Irrigation Benefits</a:t>
            </a:r>
          </a:p>
        </p:txBody>
      </p:sp>
      <p:sp>
        <p:nvSpPr>
          <p:cNvPr id="55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Content Placeholder 28">
            <a:extLst>
              <a:ext uri="{FF2B5EF4-FFF2-40B4-BE49-F238E27FC236}">
                <a16:creationId xmlns:a16="http://schemas.microsoft.com/office/drawing/2014/main" id="{AF71471C-6D30-42C1-9E5E-61081FBC2C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342900" indent="-342900"/>
            <a:r>
              <a:rPr lang="en-US" sz="3200">
                <a:latin typeface="Times New Roman"/>
                <a:ea typeface="+mn-lt"/>
                <a:cs typeface="+mn-lt"/>
              </a:rPr>
              <a:t>Saving Resources</a:t>
            </a:r>
            <a:endParaRPr lang="en-US" sz="3200">
              <a:ea typeface="Calibri"/>
              <a:cs typeface="Calibri"/>
            </a:endParaRPr>
          </a:p>
          <a:p>
            <a:pPr marL="342900" indent="-342900"/>
            <a:r>
              <a:rPr lang="en-US" sz="3200">
                <a:latin typeface="Times New Roman"/>
                <a:ea typeface="+mn-lt"/>
                <a:cs typeface="+mn-lt"/>
              </a:rPr>
              <a:t>Saving Money</a:t>
            </a:r>
          </a:p>
          <a:p>
            <a:pPr marL="342900" indent="-342900"/>
            <a:r>
              <a:rPr lang="en-US" sz="3200">
                <a:latin typeface="Times New Roman"/>
                <a:ea typeface="+mn-lt"/>
                <a:cs typeface="+mn-lt"/>
              </a:rPr>
              <a:t>Limiting the Potential Chemical Impact</a:t>
            </a:r>
            <a:endParaRPr lang="en-US" sz="3200">
              <a:latin typeface="Times New Roman"/>
              <a:cs typeface="Calibri"/>
            </a:endParaRPr>
          </a:p>
          <a:p>
            <a:endParaRPr lang="en-US" sz="2200">
              <a:latin typeface="Times New Roman"/>
              <a:cs typeface="Calibri"/>
            </a:endParaRPr>
          </a:p>
        </p:txBody>
      </p:sp>
      <p:pic>
        <p:nvPicPr>
          <p:cNvPr id="3" name="Picture 4" descr="A picture containing tree, outdoor, water, sky&#10;&#10;Description automatically generated">
            <a:extLst>
              <a:ext uri="{FF2B5EF4-FFF2-40B4-BE49-F238E27FC236}">
                <a16:creationId xmlns:a16="http://schemas.microsoft.com/office/drawing/2014/main" id="{6514E08B-7B3F-96A9-7D6D-25EA98470D1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714" r="9059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99926630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3" name="Rectangle 52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D76ECA-56B8-82C7-5D8C-D1685B15E4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>
                <a:latin typeface="Times New Roman"/>
                <a:cs typeface="Calibri Light"/>
              </a:rPr>
              <a:t>Irrigation Possibilities</a:t>
            </a:r>
          </a:p>
        </p:txBody>
      </p:sp>
      <p:sp>
        <p:nvSpPr>
          <p:cNvPr id="55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Content Placeholder 28">
            <a:extLst>
              <a:ext uri="{FF2B5EF4-FFF2-40B4-BE49-F238E27FC236}">
                <a16:creationId xmlns:a16="http://schemas.microsoft.com/office/drawing/2014/main" id="{AF71471C-6D30-42C1-9E5E-61081FBC2C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342900" indent="-342900"/>
            <a:r>
              <a:rPr lang="en-US">
                <a:latin typeface="Times New Roman"/>
                <a:cs typeface="Calibri"/>
              </a:rPr>
              <a:t>Modifications to the Flow System of the Pond</a:t>
            </a:r>
          </a:p>
          <a:p>
            <a:pPr marL="342900" indent="-342900"/>
            <a:r>
              <a:rPr lang="en-US">
                <a:latin typeface="Times New Roman"/>
                <a:ea typeface="+mn-lt"/>
                <a:cs typeface="+mn-lt"/>
              </a:rPr>
              <a:t>Keep a Record of Water Level Fluctuations</a:t>
            </a:r>
          </a:p>
          <a:p>
            <a:pPr marL="342900" indent="-342900"/>
            <a:r>
              <a:rPr lang="en-US">
                <a:latin typeface="Times New Roman"/>
                <a:ea typeface="+mn-lt"/>
                <a:cs typeface="+mn-lt"/>
              </a:rPr>
              <a:t>Irrigation System Can Only be Considered After the Cyanobacteria Issue is Solved</a:t>
            </a:r>
            <a:endParaRPr lang="en-US">
              <a:latin typeface="Times New Roman"/>
              <a:cs typeface="Times New Roman"/>
            </a:endParaRPr>
          </a:p>
          <a:p>
            <a:pPr marL="342900" indent="-342900"/>
            <a:endParaRPr lang="en-US" sz="2200">
              <a:latin typeface="Times New Roman"/>
              <a:cs typeface="Calibri"/>
            </a:endParaRPr>
          </a:p>
          <a:p>
            <a:endParaRPr lang="en-US" sz="2200">
              <a:latin typeface="Times New Roman"/>
              <a:cs typeface="Calibri"/>
            </a:endParaRP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541AE6A0-93B9-5194-F480-7D60484EA01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610" r="10163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59751925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6" name="Rectangle 58">
            <a:extLst>
              <a:ext uri="{FF2B5EF4-FFF2-40B4-BE49-F238E27FC236}">
                <a16:creationId xmlns:a16="http://schemas.microsoft.com/office/drawing/2014/main" id="{8555C5B3-193A-4749-9AFD-682E53CDDE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ectangle 60">
            <a:extLst>
              <a:ext uri="{FF2B5EF4-FFF2-40B4-BE49-F238E27FC236}">
                <a16:creationId xmlns:a16="http://schemas.microsoft.com/office/drawing/2014/main" id="{2EAE06A6-F76A-41C9-827A-C561B0044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-3"/>
            <a:ext cx="12192000" cy="6858000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89F9D4E8-0639-444B-949B-9518585061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80861" y="0"/>
            <a:ext cx="7661934" cy="6858000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  <a:alpha val="45000"/>
                </a:schemeClr>
              </a:gs>
              <a:gs pos="100000">
                <a:srgbClr val="000000">
                  <a:alpha val="29000"/>
                </a:srgb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7E3DA7A2-ED70-4BBA-AB72-00AD461FA4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480862" y="-6"/>
            <a:ext cx="11711138" cy="6410334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rgbClr val="000000">
                  <a:alpha val="41000"/>
                </a:srgb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3BA33F6-AE67-3C4C-4A70-969CE7DE1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7208" y="857251"/>
            <a:ext cx="4747280" cy="309806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 kern="1200">
                <a:solidFill>
                  <a:schemeClr val="bg1"/>
                </a:solidFill>
                <a:latin typeface="Times New Roman"/>
                <a:cs typeface="Times New Roman"/>
              </a:rPr>
              <a:t>Thanks For Your Time! </a:t>
            </a:r>
            <a:br>
              <a:rPr lang="en-US" sz="4800" kern="1200">
                <a:solidFill>
                  <a:schemeClr val="bg1"/>
                </a:solidFill>
                <a:latin typeface="Times New Roman"/>
                <a:cs typeface="Times New Roman"/>
              </a:rPr>
            </a:br>
            <a:r>
              <a:rPr lang="en-US" sz="4800" kern="1200">
                <a:solidFill>
                  <a:schemeClr val="bg1"/>
                </a:solidFill>
                <a:latin typeface="Times New Roman"/>
                <a:cs typeface="Times New Roman"/>
              </a:rPr>
              <a:t>Any Questions?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FC485432-3647-4218-B5D3-15D3FA222B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4844797" y="-489206"/>
            <a:ext cx="2502408" cy="12191998"/>
          </a:xfrm>
          <a:prstGeom prst="rect">
            <a:avLst/>
          </a:prstGeom>
          <a:gradFill>
            <a:gsLst>
              <a:gs pos="0">
                <a:schemeClr val="accent1">
                  <a:alpha val="24000"/>
                </a:schemeClr>
              </a:gs>
              <a:gs pos="78000">
                <a:schemeClr val="accent1">
                  <a:lumMod val="50000"/>
                  <a:alpha val="0"/>
                </a:schemeClr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F4AFDDCA-6ABA-4D23-8A5C-1BF0F43081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90589" y="1062544"/>
            <a:ext cx="4756162" cy="47561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" name="Graphic 34" descr="Help">
            <a:extLst>
              <a:ext uri="{FF2B5EF4-FFF2-40B4-BE49-F238E27FC236}">
                <a16:creationId xmlns:a16="http://schemas.microsoft.com/office/drawing/2014/main" id="{DE13465B-1A15-0FB2-C6C3-9BE239EC8A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61874" y="2108877"/>
            <a:ext cx="2654533" cy="2654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763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43E2015-FF9A-362A-1771-0EB1408397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r>
              <a:rPr lang="en-US" sz="5400">
                <a:latin typeface="Times New Roman"/>
                <a:cs typeface="Times New Roman"/>
              </a:rPr>
              <a:t>Background</a:t>
            </a:r>
          </a:p>
        </p:txBody>
      </p:sp>
      <p:sp>
        <p:nvSpPr>
          <p:cNvPr id="18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5C6C0D-B5D7-52A2-5199-075929FE01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200">
                <a:latin typeface="Times New Roman"/>
                <a:cs typeface="Times New Roman"/>
              </a:rPr>
              <a:t>Largest in the City of Worcester</a:t>
            </a:r>
          </a:p>
          <a:p>
            <a:r>
              <a:rPr lang="en-US" sz="2200">
                <a:latin typeface="Times New Roman"/>
                <a:cs typeface="Times New Roman"/>
              </a:rPr>
              <a:t>Almost 500 acres </a:t>
            </a:r>
          </a:p>
          <a:p>
            <a:r>
              <a:rPr lang="en-US" sz="2200">
                <a:latin typeface="Times New Roman"/>
                <a:cs typeface="Times New Roman"/>
              </a:rPr>
              <a:t>Golf course, skate park, farm, and two ponds</a:t>
            </a:r>
          </a:p>
          <a:p>
            <a:r>
              <a:rPr lang="en-US" sz="2200">
                <a:latin typeface="Times New Roman"/>
                <a:cs typeface="Times New Roman"/>
              </a:rPr>
              <a:t>Pond was created by Martin Green in 1878</a:t>
            </a:r>
          </a:p>
          <a:p>
            <a:r>
              <a:rPr lang="en-US" sz="2200">
                <a:latin typeface="Times New Roman"/>
                <a:cs typeface="Times New Roman"/>
              </a:rPr>
              <a:t>The City of Worcester acquired the park in 1905</a:t>
            </a:r>
          </a:p>
        </p:txBody>
      </p:sp>
      <p:pic>
        <p:nvPicPr>
          <p:cNvPr id="6" name="Picture 5" descr="A picture containing grass, sky, outdoor, field&#10;&#10;Description automatically generated">
            <a:extLst>
              <a:ext uri="{FF2B5EF4-FFF2-40B4-BE49-F238E27FC236}">
                <a16:creationId xmlns:a16="http://schemas.microsoft.com/office/drawing/2014/main" id="{5C2E6D33-D002-0424-7F13-A3FA8D8B905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60" r="12313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4581442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A5AAEC-7DAA-0990-5097-54A4765502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r>
              <a:rPr lang="en-US" sz="5400">
                <a:latin typeface="Times New Roman"/>
                <a:cs typeface="Times New Roman"/>
              </a:rPr>
              <a:t>Background (Cont’d)</a:t>
            </a:r>
          </a:p>
        </p:txBody>
      </p:sp>
      <p:sp>
        <p:nvSpPr>
          <p:cNvPr id="17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18AE1C-4B4D-EA58-E8A8-4703728FA0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200">
                <a:latin typeface="Times New Roman"/>
                <a:cs typeface="Times New Roman"/>
              </a:rPr>
              <a:t>Green Hill Park Coalition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200">
                <a:latin typeface="Times New Roman"/>
                <a:cs typeface="Times New Roman"/>
              </a:rPr>
              <a:t>Created in 2000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200">
                <a:latin typeface="Times New Roman"/>
                <a:cs typeface="Times New Roman"/>
              </a:rPr>
              <a:t>Main goals: Preserving the remaining acreage, enhancing the park and protecting the park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2200">
              <a:latin typeface="Times New Roman"/>
              <a:cs typeface="Times New Roman"/>
            </a:endParaRPr>
          </a:p>
          <a:p>
            <a:pPr marL="0" indent="0">
              <a:buNone/>
            </a:pPr>
            <a:endParaRPr lang="en-US" sz="2200">
              <a:latin typeface="Times New Roman"/>
              <a:cs typeface="Times New Roman"/>
            </a:endParaRPr>
          </a:p>
          <a:p>
            <a:pPr marL="0" indent="0">
              <a:buNone/>
            </a:pPr>
            <a:endParaRPr lang="en-US" sz="2200">
              <a:latin typeface="Times New Roman"/>
              <a:cs typeface="Times New Roman"/>
            </a:endParaRPr>
          </a:p>
          <a:p>
            <a:endParaRPr lang="en-US" sz="2200"/>
          </a:p>
        </p:txBody>
      </p:sp>
      <p:pic>
        <p:nvPicPr>
          <p:cNvPr id="5" name="Picture 4" descr="A sign with a mountain in the background&#10;&#10;Description automatically generated with medium confidence">
            <a:extLst>
              <a:ext uri="{FF2B5EF4-FFF2-40B4-BE49-F238E27FC236}">
                <a16:creationId xmlns:a16="http://schemas.microsoft.com/office/drawing/2014/main" id="{38766508-9CFF-3D05-6B1F-030D2053698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76" r="29380" b="1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9368831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D0A6E08-3152-223B-14D5-89F03ED02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r>
              <a:rPr lang="en-US" sz="5400">
                <a:latin typeface="Times New Roman"/>
                <a:ea typeface="Calibri Light"/>
                <a:cs typeface="Calibri Light"/>
              </a:rPr>
              <a:t>Project Motivations</a:t>
            </a:r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3CFCD5-C92F-5965-2817-21DF4ABFCA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200">
                <a:latin typeface="Times New Roman"/>
                <a:ea typeface="Calibri"/>
                <a:cs typeface="Calibri"/>
              </a:rPr>
              <a:t>Degrading Pond water quality</a:t>
            </a:r>
          </a:p>
          <a:p>
            <a:r>
              <a:rPr lang="en-US" sz="3200">
                <a:latin typeface="Times New Roman"/>
                <a:ea typeface="Calibri"/>
                <a:cs typeface="Calibri"/>
              </a:rPr>
              <a:t>Effects of an Irrigation system</a:t>
            </a:r>
          </a:p>
        </p:txBody>
      </p:sp>
      <p:pic>
        <p:nvPicPr>
          <p:cNvPr id="5" name="Picture 4" descr="A pond with grass and trees around it&#10;&#10;Description automatically generated with low confidence">
            <a:extLst>
              <a:ext uri="{FF2B5EF4-FFF2-40B4-BE49-F238E27FC236}">
                <a16:creationId xmlns:a16="http://schemas.microsoft.com/office/drawing/2014/main" id="{878EB491-22BE-E313-F7C4-88F9A946461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70" r="4903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4720581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6" name="Rectangle 55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1B08E32-7E1B-F97F-5D76-97A75D6585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pPr>
              <a:spcBef>
                <a:spcPts val="1000"/>
              </a:spcBef>
            </a:pPr>
            <a:r>
              <a:rPr lang="en-US" b="1">
                <a:latin typeface="Times New Roman"/>
                <a:cs typeface="Calibri Light"/>
              </a:rPr>
              <a:t>Goal 1</a:t>
            </a:r>
            <a:r>
              <a:rPr lang="en-US">
                <a:latin typeface="Times New Roman"/>
                <a:cs typeface="Calibri Light"/>
              </a:rPr>
              <a:t>: Condition of the Pond</a:t>
            </a:r>
            <a:endParaRPr lang="en-US">
              <a:latin typeface="Times New Roman"/>
              <a:ea typeface="+mj-lt"/>
              <a:cs typeface="Times New Roman"/>
            </a:endParaRPr>
          </a:p>
        </p:txBody>
      </p:sp>
      <p:sp>
        <p:nvSpPr>
          <p:cNvPr id="58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F0C9B0-E1D7-B23B-1AC4-0EBDAD7A7B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>
                <a:latin typeface="Times New Roman"/>
                <a:cs typeface="Times New Roman"/>
              </a:rPr>
              <a:t>Objective 1: Study the Baseline</a:t>
            </a:r>
            <a:endParaRPr lang="en-US">
              <a:latin typeface="Times New Roman"/>
              <a:ea typeface="+mn-lt"/>
              <a:cs typeface="Times New Roman"/>
            </a:endParaRPr>
          </a:p>
          <a:p>
            <a:r>
              <a:rPr lang="en-US">
                <a:latin typeface="Times New Roman"/>
                <a:cs typeface="Times New Roman"/>
              </a:rPr>
              <a:t>Objective 2: Investigate Pollutant Sources </a:t>
            </a:r>
          </a:p>
          <a:p>
            <a:r>
              <a:rPr lang="en-US">
                <a:latin typeface="Times New Roman"/>
                <a:cs typeface="Times New Roman"/>
              </a:rPr>
              <a:t>Objective 3: Research Mitigation Against Contaminants</a:t>
            </a:r>
            <a:endParaRPr lang="en-US">
              <a:latin typeface="Times New Roman"/>
              <a:ea typeface="+mn-lt"/>
              <a:cs typeface="Times New Roman"/>
            </a:endParaRPr>
          </a:p>
          <a:p>
            <a:endParaRPr lang="en-US" sz="2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 descr="A person standing in a body of water&#10;&#10;Description automatically generated with medium confidence">
            <a:extLst>
              <a:ext uri="{FF2B5EF4-FFF2-40B4-BE49-F238E27FC236}">
                <a16:creationId xmlns:a16="http://schemas.microsoft.com/office/drawing/2014/main" id="{44CE9B15-9573-85B8-03BD-E0C9081DA67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86" r="12386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6937435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F68B3F68-107C-434F-AA38-110D5EA91B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AAD0DBB9-1A4B-4391-81D4-CB19F9AB91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0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063BBA22-50EA-4C4D-BE05-F1CE4E63A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7" y="-5307778"/>
            <a:ext cx="1576446" cy="12192002"/>
          </a:xfrm>
          <a:prstGeom prst="rect">
            <a:avLst/>
          </a:prstGeom>
          <a:gradFill>
            <a:gsLst>
              <a:gs pos="23000">
                <a:schemeClr val="accent1">
                  <a:alpha val="0"/>
                </a:schemeClr>
              </a:gs>
              <a:gs pos="99000">
                <a:srgbClr val="000000">
                  <a:alpha val="74000"/>
                </a:srgb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050AAE-4707-5CBB-6297-651BC8F8C0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7" y="348865"/>
            <a:ext cx="10044023" cy="877729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kern="1200">
                <a:solidFill>
                  <a:schemeClr val="bg1"/>
                </a:solidFill>
                <a:latin typeface="Times New Roman"/>
                <a:cs typeface="Times New Roman"/>
              </a:rPr>
              <a:t>Nashoba Test Results</a:t>
            </a:r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1FE5DA8F-934E-4221-5761-CA9C9F47661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10146694"/>
              </p:ext>
            </p:extLst>
          </p:nvPr>
        </p:nvGraphicFramePr>
        <p:xfrm>
          <a:off x="1191007" y="2112579"/>
          <a:ext cx="9833934" cy="41928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0407">
                  <a:extLst>
                    <a:ext uri="{9D8B030D-6E8A-4147-A177-3AD203B41FA5}">
                      <a16:colId xmlns:a16="http://schemas.microsoft.com/office/drawing/2014/main" val="2356324110"/>
                    </a:ext>
                  </a:extLst>
                </a:gridCol>
                <a:gridCol w="610704">
                  <a:extLst>
                    <a:ext uri="{9D8B030D-6E8A-4147-A177-3AD203B41FA5}">
                      <a16:colId xmlns:a16="http://schemas.microsoft.com/office/drawing/2014/main" val="1398365706"/>
                    </a:ext>
                  </a:extLst>
                </a:gridCol>
                <a:gridCol w="610704">
                  <a:extLst>
                    <a:ext uri="{9D8B030D-6E8A-4147-A177-3AD203B41FA5}">
                      <a16:colId xmlns:a16="http://schemas.microsoft.com/office/drawing/2014/main" val="2289754519"/>
                    </a:ext>
                  </a:extLst>
                </a:gridCol>
                <a:gridCol w="610704">
                  <a:extLst>
                    <a:ext uri="{9D8B030D-6E8A-4147-A177-3AD203B41FA5}">
                      <a16:colId xmlns:a16="http://schemas.microsoft.com/office/drawing/2014/main" val="3016329472"/>
                    </a:ext>
                  </a:extLst>
                </a:gridCol>
                <a:gridCol w="595310">
                  <a:extLst>
                    <a:ext uri="{9D8B030D-6E8A-4147-A177-3AD203B41FA5}">
                      <a16:colId xmlns:a16="http://schemas.microsoft.com/office/drawing/2014/main" val="1356329506"/>
                    </a:ext>
                  </a:extLst>
                </a:gridCol>
                <a:gridCol w="589592">
                  <a:extLst>
                    <a:ext uri="{9D8B030D-6E8A-4147-A177-3AD203B41FA5}">
                      <a16:colId xmlns:a16="http://schemas.microsoft.com/office/drawing/2014/main" val="1818729289"/>
                    </a:ext>
                  </a:extLst>
                </a:gridCol>
                <a:gridCol w="613782">
                  <a:extLst>
                    <a:ext uri="{9D8B030D-6E8A-4147-A177-3AD203B41FA5}">
                      <a16:colId xmlns:a16="http://schemas.microsoft.com/office/drawing/2014/main" val="3732519206"/>
                    </a:ext>
                  </a:extLst>
                </a:gridCol>
                <a:gridCol w="586843">
                  <a:extLst>
                    <a:ext uri="{9D8B030D-6E8A-4147-A177-3AD203B41FA5}">
                      <a16:colId xmlns:a16="http://schemas.microsoft.com/office/drawing/2014/main" val="723819751"/>
                    </a:ext>
                  </a:extLst>
                </a:gridCol>
                <a:gridCol w="611034">
                  <a:extLst>
                    <a:ext uri="{9D8B030D-6E8A-4147-A177-3AD203B41FA5}">
                      <a16:colId xmlns:a16="http://schemas.microsoft.com/office/drawing/2014/main" val="2673770138"/>
                    </a:ext>
                  </a:extLst>
                </a:gridCol>
                <a:gridCol w="781797">
                  <a:extLst>
                    <a:ext uri="{9D8B030D-6E8A-4147-A177-3AD203B41FA5}">
                      <a16:colId xmlns:a16="http://schemas.microsoft.com/office/drawing/2014/main" val="2873770600"/>
                    </a:ext>
                  </a:extLst>
                </a:gridCol>
                <a:gridCol w="781797">
                  <a:extLst>
                    <a:ext uri="{9D8B030D-6E8A-4147-A177-3AD203B41FA5}">
                      <a16:colId xmlns:a16="http://schemas.microsoft.com/office/drawing/2014/main" val="3558221786"/>
                    </a:ext>
                  </a:extLst>
                </a:gridCol>
                <a:gridCol w="571119">
                  <a:extLst>
                    <a:ext uri="{9D8B030D-6E8A-4147-A177-3AD203B41FA5}">
                      <a16:colId xmlns:a16="http://schemas.microsoft.com/office/drawing/2014/main" val="2507261721"/>
                    </a:ext>
                  </a:extLst>
                </a:gridCol>
                <a:gridCol w="660141">
                  <a:extLst>
                    <a:ext uri="{9D8B030D-6E8A-4147-A177-3AD203B41FA5}">
                      <a16:colId xmlns:a16="http://schemas.microsoft.com/office/drawing/2014/main" val="984828088"/>
                    </a:ext>
                  </a:extLst>
                </a:gridCol>
              </a:tblGrid>
              <a:tr h="278676">
                <a:tc gridSpan="13"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Routine Water Testing Results</a:t>
                      </a:r>
                    </a:p>
                  </a:txBody>
                  <a:tcPr marL="63335" marR="63335" marT="31668" marB="31668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5072065"/>
                  </a:ext>
                </a:extLst>
              </a:tr>
              <a:tr h="468683">
                <a:tc rowSpan="2"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Parameter &amp; Units</a:t>
                      </a:r>
                    </a:p>
                  </a:txBody>
                  <a:tcPr marL="63335" marR="63335" marT="31668" marB="31668" anchor="ctr"/>
                </a:tc>
                <a:tc gridSpan="2"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June 10th 2022</a:t>
                      </a:r>
                    </a:p>
                  </a:txBody>
                  <a:tcPr marL="63335" marR="63335" marT="31668" marB="31668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May 24th 2022</a:t>
                      </a:r>
                    </a:p>
                  </a:txBody>
                  <a:tcPr marL="63335" marR="63335" marT="31668" marB="31668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April 28th 2022</a:t>
                      </a:r>
                    </a:p>
                  </a:txBody>
                  <a:tcPr marL="63335" marR="63335" marT="31668" marB="31668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June 15th 2021</a:t>
                      </a:r>
                    </a:p>
                  </a:txBody>
                  <a:tcPr marL="63335" marR="63335" marT="31668" marB="31668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October 19th 2020</a:t>
                      </a:r>
                    </a:p>
                  </a:txBody>
                  <a:tcPr marL="63335" marR="63335" marT="31668" marB="31668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MRL</a:t>
                      </a:r>
                    </a:p>
                  </a:txBody>
                  <a:tcPr marL="63335" marR="63335" marT="31668" marB="31668" anchor="ctr"/>
                </a:tc>
                <a:tc rowSpan="2"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MCL</a:t>
                      </a:r>
                    </a:p>
                  </a:txBody>
                  <a:tcPr marL="63335" marR="63335" marT="31668" marB="31668" anchor="ctr"/>
                </a:tc>
                <a:extLst>
                  <a:ext uri="{0D108BD9-81ED-4DB2-BD59-A6C34878D82A}">
                    <a16:rowId xmlns:a16="http://schemas.microsoft.com/office/drawing/2014/main" val="2881448257"/>
                  </a:ext>
                </a:extLst>
              </a:tr>
              <a:tr h="27867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GHPL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GHPO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GHPL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GHPO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GHPL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GHPO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GHPL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GHPO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GHPL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GHPO</a:t>
                      </a:r>
                    </a:p>
                  </a:txBody>
                  <a:tcPr marL="63335" marR="63335" marT="31668" marB="31668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7445895"/>
                  </a:ext>
                </a:extLst>
              </a:tr>
              <a:tr h="468683"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2"/>
                          </a:solidFill>
                          <a:effectLst/>
                        </a:rPr>
                        <a:t>E. Coli, /100ml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2"/>
                          </a:solidFill>
                        </a:rPr>
                        <a:t>-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2"/>
                          </a:solidFill>
                        </a:rPr>
                        <a:t>-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2"/>
                          </a:solidFill>
                        </a:rPr>
                        <a:t>-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2"/>
                          </a:solidFill>
                        </a:rPr>
                        <a:t>-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2"/>
                          </a:solidFill>
                        </a:rPr>
                        <a:t>3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2"/>
                          </a:solidFill>
                        </a:rPr>
                        <a:t>8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2"/>
                          </a:solidFill>
                        </a:rPr>
                        <a:t>58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2"/>
                          </a:solidFill>
                        </a:rPr>
                        <a:t>58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2"/>
                          </a:solidFill>
                        </a:rPr>
                        <a:t>PRESENT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2"/>
                          </a:solidFill>
                        </a:rPr>
                        <a:t>PRESENT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2"/>
                          </a:solidFill>
                        </a:rPr>
                        <a:t>1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2"/>
                          </a:solidFill>
                        </a:rPr>
                        <a:t>-</a:t>
                      </a:r>
                    </a:p>
                  </a:txBody>
                  <a:tcPr marL="63335" marR="63335" marT="31668" marB="31668" anchor="ctr"/>
                </a:tc>
                <a:extLst>
                  <a:ext uri="{0D108BD9-81ED-4DB2-BD59-A6C34878D82A}">
                    <a16:rowId xmlns:a16="http://schemas.microsoft.com/office/drawing/2014/main" val="1946550879"/>
                  </a:ext>
                </a:extLst>
              </a:tr>
              <a:tr h="468683"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2"/>
                          </a:solidFill>
                          <a:effectLst/>
                        </a:rPr>
                        <a:t>Total Coliform Bacteria, /100ml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2"/>
                          </a:solidFill>
                        </a:rPr>
                        <a:t>&gt;2420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2"/>
                          </a:solidFill>
                        </a:rPr>
                        <a:t>&gt;2420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2"/>
                          </a:solidFill>
                        </a:rPr>
                        <a:t>&gt;2420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2"/>
                          </a:solidFill>
                        </a:rPr>
                        <a:t>1120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2"/>
                          </a:solidFill>
                        </a:rPr>
                        <a:t>727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2"/>
                          </a:solidFill>
                        </a:rPr>
                        <a:t>517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2"/>
                          </a:solidFill>
                        </a:rPr>
                        <a:t>440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2"/>
                          </a:solidFill>
                        </a:rPr>
                        <a:t>260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2"/>
                          </a:solidFill>
                        </a:rPr>
                        <a:t>PRESENT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2"/>
                          </a:solidFill>
                        </a:rPr>
                        <a:t>PRESENT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2"/>
                          </a:solidFill>
                        </a:rPr>
                        <a:t>1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2"/>
                          </a:solidFill>
                        </a:rPr>
                        <a:t>Absent</a:t>
                      </a:r>
                    </a:p>
                  </a:txBody>
                  <a:tcPr marL="63335" marR="63335" marT="31668" marB="31668" anchor="ctr"/>
                </a:tc>
                <a:extLst>
                  <a:ext uri="{0D108BD9-81ED-4DB2-BD59-A6C34878D82A}">
                    <a16:rowId xmlns:a16="http://schemas.microsoft.com/office/drawing/2014/main" val="1060811884"/>
                  </a:ext>
                </a:extLst>
              </a:tr>
              <a:tr h="278676"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4"/>
                          </a:solidFill>
                          <a:effectLst/>
                        </a:rPr>
                        <a:t>Iron, MG/L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4"/>
                          </a:solidFill>
                        </a:rPr>
                        <a:t>0.191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4"/>
                          </a:solidFill>
                        </a:rPr>
                        <a:t>0.382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4"/>
                          </a:solidFill>
                        </a:rPr>
                        <a:t>0.102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4"/>
                          </a:solidFill>
                        </a:rPr>
                        <a:t>0.314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4"/>
                          </a:solidFill>
                        </a:rPr>
                        <a:t>0.076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4"/>
                          </a:solidFill>
                        </a:rPr>
                        <a:t>0.405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4"/>
                          </a:solidFill>
                        </a:rPr>
                        <a:t>0.154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4"/>
                          </a:solidFill>
                        </a:rPr>
                        <a:t>0.135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4"/>
                          </a:solidFill>
                        </a:rPr>
                        <a:t>0.158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4"/>
                          </a:solidFill>
                        </a:rPr>
                        <a:t>0.291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4"/>
                          </a:solidFill>
                        </a:rPr>
                        <a:t>0.004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4"/>
                          </a:solidFill>
                        </a:rPr>
                        <a:t>0.3</a:t>
                      </a:r>
                    </a:p>
                  </a:txBody>
                  <a:tcPr marL="63335" marR="63335" marT="31668" marB="31668" anchor="ctr"/>
                </a:tc>
                <a:extLst>
                  <a:ext uri="{0D108BD9-81ED-4DB2-BD59-A6C34878D82A}">
                    <a16:rowId xmlns:a16="http://schemas.microsoft.com/office/drawing/2014/main" val="2729740079"/>
                  </a:ext>
                </a:extLst>
              </a:tr>
              <a:tr h="278676"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4"/>
                          </a:solidFill>
                          <a:effectLst/>
                        </a:rPr>
                        <a:t>Manganese, MG/L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4"/>
                          </a:solidFill>
                        </a:rPr>
                        <a:t>0.08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4"/>
                          </a:solidFill>
                        </a:rPr>
                        <a:t>0.067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4"/>
                          </a:solidFill>
                        </a:rPr>
                        <a:t>0.095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4"/>
                          </a:solidFill>
                        </a:rPr>
                        <a:t>0.068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4"/>
                          </a:solidFill>
                        </a:rPr>
                        <a:t>0.052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4"/>
                          </a:solidFill>
                        </a:rPr>
                        <a:t>0.065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4"/>
                          </a:solidFill>
                        </a:rPr>
                        <a:t>0.041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4"/>
                          </a:solidFill>
                        </a:rPr>
                        <a:t>0.038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4"/>
                          </a:solidFill>
                        </a:rPr>
                        <a:t>0.101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4"/>
                          </a:solidFill>
                        </a:rPr>
                        <a:t>0.019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4"/>
                          </a:solidFill>
                        </a:rPr>
                        <a:t>0.004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4"/>
                          </a:solidFill>
                        </a:rPr>
                        <a:t>0.05</a:t>
                      </a:r>
                    </a:p>
                  </a:txBody>
                  <a:tcPr marL="63335" marR="63335" marT="31668" marB="31668" anchor="ctr"/>
                </a:tc>
                <a:extLst>
                  <a:ext uri="{0D108BD9-81ED-4DB2-BD59-A6C34878D82A}">
                    <a16:rowId xmlns:a16="http://schemas.microsoft.com/office/drawing/2014/main" val="3907792528"/>
                  </a:ext>
                </a:extLst>
              </a:tr>
              <a:tr h="278676"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6"/>
                          </a:solidFill>
                          <a:effectLst/>
                        </a:rPr>
                        <a:t>Sodium, MG/L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6"/>
                          </a:solidFill>
                        </a:rPr>
                        <a:t>36.7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6"/>
                          </a:solidFill>
                        </a:rPr>
                        <a:t>16.6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6"/>
                          </a:solidFill>
                        </a:rPr>
                        <a:t>36.5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6"/>
                          </a:solidFill>
                        </a:rPr>
                        <a:t>16.8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6"/>
                          </a:solidFill>
                        </a:rPr>
                        <a:t>34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6"/>
                          </a:solidFill>
                        </a:rPr>
                        <a:t>14.2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6"/>
                          </a:solidFill>
                        </a:rPr>
                        <a:t>36.5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6"/>
                          </a:solidFill>
                        </a:rPr>
                        <a:t>36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6"/>
                          </a:solidFill>
                        </a:rPr>
                        <a:t>39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6"/>
                          </a:solidFill>
                        </a:rPr>
                        <a:t>10.9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6"/>
                          </a:solidFill>
                        </a:rPr>
                        <a:t>0.2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6"/>
                          </a:solidFill>
                        </a:rPr>
                        <a:t>250</a:t>
                      </a:r>
                    </a:p>
                  </a:txBody>
                  <a:tcPr marL="63335" marR="63335" marT="31668" marB="31668" anchor="ctr"/>
                </a:tc>
                <a:extLst>
                  <a:ext uri="{0D108BD9-81ED-4DB2-BD59-A6C34878D82A}">
                    <a16:rowId xmlns:a16="http://schemas.microsoft.com/office/drawing/2014/main" val="420660914"/>
                  </a:ext>
                </a:extLst>
              </a:tr>
              <a:tr h="278676"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6"/>
                          </a:solidFill>
                          <a:effectLst/>
                        </a:rPr>
                        <a:t>Chloride, MG/L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6"/>
                          </a:solidFill>
                        </a:rPr>
                        <a:t>67.5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6"/>
                          </a:solidFill>
                        </a:rPr>
                        <a:t>44.7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6"/>
                          </a:solidFill>
                        </a:rPr>
                        <a:t>71.1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6"/>
                          </a:solidFill>
                        </a:rPr>
                        <a:t>46.6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6"/>
                          </a:solidFill>
                        </a:rPr>
                        <a:t>68.2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6"/>
                          </a:solidFill>
                        </a:rPr>
                        <a:t>39.8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6"/>
                          </a:solidFill>
                        </a:rPr>
                        <a:t>68.1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6"/>
                          </a:solidFill>
                        </a:rPr>
                        <a:t>67.3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6"/>
                          </a:solidFill>
                        </a:rPr>
                        <a:t>75.8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6"/>
                          </a:solidFill>
                        </a:rPr>
                        <a:t>20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6"/>
                          </a:solidFill>
                        </a:rPr>
                        <a:t>1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6"/>
                          </a:solidFill>
                        </a:rPr>
                        <a:t>250</a:t>
                      </a:r>
                    </a:p>
                  </a:txBody>
                  <a:tcPr marL="63335" marR="63335" marT="31668" marB="31668" anchor="ctr"/>
                </a:tc>
                <a:extLst>
                  <a:ext uri="{0D108BD9-81ED-4DB2-BD59-A6C34878D82A}">
                    <a16:rowId xmlns:a16="http://schemas.microsoft.com/office/drawing/2014/main" val="1889914512"/>
                  </a:ext>
                </a:extLst>
              </a:tr>
              <a:tr h="278676"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4"/>
                          </a:solidFill>
                          <a:effectLst/>
                        </a:rPr>
                        <a:t>Color Apparent, CU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4"/>
                          </a:solidFill>
                        </a:rPr>
                        <a:t>25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4"/>
                          </a:solidFill>
                        </a:rPr>
                        <a:t>30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4"/>
                          </a:solidFill>
                        </a:rPr>
                        <a:t>15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4"/>
                          </a:solidFill>
                        </a:rPr>
                        <a:t>30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4"/>
                          </a:solidFill>
                        </a:rPr>
                        <a:t>8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4"/>
                          </a:solidFill>
                        </a:rPr>
                        <a:t>18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4"/>
                          </a:solidFill>
                        </a:rPr>
                        <a:t>35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4"/>
                          </a:solidFill>
                        </a:rPr>
                        <a:t>35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4"/>
                          </a:solidFill>
                        </a:rPr>
                        <a:t>5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4"/>
                          </a:solidFill>
                        </a:rPr>
                        <a:t>25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4"/>
                          </a:solidFill>
                        </a:rPr>
                        <a:t>0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4"/>
                          </a:solidFill>
                        </a:rPr>
                        <a:t>15</a:t>
                      </a:r>
                    </a:p>
                  </a:txBody>
                  <a:tcPr marL="63335" marR="63335" marT="31668" marB="31668" anchor="ctr"/>
                </a:tc>
                <a:extLst>
                  <a:ext uri="{0D108BD9-81ED-4DB2-BD59-A6C34878D82A}">
                    <a16:rowId xmlns:a16="http://schemas.microsoft.com/office/drawing/2014/main" val="3265777320"/>
                  </a:ext>
                </a:extLst>
              </a:tr>
              <a:tr h="278676"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4"/>
                          </a:solidFill>
                          <a:effectLst/>
                        </a:rPr>
                        <a:t>Odor, TON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4"/>
                          </a:solidFill>
                        </a:rPr>
                        <a:t>1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4"/>
                          </a:solidFill>
                        </a:rPr>
                        <a:t>2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4"/>
                          </a:solidFill>
                        </a:rPr>
                        <a:t>3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4"/>
                          </a:solidFill>
                        </a:rPr>
                        <a:t>4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4"/>
                          </a:solidFill>
                        </a:rPr>
                        <a:t>1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4"/>
                          </a:solidFill>
                        </a:rPr>
                        <a:t>1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4"/>
                          </a:solidFill>
                        </a:rPr>
                        <a:t>0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4"/>
                          </a:solidFill>
                        </a:rPr>
                        <a:t>0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4"/>
                          </a:solidFill>
                        </a:rPr>
                        <a:t>1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4"/>
                          </a:solidFill>
                        </a:rPr>
                        <a:t>2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4"/>
                          </a:solidFill>
                        </a:rPr>
                        <a:t>0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4"/>
                          </a:solidFill>
                        </a:rPr>
                        <a:t>3</a:t>
                      </a:r>
                    </a:p>
                  </a:txBody>
                  <a:tcPr marL="63335" marR="63335" marT="31668" marB="31668" anchor="ctr"/>
                </a:tc>
                <a:extLst>
                  <a:ext uri="{0D108BD9-81ED-4DB2-BD59-A6C34878D82A}">
                    <a16:rowId xmlns:a16="http://schemas.microsoft.com/office/drawing/2014/main" val="1788877160"/>
                  </a:ext>
                </a:extLst>
              </a:tr>
              <a:tr h="278676"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6"/>
                          </a:solidFill>
                          <a:effectLst/>
                        </a:rPr>
                        <a:t>pH at 25C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6"/>
                          </a:solidFill>
                        </a:rPr>
                        <a:t>7.7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6"/>
                          </a:solidFill>
                        </a:rPr>
                        <a:t>6.3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6"/>
                          </a:solidFill>
                        </a:rPr>
                        <a:t>6.6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6"/>
                          </a:solidFill>
                        </a:rPr>
                        <a:t>6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6"/>
                          </a:solidFill>
                        </a:rPr>
                        <a:t>6.6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6"/>
                          </a:solidFill>
                        </a:rPr>
                        <a:t>6.1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6"/>
                          </a:solidFill>
                        </a:rPr>
                        <a:t>8.6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6"/>
                          </a:solidFill>
                        </a:rPr>
                        <a:t>8.9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6"/>
                          </a:solidFill>
                        </a:rPr>
                        <a:t>6.7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6"/>
                          </a:solidFill>
                        </a:rPr>
                        <a:t>6.5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6"/>
                          </a:solidFill>
                        </a:rPr>
                        <a:t>NA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6"/>
                          </a:solidFill>
                        </a:rPr>
                        <a:t>6.5-8.5</a:t>
                      </a:r>
                    </a:p>
                  </a:txBody>
                  <a:tcPr marL="63335" marR="63335" marT="31668" marB="31668" anchor="ctr"/>
                </a:tc>
                <a:extLst>
                  <a:ext uri="{0D108BD9-81ED-4DB2-BD59-A6C34878D82A}">
                    <a16:rowId xmlns:a16="http://schemas.microsoft.com/office/drawing/2014/main" val="974935789"/>
                  </a:ext>
                </a:extLst>
              </a:tr>
              <a:tr h="278676"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6"/>
                          </a:solidFill>
                          <a:effectLst/>
                        </a:rPr>
                        <a:t>Sulfate, MG/L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6"/>
                          </a:solidFill>
                        </a:rPr>
                        <a:t>7.4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6"/>
                          </a:solidFill>
                        </a:rPr>
                        <a:t>6.4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6"/>
                          </a:solidFill>
                        </a:rPr>
                        <a:t>7.3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6"/>
                          </a:solidFill>
                        </a:rPr>
                        <a:t>7.1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6"/>
                          </a:solidFill>
                        </a:rPr>
                        <a:t>7.4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6"/>
                          </a:solidFill>
                        </a:rPr>
                        <a:t>7.4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6"/>
                          </a:solidFill>
                        </a:rPr>
                        <a:t>7.8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6"/>
                          </a:solidFill>
                        </a:rPr>
                        <a:t>8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6"/>
                          </a:solidFill>
                        </a:rPr>
                        <a:t>9.1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6"/>
                          </a:solidFill>
                        </a:rPr>
                        <a:t>8.3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6"/>
                          </a:solidFill>
                        </a:rPr>
                        <a:t>1</a:t>
                      </a:r>
                    </a:p>
                  </a:txBody>
                  <a:tcPr marL="63335" marR="63335" marT="31668" marB="31668" anchor="ctr"/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accent6"/>
                          </a:solidFill>
                        </a:rPr>
                        <a:t>250</a:t>
                      </a:r>
                    </a:p>
                  </a:txBody>
                  <a:tcPr marL="63335" marR="63335" marT="31668" marB="31668" anchor="ctr"/>
                </a:tc>
                <a:extLst>
                  <a:ext uri="{0D108BD9-81ED-4DB2-BD59-A6C34878D82A}">
                    <a16:rowId xmlns:a16="http://schemas.microsoft.com/office/drawing/2014/main" val="27074228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96153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1">
            <a:extLst>
              <a:ext uri="{FF2B5EF4-FFF2-40B4-BE49-F238E27FC236}">
                <a16:creationId xmlns:a16="http://schemas.microsoft.com/office/drawing/2014/main" id="{823AC064-BC96-4F32-8AE1-B2FD387548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96882" y="280374"/>
            <a:ext cx="11438793" cy="1844256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BFCC66-2845-7419-5C06-5B303D59E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351" y="433545"/>
            <a:ext cx="11139854" cy="93044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400">
                <a:solidFill>
                  <a:schemeClr val="bg1"/>
                </a:solidFill>
                <a:latin typeface="Times New Roman"/>
                <a:cs typeface="Times New Roman"/>
              </a:rPr>
              <a:t>Metal Contaminants</a:t>
            </a:r>
          </a:p>
        </p:txBody>
      </p:sp>
      <p:cxnSp>
        <p:nvCxnSpPr>
          <p:cNvPr id="59" name="Straight Connector 53">
            <a:extLst>
              <a:ext uri="{FF2B5EF4-FFF2-40B4-BE49-F238E27FC236}">
                <a16:creationId xmlns:a16="http://schemas.microsoft.com/office/drawing/2014/main" id="{7E7C77BC-7138-40B1-A15B-20F57A4946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30078" y="1522292"/>
            <a:ext cx="77724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5" descr="Chart, bar chart&#10;&#10;Description automatically generated">
            <a:extLst>
              <a:ext uri="{FF2B5EF4-FFF2-40B4-BE49-F238E27FC236}">
                <a16:creationId xmlns:a16="http://schemas.microsoft.com/office/drawing/2014/main" id="{37B449DF-38F9-2B03-6EE8-A6D51CA98E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567" y="2727320"/>
            <a:ext cx="5455917" cy="3396633"/>
          </a:xfrm>
          <a:prstGeom prst="rect">
            <a:avLst/>
          </a:prstGeom>
        </p:spPr>
      </p:pic>
      <p:cxnSp>
        <p:nvCxnSpPr>
          <p:cNvPr id="60" name="Straight Connector 55">
            <a:extLst>
              <a:ext uri="{FF2B5EF4-FFF2-40B4-BE49-F238E27FC236}">
                <a16:creationId xmlns:a16="http://schemas.microsoft.com/office/drawing/2014/main" id="{DB146403-F3D6-484B-B2ED-97F9565D03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116278" y="2596836"/>
            <a:ext cx="0" cy="3657600"/>
          </a:xfrm>
          <a:prstGeom prst="line">
            <a:avLst/>
          </a:prstGeom>
          <a:ln w="101600" cmpd="dbl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4" descr="Chart, bar chart&#10;&#10;Description automatically generated">
            <a:extLst>
              <a:ext uri="{FF2B5EF4-FFF2-40B4-BE49-F238E27FC236}">
                <a16:creationId xmlns:a16="http://schemas.microsoft.com/office/drawing/2014/main" id="{AC7F7F60-DE0A-28BA-4A65-91299B2101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5073" y="2821284"/>
            <a:ext cx="5455917" cy="3208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8771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3" name="Straight Connector 112">
            <a:extLst>
              <a:ext uri="{FF2B5EF4-FFF2-40B4-BE49-F238E27FC236}">
                <a16:creationId xmlns:a16="http://schemas.microsoft.com/office/drawing/2014/main" id="{D2E961F1-4A28-4A5F-BBD4-6E400E5E6C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 bwMode="white">
          <a:xfrm>
            <a:off x="0" y="272357"/>
            <a:ext cx="12188824" cy="0"/>
          </a:xfrm>
          <a:prstGeom prst="line">
            <a:avLst/>
          </a:prstGeom>
          <a:ln w="508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Rectangle 114">
            <a:extLst>
              <a:ext uri="{FF2B5EF4-FFF2-40B4-BE49-F238E27FC236}">
                <a16:creationId xmlns:a16="http://schemas.microsoft.com/office/drawing/2014/main" id="{7F57BEA8-497D-4AA8-8A18-BDCD696B25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68596"/>
            <a:ext cx="12192000" cy="173555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75D948C-0F4B-A6C9-A50B-D6BE2BE49C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6073" y="489439"/>
            <a:ext cx="11139854" cy="93044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400" kern="1200">
                <a:solidFill>
                  <a:schemeClr val="bg1"/>
                </a:solidFill>
                <a:latin typeface="Times New Roman"/>
                <a:cs typeface="Times New Roman"/>
              </a:rPr>
              <a:t>Total Coliform</a:t>
            </a:r>
          </a:p>
        </p:txBody>
      </p:sp>
      <p:cxnSp>
        <p:nvCxnSpPr>
          <p:cNvPr id="117" name="Straight Connector 116">
            <a:extLst>
              <a:ext uri="{FF2B5EF4-FFF2-40B4-BE49-F238E27FC236}">
                <a16:creationId xmlns:a16="http://schemas.microsoft.com/office/drawing/2014/main" id="{A82415D3-DDE5-4D63-8CB3-23A5EC581B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724400" y="1479733"/>
            <a:ext cx="2743200" cy="0"/>
          </a:xfrm>
          <a:prstGeom prst="line">
            <a:avLst/>
          </a:prstGeom>
          <a:ln w="19050">
            <a:solidFill>
              <a:schemeClr val="bg1"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>
            <a:extLst>
              <a:ext uri="{FF2B5EF4-FFF2-40B4-BE49-F238E27FC236}">
                <a16:creationId xmlns:a16="http://schemas.microsoft.com/office/drawing/2014/main" id="{AD7193FB-6AE6-4B3B-8F89-56B55DD63B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 bwMode="white">
          <a:xfrm>
            <a:off x="0" y="2201402"/>
            <a:ext cx="12188824" cy="0"/>
          </a:xfrm>
          <a:prstGeom prst="line">
            <a:avLst/>
          </a:prstGeom>
          <a:ln w="508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5" descr="Chart, bar chart&#10;&#10;Description automatically generated">
            <a:extLst>
              <a:ext uri="{FF2B5EF4-FFF2-40B4-BE49-F238E27FC236}">
                <a16:creationId xmlns:a16="http://schemas.microsoft.com/office/drawing/2014/main" id="{6B5B6D0C-3AF5-D82C-FD17-6E6DE2CC05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18213" y="2427541"/>
            <a:ext cx="8100474" cy="3997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3541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751</Words>
  <Application>Microsoft Office PowerPoint</Application>
  <PresentationFormat>Widescreen</PresentationFormat>
  <Paragraphs>306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1" baseType="lpstr">
      <vt:lpstr>Arial</vt:lpstr>
      <vt:lpstr>Calibri</vt:lpstr>
      <vt:lpstr>Calibri Light</vt:lpstr>
      <vt:lpstr>Times New Roman</vt:lpstr>
      <vt:lpstr>Wingdings</vt:lpstr>
      <vt:lpstr>office theme</vt:lpstr>
      <vt:lpstr>Assessment of Green Hill Park Ponds’ Water Quality</vt:lpstr>
      <vt:lpstr>Acknowledgements</vt:lpstr>
      <vt:lpstr>Background</vt:lpstr>
      <vt:lpstr>Background (Cont’d)</vt:lpstr>
      <vt:lpstr>Project Motivations</vt:lpstr>
      <vt:lpstr>Goal 1: Condition of the Pond</vt:lpstr>
      <vt:lpstr>Nashoba Test Results</vt:lpstr>
      <vt:lpstr>Metal Contaminants</vt:lpstr>
      <vt:lpstr>Total Coliform</vt:lpstr>
      <vt:lpstr>Cyanobacteria</vt:lpstr>
      <vt:lpstr>PowerPoint Presentation</vt:lpstr>
      <vt:lpstr>Water Sample Locations for Water Analysis at WPI Lab </vt:lpstr>
      <vt:lpstr>WPI Test Results</vt:lpstr>
      <vt:lpstr>Total Phosphorus Concentration in the Ponds</vt:lpstr>
      <vt:lpstr>Dissolved Oxygen Level in Both Ponds</vt:lpstr>
      <vt:lpstr>Goal 2: Feasibility of Pond Irrigation</vt:lpstr>
      <vt:lpstr>Irrigation Methods</vt:lpstr>
      <vt:lpstr>Irrigation Methods (Cont'd)</vt:lpstr>
      <vt:lpstr>Recommendations</vt:lpstr>
      <vt:lpstr>Vegetative Buffers</vt:lpstr>
      <vt:lpstr>Treatment</vt:lpstr>
      <vt:lpstr>Irrigation Issues</vt:lpstr>
      <vt:lpstr>Irrigation Benefits</vt:lpstr>
      <vt:lpstr>Irrigation Possibilities</vt:lpstr>
      <vt:lpstr>Thanks For Your Time!  Any 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Cyril Ogbebor</dc:creator>
  <cp:lastModifiedBy>Ogbebor, Cyril</cp:lastModifiedBy>
  <cp:revision>1</cp:revision>
  <dcterms:created xsi:type="dcterms:W3CDTF">2022-06-06T13:30:22Z</dcterms:created>
  <dcterms:modified xsi:type="dcterms:W3CDTF">2022-06-23T00:12:43Z</dcterms:modified>
</cp:coreProperties>
</file>