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264" r:id="rId5"/>
    <p:sldId id="265" r:id="rId6"/>
    <p:sldId id="269" r:id="rId7"/>
    <p:sldId id="260" r:id="rId8"/>
    <p:sldId id="263" r:id="rId9"/>
    <p:sldId id="266" r:id="rId10"/>
    <p:sldId id="310" r:id="rId11"/>
    <p:sldId id="267" r:id="rId12"/>
    <p:sldId id="270" r:id="rId13"/>
    <p:sldId id="271" r:id="rId14"/>
    <p:sldId id="302" r:id="rId15"/>
    <p:sldId id="303" r:id="rId16"/>
    <p:sldId id="304" r:id="rId17"/>
    <p:sldId id="307" r:id="rId18"/>
    <p:sldId id="306" r:id="rId19"/>
    <p:sldId id="305" r:id="rId20"/>
    <p:sldId id="308" r:id="rId21"/>
    <p:sldId id="309" r:id="rId22"/>
    <p:sldId id="293" r:id="rId23"/>
    <p:sldId id="315" r:id="rId24"/>
    <p:sldId id="312" r:id="rId25"/>
    <p:sldId id="290" r:id="rId26"/>
    <p:sldId id="355" r:id="rId27"/>
    <p:sldId id="282" r:id="rId28"/>
    <p:sldId id="353" r:id="rId29"/>
    <p:sldId id="313" r:id="rId30"/>
    <p:sldId id="337" r:id="rId31"/>
    <p:sldId id="338" r:id="rId32"/>
    <p:sldId id="314" r:id="rId33"/>
    <p:sldId id="318" r:id="rId34"/>
    <p:sldId id="296" r:id="rId35"/>
    <p:sldId id="317" r:id="rId36"/>
    <p:sldId id="292" r:id="rId37"/>
    <p:sldId id="333" r:id="rId38"/>
    <p:sldId id="325" r:id="rId39"/>
    <p:sldId id="319" r:id="rId40"/>
    <p:sldId id="342" r:id="rId41"/>
    <p:sldId id="344" r:id="rId42"/>
    <p:sldId id="345" r:id="rId43"/>
    <p:sldId id="346" r:id="rId44"/>
    <p:sldId id="320" r:id="rId45"/>
    <p:sldId id="348" r:id="rId46"/>
    <p:sldId id="350" r:id="rId47"/>
    <p:sldId id="351" r:id="rId48"/>
    <p:sldId id="347" r:id="rId49"/>
    <p:sldId id="335" r:id="rId50"/>
    <p:sldId id="349" r:id="rId51"/>
    <p:sldId id="329" r:id="rId52"/>
    <p:sldId id="339" r:id="rId53"/>
    <p:sldId id="322" r:id="rId54"/>
    <p:sldId id="316" r:id="rId55"/>
    <p:sldId id="330" r:id="rId56"/>
    <p:sldId id="343" r:id="rId57"/>
    <p:sldId id="35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ok" id="{E3722E55-A483-4449-A00C-2029C2AD345E}">
          <p14:sldIdLst>
            <p14:sldId id="264"/>
            <p14:sldId id="265"/>
          </p14:sldIdLst>
        </p14:section>
        <p14:section name="Intro" id="{4427ED1B-379C-4F13-AB90-09E15D19A50D}">
          <p14:sldIdLst>
            <p14:sldId id="269"/>
            <p14:sldId id="260"/>
            <p14:sldId id="263"/>
            <p14:sldId id="266"/>
            <p14:sldId id="310"/>
            <p14:sldId id="267"/>
            <p14:sldId id="270"/>
          </p14:sldIdLst>
        </p14:section>
        <p14:section name="Methodology" id="{64713C0A-2632-4820-B28D-5FC92491DF90}">
          <p14:sldIdLst>
            <p14:sldId id="271"/>
          </p14:sldIdLst>
        </p14:section>
        <p14:section name="Roadmap" id="{519B93AF-4F41-4251-88F5-2A01AAB4BDCB}">
          <p14:sldIdLst>
            <p14:sldId id="302"/>
            <p14:sldId id="303"/>
            <p14:sldId id="304"/>
            <p14:sldId id="307"/>
            <p14:sldId id="306"/>
            <p14:sldId id="305"/>
            <p14:sldId id="308"/>
          </p14:sldIdLst>
        </p14:section>
        <p14:section name="Results" id="{CBED6BC5-8093-49BA-9B42-0A017755D5AA}">
          <p14:sldIdLst>
            <p14:sldId id="309"/>
            <p14:sldId id="293"/>
            <p14:sldId id="315"/>
            <p14:sldId id="312"/>
            <p14:sldId id="290"/>
            <p14:sldId id="355"/>
            <p14:sldId id="282"/>
            <p14:sldId id="353"/>
            <p14:sldId id="313"/>
            <p14:sldId id="337"/>
            <p14:sldId id="338"/>
            <p14:sldId id="314"/>
            <p14:sldId id="318"/>
            <p14:sldId id="296"/>
            <p14:sldId id="317"/>
          </p14:sldIdLst>
        </p14:section>
        <p14:section name="Proposed Solutions" id="{B2991572-ECB4-4BBE-877D-969A44817645}">
          <p14:sldIdLst>
            <p14:sldId id="292"/>
            <p14:sldId id="333"/>
            <p14:sldId id="325"/>
            <p14:sldId id="319"/>
            <p14:sldId id="342"/>
            <p14:sldId id="344"/>
            <p14:sldId id="345"/>
            <p14:sldId id="346"/>
            <p14:sldId id="320"/>
            <p14:sldId id="348"/>
            <p14:sldId id="350"/>
            <p14:sldId id="351"/>
            <p14:sldId id="347"/>
            <p14:sldId id="335"/>
            <p14:sldId id="349"/>
            <p14:sldId id="329"/>
            <p14:sldId id="339"/>
          </p14:sldIdLst>
        </p14:section>
        <p14:section name="Outro" id="{22EDDB9B-1B18-4CFD-8839-75E3C9907009}">
          <p14:sldIdLst>
            <p14:sldId id="322"/>
            <p14:sldId id="316"/>
            <p14:sldId id="330"/>
            <p14:sldId id="343"/>
            <p14:sldId id="35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F5A23-3E23-0B8A-4E35-8B836106DF5F}" name="Bohorquez, Gabriel" initials="GB" userId="S::gjbohorquez@wpi.edu::d9b604e0-1faf-4674-a531-fd59680cb5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5E6"/>
    <a:srgbClr val="EB483B"/>
    <a:srgbClr val="3F84F4"/>
    <a:srgbClr val="0163D9"/>
    <a:srgbClr val="ABD1FF"/>
    <a:srgbClr val="147DFE"/>
    <a:srgbClr val="134BFF"/>
    <a:srgbClr val="111111"/>
    <a:srgbClr val="E97132"/>
    <a:srgbClr val="32A8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1524D-9283-4CCE-9F71-4517DFD87969}" v="11265" dt="2024-04-26T21:40:15.773"/>
    <p1510:client id="{3EFDF017-D540-CBA1-FEF8-B2968CAA8F58}" v="3" vWet="4" dt="2024-04-26T21:36:06.157"/>
    <p1510:client id="{B2AFD658-A74D-CB43-88F5-7CEC2FC2938F}" v="37" dt="2024-04-26T20:58:35.130"/>
    <p1510:client id="{CECE38A0-D467-20D3-B7C4-E94482C2CDFE}" v="39" dt="2024-04-26T21:06:30.957"/>
    <p1510:client id="{E0490F6C-6D3D-433F-8A21-59FD9BF05392}" v="3602" dt="2024-04-26T21:27:14.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54" autoAdjust="0"/>
  </p:normalViewPr>
  <p:slideViewPr>
    <p:cSldViewPr snapToGrid="0">
      <p:cViewPr varScale="1">
        <p:scale>
          <a:sx n="93" d="100"/>
          <a:sy n="93" d="100"/>
        </p:scale>
        <p:origin x="63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abriel\Downloads\Complete%20Flow%20Charts%20and%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abriel\Downloads\Complete%20Flow%20Charts%20and%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abriel\Downloads\Complete%20Flow%20Charts%20and%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abriel\Downloads\Complete%20Flow%20Charts%20and%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3.7499999999999999E-2"/>
          <c:y val="5.0000000000000031E-2"/>
          <c:w val="0.93158333333333321"/>
          <c:h val="0.89999999999999991"/>
        </c:manualLayout>
      </c:layout>
      <c:doughnutChart>
        <c:varyColors val="1"/>
        <c:ser>
          <c:idx val="0"/>
          <c:order val="0"/>
          <c:dPt>
            <c:idx val="0"/>
            <c:bubble3D val="0"/>
            <c:spPr>
              <a:solidFill>
                <a:srgbClr val="EB483B"/>
              </a:solidFill>
              <a:ln w="19050">
                <a:solidFill>
                  <a:schemeClr val="bg1"/>
                </a:solidFill>
              </a:ln>
            </c:spPr>
            <c:extLst>
              <c:ext xmlns:c16="http://schemas.microsoft.com/office/drawing/2014/chart" uri="{C3380CC4-5D6E-409C-BE32-E72D297353CC}">
                <c16:uniqueId val="{00000001-0D48-487B-A1FE-3A8E94596BFE}"/>
              </c:ext>
            </c:extLst>
          </c:dPt>
          <c:dPt>
            <c:idx val="1"/>
            <c:bubble3D val="0"/>
            <c:spPr>
              <a:solidFill>
                <a:srgbClr val="3F84F4"/>
              </a:solidFill>
              <a:ln w="19050">
                <a:solidFill>
                  <a:schemeClr val="bg1"/>
                </a:solidFill>
              </a:ln>
            </c:spPr>
            <c:extLst>
              <c:ext xmlns:c16="http://schemas.microsoft.com/office/drawing/2014/chart" uri="{C3380CC4-5D6E-409C-BE32-E72D297353CC}">
                <c16:uniqueId val="{00000003-0D48-487B-A1FE-3A8E94596BFE}"/>
              </c:ext>
            </c:extLst>
          </c:dPt>
          <c:val>
            <c:numRef>
              <c:f>(Misc!$H$46,Misc!$I$46)</c:f>
              <c:numCache>
                <c:formatCode>0%</c:formatCode>
                <c:ptCount val="2"/>
                <c:pt idx="0">
                  <c:v>0.59</c:v>
                </c:pt>
                <c:pt idx="1">
                  <c:v>0.41</c:v>
                </c:pt>
              </c:numCache>
            </c:numRef>
          </c:val>
          <c:extLst>
            <c:ext xmlns:c16="http://schemas.microsoft.com/office/drawing/2014/chart" uri="{C3380CC4-5D6E-409C-BE32-E72D297353CC}">
              <c16:uniqueId val="{00000004-0D48-487B-A1FE-3A8E94596BFE}"/>
            </c:ext>
          </c:extLst>
        </c:ser>
        <c:dLbls>
          <c:showLegendKey val="0"/>
          <c:showVal val="0"/>
          <c:showCatName val="0"/>
          <c:showSerName val="0"/>
          <c:showPercent val="0"/>
          <c:showBubbleSize val="0"/>
          <c:showLeaderLines val="1"/>
        </c:dLbls>
        <c:firstSliceAng val="0"/>
        <c:holeSize val="65"/>
      </c:doughnutChart>
    </c:plotArea>
    <c:plotVisOnly val="1"/>
    <c:dispBlanksAs val="zero"/>
    <c:showDLblsOverMax val="1"/>
  </c:chart>
  <c:spPr>
    <a:solidFill>
      <a:srgbClr val="FFFFFF">
        <a:alpha val="0"/>
      </a:srgbClr>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135186676695532E-2"/>
          <c:y val="4.9999957175685041E-2"/>
          <c:w val="0.87431273421951239"/>
          <c:h val="0.90000008564862988"/>
        </c:manualLayout>
      </c:layout>
      <c:doughnutChart>
        <c:varyColors val="1"/>
        <c:ser>
          <c:idx val="0"/>
          <c:order val="0"/>
          <c:spPr>
            <a:ln w="19050">
              <a:solidFill>
                <a:schemeClr val="bg1"/>
              </a:solidFill>
            </a:ln>
          </c:spPr>
          <c:dPt>
            <c:idx val="0"/>
            <c:bubble3D val="0"/>
            <c:spPr>
              <a:solidFill>
                <a:srgbClr val="EB483B"/>
              </a:solidFill>
              <a:ln w="19050">
                <a:solidFill>
                  <a:schemeClr val="bg1"/>
                </a:solidFill>
              </a:ln>
            </c:spPr>
            <c:extLst>
              <c:ext xmlns:c16="http://schemas.microsoft.com/office/drawing/2014/chart" uri="{C3380CC4-5D6E-409C-BE32-E72D297353CC}">
                <c16:uniqueId val="{00000001-B8A6-406D-B2C8-B3A77689FBAE}"/>
              </c:ext>
            </c:extLst>
          </c:dPt>
          <c:dPt>
            <c:idx val="1"/>
            <c:bubble3D val="0"/>
            <c:spPr>
              <a:solidFill>
                <a:srgbClr val="3F84F4"/>
              </a:solidFill>
              <a:ln w="19050">
                <a:solidFill>
                  <a:schemeClr val="bg1"/>
                </a:solidFill>
              </a:ln>
            </c:spPr>
            <c:extLst>
              <c:ext xmlns:c16="http://schemas.microsoft.com/office/drawing/2014/chart" uri="{C3380CC4-5D6E-409C-BE32-E72D297353CC}">
                <c16:uniqueId val="{00000003-B8A6-406D-B2C8-B3A77689FBAE}"/>
              </c:ext>
            </c:extLst>
          </c:dPt>
          <c:val>
            <c:numRef>
              <c:f>(Misc!$H$50,Misc!$I$50)</c:f>
              <c:numCache>
                <c:formatCode>0%</c:formatCode>
                <c:ptCount val="2"/>
                <c:pt idx="0">
                  <c:v>0.69</c:v>
                </c:pt>
                <c:pt idx="1">
                  <c:v>0.31</c:v>
                </c:pt>
              </c:numCache>
            </c:numRef>
          </c:val>
          <c:extLst>
            <c:ext xmlns:c16="http://schemas.microsoft.com/office/drawing/2014/chart" uri="{C3380CC4-5D6E-409C-BE32-E72D297353CC}">
              <c16:uniqueId val="{00000004-B8A6-406D-B2C8-B3A77689FBAE}"/>
            </c:ext>
          </c:extLst>
        </c:ser>
        <c:dLbls>
          <c:showLegendKey val="0"/>
          <c:showVal val="0"/>
          <c:showCatName val="0"/>
          <c:showSerName val="0"/>
          <c:showPercent val="0"/>
          <c:showBubbleSize val="0"/>
          <c:showLeaderLines val="1"/>
        </c:dLbls>
        <c:firstSliceAng val="0"/>
        <c:holeSize val="65"/>
      </c:doughnutChart>
    </c:plotArea>
    <c:plotVisOnly val="1"/>
    <c:dispBlanksAs val="zero"/>
    <c:showDLblsOverMax val="1"/>
  </c:chart>
  <c:spPr>
    <a:solidFill>
      <a:srgbClr val="FFFFFF">
        <a:alpha val="0"/>
      </a:srgbClr>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3.7499999999999999E-2"/>
          <c:y val="5.0000000000000031E-2"/>
          <c:w val="0.93158333333333321"/>
          <c:h val="0.89999999999999991"/>
        </c:manualLayout>
      </c:layout>
      <c:doughnutChart>
        <c:varyColors val="1"/>
        <c:ser>
          <c:idx val="0"/>
          <c:order val="0"/>
          <c:spPr>
            <a:ln w="19050">
              <a:solidFill>
                <a:schemeClr val="bg1"/>
              </a:solidFill>
            </a:ln>
          </c:spPr>
          <c:dPt>
            <c:idx val="0"/>
            <c:bubble3D val="0"/>
            <c:spPr>
              <a:solidFill>
                <a:srgbClr val="EB483B"/>
              </a:solidFill>
              <a:ln w="19050">
                <a:solidFill>
                  <a:schemeClr val="bg1"/>
                </a:solidFill>
              </a:ln>
            </c:spPr>
            <c:extLst>
              <c:ext xmlns:c16="http://schemas.microsoft.com/office/drawing/2014/chart" uri="{C3380CC4-5D6E-409C-BE32-E72D297353CC}">
                <c16:uniqueId val="{00000001-1070-4182-9F2A-51E038CDB18D}"/>
              </c:ext>
            </c:extLst>
          </c:dPt>
          <c:dPt>
            <c:idx val="1"/>
            <c:bubble3D val="0"/>
            <c:spPr>
              <a:solidFill>
                <a:srgbClr val="3F84F4"/>
              </a:solidFill>
              <a:ln w="19050">
                <a:solidFill>
                  <a:schemeClr val="bg1"/>
                </a:solidFill>
              </a:ln>
            </c:spPr>
            <c:extLst>
              <c:ext xmlns:c16="http://schemas.microsoft.com/office/drawing/2014/chart" uri="{C3380CC4-5D6E-409C-BE32-E72D297353CC}">
                <c16:uniqueId val="{00000003-1070-4182-9F2A-51E038CDB18D}"/>
              </c:ext>
            </c:extLst>
          </c:dPt>
          <c:val>
            <c:numRef>
              <c:f>(Misc!$H$53,Misc!$I$53)</c:f>
              <c:numCache>
                <c:formatCode>0%</c:formatCode>
                <c:ptCount val="2"/>
                <c:pt idx="0">
                  <c:v>0.6</c:v>
                </c:pt>
                <c:pt idx="1">
                  <c:v>0.4</c:v>
                </c:pt>
              </c:numCache>
            </c:numRef>
          </c:val>
          <c:extLst>
            <c:ext xmlns:c16="http://schemas.microsoft.com/office/drawing/2014/chart" uri="{C3380CC4-5D6E-409C-BE32-E72D297353CC}">
              <c16:uniqueId val="{00000004-1070-4182-9F2A-51E038CDB18D}"/>
            </c:ext>
          </c:extLst>
        </c:ser>
        <c:dLbls>
          <c:showLegendKey val="0"/>
          <c:showVal val="0"/>
          <c:showCatName val="0"/>
          <c:showSerName val="0"/>
          <c:showPercent val="0"/>
          <c:showBubbleSize val="0"/>
          <c:showLeaderLines val="1"/>
        </c:dLbls>
        <c:firstSliceAng val="0"/>
        <c:holeSize val="65"/>
      </c:doughnutChart>
      <c:spPr>
        <a:ln w="19050">
          <a:solidFill>
            <a:schemeClr val="bg1"/>
          </a:solidFill>
        </a:ln>
      </c:spPr>
    </c:plotArea>
    <c:plotVisOnly val="1"/>
    <c:dispBlanksAs val="zero"/>
    <c:showDLblsOverMax val="1"/>
  </c:chart>
  <c:spPr>
    <a:solidFill>
      <a:srgbClr val="FFFFFF">
        <a:alpha val="0"/>
      </a:srgbClr>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3.7499999999999999E-2"/>
          <c:y val="5.0000000000000031E-2"/>
          <c:w val="0.93158333333333321"/>
          <c:h val="0.89999999999999991"/>
        </c:manualLayout>
      </c:layout>
      <c:doughnutChart>
        <c:varyColors val="1"/>
        <c:ser>
          <c:idx val="0"/>
          <c:order val="0"/>
          <c:spPr>
            <a:ln w="19050">
              <a:solidFill>
                <a:schemeClr val="bg1"/>
              </a:solidFill>
            </a:ln>
          </c:spPr>
          <c:dPt>
            <c:idx val="0"/>
            <c:bubble3D val="0"/>
            <c:spPr>
              <a:solidFill>
                <a:srgbClr val="EB483B"/>
              </a:solidFill>
              <a:ln w="19050">
                <a:solidFill>
                  <a:schemeClr val="bg1"/>
                </a:solidFill>
              </a:ln>
            </c:spPr>
            <c:extLst>
              <c:ext xmlns:c16="http://schemas.microsoft.com/office/drawing/2014/chart" uri="{C3380CC4-5D6E-409C-BE32-E72D297353CC}">
                <c16:uniqueId val="{00000001-56BC-42E1-8D45-C99317994E74}"/>
              </c:ext>
            </c:extLst>
          </c:dPt>
          <c:dPt>
            <c:idx val="1"/>
            <c:bubble3D val="0"/>
            <c:spPr>
              <a:solidFill>
                <a:srgbClr val="3F84F4"/>
              </a:solidFill>
              <a:ln w="19050">
                <a:solidFill>
                  <a:schemeClr val="bg1"/>
                </a:solidFill>
              </a:ln>
            </c:spPr>
            <c:extLst>
              <c:ext xmlns:c16="http://schemas.microsoft.com/office/drawing/2014/chart" uri="{C3380CC4-5D6E-409C-BE32-E72D297353CC}">
                <c16:uniqueId val="{00000003-56BC-42E1-8D45-C99317994E74}"/>
              </c:ext>
            </c:extLst>
          </c:dPt>
          <c:val>
            <c:numRef>
              <c:f>'[Complete Flow Charts and Graphs.xlsx]Misc'!$H$43,'[Complete Flow Charts and Graphs.xlsx]Misc'!$I$43</c:f>
              <c:numCache>
                <c:formatCode>0%</c:formatCode>
                <c:ptCount val="2"/>
                <c:pt idx="0">
                  <c:v>0.56000000000000005</c:v>
                </c:pt>
                <c:pt idx="1">
                  <c:v>0.44</c:v>
                </c:pt>
              </c:numCache>
            </c:numRef>
          </c:val>
          <c:extLst>
            <c:ext xmlns:c16="http://schemas.microsoft.com/office/drawing/2014/chart" uri="{C3380CC4-5D6E-409C-BE32-E72D297353CC}">
              <c16:uniqueId val="{00000004-56BC-42E1-8D45-C99317994E74}"/>
            </c:ext>
          </c:extLst>
        </c:ser>
        <c:dLbls>
          <c:showLegendKey val="0"/>
          <c:showVal val="0"/>
          <c:showCatName val="0"/>
          <c:showSerName val="0"/>
          <c:showPercent val="0"/>
          <c:showBubbleSize val="0"/>
          <c:showLeaderLines val="1"/>
        </c:dLbls>
        <c:firstSliceAng val="0"/>
        <c:holeSize val="65"/>
      </c:doughnutChart>
    </c:plotArea>
    <c:plotVisOnly val="1"/>
    <c:dispBlanksAs val="zero"/>
    <c:showDLblsOverMax val="1"/>
  </c:chart>
  <c:spPr>
    <a:solidFill>
      <a:srgbClr val="FFFFFF">
        <a:alpha val="0"/>
      </a:srgbClr>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CB72B-85BD-406B-93EB-E9B5181F17D5}"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E093F-74D2-4685-BE19-B865F8D8B42E}" type="slidenum">
              <a:rPr lang="en-US" smtClean="0"/>
              <a:t>‹#›</a:t>
            </a:fld>
            <a:endParaRPr lang="en-US"/>
          </a:p>
        </p:txBody>
      </p:sp>
    </p:spTree>
    <p:extLst>
      <p:ext uri="{BB962C8B-B14F-4D97-AF65-F5344CB8AC3E}">
        <p14:creationId xmlns:p14="http://schemas.microsoft.com/office/powerpoint/2010/main" val="2326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write poetry after Auschwitz is barbaric." </a:t>
            </a:r>
            <a:endParaRPr lang="en-US"/>
          </a:p>
          <a:p>
            <a:r>
              <a:rPr lang="en-US"/>
              <a:t>This was written by well known </a:t>
            </a:r>
            <a:r>
              <a:rPr lang="en-US" err="1"/>
              <a:t>german</a:t>
            </a:r>
            <a:r>
              <a:rPr lang="en-US"/>
              <a:t> philosopher, Theodor Adorno in 1949.</a:t>
            </a:r>
          </a:p>
          <a:p>
            <a:r>
              <a:rPr lang="en-US" dirty="0"/>
              <a:t>He believed that after the horrors of the </a:t>
            </a:r>
            <a:r>
              <a:rPr lang="en-US" err="1"/>
              <a:t>the</a:t>
            </a:r>
            <a:r>
              <a:rPr lang="en-US" dirty="0"/>
              <a:t> holocaust</a:t>
            </a:r>
            <a:r>
              <a:rPr lang="en-US"/>
              <a:t>;</a:t>
            </a:r>
            <a:r>
              <a:rPr lang="en-US" dirty="0"/>
              <a:t> creative writing, metaphor, and poetry was no longer suitable. A bit later, after further reading and thinking with his fellow philosophers, Adorno would go back on his initial quote.</a:t>
            </a:r>
          </a:p>
        </p:txBody>
      </p:sp>
      <p:sp>
        <p:nvSpPr>
          <p:cNvPr id="4" name="Slide Number Placeholder 3"/>
          <p:cNvSpPr>
            <a:spLocks noGrp="1"/>
          </p:cNvSpPr>
          <p:nvPr>
            <p:ph type="sldNum" sz="quarter" idx="5"/>
          </p:nvPr>
        </p:nvSpPr>
        <p:spPr/>
        <p:txBody>
          <a:bodyPr/>
          <a:lstStyle/>
          <a:p>
            <a:fld id="{C73E093F-74D2-4685-BE19-B865F8D8B42E}" type="slidenum">
              <a:rPr lang="en-US" smtClean="0"/>
              <a:t>1</a:t>
            </a:fld>
            <a:endParaRPr lang="en-US"/>
          </a:p>
        </p:txBody>
      </p:sp>
    </p:spTree>
    <p:extLst>
      <p:ext uri="{BB962C8B-B14F-4D97-AF65-F5344CB8AC3E}">
        <p14:creationId xmlns:p14="http://schemas.microsoft.com/office/powerpoint/2010/main" val="4162621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a:t>
            </a:r>
            <a:r>
              <a:rPr lang="en-US" dirty="0"/>
              <a:t> To accomplish these </a:t>
            </a:r>
            <a:r>
              <a:rPr lang="en-US"/>
              <a:t>objectives</a:t>
            </a:r>
            <a:r>
              <a:rPr lang="en-US" dirty="0"/>
              <a:t>, we used a variety of methods including:</a:t>
            </a:r>
            <a:r>
              <a:rPr lang="en-US"/>
              <a:t> expert interviews, social media and web analysis, surveys, focus groups, literature review</a:t>
            </a:r>
            <a:endParaRPr lang="en-US" dirty="0"/>
          </a:p>
        </p:txBody>
      </p:sp>
      <p:sp>
        <p:nvSpPr>
          <p:cNvPr id="4" name="Slide Number Placeholder 3"/>
          <p:cNvSpPr>
            <a:spLocks noGrp="1"/>
          </p:cNvSpPr>
          <p:nvPr>
            <p:ph type="sldNum" sz="quarter" idx="5"/>
          </p:nvPr>
        </p:nvSpPr>
        <p:spPr/>
        <p:txBody>
          <a:bodyPr/>
          <a:lstStyle/>
          <a:p>
            <a:fld id="{C73E093F-74D2-4685-BE19-B865F8D8B42E}" type="slidenum">
              <a:rPr lang="en-US" smtClean="0"/>
              <a:t>10</a:t>
            </a:fld>
            <a:endParaRPr lang="en-US"/>
          </a:p>
        </p:txBody>
      </p:sp>
    </p:spTree>
    <p:extLst>
      <p:ext uri="{BB962C8B-B14F-4D97-AF65-F5344CB8AC3E}">
        <p14:creationId xmlns:p14="http://schemas.microsoft.com/office/powerpoint/2010/main" val="1380921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Matt:</a:t>
            </a:r>
            <a:r>
              <a:rPr lang="en-US" dirty="0"/>
              <a:t> To accomplish these goals, we used a variety of methods including:</a:t>
            </a:r>
          </a:p>
          <a:p>
            <a:endParaRPr lang="en-US" dirty="0"/>
          </a:p>
        </p:txBody>
      </p:sp>
      <p:sp>
        <p:nvSpPr>
          <p:cNvPr id="4" name="Slide Number Placeholder 3"/>
          <p:cNvSpPr>
            <a:spLocks noGrp="1"/>
          </p:cNvSpPr>
          <p:nvPr>
            <p:ph type="sldNum" sz="quarter" idx="5"/>
          </p:nvPr>
        </p:nvSpPr>
        <p:spPr/>
        <p:txBody>
          <a:bodyPr/>
          <a:lstStyle/>
          <a:p>
            <a:fld id="{C73E093F-74D2-4685-BE19-B865F8D8B42E}" type="slidenum">
              <a:rPr lang="en-US" smtClean="0"/>
              <a:t>11</a:t>
            </a:fld>
            <a:endParaRPr lang="en-US"/>
          </a:p>
        </p:txBody>
      </p:sp>
    </p:spTree>
    <p:extLst>
      <p:ext uri="{BB962C8B-B14F-4D97-AF65-F5344CB8AC3E}">
        <p14:creationId xmlns:p14="http://schemas.microsoft.com/office/powerpoint/2010/main" val="1049155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a:t>
            </a:r>
            <a:r>
              <a:rPr lang="en-US" dirty="0"/>
              <a:t> To accomplish these goals, we used a variety of methods including:</a:t>
            </a:r>
          </a:p>
        </p:txBody>
      </p:sp>
      <p:sp>
        <p:nvSpPr>
          <p:cNvPr id="4" name="Slide Number Placeholder 3"/>
          <p:cNvSpPr>
            <a:spLocks noGrp="1"/>
          </p:cNvSpPr>
          <p:nvPr>
            <p:ph type="sldNum" sz="quarter" idx="5"/>
          </p:nvPr>
        </p:nvSpPr>
        <p:spPr/>
        <p:txBody>
          <a:bodyPr/>
          <a:lstStyle/>
          <a:p>
            <a:fld id="{C73E093F-74D2-4685-BE19-B865F8D8B42E}" type="slidenum">
              <a:rPr lang="en-US" smtClean="0"/>
              <a:t>12</a:t>
            </a:fld>
            <a:endParaRPr lang="en-US"/>
          </a:p>
        </p:txBody>
      </p:sp>
    </p:spTree>
    <p:extLst>
      <p:ext uri="{BB962C8B-B14F-4D97-AF65-F5344CB8AC3E}">
        <p14:creationId xmlns:p14="http://schemas.microsoft.com/office/powerpoint/2010/main" val="1406676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a:t>
            </a:r>
            <a:r>
              <a:rPr lang="en-US" dirty="0"/>
              <a:t> To accomplish these goals, we used a variety of methods including:</a:t>
            </a:r>
          </a:p>
        </p:txBody>
      </p:sp>
      <p:sp>
        <p:nvSpPr>
          <p:cNvPr id="4" name="Slide Number Placeholder 3"/>
          <p:cNvSpPr>
            <a:spLocks noGrp="1"/>
          </p:cNvSpPr>
          <p:nvPr>
            <p:ph type="sldNum" sz="quarter" idx="5"/>
          </p:nvPr>
        </p:nvSpPr>
        <p:spPr/>
        <p:txBody>
          <a:bodyPr/>
          <a:lstStyle/>
          <a:p>
            <a:fld id="{C73E093F-74D2-4685-BE19-B865F8D8B42E}" type="slidenum">
              <a:rPr lang="en-US" smtClean="0"/>
              <a:t>13</a:t>
            </a:fld>
            <a:endParaRPr lang="en-US"/>
          </a:p>
        </p:txBody>
      </p:sp>
    </p:spTree>
    <p:extLst>
      <p:ext uri="{BB962C8B-B14F-4D97-AF65-F5344CB8AC3E}">
        <p14:creationId xmlns:p14="http://schemas.microsoft.com/office/powerpoint/2010/main" val="737418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a:t>
            </a:r>
            <a:r>
              <a:rPr lang="en-US" dirty="0"/>
              <a:t> To accomplish these goals, we used a variety of methods including:</a:t>
            </a:r>
          </a:p>
        </p:txBody>
      </p:sp>
      <p:sp>
        <p:nvSpPr>
          <p:cNvPr id="4" name="Slide Number Placeholder 3"/>
          <p:cNvSpPr>
            <a:spLocks noGrp="1"/>
          </p:cNvSpPr>
          <p:nvPr>
            <p:ph type="sldNum" sz="quarter" idx="5"/>
          </p:nvPr>
        </p:nvSpPr>
        <p:spPr/>
        <p:txBody>
          <a:bodyPr/>
          <a:lstStyle/>
          <a:p>
            <a:fld id="{C73E093F-74D2-4685-BE19-B865F8D8B42E}" type="slidenum">
              <a:rPr lang="en-US" smtClean="0"/>
              <a:t>14</a:t>
            </a:fld>
            <a:endParaRPr lang="en-US"/>
          </a:p>
        </p:txBody>
      </p:sp>
    </p:spTree>
    <p:extLst>
      <p:ext uri="{BB962C8B-B14F-4D97-AF65-F5344CB8AC3E}">
        <p14:creationId xmlns:p14="http://schemas.microsoft.com/office/powerpoint/2010/main" val="1824000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a:t>
            </a:r>
            <a:r>
              <a:rPr lang="en-US" dirty="0"/>
              <a:t> To accomplish these goals, we used a variety of methods including:</a:t>
            </a:r>
          </a:p>
        </p:txBody>
      </p:sp>
      <p:sp>
        <p:nvSpPr>
          <p:cNvPr id="4" name="Slide Number Placeholder 3"/>
          <p:cNvSpPr>
            <a:spLocks noGrp="1"/>
          </p:cNvSpPr>
          <p:nvPr>
            <p:ph type="sldNum" sz="quarter" idx="5"/>
          </p:nvPr>
        </p:nvSpPr>
        <p:spPr/>
        <p:txBody>
          <a:bodyPr/>
          <a:lstStyle/>
          <a:p>
            <a:fld id="{C73E093F-74D2-4685-BE19-B865F8D8B42E}" type="slidenum">
              <a:rPr lang="en-US" smtClean="0"/>
              <a:t>15</a:t>
            </a:fld>
            <a:endParaRPr lang="en-US"/>
          </a:p>
        </p:txBody>
      </p:sp>
    </p:spTree>
    <p:extLst>
      <p:ext uri="{BB962C8B-B14F-4D97-AF65-F5344CB8AC3E}">
        <p14:creationId xmlns:p14="http://schemas.microsoft.com/office/powerpoint/2010/main" val="363331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a:t>
            </a:r>
            <a:r>
              <a:rPr lang="en-US" dirty="0"/>
              <a:t> To accomplish these goals, we used a variety of methods including:</a:t>
            </a:r>
          </a:p>
        </p:txBody>
      </p:sp>
      <p:sp>
        <p:nvSpPr>
          <p:cNvPr id="4" name="Slide Number Placeholder 3"/>
          <p:cNvSpPr>
            <a:spLocks noGrp="1"/>
          </p:cNvSpPr>
          <p:nvPr>
            <p:ph type="sldNum" sz="quarter" idx="5"/>
          </p:nvPr>
        </p:nvSpPr>
        <p:spPr/>
        <p:txBody>
          <a:bodyPr/>
          <a:lstStyle/>
          <a:p>
            <a:fld id="{C73E093F-74D2-4685-BE19-B865F8D8B42E}" type="slidenum">
              <a:rPr lang="en-US" smtClean="0"/>
              <a:t>16</a:t>
            </a:fld>
            <a:endParaRPr lang="en-US"/>
          </a:p>
        </p:txBody>
      </p:sp>
    </p:spTree>
    <p:extLst>
      <p:ext uri="{BB962C8B-B14F-4D97-AF65-F5344CB8AC3E}">
        <p14:creationId xmlns:p14="http://schemas.microsoft.com/office/powerpoint/2010/main" val="2854660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a:t>
            </a:r>
            <a:endParaRPr lang="en-US" dirty="0"/>
          </a:p>
          <a:p>
            <a:r>
              <a:rPr lang="en-US"/>
              <a:t>We worked through this project, starting by setting out to understand and define our goals, we then moved forward conducting research to gain valuable information and find best practices, with this background information we then began with our surveys, interviews, and focus groups. Putting everything together, we then worked to develop solutions to propose which came together and concluded our project.</a:t>
            </a:r>
          </a:p>
        </p:txBody>
      </p:sp>
      <p:sp>
        <p:nvSpPr>
          <p:cNvPr id="4" name="Slide Number Placeholder 3"/>
          <p:cNvSpPr>
            <a:spLocks noGrp="1"/>
          </p:cNvSpPr>
          <p:nvPr>
            <p:ph type="sldNum" sz="quarter" idx="5"/>
          </p:nvPr>
        </p:nvSpPr>
        <p:spPr/>
        <p:txBody>
          <a:bodyPr/>
          <a:lstStyle/>
          <a:p>
            <a:fld id="{C73E093F-74D2-4685-BE19-B865F8D8B42E}" type="slidenum">
              <a:rPr lang="en-US" smtClean="0"/>
              <a:t>17</a:t>
            </a:fld>
            <a:endParaRPr lang="en-US"/>
          </a:p>
        </p:txBody>
      </p:sp>
    </p:spTree>
    <p:extLst>
      <p:ext uri="{BB962C8B-B14F-4D97-AF65-F5344CB8AC3E}">
        <p14:creationId xmlns:p14="http://schemas.microsoft.com/office/powerpoint/2010/main" val="344624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a:t>
            </a:r>
            <a:r>
              <a:rPr lang="en-US" dirty="0"/>
              <a:t> Following this roadmap, we now move into our results</a:t>
            </a:r>
            <a:r>
              <a:rPr lang="en-US"/>
              <a:t> and findings</a:t>
            </a:r>
            <a:r>
              <a:rPr lang="en-US" dirty="0"/>
              <a:t>, starting with what came from our investigation into the best practices for non-profit branding</a:t>
            </a:r>
          </a:p>
        </p:txBody>
      </p:sp>
      <p:sp>
        <p:nvSpPr>
          <p:cNvPr id="4" name="Slide Number Placeholder 3"/>
          <p:cNvSpPr>
            <a:spLocks noGrp="1"/>
          </p:cNvSpPr>
          <p:nvPr>
            <p:ph type="sldNum" sz="quarter" idx="5"/>
          </p:nvPr>
        </p:nvSpPr>
        <p:spPr/>
        <p:txBody>
          <a:bodyPr/>
          <a:lstStyle/>
          <a:p>
            <a:fld id="{C73E093F-74D2-4685-BE19-B865F8D8B42E}" type="slidenum">
              <a:rPr lang="en-US" smtClean="0"/>
              <a:t>18</a:t>
            </a:fld>
            <a:endParaRPr lang="en-US"/>
          </a:p>
        </p:txBody>
      </p:sp>
    </p:spTree>
    <p:extLst>
      <p:ext uri="{BB962C8B-B14F-4D97-AF65-F5344CB8AC3E}">
        <p14:creationId xmlns:p14="http://schemas.microsoft.com/office/powerpoint/2010/main" val="2796763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Matt: </a:t>
            </a:r>
            <a:r>
              <a:rPr lang="en-US"/>
              <a:t>First, with our expert interviews, we began by interviewing Liz Hawkins, a Marketing professional at a </a:t>
            </a:r>
            <a:r>
              <a:rPr lang="en-US" err="1"/>
              <a:t>german</a:t>
            </a:r>
            <a:r>
              <a:rPr lang="en-US"/>
              <a:t> pharmaceutical company. From this discussion, along with a variety of inside </a:t>
            </a:r>
            <a:r>
              <a:rPr lang="en-US" err="1"/>
              <a:t>german</a:t>
            </a:r>
            <a:r>
              <a:rPr lang="en-US"/>
              <a:t> culture and communication practices,  we learned that </a:t>
            </a:r>
            <a:r>
              <a:rPr lang="en-US" err="1"/>
              <a:t>german</a:t>
            </a:r>
            <a:r>
              <a:rPr lang="en-US"/>
              <a:t> </a:t>
            </a:r>
            <a:r>
              <a:rPr lang="en-US" err="1"/>
              <a:t>advertsing</a:t>
            </a:r>
            <a:r>
              <a:rPr lang="en-US"/>
              <a:t> is often straightforward and should prioritize clarity. Also she emphasized that logos are one of the most important aspects of branding and should convey that </a:t>
            </a:r>
            <a:r>
              <a:rPr lang="en-US" err="1"/>
              <a:t>subrands</a:t>
            </a:r>
            <a:r>
              <a:rPr lang="en-US"/>
              <a:t> are part of one </a:t>
            </a:r>
            <a:r>
              <a:rPr lang="en-US" err="1"/>
              <a:t>orgnaization</a:t>
            </a:r>
            <a:r>
              <a:rPr lang="en-US"/>
              <a:t>.</a:t>
            </a:r>
            <a:endParaRPr lang="en-US" b="1"/>
          </a:p>
          <a:p>
            <a:r>
              <a:rPr lang="en-US" b="1"/>
              <a:t>Connor: </a:t>
            </a:r>
            <a:r>
              <a:rPr lang="en-US" b="0"/>
              <a:t>Dr. Kate McIntyre is a professor of </a:t>
            </a:r>
            <a:r>
              <a:rPr lang="en-US"/>
              <a:t>creative writing at WPI. Her expertise shed light on the many ways writers connect with organizations, revealing that writers in general are more content driven than advert driven. She also gave us useful information about the types of social media that writers use, citing a recent migration of writers away from the platform formerly known as twitter. </a:t>
            </a:r>
            <a:endParaRPr lang="en-US" b="0"/>
          </a:p>
        </p:txBody>
      </p:sp>
      <p:sp>
        <p:nvSpPr>
          <p:cNvPr id="4" name="Slide Number Placeholder 3"/>
          <p:cNvSpPr>
            <a:spLocks noGrp="1"/>
          </p:cNvSpPr>
          <p:nvPr>
            <p:ph type="sldNum" sz="quarter" idx="5"/>
          </p:nvPr>
        </p:nvSpPr>
        <p:spPr/>
        <p:txBody>
          <a:bodyPr/>
          <a:lstStyle/>
          <a:p>
            <a:fld id="{C73E093F-74D2-4685-BE19-B865F8D8B42E}" type="slidenum">
              <a:rPr lang="en-US" smtClean="0"/>
              <a:t>19</a:t>
            </a:fld>
            <a:endParaRPr lang="en-US"/>
          </a:p>
        </p:txBody>
      </p:sp>
    </p:spTree>
    <p:extLst>
      <p:ext uri="{BB962C8B-B14F-4D97-AF65-F5344CB8AC3E}">
        <p14:creationId xmlns:p14="http://schemas.microsoft.com/office/powerpoint/2010/main" val="253491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"Perennial suffering has as much right to expression as the tortured have to scream." Meaning that despite the horrors, people should have the right to write and express themselves in anyway they would like to. We can think of this more specifically with poetry.</a:t>
            </a:r>
          </a:p>
          <a:p>
            <a:r>
              <a:rPr lang="en-US"/>
              <a:t>These 2 quotes, and specifically the change of views exemplify Germany's complex history with poetry and expression, and was important background information that we kept in mind throughout our entire project. </a:t>
            </a:r>
          </a:p>
        </p:txBody>
      </p:sp>
      <p:sp>
        <p:nvSpPr>
          <p:cNvPr id="4" name="Slide Number Placeholder 3"/>
          <p:cNvSpPr>
            <a:spLocks noGrp="1"/>
          </p:cNvSpPr>
          <p:nvPr>
            <p:ph type="sldNum" sz="quarter" idx="5"/>
          </p:nvPr>
        </p:nvSpPr>
        <p:spPr/>
        <p:txBody>
          <a:bodyPr/>
          <a:lstStyle/>
          <a:p>
            <a:fld id="{C73E093F-74D2-4685-BE19-B865F8D8B42E}" type="slidenum">
              <a:rPr lang="en-US" smtClean="0"/>
              <a:t>2</a:t>
            </a:fld>
            <a:endParaRPr lang="en-US"/>
          </a:p>
        </p:txBody>
      </p:sp>
    </p:spTree>
    <p:extLst>
      <p:ext uri="{BB962C8B-B14F-4D97-AF65-F5344CB8AC3E}">
        <p14:creationId xmlns:p14="http://schemas.microsoft.com/office/powerpoint/2010/main" val="700326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Connor: </a:t>
            </a:r>
            <a:r>
              <a:rPr lang="en-US" b="0"/>
              <a:t>To round out objective 1, we also completed a literature review. Some highlighted results of this are important branding strategies for non profits, a way to apply theory surrounding “Hidden champions” to companies which are similar to the sub brands of Haus Fur </a:t>
            </a:r>
            <a:r>
              <a:rPr lang="en-US" b="0" err="1"/>
              <a:t>Poesie</a:t>
            </a:r>
            <a:r>
              <a:rPr lang="en-US" b="0"/>
              <a:t>, and a study demonstrating many of the techniques and benefits of a successful web integration.</a:t>
            </a:r>
            <a:endParaRPr lang="en-US" b="1"/>
          </a:p>
        </p:txBody>
      </p:sp>
      <p:sp>
        <p:nvSpPr>
          <p:cNvPr id="4" name="Slide Number Placeholder 3"/>
          <p:cNvSpPr>
            <a:spLocks noGrp="1"/>
          </p:cNvSpPr>
          <p:nvPr>
            <p:ph type="sldNum" sz="quarter" idx="5"/>
          </p:nvPr>
        </p:nvSpPr>
        <p:spPr/>
        <p:txBody>
          <a:bodyPr/>
          <a:lstStyle/>
          <a:p>
            <a:fld id="{C73E093F-74D2-4685-BE19-B865F8D8B42E}" type="slidenum">
              <a:rPr lang="en-US" smtClean="0"/>
              <a:t>20</a:t>
            </a:fld>
            <a:endParaRPr lang="en-US"/>
          </a:p>
        </p:txBody>
      </p:sp>
    </p:spTree>
    <p:extLst>
      <p:ext uri="{BB962C8B-B14F-4D97-AF65-F5344CB8AC3E}">
        <p14:creationId xmlns:p14="http://schemas.microsoft.com/office/powerpoint/2010/main" val="27347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Andrew:</a:t>
            </a:r>
            <a:r>
              <a:rPr lang="en-US" dirty="0">
                <a:latin typeface="Calibri"/>
                <a:cs typeface="Calibri"/>
              </a:rPr>
              <a:t> Our second set of results came from the </a:t>
            </a:r>
            <a:r>
              <a:rPr lang="en-US" dirty="0"/>
              <a:t>Assessment of User Awareness and Association Between Haus für </a:t>
            </a:r>
            <a:r>
              <a:rPr lang="en-US" dirty="0" err="1"/>
              <a:t>Poesie</a:t>
            </a:r>
            <a:r>
              <a:rPr lang="en-US" dirty="0"/>
              <a:t>, </a:t>
            </a:r>
            <a:r>
              <a:rPr lang="en-US" dirty="0" err="1"/>
              <a:t>lyrikline</a:t>
            </a:r>
            <a:r>
              <a:rPr lang="en-US" dirty="0"/>
              <a:t>, and other Subsidiary Brands</a:t>
            </a:r>
          </a:p>
        </p:txBody>
      </p:sp>
      <p:sp>
        <p:nvSpPr>
          <p:cNvPr id="4" name="Slide Number Placeholder 3"/>
          <p:cNvSpPr>
            <a:spLocks noGrp="1"/>
          </p:cNvSpPr>
          <p:nvPr>
            <p:ph type="sldNum" sz="quarter" idx="5"/>
          </p:nvPr>
        </p:nvSpPr>
        <p:spPr/>
        <p:txBody>
          <a:bodyPr/>
          <a:lstStyle/>
          <a:p>
            <a:fld id="{C73E093F-74D2-4685-BE19-B865F8D8B42E}" type="slidenum">
              <a:rPr lang="en-US" smtClean="0"/>
              <a:t>21</a:t>
            </a:fld>
            <a:endParaRPr lang="en-US"/>
          </a:p>
        </p:txBody>
      </p:sp>
    </p:spTree>
    <p:extLst>
      <p:ext uri="{BB962C8B-B14F-4D97-AF65-F5344CB8AC3E}">
        <p14:creationId xmlns:p14="http://schemas.microsoft.com/office/powerpoint/2010/main" val="913538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Andrew: </a:t>
            </a:r>
            <a:r>
              <a:rPr lang="en-US"/>
              <a:t>Survey responses from </a:t>
            </a:r>
            <a:r>
              <a:rPr lang="en-US" dirty="0"/>
              <a:t>Haus fur </a:t>
            </a:r>
            <a:r>
              <a:rPr lang="en-US" err="1"/>
              <a:t>Poesie's</a:t>
            </a:r>
            <a:r>
              <a:rPr lang="en-US"/>
              <a:t> website</a:t>
            </a:r>
            <a:r>
              <a:rPr lang="en-US" dirty="0"/>
              <a:t> </a:t>
            </a:r>
            <a:r>
              <a:rPr lang="en-US"/>
              <a:t>indicated</a:t>
            </a:r>
            <a:r>
              <a:rPr lang="en-US" dirty="0"/>
              <a:t> the </a:t>
            </a:r>
            <a:r>
              <a:rPr lang="en-US"/>
              <a:t>parent</a:t>
            </a:r>
            <a:r>
              <a:rPr lang="en-US" dirty="0"/>
              <a:t> </a:t>
            </a:r>
            <a:r>
              <a:rPr lang="en-US"/>
              <a:t>of  brand of Haus fur </a:t>
            </a:r>
            <a:r>
              <a:rPr lang="en-US" err="1"/>
              <a:t>Poesie</a:t>
            </a:r>
            <a:r>
              <a:rPr lang="en-US" dirty="0"/>
              <a:t> is </a:t>
            </a:r>
            <a:r>
              <a:rPr lang="en-US"/>
              <a:t>much more known then subsidiary brands.</a:t>
            </a:r>
            <a:r>
              <a:rPr lang="en-US" dirty="0"/>
              <a:t> </a:t>
            </a:r>
            <a:r>
              <a:rPr lang="en-US"/>
              <a:t>The</a:t>
            </a:r>
            <a:r>
              <a:rPr lang="en-US" dirty="0"/>
              <a:t> sub-brands of </a:t>
            </a:r>
            <a:r>
              <a:rPr lang="en-US" err="1"/>
              <a:t>lyrikline</a:t>
            </a:r>
            <a:r>
              <a:rPr lang="en-US" dirty="0"/>
              <a:t>, ZEBRA, open mike, and </a:t>
            </a:r>
            <a:r>
              <a:rPr lang="en-US" dirty="0" err="1"/>
              <a:t>poiesifestival</a:t>
            </a:r>
            <a:r>
              <a:rPr lang="en-US" dirty="0"/>
              <a:t> </a:t>
            </a:r>
            <a:r>
              <a:rPr lang="en-US"/>
              <a:t>also are well known ...</a:t>
            </a:r>
            <a:endParaRPr lang="en-US" dirty="0"/>
          </a:p>
        </p:txBody>
      </p:sp>
      <p:sp>
        <p:nvSpPr>
          <p:cNvPr id="4" name="Slide Number Placeholder 3"/>
          <p:cNvSpPr>
            <a:spLocks noGrp="1"/>
          </p:cNvSpPr>
          <p:nvPr>
            <p:ph type="sldNum" sz="quarter" idx="5"/>
          </p:nvPr>
        </p:nvSpPr>
        <p:spPr/>
        <p:txBody>
          <a:bodyPr/>
          <a:lstStyle/>
          <a:p>
            <a:fld id="{C73E093F-74D2-4685-BE19-B865F8D8B42E}" type="slidenum">
              <a:rPr lang="en-US" smtClean="0"/>
              <a:t>22</a:t>
            </a:fld>
            <a:endParaRPr lang="en-US"/>
          </a:p>
        </p:txBody>
      </p:sp>
    </p:spTree>
    <p:extLst>
      <p:ext uri="{BB962C8B-B14F-4D97-AF65-F5344CB8AC3E}">
        <p14:creationId xmlns:p14="http://schemas.microsoft.com/office/powerpoint/2010/main" val="2798625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Andrew: </a:t>
            </a:r>
            <a:r>
              <a:rPr lang="en-US"/>
              <a:t>but are not used often used </a:t>
            </a:r>
            <a:r>
              <a:rPr lang="en-US" dirty="0"/>
              <a:t>most</a:t>
            </a:r>
            <a:r>
              <a:rPr lang="en-US"/>
              <a:t> likely due to them being seasonal events</a:t>
            </a:r>
            <a:r>
              <a:rPr lang="en-US" dirty="0"/>
              <a:t>. </a:t>
            </a:r>
            <a:r>
              <a:rPr lang="en-US"/>
              <a:t>Therefore consolidation </a:t>
            </a:r>
            <a:r>
              <a:rPr lang="en-US" dirty="0"/>
              <a:t>of these </a:t>
            </a:r>
            <a:r>
              <a:rPr lang="en-US"/>
              <a:t>websites onto their main website is advisable.</a:t>
            </a:r>
          </a:p>
          <a:p>
            <a:endParaRPr lang="en-US" b="1"/>
          </a:p>
        </p:txBody>
      </p:sp>
      <p:sp>
        <p:nvSpPr>
          <p:cNvPr id="4" name="Slide Number Placeholder 3"/>
          <p:cNvSpPr>
            <a:spLocks noGrp="1"/>
          </p:cNvSpPr>
          <p:nvPr>
            <p:ph type="sldNum" sz="quarter" idx="5"/>
          </p:nvPr>
        </p:nvSpPr>
        <p:spPr/>
        <p:txBody>
          <a:bodyPr/>
          <a:lstStyle/>
          <a:p>
            <a:fld id="{C73E093F-74D2-4685-BE19-B865F8D8B42E}" type="slidenum">
              <a:rPr lang="en-US" smtClean="0"/>
              <a:t>23</a:t>
            </a:fld>
            <a:endParaRPr lang="en-US"/>
          </a:p>
        </p:txBody>
      </p:sp>
    </p:spTree>
    <p:extLst>
      <p:ext uri="{BB962C8B-B14F-4D97-AF65-F5344CB8AC3E}">
        <p14:creationId xmlns:p14="http://schemas.microsoft.com/office/powerpoint/2010/main" val="1987947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Andrew</a:t>
            </a:r>
            <a:r>
              <a:rPr lang="en-US" b="1" dirty="0"/>
              <a:t>: </a:t>
            </a:r>
            <a:r>
              <a:rPr lang="en-US"/>
              <a:t>Survey responses from</a:t>
            </a:r>
            <a:r>
              <a:rPr lang="en-US" b="1"/>
              <a:t> </a:t>
            </a:r>
            <a:r>
              <a:rPr lang="en-US" err="1"/>
              <a:t>lyrikline's</a:t>
            </a:r>
            <a:r>
              <a:rPr lang="en-US"/>
              <a:t> website show they ...</a:t>
            </a:r>
            <a:endParaRPr lang="en-US" dirty="0"/>
          </a:p>
        </p:txBody>
      </p:sp>
      <p:sp>
        <p:nvSpPr>
          <p:cNvPr id="4" name="Slide Number Placeholder 3"/>
          <p:cNvSpPr>
            <a:spLocks noGrp="1"/>
          </p:cNvSpPr>
          <p:nvPr>
            <p:ph type="sldNum" sz="quarter" idx="5"/>
          </p:nvPr>
        </p:nvSpPr>
        <p:spPr/>
        <p:txBody>
          <a:bodyPr/>
          <a:lstStyle/>
          <a:p>
            <a:fld id="{C73E093F-74D2-4685-BE19-B865F8D8B42E}" type="slidenum">
              <a:rPr lang="en-US" smtClean="0"/>
              <a:t>24</a:t>
            </a:fld>
            <a:endParaRPr lang="en-US"/>
          </a:p>
        </p:txBody>
      </p:sp>
    </p:spTree>
    <p:extLst>
      <p:ext uri="{BB962C8B-B14F-4D97-AF65-F5344CB8AC3E}">
        <p14:creationId xmlns:p14="http://schemas.microsoft.com/office/powerpoint/2010/main" val="1682458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Andrew: </a:t>
            </a:r>
            <a:r>
              <a:rPr lang="en-US"/>
              <a:t>are their brand is much more known by </a:t>
            </a:r>
            <a:r>
              <a:rPr lang="en-US" err="1"/>
              <a:t>lyrikline</a:t>
            </a:r>
            <a:r>
              <a:rPr lang="en-US"/>
              <a:t> users then the rest of the sub-brands and main brands. Therefore, focus on improving brand awareness from the subsidiaries website is important.</a:t>
            </a:r>
            <a:endParaRPr lang="en-US" b="1"/>
          </a:p>
        </p:txBody>
      </p:sp>
      <p:sp>
        <p:nvSpPr>
          <p:cNvPr id="4" name="Slide Number Placeholder 3"/>
          <p:cNvSpPr>
            <a:spLocks noGrp="1"/>
          </p:cNvSpPr>
          <p:nvPr>
            <p:ph type="sldNum" sz="quarter" idx="5"/>
          </p:nvPr>
        </p:nvSpPr>
        <p:spPr/>
        <p:txBody>
          <a:bodyPr/>
          <a:lstStyle/>
          <a:p>
            <a:fld id="{C73E093F-74D2-4685-BE19-B865F8D8B42E}" type="slidenum">
              <a:rPr lang="en-US" smtClean="0"/>
              <a:t>25</a:t>
            </a:fld>
            <a:endParaRPr lang="en-US"/>
          </a:p>
        </p:txBody>
      </p:sp>
    </p:spTree>
    <p:extLst>
      <p:ext uri="{BB962C8B-B14F-4D97-AF65-F5344CB8AC3E}">
        <p14:creationId xmlns:p14="http://schemas.microsoft.com/office/powerpoint/2010/main" val="801092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Gabe</a:t>
            </a:r>
          </a:p>
        </p:txBody>
      </p:sp>
      <p:sp>
        <p:nvSpPr>
          <p:cNvPr id="4" name="Slide Number Placeholder 3"/>
          <p:cNvSpPr>
            <a:spLocks noGrp="1"/>
          </p:cNvSpPr>
          <p:nvPr>
            <p:ph type="sldNum" sz="quarter" idx="5"/>
          </p:nvPr>
        </p:nvSpPr>
        <p:spPr/>
        <p:txBody>
          <a:bodyPr/>
          <a:lstStyle/>
          <a:p>
            <a:fld id="{C73E093F-74D2-4685-BE19-B865F8D8B42E}" type="slidenum">
              <a:rPr lang="en-US" smtClean="0"/>
              <a:t>26</a:t>
            </a:fld>
            <a:endParaRPr lang="en-US"/>
          </a:p>
        </p:txBody>
      </p:sp>
    </p:spTree>
    <p:extLst>
      <p:ext uri="{BB962C8B-B14F-4D97-AF65-F5344CB8AC3E}">
        <p14:creationId xmlns:p14="http://schemas.microsoft.com/office/powerpoint/2010/main" val="1058976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Gabe</a:t>
            </a:r>
          </a:p>
          <a:p>
            <a:pPr marL="171450" indent="-171450">
              <a:buFont typeface="Arial" panose="020B0604020202020204" pitchFamily="34" charset="0"/>
              <a:buChar char="•"/>
            </a:pPr>
            <a:r>
              <a:rPr lang="en-US" dirty="0"/>
              <a:t>Although a good number of users rated the usability as neutral. </a:t>
            </a:r>
          </a:p>
          <a:p>
            <a:pPr marL="171450" indent="-171450">
              <a:buFont typeface="Arial" panose="020B0604020202020204" pitchFamily="34" charset="0"/>
              <a:buChar char="•"/>
            </a:pPr>
            <a:r>
              <a:rPr lang="en-US" dirty="0"/>
              <a:t>A larger number of users have a  more difficult time using Haus Fur </a:t>
            </a:r>
            <a:r>
              <a:rPr lang="en-US" dirty="0" err="1"/>
              <a:t>Poesie</a:t>
            </a:r>
            <a:r>
              <a:rPr lang="en-US" dirty="0"/>
              <a:t> rather than </a:t>
            </a:r>
            <a:r>
              <a:rPr lang="en-US" dirty="0" err="1"/>
              <a:t>lyrikline</a:t>
            </a:r>
            <a:r>
              <a:rPr lang="en-US" dirty="0"/>
              <a:t>  </a:t>
            </a:r>
          </a:p>
          <a:p>
            <a:pPr marL="171450" indent="-171450">
              <a:buFont typeface="Arial" panose="020B0604020202020204" pitchFamily="34" charset="0"/>
              <a:buChar char="•"/>
            </a:pPr>
            <a:r>
              <a:rPr lang="en-US" dirty="0"/>
              <a:t>More effort should be put into working on the Haus Fur </a:t>
            </a:r>
            <a:r>
              <a:rPr lang="en-US" dirty="0" err="1"/>
              <a:t>Poesie</a:t>
            </a:r>
            <a:r>
              <a:rPr lang="en-US" dirty="0"/>
              <a:t> website, instead of </a:t>
            </a:r>
            <a:r>
              <a:rPr lang="en-US" dirty="0" err="1"/>
              <a:t>lyrikline</a:t>
            </a:r>
            <a:endParaRPr lang="en-US" dirty="0"/>
          </a:p>
        </p:txBody>
      </p:sp>
      <p:sp>
        <p:nvSpPr>
          <p:cNvPr id="4" name="Slide Number Placeholder 3"/>
          <p:cNvSpPr>
            <a:spLocks noGrp="1"/>
          </p:cNvSpPr>
          <p:nvPr>
            <p:ph type="sldNum" sz="quarter" idx="5"/>
          </p:nvPr>
        </p:nvSpPr>
        <p:spPr/>
        <p:txBody>
          <a:bodyPr/>
          <a:lstStyle/>
          <a:p>
            <a:fld id="{C73E093F-74D2-4685-BE19-B865F8D8B42E}" type="slidenum">
              <a:rPr lang="en-US" smtClean="0"/>
              <a:t>27</a:t>
            </a:fld>
            <a:endParaRPr lang="en-US"/>
          </a:p>
        </p:txBody>
      </p:sp>
    </p:spTree>
    <p:extLst>
      <p:ext uri="{BB962C8B-B14F-4D97-AF65-F5344CB8AC3E}">
        <p14:creationId xmlns:p14="http://schemas.microsoft.com/office/powerpoint/2010/main" val="319141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Gabe</a:t>
            </a:r>
          </a:p>
          <a:p>
            <a:pPr marL="171450" indent="-171450">
              <a:buFont typeface="Arial" panose="020B0604020202020204" pitchFamily="34" charset="0"/>
              <a:buChar char="•"/>
            </a:pPr>
            <a:r>
              <a:rPr lang="en-US" dirty="0"/>
              <a:t>A significant number of responses reported the websites to be appealing</a:t>
            </a:r>
          </a:p>
          <a:p>
            <a:pPr marL="171450" indent="-171450">
              <a:buFont typeface="Arial" panose="020B0604020202020204" pitchFamily="34" charset="0"/>
              <a:buChar char="•"/>
            </a:pPr>
            <a:r>
              <a:rPr lang="en-US" dirty="0"/>
              <a:t>Although its appealing, both websites still have room for improvement shown by the neutral and unappealing responses. </a:t>
            </a:r>
          </a:p>
        </p:txBody>
      </p:sp>
      <p:sp>
        <p:nvSpPr>
          <p:cNvPr id="4" name="Slide Number Placeholder 3"/>
          <p:cNvSpPr>
            <a:spLocks noGrp="1"/>
          </p:cNvSpPr>
          <p:nvPr>
            <p:ph type="sldNum" sz="quarter" idx="5"/>
          </p:nvPr>
        </p:nvSpPr>
        <p:spPr/>
        <p:txBody>
          <a:bodyPr/>
          <a:lstStyle/>
          <a:p>
            <a:fld id="{C73E093F-74D2-4685-BE19-B865F8D8B42E}" type="slidenum">
              <a:rPr lang="en-US" smtClean="0"/>
              <a:t>28</a:t>
            </a:fld>
            <a:endParaRPr lang="en-US"/>
          </a:p>
        </p:txBody>
      </p:sp>
    </p:spTree>
    <p:extLst>
      <p:ext uri="{BB962C8B-B14F-4D97-AF65-F5344CB8AC3E}">
        <p14:creationId xmlns:p14="http://schemas.microsoft.com/office/powerpoint/2010/main" val="3032385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Andrew</a:t>
            </a:r>
            <a:r>
              <a:rPr lang="en-US" b="1">
                <a:latin typeface="Calibri"/>
                <a:cs typeface="Calibri"/>
              </a:rPr>
              <a:t> : </a:t>
            </a:r>
            <a:r>
              <a:rPr lang="en-US"/>
              <a:t>Our final set of results included the Demographics and Best Practices for Community and Social Media Outreach for Haus für </a:t>
            </a:r>
            <a:r>
              <a:rPr lang="en-US" err="1"/>
              <a:t>Poesie</a:t>
            </a:r>
            <a:r>
              <a:rPr lang="en-US"/>
              <a:t> and Subsidiaries </a:t>
            </a:r>
            <a:endParaRPr lang="en-US">
              <a:latin typeface="Aptos"/>
              <a:cs typeface="Calibri"/>
            </a:endParaRPr>
          </a:p>
        </p:txBody>
      </p:sp>
      <p:sp>
        <p:nvSpPr>
          <p:cNvPr id="4" name="Slide Number Placeholder 3"/>
          <p:cNvSpPr>
            <a:spLocks noGrp="1"/>
          </p:cNvSpPr>
          <p:nvPr>
            <p:ph type="sldNum" sz="quarter" idx="5"/>
          </p:nvPr>
        </p:nvSpPr>
        <p:spPr/>
        <p:txBody>
          <a:bodyPr/>
          <a:lstStyle/>
          <a:p>
            <a:fld id="{C73E093F-74D2-4685-BE19-B865F8D8B42E}" type="slidenum">
              <a:rPr lang="en-US" smtClean="0"/>
              <a:t>29</a:t>
            </a:fld>
            <a:endParaRPr lang="en-US"/>
          </a:p>
        </p:txBody>
      </p:sp>
    </p:spTree>
    <p:extLst>
      <p:ext uri="{BB962C8B-B14F-4D97-AF65-F5344CB8AC3E}">
        <p14:creationId xmlns:p14="http://schemas.microsoft.com/office/powerpoint/2010/main" val="375853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appreciation for poetry can be seen today, as berlins government funds multiple literature organizations, with one of them being our sponsor</a:t>
            </a:r>
          </a:p>
        </p:txBody>
      </p:sp>
      <p:sp>
        <p:nvSpPr>
          <p:cNvPr id="4" name="Slide Number Placeholder 3"/>
          <p:cNvSpPr>
            <a:spLocks noGrp="1"/>
          </p:cNvSpPr>
          <p:nvPr>
            <p:ph type="sldNum" sz="quarter" idx="5"/>
          </p:nvPr>
        </p:nvSpPr>
        <p:spPr/>
        <p:txBody>
          <a:bodyPr/>
          <a:lstStyle/>
          <a:p>
            <a:fld id="{C73E093F-74D2-4685-BE19-B865F8D8B42E}" type="slidenum">
              <a:rPr lang="en-US" smtClean="0"/>
              <a:t>3</a:t>
            </a:fld>
            <a:endParaRPr lang="en-US"/>
          </a:p>
        </p:txBody>
      </p:sp>
    </p:spTree>
    <p:extLst>
      <p:ext uri="{BB962C8B-B14F-4D97-AF65-F5344CB8AC3E}">
        <p14:creationId xmlns:p14="http://schemas.microsoft.com/office/powerpoint/2010/main" val="631400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Andrew</a:t>
            </a:r>
            <a:r>
              <a:rPr lang="en-US" b="1"/>
              <a:t>: </a:t>
            </a:r>
            <a:r>
              <a:rPr lang="en-US"/>
              <a:t>From social media analytics we determined the majority of users for Haus </a:t>
            </a:r>
            <a:r>
              <a:rPr lang="en-US" err="1"/>
              <a:t>fuer</a:t>
            </a:r>
            <a:r>
              <a:rPr lang="en-US"/>
              <a:t> </a:t>
            </a:r>
            <a:r>
              <a:rPr lang="en-US" err="1"/>
              <a:t>Poesie</a:t>
            </a:r>
            <a:r>
              <a:rPr lang="en-US"/>
              <a:t> and their </a:t>
            </a:r>
            <a:r>
              <a:rPr lang="en-US" err="1"/>
              <a:t>subsidaries</a:t>
            </a:r>
            <a:r>
              <a:rPr lang="en-US"/>
              <a:t> were female, and therefore targeting posts towards this demographic would be beneficial for outreach. </a:t>
            </a:r>
            <a:endParaRPr lang="en-US" b="1" dirty="0"/>
          </a:p>
        </p:txBody>
      </p:sp>
      <p:sp>
        <p:nvSpPr>
          <p:cNvPr id="4" name="Slide Number Placeholder 3"/>
          <p:cNvSpPr>
            <a:spLocks noGrp="1"/>
          </p:cNvSpPr>
          <p:nvPr>
            <p:ph type="sldNum" sz="quarter" idx="5"/>
          </p:nvPr>
        </p:nvSpPr>
        <p:spPr/>
        <p:txBody>
          <a:bodyPr/>
          <a:lstStyle/>
          <a:p>
            <a:fld id="{C73E093F-74D2-4685-BE19-B865F8D8B42E}" type="slidenum">
              <a:rPr lang="en-US" smtClean="0"/>
              <a:t>30</a:t>
            </a:fld>
            <a:endParaRPr lang="en-US"/>
          </a:p>
        </p:txBody>
      </p:sp>
    </p:spTree>
    <p:extLst>
      <p:ext uri="{BB962C8B-B14F-4D97-AF65-F5344CB8AC3E}">
        <p14:creationId xmlns:p14="http://schemas.microsoft.com/office/powerpoint/2010/main" val="505956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Andrew</a:t>
            </a:r>
            <a:r>
              <a:rPr lang="en-US" b="1"/>
              <a:t>: </a:t>
            </a:r>
            <a:r>
              <a:rPr lang="en-US"/>
              <a:t>Taking a closer look at </a:t>
            </a:r>
            <a:r>
              <a:rPr lang="en-US" err="1"/>
              <a:t>at</a:t>
            </a:r>
            <a:r>
              <a:rPr lang="en-US"/>
              <a:t> Haus </a:t>
            </a:r>
            <a:r>
              <a:rPr lang="en-US" err="1"/>
              <a:t>fuer</a:t>
            </a:r>
            <a:r>
              <a:rPr lang="en-US"/>
              <a:t> </a:t>
            </a:r>
            <a:r>
              <a:rPr lang="en-US" err="1"/>
              <a:t>Poesie's</a:t>
            </a:r>
            <a:r>
              <a:rPr lang="en-US"/>
              <a:t> previous </a:t>
            </a:r>
            <a:r>
              <a:rPr lang="en-US" err="1"/>
              <a:t>facebook</a:t>
            </a:r>
            <a:r>
              <a:rPr lang="en-US"/>
              <a:t> posts....</a:t>
            </a:r>
          </a:p>
        </p:txBody>
      </p:sp>
      <p:sp>
        <p:nvSpPr>
          <p:cNvPr id="4" name="Slide Number Placeholder 3"/>
          <p:cNvSpPr>
            <a:spLocks noGrp="1"/>
          </p:cNvSpPr>
          <p:nvPr>
            <p:ph type="sldNum" sz="quarter" idx="5"/>
          </p:nvPr>
        </p:nvSpPr>
        <p:spPr/>
        <p:txBody>
          <a:bodyPr/>
          <a:lstStyle/>
          <a:p>
            <a:fld id="{C73E093F-74D2-4685-BE19-B865F8D8B42E}" type="slidenum">
              <a:rPr lang="en-US" smtClean="0"/>
              <a:t>31</a:t>
            </a:fld>
            <a:endParaRPr lang="en-US"/>
          </a:p>
        </p:txBody>
      </p:sp>
    </p:spTree>
    <p:extLst>
      <p:ext uri="{BB962C8B-B14F-4D97-AF65-F5344CB8AC3E}">
        <p14:creationId xmlns:p14="http://schemas.microsoft.com/office/powerpoint/2010/main" val="3767373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Andrew</a:t>
            </a:r>
            <a:r>
              <a:rPr lang="en-US" b="1"/>
              <a:t>: </a:t>
            </a:r>
            <a:r>
              <a:rPr lang="en-US"/>
              <a:t>it can be seen that posts including poets, poems, or event information drives higher engagement. </a:t>
            </a:r>
          </a:p>
        </p:txBody>
      </p:sp>
      <p:sp>
        <p:nvSpPr>
          <p:cNvPr id="4" name="Slide Number Placeholder 3"/>
          <p:cNvSpPr>
            <a:spLocks noGrp="1"/>
          </p:cNvSpPr>
          <p:nvPr>
            <p:ph type="sldNum" sz="quarter" idx="5"/>
          </p:nvPr>
        </p:nvSpPr>
        <p:spPr/>
        <p:txBody>
          <a:bodyPr/>
          <a:lstStyle/>
          <a:p>
            <a:fld id="{C73E093F-74D2-4685-BE19-B865F8D8B42E}" type="slidenum">
              <a:rPr lang="en-US" smtClean="0"/>
              <a:t>32</a:t>
            </a:fld>
            <a:endParaRPr lang="en-US"/>
          </a:p>
        </p:txBody>
      </p:sp>
    </p:spTree>
    <p:extLst>
      <p:ext uri="{BB962C8B-B14F-4D97-AF65-F5344CB8AC3E}">
        <p14:creationId xmlns:p14="http://schemas.microsoft.com/office/powerpoint/2010/main" val="2296095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Andrew</a:t>
            </a:r>
            <a:r>
              <a:rPr lang="en-US" b="1"/>
              <a:t>: </a:t>
            </a:r>
            <a:r>
              <a:rPr lang="en-US"/>
              <a:t>From these results we formed multiple website and engagement recommendation for Haus </a:t>
            </a:r>
            <a:r>
              <a:rPr lang="en-US" err="1"/>
              <a:t>fuer</a:t>
            </a:r>
            <a:r>
              <a:rPr lang="en-US"/>
              <a:t> </a:t>
            </a:r>
            <a:r>
              <a:rPr lang="en-US" err="1"/>
              <a:t>Poesie</a:t>
            </a:r>
            <a:r>
              <a:rPr lang="en-US"/>
              <a:t>.</a:t>
            </a:r>
            <a:endParaRPr lang="en-US" b="1" dirty="0"/>
          </a:p>
        </p:txBody>
      </p:sp>
      <p:sp>
        <p:nvSpPr>
          <p:cNvPr id="4" name="Slide Number Placeholder 3"/>
          <p:cNvSpPr>
            <a:spLocks noGrp="1"/>
          </p:cNvSpPr>
          <p:nvPr>
            <p:ph type="sldNum" sz="quarter" idx="5"/>
          </p:nvPr>
        </p:nvSpPr>
        <p:spPr/>
        <p:txBody>
          <a:bodyPr/>
          <a:lstStyle/>
          <a:p>
            <a:fld id="{C73E093F-74D2-4685-BE19-B865F8D8B42E}" type="slidenum">
              <a:rPr lang="en-US" smtClean="0"/>
              <a:t>33</a:t>
            </a:fld>
            <a:endParaRPr lang="en-US"/>
          </a:p>
        </p:txBody>
      </p:sp>
    </p:spTree>
    <p:extLst>
      <p:ext uri="{BB962C8B-B14F-4D97-AF65-F5344CB8AC3E}">
        <p14:creationId xmlns:p14="http://schemas.microsoft.com/office/powerpoint/2010/main" val="2106826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Matt: Starting with our website recommendations</a:t>
            </a:r>
          </a:p>
        </p:txBody>
      </p:sp>
      <p:sp>
        <p:nvSpPr>
          <p:cNvPr id="4" name="Slide Number Placeholder 3"/>
          <p:cNvSpPr>
            <a:spLocks noGrp="1"/>
          </p:cNvSpPr>
          <p:nvPr>
            <p:ph type="sldNum" sz="quarter" idx="5"/>
          </p:nvPr>
        </p:nvSpPr>
        <p:spPr/>
        <p:txBody>
          <a:bodyPr/>
          <a:lstStyle/>
          <a:p>
            <a:fld id="{C73E093F-74D2-4685-BE19-B865F8D8B42E}" type="slidenum">
              <a:rPr lang="en-US" smtClean="0"/>
              <a:t>34</a:t>
            </a:fld>
            <a:endParaRPr lang="en-US"/>
          </a:p>
        </p:txBody>
      </p:sp>
    </p:spTree>
    <p:extLst>
      <p:ext uri="{BB962C8B-B14F-4D97-AF65-F5344CB8AC3E}">
        <p14:creationId xmlns:p14="http://schemas.microsoft.com/office/powerpoint/2010/main" val="1804315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r>
              <a:rPr lang="en-US"/>
              <a:t>:</a:t>
            </a:r>
            <a:endParaRPr lang="en-US" dirty="0"/>
          </a:p>
          <a:p>
            <a:r>
              <a:rPr lang="en-US"/>
              <a:t>SEO or Search engine optimization is very important to help users and potential customers find you online. This is an issue that Haus Fur </a:t>
            </a:r>
            <a:r>
              <a:rPr lang="en-US" err="1"/>
              <a:t>Poesie</a:t>
            </a:r>
            <a:r>
              <a:rPr lang="en-US"/>
              <a:t> faces. The goal is to be at the top of the search results and as shown, in a search for poetry translation website, </a:t>
            </a:r>
            <a:r>
              <a:rPr lang="en-US" err="1"/>
              <a:t>lyrikline</a:t>
            </a:r>
            <a:r>
              <a:rPr lang="en-US"/>
              <a:t> does not appear. Our first recommendation is to better optimize the SEO, primarily by using keywords such as "poetry" "poetry events" "poetry </a:t>
            </a:r>
            <a:r>
              <a:rPr lang="en-US" err="1"/>
              <a:t>transalation</a:t>
            </a:r>
            <a:r>
              <a:rPr lang="en-US"/>
              <a:t>" or "international poetry"</a:t>
            </a:r>
          </a:p>
          <a:p>
            <a:r>
              <a:rPr lang="en-US"/>
              <a:t>Along with this, it is also recommended to </a:t>
            </a:r>
            <a:r>
              <a:rPr lang="en-US" err="1"/>
              <a:t>prioritze</a:t>
            </a:r>
            <a:r>
              <a:rPr lang="en-US"/>
              <a:t> mobile usability in a future redesign. From our research and data, we found that a large amount of users use the website on their mobile device. Not only will this help with the viewers experience, but mobile optimization also increases a site's SEO ranking.</a:t>
            </a:r>
          </a:p>
          <a:p>
            <a:r>
              <a:rPr lang="en-US"/>
              <a:t>The goal is to be at the top of the search results.</a:t>
            </a:r>
          </a:p>
        </p:txBody>
      </p:sp>
      <p:sp>
        <p:nvSpPr>
          <p:cNvPr id="4" name="Slide Number Placeholder 3"/>
          <p:cNvSpPr>
            <a:spLocks noGrp="1"/>
          </p:cNvSpPr>
          <p:nvPr>
            <p:ph type="sldNum" sz="quarter" idx="5"/>
          </p:nvPr>
        </p:nvSpPr>
        <p:spPr/>
        <p:txBody>
          <a:bodyPr/>
          <a:lstStyle/>
          <a:p>
            <a:fld id="{C73E093F-74D2-4685-BE19-B865F8D8B42E}" type="slidenum">
              <a:rPr lang="en-US" smtClean="0"/>
              <a:t>35</a:t>
            </a:fld>
            <a:endParaRPr lang="en-US"/>
          </a:p>
        </p:txBody>
      </p:sp>
    </p:spTree>
    <p:extLst>
      <p:ext uri="{BB962C8B-B14F-4D97-AF65-F5344CB8AC3E}">
        <p14:creationId xmlns:p14="http://schemas.microsoft.com/office/powerpoint/2010/main" val="3242642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a:t>
            </a:r>
          </a:p>
          <a:p>
            <a:pPr marL="171450" indent="-171450">
              <a:buFont typeface="Arial" panose="020B0604020202020204" pitchFamily="34" charset="0"/>
              <a:buChar char="•"/>
            </a:pPr>
            <a:r>
              <a:rPr lang="en-US" b="0" dirty="0"/>
              <a:t>Another recommendation is redesigning their websites for better </a:t>
            </a:r>
            <a:r>
              <a:rPr lang="en-US" b="0" i="0" dirty="0">
                <a:solidFill>
                  <a:srgbClr val="ECECEC"/>
                </a:solidFill>
                <a:effectLst/>
                <a:highlight>
                  <a:srgbClr val="212121"/>
                </a:highlight>
                <a:latin typeface="Söhne"/>
              </a:rPr>
              <a:t>user experience and a responsive design.</a:t>
            </a:r>
          </a:p>
          <a:p>
            <a:pPr marL="171450" indent="-171450">
              <a:buFont typeface="Arial" panose="020B0604020202020204" pitchFamily="34" charset="0"/>
              <a:buChar char="•"/>
            </a:pPr>
            <a:r>
              <a:rPr lang="en-US" b="0" i="0" dirty="0">
                <a:solidFill>
                  <a:srgbClr val="ECECEC"/>
                </a:solidFill>
                <a:effectLst/>
                <a:highlight>
                  <a:srgbClr val="212121"/>
                </a:highlight>
                <a:latin typeface="Söhne"/>
              </a:rPr>
              <a:t>We started off by looking at the main Haus Fur </a:t>
            </a:r>
            <a:r>
              <a:rPr lang="en-US" b="0" i="0" dirty="0" err="1">
                <a:solidFill>
                  <a:srgbClr val="ECECEC"/>
                </a:solidFill>
                <a:effectLst/>
                <a:highlight>
                  <a:srgbClr val="212121"/>
                </a:highlight>
                <a:latin typeface="Söhne"/>
              </a:rPr>
              <a:t>Poesie</a:t>
            </a:r>
            <a:r>
              <a:rPr lang="en-US" b="0" i="0" dirty="0">
                <a:solidFill>
                  <a:srgbClr val="ECECEC"/>
                </a:solidFill>
                <a:effectLst/>
                <a:highlight>
                  <a:srgbClr val="212121"/>
                </a:highlight>
                <a:latin typeface="Söhne"/>
              </a:rPr>
              <a:t> website. On the left you can see the current website and on the right you can see our proposed mockup.</a:t>
            </a:r>
            <a:endParaRPr lang="en-US" b="0" dirty="0"/>
          </a:p>
        </p:txBody>
      </p:sp>
      <p:sp>
        <p:nvSpPr>
          <p:cNvPr id="4" name="Slide Number Placeholder 3"/>
          <p:cNvSpPr>
            <a:spLocks noGrp="1"/>
          </p:cNvSpPr>
          <p:nvPr>
            <p:ph type="sldNum" sz="quarter" idx="5"/>
          </p:nvPr>
        </p:nvSpPr>
        <p:spPr/>
        <p:txBody>
          <a:bodyPr/>
          <a:lstStyle/>
          <a:p>
            <a:fld id="{C73E093F-74D2-4685-BE19-B865F8D8B42E}" type="slidenum">
              <a:rPr lang="en-US" smtClean="0"/>
              <a:t>36</a:t>
            </a:fld>
            <a:endParaRPr lang="en-US"/>
          </a:p>
        </p:txBody>
      </p:sp>
    </p:spTree>
    <p:extLst>
      <p:ext uri="{BB962C8B-B14F-4D97-AF65-F5344CB8AC3E}">
        <p14:creationId xmlns:p14="http://schemas.microsoft.com/office/powerpoint/2010/main" val="3661136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 </a:t>
            </a:r>
          </a:p>
          <a:p>
            <a:pPr marL="171450" indent="-171450">
              <a:buFont typeface="Arial" panose="020B0604020202020204" pitchFamily="34" charset="0"/>
              <a:buChar char="•"/>
            </a:pPr>
            <a:r>
              <a:rPr lang="en-US" b="0" dirty="0"/>
              <a:t>Cleaned up the sub-header by making the buttons wider. This makes it easy to navigate to the other subsidiaries websites while in the HFP main site.</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C73E093F-74D2-4685-BE19-B865F8D8B42E}" type="slidenum">
              <a:rPr lang="en-US" smtClean="0"/>
              <a:t>37</a:t>
            </a:fld>
            <a:endParaRPr lang="en-US"/>
          </a:p>
        </p:txBody>
      </p:sp>
    </p:spTree>
    <p:extLst>
      <p:ext uri="{BB962C8B-B14F-4D97-AF65-F5344CB8AC3E}">
        <p14:creationId xmlns:p14="http://schemas.microsoft.com/office/powerpoint/2010/main" val="2269882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Made the announcement tab larger to it takes the entire horizonal stretch of the page and it automatically scrolls though recent news about the organization.</a:t>
            </a:r>
          </a:p>
          <a:p>
            <a:endParaRPr lang="en-US" b="1" dirty="0"/>
          </a:p>
        </p:txBody>
      </p:sp>
      <p:sp>
        <p:nvSpPr>
          <p:cNvPr id="4" name="Slide Number Placeholder 3"/>
          <p:cNvSpPr>
            <a:spLocks noGrp="1"/>
          </p:cNvSpPr>
          <p:nvPr>
            <p:ph type="sldNum" sz="quarter" idx="5"/>
          </p:nvPr>
        </p:nvSpPr>
        <p:spPr/>
        <p:txBody>
          <a:bodyPr/>
          <a:lstStyle/>
          <a:p>
            <a:fld id="{C73E093F-74D2-4685-BE19-B865F8D8B42E}" type="slidenum">
              <a:rPr lang="en-US" smtClean="0"/>
              <a:t>38</a:t>
            </a:fld>
            <a:endParaRPr lang="en-US"/>
          </a:p>
        </p:txBody>
      </p:sp>
    </p:spTree>
    <p:extLst>
      <p:ext uri="{BB962C8B-B14F-4D97-AF65-F5344CB8AC3E}">
        <p14:creationId xmlns:p14="http://schemas.microsoft.com/office/powerpoint/2010/main" val="3293400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a:t>
            </a:r>
          </a:p>
          <a:p>
            <a:pPr marL="171450" indent="-171450">
              <a:buFont typeface="Arial" panose="020B0604020202020204" pitchFamily="34" charset="0"/>
              <a:buChar char="•"/>
            </a:pPr>
            <a:r>
              <a:rPr lang="en-US" b="0" dirty="0"/>
              <a:t>The most significant change is adding a scrollable upcoming events element. Since most visitors of the website come to find out when are their next events, this would make the findability much easier. Each tab shows an image according to the event, the date, type of event, hours, location and short description. </a:t>
            </a:r>
          </a:p>
          <a:p>
            <a:pPr marL="171450" indent="-171450">
              <a:buFont typeface="Arial" panose="020B0604020202020204" pitchFamily="34" charset="0"/>
              <a:buChar char="•"/>
            </a:pPr>
            <a:r>
              <a:rPr lang="en-US" b="0" dirty="0"/>
              <a:t>A user can also filter by the type of event based on their preference</a:t>
            </a:r>
          </a:p>
        </p:txBody>
      </p:sp>
      <p:sp>
        <p:nvSpPr>
          <p:cNvPr id="4" name="Slide Number Placeholder 3"/>
          <p:cNvSpPr>
            <a:spLocks noGrp="1"/>
          </p:cNvSpPr>
          <p:nvPr>
            <p:ph type="sldNum" sz="quarter" idx="5"/>
          </p:nvPr>
        </p:nvSpPr>
        <p:spPr/>
        <p:txBody>
          <a:bodyPr/>
          <a:lstStyle/>
          <a:p>
            <a:fld id="{C73E093F-74D2-4685-BE19-B865F8D8B42E}" type="slidenum">
              <a:rPr lang="en-US" smtClean="0"/>
              <a:t>39</a:t>
            </a:fld>
            <a:endParaRPr lang="en-US"/>
          </a:p>
        </p:txBody>
      </p:sp>
    </p:spTree>
    <p:extLst>
      <p:ext uri="{BB962C8B-B14F-4D97-AF65-F5344CB8AC3E}">
        <p14:creationId xmlns:p14="http://schemas.microsoft.com/office/powerpoint/2010/main" val="381079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Andrew: </a:t>
            </a:r>
            <a:r>
              <a:rPr lang="en-US" dirty="0"/>
              <a:t>Our project is “Improving Brand Recognition and Association for Poetry Organizations”</a:t>
            </a:r>
          </a:p>
          <a:p>
            <a:endParaRPr lang="en-US" dirty="0"/>
          </a:p>
        </p:txBody>
      </p:sp>
      <p:sp>
        <p:nvSpPr>
          <p:cNvPr id="4" name="Slide Number Placeholder 3"/>
          <p:cNvSpPr>
            <a:spLocks noGrp="1"/>
          </p:cNvSpPr>
          <p:nvPr>
            <p:ph type="sldNum" sz="quarter" idx="5"/>
          </p:nvPr>
        </p:nvSpPr>
        <p:spPr/>
        <p:txBody>
          <a:bodyPr/>
          <a:lstStyle/>
          <a:p>
            <a:fld id="{C73E093F-74D2-4685-BE19-B865F8D8B42E}" type="slidenum">
              <a:rPr lang="en-US" smtClean="0"/>
              <a:t>4</a:t>
            </a:fld>
            <a:endParaRPr lang="en-US"/>
          </a:p>
        </p:txBody>
      </p:sp>
    </p:spTree>
    <p:extLst>
      <p:ext uri="{BB962C8B-B14F-4D97-AF65-F5344CB8AC3E}">
        <p14:creationId xmlns:p14="http://schemas.microsoft.com/office/powerpoint/2010/main" val="1080537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And the last change was to clean up the article section by adding pictures and short excerpts. If a user wants to read more, they can click on the read more button below each article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By having large images and buttons, this make the website more engaging and appealing to the user</a:t>
            </a:r>
          </a:p>
          <a:p>
            <a:endParaRPr lang="en-US" b="1" dirty="0"/>
          </a:p>
        </p:txBody>
      </p:sp>
      <p:sp>
        <p:nvSpPr>
          <p:cNvPr id="4" name="Slide Number Placeholder 3"/>
          <p:cNvSpPr>
            <a:spLocks noGrp="1"/>
          </p:cNvSpPr>
          <p:nvPr>
            <p:ph type="sldNum" sz="quarter" idx="5"/>
          </p:nvPr>
        </p:nvSpPr>
        <p:spPr/>
        <p:txBody>
          <a:bodyPr/>
          <a:lstStyle/>
          <a:p>
            <a:fld id="{C73E093F-74D2-4685-BE19-B865F8D8B42E}" type="slidenum">
              <a:rPr lang="en-US" smtClean="0"/>
              <a:t>40</a:t>
            </a:fld>
            <a:endParaRPr lang="en-US"/>
          </a:p>
        </p:txBody>
      </p:sp>
    </p:spTree>
    <p:extLst>
      <p:ext uri="{BB962C8B-B14F-4D97-AF65-F5344CB8AC3E}">
        <p14:creationId xmlns:p14="http://schemas.microsoft.com/office/powerpoint/2010/main" val="3927584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Gabe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For the </a:t>
            </a:r>
            <a:r>
              <a:rPr lang="en-US" b="0" dirty="0" err="1"/>
              <a:t>lyrikline</a:t>
            </a:r>
            <a:r>
              <a:rPr lang="en-US" b="0" dirty="0"/>
              <a:t> redesign, we took some of the same ideas from the Haus Fur </a:t>
            </a:r>
            <a:r>
              <a:rPr lang="en-US" b="0" dirty="0" err="1"/>
              <a:t>Poesie</a:t>
            </a:r>
            <a:r>
              <a:rPr lang="en-US" b="0" dirty="0"/>
              <a:t> website and brought them to hear, making the overall website cleaner and modern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also removed some elements that essentially have the same functions such as the random poem and ever listened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have the same sub-header present in the other website with all the subsidiary sites listed</a:t>
            </a:r>
          </a:p>
        </p:txBody>
      </p:sp>
      <p:sp>
        <p:nvSpPr>
          <p:cNvPr id="4" name="Slide Number Placeholder 3"/>
          <p:cNvSpPr>
            <a:spLocks noGrp="1"/>
          </p:cNvSpPr>
          <p:nvPr>
            <p:ph type="sldNum" sz="quarter" idx="5"/>
          </p:nvPr>
        </p:nvSpPr>
        <p:spPr/>
        <p:txBody>
          <a:bodyPr/>
          <a:lstStyle/>
          <a:p>
            <a:fld id="{C73E093F-74D2-4685-BE19-B865F8D8B42E}" type="slidenum">
              <a:rPr lang="en-US" smtClean="0"/>
              <a:t>41</a:t>
            </a:fld>
            <a:endParaRPr lang="en-US"/>
          </a:p>
        </p:txBody>
      </p:sp>
    </p:spTree>
    <p:extLst>
      <p:ext uri="{BB962C8B-B14F-4D97-AF65-F5344CB8AC3E}">
        <p14:creationId xmlns:p14="http://schemas.microsoft.com/office/powerpoint/2010/main" val="2344923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a:t>
            </a:r>
          </a:p>
          <a:p>
            <a:pPr marL="171450" indent="-171450">
              <a:buFont typeface="Arial" panose="020B0604020202020204" pitchFamily="34" charset="0"/>
              <a:buChar char="•"/>
            </a:pPr>
            <a:r>
              <a:rPr lang="en-US" b="0" dirty="0"/>
              <a:t>Below that, there is a large announcement tab with news and upcoming events</a:t>
            </a:r>
          </a:p>
          <a:p>
            <a:pPr marL="171450" indent="-171450">
              <a:buFont typeface="Arial" panose="020B0604020202020204" pitchFamily="34" charset="0"/>
              <a:buChar char="•"/>
            </a:pPr>
            <a:r>
              <a:rPr lang="en-US" b="0" dirty="0"/>
              <a:t>And the most significant change is the addition of a discoverability feed. This is similar to social media platforms, in where it recommends content that is trending within the community</a:t>
            </a:r>
          </a:p>
        </p:txBody>
      </p:sp>
      <p:sp>
        <p:nvSpPr>
          <p:cNvPr id="4" name="Slide Number Placeholder 3"/>
          <p:cNvSpPr>
            <a:spLocks noGrp="1"/>
          </p:cNvSpPr>
          <p:nvPr>
            <p:ph type="sldNum" sz="quarter" idx="5"/>
          </p:nvPr>
        </p:nvSpPr>
        <p:spPr/>
        <p:txBody>
          <a:bodyPr/>
          <a:lstStyle/>
          <a:p>
            <a:fld id="{C73E093F-74D2-4685-BE19-B865F8D8B42E}" type="slidenum">
              <a:rPr lang="en-US" smtClean="0"/>
              <a:t>42</a:t>
            </a:fld>
            <a:endParaRPr lang="en-US"/>
          </a:p>
        </p:txBody>
      </p:sp>
    </p:spTree>
    <p:extLst>
      <p:ext uri="{BB962C8B-B14F-4D97-AF65-F5344CB8AC3E}">
        <p14:creationId xmlns:p14="http://schemas.microsoft.com/office/powerpoint/2010/main" val="4163429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a:t>
            </a:r>
          </a:p>
          <a:p>
            <a:pPr marL="171450" indent="-171450">
              <a:buFont typeface="Arial" panose="020B0604020202020204" pitchFamily="34" charset="0"/>
              <a:buChar char="•"/>
            </a:pPr>
            <a:r>
              <a:rPr lang="en-US" b="0" dirty="0"/>
              <a:t>Users can scroll through this discoverability function in order to find new poems to listen to </a:t>
            </a:r>
          </a:p>
        </p:txBody>
      </p:sp>
      <p:sp>
        <p:nvSpPr>
          <p:cNvPr id="4" name="Slide Number Placeholder 3"/>
          <p:cNvSpPr>
            <a:spLocks noGrp="1"/>
          </p:cNvSpPr>
          <p:nvPr>
            <p:ph type="sldNum" sz="quarter" idx="5"/>
          </p:nvPr>
        </p:nvSpPr>
        <p:spPr/>
        <p:txBody>
          <a:bodyPr/>
          <a:lstStyle/>
          <a:p>
            <a:fld id="{C73E093F-74D2-4685-BE19-B865F8D8B42E}" type="slidenum">
              <a:rPr lang="en-US" smtClean="0"/>
              <a:t>43</a:t>
            </a:fld>
            <a:endParaRPr lang="en-US"/>
          </a:p>
        </p:txBody>
      </p:sp>
    </p:spTree>
    <p:extLst>
      <p:ext uri="{BB962C8B-B14F-4D97-AF65-F5344CB8AC3E}">
        <p14:creationId xmlns:p14="http://schemas.microsoft.com/office/powerpoint/2010/main" val="3982180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a:t>
            </a:r>
          </a:p>
        </p:txBody>
      </p:sp>
      <p:sp>
        <p:nvSpPr>
          <p:cNvPr id="4" name="Slide Number Placeholder 3"/>
          <p:cNvSpPr>
            <a:spLocks noGrp="1"/>
          </p:cNvSpPr>
          <p:nvPr>
            <p:ph type="sldNum" sz="quarter" idx="5"/>
          </p:nvPr>
        </p:nvSpPr>
        <p:spPr/>
        <p:txBody>
          <a:bodyPr/>
          <a:lstStyle/>
          <a:p>
            <a:fld id="{C73E093F-74D2-4685-BE19-B865F8D8B42E}" type="slidenum">
              <a:rPr lang="en-US" smtClean="0"/>
              <a:t>44</a:t>
            </a:fld>
            <a:endParaRPr lang="en-US"/>
          </a:p>
        </p:txBody>
      </p:sp>
    </p:spTree>
    <p:extLst>
      <p:ext uri="{BB962C8B-B14F-4D97-AF65-F5344CB8AC3E}">
        <p14:creationId xmlns:p14="http://schemas.microsoft.com/office/powerpoint/2010/main" val="367461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a:t>
            </a:r>
          </a:p>
        </p:txBody>
      </p:sp>
      <p:sp>
        <p:nvSpPr>
          <p:cNvPr id="4" name="Slide Number Placeholder 3"/>
          <p:cNvSpPr>
            <a:spLocks noGrp="1"/>
          </p:cNvSpPr>
          <p:nvPr>
            <p:ph type="sldNum" sz="quarter" idx="5"/>
          </p:nvPr>
        </p:nvSpPr>
        <p:spPr/>
        <p:txBody>
          <a:bodyPr/>
          <a:lstStyle/>
          <a:p>
            <a:fld id="{C73E093F-74D2-4685-BE19-B865F8D8B42E}" type="slidenum">
              <a:rPr lang="en-US" smtClean="0"/>
              <a:t>45</a:t>
            </a:fld>
            <a:endParaRPr lang="en-US"/>
          </a:p>
        </p:txBody>
      </p:sp>
    </p:spTree>
    <p:extLst>
      <p:ext uri="{BB962C8B-B14F-4D97-AF65-F5344CB8AC3E}">
        <p14:creationId xmlns:p14="http://schemas.microsoft.com/office/powerpoint/2010/main" val="3357242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Connor</a:t>
            </a:r>
            <a:r>
              <a:rPr lang="en-US" b="1"/>
              <a:t>: </a:t>
            </a:r>
            <a:r>
              <a:rPr lang="en-US" b="0"/>
              <a:t>Finally, we compiled results from surveys, interviews, literature and focus groups to create meaningful feedback to improve and maintain user engagement with the brands.</a:t>
            </a:r>
            <a:endParaRPr lang="en-US" b="1" dirty="0"/>
          </a:p>
        </p:txBody>
      </p:sp>
      <p:sp>
        <p:nvSpPr>
          <p:cNvPr id="4" name="Slide Number Placeholder 3"/>
          <p:cNvSpPr>
            <a:spLocks noGrp="1"/>
          </p:cNvSpPr>
          <p:nvPr>
            <p:ph type="sldNum" sz="quarter" idx="5"/>
          </p:nvPr>
        </p:nvSpPr>
        <p:spPr/>
        <p:txBody>
          <a:bodyPr/>
          <a:lstStyle/>
          <a:p>
            <a:fld id="{C73E093F-74D2-4685-BE19-B865F8D8B42E}" type="slidenum">
              <a:rPr lang="en-US" smtClean="0"/>
              <a:t>46</a:t>
            </a:fld>
            <a:endParaRPr lang="en-US"/>
          </a:p>
        </p:txBody>
      </p:sp>
    </p:spTree>
    <p:extLst>
      <p:ext uri="{BB962C8B-B14F-4D97-AF65-F5344CB8AC3E}">
        <p14:creationId xmlns:p14="http://schemas.microsoft.com/office/powerpoint/2010/main" val="1356458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Connor:</a:t>
            </a:r>
            <a:r>
              <a:rPr lang="en-US" dirty="0"/>
              <a:t> The logo is the</a:t>
            </a:r>
            <a:r>
              <a:rPr lang="en-US"/>
              <a:t> face of a brand and conveys important information about a brand’s identity. The addition of a tagline to each logo helps indicate the connection between the subsidiary brand and Haus fur </a:t>
            </a:r>
            <a:r>
              <a:rPr lang="en-US" err="1"/>
              <a:t>poesie</a:t>
            </a:r>
            <a:endParaRPr lang="en-US" dirty="0"/>
          </a:p>
        </p:txBody>
      </p:sp>
      <p:sp>
        <p:nvSpPr>
          <p:cNvPr id="4" name="Slide Number Placeholder 3"/>
          <p:cNvSpPr>
            <a:spLocks noGrp="1"/>
          </p:cNvSpPr>
          <p:nvPr>
            <p:ph type="sldNum" sz="quarter" idx="5"/>
          </p:nvPr>
        </p:nvSpPr>
        <p:spPr/>
        <p:txBody>
          <a:bodyPr/>
          <a:lstStyle/>
          <a:p>
            <a:fld id="{C73E093F-74D2-4685-BE19-B865F8D8B42E}" type="slidenum">
              <a:rPr lang="en-US" smtClean="0"/>
              <a:t>47</a:t>
            </a:fld>
            <a:endParaRPr lang="en-US"/>
          </a:p>
        </p:txBody>
      </p:sp>
    </p:spTree>
    <p:extLst>
      <p:ext uri="{BB962C8B-B14F-4D97-AF65-F5344CB8AC3E}">
        <p14:creationId xmlns:p14="http://schemas.microsoft.com/office/powerpoint/2010/main" val="3401489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Connor</a:t>
            </a:r>
            <a:r>
              <a:rPr lang="en-US" b="1"/>
              <a:t>: </a:t>
            </a:r>
            <a:r>
              <a:rPr lang="en-US" b="0"/>
              <a:t>Social media allows organizations to connect with their user base on what is perceived as a </a:t>
            </a:r>
            <a:endParaRPr lang="en-US" b="1" dirty="0"/>
          </a:p>
        </p:txBody>
      </p:sp>
      <p:sp>
        <p:nvSpPr>
          <p:cNvPr id="4" name="Slide Number Placeholder 3"/>
          <p:cNvSpPr>
            <a:spLocks noGrp="1"/>
          </p:cNvSpPr>
          <p:nvPr>
            <p:ph type="sldNum" sz="quarter" idx="5"/>
          </p:nvPr>
        </p:nvSpPr>
        <p:spPr/>
        <p:txBody>
          <a:bodyPr/>
          <a:lstStyle/>
          <a:p>
            <a:fld id="{C73E093F-74D2-4685-BE19-B865F8D8B42E}" type="slidenum">
              <a:rPr lang="en-US" smtClean="0"/>
              <a:t>48</a:t>
            </a:fld>
            <a:endParaRPr lang="en-US"/>
          </a:p>
        </p:txBody>
      </p:sp>
    </p:spTree>
    <p:extLst>
      <p:ext uri="{BB962C8B-B14F-4D97-AF65-F5344CB8AC3E}">
        <p14:creationId xmlns:p14="http://schemas.microsoft.com/office/powerpoint/2010/main" val="3426449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Connor: </a:t>
            </a:r>
            <a:r>
              <a:rPr lang="en-US" dirty="0"/>
              <a:t>Focus group participants living outside the berlin area said they liked the online events during the pandemic, as they were able to engage with </a:t>
            </a:r>
            <a:r>
              <a:rPr lang="en-US" dirty="0" err="1"/>
              <a:t>haus</a:t>
            </a:r>
            <a:r>
              <a:rPr lang="en-US" dirty="0"/>
              <a:t> fur </a:t>
            </a:r>
            <a:r>
              <a:rPr lang="en-US" dirty="0" err="1"/>
              <a:t>poesie</a:t>
            </a:r>
            <a:r>
              <a:rPr lang="en-US" dirty="0"/>
              <a:t> anywhere. </a:t>
            </a:r>
            <a:r>
              <a:rPr lang="en-US"/>
              <a:t> Online events will help the </a:t>
            </a:r>
            <a:endParaRPr lang="en-US" dirty="0"/>
          </a:p>
        </p:txBody>
      </p:sp>
      <p:sp>
        <p:nvSpPr>
          <p:cNvPr id="4" name="Slide Number Placeholder 3"/>
          <p:cNvSpPr>
            <a:spLocks noGrp="1"/>
          </p:cNvSpPr>
          <p:nvPr>
            <p:ph type="sldNum" sz="quarter" idx="5"/>
          </p:nvPr>
        </p:nvSpPr>
        <p:spPr/>
        <p:txBody>
          <a:bodyPr/>
          <a:lstStyle/>
          <a:p>
            <a:fld id="{C73E093F-74D2-4685-BE19-B865F8D8B42E}" type="slidenum">
              <a:rPr lang="en-US" smtClean="0"/>
              <a:t>49</a:t>
            </a:fld>
            <a:endParaRPr lang="en-US"/>
          </a:p>
        </p:txBody>
      </p:sp>
    </p:spTree>
    <p:extLst>
      <p:ext uri="{BB962C8B-B14F-4D97-AF65-F5344CB8AC3E}">
        <p14:creationId xmlns:p14="http://schemas.microsoft.com/office/powerpoint/2010/main" val="3477007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 starts</a:t>
            </a:r>
          </a:p>
        </p:txBody>
      </p:sp>
      <p:sp>
        <p:nvSpPr>
          <p:cNvPr id="4" name="Slide Number Placeholder 3"/>
          <p:cNvSpPr>
            <a:spLocks noGrp="1"/>
          </p:cNvSpPr>
          <p:nvPr>
            <p:ph type="sldNum" sz="quarter" idx="5"/>
          </p:nvPr>
        </p:nvSpPr>
        <p:spPr/>
        <p:txBody>
          <a:bodyPr/>
          <a:lstStyle/>
          <a:p>
            <a:fld id="{C73E093F-74D2-4685-BE19-B865F8D8B42E}" type="slidenum">
              <a:rPr lang="en-US" smtClean="0"/>
              <a:t>5</a:t>
            </a:fld>
            <a:endParaRPr lang="en-US"/>
          </a:p>
        </p:txBody>
      </p:sp>
    </p:spTree>
    <p:extLst>
      <p:ext uri="{BB962C8B-B14F-4D97-AF65-F5344CB8AC3E}">
        <p14:creationId xmlns:p14="http://schemas.microsoft.com/office/powerpoint/2010/main" val="22265142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Connor: </a:t>
            </a:r>
            <a:r>
              <a:rPr lang="en-US" b="0"/>
              <a:t>By implementing our recommendations, we hope </a:t>
            </a:r>
            <a:r>
              <a:rPr lang="en-US" b="0" err="1"/>
              <a:t>haus</a:t>
            </a:r>
            <a:r>
              <a:rPr lang="en-US" b="0"/>
              <a:t> fur </a:t>
            </a:r>
            <a:r>
              <a:rPr lang="en-US" b="0" err="1"/>
              <a:t>poesie</a:t>
            </a:r>
            <a:r>
              <a:rPr lang="en-US" b="0"/>
              <a:t> is able to bring more people into the world of poetry. </a:t>
            </a:r>
            <a:endParaRPr lang="en-US" dirty="0"/>
          </a:p>
        </p:txBody>
      </p:sp>
      <p:sp>
        <p:nvSpPr>
          <p:cNvPr id="4" name="Slide Number Placeholder 3"/>
          <p:cNvSpPr>
            <a:spLocks noGrp="1"/>
          </p:cNvSpPr>
          <p:nvPr>
            <p:ph type="sldNum" sz="quarter" idx="5"/>
          </p:nvPr>
        </p:nvSpPr>
        <p:spPr/>
        <p:txBody>
          <a:bodyPr/>
          <a:lstStyle/>
          <a:p>
            <a:fld id="{C73E093F-74D2-4685-BE19-B865F8D8B42E}" type="slidenum">
              <a:rPr lang="en-US" smtClean="0"/>
              <a:t>50</a:t>
            </a:fld>
            <a:endParaRPr lang="en-US"/>
          </a:p>
        </p:txBody>
      </p:sp>
    </p:spTree>
    <p:extLst>
      <p:ext uri="{BB962C8B-B14F-4D97-AF65-F5344CB8AC3E}">
        <p14:creationId xmlns:p14="http://schemas.microsoft.com/office/powerpoint/2010/main" val="32823866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 Thank you for listening.</a:t>
            </a:r>
          </a:p>
        </p:txBody>
      </p:sp>
      <p:sp>
        <p:nvSpPr>
          <p:cNvPr id="4" name="Slide Number Placeholder 3"/>
          <p:cNvSpPr>
            <a:spLocks noGrp="1"/>
          </p:cNvSpPr>
          <p:nvPr>
            <p:ph type="sldNum" sz="quarter" idx="5"/>
          </p:nvPr>
        </p:nvSpPr>
        <p:spPr/>
        <p:txBody>
          <a:bodyPr/>
          <a:lstStyle/>
          <a:p>
            <a:fld id="{C73E093F-74D2-4685-BE19-B865F8D8B42E}" type="slidenum">
              <a:rPr lang="en-US" smtClean="0"/>
              <a:t>51</a:t>
            </a:fld>
            <a:endParaRPr lang="en-US"/>
          </a:p>
        </p:txBody>
      </p:sp>
    </p:spTree>
    <p:extLst>
      <p:ext uri="{BB962C8B-B14F-4D97-AF65-F5344CB8AC3E}">
        <p14:creationId xmlns:p14="http://schemas.microsoft.com/office/powerpoint/2010/main" val="3427064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 Here are our sources for the slideshow and all our data and deliverables can be found on the website accessed through this QR code.</a:t>
            </a:r>
          </a:p>
        </p:txBody>
      </p:sp>
      <p:sp>
        <p:nvSpPr>
          <p:cNvPr id="4" name="Slide Number Placeholder 3"/>
          <p:cNvSpPr>
            <a:spLocks noGrp="1"/>
          </p:cNvSpPr>
          <p:nvPr>
            <p:ph type="sldNum" sz="quarter" idx="5"/>
          </p:nvPr>
        </p:nvSpPr>
        <p:spPr/>
        <p:txBody>
          <a:bodyPr/>
          <a:lstStyle/>
          <a:p>
            <a:fld id="{C73E093F-74D2-4685-BE19-B865F8D8B42E}" type="slidenum">
              <a:rPr lang="en-US" smtClean="0"/>
              <a:t>52</a:t>
            </a:fld>
            <a:endParaRPr lang="en-US"/>
          </a:p>
        </p:txBody>
      </p:sp>
    </p:spTree>
    <p:extLst>
      <p:ext uri="{BB962C8B-B14F-4D97-AF65-F5344CB8AC3E}">
        <p14:creationId xmlns:p14="http://schemas.microsoft.com/office/powerpoint/2010/main" val="24555553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p:txBody>
      </p:sp>
      <p:sp>
        <p:nvSpPr>
          <p:cNvPr id="4" name="Slide Number Placeholder 3"/>
          <p:cNvSpPr>
            <a:spLocks noGrp="1"/>
          </p:cNvSpPr>
          <p:nvPr>
            <p:ph type="sldNum" sz="quarter" idx="5"/>
          </p:nvPr>
        </p:nvSpPr>
        <p:spPr/>
        <p:txBody>
          <a:bodyPr/>
          <a:lstStyle/>
          <a:p>
            <a:fld id="{C73E093F-74D2-4685-BE19-B865F8D8B42E}" type="slidenum">
              <a:rPr lang="en-US" smtClean="0"/>
              <a:t>53</a:t>
            </a:fld>
            <a:endParaRPr lang="en-US"/>
          </a:p>
        </p:txBody>
      </p:sp>
    </p:spTree>
    <p:extLst>
      <p:ext uri="{BB962C8B-B14F-4D97-AF65-F5344CB8AC3E}">
        <p14:creationId xmlns:p14="http://schemas.microsoft.com/office/powerpoint/2010/main" val="2510747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 Does anyone have any questions for the project team?</a:t>
            </a:r>
          </a:p>
        </p:txBody>
      </p:sp>
      <p:sp>
        <p:nvSpPr>
          <p:cNvPr id="4" name="Slide Number Placeholder 3"/>
          <p:cNvSpPr>
            <a:spLocks noGrp="1"/>
          </p:cNvSpPr>
          <p:nvPr>
            <p:ph type="sldNum" sz="quarter" idx="5"/>
          </p:nvPr>
        </p:nvSpPr>
        <p:spPr/>
        <p:txBody>
          <a:bodyPr/>
          <a:lstStyle/>
          <a:p>
            <a:fld id="{C73E093F-74D2-4685-BE19-B865F8D8B42E}" type="slidenum">
              <a:rPr lang="en-US" smtClean="0"/>
              <a:t>54</a:t>
            </a:fld>
            <a:endParaRPr lang="en-US"/>
          </a:p>
        </p:txBody>
      </p:sp>
    </p:spTree>
    <p:extLst>
      <p:ext uri="{BB962C8B-B14F-4D97-AF65-F5344CB8AC3E}">
        <p14:creationId xmlns:p14="http://schemas.microsoft.com/office/powerpoint/2010/main" val="137213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a:t>
            </a:r>
          </a:p>
        </p:txBody>
      </p:sp>
      <p:sp>
        <p:nvSpPr>
          <p:cNvPr id="4" name="Slide Number Placeholder 3"/>
          <p:cNvSpPr>
            <a:spLocks noGrp="1"/>
          </p:cNvSpPr>
          <p:nvPr>
            <p:ph type="sldNum" sz="quarter" idx="5"/>
          </p:nvPr>
        </p:nvSpPr>
        <p:spPr/>
        <p:txBody>
          <a:bodyPr/>
          <a:lstStyle/>
          <a:p>
            <a:fld id="{C73E093F-74D2-4685-BE19-B865F8D8B42E}" type="slidenum">
              <a:rPr lang="en-US" smtClean="0"/>
              <a:t>6</a:t>
            </a:fld>
            <a:endParaRPr lang="en-US"/>
          </a:p>
        </p:txBody>
      </p:sp>
    </p:spTree>
    <p:extLst>
      <p:ext uri="{BB962C8B-B14F-4D97-AF65-F5344CB8AC3E}">
        <p14:creationId xmlns:p14="http://schemas.microsoft.com/office/powerpoint/2010/main" val="27825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Gabe: </a:t>
            </a:r>
            <a:r>
              <a:rPr lang="en-US" b="0" dirty="0"/>
              <a:t>Our project mission is to </a:t>
            </a:r>
            <a:r>
              <a:rPr lang="en-US" sz="1200" b="0" i="0" u="none" strike="noStrike" dirty="0">
                <a:solidFill>
                  <a:srgbClr val="001524"/>
                </a:solidFill>
                <a:effectLst/>
                <a:latin typeface="Albert Sans"/>
              </a:rPr>
              <a:t>improve the brand integration of </a:t>
            </a:r>
            <a:r>
              <a:rPr lang="en-US" sz="1200" b="1" i="0" u="none" strike="noStrike" dirty="0">
                <a:solidFill>
                  <a:srgbClr val="15110E"/>
                </a:solidFill>
                <a:effectLst/>
                <a:latin typeface="Albert Sans"/>
              </a:rPr>
              <a:t>Haus für </a:t>
            </a:r>
            <a:r>
              <a:rPr lang="en-US" sz="1200" b="1" i="0" u="none" strike="noStrike" dirty="0" err="1">
                <a:solidFill>
                  <a:srgbClr val="15110E"/>
                </a:solidFill>
                <a:effectLst/>
                <a:latin typeface="Albert Sans"/>
              </a:rPr>
              <a:t>Poesie</a:t>
            </a:r>
            <a:r>
              <a:rPr lang="en-US" sz="1200" b="0" i="0" u="none" strike="noStrike" dirty="0">
                <a:solidFill>
                  <a:srgbClr val="001524"/>
                </a:solidFill>
                <a:effectLst/>
                <a:latin typeface="Albert Sans"/>
              </a:rPr>
              <a:t> and its subsidiaries, by </a:t>
            </a:r>
            <a:r>
              <a:rPr lang="en-US" sz="1200" b="1" i="0" u="none" strike="noStrike" dirty="0">
                <a:solidFill>
                  <a:srgbClr val="15110E"/>
                </a:solidFill>
                <a:effectLst/>
                <a:latin typeface="Albert Sans"/>
              </a:rPr>
              <a:t>evaluating</a:t>
            </a:r>
            <a:r>
              <a:rPr lang="en-US" sz="1200" b="0" i="0" u="none" strike="noStrike" dirty="0">
                <a:solidFill>
                  <a:srgbClr val="001524"/>
                </a:solidFill>
                <a:effectLst/>
                <a:latin typeface="Albert Sans"/>
              </a:rPr>
              <a:t> current brand architecture and integration strategies, and implementing solutions derived from the assessment on </a:t>
            </a:r>
            <a:r>
              <a:rPr lang="en-US" sz="1200" b="1" i="0" u="none" strike="noStrike" dirty="0">
                <a:solidFill>
                  <a:srgbClr val="15110E"/>
                </a:solidFill>
                <a:effectLst/>
                <a:latin typeface="Albert Sans"/>
              </a:rPr>
              <a:t>subsidiary</a:t>
            </a:r>
            <a:r>
              <a:rPr lang="en-US" sz="1200" b="1" i="0" u="none" strike="noStrike" dirty="0">
                <a:solidFill>
                  <a:srgbClr val="2D8B57"/>
                </a:solidFill>
                <a:effectLst/>
                <a:latin typeface="Albert Sans"/>
              </a:rPr>
              <a:t> </a:t>
            </a:r>
            <a:r>
              <a:rPr lang="en-US" sz="1200" b="1" i="0" u="none" strike="noStrike" dirty="0">
                <a:solidFill>
                  <a:srgbClr val="15110E"/>
                </a:solidFill>
                <a:effectLst/>
                <a:latin typeface="Albert Sans"/>
              </a:rPr>
              <a:t>websites</a:t>
            </a:r>
            <a:r>
              <a:rPr lang="en-US" sz="1200" b="0" i="0" u="none" strike="noStrike" dirty="0">
                <a:solidFill>
                  <a:srgbClr val="001524"/>
                </a:solidFill>
                <a:effectLst/>
                <a:latin typeface="Albert Sans"/>
              </a:rPr>
              <a:t> and </a:t>
            </a:r>
            <a:r>
              <a:rPr lang="en-US" sz="1200" b="1" i="0" u="none" strike="noStrike" dirty="0">
                <a:solidFill>
                  <a:srgbClr val="15110E"/>
                </a:solidFill>
                <a:effectLst/>
                <a:latin typeface="Albert Sans"/>
              </a:rPr>
              <a:t>social media</a:t>
            </a:r>
            <a:r>
              <a:rPr lang="en-US" sz="1200" b="0" i="0" u="none" strike="noStrike" dirty="0">
                <a:solidFill>
                  <a:srgbClr val="224F70"/>
                </a:solidFill>
                <a:effectLst/>
                <a:latin typeface="Albert Sans"/>
              </a:rPr>
              <a:t> </a:t>
            </a:r>
            <a:r>
              <a:rPr lang="en-US" sz="1200" b="0" i="0" u="none" strike="noStrike" dirty="0">
                <a:solidFill>
                  <a:srgbClr val="001524"/>
                </a:solidFill>
                <a:effectLst/>
                <a:latin typeface="Albert Sans"/>
              </a:rPr>
              <a:t>in order to increase </a:t>
            </a:r>
            <a:r>
              <a:rPr lang="en-US" sz="1200" b="1" i="0" u="none" strike="noStrike" dirty="0">
                <a:solidFill>
                  <a:srgbClr val="15110E"/>
                </a:solidFill>
                <a:effectLst/>
                <a:latin typeface="Albert Sans"/>
              </a:rPr>
              <a:t>awareness</a:t>
            </a:r>
            <a:r>
              <a:rPr lang="en-US" sz="1200" b="0" i="0" u="none" strike="noStrike" dirty="0">
                <a:solidFill>
                  <a:srgbClr val="001524"/>
                </a:solidFill>
                <a:effectLst/>
                <a:latin typeface="Albert Sans"/>
              </a:rPr>
              <a:t> and </a:t>
            </a:r>
            <a:r>
              <a:rPr lang="en-US" sz="1200" b="1" i="0" u="none" strike="noStrike" dirty="0">
                <a:solidFill>
                  <a:srgbClr val="15110E"/>
                </a:solidFill>
                <a:effectLst/>
                <a:latin typeface="Albert Sans"/>
              </a:rPr>
              <a:t>cohesion</a:t>
            </a:r>
            <a:r>
              <a:rPr lang="en-US" dirty="0">
                <a:solidFill>
                  <a:srgbClr val="15110E"/>
                </a:solidFill>
                <a:latin typeface="Albert Sans"/>
              </a:rPr>
              <a:t> for </a:t>
            </a:r>
            <a:r>
              <a:rPr lang="en-US" u="sng" dirty="0">
                <a:solidFill>
                  <a:srgbClr val="15110E"/>
                </a:solidFill>
                <a:latin typeface="Albert Sans"/>
              </a:rPr>
              <a:t>their brands</a:t>
            </a:r>
            <a:r>
              <a:rPr lang="en-US" sz="1200" b="0" i="0" u="none" strike="noStrike" dirty="0">
                <a:solidFill>
                  <a:srgbClr val="001524"/>
                </a:solidFill>
                <a:effectLst/>
                <a:highlight>
                  <a:srgbClr val="FFFF00"/>
                </a:highlight>
                <a:latin typeface="Albert Sans"/>
              </a:rPr>
              <a:t>.</a:t>
            </a:r>
            <a:endParaRPr lang="en-US" dirty="0">
              <a:highlight>
                <a:srgbClr val="FFFF00"/>
              </a:highlight>
              <a:latin typeface="Albert Sans"/>
            </a:endParaRPr>
          </a:p>
        </p:txBody>
      </p:sp>
      <p:sp>
        <p:nvSpPr>
          <p:cNvPr id="4" name="Slide Number Placeholder 3"/>
          <p:cNvSpPr>
            <a:spLocks noGrp="1"/>
          </p:cNvSpPr>
          <p:nvPr>
            <p:ph type="sldNum" sz="quarter" idx="5"/>
          </p:nvPr>
        </p:nvSpPr>
        <p:spPr/>
        <p:txBody>
          <a:bodyPr/>
          <a:lstStyle/>
          <a:p>
            <a:fld id="{C73E093F-74D2-4685-BE19-B865F8D8B42E}" type="slidenum">
              <a:rPr lang="en-US" smtClean="0"/>
              <a:t>7</a:t>
            </a:fld>
            <a:endParaRPr lang="en-US"/>
          </a:p>
        </p:txBody>
      </p:sp>
    </p:spTree>
    <p:extLst>
      <p:ext uri="{BB962C8B-B14F-4D97-AF65-F5344CB8AC3E}">
        <p14:creationId xmlns:p14="http://schemas.microsoft.com/office/powerpoint/2010/main" val="49090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Connor</a:t>
            </a:r>
            <a:r>
              <a:rPr lang="en-US" b="1"/>
              <a:t> </a:t>
            </a:r>
            <a:r>
              <a:rPr lang="en-US" b="0"/>
              <a:t>Haus fur </a:t>
            </a:r>
            <a:r>
              <a:rPr lang="en-US" b="0" err="1"/>
              <a:t>Poesie</a:t>
            </a:r>
            <a:r>
              <a:rPr lang="en-US" b="0"/>
              <a:t> operates many brands related to poetry, including festivals, education tools, competitions, and a massive repository of translated audio-format poems. They also host events at their headquarters in the in Berlin. </a:t>
            </a:r>
            <a:endParaRPr lang="en-US" b="1" dirty="0"/>
          </a:p>
        </p:txBody>
      </p:sp>
      <p:sp>
        <p:nvSpPr>
          <p:cNvPr id="4" name="Slide Number Placeholder 3"/>
          <p:cNvSpPr>
            <a:spLocks noGrp="1"/>
          </p:cNvSpPr>
          <p:nvPr>
            <p:ph type="sldNum" sz="quarter" idx="5"/>
          </p:nvPr>
        </p:nvSpPr>
        <p:spPr/>
        <p:txBody>
          <a:bodyPr/>
          <a:lstStyle/>
          <a:p>
            <a:fld id="{C73E093F-74D2-4685-BE19-B865F8D8B42E}" type="slidenum">
              <a:rPr lang="en-US" smtClean="0"/>
              <a:t>8</a:t>
            </a:fld>
            <a:endParaRPr lang="en-US"/>
          </a:p>
        </p:txBody>
      </p:sp>
    </p:spTree>
    <p:extLst>
      <p:ext uri="{BB962C8B-B14F-4D97-AF65-F5344CB8AC3E}">
        <p14:creationId xmlns:p14="http://schemas.microsoft.com/office/powerpoint/2010/main" val="288023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Connor</a:t>
            </a:r>
            <a:r>
              <a:rPr lang="en-US" b="1"/>
              <a:t>: </a:t>
            </a:r>
            <a:r>
              <a:rPr lang="en-US" b="0"/>
              <a:t>In order to help </a:t>
            </a:r>
            <a:r>
              <a:rPr lang="en-US" b="0" err="1"/>
              <a:t>haus</a:t>
            </a:r>
            <a:r>
              <a:rPr lang="en-US" b="0"/>
              <a:t> fur </a:t>
            </a:r>
            <a:r>
              <a:rPr lang="en-US" b="0" err="1"/>
              <a:t>poesie</a:t>
            </a:r>
            <a:r>
              <a:rPr lang="en-US" b="0"/>
              <a:t> increase connection between brands, we completed four primary research objectives. They were:</a:t>
            </a:r>
            <a:endParaRPr lang="en-US" b="1" dirty="0"/>
          </a:p>
        </p:txBody>
      </p:sp>
      <p:sp>
        <p:nvSpPr>
          <p:cNvPr id="4" name="Slide Number Placeholder 3"/>
          <p:cNvSpPr>
            <a:spLocks noGrp="1"/>
          </p:cNvSpPr>
          <p:nvPr>
            <p:ph type="sldNum" sz="quarter" idx="5"/>
          </p:nvPr>
        </p:nvSpPr>
        <p:spPr/>
        <p:txBody>
          <a:bodyPr/>
          <a:lstStyle/>
          <a:p>
            <a:fld id="{C73E093F-74D2-4685-BE19-B865F8D8B42E}" type="slidenum">
              <a:rPr lang="en-US" smtClean="0"/>
              <a:t>9</a:t>
            </a:fld>
            <a:endParaRPr lang="en-US"/>
          </a:p>
        </p:txBody>
      </p:sp>
    </p:spTree>
    <p:extLst>
      <p:ext uri="{BB962C8B-B14F-4D97-AF65-F5344CB8AC3E}">
        <p14:creationId xmlns:p14="http://schemas.microsoft.com/office/powerpoint/2010/main" val="2233895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D286-4D34-5C9A-F39B-76ADCE3155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386E1A-7840-1060-B808-B139CEC64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0C8E0-35E3-2AA4-059B-F7A1C0D34066}"/>
              </a:ext>
            </a:extLst>
          </p:cNvPr>
          <p:cNvSpPr>
            <a:spLocks noGrp="1"/>
          </p:cNvSpPr>
          <p:nvPr>
            <p:ph type="dt" sz="half" idx="10"/>
          </p:nvPr>
        </p:nvSpPr>
        <p:spPr/>
        <p:txBody>
          <a:bodyPr/>
          <a:lstStyle/>
          <a:p>
            <a:fld id="{076D3D4C-4573-46B2-8F64-A5DC8276A2F5}" type="datetime1">
              <a:rPr lang="en-US" smtClean="0"/>
              <a:t>5/20/2024</a:t>
            </a:fld>
            <a:endParaRPr lang="en-US"/>
          </a:p>
        </p:txBody>
      </p:sp>
      <p:sp>
        <p:nvSpPr>
          <p:cNvPr id="5" name="Footer Placeholder 4">
            <a:extLst>
              <a:ext uri="{FF2B5EF4-FFF2-40B4-BE49-F238E27FC236}">
                <a16:creationId xmlns:a16="http://schemas.microsoft.com/office/drawing/2014/main" id="{4B33A79A-1C26-3D3C-A932-DBD06AF80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2C138-B51F-0976-C577-9251B671E29F}"/>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3509291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711E-C52C-88D0-75D2-F94E8FA0AC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28609C-0DA4-30C3-339F-BA26B97C8B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548C3-62A7-978E-8903-6F41EFE2C334}"/>
              </a:ext>
            </a:extLst>
          </p:cNvPr>
          <p:cNvSpPr>
            <a:spLocks noGrp="1"/>
          </p:cNvSpPr>
          <p:nvPr>
            <p:ph type="dt" sz="half" idx="10"/>
          </p:nvPr>
        </p:nvSpPr>
        <p:spPr/>
        <p:txBody>
          <a:bodyPr/>
          <a:lstStyle/>
          <a:p>
            <a:fld id="{8186D85A-010B-490C-9D61-3373F0698D75}" type="datetime1">
              <a:rPr lang="en-US" smtClean="0"/>
              <a:t>5/20/2024</a:t>
            </a:fld>
            <a:endParaRPr lang="en-US"/>
          </a:p>
        </p:txBody>
      </p:sp>
      <p:sp>
        <p:nvSpPr>
          <p:cNvPr id="5" name="Footer Placeholder 4">
            <a:extLst>
              <a:ext uri="{FF2B5EF4-FFF2-40B4-BE49-F238E27FC236}">
                <a16:creationId xmlns:a16="http://schemas.microsoft.com/office/drawing/2014/main" id="{834E0CBA-82A1-F653-B703-277073F16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D2AB2-A25B-42AD-A200-976BC456B861}"/>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37932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BE7515-4DFC-5A79-C93E-50B5A637C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68BCEF-EF2B-563A-DC48-B678D67F34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BA57C-9CAF-FFF5-A270-C1E6D2F11182}"/>
              </a:ext>
            </a:extLst>
          </p:cNvPr>
          <p:cNvSpPr>
            <a:spLocks noGrp="1"/>
          </p:cNvSpPr>
          <p:nvPr>
            <p:ph type="dt" sz="half" idx="10"/>
          </p:nvPr>
        </p:nvSpPr>
        <p:spPr/>
        <p:txBody>
          <a:bodyPr/>
          <a:lstStyle/>
          <a:p>
            <a:fld id="{8F71EE76-0BD6-434E-9DEB-83B05E12D463}" type="datetime1">
              <a:rPr lang="en-US" smtClean="0"/>
              <a:t>5/20/2024</a:t>
            </a:fld>
            <a:endParaRPr lang="en-US"/>
          </a:p>
        </p:txBody>
      </p:sp>
      <p:sp>
        <p:nvSpPr>
          <p:cNvPr id="5" name="Footer Placeholder 4">
            <a:extLst>
              <a:ext uri="{FF2B5EF4-FFF2-40B4-BE49-F238E27FC236}">
                <a16:creationId xmlns:a16="http://schemas.microsoft.com/office/drawing/2014/main" id="{991FFCC0-B03A-F004-E03E-8189A84F3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D04D0-B1DD-AB86-861D-ECECF78F5A3E}"/>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32553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3237-8943-7320-9747-1EE3B6FE7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AB35CB-C17A-67EB-FE9D-9A7C769A55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602B3-4F29-1FDD-CFB2-1C0A888B11D0}"/>
              </a:ext>
            </a:extLst>
          </p:cNvPr>
          <p:cNvSpPr>
            <a:spLocks noGrp="1"/>
          </p:cNvSpPr>
          <p:nvPr>
            <p:ph type="dt" sz="half" idx="10"/>
          </p:nvPr>
        </p:nvSpPr>
        <p:spPr/>
        <p:txBody>
          <a:bodyPr/>
          <a:lstStyle/>
          <a:p>
            <a:fld id="{56C74BD9-B324-45D0-9AF0-77A409D08BF3}" type="datetime1">
              <a:rPr lang="en-US" smtClean="0"/>
              <a:t>5/20/2024</a:t>
            </a:fld>
            <a:endParaRPr lang="en-US"/>
          </a:p>
        </p:txBody>
      </p:sp>
      <p:sp>
        <p:nvSpPr>
          <p:cNvPr id="5" name="Footer Placeholder 4">
            <a:extLst>
              <a:ext uri="{FF2B5EF4-FFF2-40B4-BE49-F238E27FC236}">
                <a16:creationId xmlns:a16="http://schemas.microsoft.com/office/drawing/2014/main" id="{B1D928DA-20E4-A819-690C-B10D37EB5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381E9-51FF-5996-30D1-6FF629BD6ABA}"/>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382056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2F6C-4501-8D24-BD29-3FAA7886B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22E217-66F5-46E3-AF10-6798826827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3E709-1242-872A-567A-C97044258FFD}"/>
              </a:ext>
            </a:extLst>
          </p:cNvPr>
          <p:cNvSpPr>
            <a:spLocks noGrp="1"/>
          </p:cNvSpPr>
          <p:nvPr>
            <p:ph type="dt" sz="half" idx="10"/>
          </p:nvPr>
        </p:nvSpPr>
        <p:spPr/>
        <p:txBody>
          <a:bodyPr/>
          <a:lstStyle/>
          <a:p>
            <a:fld id="{23453611-9347-4092-8AAE-87231D2DFFF6}" type="datetime1">
              <a:rPr lang="en-US" smtClean="0"/>
              <a:t>5/20/2024</a:t>
            </a:fld>
            <a:endParaRPr lang="en-US"/>
          </a:p>
        </p:txBody>
      </p:sp>
      <p:sp>
        <p:nvSpPr>
          <p:cNvPr id="5" name="Footer Placeholder 4">
            <a:extLst>
              <a:ext uri="{FF2B5EF4-FFF2-40B4-BE49-F238E27FC236}">
                <a16:creationId xmlns:a16="http://schemas.microsoft.com/office/drawing/2014/main" id="{F134972B-E965-537B-826A-00789BD4D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AE0FB-DEF6-6E5B-F12A-8D71FAE06131}"/>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1914376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2C21-6FF8-D374-4DBB-FE60029DD4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81380-DCA1-AE6C-0DEC-22E1F0E52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CFF37C-7587-A2F1-49AF-669645E143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1B3735-7F5F-CFC8-FBBA-A8E8B1AE8703}"/>
              </a:ext>
            </a:extLst>
          </p:cNvPr>
          <p:cNvSpPr>
            <a:spLocks noGrp="1"/>
          </p:cNvSpPr>
          <p:nvPr>
            <p:ph type="dt" sz="half" idx="10"/>
          </p:nvPr>
        </p:nvSpPr>
        <p:spPr/>
        <p:txBody>
          <a:bodyPr/>
          <a:lstStyle/>
          <a:p>
            <a:fld id="{4889475C-B271-44C1-9A7D-215039A33156}" type="datetime1">
              <a:rPr lang="en-US" smtClean="0"/>
              <a:t>5/20/2024</a:t>
            </a:fld>
            <a:endParaRPr lang="en-US"/>
          </a:p>
        </p:txBody>
      </p:sp>
      <p:sp>
        <p:nvSpPr>
          <p:cNvPr id="6" name="Footer Placeholder 5">
            <a:extLst>
              <a:ext uri="{FF2B5EF4-FFF2-40B4-BE49-F238E27FC236}">
                <a16:creationId xmlns:a16="http://schemas.microsoft.com/office/drawing/2014/main" id="{8DA42674-11C8-1EE9-1449-3E9170F122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C8B9C-A3C8-9F32-69AA-99683B471091}"/>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388769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BB42-F6FA-FA52-B41A-900E3CB392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F802B9-7161-0E80-6F06-0350B4ADD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37B03-5D4A-A32C-829E-488A596F8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B965D8-7A1A-6557-F483-91F776D729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C43A34-9649-1E5B-92EC-96068DF9C2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DC1B86-97F3-3FA3-EC39-76E8AFBD1CCD}"/>
              </a:ext>
            </a:extLst>
          </p:cNvPr>
          <p:cNvSpPr>
            <a:spLocks noGrp="1"/>
          </p:cNvSpPr>
          <p:nvPr>
            <p:ph type="dt" sz="half" idx="10"/>
          </p:nvPr>
        </p:nvSpPr>
        <p:spPr/>
        <p:txBody>
          <a:bodyPr/>
          <a:lstStyle/>
          <a:p>
            <a:fld id="{C6FD4AB0-EC78-4C0F-B175-9B940B0382A8}" type="datetime1">
              <a:rPr lang="en-US" smtClean="0"/>
              <a:t>5/20/2024</a:t>
            </a:fld>
            <a:endParaRPr lang="en-US"/>
          </a:p>
        </p:txBody>
      </p:sp>
      <p:sp>
        <p:nvSpPr>
          <p:cNvPr id="8" name="Footer Placeholder 7">
            <a:extLst>
              <a:ext uri="{FF2B5EF4-FFF2-40B4-BE49-F238E27FC236}">
                <a16:creationId xmlns:a16="http://schemas.microsoft.com/office/drawing/2014/main" id="{05D0FE43-1DE4-A8E2-A529-6841260554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D741E-7416-B23E-0EEB-BD62747BFD50}"/>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385364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6289-718D-33B1-7997-08F05AE33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4D40B9-74A6-66CC-9B79-BB3948107128}"/>
              </a:ext>
            </a:extLst>
          </p:cNvPr>
          <p:cNvSpPr>
            <a:spLocks noGrp="1"/>
          </p:cNvSpPr>
          <p:nvPr>
            <p:ph type="dt" sz="half" idx="10"/>
          </p:nvPr>
        </p:nvSpPr>
        <p:spPr/>
        <p:txBody>
          <a:bodyPr/>
          <a:lstStyle/>
          <a:p>
            <a:fld id="{E5A6650E-F359-49D6-9A1E-D91FDA1712D0}" type="datetime1">
              <a:rPr lang="en-US" smtClean="0"/>
              <a:t>5/20/2024</a:t>
            </a:fld>
            <a:endParaRPr lang="en-US"/>
          </a:p>
        </p:txBody>
      </p:sp>
      <p:sp>
        <p:nvSpPr>
          <p:cNvPr id="4" name="Footer Placeholder 3">
            <a:extLst>
              <a:ext uri="{FF2B5EF4-FFF2-40B4-BE49-F238E27FC236}">
                <a16:creationId xmlns:a16="http://schemas.microsoft.com/office/drawing/2014/main" id="{88E17652-2A1C-25D2-D1A7-5D2B823B66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C0EFA-15D3-41EF-8723-A33D341C6E44}"/>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66903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3582C-098F-CA35-79DE-6D0E1DEC18A5}"/>
              </a:ext>
            </a:extLst>
          </p:cNvPr>
          <p:cNvSpPr>
            <a:spLocks noGrp="1"/>
          </p:cNvSpPr>
          <p:nvPr>
            <p:ph type="dt" sz="half" idx="10"/>
          </p:nvPr>
        </p:nvSpPr>
        <p:spPr/>
        <p:txBody>
          <a:bodyPr/>
          <a:lstStyle/>
          <a:p>
            <a:fld id="{A04ED5FF-4618-4492-ACD8-57FDFE8A3475}" type="datetime1">
              <a:rPr lang="en-US" smtClean="0"/>
              <a:t>5/20/2024</a:t>
            </a:fld>
            <a:endParaRPr lang="en-US"/>
          </a:p>
        </p:txBody>
      </p:sp>
      <p:sp>
        <p:nvSpPr>
          <p:cNvPr id="3" name="Footer Placeholder 2">
            <a:extLst>
              <a:ext uri="{FF2B5EF4-FFF2-40B4-BE49-F238E27FC236}">
                <a16:creationId xmlns:a16="http://schemas.microsoft.com/office/drawing/2014/main" id="{D0D9621E-1105-17DD-63B1-4BDAC76FBC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F19211-57FB-170A-5D6C-6F5A3F30A772}"/>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122197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1006-D0E1-6E4C-0B7B-B429794F94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D4717E-B633-54F1-482A-1EDF5544CF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EF4328-4947-1A3C-9D3A-29507672A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7D6729-92C2-E1B9-FF38-4043FF440A91}"/>
              </a:ext>
            </a:extLst>
          </p:cNvPr>
          <p:cNvSpPr>
            <a:spLocks noGrp="1"/>
          </p:cNvSpPr>
          <p:nvPr>
            <p:ph type="dt" sz="half" idx="10"/>
          </p:nvPr>
        </p:nvSpPr>
        <p:spPr/>
        <p:txBody>
          <a:bodyPr/>
          <a:lstStyle/>
          <a:p>
            <a:fld id="{6BE56812-E0B5-4AC7-810A-2B4E06CD47D6}" type="datetime1">
              <a:rPr lang="en-US" smtClean="0"/>
              <a:t>5/20/2024</a:t>
            </a:fld>
            <a:endParaRPr lang="en-US"/>
          </a:p>
        </p:txBody>
      </p:sp>
      <p:sp>
        <p:nvSpPr>
          <p:cNvPr id="6" name="Footer Placeholder 5">
            <a:extLst>
              <a:ext uri="{FF2B5EF4-FFF2-40B4-BE49-F238E27FC236}">
                <a16:creationId xmlns:a16="http://schemas.microsoft.com/office/drawing/2014/main" id="{50443DF2-090E-01D2-0C58-77B2E235A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E3160C-152E-058F-3B5E-8C09ACA555AD}"/>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23431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A537-C0A0-6DC6-C1CC-4B339533CC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95A32E-42BD-7528-37DA-E3374FF5E1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466F18-874B-25D5-4548-87FB72C11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8F856-7751-C9D2-0B22-5255BBA60E2E}"/>
              </a:ext>
            </a:extLst>
          </p:cNvPr>
          <p:cNvSpPr>
            <a:spLocks noGrp="1"/>
          </p:cNvSpPr>
          <p:nvPr>
            <p:ph type="dt" sz="half" idx="10"/>
          </p:nvPr>
        </p:nvSpPr>
        <p:spPr/>
        <p:txBody>
          <a:bodyPr/>
          <a:lstStyle/>
          <a:p>
            <a:fld id="{DD4A5681-5126-4C0F-AD8F-92AF82E43967}" type="datetime1">
              <a:rPr lang="en-US" smtClean="0"/>
              <a:t>5/20/2024</a:t>
            </a:fld>
            <a:endParaRPr lang="en-US"/>
          </a:p>
        </p:txBody>
      </p:sp>
      <p:sp>
        <p:nvSpPr>
          <p:cNvPr id="6" name="Footer Placeholder 5">
            <a:extLst>
              <a:ext uri="{FF2B5EF4-FFF2-40B4-BE49-F238E27FC236}">
                <a16:creationId xmlns:a16="http://schemas.microsoft.com/office/drawing/2014/main" id="{1F394787-98AD-A6AF-2E54-3DDD3F253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8B905-6FFE-10D7-2FCC-6BC4E71EA8DC}"/>
              </a:ext>
            </a:extLst>
          </p:cNvPr>
          <p:cNvSpPr>
            <a:spLocks noGrp="1"/>
          </p:cNvSpPr>
          <p:nvPr>
            <p:ph type="sldNum" sz="quarter" idx="12"/>
          </p:nvPr>
        </p:nvSpPr>
        <p:spPr/>
        <p:txBody>
          <a:bodyPr/>
          <a:lstStyle/>
          <a:p>
            <a:fld id="{20EC90A2-57CC-4901-BC16-90F9502FC3D7}" type="slidenum">
              <a:rPr lang="en-US" smtClean="0"/>
              <a:t>‹#›</a:t>
            </a:fld>
            <a:endParaRPr lang="en-US"/>
          </a:p>
        </p:txBody>
      </p:sp>
    </p:spTree>
    <p:extLst>
      <p:ext uri="{BB962C8B-B14F-4D97-AF65-F5344CB8AC3E}">
        <p14:creationId xmlns:p14="http://schemas.microsoft.com/office/powerpoint/2010/main" val="307154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EC7F98-71C6-B8A9-B0C5-B80C99B84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6A6F8-B8FF-F370-F7EA-D1E67E709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0B72B-5EE7-EE90-0480-CD6C560C3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C9F63F-1207-4CD4-8BD1-5DA1650AEDC3}" type="datetime1">
              <a:rPr lang="en-US" smtClean="0"/>
              <a:t>5/20/2024</a:t>
            </a:fld>
            <a:endParaRPr lang="en-US"/>
          </a:p>
        </p:txBody>
      </p:sp>
      <p:sp>
        <p:nvSpPr>
          <p:cNvPr id="5" name="Footer Placeholder 4">
            <a:extLst>
              <a:ext uri="{FF2B5EF4-FFF2-40B4-BE49-F238E27FC236}">
                <a16:creationId xmlns:a16="http://schemas.microsoft.com/office/drawing/2014/main" id="{166FFED1-057B-0676-7E50-C1417BA99D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443331-4C29-566B-BC15-9443B1C682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EC90A2-57CC-4901-BC16-90F9502FC3D7}" type="slidenum">
              <a:rPr lang="en-US" smtClean="0"/>
              <a:t>‹#›</a:t>
            </a:fld>
            <a:endParaRPr lang="en-US"/>
          </a:p>
        </p:txBody>
      </p:sp>
    </p:spTree>
    <p:extLst>
      <p:ext uri="{BB962C8B-B14F-4D97-AF65-F5344CB8AC3E}">
        <p14:creationId xmlns:p14="http://schemas.microsoft.com/office/powerpoint/2010/main" val="1025809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5.sv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3.tiff"/><Relationship Id="rId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wearing glasses and a suit&#10;&#10;Description automatically generated">
            <a:extLst>
              <a:ext uri="{FF2B5EF4-FFF2-40B4-BE49-F238E27FC236}">
                <a16:creationId xmlns:a16="http://schemas.microsoft.com/office/drawing/2014/main" id="{05478152-E09E-91D3-01F0-8C07B3FBD9AE}"/>
              </a:ext>
            </a:extLst>
          </p:cNvPr>
          <p:cNvPicPr>
            <a:picLocks noChangeAspect="1"/>
          </p:cNvPicPr>
          <p:nvPr/>
        </p:nvPicPr>
        <p:blipFill rotWithShape="1">
          <a:blip r:embed="rId3">
            <a:extLst>
              <a:ext uri="{28A0092B-C50C-407E-A947-70E740481C1C}">
                <a14:useLocalDpi xmlns:a14="http://schemas.microsoft.com/office/drawing/2010/main" val="0"/>
              </a:ext>
            </a:extLst>
          </a:blip>
          <a:srcRect r="11412"/>
          <a:stretch/>
        </p:blipFill>
        <p:spPr>
          <a:xfrm>
            <a:off x="5359400" y="1062310"/>
            <a:ext cx="6832600" cy="5795690"/>
          </a:xfrm>
          <a:prstGeom prst="rect">
            <a:avLst/>
          </a:prstGeom>
        </p:spPr>
      </p:pic>
      <p:sp>
        <p:nvSpPr>
          <p:cNvPr id="7" name="TextBox 6">
            <a:extLst>
              <a:ext uri="{FF2B5EF4-FFF2-40B4-BE49-F238E27FC236}">
                <a16:creationId xmlns:a16="http://schemas.microsoft.com/office/drawing/2014/main" id="{327C0D72-12AF-2EFC-347E-5C02B17FFC9C}"/>
              </a:ext>
            </a:extLst>
          </p:cNvPr>
          <p:cNvSpPr txBox="1"/>
          <p:nvPr/>
        </p:nvSpPr>
        <p:spPr>
          <a:xfrm>
            <a:off x="2166769" y="4003681"/>
            <a:ext cx="3640667" cy="369332"/>
          </a:xfrm>
          <a:prstGeom prst="rect">
            <a:avLst/>
          </a:prstGeom>
          <a:noFill/>
        </p:spPr>
        <p:txBody>
          <a:bodyPr wrap="square" rtlCol="0">
            <a:spAutoFit/>
          </a:bodyPr>
          <a:lstStyle/>
          <a:p>
            <a:pPr algn="r"/>
            <a:r>
              <a:rPr lang="en-US" dirty="0">
                <a:solidFill>
                  <a:schemeClr val="bg1"/>
                </a:solidFill>
                <a:latin typeface="Albert Sans Light" pitchFamily="2" charset="0"/>
              </a:rPr>
              <a:t>-Theodor Adorno, 1949</a:t>
            </a:r>
          </a:p>
        </p:txBody>
      </p:sp>
      <p:grpSp>
        <p:nvGrpSpPr>
          <p:cNvPr id="4" name="Group 3">
            <a:extLst>
              <a:ext uri="{FF2B5EF4-FFF2-40B4-BE49-F238E27FC236}">
                <a16:creationId xmlns:a16="http://schemas.microsoft.com/office/drawing/2014/main" id="{200ABBC2-8D08-7451-9709-533BA34934AB}"/>
              </a:ext>
            </a:extLst>
          </p:cNvPr>
          <p:cNvGrpSpPr/>
          <p:nvPr/>
        </p:nvGrpSpPr>
        <p:grpSpPr>
          <a:xfrm>
            <a:off x="546100" y="2434022"/>
            <a:ext cx="5549900" cy="1384994"/>
            <a:chOff x="546100" y="2434022"/>
            <a:chExt cx="5549900" cy="1384994"/>
          </a:xfrm>
        </p:grpSpPr>
        <p:sp>
          <p:nvSpPr>
            <p:cNvPr id="5" name="TextBox 4">
              <a:extLst>
                <a:ext uri="{FF2B5EF4-FFF2-40B4-BE49-F238E27FC236}">
                  <a16:creationId xmlns:a16="http://schemas.microsoft.com/office/drawing/2014/main" id="{DFE45771-B25D-5394-BE00-F311D20D23C0}"/>
                </a:ext>
              </a:extLst>
            </p:cNvPr>
            <p:cNvSpPr txBox="1"/>
            <p:nvPr/>
          </p:nvSpPr>
          <p:spPr>
            <a:xfrm>
              <a:off x="635000" y="2618687"/>
              <a:ext cx="5461000" cy="1200329"/>
            </a:xfrm>
            <a:prstGeom prst="rect">
              <a:avLst/>
            </a:prstGeom>
            <a:noFill/>
          </p:spPr>
          <p:txBody>
            <a:bodyPr wrap="square" rtlCol="0">
              <a:spAutoFit/>
            </a:bodyPr>
            <a:lstStyle/>
            <a:p>
              <a:r>
                <a:rPr lang="en-US" sz="3600">
                  <a:solidFill>
                    <a:schemeClr val="bg1"/>
                  </a:solidFill>
                  <a:latin typeface="Albert Sans" pitchFamily="2" charset="0"/>
                </a:rPr>
                <a:t>     </a:t>
              </a:r>
              <a:r>
                <a:rPr lang="en-US" sz="3600">
                  <a:solidFill>
                    <a:schemeClr val="bg1"/>
                  </a:solidFill>
                  <a:latin typeface="Albert Sans Medium" pitchFamily="2" charset="0"/>
                </a:rPr>
                <a:t>To write poetry after Auschwitz is barbaric”</a:t>
              </a:r>
            </a:p>
          </p:txBody>
        </p:sp>
        <p:pic>
          <p:nvPicPr>
            <p:cNvPr id="13" name="Graphic 12" descr="Open quotation mark with solid fill">
              <a:extLst>
                <a:ext uri="{FF2B5EF4-FFF2-40B4-BE49-F238E27FC236}">
                  <a16:creationId xmlns:a16="http://schemas.microsoft.com/office/drawing/2014/main" id="{33A556BD-4508-B28C-6B8A-95779A95A9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6100" y="2434022"/>
              <a:ext cx="914400" cy="914400"/>
            </a:xfrm>
            <a:prstGeom prst="rect">
              <a:avLst/>
            </a:prstGeom>
          </p:spPr>
        </p:pic>
      </p:grpSp>
      <p:sp>
        <p:nvSpPr>
          <p:cNvPr id="2" name="Slide Number Placeholder 1">
            <a:extLst>
              <a:ext uri="{FF2B5EF4-FFF2-40B4-BE49-F238E27FC236}">
                <a16:creationId xmlns:a16="http://schemas.microsoft.com/office/drawing/2014/main" id="{4C83DD82-0E78-8118-40A0-EEF89A35D711}"/>
              </a:ext>
            </a:extLst>
          </p:cNvPr>
          <p:cNvSpPr>
            <a:spLocks noGrp="1"/>
          </p:cNvSpPr>
          <p:nvPr>
            <p:ph type="sldNum" sz="quarter" idx="12"/>
          </p:nvPr>
        </p:nvSpPr>
        <p:spPr/>
        <p:txBody>
          <a:bodyPr/>
          <a:lstStyle/>
          <a:p>
            <a:fld id="{20EC90A2-57CC-4901-BC16-90F9502FC3D7}" type="slidenum">
              <a:rPr lang="en-US" smtClean="0">
                <a:latin typeface="Albert Sans" pitchFamily="2" charset="0"/>
              </a:rPr>
              <a:t>1</a:t>
            </a:fld>
            <a:endParaRPr lang="en-US">
              <a:latin typeface="Albert Sans" pitchFamily="2" charset="0"/>
            </a:endParaRPr>
          </a:p>
        </p:txBody>
      </p:sp>
    </p:spTree>
    <p:extLst>
      <p:ext uri="{BB962C8B-B14F-4D97-AF65-F5344CB8AC3E}">
        <p14:creationId xmlns:p14="http://schemas.microsoft.com/office/powerpoint/2010/main" val="2955062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143" name="Rectangle: Rounded Corners 142">
            <a:extLst>
              <a:ext uri="{FF2B5EF4-FFF2-40B4-BE49-F238E27FC236}">
                <a16:creationId xmlns:a16="http://schemas.microsoft.com/office/drawing/2014/main" id="{9F281CF1-31B9-AF0A-9A87-C59937D6C27F}"/>
              </a:ext>
            </a:extLst>
          </p:cNvPr>
          <p:cNvSpPr/>
          <p:nvPr/>
        </p:nvSpPr>
        <p:spPr>
          <a:xfrm>
            <a:off x="698500" y="2407768"/>
            <a:ext cx="1966149" cy="3294532"/>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7E0A4FC8-CA70-8B3C-F19D-9D028606DC92}"/>
              </a:ext>
            </a:extLst>
          </p:cNvPr>
          <p:cNvSpPr/>
          <p:nvPr/>
        </p:nvSpPr>
        <p:spPr>
          <a:xfrm>
            <a:off x="2942285" y="2407768"/>
            <a:ext cx="1966149" cy="3294532"/>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Rounded Corners 146">
            <a:extLst>
              <a:ext uri="{FF2B5EF4-FFF2-40B4-BE49-F238E27FC236}">
                <a16:creationId xmlns:a16="http://schemas.microsoft.com/office/drawing/2014/main" id="{9DB96CC8-50C5-8456-9255-81797ABA8B08}"/>
              </a:ext>
            </a:extLst>
          </p:cNvPr>
          <p:cNvSpPr/>
          <p:nvPr/>
        </p:nvSpPr>
        <p:spPr>
          <a:xfrm>
            <a:off x="7426115" y="2407768"/>
            <a:ext cx="1966149" cy="3294532"/>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7B61D0B4-1C3B-64FE-44CE-2ED2A2DBC2E0}"/>
              </a:ext>
            </a:extLst>
          </p:cNvPr>
          <p:cNvSpPr txBox="1"/>
          <p:nvPr/>
        </p:nvSpPr>
        <p:spPr>
          <a:xfrm>
            <a:off x="7426115" y="3577981"/>
            <a:ext cx="1966149" cy="954107"/>
          </a:xfrm>
          <a:prstGeom prst="rect">
            <a:avLst/>
          </a:prstGeom>
          <a:noFill/>
        </p:spPr>
        <p:txBody>
          <a:bodyPr wrap="square" rtlCol="0">
            <a:spAutoFit/>
          </a:bodyPr>
          <a:lstStyle/>
          <a:p>
            <a:pPr algn="ctr"/>
            <a:r>
              <a:rPr lang="en-US" sz="2800">
                <a:latin typeface="Albert Sans SemiBold" pitchFamily="2" charset="0"/>
              </a:rPr>
              <a:t>Focus Groups</a:t>
            </a:r>
          </a:p>
        </p:txBody>
      </p:sp>
      <p:sp>
        <p:nvSpPr>
          <p:cNvPr id="146" name="Rectangle: Rounded Corners 145">
            <a:extLst>
              <a:ext uri="{FF2B5EF4-FFF2-40B4-BE49-F238E27FC236}">
                <a16:creationId xmlns:a16="http://schemas.microsoft.com/office/drawing/2014/main" id="{EED17A84-95E6-A866-69F6-6DAE8E7AC7C6}"/>
              </a:ext>
            </a:extLst>
          </p:cNvPr>
          <p:cNvSpPr/>
          <p:nvPr/>
        </p:nvSpPr>
        <p:spPr>
          <a:xfrm>
            <a:off x="5186071" y="2407768"/>
            <a:ext cx="1966149" cy="3294532"/>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58EBA3C8-E45F-144D-C8EF-23A2724CDBF6}"/>
              </a:ext>
            </a:extLst>
          </p:cNvPr>
          <p:cNvSpPr txBox="1"/>
          <p:nvPr/>
        </p:nvSpPr>
        <p:spPr>
          <a:xfrm>
            <a:off x="703488" y="3577981"/>
            <a:ext cx="1961160" cy="954107"/>
          </a:xfrm>
          <a:prstGeom prst="rect">
            <a:avLst/>
          </a:prstGeom>
          <a:noFill/>
        </p:spPr>
        <p:txBody>
          <a:bodyPr wrap="square" rtlCol="0">
            <a:spAutoFit/>
          </a:bodyPr>
          <a:lstStyle/>
          <a:p>
            <a:pPr algn="ctr"/>
            <a:r>
              <a:rPr lang="en-US" sz="2800">
                <a:latin typeface="Albert Sans SemiBold" pitchFamily="2" charset="0"/>
              </a:rPr>
              <a:t>Expert Interviews</a:t>
            </a:r>
          </a:p>
        </p:txBody>
      </p:sp>
      <p:sp>
        <p:nvSpPr>
          <p:cNvPr id="148" name="Rectangle: Rounded Corners 147">
            <a:extLst>
              <a:ext uri="{FF2B5EF4-FFF2-40B4-BE49-F238E27FC236}">
                <a16:creationId xmlns:a16="http://schemas.microsoft.com/office/drawing/2014/main" id="{E972D4B7-FD75-F101-8BE1-BCC5278B77E1}"/>
              </a:ext>
            </a:extLst>
          </p:cNvPr>
          <p:cNvSpPr/>
          <p:nvPr/>
        </p:nvSpPr>
        <p:spPr>
          <a:xfrm>
            <a:off x="9667406" y="2407768"/>
            <a:ext cx="1966149" cy="3294532"/>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FDBE19A7-D08D-AD86-7111-B95755E6AE0E}"/>
              </a:ext>
            </a:extLst>
          </p:cNvPr>
          <p:cNvSpPr txBox="1"/>
          <p:nvPr/>
        </p:nvSpPr>
        <p:spPr>
          <a:xfrm>
            <a:off x="9667406" y="3577981"/>
            <a:ext cx="1966148" cy="954107"/>
          </a:xfrm>
          <a:prstGeom prst="rect">
            <a:avLst/>
          </a:prstGeom>
          <a:noFill/>
        </p:spPr>
        <p:txBody>
          <a:bodyPr wrap="square" rtlCol="0">
            <a:spAutoFit/>
          </a:bodyPr>
          <a:lstStyle/>
          <a:p>
            <a:pPr algn="ctr"/>
            <a:r>
              <a:rPr lang="en-US" sz="2800">
                <a:latin typeface="Albert Sans SemiBold" pitchFamily="2" charset="0"/>
              </a:rPr>
              <a:t>Literature Review</a:t>
            </a:r>
          </a:p>
        </p:txBody>
      </p:sp>
      <p:sp>
        <p:nvSpPr>
          <p:cNvPr id="94" name="TextBox 93">
            <a:extLst>
              <a:ext uri="{FF2B5EF4-FFF2-40B4-BE49-F238E27FC236}">
                <a16:creationId xmlns:a16="http://schemas.microsoft.com/office/drawing/2014/main" id="{DE7BBF62-D7F2-FE1F-D6D7-82EB4DDD51C0}"/>
              </a:ext>
            </a:extLst>
          </p:cNvPr>
          <p:cNvSpPr txBox="1"/>
          <p:nvPr/>
        </p:nvSpPr>
        <p:spPr>
          <a:xfrm>
            <a:off x="5186070" y="3793424"/>
            <a:ext cx="1966149" cy="523220"/>
          </a:xfrm>
          <a:prstGeom prst="rect">
            <a:avLst/>
          </a:prstGeom>
          <a:noFill/>
        </p:spPr>
        <p:txBody>
          <a:bodyPr wrap="square" rtlCol="0">
            <a:spAutoFit/>
          </a:bodyPr>
          <a:lstStyle/>
          <a:p>
            <a:pPr algn="ctr"/>
            <a:r>
              <a:rPr lang="en-US" sz="2800">
                <a:latin typeface="Albert Sans SemiBold" pitchFamily="2" charset="0"/>
              </a:rPr>
              <a:t>Surveys</a:t>
            </a:r>
          </a:p>
        </p:txBody>
      </p:sp>
      <p:sp>
        <p:nvSpPr>
          <p:cNvPr id="144" name="TextBox 143">
            <a:extLst>
              <a:ext uri="{FF2B5EF4-FFF2-40B4-BE49-F238E27FC236}">
                <a16:creationId xmlns:a16="http://schemas.microsoft.com/office/drawing/2014/main" id="{C4D86B1F-3E2B-F7E2-4AF3-ED199D0B91F3}"/>
              </a:ext>
            </a:extLst>
          </p:cNvPr>
          <p:cNvSpPr txBox="1"/>
          <p:nvPr/>
        </p:nvSpPr>
        <p:spPr>
          <a:xfrm>
            <a:off x="2942285" y="3147093"/>
            <a:ext cx="1966149" cy="1815882"/>
          </a:xfrm>
          <a:prstGeom prst="rect">
            <a:avLst/>
          </a:prstGeom>
          <a:noFill/>
        </p:spPr>
        <p:txBody>
          <a:bodyPr wrap="square" rtlCol="0">
            <a:spAutoFit/>
          </a:bodyPr>
          <a:lstStyle/>
          <a:p>
            <a:pPr algn="ctr"/>
            <a:r>
              <a:rPr lang="en-US" sz="2800">
                <a:latin typeface="Albert Sans SemiBold" pitchFamily="2" charset="0"/>
              </a:rPr>
              <a:t>Social Media &amp; Web Analysis</a:t>
            </a:r>
          </a:p>
        </p:txBody>
      </p:sp>
      <p:sp>
        <p:nvSpPr>
          <p:cNvPr id="2" name="TextBox 1">
            <a:extLst>
              <a:ext uri="{FF2B5EF4-FFF2-40B4-BE49-F238E27FC236}">
                <a16:creationId xmlns:a16="http://schemas.microsoft.com/office/drawing/2014/main" id="{92113902-8047-2034-ADBD-3D41B966C740}"/>
              </a:ext>
            </a:extLst>
          </p:cNvPr>
          <p:cNvSpPr txBox="1"/>
          <p:nvPr/>
        </p:nvSpPr>
        <p:spPr>
          <a:xfrm>
            <a:off x="2167781" y="381934"/>
            <a:ext cx="7856437" cy="1200329"/>
          </a:xfrm>
          <a:prstGeom prst="rect">
            <a:avLst/>
          </a:prstGeom>
          <a:noFill/>
        </p:spPr>
        <p:txBody>
          <a:bodyPr wrap="square" rtlCol="0">
            <a:spAutoFit/>
          </a:bodyPr>
          <a:lstStyle/>
          <a:p>
            <a:pPr algn="ctr"/>
            <a:r>
              <a:rPr lang="en-US" sz="7200" b="1" spc="-150">
                <a:latin typeface="Albert Sans" pitchFamily="2" charset="0"/>
              </a:rPr>
              <a:t>Methodology</a:t>
            </a:r>
          </a:p>
        </p:txBody>
      </p:sp>
      <p:sp>
        <p:nvSpPr>
          <p:cNvPr id="3" name="Slide Number Placeholder 2">
            <a:extLst>
              <a:ext uri="{FF2B5EF4-FFF2-40B4-BE49-F238E27FC236}">
                <a16:creationId xmlns:a16="http://schemas.microsoft.com/office/drawing/2014/main" id="{7792D709-8183-13B5-F059-8C17C67A7FA0}"/>
              </a:ext>
            </a:extLst>
          </p:cNvPr>
          <p:cNvSpPr>
            <a:spLocks noGrp="1"/>
          </p:cNvSpPr>
          <p:nvPr>
            <p:ph type="sldNum" sz="quarter" idx="12"/>
          </p:nvPr>
        </p:nvSpPr>
        <p:spPr/>
        <p:txBody>
          <a:bodyPr/>
          <a:lstStyle/>
          <a:p>
            <a:fld id="{20EC90A2-57CC-4901-BC16-90F9502FC3D7}" type="slidenum">
              <a:rPr lang="en-US" smtClean="0">
                <a:latin typeface="Albert Sans" pitchFamily="2" charset="0"/>
              </a:rPr>
              <a:t>10</a:t>
            </a:fld>
            <a:endParaRPr lang="en-US">
              <a:latin typeface="Albert Sans" pitchFamily="2" charset="0"/>
            </a:endParaRPr>
          </a:p>
        </p:txBody>
      </p:sp>
    </p:spTree>
    <p:extLst>
      <p:ext uri="{BB962C8B-B14F-4D97-AF65-F5344CB8AC3E}">
        <p14:creationId xmlns:p14="http://schemas.microsoft.com/office/powerpoint/2010/main" val="416834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1252589-C3DF-983B-F81C-13E1E11EFBD3}"/>
              </a:ext>
            </a:extLst>
          </p:cNvPr>
          <p:cNvCxnSpPr>
            <a:cxnSpLocks/>
            <a:endCxn id="6" idx="6"/>
          </p:cNvCxnSpPr>
          <p:nvPr/>
        </p:nvCxnSpPr>
        <p:spPr>
          <a:xfrm>
            <a:off x="1781439" y="4015902"/>
            <a:ext cx="8730723"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08C348F2-A325-8A56-D29B-7EBE0899F8CC}"/>
              </a:ext>
            </a:extLst>
          </p:cNvPr>
          <p:cNvSpPr/>
          <p:nvPr/>
        </p:nvSpPr>
        <p:spPr>
          <a:xfrm>
            <a:off x="1679839"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748F08B-9AA6-815E-37E1-3786570A6F40}"/>
              </a:ext>
            </a:extLst>
          </p:cNvPr>
          <p:cNvSpPr/>
          <p:nvPr/>
        </p:nvSpPr>
        <p:spPr>
          <a:xfrm>
            <a:off x="1030896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E78145-7EE8-B1F7-8312-5CC8E2EFF140}"/>
              </a:ext>
            </a:extLst>
          </p:cNvPr>
          <p:cNvSpPr/>
          <p:nvPr/>
        </p:nvSpPr>
        <p:spPr>
          <a:xfrm>
            <a:off x="3406510"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FA42BB-8089-C8D9-6B45-44FE453676F0}"/>
              </a:ext>
            </a:extLst>
          </p:cNvPr>
          <p:cNvSpPr/>
          <p:nvPr/>
        </p:nvSpPr>
        <p:spPr>
          <a:xfrm>
            <a:off x="5133181"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B3E7B9-43DC-E649-9192-4D8C42CD048E}"/>
              </a:ext>
            </a:extLst>
          </p:cNvPr>
          <p:cNvSpPr/>
          <p:nvPr/>
        </p:nvSpPr>
        <p:spPr>
          <a:xfrm>
            <a:off x="685985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9F4FDA-E55E-9F4B-2678-F5457C5CFDDA}"/>
              </a:ext>
            </a:extLst>
          </p:cNvPr>
          <p:cNvSpPr/>
          <p:nvPr/>
        </p:nvSpPr>
        <p:spPr>
          <a:xfrm>
            <a:off x="8586523"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FD96147-E82F-F9E1-C9A6-5F5D108E1CA9}"/>
              </a:ext>
            </a:extLst>
          </p:cNvPr>
          <p:cNvSpPr/>
          <p:nvPr/>
        </p:nvSpPr>
        <p:spPr>
          <a:xfrm>
            <a:off x="1145418" y="4219102"/>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7EE0C73-BB4E-BC15-B32C-189BB1A31782}"/>
              </a:ext>
            </a:extLst>
          </p:cNvPr>
          <p:cNvSpPr/>
          <p:nvPr/>
        </p:nvSpPr>
        <p:spPr>
          <a:xfrm>
            <a:off x="2872089"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ACD1962-13B0-1008-BBFD-8F9F036AB9ED}"/>
              </a:ext>
            </a:extLst>
          </p:cNvPr>
          <p:cNvSpPr/>
          <p:nvPr/>
        </p:nvSpPr>
        <p:spPr>
          <a:xfrm>
            <a:off x="4598760" y="4219102"/>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3F26EA95-371B-9B9B-DEC0-E22E7C76C167}"/>
              </a:ext>
            </a:extLst>
          </p:cNvPr>
          <p:cNvSpPr/>
          <p:nvPr/>
        </p:nvSpPr>
        <p:spPr>
          <a:xfrm>
            <a:off x="632543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8AE2676-220E-BE54-23C2-3B05AD10E302}"/>
              </a:ext>
            </a:extLst>
          </p:cNvPr>
          <p:cNvSpPr/>
          <p:nvPr/>
        </p:nvSpPr>
        <p:spPr>
          <a:xfrm>
            <a:off x="8053802" y="4219102"/>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4C79C53-FBB2-8CA0-73CC-8860C8AC8C4D}"/>
              </a:ext>
            </a:extLst>
          </p:cNvPr>
          <p:cNvSpPr/>
          <p:nvPr/>
        </p:nvSpPr>
        <p:spPr>
          <a:xfrm>
            <a:off x="977454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DF479A5-1E5E-0F77-1AA7-19FBB656F9C3}"/>
              </a:ext>
            </a:extLst>
          </p:cNvPr>
          <p:cNvSpPr txBox="1"/>
          <p:nvPr/>
        </p:nvSpPr>
        <p:spPr>
          <a:xfrm>
            <a:off x="1145418" y="4285205"/>
            <a:ext cx="1270342" cy="369332"/>
          </a:xfrm>
          <a:prstGeom prst="rect">
            <a:avLst/>
          </a:prstGeom>
          <a:noFill/>
        </p:spPr>
        <p:txBody>
          <a:bodyPr wrap="square" rtlCol="0">
            <a:spAutoFit/>
          </a:bodyPr>
          <a:lstStyle/>
          <a:p>
            <a:pPr algn="ctr"/>
            <a:r>
              <a:rPr lang="en-US">
                <a:latin typeface="Albert Sans BOLD" pitchFamily="2" charset="0"/>
              </a:rPr>
              <a:t>STEP 1</a:t>
            </a:r>
          </a:p>
        </p:txBody>
      </p:sp>
      <p:sp>
        <p:nvSpPr>
          <p:cNvPr id="24" name="TextBox 23">
            <a:extLst>
              <a:ext uri="{FF2B5EF4-FFF2-40B4-BE49-F238E27FC236}">
                <a16:creationId xmlns:a16="http://schemas.microsoft.com/office/drawing/2014/main" id="{C094B8B0-9DB3-E129-0431-7D3F338BAB35}"/>
              </a:ext>
            </a:extLst>
          </p:cNvPr>
          <p:cNvSpPr txBox="1"/>
          <p:nvPr/>
        </p:nvSpPr>
        <p:spPr>
          <a:xfrm>
            <a:off x="2872939" y="3377267"/>
            <a:ext cx="1270342" cy="369332"/>
          </a:xfrm>
          <a:prstGeom prst="rect">
            <a:avLst/>
          </a:prstGeom>
          <a:noFill/>
        </p:spPr>
        <p:txBody>
          <a:bodyPr wrap="square" rtlCol="0">
            <a:spAutoFit/>
          </a:bodyPr>
          <a:lstStyle/>
          <a:p>
            <a:pPr algn="ctr"/>
            <a:r>
              <a:rPr lang="en-US">
                <a:latin typeface="Albert Sans BOLD" pitchFamily="2" charset="0"/>
              </a:rPr>
              <a:t>STEP 2</a:t>
            </a:r>
          </a:p>
        </p:txBody>
      </p:sp>
      <p:sp>
        <p:nvSpPr>
          <p:cNvPr id="25" name="TextBox 24">
            <a:extLst>
              <a:ext uri="{FF2B5EF4-FFF2-40B4-BE49-F238E27FC236}">
                <a16:creationId xmlns:a16="http://schemas.microsoft.com/office/drawing/2014/main" id="{7F3D497D-A1EA-E0BF-B586-8A0F4CA6B589}"/>
              </a:ext>
            </a:extLst>
          </p:cNvPr>
          <p:cNvSpPr txBox="1"/>
          <p:nvPr/>
        </p:nvSpPr>
        <p:spPr>
          <a:xfrm>
            <a:off x="4597060" y="4287895"/>
            <a:ext cx="1270342" cy="369332"/>
          </a:xfrm>
          <a:prstGeom prst="rect">
            <a:avLst/>
          </a:prstGeom>
          <a:noFill/>
        </p:spPr>
        <p:txBody>
          <a:bodyPr wrap="square" rtlCol="0">
            <a:spAutoFit/>
          </a:bodyPr>
          <a:lstStyle/>
          <a:p>
            <a:pPr algn="ctr"/>
            <a:r>
              <a:rPr lang="en-US">
                <a:latin typeface="Albert Sans BOLD" pitchFamily="2" charset="0"/>
              </a:rPr>
              <a:t>STEP 3</a:t>
            </a:r>
          </a:p>
        </p:txBody>
      </p:sp>
      <p:sp>
        <p:nvSpPr>
          <p:cNvPr id="26" name="TextBox 25">
            <a:extLst>
              <a:ext uri="{FF2B5EF4-FFF2-40B4-BE49-F238E27FC236}">
                <a16:creationId xmlns:a16="http://schemas.microsoft.com/office/drawing/2014/main" id="{743543A4-BFD7-47AD-5C6F-9D4083C8FD49}"/>
              </a:ext>
            </a:extLst>
          </p:cNvPr>
          <p:cNvSpPr txBox="1"/>
          <p:nvPr/>
        </p:nvSpPr>
        <p:spPr>
          <a:xfrm>
            <a:off x="8047002" y="4285205"/>
            <a:ext cx="1270342" cy="369332"/>
          </a:xfrm>
          <a:prstGeom prst="rect">
            <a:avLst/>
          </a:prstGeom>
          <a:noFill/>
        </p:spPr>
        <p:txBody>
          <a:bodyPr wrap="square" rtlCol="0">
            <a:spAutoFit/>
          </a:bodyPr>
          <a:lstStyle/>
          <a:p>
            <a:pPr algn="ctr"/>
            <a:r>
              <a:rPr lang="en-US">
                <a:latin typeface="Albert Sans BOLD" pitchFamily="2" charset="0"/>
              </a:rPr>
              <a:t>STEP 5</a:t>
            </a:r>
          </a:p>
        </p:txBody>
      </p:sp>
      <p:sp>
        <p:nvSpPr>
          <p:cNvPr id="27" name="TextBox 26">
            <a:extLst>
              <a:ext uri="{FF2B5EF4-FFF2-40B4-BE49-F238E27FC236}">
                <a16:creationId xmlns:a16="http://schemas.microsoft.com/office/drawing/2014/main" id="{8471E217-5CC3-5761-3676-567C5DBD60E0}"/>
              </a:ext>
            </a:extLst>
          </p:cNvPr>
          <p:cNvSpPr txBox="1"/>
          <p:nvPr/>
        </p:nvSpPr>
        <p:spPr>
          <a:xfrm>
            <a:off x="6320349" y="3377267"/>
            <a:ext cx="1270342" cy="369332"/>
          </a:xfrm>
          <a:prstGeom prst="rect">
            <a:avLst/>
          </a:prstGeom>
          <a:noFill/>
        </p:spPr>
        <p:txBody>
          <a:bodyPr wrap="square" rtlCol="0">
            <a:spAutoFit/>
          </a:bodyPr>
          <a:lstStyle/>
          <a:p>
            <a:pPr algn="ctr"/>
            <a:r>
              <a:rPr lang="en-US">
                <a:latin typeface="Albert Sans BOLD" pitchFamily="2" charset="0"/>
              </a:rPr>
              <a:t>STEP 4</a:t>
            </a:r>
          </a:p>
        </p:txBody>
      </p:sp>
      <p:sp>
        <p:nvSpPr>
          <p:cNvPr id="28" name="TextBox 27">
            <a:extLst>
              <a:ext uri="{FF2B5EF4-FFF2-40B4-BE49-F238E27FC236}">
                <a16:creationId xmlns:a16="http://schemas.microsoft.com/office/drawing/2014/main" id="{F54FABAF-D28E-8203-6F36-C6FCCC931F02}"/>
              </a:ext>
            </a:extLst>
          </p:cNvPr>
          <p:cNvSpPr txBox="1"/>
          <p:nvPr/>
        </p:nvSpPr>
        <p:spPr>
          <a:xfrm>
            <a:off x="9776241" y="3377267"/>
            <a:ext cx="1270342" cy="369332"/>
          </a:xfrm>
          <a:prstGeom prst="rect">
            <a:avLst/>
          </a:prstGeom>
          <a:noFill/>
        </p:spPr>
        <p:txBody>
          <a:bodyPr wrap="square" rtlCol="0">
            <a:spAutoFit/>
          </a:bodyPr>
          <a:lstStyle/>
          <a:p>
            <a:pPr algn="ctr"/>
            <a:r>
              <a:rPr lang="en-US">
                <a:latin typeface="Albert Sans BOLD" pitchFamily="2" charset="0"/>
              </a:rPr>
              <a:t>STEP 6</a:t>
            </a:r>
          </a:p>
        </p:txBody>
      </p:sp>
      <p:sp>
        <p:nvSpPr>
          <p:cNvPr id="31" name="TextBox 30">
            <a:extLst>
              <a:ext uri="{FF2B5EF4-FFF2-40B4-BE49-F238E27FC236}">
                <a16:creationId xmlns:a16="http://schemas.microsoft.com/office/drawing/2014/main" id="{8EF95551-A186-02B9-C283-6FC846EA9832}"/>
              </a:ext>
            </a:extLst>
          </p:cNvPr>
          <p:cNvSpPr txBox="1"/>
          <p:nvPr/>
        </p:nvSpPr>
        <p:spPr>
          <a:xfrm>
            <a:off x="2167781" y="381934"/>
            <a:ext cx="7856437" cy="1200329"/>
          </a:xfrm>
          <a:prstGeom prst="rect">
            <a:avLst/>
          </a:prstGeom>
          <a:noFill/>
        </p:spPr>
        <p:txBody>
          <a:bodyPr wrap="square" rtlCol="0">
            <a:spAutoFit/>
          </a:bodyPr>
          <a:lstStyle/>
          <a:p>
            <a:pPr algn="ctr"/>
            <a:r>
              <a:rPr lang="en-US" sz="7200" b="1" spc="-150">
                <a:latin typeface="Albert Sans" pitchFamily="2" charset="0"/>
              </a:rPr>
              <a:t>Roadmap</a:t>
            </a:r>
          </a:p>
        </p:txBody>
      </p:sp>
      <p:sp>
        <p:nvSpPr>
          <p:cNvPr id="2" name="Slide Number Placeholder 1">
            <a:extLst>
              <a:ext uri="{FF2B5EF4-FFF2-40B4-BE49-F238E27FC236}">
                <a16:creationId xmlns:a16="http://schemas.microsoft.com/office/drawing/2014/main" id="{76E7B477-B57A-9D08-9168-1A6D19A96640}"/>
              </a:ext>
            </a:extLst>
          </p:cNvPr>
          <p:cNvSpPr>
            <a:spLocks noGrp="1"/>
          </p:cNvSpPr>
          <p:nvPr>
            <p:ph type="sldNum" sz="quarter" idx="12"/>
          </p:nvPr>
        </p:nvSpPr>
        <p:spPr/>
        <p:txBody>
          <a:bodyPr/>
          <a:lstStyle/>
          <a:p>
            <a:fld id="{20EC90A2-57CC-4901-BC16-90F9502FC3D7}" type="slidenum">
              <a:rPr lang="en-US" smtClean="0">
                <a:latin typeface="Albert Sans" pitchFamily="2" charset="0"/>
              </a:rPr>
              <a:t>11</a:t>
            </a:fld>
            <a:endParaRPr lang="en-US">
              <a:latin typeface="Albert Sans" pitchFamily="2" charset="0"/>
            </a:endParaRPr>
          </a:p>
        </p:txBody>
      </p:sp>
    </p:spTree>
    <p:extLst>
      <p:ext uri="{BB962C8B-B14F-4D97-AF65-F5344CB8AC3E}">
        <p14:creationId xmlns:p14="http://schemas.microsoft.com/office/powerpoint/2010/main" val="3925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FB1EFB5-B511-AD9C-D0C3-910AB8250492}"/>
              </a:ext>
            </a:extLst>
          </p:cNvPr>
          <p:cNvCxnSpPr>
            <a:cxnSpLocks/>
            <a:endCxn id="12" idx="6"/>
          </p:cNvCxnSpPr>
          <p:nvPr/>
        </p:nvCxnSpPr>
        <p:spPr>
          <a:xfrm>
            <a:off x="1781439" y="4015902"/>
            <a:ext cx="8730723"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C0AB8D84-6397-0AB3-75D3-6C9A9E6F87FC}"/>
              </a:ext>
            </a:extLst>
          </p:cNvPr>
          <p:cNvSpPr/>
          <p:nvPr/>
        </p:nvSpPr>
        <p:spPr>
          <a:xfrm>
            <a:off x="1679839"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0DEE6-3977-8843-E40A-C6BD339F8ABA}"/>
              </a:ext>
            </a:extLst>
          </p:cNvPr>
          <p:cNvSpPr/>
          <p:nvPr/>
        </p:nvSpPr>
        <p:spPr>
          <a:xfrm>
            <a:off x="1030896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A4BDA-7362-4EBE-6D9F-389D69BFF7B5}"/>
              </a:ext>
            </a:extLst>
          </p:cNvPr>
          <p:cNvSpPr/>
          <p:nvPr/>
        </p:nvSpPr>
        <p:spPr>
          <a:xfrm>
            <a:off x="3406510"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92A5D5-4ACB-CBC9-443C-A081EED57EB1}"/>
              </a:ext>
            </a:extLst>
          </p:cNvPr>
          <p:cNvSpPr/>
          <p:nvPr/>
        </p:nvSpPr>
        <p:spPr>
          <a:xfrm>
            <a:off x="5133181"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2A2CC5-DBD3-8E6D-546A-EFE4565A8B2E}"/>
              </a:ext>
            </a:extLst>
          </p:cNvPr>
          <p:cNvSpPr/>
          <p:nvPr/>
        </p:nvSpPr>
        <p:spPr>
          <a:xfrm>
            <a:off x="685985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28A624A-1A81-555E-F860-A3A8B0D63CB1}"/>
              </a:ext>
            </a:extLst>
          </p:cNvPr>
          <p:cNvSpPr/>
          <p:nvPr/>
        </p:nvSpPr>
        <p:spPr>
          <a:xfrm>
            <a:off x="8586523"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EF9C62F-8A45-787C-6B7E-6A0A432B5000}"/>
              </a:ext>
            </a:extLst>
          </p:cNvPr>
          <p:cNvSpPr/>
          <p:nvPr/>
        </p:nvSpPr>
        <p:spPr>
          <a:xfrm>
            <a:off x="548443" y="4219101"/>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F22C7634-4B6D-8457-E5B4-0DBDAC8D510B}"/>
              </a:ext>
            </a:extLst>
          </p:cNvPr>
          <p:cNvSpPr/>
          <p:nvPr/>
        </p:nvSpPr>
        <p:spPr>
          <a:xfrm>
            <a:off x="2872089"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C65F244-C0AA-916A-8059-E38758CCBC01}"/>
              </a:ext>
            </a:extLst>
          </p:cNvPr>
          <p:cNvSpPr/>
          <p:nvPr/>
        </p:nvSpPr>
        <p:spPr>
          <a:xfrm>
            <a:off x="4598760" y="4219102"/>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CAA1257-E17D-61BF-0ABD-57072409D14E}"/>
              </a:ext>
            </a:extLst>
          </p:cNvPr>
          <p:cNvSpPr/>
          <p:nvPr/>
        </p:nvSpPr>
        <p:spPr>
          <a:xfrm>
            <a:off x="632543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9486FD1D-334B-F0EF-EBDC-50925118A79D}"/>
              </a:ext>
            </a:extLst>
          </p:cNvPr>
          <p:cNvSpPr/>
          <p:nvPr/>
        </p:nvSpPr>
        <p:spPr>
          <a:xfrm>
            <a:off x="8053802" y="4219102"/>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3FFF4EF-C9EA-390B-3E3C-8932D560EB1F}"/>
              </a:ext>
            </a:extLst>
          </p:cNvPr>
          <p:cNvSpPr/>
          <p:nvPr/>
        </p:nvSpPr>
        <p:spPr>
          <a:xfrm>
            <a:off x="977454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95DE5FA-65C3-64A1-DF70-AA20FC5CD059}"/>
              </a:ext>
            </a:extLst>
          </p:cNvPr>
          <p:cNvSpPr txBox="1"/>
          <p:nvPr/>
        </p:nvSpPr>
        <p:spPr>
          <a:xfrm>
            <a:off x="1145418" y="4285205"/>
            <a:ext cx="1270342" cy="369332"/>
          </a:xfrm>
          <a:prstGeom prst="rect">
            <a:avLst/>
          </a:prstGeom>
          <a:noFill/>
        </p:spPr>
        <p:txBody>
          <a:bodyPr wrap="square" rtlCol="0">
            <a:spAutoFit/>
          </a:bodyPr>
          <a:lstStyle/>
          <a:p>
            <a:pPr algn="ctr"/>
            <a:r>
              <a:rPr lang="en-US">
                <a:latin typeface="Albert Sans BOLD" pitchFamily="2" charset="0"/>
              </a:rPr>
              <a:t>STEP 1</a:t>
            </a:r>
          </a:p>
        </p:txBody>
      </p:sp>
      <p:sp>
        <p:nvSpPr>
          <p:cNvPr id="36" name="TextBox 35">
            <a:extLst>
              <a:ext uri="{FF2B5EF4-FFF2-40B4-BE49-F238E27FC236}">
                <a16:creationId xmlns:a16="http://schemas.microsoft.com/office/drawing/2014/main" id="{56B2CEB9-345E-1A2F-7839-E436D0BB8B44}"/>
              </a:ext>
            </a:extLst>
          </p:cNvPr>
          <p:cNvSpPr txBox="1"/>
          <p:nvPr/>
        </p:nvSpPr>
        <p:spPr>
          <a:xfrm>
            <a:off x="2872939" y="3377267"/>
            <a:ext cx="1270342" cy="369332"/>
          </a:xfrm>
          <a:prstGeom prst="rect">
            <a:avLst/>
          </a:prstGeom>
          <a:noFill/>
        </p:spPr>
        <p:txBody>
          <a:bodyPr wrap="square" rtlCol="0">
            <a:spAutoFit/>
          </a:bodyPr>
          <a:lstStyle/>
          <a:p>
            <a:pPr algn="ctr"/>
            <a:r>
              <a:rPr lang="en-US">
                <a:latin typeface="Albert Sans BOLD" pitchFamily="2" charset="0"/>
              </a:rPr>
              <a:t>STEP 2</a:t>
            </a:r>
          </a:p>
        </p:txBody>
      </p:sp>
      <p:sp>
        <p:nvSpPr>
          <p:cNvPr id="37" name="TextBox 36">
            <a:extLst>
              <a:ext uri="{FF2B5EF4-FFF2-40B4-BE49-F238E27FC236}">
                <a16:creationId xmlns:a16="http://schemas.microsoft.com/office/drawing/2014/main" id="{2B761DC7-FE25-40C9-F318-2837FB579806}"/>
              </a:ext>
            </a:extLst>
          </p:cNvPr>
          <p:cNvSpPr txBox="1"/>
          <p:nvPr/>
        </p:nvSpPr>
        <p:spPr>
          <a:xfrm>
            <a:off x="4597060" y="4287895"/>
            <a:ext cx="1270342" cy="369332"/>
          </a:xfrm>
          <a:prstGeom prst="rect">
            <a:avLst/>
          </a:prstGeom>
          <a:noFill/>
        </p:spPr>
        <p:txBody>
          <a:bodyPr wrap="square" rtlCol="0">
            <a:spAutoFit/>
          </a:bodyPr>
          <a:lstStyle/>
          <a:p>
            <a:pPr algn="ctr"/>
            <a:r>
              <a:rPr lang="en-US">
                <a:latin typeface="Albert Sans BOLD" pitchFamily="2" charset="0"/>
              </a:rPr>
              <a:t>STEP 3</a:t>
            </a:r>
          </a:p>
        </p:txBody>
      </p:sp>
      <p:sp>
        <p:nvSpPr>
          <p:cNvPr id="38" name="TextBox 37">
            <a:extLst>
              <a:ext uri="{FF2B5EF4-FFF2-40B4-BE49-F238E27FC236}">
                <a16:creationId xmlns:a16="http://schemas.microsoft.com/office/drawing/2014/main" id="{131B473D-DDC4-1224-1232-F594E9A862D6}"/>
              </a:ext>
            </a:extLst>
          </p:cNvPr>
          <p:cNvSpPr txBox="1"/>
          <p:nvPr/>
        </p:nvSpPr>
        <p:spPr>
          <a:xfrm>
            <a:off x="8047002" y="4285205"/>
            <a:ext cx="1270342" cy="369332"/>
          </a:xfrm>
          <a:prstGeom prst="rect">
            <a:avLst/>
          </a:prstGeom>
          <a:noFill/>
        </p:spPr>
        <p:txBody>
          <a:bodyPr wrap="square" rtlCol="0">
            <a:spAutoFit/>
          </a:bodyPr>
          <a:lstStyle/>
          <a:p>
            <a:pPr algn="ctr"/>
            <a:r>
              <a:rPr lang="en-US">
                <a:latin typeface="Albert Sans BOLD" pitchFamily="2" charset="0"/>
              </a:rPr>
              <a:t>STEP 5</a:t>
            </a:r>
          </a:p>
        </p:txBody>
      </p:sp>
      <p:sp>
        <p:nvSpPr>
          <p:cNvPr id="39" name="TextBox 38">
            <a:extLst>
              <a:ext uri="{FF2B5EF4-FFF2-40B4-BE49-F238E27FC236}">
                <a16:creationId xmlns:a16="http://schemas.microsoft.com/office/drawing/2014/main" id="{31518F7C-E474-15E2-DCB4-BDEF5FBD2BBA}"/>
              </a:ext>
            </a:extLst>
          </p:cNvPr>
          <p:cNvSpPr txBox="1"/>
          <p:nvPr/>
        </p:nvSpPr>
        <p:spPr>
          <a:xfrm>
            <a:off x="6320349" y="3377267"/>
            <a:ext cx="1270342" cy="369332"/>
          </a:xfrm>
          <a:prstGeom prst="rect">
            <a:avLst/>
          </a:prstGeom>
          <a:noFill/>
        </p:spPr>
        <p:txBody>
          <a:bodyPr wrap="square" rtlCol="0">
            <a:spAutoFit/>
          </a:bodyPr>
          <a:lstStyle/>
          <a:p>
            <a:pPr algn="ctr"/>
            <a:r>
              <a:rPr lang="en-US">
                <a:latin typeface="Albert Sans BOLD" pitchFamily="2" charset="0"/>
              </a:rPr>
              <a:t>STEP 4</a:t>
            </a:r>
          </a:p>
        </p:txBody>
      </p:sp>
      <p:sp>
        <p:nvSpPr>
          <p:cNvPr id="40" name="TextBox 39">
            <a:extLst>
              <a:ext uri="{FF2B5EF4-FFF2-40B4-BE49-F238E27FC236}">
                <a16:creationId xmlns:a16="http://schemas.microsoft.com/office/drawing/2014/main" id="{9C37F1EE-6AF4-AFFC-CEFB-089A6776FA7C}"/>
              </a:ext>
            </a:extLst>
          </p:cNvPr>
          <p:cNvSpPr txBox="1"/>
          <p:nvPr/>
        </p:nvSpPr>
        <p:spPr>
          <a:xfrm>
            <a:off x="9776241" y="3377267"/>
            <a:ext cx="1270342" cy="369332"/>
          </a:xfrm>
          <a:prstGeom prst="rect">
            <a:avLst/>
          </a:prstGeom>
          <a:noFill/>
        </p:spPr>
        <p:txBody>
          <a:bodyPr wrap="square" rtlCol="0">
            <a:spAutoFit/>
          </a:bodyPr>
          <a:lstStyle/>
          <a:p>
            <a:pPr algn="ctr"/>
            <a:r>
              <a:rPr lang="en-US">
                <a:latin typeface="Albert Sans BOLD" pitchFamily="2" charset="0"/>
              </a:rPr>
              <a:t>STEP 6</a:t>
            </a:r>
          </a:p>
        </p:txBody>
      </p:sp>
      <p:sp>
        <p:nvSpPr>
          <p:cNvPr id="41" name="TextBox 40">
            <a:extLst>
              <a:ext uri="{FF2B5EF4-FFF2-40B4-BE49-F238E27FC236}">
                <a16:creationId xmlns:a16="http://schemas.microsoft.com/office/drawing/2014/main" id="{21556B86-235F-E24D-D570-4C0D4AB78C2D}"/>
              </a:ext>
            </a:extLst>
          </p:cNvPr>
          <p:cNvSpPr txBox="1"/>
          <p:nvPr/>
        </p:nvSpPr>
        <p:spPr>
          <a:xfrm>
            <a:off x="2167781" y="381934"/>
            <a:ext cx="7856437" cy="1200329"/>
          </a:xfrm>
          <a:prstGeom prst="rect">
            <a:avLst/>
          </a:prstGeom>
          <a:noFill/>
        </p:spPr>
        <p:txBody>
          <a:bodyPr wrap="square" rtlCol="0">
            <a:spAutoFit/>
          </a:bodyPr>
          <a:lstStyle/>
          <a:p>
            <a:pPr algn="ctr"/>
            <a:r>
              <a:rPr lang="en-US" sz="7200" b="1" spc="-150">
                <a:latin typeface="Albert Sans" pitchFamily="2" charset="0"/>
              </a:rPr>
              <a:t>Roadmap</a:t>
            </a:r>
          </a:p>
        </p:txBody>
      </p:sp>
      <p:sp>
        <p:nvSpPr>
          <p:cNvPr id="44" name="TextBox 43">
            <a:extLst>
              <a:ext uri="{FF2B5EF4-FFF2-40B4-BE49-F238E27FC236}">
                <a16:creationId xmlns:a16="http://schemas.microsoft.com/office/drawing/2014/main" id="{79C61E70-E6A6-093F-BD02-2ADF705840A8}"/>
              </a:ext>
            </a:extLst>
          </p:cNvPr>
          <p:cNvSpPr txBox="1"/>
          <p:nvPr/>
        </p:nvSpPr>
        <p:spPr>
          <a:xfrm>
            <a:off x="794222" y="4856350"/>
            <a:ext cx="1972734" cy="830997"/>
          </a:xfrm>
          <a:prstGeom prst="rect">
            <a:avLst/>
          </a:prstGeom>
          <a:noFill/>
        </p:spPr>
        <p:txBody>
          <a:bodyPr wrap="square" rtlCol="0">
            <a:spAutoFit/>
          </a:bodyPr>
          <a:lstStyle/>
          <a:p>
            <a:pPr algn="ctr"/>
            <a:r>
              <a:rPr lang="en-US" sz="1600">
                <a:latin typeface="Albert Sans" pitchFamily="2" charset="0"/>
              </a:rPr>
              <a:t>Understand the project and Defining Goals</a:t>
            </a:r>
          </a:p>
        </p:txBody>
      </p:sp>
      <p:sp>
        <p:nvSpPr>
          <p:cNvPr id="2" name="Slide Number Placeholder 1">
            <a:extLst>
              <a:ext uri="{FF2B5EF4-FFF2-40B4-BE49-F238E27FC236}">
                <a16:creationId xmlns:a16="http://schemas.microsoft.com/office/drawing/2014/main" id="{81F83E09-F76F-D911-0C4F-D5900D92A546}"/>
              </a:ext>
            </a:extLst>
          </p:cNvPr>
          <p:cNvSpPr>
            <a:spLocks noGrp="1"/>
          </p:cNvSpPr>
          <p:nvPr>
            <p:ph type="sldNum" sz="quarter" idx="12"/>
          </p:nvPr>
        </p:nvSpPr>
        <p:spPr/>
        <p:txBody>
          <a:bodyPr/>
          <a:lstStyle/>
          <a:p>
            <a:fld id="{20EC90A2-57CC-4901-BC16-90F9502FC3D7}" type="slidenum">
              <a:rPr lang="en-US" smtClean="0">
                <a:latin typeface="Albert Sans" pitchFamily="2" charset="0"/>
              </a:rPr>
              <a:t>12</a:t>
            </a:fld>
            <a:endParaRPr lang="en-US">
              <a:latin typeface="Albert Sans" pitchFamily="2" charset="0"/>
            </a:endParaRPr>
          </a:p>
        </p:txBody>
      </p:sp>
    </p:spTree>
    <p:extLst>
      <p:ext uri="{BB962C8B-B14F-4D97-AF65-F5344CB8AC3E}">
        <p14:creationId xmlns:p14="http://schemas.microsoft.com/office/powerpoint/2010/main" val="22378669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88CCE71-3769-E82F-81DB-490E2AAC0FDB}"/>
              </a:ext>
            </a:extLst>
          </p:cNvPr>
          <p:cNvSpPr/>
          <p:nvPr/>
        </p:nvSpPr>
        <p:spPr>
          <a:xfrm>
            <a:off x="4598760" y="4219102"/>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D817C72-6189-3E5F-9D56-25A80B11C025}"/>
              </a:ext>
            </a:extLst>
          </p:cNvPr>
          <p:cNvSpPr/>
          <p:nvPr/>
        </p:nvSpPr>
        <p:spPr>
          <a:xfrm>
            <a:off x="2275964" y="170606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FB1EFB5-B511-AD9C-D0C3-910AB8250492}"/>
              </a:ext>
            </a:extLst>
          </p:cNvPr>
          <p:cNvCxnSpPr>
            <a:cxnSpLocks/>
            <a:endCxn id="12" idx="6"/>
          </p:cNvCxnSpPr>
          <p:nvPr/>
        </p:nvCxnSpPr>
        <p:spPr>
          <a:xfrm>
            <a:off x="1781439" y="4015902"/>
            <a:ext cx="8730723"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C0AB8D84-6397-0AB3-75D3-6C9A9E6F87FC}"/>
              </a:ext>
            </a:extLst>
          </p:cNvPr>
          <p:cNvSpPr/>
          <p:nvPr/>
        </p:nvSpPr>
        <p:spPr>
          <a:xfrm>
            <a:off x="1679839"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0DEE6-3977-8843-E40A-C6BD339F8ABA}"/>
              </a:ext>
            </a:extLst>
          </p:cNvPr>
          <p:cNvSpPr/>
          <p:nvPr/>
        </p:nvSpPr>
        <p:spPr>
          <a:xfrm>
            <a:off x="1030896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A4BDA-7362-4EBE-6D9F-389D69BFF7B5}"/>
              </a:ext>
            </a:extLst>
          </p:cNvPr>
          <p:cNvSpPr/>
          <p:nvPr/>
        </p:nvSpPr>
        <p:spPr>
          <a:xfrm>
            <a:off x="3406510"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92A5D5-4ACB-CBC9-443C-A081EED57EB1}"/>
              </a:ext>
            </a:extLst>
          </p:cNvPr>
          <p:cNvSpPr/>
          <p:nvPr/>
        </p:nvSpPr>
        <p:spPr>
          <a:xfrm>
            <a:off x="5133181"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2A2CC5-DBD3-8E6D-546A-EFE4565A8B2E}"/>
              </a:ext>
            </a:extLst>
          </p:cNvPr>
          <p:cNvSpPr/>
          <p:nvPr/>
        </p:nvSpPr>
        <p:spPr>
          <a:xfrm>
            <a:off x="685985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28A624A-1A81-555E-F860-A3A8B0D63CB1}"/>
              </a:ext>
            </a:extLst>
          </p:cNvPr>
          <p:cNvSpPr/>
          <p:nvPr/>
        </p:nvSpPr>
        <p:spPr>
          <a:xfrm>
            <a:off x="8586523"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EF9C62F-8A45-787C-6B7E-6A0A432B5000}"/>
              </a:ext>
            </a:extLst>
          </p:cNvPr>
          <p:cNvSpPr/>
          <p:nvPr/>
        </p:nvSpPr>
        <p:spPr>
          <a:xfrm>
            <a:off x="548443" y="4219101"/>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CAA1257-E17D-61BF-0ABD-57072409D14E}"/>
              </a:ext>
            </a:extLst>
          </p:cNvPr>
          <p:cNvSpPr/>
          <p:nvPr/>
        </p:nvSpPr>
        <p:spPr>
          <a:xfrm>
            <a:off x="632543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9486FD1D-334B-F0EF-EBDC-50925118A79D}"/>
              </a:ext>
            </a:extLst>
          </p:cNvPr>
          <p:cNvSpPr/>
          <p:nvPr/>
        </p:nvSpPr>
        <p:spPr>
          <a:xfrm>
            <a:off x="8053802" y="4219102"/>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3FFF4EF-C9EA-390B-3E3C-8932D560EB1F}"/>
              </a:ext>
            </a:extLst>
          </p:cNvPr>
          <p:cNvSpPr/>
          <p:nvPr/>
        </p:nvSpPr>
        <p:spPr>
          <a:xfrm>
            <a:off x="977454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95DE5FA-65C3-64A1-DF70-AA20FC5CD059}"/>
              </a:ext>
            </a:extLst>
          </p:cNvPr>
          <p:cNvSpPr txBox="1"/>
          <p:nvPr/>
        </p:nvSpPr>
        <p:spPr>
          <a:xfrm>
            <a:off x="1145418" y="4285205"/>
            <a:ext cx="1270342" cy="369332"/>
          </a:xfrm>
          <a:prstGeom prst="rect">
            <a:avLst/>
          </a:prstGeom>
          <a:noFill/>
        </p:spPr>
        <p:txBody>
          <a:bodyPr wrap="square" rtlCol="0">
            <a:spAutoFit/>
          </a:bodyPr>
          <a:lstStyle/>
          <a:p>
            <a:pPr algn="ctr"/>
            <a:r>
              <a:rPr lang="en-US">
                <a:latin typeface="Albert Sans BOLD" pitchFamily="2" charset="0"/>
              </a:rPr>
              <a:t>STEP 1</a:t>
            </a:r>
          </a:p>
        </p:txBody>
      </p:sp>
      <p:sp>
        <p:nvSpPr>
          <p:cNvPr id="36" name="TextBox 35">
            <a:extLst>
              <a:ext uri="{FF2B5EF4-FFF2-40B4-BE49-F238E27FC236}">
                <a16:creationId xmlns:a16="http://schemas.microsoft.com/office/drawing/2014/main" id="{56B2CEB9-345E-1A2F-7839-E436D0BB8B44}"/>
              </a:ext>
            </a:extLst>
          </p:cNvPr>
          <p:cNvSpPr txBox="1"/>
          <p:nvPr/>
        </p:nvSpPr>
        <p:spPr>
          <a:xfrm>
            <a:off x="2872939" y="3377267"/>
            <a:ext cx="1270342" cy="369332"/>
          </a:xfrm>
          <a:prstGeom prst="rect">
            <a:avLst/>
          </a:prstGeom>
          <a:noFill/>
        </p:spPr>
        <p:txBody>
          <a:bodyPr wrap="square" rtlCol="0">
            <a:spAutoFit/>
          </a:bodyPr>
          <a:lstStyle/>
          <a:p>
            <a:pPr algn="ctr"/>
            <a:r>
              <a:rPr lang="en-US">
                <a:latin typeface="Albert Sans BOLD" pitchFamily="2" charset="0"/>
              </a:rPr>
              <a:t>STEP 2</a:t>
            </a:r>
          </a:p>
        </p:txBody>
      </p:sp>
      <p:sp>
        <p:nvSpPr>
          <p:cNvPr id="37" name="TextBox 36">
            <a:extLst>
              <a:ext uri="{FF2B5EF4-FFF2-40B4-BE49-F238E27FC236}">
                <a16:creationId xmlns:a16="http://schemas.microsoft.com/office/drawing/2014/main" id="{2B761DC7-FE25-40C9-F318-2837FB579806}"/>
              </a:ext>
            </a:extLst>
          </p:cNvPr>
          <p:cNvSpPr txBox="1"/>
          <p:nvPr/>
        </p:nvSpPr>
        <p:spPr>
          <a:xfrm>
            <a:off x="4597060" y="4287895"/>
            <a:ext cx="1270342" cy="369332"/>
          </a:xfrm>
          <a:prstGeom prst="rect">
            <a:avLst/>
          </a:prstGeom>
          <a:noFill/>
        </p:spPr>
        <p:txBody>
          <a:bodyPr wrap="square" rtlCol="0">
            <a:spAutoFit/>
          </a:bodyPr>
          <a:lstStyle/>
          <a:p>
            <a:pPr algn="ctr"/>
            <a:r>
              <a:rPr lang="en-US">
                <a:latin typeface="Albert Sans BOLD" pitchFamily="2" charset="0"/>
              </a:rPr>
              <a:t>STEP 3</a:t>
            </a:r>
          </a:p>
        </p:txBody>
      </p:sp>
      <p:sp>
        <p:nvSpPr>
          <p:cNvPr id="38" name="TextBox 37">
            <a:extLst>
              <a:ext uri="{FF2B5EF4-FFF2-40B4-BE49-F238E27FC236}">
                <a16:creationId xmlns:a16="http://schemas.microsoft.com/office/drawing/2014/main" id="{131B473D-DDC4-1224-1232-F594E9A862D6}"/>
              </a:ext>
            </a:extLst>
          </p:cNvPr>
          <p:cNvSpPr txBox="1"/>
          <p:nvPr/>
        </p:nvSpPr>
        <p:spPr>
          <a:xfrm>
            <a:off x="8047002" y="4285205"/>
            <a:ext cx="1270342" cy="369332"/>
          </a:xfrm>
          <a:prstGeom prst="rect">
            <a:avLst/>
          </a:prstGeom>
          <a:noFill/>
        </p:spPr>
        <p:txBody>
          <a:bodyPr wrap="square" rtlCol="0">
            <a:spAutoFit/>
          </a:bodyPr>
          <a:lstStyle/>
          <a:p>
            <a:pPr algn="ctr"/>
            <a:r>
              <a:rPr lang="en-US">
                <a:latin typeface="Albert Sans BOLD" pitchFamily="2" charset="0"/>
              </a:rPr>
              <a:t>STEP 5</a:t>
            </a:r>
          </a:p>
        </p:txBody>
      </p:sp>
      <p:sp>
        <p:nvSpPr>
          <p:cNvPr id="39" name="TextBox 38">
            <a:extLst>
              <a:ext uri="{FF2B5EF4-FFF2-40B4-BE49-F238E27FC236}">
                <a16:creationId xmlns:a16="http://schemas.microsoft.com/office/drawing/2014/main" id="{31518F7C-E474-15E2-DCB4-BDEF5FBD2BBA}"/>
              </a:ext>
            </a:extLst>
          </p:cNvPr>
          <p:cNvSpPr txBox="1"/>
          <p:nvPr/>
        </p:nvSpPr>
        <p:spPr>
          <a:xfrm>
            <a:off x="6320349" y="3377267"/>
            <a:ext cx="1270342" cy="369332"/>
          </a:xfrm>
          <a:prstGeom prst="rect">
            <a:avLst/>
          </a:prstGeom>
          <a:noFill/>
        </p:spPr>
        <p:txBody>
          <a:bodyPr wrap="square" rtlCol="0">
            <a:spAutoFit/>
          </a:bodyPr>
          <a:lstStyle/>
          <a:p>
            <a:pPr algn="ctr"/>
            <a:r>
              <a:rPr lang="en-US">
                <a:latin typeface="Albert Sans BOLD" pitchFamily="2" charset="0"/>
              </a:rPr>
              <a:t>STEP 4</a:t>
            </a:r>
          </a:p>
        </p:txBody>
      </p:sp>
      <p:sp>
        <p:nvSpPr>
          <p:cNvPr id="40" name="TextBox 39">
            <a:extLst>
              <a:ext uri="{FF2B5EF4-FFF2-40B4-BE49-F238E27FC236}">
                <a16:creationId xmlns:a16="http://schemas.microsoft.com/office/drawing/2014/main" id="{9C37F1EE-6AF4-AFFC-CEFB-089A6776FA7C}"/>
              </a:ext>
            </a:extLst>
          </p:cNvPr>
          <p:cNvSpPr txBox="1"/>
          <p:nvPr/>
        </p:nvSpPr>
        <p:spPr>
          <a:xfrm>
            <a:off x="9776241" y="3377267"/>
            <a:ext cx="1270342" cy="369332"/>
          </a:xfrm>
          <a:prstGeom prst="rect">
            <a:avLst/>
          </a:prstGeom>
          <a:noFill/>
        </p:spPr>
        <p:txBody>
          <a:bodyPr wrap="square" rtlCol="0">
            <a:spAutoFit/>
          </a:bodyPr>
          <a:lstStyle/>
          <a:p>
            <a:pPr algn="ctr"/>
            <a:r>
              <a:rPr lang="en-US">
                <a:latin typeface="Albert Sans BOLD" pitchFamily="2" charset="0"/>
              </a:rPr>
              <a:t>STEP 6</a:t>
            </a:r>
          </a:p>
        </p:txBody>
      </p:sp>
      <p:sp>
        <p:nvSpPr>
          <p:cNvPr id="41" name="TextBox 40">
            <a:extLst>
              <a:ext uri="{FF2B5EF4-FFF2-40B4-BE49-F238E27FC236}">
                <a16:creationId xmlns:a16="http://schemas.microsoft.com/office/drawing/2014/main" id="{21556B86-235F-E24D-D570-4C0D4AB78C2D}"/>
              </a:ext>
            </a:extLst>
          </p:cNvPr>
          <p:cNvSpPr txBox="1"/>
          <p:nvPr/>
        </p:nvSpPr>
        <p:spPr>
          <a:xfrm>
            <a:off x="2167781" y="381934"/>
            <a:ext cx="7856437" cy="1200329"/>
          </a:xfrm>
          <a:prstGeom prst="rect">
            <a:avLst/>
          </a:prstGeom>
          <a:noFill/>
        </p:spPr>
        <p:txBody>
          <a:bodyPr wrap="square" rtlCol="0">
            <a:spAutoFit/>
          </a:bodyPr>
          <a:lstStyle/>
          <a:p>
            <a:pPr algn="ctr"/>
            <a:r>
              <a:rPr lang="en-US" sz="7200" b="1" spc="-150">
                <a:latin typeface="Albert Sans" pitchFamily="2" charset="0"/>
              </a:rPr>
              <a:t>Roadmap</a:t>
            </a:r>
          </a:p>
        </p:txBody>
      </p:sp>
      <p:sp>
        <p:nvSpPr>
          <p:cNvPr id="43" name="TextBox 42">
            <a:extLst>
              <a:ext uri="{FF2B5EF4-FFF2-40B4-BE49-F238E27FC236}">
                <a16:creationId xmlns:a16="http://schemas.microsoft.com/office/drawing/2014/main" id="{1F1B7A44-859B-3A50-EBA7-1F1FBE2ED4C7}"/>
              </a:ext>
            </a:extLst>
          </p:cNvPr>
          <p:cNvSpPr txBox="1"/>
          <p:nvPr/>
        </p:nvSpPr>
        <p:spPr>
          <a:xfrm>
            <a:off x="794222" y="4856350"/>
            <a:ext cx="1972734" cy="830997"/>
          </a:xfrm>
          <a:prstGeom prst="rect">
            <a:avLst/>
          </a:prstGeom>
          <a:noFill/>
        </p:spPr>
        <p:txBody>
          <a:bodyPr wrap="square" rtlCol="0">
            <a:spAutoFit/>
          </a:bodyPr>
          <a:lstStyle/>
          <a:p>
            <a:pPr algn="ctr"/>
            <a:r>
              <a:rPr lang="en-US" sz="1600">
                <a:latin typeface="Albert Sans" pitchFamily="2" charset="0"/>
              </a:rPr>
              <a:t>Understand the project and Defining Goals</a:t>
            </a:r>
          </a:p>
        </p:txBody>
      </p:sp>
      <p:sp>
        <p:nvSpPr>
          <p:cNvPr id="3" name="TextBox 2">
            <a:extLst>
              <a:ext uri="{FF2B5EF4-FFF2-40B4-BE49-F238E27FC236}">
                <a16:creationId xmlns:a16="http://schemas.microsoft.com/office/drawing/2014/main" id="{2412F082-2CB1-924C-DD84-0DEADC3DDEBE}"/>
              </a:ext>
            </a:extLst>
          </p:cNvPr>
          <p:cNvSpPr txBox="1"/>
          <p:nvPr/>
        </p:nvSpPr>
        <p:spPr>
          <a:xfrm>
            <a:off x="2521743" y="1927996"/>
            <a:ext cx="1972734" cy="1323439"/>
          </a:xfrm>
          <a:prstGeom prst="rect">
            <a:avLst/>
          </a:prstGeom>
          <a:noFill/>
        </p:spPr>
        <p:txBody>
          <a:bodyPr wrap="square" rtlCol="0">
            <a:spAutoFit/>
          </a:bodyPr>
          <a:lstStyle/>
          <a:p>
            <a:pPr algn="ctr"/>
            <a:r>
              <a:rPr lang="en-US" sz="1600">
                <a:latin typeface="Albert Sans" pitchFamily="2" charset="0"/>
              </a:rPr>
              <a:t>Conduct thorough research to find pertinent information and best practices</a:t>
            </a:r>
          </a:p>
        </p:txBody>
      </p:sp>
      <p:sp>
        <p:nvSpPr>
          <p:cNvPr id="5" name="Slide Number Placeholder 4">
            <a:extLst>
              <a:ext uri="{FF2B5EF4-FFF2-40B4-BE49-F238E27FC236}">
                <a16:creationId xmlns:a16="http://schemas.microsoft.com/office/drawing/2014/main" id="{11C2151D-4C44-3840-1C3C-21E7E4024A18}"/>
              </a:ext>
            </a:extLst>
          </p:cNvPr>
          <p:cNvSpPr>
            <a:spLocks noGrp="1"/>
          </p:cNvSpPr>
          <p:nvPr>
            <p:ph type="sldNum" sz="quarter" idx="12"/>
          </p:nvPr>
        </p:nvSpPr>
        <p:spPr/>
        <p:txBody>
          <a:bodyPr/>
          <a:lstStyle/>
          <a:p>
            <a:fld id="{20EC90A2-57CC-4901-BC16-90F9502FC3D7}" type="slidenum">
              <a:rPr lang="en-US" smtClean="0">
                <a:latin typeface="Albert Sans" pitchFamily="2" charset="0"/>
              </a:rPr>
              <a:t>13</a:t>
            </a:fld>
            <a:endParaRPr lang="en-US">
              <a:latin typeface="Albert Sans" pitchFamily="2" charset="0"/>
            </a:endParaRPr>
          </a:p>
        </p:txBody>
      </p:sp>
    </p:spTree>
    <p:extLst>
      <p:ext uri="{BB962C8B-B14F-4D97-AF65-F5344CB8AC3E}">
        <p14:creationId xmlns:p14="http://schemas.microsoft.com/office/powerpoint/2010/main" val="17436633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546B174-E159-6D80-6567-A906FF146048}"/>
              </a:ext>
            </a:extLst>
          </p:cNvPr>
          <p:cNvSpPr/>
          <p:nvPr/>
        </p:nvSpPr>
        <p:spPr>
          <a:xfrm>
            <a:off x="4000085" y="421910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D817C72-6189-3E5F-9D56-25A80B11C025}"/>
              </a:ext>
            </a:extLst>
          </p:cNvPr>
          <p:cNvSpPr/>
          <p:nvPr/>
        </p:nvSpPr>
        <p:spPr>
          <a:xfrm>
            <a:off x="2275964" y="170606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FB1EFB5-B511-AD9C-D0C3-910AB8250492}"/>
              </a:ext>
            </a:extLst>
          </p:cNvPr>
          <p:cNvCxnSpPr>
            <a:cxnSpLocks/>
            <a:endCxn id="12" idx="6"/>
          </p:cNvCxnSpPr>
          <p:nvPr/>
        </p:nvCxnSpPr>
        <p:spPr>
          <a:xfrm>
            <a:off x="1781439" y="4015902"/>
            <a:ext cx="8730723"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C0AB8D84-6397-0AB3-75D3-6C9A9E6F87FC}"/>
              </a:ext>
            </a:extLst>
          </p:cNvPr>
          <p:cNvSpPr/>
          <p:nvPr/>
        </p:nvSpPr>
        <p:spPr>
          <a:xfrm>
            <a:off x="1679839"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0DEE6-3977-8843-E40A-C6BD339F8ABA}"/>
              </a:ext>
            </a:extLst>
          </p:cNvPr>
          <p:cNvSpPr/>
          <p:nvPr/>
        </p:nvSpPr>
        <p:spPr>
          <a:xfrm>
            <a:off x="1030896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A4BDA-7362-4EBE-6D9F-389D69BFF7B5}"/>
              </a:ext>
            </a:extLst>
          </p:cNvPr>
          <p:cNvSpPr/>
          <p:nvPr/>
        </p:nvSpPr>
        <p:spPr>
          <a:xfrm>
            <a:off x="3406510"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92A5D5-4ACB-CBC9-443C-A081EED57EB1}"/>
              </a:ext>
            </a:extLst>
          </p:cNvPr>
          <p:cNvSpPr/>
          <p:nvPr/>
        </p:nvSpPr>
        <p:spPr>
          <a:xfrm>
            <a:off x="5133181"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2A2CC5-DBD3-8E6D-546A-EFE4565A8B2E}"/>
              </a:ext>
            </a:extLst>
          </p:cNvPr>
          <p:cNvSpPr/>
          <p:nvPr/>
        </p:nvSpPr>
        <p:spPr>
          <a:xfrm>
            <a:off x="685985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28A624A-1A81-555E-F860-A3A8B0D63CB1}"/>
              </a:ext>
            </a:extLst>
          </p:cNvPr>
          <p:cNvSpPr/>
          <p:nvPr/>
        </p:nvSpPr>
        <p:spPr>
          <a:xfrm>
            <a:off x="8586523"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EF9C62F-8A45-787C-6B7E-6A0A432B5000}"/>
              </a:ext>
            </a:extLst>
          </p:cNvPr>
          <p:cNvSpPr/>
          <p:nvPr/>
        </p:nvSpPr>
        <p:spPr>
          <a:xfrm>
            <a:off x="548443" y="4219101"/>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CAA1257-E17D-61BF-0ABD-57072409D14E}"/>
              </a:ext>
            </a:extLst>
          </p:cNvPr>
          <p:cNvSpPr/>
          <p:nvPr/>
        </p:nvSpPr>
        <p:spPr>
          <a:xfrm>
            <a:off x="632543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9486FD1D-334B-F0EF-EBDC-50925118A79D}"/>
              </a:ext>
            </a:extLst>
          </p:cNvPr>
          <p:cNvSpPr/>
          <p:nvPr/>
        </p:nvSpPr>
        <p:spPr>
          <a:xfrm>
            <a:off x="8053802" y="4219102"/>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3FFF4EF-C9EA-390B-3E3C-8932D560EB1F}"/>
              </a:ext>
            </a:extLst>
          </p:cNvPr>
          <p:cNvSpPr/>
          <p:nvPr/>
        </p:nvSpPr>
        <p:spPr>
          <a:xfrm>
            <a:off x="977454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95DE5FA-65C3-64A1-DF70-AA20FC5CD059}"/>
              </a:ext>
            </a:extLst>
          </p:cNvPr>
          <p:cNvSpPr txBox="1"/>
          <p:nvPr/>
        </p:nvSpPr>
        <p:spPr>
          <a:xfrm>
            <a:off x="1145418" y="4285205"/>
            <a:ext cx="1270342" cy="369332"/>
          </a:xfrm>
          <a:prstGeom prst="rect">
            <a:avLst/>
          </a:prstGeom>
          <a:noFill/>
        </p:spPr>
        <p:txBody>
          <a:bodyPr wrap="square" rtlCol="0">
            <a:spAutoFit/>
          </a:bodyPr>
          <a:lstStyle/>
          <a:p>
            <a:pPr algn="ctr"/>
            <a:r>
              <a:rPr lang="en-US">
                <a:latin typeface="Albert Sans BOLD" pitchFamily="2" charset="0"/>
              </a:rPr>
              <a:t>STEP 1</a:t>
            </a:r>
          </a:p>
        </p:txBody>
      </p:sp>
      <p:sp>
        <p:nvSpPr>
          <p:cNvPr id="36" name="TextBox 35">
            <a:extLst>
              <a:ext uri="{FF2B5EF4-FFF2-40B4-BE49-F238E27FC236}">
                <a16:creationId xmlns:a16="http://schemas.microsoft.com/office/drawing/2014/main" id="{56B2CEB9-345E-1A2F-7839-E436D0BB8B44}"/>
              </a:ext>
            </a:extLst>
          </p:cNvPr>
          <p:cNvSpPr txBox="1"/>
          <p:nvPr/>
        </p:nvSpPr>
        <p:spPr>
          <a:xfrm>
            <a:off x="2872939" y="3377267"/>
            <a:ext cx="1270342" cy="369332"/>
          </a:xfrm>
          <a:prstGeom prst="rect">
            <a:avLst/>
          </a:prstGeom>
          <a:noFill/>
        </p:spPr>
        <p:txBody>
          <a:bodyPr wrap="square" rtlCol="0">
            <a:spAutoFit/>
          </a:bodyPr>
          <a:lstStyle/>
          <a:p>
            <a:pPr algn="ctr"/>
            <a:r>
              <a:rPr lang="en-US">
                <a:latin typeface="Albert Sans BOLD" pitchFamily="2" charset="0"/>
              </a:rPr>
              <a:t>STEP 2</a:t>
            </a:r>
          </a:p>
        </p:txBody>
      </p:sp>
      <p:sp>
        <p:nvSpPr>
          <p:cNvPr id="37" name="TextBox 36">
            <a:extLst>
              <a:ext uri="{FF2B5EF4-FFF2-40B4-BE49-F238E27FC236}">
                <a16:creationId xmlns:a16="http://schemas.microsoft.com/office/drawing/2014/main" id="{2B761DC7-FE25-40C9-F318-2837FB579806}"/>
              </a:ext>
            </a:extLst>
          </p:cNvPr>
          <p:cNvSpPr txBox="1"/>
          <p:nvPr/>
        </p:nvSpPr>
        <p:spPr>
          <a:xfrm>
            <a:off x="4597060" y="4287895"/>
            <a:ext cx="1270342" cy="369332"/>
          </a:xfrm>
          <a:prstGeom prst="rect">
            <a:avLst/>
          </a:prstGeom>
          <a:noFill/>
        </p:spPr>
        <p:txBody>
          <a:bodyPr wrap="square" rtlCol="0">
            <a:spAutoFit/>
          </a:bodyPr>
          <a:lstStyle/>
          <a:p>
            <a:pPr algn="ctr"/>
            <a:r>
              <a:rPr lang="en-US">
                <a:latin typeface="Albert Sans BOLD" pitchFamily="2" charset="0"/>
              </a:rPr>
              <a:t>STEP 3</a:t>
            </a:r>
          </a:p>
        </p:txBody>
      </p:sp>
      <p:sp>
        <p:nvSpPr>
          <p:cNvPr id="38" name="TextBox 37">
            <a:extLst>
              <a:ext uri="{FF2B5EF4-FFF2-40B4-BE49-F238E27FC236}">
                <a16:creationId xmlns:a16="http://schemas.microsoft.com/office/drawing/2014/main" id="{131B473D-DDC4-1224-1232-F594E9A862D6}"/>
              </a:ext>
            </a:extLst>
          </p:cNvPr>
          <p:cNvSpPr txBox="1"/>
          <p:nvPr/>
        </p:nvSpPr>
        <p:spPr>
          <a:xfrm>
            <a:off x="8047002" y="4285205"/>
            <a:ext cx="1270342" cy="369332"/>
          </a:xfrm>
          <a:prstGeom prst="rect">
            <a:avLst/>
          </a:prstGeom>
          <a:noFill/>
        </p:spPr>
        <p:txBody>
          <a:bodyPr wrap="square" rtlCol="0">
            <a:spAutoFit/>
          </a:bodyPr>
          <a:lstStyle/>
          <a:p>
            <a:pPr algn="ctr"/>
            <a:r>
              <a:rPr lang="en-US">
                <a:latin typeface="Albert Sans BOLD" pitchFamily="2" charset="0"/>
              </a:rPr>
              <a:t>STEP 5</a:t>
            </a:r>
          </a:p>
        </p:txBody>
      </p:sp>
      <p:sp>
        <p:nvSpPr>
          <p:cNvPr id="39" name="TextBox 38">
            <a:extLst>
              <a:ext uri="{FF2B5EF4-FFF2-40B4-BE49-F238E27FC236}">
                <a16:creationId xmlns:a16="http://schemas.microsoft.com/office/drawing/2014/main" id="{31518F7C-E474-15E2-DCB4-BDEF5FBD2BBA}"/>
              </a:ext>
            </a:extLst>
          </p:cNvPr>
          <p:cNvSpPr txBox="1"/>
          <p:nvPr/>
        </p:nvSpPr>
        <p:spPr>
          <a:xfrm>
            <a:off x="6320349" y="3377267"/>
            <a:ext cx="1270342" cy="369332"/>
          </a:xfrm>
          <a:prstGeom prst="rect">
            <a:avLst/>
          </a:prstGeom>
          <a:noFill/>
        </p:spPr>
        <p:txBody>
          <a:bodyPr wrap="square" rtlCol="0">
            <a:spAutoFit/>
          </a:bodyPr>
          <a:lstStyle/>
          <a:p>
            <a:pPr algn="ctr"/>
            <a:r>
              <a:rPr lang="en-US">
                <a:latin typeface="Albert Sans BOLD" pitchFamily="2" charset="0"/>
              </a:rPr>
              <a:t>STEP 4</a:t>
            </a:r>
          </a:p>
        </p:txBody>
      </p:sp>
      <p:sp>
        <p:nvSpPr>
          <p:cNvPr id="40" name="TextBox 39">
            <a:extLst>
              <a:ext uri="{FF2B5EF4-FFF2-40B4-BE49-F238E27FC236}">
                <a16:creationId xmlns:a16="http://schemas.microsoft.com/office/drawing/2014/main" id="{9C37F1EE-6AF4-AFFC-CEFB-089A6776FA7C}"/>
              </a:ext>
            </a:extLst>
          </p:cNvPr>
          <p:cNvSpPr txBox="1"/>
          <p:nvPr/>
        </p:nvSpPr>
        <p:spPr>
          <a:xfrm>
            <a:off x="9776241" y="3377267"/>
            <a:ext cx="1270342" cy="369332"/>
          </a:xfrm>
          <a:prstGeom prst="rect">
            <a:avLst/>
          </a:prstGeom>
          <a:noFill/>
        </p:spPr>
        <p:txBody>
          <a:bodyPr wrap="square" rtlCol="0">
            <a:spAutoFit/>
          </a:bodyPr>
          <a:lstStyle/>
          <a:p>
            <a:pPr algn="ctr"/>
            <a:r>
              <a:rPr lang="en-US">
                <a:latin typeface="Albert Sans BOLD" pitchFamily="2" charset="0"/>
              </a:rPr>
              <a:t>STEP 6</a:t>
            </a:r>
          </a:p>
        </p:txBody>
      </p:sp>
      <p:sp>
        <p:nvSpPr>
          <p:cNvPr id="41" name="TextBox 40">
            <a:extLst>
              <a:ext uri="{FF2B5EF4-FFF2-40B4-BE49-F238E27FC236}">
                <a16:creationId xmlns:a16="http://schemas.microsoft.com/office/drawing/2014/main" id="{21556B86-235F-E24D-D570-4C0D4AB78C2D}"/>
              </a:ext>
            </a:extLst>
          </p:cNvPr>
          <p:cNvSpPr txBox="1"/>
          <p:nvPr/>
        </p:nvSpPr>
        <p:spPr>
          <a:xfrm>
            <a:off x="2167781" y="381934"/>
            <a:ext cx="7856437" cy="1200329"/>
          </a:xfrm>
          <a:prstGeom prst="rect">
            <a:avLst/>
          </a:prstGeom>
          <a:noFill/>
        </p:spPr>
        <p:txBody>
          <a:bodyPr wrap="square" rtlCol="0">
            <a:spAutoFit/>
          </a:bodyPr>
          <a:lstStyle/>
          <a:p>
            <a:pPr algn="ctr"/>
            <a:r>
              <a:rPr lang="en-US" sz="7200" b="1" spc="-150">
                <a:latin typeface="Albert Sans" pitchFamily="2" charset="0"/>
              </a:rPr>
              <a:t>Roadmap</a:t>
            </a:r>
          </a:p>
        </p:txBody>
      </p:sp>
      <p:sp>
        <p:nvSpPr>
          <p:cNvPr id="43" name="TextBox 42">
            <a:extLst>
              <a:ext uri="{FF2B5EF4-FFF2-40B4-BE49-F238E27FC236}">
                <a16:creationId xmlns:a16="http://schemas.microsoft.com/office/drawing/2014/main" id="{1F1B7A44-859B-3A50-EBA7-1F1FBE2ED4C7}"/>
              </a:ext>
            </a:extLst>
          </p:cNvPr>
          <p:cNvSpPr txBox="1"/>
          <p:nvPr/>
        </p:nvSpPr>
        <p:spPr>
          <a:xfrm>
            <a:off x="794222" y="4856350"/>
            <a:ext cx="1972734" cy="830997"/>
          </a:xfrm>
          <a:prstGeom prst="rect">
            <a:avLst/>
          </a:prstGeom>
          <a:noFill/>
        </p:spPr>
        <p:txBody>
          <a:bodyPr wrap="square" rtlCol="0">
            <a:spAutoFit/>
          </a:bodyPr>
          <a:lstStyle/>
          <a:p>
            <a:pPr algn="ctr"/>
            <a:r>
              <a:rPr lang="en-US" sz="1600">
                <a:latin typeface="Albert Sans" pitchFamily="2" charset="0"/>
              </a:rPr>
              <a:t>Understand the project and Defining Goals</a:t>
            </a:r>
          </a:p>
        </p:txBody>
      </p:sp>
      <p:sp>
        <p:nvSpPr>
          <p:cNvPr id="3" name="TextBox 2">
            <a:extLst>
              <a:ext uri="{FF2B5EF4-FFF2-40B4-BE49-F238E27FC236}">
                <a16:creationId xmlns:a16="http://schemas.microsoft.com/office/drawing/2014/main" id="{2412F082-2CB1-924C-DD84-0DEADC3DDEBE}"/>
              </a:ext>
            </a:extLst>
          </p:cNvPr>
          <p:cNvSpPr txBox="1"/>
          <p:nvPr/>
        </p:nvSpPr>
        <p:spPr>
          <a:xfrm>
            <a:off x="2521743" y="1927996"/>
            <a:ext cx="1972734" cy="1323439"/>
          </a:xfrm>
          <a:prstGeom prst="rect">
            <a:avLst/>
          </a:prstGeom>
          <a:noFill/>
        </p:spPr>
        <p:txBody>
          <a:bodyPr wrap="square" rtlCol="0">
            <a:spAutoFit/>
          </a:bodyPr>
          <a:lstStyle/>
          <a:p>
            <a:pPr algn="ctr"/>
            <a:r>
              <a:rPr lang="en-US" sz="1600">
                <a:latin typeface="Albert Sans" pitchFamily="2" charset="0"/>
              </a:rPr>
              <a:t>Conduct thorough research to find pertinent information and best practices</a:t>
            </a:r>
          </a:p>
        </p:txBody>
      </p:sp>
      <p:sp>
        <p:nvSpPr>
          <p:cNvPr id="7" name="TextBox 6">
            <a:extLst>
              <a:ext uri="{FF2B5EF4-FFF2-40B4-BE49-F238E27FC236}">
                <a16:creationId xmlns:a16="http://schemas.microsoft.com/office/drawing/2014/main" id="{3E92287A-BAAB-ACFB-615D-D1713918A515}"/>
              </a:ext>
            </a:extLst>
          </p:cNvPr>
          <p:cNvSpPr txBox="1"/>
          <p:nvPr/>
        </p:nvSpPr>
        <p:spPr>
          <a:xfrm>
            <a:off x="4245864" y="4733238"/>
            <a:ext cx="1972734" cy="1077218"/>
          </a:xfrm>
          <a:prstGeom prst="rect">
            <a:avLst/>
          </a:prstGeom>
          <a:noFill/>
        </p:spPr>
        <p:txBody>
          <a:bodyPr wrap="square" rtlCol="0">
            <a:spAutoFit/>
          </a:bodyPr>
          <a:lstStyle/>
          <a:p>
            <a:pPr algn="ctr"/>
            <a:r>
              <a:rPr lang="en-US" sz="1600">
                <a:latin typeface="Albert Sans" pitchFamily="2" charset="0"/>
              </a:rPr>
              <a:t>Carry out focus groups, expert interviews, surveys, etc. </a:t>
            </a:r>
          </a:p>
        </p:txBody>
      </p:sp>
      <p:sp>
        <p:nvSpPr>
          <p:cNvPr id="5" name="Slide Number Placeholder 4">
            <a:extLst>
              <a:ext uri="{FF2B5EF4-FFF2-40B4-BE49-F238E27FC236}">
                <a16:creationId xmlns:a16="http://schemas.microsoft.com/office/drawing/2014/main" id="{293F83C9-5C2E-7FEB-887A-DB04F8BCF84B}"/>
              </a:ext>
            </a:extLst>
          </p:cNvPr>
          <p:cNvSpPr>
            <a:spLocks noGrp="1"/>
          </p:cNvSpPr>
          <p:nvPr>
            <p:ph type="sldNum" sz="quarter" idx="12"/>
          </p:nvPr>
        </p:nvSpPr>
        <p:spPr/>
        <p:txBody>
          <a:bodyPr/>
          <a:lstStyle/>
          <a:p>
            <a:fld id="{20EC90A2-57CC-4901-BC16-90F9502FC3D7}" type="slidenum">
              <a:rPr lang="en-US" smtClean="0">
                <a:latin typeface="Albert Sans" pitchFamily="2" charset="0"/>
              </a:rPr>
              <a:t>14</a:t>
            </a:fld>
            <a:endParaRPr lang="en-US">
              <a:latin typeface="Albert Sans" pitchFamily="2" charset="0"/>
            </a:endParaRPr>
          </a:p>
        </p:txBody>
      </p:sp>
    </p:spTree>
    <p:extLst>
      <p:ext uri="{BB962C8B-B14F-4D97-AF65-F5344CB8AC3E}">
        <p14:creationId xmlns:p14="http://schemas.microsoft.com/office/powerpoint/2010/main" val="11624504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502F52-F87D-18D3-838F-87216B7FA0A6}"/>
              </a:ext>
            </a:extLst>
          </p:cNvPr>
          <p:cNvSpPr/>
          <p:nvPr/>
        </p:nvSpPr>
        <p:spPr>
          <a:xfrm>
            <a:off x="5723374" y="170606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46B174-E159-6D80-6567-A906FF146048}"/>
              </a:ext>
            </a:extLst>
          </p:cNvPr>
          <p:cNvSpPr/>
          <p:nvPr/>
        </p:nvSpPr>
        <p:spPr>
          <a:xfrm>
            <a:off x="4000085" y="421910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D817C72-6189-3E5F-9D56-25A80B11C025}"/>
              </a:ext>
            </a:extLst>
          </p:cNvPr>
          <p:cNvSpPr/>
          <p:nvPr/>
        </p:nvSpPr>
        <p:spPr>
          <a:xfrm>
            <a:off x="2275964" y="170606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FB1EFB5-B511-AD9C-D0C3-910AB8250492}"/>
              </a:ext>
            </a:extLst>
          </p:cNvPr>
          <p:cNvCxnSpPr>
            <a:cxnSpLocks/>
            <a:endCxn id="12" idx="6"/>
          </p:cNvCxnSpPr>
          <p:nvPr/>
        </p:nvCxnSpPr>
        <p:spPr>
          <a:xfrm>
            <a:off x="1781439" y="4015902"/>
            <a:ext cx="8730723"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C0AB8D84-6397-0AB3-75D3-6C9A9E6F87FC}"/>
              </a:ext>
            </a:extLst>
          </p:cNvPr>
          <p:cNvSpPr/>
          <p:nvPr/>
        </p:nvSpPr>
        <p:spPr>
          <a:xfrm>
            <a:off x="1679839"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0DEE6-3977-8843-E40A-C6BD339F8ABA}"/>
              </a:ext>
            </a:extLst>
          </p:cNvPr>
          <p:cNvSpPr/>
          <p:nvPr/>
        </p:nvSpPr>
        <p:spPr>
          <a:xfrm>
            <a:off x="1030896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A4BDA-7362-4EBE-6D9F-389D69BFF7B5}"/>
              </a:ext>
            </a:extLst>
          </p:cNvPr>
          <p:cNvSpPr/>
          <p:nvPr/>
        </p:nvSpPr>
        <p:spPr>
          <a:xfrm>
            <a:off x="3406510"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92A5D5-4ACB-CBC9-443C-A081EED57EB1}"/>
              </a:ext>
            </a:extLst>
          </p:cNvPr>
          <p:cNvSpPr/>
          <p:nvPr/>
        </p:nvSpPr>
        <p:spPr>
          <a:xfrm>
            <a:off x="5133181"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2A2CC5-DBD3-8E6D-546A-EFE4565A8B2E}"/>
              </a:ext>
            </a:extLst>
          </p:cNvPr>
          <p:cNvSpPr/>
          <p:nvPr/>
        </p:nvSpPr>
        <p:spPr>
          <a:xfrm>
            <a:off x="685985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28A624A-1A81-555E-F860-A3A8B0D63CB1}"/>
              </a:ext>
            </a:extLst>
          </p:cNvPr>
          <p:cNvSpPr/>
          <p:nvPr/>
        </p:nvSpPr>
        <p:spPr>
          <a:xfrm>
            <a:off x="8586523"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EF9C62F-8A45-787C-6B7E-6A0A432B5000}"/>
              </a:ext>
            </a:extLst>
          </p:cNvPr>
          <p:cNvSpPr/>
          <p:nvPr/>
        </p:nvSpPr>
        <p:spPr>
          <a:xfrm>
            <a:off x="548443" y="4219101"/>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9486FD1D-334B-F0EF-EBDC-50925118A79D}"/>
              </a:ext>
            </a:extLst>
          </p:cNvPr>
          <p:cNvSpPr/>
          <p:nvPr/>
        </p:nvSpPr>
        <p:spPr>
          <a:xfrm>
            <a:off x="8053802" y="4219102"/>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3FFF4EF-C9EA-390B-3E3C-8932D560EB1F}"/>
              </a:ext>
            </a:extLst>
          </p:cNvPr>
          <p:cNvSpPr/>
          <p:nvPr/>
        </p:nvSpPr>
        <p:spPr>
          <a:xfrm>
            <a:off x="977454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95DE5FA-65C3-64A1-DF70-AA20FC5CD059}"/>
              </a:ext>
            </a:extLst>
          </p:cNvPr>
          <p:cNvSpPr txBox="1"/>
          <p:nvPr/>
        </p:nvSpPr>
        <p:spPr>
          <a:xfrm>
            <a:off x="1145418" y="4285205"/>
            <a:ext cx="1270342" cy="369332"/>
          </a:xfrm>
          <a:prstGeom prst="rect">
            <a:avLst/>
          </a:prstGeom>
          <a:noFill/>
        </p:spPr>
        <p:txBody>
          <a:bodyPr wrap="square" rtlCol="0">
            <a:spAutoFit/>
          </a:bodyPr>
          <a:lstStyle/>
          <a:p>
            <a:pPr algn="ctr"/>
            <a:r>
              <a:rPr lang="en-US">
                <a:latin typeface="Albert Sans BOLD" pitchFamily="2" charset="0"/>
              </a:rPr>
              <a:t>STEP 1</a:t>
            </a:r>
          </a:p>
        </p:txBody>
      </p:sp>
      <p:sp>
        <p:nvSpPr>
          <p:cNvPr id="36" name="TextBox 35">
            <a:extLst>
              <a:ext uri="{FF2B5EF4-FFF2-40B4-BE49-F238E27FC236}">
                <a16:creationId xmlns:a16="http://schemas.microsoft.com/office/drawing/2014/main" id="{56B2CEB9-345E-1A2F-7839-E436D0BB8B44}"/>
              </a:ext>
            </a:extLst>
          </p:cNvPr>
          <p:cNvSpPr txBox="1"/>
          <p:nvPr/>
        </p:nvSpPr>
        <p:spPr>
          <a:xfrm>
            <a:off x="2872939" y="3377267"/>
            <a:ext cx="1270342" cy="369332"/>
          </a:xfrm>
          <a:prstGeom prst="rect">
            <a:avLst/>
          </a:prstGeom>
          <a:noFill/>
        </p:spPr>
        <p:txBody>
          <a:bodyPr wrap="square" rtlCol="0">
            <a:spAutoFit/>
          </a:bodyPr>
          <a:lstStyle/>
          <a:p>
            <a:pPr algn="ctr"/>
            <a:r>
              <a:rPr lang="en-US">
                <a:latin typeface="Albert Sans BOLD" pitchFamily="2" charset="0"/>
              </a:rPr>
              <a:t>STEP 2</a:t>
            </a:r>
          </a:p>
        </p:txBody>
      </p:sp>
      <p:sp>
        <p:nvSpPr>
          <p:cNvPr id="37" name="TextBox 36">
            <a:extLst>
              <a:ext uri="{FF2B5EF4-FFF2-40B4-BE49-F238E27FC236}">
                <a16:creationId xmlns:a16="http://schemas.microsoft.com/office/drawing/2014/main" id="{2B761DC7-FE25-40C9-F318-2837FB579806}"/>
              </a:ext>
            </a:extLst>
          </p:cNvPr>
          <p:cNvSpPr txBox="1"/>
          <p:nvPr/>
        </p:nvSpPr>
        <p:spPr>
          <a:xfrm>
            <a:off x="4597060" y="4287895"/>
            <a:ext cx="1270342" cy="369332"/>
          </a:xfrm>
          <a:prstGeom prst="rect">
            <a:avLst/>
          </a:prstGeom>
          <a:noFill/>
        </p:spPr>
        <p:txBody>
          <a:bodyPr wrap="square" rtlCol="0">
            <a:spAutoFit/>
          </a:bodyPr>
          <a:lstStyle/>
          <a:p>
            <a:pPr algn="ctr"/>
            <a:r>
              <a:rPr lang="en-US">
                <a:latin typeface="Albert Sans BOLD" pitchFamily="2" charset="0"/>
              </a:rPr>
              <a:t>STEP 3</a:t>
            </a:r>
          </a:p>
        </p:txBody>
      </p:sp>
      <p:sp>
        <p:nvSpPr>
          <p:cNvPr id="38" name="TextBox 37">
            <a:extLst>
              <a:ext uri="{FF2B5EF4-FFF2-40B4-BE49-F238E27FC236}">
                <a16:creationId xmlns:a16="http://schemas.microsoft.com/office/drawing/2014/main" id="{131B473D-DDC4-1224-1232-F594E9A862D6}"/>
              </a:ext>
            </a:extLst>
          </p:cNvPr>
          <p:cNvSpPr txBox="1"/>
          <p:nvPr/>
        </p:nvSpPr>
        <p:spPr>
          <a:xfrm>
            <a:off x="8047002" y="4285205"/>
            <a:ext cx="1270342" cy="369332"/>
          </a:xfrm>
          <a:prstGeom prst="rect">
            <a:avLst/>
          </a:prstGeom>
          <a:noFill/>
        </p:spPr>
        <p:txBody>
          <a:bodyPr wrap="square" rtlCol="0">
            <a:spAutoFit/>
          </a:bodyPr>
          <a:lstStyle/>
          <a:p>
            <a:pPr algn="ctr"/>
            <a:r>
              <a:rPr lang="en-US">
                <a:latin typeface="Albert Sans BOLD" pitchFamily="2" charset="0"/>
              </a:rPr>
              <a:t>STEP 5</a:t>
            </a:r>
          </a:p>
        </p:txBody>
      </p:sp>
      <p:sp>
        <p:nvSpPr>
          <p:cNvPr id="39" name="TextBox 38">
            <a:extLst>
              <a:ext uri="{FF2B5EF4-FFF2-40B4-BE49-F238E27FC236}">
                <a16:creationId xmlns:a16="http://schemas.microsoft.com/office/drawing/2014/main" id="{31518F7C-E474-15E2-DCB4-BDEF5FBD2BBA}"/>
              </a:ext>
            </a:extLst>
          </p:cNvPr>
          <p:cNvSpPr txBox="1"/>
          <p:nvPr/>
        </p:nvSpPr>
        <p:spPr>
          <a:xfrm>
            <a:off x="6320349" y="3377267"/>
            <a:ext cx="1270342" cy="369332"/>
          </a:xfrm>
          <a:prstGeom prst="rect">
            <a:avLst/>
          </a:prstGeom>
          <a:noFill/>
        </p:spPr>
        <p:txBody>
          <a:bodyPr wrap="square" rtlCol="0">
            <a:spAutoFit/>
          </a:bodyPr>
          <a:lstStyle/>
          <a:p>
            <a:pPr algn="ctr"/>
            <a:r>
              <a:rPr lang="en-US">
                <a:latin typeface="Albert Sans BOLD" pitchFamily="2" charset="0"/>
              </a:rPr>
              <a:t>STEP 4</a:t>
            </a:r>
          </a:p>
        </p:txBody>
      </p:sp>
      <p:sp>
        <p:nvSpPr>
          <p:cNvPr id="40" name="TextBox 39">
            <a:extLst>
              <a:ext uri="{FF2B5EF4-FFF2-40B4-BE49-F238E27FC236}">
                <a16:creationId xmlns:a16="http://schemas.microsoft.com/office/drawing/2014/main" id="{9C37F1EE-6AF4-AFFC-CEFB-089A6776FA7C}"/>
              </a:ext>
            </a:extLst>
          </p:cNvPr>
          <p:cNvSpPr txBox="1"/>
          <p:nvPr/>
        </p:nvSpPr>
        <p:spPr>
          <a:xfrm>
            <a:off x="9776241" y="3377267"/>
            <a:ext cx="1270342" cy="369332"/>
          </a:xfrm>
          <a:prstGeom prst="rect">
            <a:avLst/>
          </a:prstGeom>
          <a:noFill/>
        </p:spPr>
        <p:txBody>
          <a:bodyPr wrap="square" rtlCol="0">
            <a:spAutoFit/>
          </a:bodyPr>
          <a:lstStyle/>
          <a:p>
            <a:pPr algn="ctr"/>
            <a:r>
              <a:rPr lang="en-US">
                <a:latin typeface="Albert Sans BOLD" pitchFamily="2" charset="0"/>
              </a:rPr>
              <a:t>STEP 6</a:t>
            </a:r>
          </a:p>
        </p:txBody>
      </p:sp>
      <p:sp>
        <p:nvSpPr>
          <p:cNvPr id="41" name="TextBox 40">
            <a:extLst>
              <a:ext uri="{FF2B5EF4-FFF2-40B4-BE49-F238E27FC236}">
                <a16:creationId xmlns:a16="http://schemas.microsoft.com/office/drawing/2014/main" id="{21556B86-235F-E24D-D570-4C0D4AB78C2D}"/>
              </a:ext>
            </a:extLst>
          </p:cNvPr>
          <p:cNvSpPr txBox="1"/>
          <p:nvPr/>
        </p:nvSpPr>
        <p:spPr>
          <a:xfrm>
            <a:off x="2167781" y="381934"/>
            <a:ext cx="7856437" cy="1200329"/>
          </a:xfrm>
          <a:prstGeom prst="rect">
            <a:avLst/>
          </a:prstGeom>
          <a:noFill/>
        </p:spPr>
        <p:txBody>
          <a:bodyPr wrap="square" rtlCol="0">
            <a:spAutoFit/>
          </a:bodyPr>
          <a:lstStyle/>
          <a:p>
            <a:pPr algn="ctr"/>
            <a:r>
              <a:rPr lang="en-US" sz="7200" b="1" spc="-150">
                <a:latin typeface="Albert Sans" pitchFamily="2" charset="0"/>
              </a:rPr>
              <a:t>Roadmap</a:t>
            </a:r>
          </a:p>
        </p:txBody>
      </p:sp>
      <p:sp>
        <p:nvSpPr>
          <p:cNvPr id="43" name="TextBox 42">
            <a:extLst>
              <a:ext uri="{FF2B5EF4-FFF2-40B4-BE49-F238E27FC236}">
                <a16:creationId xmlns:a16="http://schemas.microsoft.com/office/drawing/2014/main" id="{1F1B7A44-859B-3A50-EBA7-1F1FBE2ED4C7}"/>
              </a:ext>
            </a:extLst>
          </p:cNvPr>
          <p:cNvSpPr txBox="1"/>
          <p:nvPr/>
        </p:nvSpPr>
        <p:spPr>
          <a:xfrm>
            <a:off x="794222" y="4856350"/>
            <a:ext cx="1972734" cy="830997"/>
          </a:xfrm>
          <a:prstGeom prst="rect">
            <a:avLst/>
          </a:prstGeom>
          <a:noFill/>
        </p:spPr>
        <p:txBody>
          <a:bodyPr wrap="square" rtlCol="0">
            <a:spAutoFit/>
          </a:bodyPr>
          <a:lstStyle/>
          <a:p>
            <a:pPr algn="ctr"/>
            <a:r>
              <a:rPr lang="en-US" sz="1600">
                <a:latin typeface="Albert Sans" pitchFamily="2" charset="0"/>
              </a:rPr>
              <a:t>Understand the project and Defining Goals</a:t>
            </a:r>
          </a:p>
        </p:txBody>
      </p:sp>
      <p:sp>
        <p:nvSpPr>
          <p:cNvPr id="3" name="TextBox 2">
            <a:extLst>
              <a:ext uri="{FF2B5EF4-FFF2-40B4-BE49-F238E27FC236}">
                <a16:creationId xmlns:a16="http://schemas.microsoft.com/office/drawing/2014/main" id="{2412F082-2CB1-924C-DD84-0DEADC3DDEBE}"/>
              </a:ext>
            </a:extLst>
          </p:cNvPr>
          <p:cNvSpPr txBox="1"/>
          <p:nvPr/>
        </p:nvSpPr>
        <p:spPr>
          <a:xfrm>
            <a:off x="2521743" y="1927996"/>
            <a:ext cx="1972734" cy="1323439"/>
          </a:xfrm>
          <a:prstGeom prst="rect">
            <a:avLst/>
          </a:prstGeom>
          <a:noFill/>
        </p:spPr>
        <p:txBody>
          <a:bodyPr wrap="square" rtlCol="0">
            <a:spAutoFit/>
          </a:bodyPr>
          <a:lstStyle/>
          <a:p>
            <a:pPr algn="ctr"/>
            <a:r>
              <a:rPr lang="en-US" sz="1600">
                <a:latin typeface="Albert Sans" pitchFamily="2" charset="0"/>
              </a:rPr>
              <a:t>Conduct thorough research to find pertinent information and best practices</a:t>
            </a:r>
          </a:p>
        </p:txBody>
      </p:sp>
      <p:sp>
        <p:nvSpPr>
          <p:cNvPr id="8" name="TextBox 7">
            <a:extLst>
              <a:ext uri="{FF2B5EF4-FFF2-40B4-BE49-F238E27FC236}">
                <a16:creationId xmlns:a16="http://schemas.microsoft.com/office/drawing/2014/main" id="{F1825F16-D733-5EE4-D52D-CF02D1D74582}"/>
              </a:ext>
            </a:extLst>
          </p:cNvPr>
          <p:cNvSpPr txBox="1"/>
          <p:nvPr/>
        </p:nvSpPr>
        <p:spPr>
          <a:xfrm>
            <a:off x="5969153" y="1899939"/>
            <a:ext cx="1972734" cy="1477328"/>
          </a:xfrm>
          <a:prstGeom prst="rect">
            <a:avLst/>
          </a:prstGeom>
          <a:noFill/>
        </p:spPr>
        <p:txBody>
          <a:bodyPr wrap="square" rtlCol="0">
            <a:spAutoFit/>
          </a:bodyPr>
          <a:lstStyle/>
          <a:p>
            <a:pPr algn="ctr"/>
            <a:r>
              <a:rPr lang="en-US" sz="1500">
                <a:latin typeface="Albert Sans" pitchFamily="2" charset="0"/>
              </a:rPr>
              <a:t>Draft the selected solutions to project stakeholders with detailed explanations and rationale</a:t>
            </a:r>
          </a:p>
        </p:txBody>
      </p:sp>
      <p:sp>
        <p:nvSpPr>
          <p:cNvPr id="10" name="TextBox 9">
            <a:extLst>
              <a:ext uri="{FF2B5EF4-FFF2-40B4-BE49-F238E27FC236}">
                <a16:creationId xmlns:a16="http://schemas.microsoft.com/office/drawing/2014/main" id="{3A8C5C79-1E8A-1E90-CB07-10F5465D08FA}"/>
              </a:ext>
            </a:extLst>
          </p:cNvPr>
          <p:cNvSpPr txBox="1"/>
          <p:nvPr/>
        </p:nvSpPr>
        <p:spPr>
          <a:xfrm>
            <a:off x="4245864" y="4733238"/>
            <a:ext cx="1972734" cy="1077218"/>
          </a:xfrm>
          <a:prstGeom prst="rect">
            <a:avLst/>
          </a:prstGeom>
          <a:noFill/>
        </p:spPr>
        <p:txBody>
          <a:bodyPr wrap="square" rtlCol="0">
            <a:spAutoFit/>
          </a:bodyPr>
          <a:lstStyle/>
          <a:p>
            <a:pPr algn="ctr"/>
            <a:r>
              <a:rPr lang="en-US" sz="1600">
                <a:latin typeface="Albert Sans" pitchFamily="2" charset="0"/>
              </a:rPr>
              <a:t>Carry out focus groups, expert interviews, surveys, etc. </a:t>
            </a:r>
          </a:p>
        </p:txBody>
      </p:sp>
      <p:sp>
        <p:nvSpPr>
          <p:cNvPr id="5" name="Slide Number Placeholder 4">
            <a:extLst>
              <a:ext uri="{FF2B5EF4-FFF2-40B4-BE49-F238E27FC236}">
                <a16:creationId xmlns:a16="http://schemas.microsoft.com/office/drawing/2014/main" id="{1DCF43B8-5864-D26C-5A18-E503CE86CDF7}"/>
              </a:ext>
            </a:extLst>
          </p:cNvPr>
          <p:cNvSpPr>
            <a:spLocks noGrp="1"/>
          </p:cNvSpPr>
          <p:nvPr>
            <p:ph type="sldNum" sz="quarter" idx="12"/>
          </p:nvPr>
        </p:nvSpPr>
        <p:spPr/>
        <p:txBody>
          <a:bodyPr/>
          <a:lstStyle/>
          <a:p>
            <a:fld id="{20EC90A2-57CC-4901-BC16-90F9502FC3D7}" type="slidenum">
              <a:rPr lang="en-US" smtClean="0">
                <a:latin typeface="Albert Sans" pitchFamily="2" charset="0"/>
              </a:rPr>
              <a:t>15</a:t>
            </a:fld>
            <a:endParaRPr lang="en-US">
              <a:latin typeface="Albert Sans" pitchFamily="2" charset="0"/>
            </a:endParaRPr>
          </a:p>
        </p:txBody>
      </p:sp>
    </p:spTree>
    <p:extLst>
      <p:ext uri="{BB962C8B-B14F-4D97-AF65-F5344CB8AC3E}">
        <p14:creationId xmlns:p14="http://schemas.microsoft.com/office/powerpoint/2010/main" val="9429561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F547234-1BBE-ABE5-9A59-022F97443E9A}"/>
              </a:ext>
            </a:extLst>
          </p:cNvPr>
          <p:cNvSpPr/>
          <p:nvPr/>
        </p:nvSpPr>
        <p:spPr>
          <a:xfrm>
            <a:off x="7450027" y="4219099"/>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9BEA1E3-595F-32AB-A4FE-425F698D1197}"/>
              </a:ext>
            </a:extLst>
          </p:cNvPr>
          <p:cNvSpPr/>
          <p:nvPr/>
        </p:nvSpPr>
        <p:spPr>
          <a:xfrm>
            <a:off x="5723374" y="170606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46B174-E159-6D80-6567-A906FF146048}"/>
              </a:ext>
            </a:extLst>
          </p:cNvPr>
          <p:cNvSpPr/>
          <p:nvPr/>
        </p:nvSpPr>
        <p:spPr>
          <a:xfrm>
            <a:off x="4000085" y="421910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D817C72-6189-3E5F-9D56-25A80B11C025}"/>
              </a:ext>
            </a:extLst>
          </p:cNvPr>
          <p:cNvSpPr/>
          <p:nvPr/>
        </p:nvSpPr>
        <p:spPr>
          <a:xfrm>
            <a:off x="2275964" y="170606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FB1EFB5-B511-AD9C-D0C3-910AB8250492}"/>
              </a:ext>
            </a:extLst>
          </p:cNvPr>
          <p:cNvCxnSpPr>
            <a:cxnSpLocks/>
            <a:endCxn id="12" idx="6"/>
          </p:cNvCxnSpPr>
          <p:nvPr/>
        </p:nvCxnSpPr>
        <p:spPr>
          <a:xfrm>
            <a:off x="1781439" y="4015902"/>
            <a:ext cx="8730723"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C0AB8D84-6397-0AB3-75D3-6C9A9E6F87FC}"/>
              </a:ext>
            </a:extLst>
          </p:cNvPr>
          <p:cNvSpPr/>
          <p:nvPr/>
        </p:nvSpPr>
        <p:spPr>
          <a:xfrm>
            <a:off x="1679839"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0DEE6-3977-8843-E40A-C6BD339F8ABA}"/>
              </a:ext>
            </a:extLst>
          </p:cNvPr>
          <p:cNvSpPr/>
          <p:nvPr/>
        </p:nvSpPr>
        <p:spPr>
          <a:xfrm>
            <a:off x="1030896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A4BDA-7362-4EBE-6D9F-389D69BFF7B5}"/>
              </a:ext>
            </a:extLst>
          </p:cNvPr>
          <p:cNvSpPr/>
          <p:nvPr/>
        </p:nvSpPr>
        <p:spPr>
          <a:xfrm>
            <a:off x="3406510"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92A5D5-4ACB-CBC9-443C-A081EED57EB1}"/>
              </a:ext>
            </a:extLst>
          </p:cNvPr>
          <p:cNvSpPr/>
          <p:nvPr/>
        </p:nvSpPr>
        <p:spPr>
          <a:xfrm>
            <a:off x="5133181"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2A2CC5-DBD3-8E6D-546A-EFE4565A8B2E}"/>
              </a:ext>
            </a:extLst>
          </p:cNvPr>
          <p:cNvSpPr/>
          <p:nvPr/>
        </p:nvSpPr>
        <p:spPr>
          <a:xfrm>
            <a:off x="685985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28A624A-1A81-555E-F860-A3A8B0D63CB1}"/>
              </a:ext>
            </a:extLst>
          </p:cNvPr>
          <p:cNvSpPr/>
          <p:nvPr/>
        </p:nvSpPr>
        <p:spPr>
          <a:xfrm>
            <a:off x="8586523"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EF9C62F-8A45-787C-6B7E-6A0A432B5000}"/>
              </a:ext>
            </a:extLst>
          </p:cNvPr>
          <p:cNvSpPr/>
          <p:nvPr/>
        </p:nvSpPr>
        <p:spPr>
          <a:xfrm>
            <a:off x="548443" y="4219101"/>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3FFF4EF-C9EA-390B-3E3C-8932D560EB1F}"/>
              </a:ext>
            </a:extLst>
          </p:cNvPr>
          <p:cNvSpPr/>
          <p:nvPr/>
        </p:nvSpPr>
        <p:spPr>
          <a:xfrm>
            <a:off x="9774541" y="3311164"/>
            <a:ext cx="1272042" cy="501538"/>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95DE5FA-65C3-64A1-DF70-AA20FC5CD059}"/>
              </a:ext>
            </a:extLst>
          </p:cNvPr>
          <p:cNvSpPr txBox="1"/>
          <p:nvPr/>
        </p:nvSpPr>
        <p:spPr>
          <a:xfrm>
            <a:off x="1145418" y="4285205"/>
            <a:ext cx="1270342" cy="369332"/>
          </a:xfrm>
          <a:prstGeom prst="rect">
            <a:avLst/>
          </a:prstGeom>
          <a:noFill/>
        </p:spPr>
        <p:txBody>
          <a:bodyPr wrap="square" rtlCol="0">
            <a:spAutoFit/>
          </a:bodyPr>
          <a:lstStyle/>
          <a:p>
            <a:pPr algn="ctr"/>
            <a:r>
              <a:rPr lang="en-US">
                <a:latin typeface="Albert Sans BOLD" pitchFamily="2" charset="0"/>
              </a:rPr>
              <a:t>STEP 1</a:t>
            </a:r>
          </a:p>
        </p:txBody>
      </p:sp>
      <p:sp>
        <p:nvSpPr>
          <p:cNvPr id="36" name="TextBox 35">
            <a:extLst>
              <a:ext uri="{FF2B5EF4-FFF2-40B4-BE49-F238E27FC236}">
                <a16:creationId xmlns:a16="http://schemas.microsoft.com/office/drawing/2014/main" id="{56B2CEB9-345E-1A2F-7839-E436D0BB8B44}"/>
              </a:ext>
            </a:extLst>
          </p:cNvPr>
          <p:cNvSpPr txBox="1"/>
          <p:nvPr/>
        </p:nvSpPr>
        <p:spPr>
          <a:xfrm>
            <a:off x="2872939" y="3377267"/>
            <a:ext cx="1270342" cy="369332"/>
          </a:xfrm>
          <a:prstGeom prst="rect">
            <a:avLst/>
          </a:prstGeom>
          <a:noFill/>
        </p:spPr>
        <p:txBody>
          <a:bodyPr wrap="square" rtlCol="0">
            <a:spAutoFit/>
          </a:bodyPr>
          <a:lstStyle/>
          <a:p>
            <a:pPr algn="ctr"/>
            <a:r>
              <a:rPr lang="en-US">
                <a:latin typeface="Albert Sans BOLD" pitchFamily="2" charset="0"/>
              </a:rPr>
              <a:t>STEP 2</a:t>
            </a:r>
          </a:p>
        </p:txBody>
      </p:sp>
      <p:sp>
        <p:nvSpPr>
          <p:cNvPr id="37" name="TextBox 36">
            <a:extLst>
              <a:ext uri="{FF2B5EF4-FFF2-40B4-BE49-F238E27FC236}">
                <a16:creationId xmlns:a16="http://schemas.microsoft.com/office/drawing/2014/main" id="{2B761DC7-FE25-40C9-F318-2837FB579806}"/>
              </a:ext>
            </a:extLst>
          </p:cNvPr>
          <p:cNvSpPr txBox="1"/>
          <p:nvPr/>
        </p:nvSpPr>
        <p:spPr>
          <a:xfrm>
            <a:off x="4597060" y="4287895"/>
            <a:ext cx="1270342" cy="369332"/>
          </a:xfrm>
          <a:prstGeom prst="rect">
            <a:avLst/>
          </a:prstGeom>
          <a:noFill/>
        </p:spPr>
        <p:txBody>
          <a:bodyPr wrap="square" rtlCol="0">
            <a:spAutoFit/>
          </a:bodyPr>
          <a:lstStyle/>
          <a:p>
            <a:pPr algn="ctr"/>
            <a:r>
              <a:rPr lang="en-US">
                <a:latin typeface="Albert Sans BOLD" pitchFamily="2" charset="0"/>
              </a:rPr>
              <a:t>STEP 3</a:t>
            </a:r>
          </a:p>
        </p:txBody>
      </p:sp>
      <p:sp>
        <p:nvSpPr>
          <p:cNvPr id="38" name="TextBox 37">
            <a:extLst>
              <a:ext uri="{FF2B5EF4-FFF2-40B4-BE49-F238E27FC236}">
                <a16:creationId xmlns:a16="http://schemas.microsoft.com/office/drawing/2014/main" id="{131B473D-DDC4-1224-1232-F594E9A862D6}"/>
              </a:ext>
            </a:extLst>
          </p:cNvPr>
          <p:cNvSpPr txBox="1"/>
          <p:nvPr/>
        </p:nvSpPr>
        <p:spPr>
          <a:xfrm>
            <a:off x="8047002" y="4285205"/>
            <a:ext cx="1270342" cy="369332"/>
          </a:xfrm>
          <a:prstGeom prst="rect">
            <a:avLst/>
          </a:prstGeom>
          <a:noFill/>
        </p:spPr>
        <p:txBody>
          <a:bodyPr wrap="square" rtlCol="0">
            <a:spAutoFit/>
          </a:bodyPr>
          <a:lstStyle/>
          <a:p>
            <a:pPr algn="ctr"/>
            <a:r>
              <a:rPr lang="en-US">
                <a:latin typeface="Albert Sans BOLD" pitchFamily="2" charset="0"/>
              </a:rPr>
              <a:t>STEP 5</a:t>
            </a:r>
          </a:p>
        </p:txBody>
      </p:sp>
      <p:sp>
        <p:nvSpPr>
          <p:cNvPr id="39" name="TextBox 38">
            <a:extLst>
              <a:ext uri="{FF2B5EF4-FFF2-40B4-BE49-F238E27FC236}">
                <a16:creationId xmlns:a16="http://schemas.microsoft.com/office/drawing/2014/main" id="{31518F7C-E474-15E2-DCB4-BDEF5FBD2BBA}"/>
              </a:ext>
            </a:extLst>
          </p:cNvPr>
          <p:cNvSpPr txBox="1"/>
          <p:nvPr/>
        </p:nvSpPr>
        <p:spPr>
          <a:xfrm>
            <a:off x="6320349" y="3377267"/>
            <a:ext cx="1270342" cy="369332"/>
          </a:xfrm>
          <a:prstGeom prst="rect">
            <a:avLst/>
          </a:prstGeom>
          <a:noFill/>
        </p:spPr>
        <p:txBody>
          <a:bodyPr wrap="square" rtlCol="0">
            <a:spAutoFit/>
          </a:bodyPr>
          <a:lstStyle/>
          <a:p>
            <a:pPr algn="ctr"/>
            <a:r>
              <a:rPr lang="en-US">
                <a:latin typeface="Albert Sans BOLD" pitchFamily="2" charset="0"/>
              </a:rPr>
              <a:t>STEP 4</a:t>
            </a:r>
          </a:p>
        </p:txBody>
      </p:sp>
      <p:sp>
        <p:nvSpPr>
          <p:cNvPr id="40" name="TextBox 39">
            <a:extLst>
              <a:ext uri="{FF2B5EF4-FFF2-40B4-BE49-F238E27FC236}">
                <a16:creationId xmlns:a16="http://schemas.microsoft.com/office/drawing/2014/main" id="{9C37F1EE-6AF4-AFFC-CEFB-089A6776FA7C}"/>
              </a:ext>
            </a:extLst>
          </p:cNvPr>
          <p:cNvSpPr txBox="1"/>
          <p:nvPr/>
        </p:nvSpPr>
        <p:spPr>
          <a:xfrm>
            <a:off x="9776241" y="3377267"/>
            <a:ext cx="1270342" cy="369332"/>
          </a:xfrm>
          <a:prstGeom prst="rect">
            <a:avLst/>
          </a:prstGeom>
          <a:noFill/>
        </p:spPr>
        <p:txBody>
          <a:bodyPr wrap="square" rtlCol="0">
            <a:spAutoFit/>
          </a:bodyPr>
          <a:lstStyle/>
          <a:p>
            <a:pPr algn="ctr"/>
            <a:r>
              <a:rPr lang="en-US">
                <a:latin typeface="Albert Sans BOLD" pitchFamily="2" charset="0"/>
              </a:rPr>
              <a:t>STEP 6</a:t>
            </a:r>
          </a:p>
        </p:txBody>
      </p:sp>
      <p:sp>
        <p:nvSpPr>
          <p:cNvPr id="41" name="TextBox 40">
            <a:extLst>
              <a:ext uri="{FF2B5EF4-FFF2-40B4-BE49-F238E27FC236}">
                <a16:creationId xmlns:a16="http://schemas.microsoft.com/office/drawing/2014/main" id="{21556B86-235F-E24D-D570-4C0D4AB78C2D}"/>
              </a:ext>
            </a:extLst>
          </p:cNvPr>
          <p:cNvSpPr txBox="1"/>
          <p:nvPr/>
        </p:nvSpPr>
        <p:spPr>
          <a:xfrm>
            <a:off x="2167781" y="381934"/>
            <a:ext cx="7856437" cy="1200329"/>
          </a:xfrm>
          <a:prstGeom prst="rect">
            <a:avLst/>
          </a:prstGeom>
          <a:noFill/>
        </p:spPr>
        <p:txBody>
          <a:bodyPr wrap="square" rtlCol="0">
            <a:spAutoFit/>
          </a:bodyPr>
          <a:lstStyle/>
          <a:p>
            <a:pPr algn="ctr"/>
            <a:r>
              <a:rPr lang="en-US" sz="7200" b="1" spc="-150">
                <a:latin typeface="Albert Sans" pitchFamily="2" charset="0"/>
              </a:rPr>
              <a:t>Roadmap</a:t>
            </a:r>
          </a:p>
        </p:txBody>
      </p:sp>
      <p:sp>
        <p:nvSpPr>
          <p:cNvPr id="43" name="TextBox 42">
            <a:extLst>
              <a:ext uri="{FF2B5EF4-FFF2-40B4-BE49-F238E27FC236}">
                <a16:creationId xmlns:a16="http://schemas.microsoft.com/office/drawing/2014/main" id="{1F1B7A44-859B-3A50-EBA7-1F1FBE2ED4C7}"/>
              </a:ext>
            </a:extLst>
          </p:cNvPr>
          <p:cNvSpPr txBox="1"/>
          <p:nvPr/>
        </p:nvSpPr>
        <p:spPr>
          <a:xfrm>
            <a:off x="794222" y="4856350"/>
            <a:ext cx="1972734" cy="830997"/>
          </a:xfrm>
          <a:prstGeom prst="rect">
            <a:avLst/>
          </a:prstGeom>
          <a:noFill/>
        </p:spPr>
        <p:txBody>
          <a:bodyPr wrap="square" rtlCol="0">
            <a:spAutoFit/>
          </a:bodyPr>
          <a:lstStyle/>
          <a:p>
            <a:pPr algn="ctr"/>
            <a:r>
              <a:rPr lang="en-US" sz="1600">
                <a:latin typeface="Albert Sans" pitchFamily="2" charset="0"/>
              </a:rPr>
              <a:t>Understand the project and Defining Goals</a:t>
            </a:r>
          </a:p>
        </p:txBody>
      </p:sp>
      <p:sp>
        <p:nvSpPr>
          <p:cNvPr id="3" name="TextBox 2">
            <a:extLst>
              <a:ext uri="{FF2B5EF4-FFF2-40B4-BE49-F238E27FC236}">
                <a16:creationId xmlns:a16="http://schemas.microsoft.com/office/drawing/2014/main" id="{2412F082-2CB1-924C-DD84-0DEADC3DDEBE}"/>
              </a:ext>
            </a:extLst>
          </p:cNvPr>
          <p:cNvSpPr txBox="1"/>
          <p:nvPr/>
        </p:nvSpPr>
        <p:spPr>
          <a:xfrm>
            <a:off x="2521743" y="1927996"/>
            <a:ext cx="1972734" cy="1323439"/>
          </a:xfrm>
          <a:prstGeom prst="rect">
            <a:avLst/>
          </a:prstGeom>
          <a:noFill/>
        </p:spPr>
        <p:txBody>
          <a:bodyPr wrap="square" rtlCol="0">
            <a:spAutoFit/>
          </a:bodyPr>
          <a:lstStyle/>
          <a:p>
            <a:pPr algn="ctr"/>
            <a:r>
              <a:rPr lang="en-US" sz="1600">
                <a:latin typeface="Albert Sans" pitchFamily="2" charset="0"/>
              </a:rPr>
              <a:t>Conduct thorough research to find pertinent information and best practices</a:t>
            </a:r>
          </a:p>
        </p:txBody>
      </p:sp>
      <p:sp>
        <p:nvSpPr>
          <p:cNvPr id="8" name="TextBox 7">
            <a:extLst>
              <a:ext uri="{FF2B5EF4-FFF2-40B4-BE49-F238E27FC236}">
                <a16:creationId xmlns:a16="http://schemas.microsoft.com/office/drawing/2014/main" id="{D0CBF55F-ECC7-4C7C-ACC7-06EFF6E93248}"/>
              </a:ext>
            </a:extLst>
          </p:cNvPr>
          <p:cNvSpPr txBox="1"/>
          <p:nvPr/>
        </p:nvSpPr>
        <p:spPr>
          <a:xfrm>
            <a:off x="5969153" y="1899939"/>
            <a:ext cx="1972734" cy="1477328"/>
          </a:xfrm>
          <a:prstGeom prst="rect">
            <a:avLst/>
          </a:prstGeom>
          <a:noFill/>
        </p:spPr>
        <p:txBody>
          <a:bodyPr wrap="square" rtlCol="0">
            <a:spAutoFit/>
          </a:bodyPr>
          <a:lstStyle/>
          <a:p>
            <a:pPr algn="ctr"/>
            <a:r>
              <a:rPr lang="en-US" sz="1500">
                <a:latin typeface="Albert Sans" pitchFamily="2" charset="0"/>
              </a:rPr>
              <a:t>Draft the selected solutions to project stakeholders with detailed explanations and rationale</a:t>
            </a:r>
          </a:p>
        </p:txBody>
      </p:sp>
      <p:sp>
        <p:nvSpPr>
          <p:cNvPr id="9" name="TextBox 8">
            <a:extLst>
              <a:ext uri="{FF2B5EF4-FFF2-40B4-BE49-F238E27FC236}">
                <a16:creationId xmlns:a16="http://schemas.microsoft.com/office/drawing/2014/main" id="{22F6F788-6A39-40F6-C10A-E0D09F2E64E3}"/>
              </a:ext>
            </a:extLst>
          </p:cNvPr>
          <p:cNvSpPr txBox="1"/>
          <p:nvPr/>
        </p:nvSpPr>
        <p:spPr>
          <a:xfrm>
            <a:off x="4245864" y="4733238"/>
            <a:ext cx="1972734" cy="1077218"/>
          </a:xfrm>
          <a:prstGeom prst="rect">
            <a:avLst/>
          </a:prstGeom>
          <a:noFill/>
        </p:spPr>
        <p:txBody>
          <a:bodyPr wrap="square" rtlCol="0">
            <a:spAutoFit/>
          </a:bodyPr>
          <a:lstStyle/>
          <a:p>
            <a:pPr algn="ctr"/>
            <a:r>
              <a:rPr lang="en-US" sz="1600">
                <a:latin typeface="Albert Sans" pitchFamily="2" charset="0"/>
              </a:rPr>
              <a:t>Carry out focus groups, expert interviews, surveys, etc. </a:t>
            </a:r>
          </a:p>
        </p:txBody>
      </p:sp>
      <p:sp>
        <p:nvSpPr>
          <p:cNvPr id="7" name="TextBox 6">
            <a:extLst>
              <a:ext uri="{FF2B5EF4-FFF2-40B4-BE49-F238E27FC236}">
                <a16:creationId xmlns:a16="http://schemas.microsoft.com/office/drawing/2014/main" id="{C17731D8-FAF4-8003-4DF9-E7CFD72272B4}"/>
              </a:ext>
            </a:extLst>
          </p:cNvPr>
          <p:cNvSpPr txBox="1"/>
          <p:nvPr/>
        </p:nvSpPr>
        <p:spPr>
          <a:xfrm>
            <a:off x="7695806" y="4856347"/>
            <a:ext cx="1972734" cy="830997"/>
          </a:xfrm>
          <a:prstGeom prst="rect">
            <a:avLst/>
          </a:prstGeom>
          <a:noFill/>
        </p:spPr>
        <p:txBody>
          <a:bodyPr wrap="square" rtlCol="0">
            <a:spAutoFit/>
          </a:bodyPr>
          <a:lstStyle/>
          <a:p>
            <a:pPr algn="ctr"/>
            <a:r>
              <a:rPr lang="en-US" sz="1600">
                <a:latin typeface="Albert Sans" pitchFamily="2" charset="0"/>
              </a:rPr>
              <a:t>Revise with Advisors and Sponsors</a:t>
            </a:r>
          </a:p>
        </p:txBody>
      </p:sp>
      <p:sp>
        <p:nvSpPr>
          <p:cNvPr id="14" name="Slide Number Placeholder 13">
            <a:extLst>
              <a:ext uri="{FF2B5EF4-FFF2-40B4-BE49-F238E27FC236}">
                <a16:creationId xmlns:a16="http://schemas.microsoft.com/office/drawing/2014/main" id="{CEC39BB1-7E41-3361-5999-66B499C40D4A}"/>
              </a:ext>
            </a:extLst>
          </p:cNvPr>
          <p:cNvSpPr>
            <a:spLocks noGrp="1"/>
          </p:cNvSpPr>
          <p:nvPr>
            <p:ph type="sldNum" sz="quarter" idx="12"/>
          </p:nvPr>
        </p:nvSpPr>
        <p:spPr/>
        <p:txBody>
          <a:bodyPr/>
          <a:lstStyle/>
          <a:p>
            <a:fld id="{20EC90A2-57CC-4901-BC16-90F9502FC3D7}" type="slidenum">
              <a:rPr lang="en-US" smtClean="0">
                <a:latin typeface="Albert Sans" pitchFamily="2" charset="0"/>
              </a:rPr>
              <a:t>16</a:t>
            </a:fld>
            <a:endParaRPr lang="en-US">
              <a:latin typeface="Albert Sans" pitchFamily="2" charset="0"/>
            </a:endParaRPr>
          </a:p>
        </p:txBody>
      </p:sp>
    </p:spTree>
    <p:extLst>
      <p:ext uri="{BB962C8B-B14F-4D97-AF65-F5344CB8AC3E}">
        <p14:creationId xmlns:p14="http://schemas.microsoft.com/office/powerpoint/2010/main" val="29540980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B311BB0-D108-D954-D00C-C48A41949A1F}"/>
              </a:ext>
            </a:extLst>
          </p:cNvPr>
          <p:cNvSpPr/>
          <p:nvPr/>
        </p:nvSpPr>
        <p:spPr>
          <a:xfrm>
            <a:off x="9178416" y="1706059"/>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F547234-1BBE-ABE5-9A59-022F97443E9A}"/>
              </a:ext>
            </a:extLst>
          </p:cNvPr>
          <p:cNvSpPr/>
          <p:nvPr/>
        </p:nvSpPr>
        <p:spPr>
          <a:xfrm>
            <a:off x="7450027" y="4219099"/>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9BEA1E3-595F-32AB-A4FE-425F698D1197}"/>
              </a:ext>
            </a:extLst>
          </p:cNvPr>
          <p:cNvSpPr/>
          <p:nvPr/>
        </p:nvSpPr>
        <p:spPr>
          <a:xfrm>
            <a:off x="5723374" y="170606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46B174-E159-6D80-6567-A906FF146048}"/>
              </a:ext>
            </a:extLst>
          </p:cNvPr>
          <p:cNvSpPr/>
          <p:nvPr/>
        </p:nvSpPr>
        <p:spPr>
          <a:xfrm>
            <a:off x="4000085" y="421910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D817C72-6189-3E5F-9D56-25A80B11C025}"/>
              </a:ext>
            </a:extLst>
          </p:cNvPr>
          <p:cNvSpPr/>
          <p:nvPr/>
        </p:nvSpPr>
        <p:spPr>
          <a:xfrm>
            <a:off x="2275964" y="1706060"/>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FB1EFB5-B511-AD9C-D0C3-910AB8250492}"/>
              </a:ext>
            </a:extLst>
          </p:cNvPr>
          <p:cNvCxnSpPr>
            <a:cxnSpLocks/>
            <a:endCxn id="12" idx="6"/>
          </p:cNvCxnSpPr>
          <p:nvPr/>
        </p:nvCxnSpPr>
        <p:spPr>
          <a:xfrm>
            <a:off x="1781439" y="4015902"/>
            <a:ext cx="8730723"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C0AB8D84-6397-0AB3-75D3-6C9A9E6F87FC}"/>
              </a:ext>
            </a:extLst>
          </p:cNvPr>
          <p:cNvSpPr/>
          <p:nvPr/>
        </p:nvSpPr>
        <p:spPr>
          <a:xfrm>
            <a:off x="1679839"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0DEE6-3977-8843-E40A-C6BD339F8ABA}"/>
              </a:ext>
            </a:extLst>
          </p:cNvPr>
          <p:cNvSpPr/>
          <p:nvPr/>
        </p:nvSpPr>
        <p:spPr>
          <a:xfrm>
            <a:off x="1030896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A4BDA-7362-4EBE-6D9F-389D69BFF7B5}"/>
              </a:ext>
            </a:extLst>
          </p:cNvPr>
          <p:cNvSpPr/>
          <p:nvPr/>
        </p:nvSpPr>
        <p:spPr>
          <a:xfrm>
            <a:off x="3406510"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92A5D5-4ACB-CBC9-443C-A081EED57EB1}"/>
              </a:ext>
            </a:extLst>
          </p:cNvPr>
          <p:cNvSpPr/>
          <p:nvPr/>
        </p:nvSpPr>
        <p:spPr>
          <a:xfrm>
            <a:off x="5133181"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2A2CC5-DBD3-8E6D-546A-EFE4565A8B2E}"/>
              </a:ext>
            </a:extLst>
          </p:cNvPr>
          <p:cNvSpPr/>
          <p:nvPr/>
        </p:nvSpPr>
        <p:spPr>
          <a:xfrm>
            <a:off x="6859852"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28A624A-1A81-555E-F860-A3A8B0D63CB1}"/>
              </a:ext>
            </a:extLst>
          </p:cNvPr>
          <p:cNvSpPr/>
          <p:nvPr/>
        </p:nvSpPr>
        <p:spPr>
          <a:xfrm>
            <a:off x="8586523" y="3914302"/>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EF9C62F-8A45-787C-6B7E-6A0A432B5000}"/>
              </a:ext>
            </a:extLst>
          </p:cNvPr>
          <p:cNvSpPr/>
          <p:nvPr/>
        </p:nvSpPr>
        <p:spPr>
          <a:xfrm>
            <a:off x="548443" y="4219101"/>
            <a:ext cx="2464292" cy="2105495"/>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95DE5FA-65C3-64A1-DF70-AA20FC5CD059}"/>
              </a:ext>
            </a:extLst>
          </p:cNvPr>
          <p:cNvSpPr txBox="1"/>
          <p:nvPr/>
        </p:nvSpPr>
        <p:spPr>
          <a:xfrm>
            <a:off x="1145418" y="4285205"/>
            <a:ext cx="1270342" cy="369332"/>
          </a:xfrm>
          <a:prstGeom prst="rect">
            <a:avLst/>
          </a:prstGeom>
          <a:noFill/>
        </p:spPr>
        <p:txBody>
          <a:bodyPr wrap="square" rtlCol="0">
            <a:spAutoFit/>
          </a:bodyPr>
          <a:lstStyle/>
          <a:p>
            <a:pPr algn="ctr"/>
            <a:r>
              <a:rPr lang="en-US">
                <a:latin typeface="Albert Sans BOLD" pitchFamily="2" charset="0"/>
              </a:rPr>
              <a:t>STEP 1</a:t>
            </a:r>
          </a:p>
        </p:txBody>
      </p:sp>
      <p:sp>
        <p:nvSpPr>
          <p:cNvPr id="36" name="TextBox 35">
            <a:extLst>
              <a:ext uri="{FF2B5EF4-FFF2-40B4-BE49-F238E27FC236}">
                <a16:creationId xmlns:a16="http://schemas.microsoft.com/office/drawing/2014/main" id="{56B2CEB9-345E-1A2F-7839-E436D0BB8B44}"/>
              </a:ext>
            </a:extLst>
          </p:cNvPr>
          <p:cNvSpPr txBox="1"/>
          <p:nvPr/>
        </p:nvSpPr>
        <p:spPr>
          <a:xfrm>
            <a:off x="2872939" y="3377267"/>
            <a:ext cx="1270342" cy="369332"/>
          </a:xfrm>
          <a:prstGeom prst="rect">
            <a:avLst/>
          </a:prstGeom>
          <a:noFill/>
        </p:spPr>
        <p:txBody>
          <a:bodyPr wrap="square" rtlCol="0">
            <a:spAutoFit/>
          </a:bodyPr>
          <a:lstStyle/>
          <a:p>
            <a:pPr algn="ctr"/>
            <a:r>
              <a:rPr lang="en-US">
                <a:latin typeface="Albert Sans BOLD" pitchFamily="2" charset="0"/>
              </a:rPr>
              <a:t>STEP 2</a:t>
            </a:r>
          </a:p>
        </p:txBody>
      </p:sp>
      <p:sp>
        <p:nvSpPr>
          <p:cNvPr id="37" name="TextBox 36">
            <a:extLst>
              <a:ext uri="{FF2B5EF4-FFF2-40B4-BE49-F238E27FC236}">
                <a16:creationId xmlns:a16="http://schemas.microsoft.com/office/drawing/2014/main" id="{2B761DC7-FE25-40C9-F318-2837FB579806}"/>
              </a:ext>
            </a:extLst>
          </p:cNvPr>
          <p:cNvSpPr txBox="1"/>
          <p:nvPr/>
        </p:nvSpPr>
        <p:spPr>
          <a:xfrm>
            <a:off x="4597060" y="4287895"/>
            <a:ext cx="1270342" cy="369332"/>
          </a:xfrm>
          <a:prstGeom prst="rect">
            <a:avLst/>
          </a:prstGeom>
          <a:noFill/>
        </p:spPr>
        <p:txBody>
          <a:bodyPr wrap="square" rtlCol="0">
            <a:spAutoFit/>
          </a:bodyPr>
          <a:lstStyle/>
          <a:p>
            <a:pPr algn="ctr"/>
            <a:r>
              <a:rPr lang="en-US">
                <a:latin typeface="Albert Sans BOLD" pitchFamily="2" charset="0"/>
              </a:rPr>
              <a:t>STEP 3</a:t>
            </a:r>
          </a:p>
        </p:txBody>
      </p:sp>
      <p:sp>
        <p:nvSpPr>
          <p:cNvPr id="38" name="TextBox 37">
            <a:extLst>
              <a:ext uri="{FF2B5EF4-FFF2-40B4-BE49-F238E27FC236}">
                <a16:creationId xmlns:a16="http://schemas.microsoft.com/office/drawing/2014/main" id="{131B473D-DDC4-1224-1232-F594E9A862D6}"/>
              </a:ext>
            </a:extLst>
          </p:cNvPr>
          <p:cNvSpPr txBox="1"/>
          <p:nvPr/>
        </p:nvSpPr>
        <p:spPr>
          <a:xfrm>
            <a:off x="8047002" y="4285205"/>
            <a:ext cx="1270342" cy="369332"/>
          </a:xfrm>
          <a:prstGeom prst="rect">
            <a:avLst/>
          </a:prstGeom>
          <a:noFill/>
        </p:spPr>
        <p:txBody>
          <a:bodyPr wrap="square" rtlCol="0">
            <a:spAutoFit/>
          </a:bodyPr>
          <a:lstStyle/>
          <a:p>
            <a:pPr algn="ctr"/>
            <a:r>
              <a:rPr lang="en-US">
                <a:latin typeface="Albert Sans BOLD" pitchFamily="2" charset="0"/>
              </a:rPr>
              <a:t>STEP 5</a:t>
            </a:r>
          </a:p>
        </p:txBody>
      </p:sp>
      <p:sp>
        <p:nvSpPr>
          <p:cNvPr id="39" name="TextBox 38">
            <a:extLst>
              <a:ext uri="{FF2B5EF4-FFF2-40B4-BE49-F238E27FC236}">
                <a16:creationId xmlns:a16="http://schemas.microsoft.com/office/drawing/2014/main" id="{31518F7C-E474-15E2-DCB4-BDEF5FBD2BBA}"/>
              </a:ext>
            </a:extLst>
          </p:cNvPr>
          <p:cNvSpPr txBox="1"/>
          <p:nvPr/>
        </p:nvSpPr>
        <p:spPr>
          <a:xfrm>
            <a:off x="6320349" y="3377267"/>
            <a:ext cx="1270342" cy="369332"/>
          </a:xfrm>
          <a:prstGeom prst="rect">
            <a:avLst/>
          </a:prstGeom>
          <a:noFill/>
        </p:spPr>
        <p:txBody>
          <a:bodyPr wrap="square" rtlCol="0">
            <a:spAutoFit/>
          </a:bodyPr>
          <a:lstStyle/>
          <a:p>
            <a:pPr algn="ctr"/>
            <a:r>
              <a:rPr lang="en-US">
                <a:latin typeface="Albert Sans BOLD" pitchFamily="2" charset="0"/>
              </a:rPr>
              <a:t>STEP 4</a:t>
            </a:r>
          </a:p>
        </p:txBody>
      </p:sp>
      <p:sp>
        <p:nvSpPr>
          <p:cNvPr id="40" name="TextBox 39">
            <a:extLst>
              <a:ext uri="{FF2B5EF4-FFF2-40B4-BE49-F238E27FC236}">
                <a16:creationId xmlns:a16="http://schemas.microsoft.com/office/drawing/2014/main" id="{9C37F1EE-6AF4-AFFC-CEFB-089A6776FA7C}"/>
              </a:ext>
            </a:extLst>
          </p:cNvPr>
          <p:cNvSpPr txBox="1"/>
          <p:nvPr/>
        </p:nvSpPr>
        <p:spPr>
          <a:xfrm>
            <a:off x="9776241" y="3377267"/>
            <a:ext cx="1270342" cy="369332"/>
          </a:xfrm>
          <a:prstGeom prst="rect">
            <a:avLst/>
          </a:prstGeom>
          <a:noFill/>
        </p:spPr>
        <p:txBody>
          <a:bodyPr wrap="square" rtlCol="0">
            <a:spAutoFit/>
          </a:bodyPr>
          <a:lstStyle/>
          <a:p>
            <a:pPr algn="ctr"/>
            <a:r>
              <a:rPr lang="en-US">
                <a:latin typeface="Albert Sans BOLD" pitchFamily="2" charset="0"/>
              </a:rPr>
              <a:t>STEP 6</a:t>
            </a:r>
          </a:p>
        </p:txBody>
      </p:sp>
      <p:sp>
        <p:nvSpPr>
          <p:cNvPr id="41" name="TextBox 40">
            <a:extLst>
              <a:ext uri="{FF2B5EF4-FFF2-40B4-BE49-F238E27FC236}">
                <a16:creationId xmlns:a16="http://schemas.microsoft.com/office/drawing/2014/main" id="{21556B86-235F-E24D-D570-4C0D4AB78C2D}"/>
              </a:ext>
            </a:extLst>
          </p:cNvPr>
          <p:cNvSpPr txBox="1"/>
          <p:nvPr/>
        </p:nvSpPr>
        <p:spPr>
          <a:xfrm>
            <a:off x="2167781" y="381934"/>
            <a:ext cx="7856437" cy="1200329"/>
          </a:xfrm>
          <a:prstGeom prst="rect">
            <a:avLst/>
          </a:prstGeom>
          <a:noFill/>
        </p:spPr>
        <p:txBody>
          <a:bodyPr wrap="square" rtlCol="0">
            <a:spAutoFit/>
          </a:bodyPr>
          <a:lstStyle/>
          <a:p>
            <a:pPr algn="ctr"/>
            <a:r>
              <a:rPr lang="en-US" sz="7200" b="1" spc="-150">
                <a:latin typeface="Albert Sans" pitchFamily="2" charset="0"/>
              </a:rPr>
              <a:t>Roadmap</a:t>
            </a:r>
          </a:p>
        </p:txBody>
      </p:sp>
      <p:sp>
        <p:nvSpPr>
          <p:cNvPr id="43" name="TextBox 42">
            <a:extLst>
              <a:ext uri="{FF2B5EF4-FFF2-40B4-BE49-F238E27FC236}">
                <a16:creationId xmlns:a16="http://schemas.microsoft.com/office/drawing/2014/main" id="{1F1B7A44-859B-3A50-EBA7-1F1FBE2ED4C7}"/>
              </a:ext>
            </a:extLst>
          </p:cNvPr>
          <p:cNvSpPr txBox="1"/>
          <p:nvPr/>
        </p:nvSpPr>
        <p:spPr>
          <a:xfrm>
            <a:off x="794222" y="4856350"/>
            <a:ext cx="1972734" cy="830997"/>
          </a:xfrm>
          <a:prstGeom prst="rect">
            <a:avLst/>
          </a:prstGeom>
          <a:noFill/>
        </p:spPr>
        <p:txBody>
          <a:bodyPr wrap="square" rtlCol="0">
            <a:spAutoFit/>
          </a:bodyPr>
          <a:lstStyle/>
          <a:p>
            <a:pPr algn="ctr"/>
            <a:r>
              <a:rPr lang="en-US" sz="1600">
                <a:latin typeface="Albert Sans" pitchFamily="2" charset="0"/>
              </a:rPr>
              <a:t>Understand the project and Defining Goals</a:t>
            </a:r>
          </a:p>
        </p:txBody>
      </p:sp>
      <p:sp>
        <p:nvSpPr>
          <p:cNvPr id="3" name="TextBox 2">
            <a:extLst>
              <a:ext uri="{FF2B5EF4-FFF2-40B4-BE49-F238E27FC236}">
                <a16:creationId xmlns:a16="http://schemas.microsoft.com/office/drawing/2014/main" id="{2412F082-2CB1-924C-DD84-0DEADC3DDEBE}"/>
              </a:ext>
            </a:extLst>
          </p:cNvPr>
          <p:cNvSpPr txBox="1"/>
          <p:nvPr/>
        </p:nvSpPr>
        <p:spPr>
          <a:xfrm>
            <a:off x="2521743" y="1927996"/>
            <a:ext cx="1972734" cy="1323439"/>
          </a:xfrm>
          <a:prstGeom prst="rect">
            <a:avLst/>
          </a:prstGeom>
          <a:noFill/>
        </p:spPr>
        <p:txBody>
          <a:bodyPr wrap="square" rtlCol="0">
            <a:spAutoFit/>
          </a:bodyPr>
          <a:lstStyle/>
          <a:p>
            <a:pPr algn="ctr"/>
            <a:r>
              <a:rPr lang="en-US" sz="1600">
                <a:latin typeface="Albert Sans" pitchFamily="2" charset="0"/>
              </a:rPr>
              <a:t>Conduct thorough research to find pertinent information and best practices</a:t>
            </a:r>
          </a:p>
        </p:txBody>
      </p:sp>
      <p:sp>
        <p:nvSpPr>
          <p:cNvPr id="8" name="TextBox 7">
            <a:extLst>
              <a:ext uri="{FF2B5EF4-FFF2-40B4-BE49-F238E27FC236}">
                <a16:creationId xmlns:a16="http://schemas.microsoft.com/office/drawing/2014/main" id="{D0CBF55F-ECC7-4C7C-ACC7-06EFF6E93248}"/>
              </a:ext>
            </a:extLst>
          </p:cNvPr>
          <p:cNvSpPr txBox="1"/>
          <p:nvPr/>
        </p:nvSpPr>
        <p:spPr>
          <a:xfrm>
            <a:off x="5969153" y="1899939"/>
            <a:ext cx="1972734" cy="1477328"/>
          </a:xfrm>
          <a:prstGeom prst="rect">
            <a:avLst/>
          </a:prstGeom>
          <a:noFill/>
        </p:spPr>
        <p:txBody>
          <a:bodyPr wrap="square" rtlCol="0">
            <a:spAutoFit/>
          </a:bodyPr>
          <a:lstStyle/>
          <a:p>
            <a:pPr algn="ctr"/>
            <a:r>
              <a:rPr lang="en-US" sz="1500">
                <a:latin typeface="Albert Sans" pitchFamily="2" charset="0"/>
              </a:rPr>
              <a:t>Draft the selected solutions to project stakeholders with detailed explanations and rationale</a:t>
            </a:r>
          </a:p>
        </p:txBody>
      </p:sp>
      <p:sp>
        <p:nvSpPr>
          <p:cNvPr id="9" name="TextBox 8">
            <a:extLst>
              <a:ext uri="{FF2B5EF4-FFF2-40B4-BE49-F238E27FC236}">
                <a16:creationId xmlns:a16="http://schemas.microsoft.com/office/drawing/2014/main" id="{22F6F788-6A39-40F6-C10A-E0D09F2E64E3}"/>
              </a:ext>
            </a:extLst>
          </p:cNvPr>
          <p:cNvSpPr txBox="1"/>
          <p:nvPr/>
        </p:nvSpPr>
        <p:spPr>
          <a:xfrm>
            <a:off x="4245864" y="4733238"/>
            <a:ext cx="1972734" cy="1077218"/>
          </a:xfrm>
          <a:prstGeom prst="rect">
            <a:avLst/>
          </a:prstGeom>
          <a:noFill/>
        </p:spPr>
        <p:txBody>
          <a:bodyPr wrap="square" rtlCol="0">
            <a:spAutoFit/>
          </a:bodyPr>
          <a:lstStyle/>
          <a:p>
            <a:pPr algn="ctr"/>
            <a:r>
              <a:rPr lang="en-US" sz="1600">
                <a:latin typeface="Albert Sans" pitchFamily="2" charset="0"/>
              </a:rPr>
              <a:t>Carry out focus groups, expert interviews, surveys, etc. </a:t>
            </a:r>
          </a:p>
        </p:txBody>
      </p:sp>
      <p:sp>
        <p:nvSpPr>
          <p:cNvPr id="16" name="TextBox 15">
            <a:extLst>
              <a:ext uri="{FF2B5EF4-FFF2-40B4-BE49-F238E27FC236}">
                <a16:creationId xmlns:a16="http://schemas.microsoft.com/office/drawing/2014/main" id="{2F9B8C58-D191-0579-F635-3F6A6DFDAF95}"/>
              </a:ext>
            </a:extLst>
          </p:cNvPr>
          <p:cNvSpPr txBox="1"/>
          <p:nvPr/>
        </p:nvSpPr>
        <p:spPr>
          <a:xfrm>
            <a:off x="9424195" y="1976883"/>
            <a:ext cx="1972734" cy="1323439"/>
          </a:xfrm>
          <a:prstGeom prst="rect">
            <a:avLst/>
          </a:prstGeom>
          <a:noFill/>
        </p:spPr>
        <p:txBody>
          <a:bodyPr wrap="square" rtlCol="0">
            <a:spAutoFit/>
          </a:bodyPr>
          <a:lstStyle/>
          <a:p>
            <a:pPr algn="ctr"/>
            <a:r>
              <a:rPr lang="en-US" sz="1600">
                <a:latin typeface="Albert Sans" pitchFamily="2" charset="0"/>
              </a:rPr>
              <a:t>Propose said solutions to sponsor in the form of a slide deck</a:t>
            </a:r>
          </a:p>
        </p:txBody>
      </p:sp>
      <p:sp>
        <p:nvSpPr>
          <p:cNvPr id="14" name="TextBox 13">
            <a:extLst>
              <a:ext uri="{FF2B5EF4-FFF2-40B4-BE49-F238E27FC236}">
                <a16:creationId xmlns:a16="http://schemas.microsoft.com/office/drawing/2014/main" id="{C9846610-FBBE-DE50-BDD1-B087271636B8}"/>
              </a:ext>
            </a:extLst>
          </p:cNvPr>
          <p:cNvSpPr txBox="1"/>
          <p:nvPr/>
        </p:nvSpPr>
        <p:spPr>
          <a:xfrm>
            <a:off x="7695806" y="4856347"/>
            <a:ext cx="1972734" cy="830997"/>
          </a:xfrm>
          <a:prstGeom prst="rect">
            <a:avLst/>
          </a:prstGeom>
          <a:noFill/>
        </p:spPr>
        <p:txBody>
          <a:bodyPr wrap="square" rtlCol="0">
            <a:spAutoFit/>
          </a:bodyPr>
          <a:lstStyle/>
          <a:p>
            <a:pPr algn="ctr"/>
            <a:r>
              <a:rPr lang="en-US" sz="1600">
                <a:latin typeface="Albert Sans" pitchFamily="2" charset="0"/>
              </a:rPr>
              <a:t>Revise with Advisors and Sponsors</a:t>
            </a:r>
          </a:p>
        </p:txBody>
      </p:sp>
      <p:sp>
        <p:nvSpPr>
          <p:cNvPr id="19" name="Rectangle: Rounded Corners 18">
            <a:extLst>
              <a:ext uri="{FF2B5EF4-FFF2-40B4-BE49-F238E27FC236}">
                <a16:creationId xmlns:a16="http://schemas.microsoft.com/office/drawing/2014/main" id="{0154E884-9CD5-921F-002F-97563783D3A1}"/>
              </a:ext>
            </a:extLst>
          </p:cNvPr>
          <p:cNvSpPr/>
          <p:nvPr/>
        </p:nvSpPr>
        <p:spPr>
          <a:xfrm>
            <a:off x="-3928142" y="2168760"/>
            <a:ext cx="3786662" cy="581487"/>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E588AC7-84B8-32A0-1144-C537655DD775}"/>
              </a:ext>
            </a:extLst>
          </p:cNvPr>
          <p:cNvSpPr txBox="1"/>
          <p:nvPr/>
        </p:nvSpPr>
        <p:spPr>
          <a:xfrm>
            <a:off x="-3928142" y="2228670"/>
            <a:ext cx="3786662" cy="461665"/>
          </a:xfrm>
          <a:prstGeom prst="rect">
            <a:avLst/>
          </a:prstGeom>
          <a:noFill/>
        </p:spPr>
        <p:txBody>
          <a:bodyPr wrap="square" lIns="91440" tIns="45720" rIns="91440" bIns="45720" rtlCol="0" anchor="t">
            <a:spAutoFit/>
          </a:bodyPr>
          <a:lstStyle/>
          <a:p>
            <a:pPr algn="ctr"/>
            <a:r>
              <a:rPr lang="en-US" sz="2400">
                <a:solidFill>
                  <a:schemeClr val="bg1"/>
                </a:solidFill>
                <a:latin typeface="Albert Sans BOLD" pitchFamily="2" charset="0"/>
                <a:ea typeface="+mn-lt"/>
                <a:cs typeface="+mn-lt"/>
              </a:rPr>
              <a:t>Objective 1 Results</a:t>
            </a:r>
            <a:endParaRPr lang="en-US" sz="800">
              <a:solidFill>
                <a:schemeClr val="bg1"/>
              </a:solidFill>
              <a:latin typeface="Albert Sans BOLD" pitchFamily="2" charset="0"/>
            </a:endParaRPr>
          </a:p>
        </p:txBody>
      </p:sp>
      <p:sp>
        <p:nvSpPr>
          <p:cNvPr id="18" name="Slide Number Placeholder 17">
            <a:extLst>
              <a:ext uri="{FF2B5EF4-FFF2-40B4-BE49-F238E27FC236}">
                <a16:creationId xmlns:a16="http://schemas.microsoft.com/office/drawing/2014/main" id="{D1FB344E-5F56-2CE8-69D3-A1AC1B65DCF9}"/>
              </a:ext>
            </a:extLst>
          </p:cNvPr>
          <p:cNvSpPr>
            <a:spLocks noGrp="1"/>
          </p:cNvSpPr>
          <p:nvPr>
            <p:ph type="sldNum" sz="quarter" idx="12"/>
          </p:nvPr>
        </p:nvSpPr>
        <p:spPr/>
        <p:txBody>
          <a:bodyPr/>
          <a:lstStyle/>
          <a:p>
            <a:fld id="{20EC90A2-57CC-4901-BC16-90F9502FC3D7}" type="slidenum">
              <a:rPr lang="en-US" smtClean="0">
                <a:latin typeface="Albert Sans" pitchFamily="2" charset="0"/>
              </a:rPr>
              <a:t>17</a:t>
            </a:fld>
            <a:endParaRPr lang="en-US">
              <a:latin typeface="Albert Sans" pitchFamily="2" charset="0"/>
            </a:endParaRPr>
          </a:p>
        </p:txBody>
      </p:sp>
    </p:spTree>
    <p:extLst>
      <p:ext uri="{BB962C8B-B14F-4D97-AF65-F5344CB8AC3E}">
        <p14:creationId xmlns:p14="http://schemas.microsoft.com/office/powerpoint/2010/main" val="4842841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on a stage&#10;&#10;Description automatically generated">
            <a:extLst>
              <a:ext uri="{FF2B5EF4-FFF2-40B4-BE49-F238E27FC236}">
                <a16:creationId xmlns:a16="http://schemas.microsoft.com/office/drawing/2014/main" id="{025EDAEB-9924-7FEE-C0F3-F344A4A18773}"/>
              </a:ext>
            </a:extLst>
          </p:cNvPr>
          <p:cNvPicPr>
            <a:picLocks noChangeAspect="1"/>
          </p:cNvPicPr>
          <p:nvPr/>
        </p:nvPicPr>
        <p:blipFill rotWithShape="1">
          <a:blip r:embed="rId3">
            <a:extLst>
              <a:ext uri="{28A0092B-C50C-407E-A947-70E740481C1C}">
                <a14:useLocalDpi xmlns:a14="http://schemas.microsoft.com/office/drawing/2010/main" val="0"/>
              </a:ext>
            </a:extLst>
          </a:blip>
          <a:srcRect l="3421" b="18519"/>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A37D50E-B0AC-92D5-E381-AC829E464B99}"/>
              </a:ext>
            </a:extLst>
          </p:cNvPr>
          <p:cNvSpPr/>
          <p:nvPr/>
        </p:nvSpPr>
        <p:spPr>
          <a:xfrm flipH="1">
            <a:off x="0" y="0"/>
            <a:ext cx="12192000" cy="6858000"/>
          </a:xfrm>
          <a:prstGeom prst="rect">
            <a:avLst/>
          </a:prstGeom>
          <a:gradFill flip="none" rotWithShape="1">
            <a:gsLst>
              <a:gs pos="46000">
                <a:schemeClr val="tx1">
                  <a:alpha val="25000"/>
                </a:schemeClr>
              </a:gs>
              <a:gs pos="94000">
                <a:schemeClr val="tx1">
                  <a:alpha val="9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E6D6E7-403D-5DE4-AAB6-3854EF4FE838}"/>
              </a:ext>
            </a:extLst>
          </p:cNvPr>
          <p:cNvSpPr txBox="1"/>
          <p:nvPr/>
        </p:nvSpPr>
        <p:spPr>
          <a:xfrm>
            <a:off x="464325" y="2750247"/>
            <a:ext cx="6092456" cy="1938992"/>
          </a:xfrm>
          <a:prstGeom prst="rect">
            <a:avLst/>
          </a:prstGeom>
          <a:noFill/>
        </p:spPr>
        <p:txBody>
          <a:bodyPr wrap="square">
            <a:spAutoFit/>
          </a:bodyPr>
          <a:lstStyle/>
          <a:p>
            <a:r>
              <a:rPr lang="en-US" sz="4000" b="1" spc="-150">
                <a:solidFill>
                  <a:schemeClr val="bg1"/>
                </a:solidFill>
                <a:latin typeface="Albert Sans BOLD" pitchFamily="2" charset="0"/>
                <a:ea typeface="+mn-lt"/>
                <a:cs typeface="+mn-lt"/>
              </a:rPr>
              <a:t>Investigation into the Best Practices for Non-Profit Branding and Marketing</a:t>
            </a:r>
            <a:endParaRPr lang="en-US" sz="4000">
              <a:solidFill>
                <a:schemeClr val="bg1"/>
              </a:solidFill>
              <a:latin typeface="Albert Sans BOLD" pitchFamily="2" charset="0"/>
            </a:endParaRPr>
          </a:p>
        </p:txBody>
      </p:sp>
      <p:sp>
        <p:nvSpPr>
          <p:cNvPr id="12" name="Rectangle: Rounded Corners 11">
            <a:extLst>
              <a:ext uri="{FF2B5EF4-FFF2-40B4-BE49-F238E27FC236}">
                <a16:creationId xmlns:a16="http://schemas.microsoft.com/office/drawing/2014/main" id="{DC3A1AE5-66AB-E5B3-EBC1-1D16DCD34D76}"/>
              </a:ext>
            </a:extLst>
          </p:cNvPr>
          <p:cNvSpPr/>
          <p:nvPr/>
        </p:nvSpPr>
        <p:spPr>
          <a:xfrm>
            <a:off x="464325" y="2168760"/>
            <a:ext cx="3786662" cy="581487"/>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07C629B-B790-7136-0320-4060C60379F2}"/>
              </a:ext>
            </a:extLst>
          </p:cNvPr>
          <p:cNvSpPr txBox="1"/>
          <p:nvPr/>
        </p:nvSpPr>
        <p:spPr>
          <a:xfrm>
            <a:off x="464325" y="2228670"/>
            <a:ext cx="3786662" cy="461665"/>
          </a:xfrm>
          <a:prstGeom prst="rect">
            <a:avLst/>
          </a:prstGeom>
          <a:noFill/>
        </p:spPr>
        <p:txBody>
          <a:bodyPr wrap="square" lIns="91440" tIns="45720" rIns="91440" bIns="45720" rtlCol="0" anchor="t">
            <a:spAutoFit/>
          </a:bodyPr>
          <a:lstStyle/>
          <a:p>
            <a:pPr algn="ctr"/>
            <a:r>
              <a:rPr lang="en-US" sz="2400">
                <a:solidFill>
                  <a:schemeClr val="bg1"/>
                </a:solidFill>
                <a:latin typeface="Albert Sans BOLD" pitchFamily="2" charset="0"/>
                <a:ea typeface="+mn-lt"/>
                <a:cs typeface="+mn-lt"/>
              </a:rPr>
              <a:t>Objective 1 Results</a:t>
            </a:r>
            <a:endParaRPr lang="en-US" sz="800">
              <a:solidFill>
                <a:schemeClr val="bg1"/>
              </a:solidFill>
              <a:latin typeface="Albert Sans BOLD" pitchFamily="2" charset="0"/>
            </a:endParaRPr>
          </a:p>
        </p:txBody>
      </p:sp>
      <p:sp>
        <p:nvSpPr>
          <p:cNvPr id="2" name="Slide Number Placeholder 1">
            <a:extLst>
              <a:ext uri="{FF2B5EF4-FFF2-40B4-BE49-F238E27FC236}">
                <a16:creationId xmlns:a16="http://schemas.microsoft.com/office/drawing/2014/main" id="{08DC427E-CD1A-4AE9-EA9E-DB6EDB1B4DC6}"/>
              </a:ext>
            </a:extLst>
          </p:cNvPr>
          <p:cNvSpPr>
            <a:spLocks noGrp="1"/>
          </p:cNvSpPr>
          <p:nvPr>
            <p:ph type="sldNum" sz="quarter" idx="12"/>
          </p:nvPr>
        </p:nvSpPr>
        <p:spPr/>
        <p:txBody>
          <a:bodyPr/>
          <a:lstStyle/>
          <a:p>
            <a:fld id="{20EC90A2-57CC-4901-BC16-90F9502FC3D7}" type="slidenum">
              <a:rPr lang="en-US" smtClean="0">
                <a:latin typeface="Albert Sans" pitchFamily="2" charset="0"/>
              </a:rPr>
              <a:t>18</a:t>
            </a:fld>
            <a:endParaRPr lang="en-US">
              <a:latin typeface="Albert Sans" pitchFamily="2" charset="0"/>
            </a:endParaRPr>
          </a:p>
        </p:txBody>
      </p:sp>
    </p:spTree>
    <p:extLst>
      <p:ext uri="{BB962C8B-B14F-4D97-AF65-F5344CB8AC3E}">
        <p14:creationId xmlns:p14="http://schemas.microsoft.com/office/powerpoint/2010/main" val="370860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5FB7C7B-3DDC-B55E-95CC-38BD8279C60E}"/>
              </a:ext>
            </a:extLst>
          </p:cNvPr>
          <p:cNvGrpSpPr/>
          <p:nvPr/>
        </p:nvGrpSpPr>
        <p:grpSpPr>
          <a:xfrm>
            <a:off x="836579" y="1688230"/>
            <a:ext cx="10635567" cy="4528225"/>
            <a:chOff x="836579" y="1688230"/>
            <a:chExt cx="10635567" cy="4528225"/>
          </a:xfrm>
        </p:grpSpPr>
        <p:sp>
          <p:nvSpPr>
            <p:cNvPr id="4" name="Rectangle: Rounded Corners 3">
              <a:extLst>
                <a:ext uri="{FF2B5EF4-FFF2-40B4-BE49-F238E27FC236}">
                  <a16:creationId xmlns:a16="http://schemas.microsoft.com/office/drawing/2014/main" id="{B60E2E49-73AA-2661-BEE7-872351253E30}"/>
                </a:ext>
              </a:extLst>
            </p:cNvPr>
            <p:cNvSpPr/>
            <p:nvPr/>
          </p:nvSpPr>
          <p:spPr>
            <a:xfrm>
              <a:off x="836579" y="1693094"/>
              <a:ext cx="5118368" cy="4523361"/>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C7AE9D5-9AF7-6A29-F5E6-81134DABDB74}"/>
                </a:ext>
              </a:extLst>
            </p:cNvPr>
            <p:cNvSpPr/>
            <p:nvPr/>
          </p:nvSpPr>
          <p:spPr>
            <a:xfrm>
              <a:off x="6353778" y="1688230"/>
              <a:ext cx="5118368" cy="4523361"/>
            </a:xfrm>
            <a:prstGeom prst="round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A1881E2-48F6-2CAD-54A6-6F6B4B00938C}"/>
              </a:ext>
            </a:extLst>
          </p:cNvPr>
          <p:cNvSpPr txBox="1"/>
          <p:nvPr/>
        </p:nvSpPr>
        <p:spPr>
          <a:xfrm>
            <a:off x="836579" y="641545"/>
            <a:ext cx="5933872" cy="707886"/>
          </a:xfrm>
          <a:prstGeom prst="rect">
            <a:avLst/>
          </a:prstGeom>
          <a:noFill/>
        </p:spPr>
        <p:txBody>
          <a:bodyPr wrap="square" rtlCol="0">
            <a:spAutoFit/>
          </a:bodyPr>
          <a:lstStyle/>
          <a:p>
            <a:r>
              <a:rPr lang="en-US" sz="4000" b="1">
                <a:latin typeface="Albert Sans"/>
              </a:rPr>
              <a:t>Expert Interviews</a:t>
            </a:r>
          </a:p>
        </p:txBody>
      </p:sp>
      <p:sp>
        <p:nvSpPr>
          <p:cNvPr id="6" name="TextBox 5">
            <a:extLst>
              <a:ext uri="{FF2B5EF4-FFF2-40B4-BE49-F238E27FC236}">
                <a16:creationId xmlns:a16="http://schemas.microsoft.com/office/drawing/2014/main" id="{3B955A09-9DD7-A542-BAAD-3D0C18708613}"/>
              </a:ext>
            </a:extLst>
          </p:cNvPr>
          <p:cNvSpPr txBox="1"/>
          <p:nvPr/>
        </p:nvSpPr>
        <p:spPr>
          <a:xfrm>
            <a:off x="2119008" y="2176639"/>
            <a:ext cx="2553510" cy="584775"/>
          </a:xfrm>
          <a:prstGeom prst="rect">
            <a:avLst/>
          </a:prstGeom>
          <a:noFill/>
        </p:spPr>
        <p:txBody>
          <a:bodyPr wrap="square" rtlCol="0">
            <a:spAutoFit/>
          </a:bodyPr>
          <a:lstStyle/>
          <a:p>
            <a:pPr algn="ctr"/>
            <a:r>
              <a:rPr lang="en-US" sz="3200">
                <a:latin typeface="Albert Sans"/>
              </a:rPr>
              <a:t>Liz Hawkins</a:t>
            </a:r>
          </a:p>
        </p:txBody>
      </p:sp>
      <p:sp>
        <p:nvSpPr>
          <p:cNvPr id="7" name="TextBox 6">
            <a:extLst>
              <a:ext uri="{FF2B5EF4-FFF2-40B4-BE49-F238E27FC236}">
                <a16:creationId xmlns:a16="http://schemas.microsoft.com/office/drawing/2014/main" id="{F79BFFD9-F83A-1F79-92E4-FB7C477569FB}"/>
              </a:ext>
            </a:extLst>
          </p:cNvPr>
          <p:cNvSpPr txBox="1"/>
          <p:nvPr/>
        </p:nvSpPr>
        <p:spPr>
          <a:xfrm>
            <a:off x="1203797" y="2943956"/>
            <a:ext cx="4383932" cy="1938992"/>
          </a:xfrm>
          <a:prstGeom prst="rect">
            <a:avLst/>
          </a:prstGeom>
          <a:noFill/>
        </p:spPr>
        <p:txBody>
          <a:bodyPr wrap="square" lIns="91440" tIns="45720" rIns="91440" bIns="45720" rtlCol="0" anchor="t">
            <a:spAutoFit/>
          </a:bodyPr>
          <a:lstStyle/>
          <a:p>
            <a:pPr marL="228600" indent="-228600">
              <a:buFont typeface="Arial" panose="020B0604020202020204" pitchFamily="34" charset="0"/>
              <a:buChar char="•"/>
              <a:tabLst>
                <a:tab pos="228600" algn="l"/>
              </a:tabLst>
            </a:pPr>
            <a:r>
              <a:rPr lang="en-US" sz="2000">
                <a:latin typeface="Albert Sans"/>
              </a:rPr>
              <a:t>German advertising should emphasize clarity </a:t>
            </a:r>
          </a:p>
          <a:p>
            <a:pPr marL="228600" indent="-228600">
              <a:buFont typeface="Arial" panose="020B0604020202020204" pitchFamily="34" charset="0"/>
              <a:buChar char="•"/>
              <a:tabLst>
                <a:tab pos="228600" algn="l"/>
              </a:tabLst>
            </a:pPr>
            <a:r>
              <a:rPr lang="en-US" sz="2000">
                <a:latin typeface="Albert Sans"/>
              </a:rPr>
              <a:t>Straightforward/matter of fact advertising is preferred</a:t>
            </a:r>
          </a:p>
          <a:p>
            <a:pPr marL="228600" indent="-228600">
              <a:buFont typeface="Arial" panose="020B0604020202020204" pitchFamily="34" charset="0"/>
              <a:buChar char="•"/>
              <a:tabLst>
                <a:tab pos="228600" algn="l"/>
              </a:tabLst>
            </a:pPr>
            <a:r>
              <a:rPr lang="en-US" sz="2000">
                <a:latin typeface="Albert Sans"/>
              </a:rPr>
              <a:t>Logo design should convey that all sub brands are part of one organization</a:t>
            </a:r>
          </a:p>
        </p:txBody>
      </p:sp>
      <p:sp>
        <p:nvSpPr>
          <p:cNvPr id="10" name="Slide Number Placeholder 9">
            <a:extLst>
              <a:ext uri="{FF2B5EF4-FFF2-40B4-BE49-F238E27FC236}">
                <a16:creationId xmlns:a16="http://schemas.microsoft.com/office/drawing/2014/main" id="{E987F3BB-F9F9-681C-2B36-DF6A97D0F0B2}"/>
              </a:ext>
            </a:extLst>
          </p:cNvPr>
          <p:cNvSpPr>
            <a:spLocks noGrp="1"/>
          </p:cNvSpPr>
          <p:nvPr>
            <p:ph type="sldNum" sz="quarter" idx="12"/>
          </p:nvPr>
        </p:nvSpPr>
        <p:spPr/>
        <p:txBody>
          <a:bodyPr/>
          <a:lstStyle/>
          <a:p>
            <a:fld id="{20EC90A2-57CC-4901-BC16-90F9502FC3D7}" type="slidenum">
              <a:rPr lang="en-US" smtClean="0">
                <a:latin typeface="Albert Sans" pitchFamily="2" charset="0"/>
              </a:rPr>
              <a:t>19</a:t>
            </a:fld>
            <a:endParaRPr lang="en-US">
              <a:latin typeface="Albert Sans" pitchFamily="2" charset="0"/>
            </a:endParaRPr>
          </a:p>
        </p:txBody>
      </p:sp>
      <p:grpSp>
        <p:nvGrpSpPr>
          <p:cNvPr id="48" name="Group 47">
            <a:extLst>
              <a:ext uri="{FF2B5EF4-FFF2-40B4-BE49-F238E27FC236}">
                <a16:creationId xmlns:a16="http://schemas.microsoft.com/office/drawing/2014/main" id="{3CDF5F9F-2DAC-CC3E-1D3B-F8E49F1A9C66}"/>
              </a:ext>
            </a:extLst>
          </p:cNvPr>
          <p:cNvGrpSpPr/>
          <p:nvPr/>
        </p:nvGrpSpPr>
        <p:grpSpPr>
          <a:xfrm>
            <a:off x="12696213" y="0"/>
            <a:ext cx="10540494" cy="6858000"/>
            <a:chOff x="3541266" y="0"/>
            <a:chExt cx="10540494" cy="6858000"/>
          </a:xfrm>
        </p:grpSpPr>
        <p:sp>
          <p:nvSpPr>
            <p:cNvPr id="49" name="Rectangle: Rounded Corners 48">
              <a:extLst>
                <a:ext uri="{FF2B5EF4-FFF2-40B4-BE49-F238E27FC236}">
                  <a16:creationId xmlns:a16="http://schemas.microsoft.com/office/drawing/2014/main" id="{EA6C0424-7AE9-DB04-92AA-21070ED671F5}"/>
                </a:ext>
              </a:extLst>
            </p:cNvPr>
            <p:cNvSpPr/>
            <p:nvPr/>
          </p:nvSpPr>
          <p:spPr>
            <a:xfrm>
              <a:off x="3541266" y="0"/>
              <a:ext cx="10540494" cy="6858000"/>
            </a:xfrm>
            <a:prstGeom prst="roundRect">
              <a:avLst>
                <a:gd name="adj" fmla="val 6759"/>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0" name="Group 49">
              <a:extLst>
                <a:ext uri="{FF2B5EF4-FFF2-40B4-BE49-F238E27FC236}">
                  <a16:creationId xmlns:a16="http://schemas.microsoft.com/office/drawing/2014/main" id="{03F5EF5A-D111-C9AA-741D-5C6BD7931323}"/>
                </a:ext>
              </a:extLst>
            </p:cNvPr>
            <p:cNvGrpSpPr/>
            <p:nvPr/>
          </p:nvGrpSpPr>
          <p:grpSpPr>
            <a:xfrm>
              <a:off x="3912232" y="1319608"/>
              <a:ext cx="2386244" cy="3611632"/>
              <a:chOff x="3912232" y="1623184"/>
              <a:chExt cx="2386244" cy="3611632"/>
            </a:xfrm>
          </p:grpSpPr>
          <p:sp>
            <p:nvSpPr>
              <p:cNvPr id="51" name="TextBox 50">
                <a:extLst>
                  <a:ext uri="{FF2B5EF4-FFF2-40B4-BE49-F238E27FC236}">
                    <a16:creationId xmlns:a16="http://schemas.microsoft.com/office/drawing/2014/main" id="{D864C464-C581-62AD-DFF3-05E4B11C77F9}"/>
                  </a:ext>
                </a:extLst>
              </p:cNvPr>
              <p:cNvSpPr txBox="1"/>
              <p:nvPr/>
            </p:nvSpPr>
            <p:spPr>
              <a:xfrm>
                <a:off x="3912232" y="2244337"/>
                <a:ext cx="2386244" cy="400110"/>
              </a:xfrm>
              <a:prstGeom prst="rect">
                <a:avLst/>
              </a:prstGeom>
              <a:noFill/>
            </p:spPr>
            <p:txBody>
              <a:bodyPr wrap="square" rtlCol="0">
                <a:spAutoFit/>
              </a:bodyPr>
              <a:lstStyle/>
              <a:p>
                <a:r>
                  <a:rPr lang="en-US" sz="2000">
                    <a:latin typeface="Albert Sans BOLD" pitchFamily="2" charset="0"/>
                  </a:rPr>
                  <a:t>NON-PROFITS</a:t>
                </a:r>
              </a:p>
            </p:txBody>
          </p:sp>
          <p:sp>
            <p:nvSpPr>
              <p:cNvPr id="52" name="TextBox 51">
                <a:extLst>
                  <a:ext uri="{FF2B5EF4-FFF2-40B4-BE49-F238E27FC236}">
                    <a16:creationId xmlns:a16="http://schemas.microsoft.com/office/drawing/2014/main" id="{9A199429-8355-981E-50E9-87EF3E85E9FD}"/>
                  </a:ext>
                </a:extLst>
              </p:cNvPr>
              <p:cNvSpPr txBox="1"/>
              <p:nvPr/>
            </p:nvSpPr>
            <p:spPr>
              <a:xfrm>
                <a:off x="3912232" y="2772603"/>
                <a:ext cx="2141645" cy="2462213"/>
              </a:xfrm>
              <a:prstGeom prst="rect">
                <a:avLst/>
              </a:prstGeom>
              <a:noFill/>
            </p:spPr>
            <p:txBody>
              <a:bodyPr wrap="square" rtlCol="0">
                <a:spAutoFit/>
              </a:bodyPr>
              <a:lstStyle/>
              <a:p>
                <a:pPr marL="119063" indent="-119063">
                  <a:buSzPct val="100000"/>
                  <a:buFont typeface="Arial" panose="020B0604020202020204" pitchFamily="34" charset="0"/>
                  <a:buChar char="•"/>
                </a:pPr>
                <a:r>
                  <a:rPr lang="en-US" sz="1400">
                    <a:latin typeface="Albert Sans"/>
                  </a:rPr>
                  <a:t>Branding and online identity should work to establish feeling of engaging with the brand in a virtual space to drive emotional connection</a:t>
                </a:r>
              </a:p>
              <a:p>
                <a:pPr marL="457200" lvl="2" indent="-228600">
                  <a:buFont typeface="Arial" panose="020B0604020202020204" pitchFamily="34" charset="0"/>
                  <a:buChar char="•"/>
                </a:pPr>
                <a:r>
                  <a:rPr lang="en-US" sz="1400">
                    <a:latin typeface="Albert Sans"/>
                  </a:rPr>
                  <a:t>Pictures and colors help this</a:t>
                </a:r>
              </a:p>
              <a:p>
                <a:pPr marL="457200" lvl="2" indent="-228600">
                  <a:buFont typeface="Arial" panose="020B0604020202020204" pitchFamily="34" charset="0"/>
                  <a:buChar char="•"/>
                </a:pPr>
                <a:r>
                  <a:rPr lang="en-US" sz="1400">
                    <a:latin typeface="Albert Sans"/>
                  </a:rPr>
                  <a:t>Big text blocks detract from this</a:t>
                </a:r>
              </a:p>
            </p:txBody>
          </p:sp>
          <p:pic>
            <p:nvPicPr>
              <p:cNvPr id="53" name="Graphic 52">
                <a:extLst>
                  <a:ext uri="{FF2B5EF4-FFF2-40B4-BE49-F238E27FC236}">
                    <a16:creationId xmlns:a16="http://schemas.microsoft.com/office/drawing/2014/main" id="{19099267-BA07-54AA-A3AE-EAF77A88F02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1667"/>
              <a:stretch/>
            </p:blipFill>
            <p:spPr>
              <a:xfrm>
                <a:off x="3912232" y="1623184"/>
                <a:ext cx="634368" cy="621152"/>
              </a:xfrm>
              <a:prstGeom prst="rect">
                <a:avLst/>
              </a:prstGeom>
            </p:spPr>
          </p:pic>
        </p:grpSp>
      </p:grpSp>
      <p:grpSp>
        <p:nvGrpSpPr>
          <p:cNvPr id="54" name="Group 53">
            <a:extLst>
              <a:ext uri="{FF2B5EF4-FFF2-40B4-BE49-F238E27FC236}">
                <a16:creationId xmlns:a16="http://schemas.microsoft.com/office/drawing/2014/main" id="{EB1DFD4B-1B03-F084-9B94-389E05004E24}"/>
              </a:ext>
            </a:extLst>
          </p:cNvPr>
          <p:cNvGrpSpPr/>
          <p:nvPr/>
        </p:nvGrpSpPr>
        <p:grpSpPr>
          <a:xfrm>
            <a:off x="17397908" y="0"/>
            <a:ext cx="10540494" cy="6858000"/>
            <a:chOff x="6424844" y="-1"/>
            <a:chExt cx="10540494" cy="6858000"/>
          </a:xfrm>
        </p:grpSpPr>
        <p:sp>
          <p:nvSpPr>
            <p:cNvPr id="55" name="Rectangle: Rounded Corners 54">
              <a:extLst>
                <a:ext uri="{FF2B5EF4-FFF2-40B4-BE49-F238E27FC236}">
                  <a16:creationId xmlns:a16="http://schemas.microsoft.com/office/drawing/2014/main" id="{EEE263C4-AC36-8E48-2670-ED470CB32344}"/>
                </a:ext>
              </a:extLst>
            </p:cNvPr>
            <p:cNvSpPr/>
            <p:nvPr/>
          </p:nvSpPr>
          <p:spPr>
            <a:xfrm>
              <a:off x="6424844" y="-1"/>
              <a:ext cx="10540494" cy="6858000"/>
            </a:xfrm>
            <a:prstGeom prst="roundRect">
              <a:avLst>
                <a:gd name="adj" fmla="val 6759"/>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6" name="Group 55">
              <a:extLst>
                <a:ext uri="{FF2B5EF4-FFF2-40B4-BE49-F238E27FC236}">
                  <a16:creationId xmlns:a16="http://schemas.microsoft.com/office/drawing/2014/main" id="{B0282021-3533-7EA1-BA55-372F46D410DC}"/>
                </a:ext>
              </a:extLst>
            </p:cNvPr>
            <p:cNvGrpSpPr/>
            <p:nvPr/>
          </p:nvGrpSpPr>
          <p:grpSpPr>
            <a:xfrm>
              <a:off x="6672782" y="1379311"/>
              <a:ext cx="2387703" cy="3444206"/>
              <a:chOff x="6672782" y="1368559"/>
              <a:chExt cx="2387703" cy="3444206"/>
            </a:xfrm>
          </p:grpSpPr>
          <p:sp>
            <p:nvSpPr>
              <p:cNvPr id="57" name="TextBox 56">
                <a:extLst>
                  <a:ext uri="{FF2B5EF4-FFF2-40B4-BE49-F238E27FC236}">
                    <a16:creationId xmlns:a16="http://schemas.microsoft.com/office/drawing/2014/main" id="{CEDC0E2A-CF99-A224-AC51-1C3F5E78BB02}"/>
                  </a:ext>
                </a:extLst>
              </p:cNvPr>
              <p:cNvSpPr txBox="1"/>
              <p:nvPr/>
            </p:nvSpPr>
            <p:spPr>
              <a:xfrm>
                <a:off x="6674241" y="1936561"/>
                <a:ext cx="2386244" cy="707886"/>
              </a:xfrm>
              <a:prstGeom prst="rect">
                <a:avLst/>
              </a:prstGeom>
              <a:noFill/>
            </p:spPr>
            <p:txBody>
              <a:bodyPr wrap="square" rtlCol="0">
                <a:spAutoFit/>
              </a:bodyPr>
              <a:lstStyle/>
              <a:p>
                <a:r>
                  <a:rPr lang="en-US" sz="2000">
                    <a:latin typeface="Albert Sans BOLD" pitchFamily="2" charset="0"/>
                  </a:rPr>
                  <a:t>HIDDEN CHAMPIONS</a:t>
                </a:r>
              </a:p>
            </p:txBody>
          </p:sp>
          <p:sp>
            <p:nvSpPr>
              <p:cNvPr id="58" name="TextBox 57">
                <a:extLst>
                  <a:ext uri="{FF2B5EF4-FFF2-40B4-BE49-F238E27FC236}">
                    <a16:creationId xmlns:a16="http://schemas.microsoft.com/office/drawing/2014/main" id="{29A08224-CEA8-ECEB-D18D-764CC041C540}"/>
                  </a:ext>
                </a:extLst>
              </p:cNvPr>
              <p:cNvSpPr txBox="1"/>
              <p:nvPr/>
            </p:nvSpPr>
            <p:spPr>
              <a:xfrm>
                <a:off x="6672782" y="2565996"/>
                <a:ext cx="2141645" cy="2246769"/>
              </a:xfrm>
              <a:prstGeom prst="rect">
                <a:avLst/>
              </a:prstGeom>
              <a:noFill/>
            </p:spPr>
            <p:txBody>
              <a:bodyPr wrap="square" rtlCol="0">
                <a:spAutoFit/>
              </a:bodyPr>
              <a:lstStyle/>
              <a:p>
                <a:pPr marL="119063" indent="-119063">
                  <a:buSzPct val="100000"/>
                  <a:buFont typeface="Arial" panose="020B0604020202020204" pitchFamily="34" charset="0"/>
                  <a:buChar char="•"/>
                </a:pPr>
                <a:r>
                  <a:rPr lang="en-US" sz="1400">
                    <a:latin typeface="Albert Sans"/>
                  </a:rPr>
                  <a:t>Defined as small companies which dominate niche markets without the corresponding notoriety.</a:t>
                </a:r>
              </a:p>
              <a:p>
                <a:pPr lvl="1" indent="-228600">
                  <a:buSzPct val="100000"/>
                  <a:buFont typeface="Arial" panose="020B0604020202020204" pitchFamily="34" charset="0"/>
                  <a:buChar char="•"/>
                </a:pPr>
                <a:r>
                  <a:rPr lang="en-US" sz="1400">
                    <a:latin typeface="Albert Sans"/>
                  </a:rPr>
                  <a:t>Applicable to lyrikline.org as a poetry translation and audio recording hub </a:t>
                </a:r>
              </a:p>
            </p:txBody>
          </p:sp>
          <p:pic>
            <p:nvPicPr>
              <p:cNvPr id="59" name="Graphic 58">
                <a:extLst>
                  <a:ext uri="{FF2B5EF4-FFF2-40B4-BE49-F238E27FC236}">
                    <a16:creationId xmlns:a16="http://schemas.microsoft.com/office/drawing/2014/main" id="{B72F39A0-9687-F6BD-6EBF-06477F0B677B}"/>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8854"/>
              <a:stretch/>
            </p:blipFill>
            <p:spPr>
              <a:xfrm>
                <a:off x="6675324" y="1368559"/>
                <a:ext cx="557212" cy="565202"/>
              </a:xfrm>
              <a:prstGeom prst="rect">
                <a:avLst/>
              </a:prstGeom>
            </p:spPr>
          </p:pic>
        </p:grpSp>
      </p:grpSp>
      <p:grpSp>
        <p:nvGrpSpPr>
          <p:cNvPr id="60" name="Group 59">
            <a:extLst>
              <a:ext uri="{FF2B5EF4-FFF2-40B4-BE49-F238E27FC236}">
                <a16:creationId xmlns:a16="http://schemas.microsoft.com/office/drawing/2014/main" id="{6C3E552F-D0A8-6DFE-C39D-7079BEC0BFC0}"/>
              </a:ext>
            </a:extLst>
          </p:cNvPr>
          <p:cNvGrpSpPr/>
          <p:nvPr/>
        </p:nvGrpSpPr>
        <p:grpSpPr>
          <a:xfrm>
            <a:off x="21662821" y="-8666"/>
            <a:ext cx="10540494" cy="6858000"/>
            <a:chOff x="9308422" y="-1"/>
            <a:chExt cx="10540494" cy="6858000"/>
          </a:xfrm>
        </p:grpSpPr>
        <p:sp>
          <p:nvSpPr>
            <p:cNvPr id="61" name="Rectangle: Rounded Corners 60">
              <a:extLst>
                <a:ext uri="{FF2B5EF4-FFF2-40B4-BE49-F238E27FC236}">
                  <a16:creationId xmlns:a16="http://schemas.microsoft.com/office/drawing/2014/main" id="{441460BF-C8A1-1C53-3C8C-9153D8801B3A}"/>
                </a:ext>
              </a:extLst>
            </p:cNvPr>
            <p:cNvSpPr>
              <a:spLocks/>
            </p:cNvSpPr>
            <p:nvPr/>
          </p:nvSpPr>
          <p:spPr>
            <a:xfrm>
              <a:off x="9308422" y="-1"/>
              <a:ext cx="10540494" cy="6858000"/>
            </a:xfrm>
            <a:prstGeom prst="roundRect">
              <a:avLst>
                <a:gd name="adj" fmla="val 6759"/>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62" name="Group 61">
              <a:extLst>
                <a:ext uri="{FF2B5EF4-FFF2-40B4-BE49-F238E27FC236}">
                  <a16:creationId xmlns:a16="http://schemas.microsoft.com/office/drawing/2014/main" id="{1238E18F-8E54-7D80-880D-524CFBCCE9FB}"/>
                </a:ext>
              </a:extLst>
            </p:cNvPr>
            <p:cNvGrpSpPr/>
            <p:nvPr/>
          </p:nvGrpSpPr>
          <p:grpSpPr>
            <a:xfrm>
              <a:off x="9556359" y="1386527"/>
              <a:ext cx="2389584" cy="2842040"/>
              <a:chOff x="9556359" y="1064986"/>
              <a:chExt cx="2389584" cy="2842040"/>
            </a:xfrm>
          </p:grpSpPr>
          <p:sp>
            <p:nvSpPr>
              <p:cNvPr id="63" name="TextBox 62">
                <a:extLst>
                  <a:ext uri="{FF2B5EF4-FFF2-40B4-BE49-F238E27FC236}">
                    <a16:creationId xmlns:a16="http://schemas.microsoft.com/office/drawing/2014/main" id="{193D6761-41A3-4E6E-0109-B6B8DF4F9CD2}"/>
                  </a:ext>
                </a:extLst>
              </p:cNvPr>
              <p:cNvSpPr txBox="1"/>
              <p:nvPr/>
            </p:nvSpPr>
            <p:spPr>
              <a:xfrm>
                <a:off x="9559699" y="1632988"/>
                <a:ext cx="2386244" cy="707886"/>
              </a:xfrm>
              <a:prstGeom prst="rect">
                <a:avLst/>
              </a:prstGeom>
              <a:noFill/>
            </p:spPr>
            <p:txBody>
              <a:bodyPr wrap="square" rtlCol="0">
                <a:spAutoFit/>
              </a:bodyPr>
              <a:lstStyle/>
              <a:p>
                <a:r>
                  <a:rPr lang="en-US" sz="2000">
                    <a:latin typeface="Albert Sans BOLD" pitchFamily="2" charset="0"/>
                  </a:rPr>
                  <a:t>WEB INTEGRATION</a:t>
                </a:r>
              </a:p>
            </p:txBody>
          </p:sp>
          <p:sp>
            <p:nvSpPr>
              <p:cNvPr id="64" name="TextBox 63">
                <a:extLst>
                  <a:ext uri="{FF2B5EF4-FFF2-40B4-BE49-F238E27FC236}">
                    <a16:creationId xmlns:a16="http://schemas.microsoft.com/office/drawing/2014/main" id="{35C06EF7-FFEA-B523-A6DF-C9310573CAEE}"/>
                  </a:ext>
                </a:extLst>
              </p:cNvPr>
              <p:cNvSpPr txBox="1"/>
              <p:nvPr/>
            </p:nvSpPr>
            <p:spPr>
              <a:xfrm>
                <a:off x="9556359" y="2306588"/>
                <a:ext cx="2141645" cy="1600438"/>
              </a:xfrm>
              <a:prstGeom prst="rect">
                <a:avLst/>
              </a:prstGeom>
              <a:noFill/>
            </p:spPr>
            <p:txBody>
              <a:bodyPr wrap="square" rtlCol="0">
                <a:spAutoFit/>
              </a:bodyPr>
              <a:lstStyle/>
              <a:p>
                <a:pPr marL="119063" indent="-119063">
                  <a:buSzPct val="100000"/>
                  <a:buFont typeface="Arial" panose="020B0604020202020204" pitchFamily="34" charset="0"/>
                  <a:buChar char="•"/>
                </a:pPr>
                <a:r>
                  <a:rPr lang="en-US" sz="1400">
                    <a:latin typeface="Albert Sans"/>
                  </a:rPr>
                  <a:t>Engagement increases following successful integration of sub websites</a:t>
                </a:r>
              </a:p>
              <a:p>
                <a:pPr marL="119063" indent="-119063">
                  <a:buSzPct val="100000"/>
                  <a:buFont typeface="Arial" panose="020B0604020202020204" pitchFamily="34" charset="0"/>
                  <a:buChar char="•"/>
                </a:pPr>
                <a:r>
                  <a:rPr lang="en-US" sz="1400">
                    <a:latin typeface="Albert Sans"/>
                  </a:rPr>
                  <a:t>Integrating will make it easier for users to access all online services</a:t>
                </a:r>
              </a:p>
            </p:txBody>
          </p:sp>
          <p:pic>
            <p:nvPicPr>
              <p:cNvPr id="65" name="Graphic 64">
                <a:extLst>
                  <a:ext uri="{FF2B5EF4-FFF2-40B4-BE49-F238E27FC236}">
                    <a16:creationId xmlns:a16="http://schemas.microsoft.com/office/drawing/2014/main" id="{2C988BB3-9C5A-BF1E-2752-F37E436B4C3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6381" b="15002"/>
              <a:stretch/>
            </p:blipFill>
            <p:spPr>
              <a:xfrm>
                <a:off x="9558267" y="1064986"/>
                <a:ext cx="585795" cy="565202"/>
              </a:xfrm>
              <a:prstGeom prst="rect">
                <a:avLst/>
              </a:prstGeom>
            </p:spPr>
          </p:pic>
        </p:grpSp>
      </p:grpSp>
      <p:sp>
        <p:nvSpPr>
          <p:cNvPr id="11" name="TextBox 10">
            <a:extLst>
              <a:ext uri="{FF2B5EF4-FFF2-40B4-BE49-F238E27FC236}">
                <a16:creationId xmlns:a16="http://schemas.microsoft.com/office/drawing/2014/main" id="{26B03116-7C44-91A8-DC84-54B2F7752086}"/>
              </a:ext>
            </a:extLst>
          </p:cNvPr>
          <p:cNvSpPr txBox="1"/>
          <p:nvPr/>
        </p:nvSpPr>
        <p:spPr>
          <a:xfrm>
            <a:off x="7667822" y="2148846"/>
            <a:ext cx="2490281" cy="584775"/>
          </a:xfrm>
          <a:prstGeom prst="rect">
            <a:avLst/>
          </a:prstGeom>
          <a:noFill/>
        </p:spPr>
        <p:txBody>
          <a:bodyPr wrap="square" rtlCol="0">
            <a:spAutoFit/>
          </a:bodyPr>
          <a:lstStyle/>
          <a:p>
            <a:pPr algn="ctr"/>
            <a:r>
              <a:rPr lang="en-US" sz="3200">
                <a:latin typeface="Albert Sans"/>
              </a:rPr>
              <a:t>Dr. McIntyre</a:t>
            </a:r>
          </a:p>
        </p:txBody>
      </p:sp>
      <p:sp>
        <p:nvSpPr>
          <p:cNvPr id="12" name="TextBox 11">
            <a:extLst>
              <a:ext uri="{FF2B5EF4-FFF2-40B4-BE49-F238E27FC236}">
                <a16:creationId xmlns:a16="http://schemas.microsoft.com/office/drawing/2014/main" id="{3069D25B-CE9B-468C-8751-989C4DF75EEC}"/>
              </a:ext>
            </a:extLst>
          </p:cNvPr>
          <p:cNvSpPr txBox="1"/>
          <p:nvPr/>
        </p:nvSpPr>
        <p:spPr>
          <a:xfrm>
            <a:off x="6720996" y="2943956"/>
            <a:ext cx="4383932" cy="2862322"/>
          </a:xfrm>
          <a:prstGeom prst="rect">
            <a:avLst/>
          </a:prstGeom>
          <a:noFill/>
        </p:spPr>
        <p:txBody>
          <a:bodyPr wrap="square" rtlCol="0">
            <a:spAutoFit/>
          </a:bodyPr>
          <a:lstStyle/>
          <a:p>
            <a:pPr marL="228600" indent="-228600">
              <a:buFont typeface="Arial" panose="020B0604020202020204" pitchFamily="34" charset="0"/>
              <a:buChar char="•"/>
            </a:pPr>
            <a:r>
              <a:rPr lang="en-US" sz="2000">
                <a:latin typeface="Albert Sans"/>
              </a:rPr>
              <a:t>Writers use social media to connect with organizations</a:t>
            </a:r>
          </a:p>
          <a:p>
            <a:pPr marL="228600" indent="-228600">
              <a:buFont typeface="Arial" panose="020B0604020202020204" pitchFamily="34" charset="0"/>
              <a:buChar char="•"/>
            </a:pPr>
            <a:r>
              <a:rPr lang="en-US" sz="2000">
                <a:latin typeface="Albert Sans"/>
              </a:rPr>
              <a:t>Twitter was previously the main location for this</a:t>
            </a:r>
          </a:p>
          <a:p>
            <a:pPr marL="685800" lvl="1" indent="-228600">
              <a:buFont typeface="Arial" panose="020B0604020202020204" pitchFamily="34" charset="0"/>
              <a:buChar char="•"/>
            </a:pPr>
            <a:r>
              <a:rPr lang="en-US" sz="2000">
                <a:latin typeface="Albert Sans"/>
              </a:rPr>
              <a:t>Less used since X rebrand</a:t>
            </a:r>
          </a:p>
          <a:p>
            <a:pPr marL="685800" lvl="1" indent="-228600">
              <a:buFont typeface="Arial" panose="020B0604020202020204" pitchFamily="34" charset="0"/>
              <a:buChar char="•"/>
            </a:pPr>
            <a:r>
              <a:rPr lang="en-US" sz="2000">
                <a:latin typeface="Albert Sans"/>
              </a:rPr>
              <a:t>Instagram and Facebook good alternatives</a:t>
            </a:r>
          </a:p>
          <a:p>
            <a:pPr marL="228600" indent="-228600">
              <a:buFont typeface="Arial" panose="020B0604020202020204" pitchFamily="34" charset="0"/>
              <a:buChar char="•"/>
            </a:pPr>
            <a:r>
              <a:rPr lang="en-US" sz="2000">
                <a:latin typeface="Albert Sans"/>
              </a:rPr>
              <a:t>Writers care more about services and content than aesthetics</a:t>
            </a:r>
          </a:p>
        </p:txBody>
      </p:sp>
    </p:spTree>
    <p:extLst>
      <p:ext uri="{BB962C8B-B14F-4D97-AF65-F5344CB8AC3E}">
        <p14:creationId xmlns:p14="http://schemas.microsoft.com/office/powerpoint/2010/main" val="11070885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erson wearing glasses and a suit&#10;&#10;Description automatically generated">
            <a:extLst>
              <a:ext uri="{FF2B5EF4-FFF2-40B4-BE49-F238E27FC236}">
                <a16:creationId xmlns:a16="http://schemas.microsoft.com/office/drawing/2014/main" id="{53D4B617-A780-DAE5-1AF5-9A40036C14D3}"/>
              </a:ext>
            </a:extLst>
          </p:cNvPr>
          <p:cNvPicPr>
            <a:picLocks noChangeAspect="1"/>
          </p:cNvPicPr>
          <p:nvPr/>
        </p:nvPicPr>
        <p:blipFill rotWithShape="1">
          <a:blip r:embed="rId3">
            <a:extLst>
              <a:ext uri="{28A0092B-C50C-407E-A947-70E740481C1C}">
                <a14:useLocalDpi xmlns:a14="http://schemas.microsoft.com/office/drawing/2010/main" val="0"/>
              </a:ext>
            </a:extLst>
          </a:blip>
          <a:srcRect r="11412"/>
          <a:stretch/>
        </p:blipFill>
        <p:spPr>
          <a:xfrm>
            <a:off x="5359400" y="626017"/>
            <a:ext cx="7346950" cy="6231983"/>
          </a:xfrm>
          <a:prstGeom prst="rect">
            <a:avLst/>
          </a:prstGeom>
        </p:spPr>
      </p:pic>
      <p:grpSp>
        <p:nvGrpSpPr>
          <p:cNvPr id="27" name="Group 26">
            <a:extLst>
              <a:ext uri="{FF2B5EF4-FFF2-40B4-BE49-F238E27FC236}">
                <a16:creationId xmlns:a16="http://schemas.microsoft.com/office/drawing/2014/main" id="{9C41466A-4902-4A00-994A-FCDDFBEBD56E}"/>
              </a:ext>
            </a:extLst>
          </p:cNvPr>
          <p:cNvGrpSpPr/>
          <p:nvPr/>
        </p:nvGrpSpPr>
        <p:grpSpPr>
          <a:xfrm>
            <a:off x="508000" y="2577651"/>
            <a:ext cx="6451601" cy="1712628"/>
            <a:chOff x="508000" y="2383387"/>
            <a:chExt cx="6451601" cy="1712628"/>
          </a:xfrm>
        </p:grpSpPr>
        <p:sp>
          <p:nvSpPr>
            <p:cNvPr id="5" name="TextBox 4">
              <a:extLst>
                <a:ext uri="{FF2B5EF4-FFF2-40B4-BE49-F238E27FC236}">
                  <a16:creationId xmlns:a16="http://schemas.microsoft.com/office/drawing/2014/main" id="{DFE45771-B25D-5394-BE00-F311D20D23C0}"/>
                </a:ext>
              </a:extLst>
            </p:cNvPr>
            <p:cNvSpPr txBox="1"/>
            <p:nvPr/>
          </p:nvSpPr>
          <p:spPr>
            <a:xfrm>
              <a:off x="656541" y="2618687"/>
              <a:ext cx="6303060" cy="1477328"/>
            </a:xfrm>
            <a:prstGeom prst="rect">
              <a:avLst/>
            </a:prstGeom>
            <a:noFill/>
          </p:spPr>
          <p:txBody>
            <a:bodyPr wrap="square" rtlCol="0">
              <a:spAutoFit/>
            </a:bodyPr>
            <a:lstStyle/>
            <a:p>
              <a:r>
                <a:rPr lang="en-US" sz="3000">
                  <a:solidFill>
                    <a:schemeClr val="bg1"/>
                  </a:solidFill>
                  <a:latin typeface="Albert Sans" pitchFamily="2" charset="0"/>
                </a:rPr>
                <a:t>      </a:t>
              </a:r>
              <a:r>
                <a:rPr lang="en-US" sz="3000">
                  <a:solidFill>
                    <a:schemeClr val="bg1"/>
                  </a:solidFill>
                  <a:latin typeface="Albert Sans Medium" pitchFamily="2" charset="0"/>
                </a:rPr>
                <a:t>Perennial suffering has as much right to expression as the tortured have to scream”</a:t>
              </a:r>
            </a:p>
          </p:txBody>
        </p:sp>
        <p:pic>
          <p:nvPicPr>
            <p:cNvPr id="13" name="Graphic 12" descr="Open quotation mark with solid fill">
              <a:extLst>
                <a:ext uri="{FF2B5EF4-FFF2-40B4-BE49-F238E27FC236}">
                  <a16:creationId xmlns:a16="http://schemas.microsoft.com/office/drawing/2014/main" id="{33A556BD-4508-B28C-6B8A-95779A95A9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8000" y="2383387"/>
              <a:ext cx="1055396" cy="914400"/>
            </a:xfrm>
            <a:prstGeom prst="rect">
              <a:avLst/>
            </a:prstGeom>
          </p:spPr>
        </p:pic>
      </p:grpSp>
      <p:grpSp>
        <p:nvGrpSpPr>
          <p:cNvPr id="23" name="Group 22">
            <a:extLst>
              <a:ext uri="{FF2B5EF4-FFF2-40B4-BE49-F238E27FC236}">
                <a16:creationId xmlns:a16="http://schemas.microsoft.com/office/drawing/2014/main" id="{703FFC79-1C67-5FB4-1827-423F587C5724}"/>
              </a:ext>
            </a:extLst>
          </p:cNvPr>
          <p:cNvGrpSpPr/>
          <p:nvPr/>
        </p:nvGrpSpPr>
        <p:grpSpPr>
          <a:xfrm>
            <a:off x="686448" y="863466"/>
            <a:ext cx="5549900" cy="1384994"/>
            <a:chOff x="546100" y="2434022"/>
            <a:chExt cx="5549900" cy="1384994"/>
          </a:xfrm>
        </p:grpSpPr>
        <p:sp>
          <p:nvSpPr>
            <p:cNvPr id="24" name="TextBox 23">
              <a:extLst>
                <a:ext uri="{FF2B5EF4-FFF2-40B4-BE49-F238E27FC236}">
                  <a16:creationId xmlns:a16="http://schemas.microsoft.com/office/drawing/2014/main" id="{828E4556-565D-5F00-0877-08AFE5514F3D}"/>
                </a:ext>
              </a:extLst>
            </p:cNvPr>
            <p:cNvSpPr txBox="1"/>
            <p:nvPr/>
          </p:nvSpPr>
          <p:spPr>
            <a:xfrm>
              <a:off x="635000" y="2618687"/>
              <a:ext cx="5461000" cy="1200329"/>
            </a:xfrm>
            <a:prstGeom prst="rect">
              <a:avLst/>
            </a:prstGeom>
            <a:noFill/>
          </p:spPr>
          <p:txBody>
            <a:bodyPr wrap="square" rtlCol="0">
              <a:spAutoFit/>
            </a:bodyPr>
            <a:lstStyle/>
            <a:p>
              <a:r>
                <a:rPr lang="en-US" sz="3600">
                  <a:solidFill>
                    <a:schemeClr val="bg1"/>
                  </a:solidFill>
                  <a:latin typeface="Albert Sans" pitchFamily="2" charset="0"/>
                </a:rPr>
                <a:t>     </a:t>
              </a:r>
              <a:r>
                <a:rPr lang="en-US" sz="3600">
                  <a:solidFill>
                    <a:schemeClr val="bg1">
                      <a:alpha val="25000"/>
                    </a:schemeClr>
                  </a:solidFill>
                  <a:latin typeface="Albert Sans Medium" pitchFamily="2" charset="0"/>
                </a:rPr>
                <a:t>To write poetry after Auschwitz is barbaric”</a:t>
              </a:r>
            </a:p>
          </p:txBody>
        </p:sp>
        <p:pic>
          <p:nvPicPr>
            <p:cNvPr id="25" name="Graphic 24" descr="Open quotation mark with solid fill">
              <a:extLst>
                <a:ext uri="{FF2B5EF4-FFF2-40B4-BE49-F238E27FC236}">
                  <a16:creationId xmlns:a16="http://schemas.microsoft.com/office/drawing/2014/main" id="{63978834-C1A0-74C3-6DEE-1647CDD56F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100" y="2434022"/>
              <a:ext cx="914400" cy="914400"/>
            </a:xfrm>
            <a:prstGeom prst="rect">
              <a:avLst/>
            </a:prstGeom>
          </p:spPr>
        </p:pic>
      </p:grpSp>
      <p:sp>
        <p:nvSpPr>
          <p:cNvPr id="26" name="TextBox 25">
            <a:extLst>
              <a:ext uri="{FF2B5EF4-FFF2-40B4-BE49-F238E27FC236}">
                <a16:creationId xmlns:a16="http://schemas.microsoft.com/office/drawing/2014/main" id="{1D946AD1-9BFB-59FB-71C6-EBB07EA1E2B6}"/>
              </a:ext>
            </a:extLst>
          </p:cNvPr>
          <p:cNvSpPr txBox="1"/>
          <p:nvPr/>
        </p:nvSpPr>
        <p:spPr>
          <a:xfrm>
            <a:off x="2721246" y="4340913"/>
            <a:ext cx="3640667" cy="369332"/>
          </a:xfrm>
          <a:prstGeom prst="rect">
            <a:avLst/>
          </a:prstGeom>
          <a:noFill/>
        </p:spPr>
        <p:txBody>
          <a:bodyPr wrap="square" rtlCol="0">
            <a:spAutoFit/>
          </a:bodyPr>
          <a:lstStyle/>
          <a:p>
            <a:pPr algn="r"/>
            <a:r>
              <a:rPr lang="en-US">
                <a:solidFill>
                  <a:schemeClr val="bg1"/>
                </a:solidFill>
                <a:latin typeface="Albert Sans Light" pitchFamily="2" charset="0"/>
              </a:rPr>
              <a:t>-Theodor Adorno, 1966</a:t>
            </a:r>
          </a:p>
        </p:txBody>
      </p:sp>
      <p:sp>
        <p:nvSpPr>
          <p:cNvPr id="3" name="Slide Number Placeholder 2">
            <a:extLst>
              <a:ext uri="{FF2B5EF4-FFF2-40B4-BE49-F238E27FC236}">
                <a16:creationId xmlns:a16="http://schemas.microsoft.com/office/drawing/2014/main" id="{63808A65-FE50-C8BD-83CB-005B6332A75E}"/>
              </a:ext>
            </a:extLst>
          </p:cNvPr>
          <p:cNvSpPr>
            <a:spLocks noGrp="1"/>
          </p:cNvSpPr>
          <p:nvPr>
            <p:ph type="sldNum" sz="quarter" idx="12"/>
          </p:nvPr>
        </p:nvSpPr>
        <p:spPr/>
        <p:txBody>
          <a:bodyPr/>
          <a:lstStyle/>
          <a:p>
            <a:fld id="{20EC90A2-57CC-4901-BC16-90F9502FC3D7}" type="slidenum">
              <a:rPr lang="en-US" smtClean="0">
                <a:latin typeface="Albert Sans" pitchFamily="2" charset="0"/>
              </a:rPr>
              <a:t>2</a:t>
            </a:fld>
            <a:endParaRPr lang="en-US">
              <a:latin typeface="Albert Sans" pitchFamily="2" charset="0"/>
            </a:endParaRPr>
          </a:p>
        </p:txBody>
      </p:sp>
    </p:spTree>
    <p:extLst>
      <p:ext uri="{BB962C8B-B14F-4D97-AF65-F5344CB8AC3E}">
        <p14:creationId xmlns:p14="http://schemas.microsoft.com/office/powerpoint/2010/main" val="585558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1909CB5-D442-38B2-B468-CECBDB89CCC6}"/>
              </a:ext>
            </a:extLst>
          </p:cNvPr>
          <p:cNvGrpSpPr/>
          <p:nvPr/>
        </p:nvGrpSpPr>
        <p:grpSpPr>
          <a:xfrm>
            <a:off x="3541266" y="0"/>
            <a:ext cx="10540494" cy="6858000"/>
            <a:chOff x="3541266" y="0"/>
            <a:chExt cx="10540494" cy="6858000"/>
          </a:xfrm>
        </p:grpSpPr>
        <p:sp>
          <p:nvSpPr>
            <p:cNvPr id="17" name="Rectangle: Rounded Corners 16">
              <a:extLst>
                <a:ext uri="{FF2B5EF4-FFF2-40B4-BE49-F238E27FC236}">
                  <a16:creationId xmlns:a16="http://schemas.microsoft.com/office/drawing/2014/main" id="{5E9736CC-8DEA-037A-B2D3-5D777BA457AC}"/>
                </a:ext>
              </a:extLst>
            </p:cNvPr>
            <p:cNvSpPr/>
            <p:nvPr/>
          </p:nvSpPr>
          <p:spPr>
            <a:xfrm>
              <a:off x="3541266" y="0"/>
              <a:ext cx="10540494" cy="6858000"/>
            </a:xfrm>
            <a:prstGeom prst="roundRect">
              <a:avLst>
                <a:gd name="adj" fmla="val 6759"/>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46" name="Group 45">
              <a:extLst>
                <a:ext uri="{FF2B5EF4-FFF2-40B4-BE49-F238E27FC236}">
                  <a16:creationId xmlns:a16="http://schemas.microsoft.com/office/drawing/2014/main" id="{2334B731-C3EA-44A3-9566-CEAE5F0448C3}"/>
                </a:ext>
              </a:extLst>
            </p:cNvPr>
            <p:cNvGrpSpPr/>
            <p:nvPr/>
          </p:nvGrpSpPr>
          <p:grpSpPr>
            <a:xfrm>
              <a:off x="3912232" y="1319608"/>
              <a:ext cx="2386244" cy="3611632"/>
              <a:chOff x="3912232" y="1623184"/>
              <a:chExt cx="2386244" cy="3611632"/>
            </a:xfrm>
          </p:grpSpPr>
          <p:sp>
            <p:nvSpPr>
              <p:cNvPr id="20" name="TextBox 19">
                <a:extLst>
                  <a:ext uri="{FF2B5EF4-FFF2-40B4-BE49-F238E27FC236}">
                    <a16:creationId xmlns:a16="http://schemas.microsoft.com/office/drawing/2014/main" id="{411FFD62-FEEE-E1FA-71AF-A29EB36BC382}"/>
                  </a:ext>
                </a:extLst>
              </p:cNvPr>
              <p:cNvSpPr txBox="1"/>
              <p:nvPr/>
            </p:nvSpPr>
            <p:spPr>
              <a:xfrm>
                <a:off x="3912232" y="2244337"/>
                <a:ext cx="2386244" cy="400110"/>
              </a:xfrm>
              <a:prstGeom prst="rect">
                <a:avLst/>
              </a:prstGeom>
              <a:noFill/>
            </p:spPr>
            <p:txBody>
              <a:bodyPr wrap="square" rtlCol="0">
                <a:spAutoFit/>
              </a:bodyPr>
              <a:lstStyle/>
              <a:p>
                <a:r>
                  <a:rPr lang="en-US" sz="2000">
                    <a:latin typeface="Albert Sans BOLD" pitchFamily="2" charset="0"/>
                  </a:rPr>
                  <a:t>NON-PROFITS</a:t>
                </a:r>
              </a:p>
            </p:txBody>
          </p:sp>
          <p:sp>
            <p:nvSpPr>
              <p:cNvPr id="22" name="TextBox 21">
                <a:extLst>
                  <a:ext uri="{FF2B5EF4-FFF2-40B4-BE49-F238E27FC236}">
                    <a16:creationId xmlns:a16="http://schemas.microsoft.com/office/drawing/2014/main" id="{854A088B-903E-F1C3-A62E-ECCE3F8559C4}"/>
                  </a:ext>
                </a:extLst>
              </p:cNvPr>
              <p:cNvSpPr txBox="1"/>
              <p:nvPr/>
            </p:nvSpPr>
            <p:spPr>
              <a:xfrm>
                <a:off x="3912232" y="2772603"/>
                <a:ext cx="2141645" cy="2462213"/>
              </a:xfrm>
              <a:prstGeom prst="rect">
                <a:avLst/>
              </a:prstGeom>
              <a:noFill/>
            </p:spPr>
            <p:txBody>
              <a:bodyPr wrap="square" rtlCol="0">
                <a:spAutoFit/>
              </a:bodyPr>
              <a:lstStyle/>
              <a:p>
                <a:pPr marL="119063" indent="-119063">
                  <a:buSzPct val="100000"/>
                  <a:buFont typeface="Arial" panose="020B0604020202020204" pitchFamily="34" charset="0"/>
                  <a:buChar char="•"/>
                </a:pPr>
                <a:r>
                  <a:rPr lang="en-US" sz="1400">
                    <a:latin typeface="Albert Sans"/>
                  </a:rPr>
                  <a:t>Branding and online identity should work to establish feeling of engaging with the brand in a virtual space to drive emotional connection</a:t>
                </a:r>
              </a:p>
              <a:p>
                <a:pPr marL="457200" lvl="2" indent="-228600">
                  <a:buFont typeface="Arial" panose="020B0604020202020204" pitchFamily="34" charset="0"/>
                  <a:buChar char="•"/>
                </a:pPr>
                <a:r>
                  <a:rPr lang="en-US" sz="1400">
                    <a:latin typeface="Albert Sans"/>
                  </a:rPr>
                  <a:t>Pictures and colors help this</a:t>
                </a:r>
              </a:p>
              <a:p>
                <a:pPr marL="457200" lvl="2" indent="-228600">
                  <a:buFont typeface="Arial" panose="020B0604020202020204" pitchFamily="34" charset="0"/>
                  <a:buChar char="•"/>
                </a:pPr>
                <a:r>
                  <a:rPr lang="en-US" sz="1400">
                    <a:latin typeface="Albert Sans"/>
                  </a:rPr>
                  <a:t>Big text blocks detract from this</a:t>
                </a:r>
              </a:p>
            </p:txBody>
          </p:sp>
          <p:pic>
            <p:nvPicPr>
              <p:cNvPr id="24" name="Graphic 23">
                <a:extLst>
                  <a:ext uri="{FF2B5EF4-FFF2-40B4-BE49-F238E27FC236}">
                    <a16:creationId xmlns:a16="http://schemas.microsoft.com/office/drawing/2014/main" id="{140BAB49-F698-2216-D39F-4F7D03C1014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1667"/>
              <a:stretch/>
            </p:blipFill>
            <p:spPr>
              <a:xfrm>
                <a:off x="3912232" y="1623184"/>
                <a:ext cx="634368" cy="621152"/>
              </a:xfrm>
              <a:prstGeom prst="rect">
                <a:avLst/>
              </a:prstGeom>
            </p:spPr>
          </p:pic>
        </p:grpSp>
      </p:grpSp>
      <p:grpSp>
        <p:nvGrpSpPr>
          <p:cNvPr id="50" name="Group 49">
            <a:extLst>
              <a:ext uri="{FF2B5EF4-FFF2-40B4-BE49-F238E27FC236}">
                <a16:creationId xmlns:a16="http://schemas.microsoft.com/office/drawing/2014/main" id="{AA08712E-9A32-DF68-6B80-130E941C2900}"/>
              </a:ext>
            </a:extLst>
          </p:cNvPr>
          <p:cNvGrpSpPr/>
          <p:nvPr/>
        </p:nvGrpSpPr>
        <p:grpSpPr>
          <a:xfrm>
            <a:off x="6424844" y="-1"/>
            <a:ext cx="10540494" cy="6858000"/>
            <a:chOff x="6424844" y="-1"/>
            <a:chExt cx="10540494" cy="6858000"/>
          </a:xfrm>
        </p:grpSpPr>
        <p:sp>
          <p:nvSpPr>
            <p:cNvPr id="18" name="Rectangle: Rounded Corners 17">
              <a:extLst>
                <a:ext uri="{FF2B5EF4-FFF2-40B4-BE49-F238E27FC236}">
                  <a16:creationId xmlns:a16="http://schemas.microsoft.com/office/drawing/2014/main" id="{F203A352-65CE-544A-A47C-B0CA6B02AD6B}"/>
                </a:ext>
              </a:extLst>
            </p:cNvPr>
            <p:cNvSpPr/>
            <p:nvPr/>
          </p:nvSpPr>
          <p:spPr>
            <a:xfrm>
              <a:off x="6424844" y="-1"/>
              <a:ext cx="10540494" cy="6858000"/>
            </a:xfrm>
            <a:prstGeom prst="roundRect">
              <a:avLst>
                <a:gd name="adj" fmla="val 6759"/>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2" name="Group 31">
              <a:extLst>
                <a:ext uri="{FF2B5EF4-FFF2-40B4-BE49-F238E27FC236}">
                  <a16:creationId xmlns:a16="http://schemas.microsoft.com/office/drawing/2014/main" id="{2F7FCFAE-98DF-1C74-8A46-AC934554BCB4}"/>
                </a:ext>
              </a:extLst>
            </p:cNvPr>
            <p:cNvGrpSpPr/>
            <p:nvPr/>
          </p:nvGrpSpPr>
          <p:grpSpPr>
            <a:xfrm>
              <a:off x="6672782" y="1379311"/>
              <a:ext cx="2387703" cy="3444206"/>
              <a:chOff x="6672782" y="1368559"/>
              <a:chExt cx="2387703" cy="3444206"/>
            </a:xfrm>
          </p:grpSpPr>
          <p:sp>
            <p:nvSpPr>
              <p:cNvPr id="27" name="TextBox 26">
                <a:extLst>
                  <a:ext uri="{FF2B5EF4-FFF2-40B4-BE49-F238E27FC236}">
                    <a16:creationId xmlns:a16="http://schemas.microsoft.com/office/drawing/2014/main" id="{4B511C93-5F0F-77C0-6234-163CD467B505}"/>
                  </a:ext>
                </a:extLst>
              </p:cNvPr>
              <p:cNvSpPr txBox="1"/>
              <p:nvPr/>
            </p:nvSpPr>
            <p:spPr>
              <a:xfrm>
                <a:off x="6674241" y="1936561"/>
                <a:ext cx="2386244" cy="707886"/>
              </a:xfrm>
              <a:prstGeom prst="rect">
                <a:avLst/>
              </a:prstGeom>
              <a:noFill/>
            </p:spPr>
            <p:txBody>
              <a:bodyPr wrap="square" rtlCol="0">
                <a:spAutoFit/>
              </a:bodyPr>
              <a:lstStyle/>
              <a:p>
                <a:r>
                  <a:rPr lang="en-US" sz="2000">
                    <a:latin typeface="Albert Sans BOLD" pitchFamily="2" charset="0"/>
                  </a:rPr>
                  <a:t>HIDDEN CHAMPIONS</a:t>
                </a:r>
              </a:p>
            </p:txBody>
          </p:sp>
          <p:sp>
            <p:nvSpPr>
              <p:cNvPr id="28" name="TextBox 27">
                <a:extLst>
                  <a:ext uri="{FF2B5EF4-FFF2-40B4-BE49-F238E27FC236}">
                    <a16:creationId xmlns:a16="http://schemas.microsoft.com/office/drawing/2014/main" id="{983F708D-C4D9-101F-87D7-93EF26DC6311}"/>
                  </a:ext>
                </a:extLst>
              </p:cNvPr>
              <p:cNvSpPr txBox="1"/>
              <p:nvPr/>
            </p:nvSpPr>
            <p:spPr>
              <a:xfrm>
                <a:off x="6672782" y="2565996"/>
                <a:ext cx="2141645" cy="2246769"/>
              </a:xfrm>
              <a:prstGeom prst="rect">
                <a:avLst/>
              </a:prstGeom>
              <a:noFill/>
            </p:spPr>
            <p:txBody>
              <a:bodyPr wrap="square" rtlCol="0">
                <a:spAutoFit/>
              </a:bodyPr>
              <a:lstStyle/>
              <a:p>
                <a:pPr marL="119063" indent="-119063">
                  <a:buSzPct val="100000"/>
                  <a:buFont typeface="Arial" panose="020B0604020202020204" pitchFamily="34" charset="0"/>
                  <a:buChar char="•"/>
                </a:pPr>
                <a:r>
                  <a:rPr lang="en-US" sz="1400">
                    <a:latin typeface="Albert Sans"/>
                  </a:rPr>
                  <a:t>Defined as small companies which dominate niche markets without the corresponding notoriety.</a:t>
                </a:r>
              </a:p>
              <a:p>
                <a:pPr lvl="1" indent="-228600">
                  <a:buSzPct val="100000"/>
                  <a:buFont typeface="Arial" panose="020B0604020202020204" pitchFamily="34" charset="0"/>
                  <a:buChar char="•"/>
                </a:pPr>
                <a:r>
                  <a:rPr lang="en-US" sz="1400">
                    <a:latin typeface="Albert Sans"/>
                  </a:rPr>
                  <a:t>Applicable to lyrikline.org as a poetry translation and audio recording hub </a:t>
                </a:r>
              </a:p>
            </p:txBody>
          </p:sp>
          <p:pic>
            <p:nvPicPr>
              <p:cNvPr id="31" name="Graphic 30">
                <a:extLst>
                  <a:ext uri="{FF2B5EF4-FFF2-40B4-BE49-F238E27FC236}">
                    <a16:creationId xmlns:a16="http://schemas.microsoft.com/office/drawing/2014/main" id="{CB517BBB-C5D6-6C27-75D5-874011AEB97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8854"/>
              <a:stretch/>
            </p:blipFill>
            <p:spPr>
              <a:xfrm>
                <a:off x="6675324" y="1368559"/>
                <a:ext cx="557212" cy="565202"/>
              </a:xfrm>
              <a:prstGeom prst="rect">
                <a:avLst/>
              </a:prstGeom>
            </p:spPr>
          </p:pic>
        </p:grpSp>
      </p:grpSp>
      <p:grpSp>
        <p:nvGrpSpPr>
          <p:cNvPr id="49" name="Group 48">
            <a:extLst>
              <a:ext uri="{FF2B5EF4-FFF2-40B4-BE49-F238E27FC236}">
                <a16:creationId xmlns:a16="http://schemas.microsoft.com/office/drawing/2014/main" id="{F1E57C07-B52D-728D-F92C-316F5B6F4B8B}"/>
              </a:ext>
            </a:extLst>
          </p:cNvPr>
          <p:cNvGrpSpPr/>
          <p:nvPr/>
        </p:nvGrpSpPr>
        <p:grpSpPr>
          <a:xfrm>
            <a:off x="9308422" y="-1"/>
            <a:ext cx="10540494" cy="6858000"/>
            <a:chOff x="9308422" y="-1"/>
            <a:chExt cx="10540494" cy="6858000"/>
          </a:xfrm>
        </p:grpSpPr>
        <p:sp>
          <p:nvSpPr>
            <p:cNvPr id="19" name="Rectangle: Rounded Corners 18">
              <a:extLst>
                <a:ext uri="{FF2B5EF4-FFF2-40B4-BE49-F238E27FC236}">
                  <a16:creationId xmlns:a16="http://schemas.microsoft.com/office/drawing/2014/main" id="{E34A1B70-230F-B056-2954-F0528E4D2DA5}"/>
                </a:ext>
              </a:extLst>
            </p:cNvPr>
            <p:cNvSpPr>
              <a:spLocks/>
            </p:cNvSpPr>
            <p:nvPr/>
          </p:nvSpPr>
          <p:spPr>
            <a:xfrm>
              <a:off x="9308422" y="-1"/>
              <a:ext cx="10540494" cy="6858000"/>
            </a:xfrm>
            <a:prstGeom prst="roundRect">
              <a:avLst>
                <a:gd name="adj" fmla="val 6759"/>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42" name="Group 41">
              <a:extLst>
                <a:ext uri="{FF2B5EF4-FFF2-40B4-BE49-F238E27FC236}">
                  <a16:creationId xmlns:a16="http://schemas.microsoft.com/office/drawing/2014/main" id="{07DA54A3-4090-1905-3DB7-F6ADB0D050A0}"/>
                </a:ext>
              </a:extLst>
            </p:cNvPr>
            <p:cNvGrpSpPr/>
            <p:nvPr/>
          </p:nvGrpSpPr>
          <p:grpSpPr>
            <a:xfrm>
              <a:off x="9556359" y="1386527"/>
              <a:ext cx="2389584" cy="2842040"/>
              <a:chOff x="9556359" y="1064986"/>
              <a:chExt cx="2389584" cy="2842040"/>
            </a:xfrm>
          </p:grpSpPr>
          <p:sp>
            <p:nvSpPr>
              <p:cNvPr id="38" name="TextBox 37">
                <a:extLst>
                  <a:ext uri="{FF2B5EF4-FFF2-40B4-BE49-F238E27FC236}">
                    <a16:creationId xmlns:a16="http://schemas.microsoft.com/office/drawing/2014/main" id="{C3301585-B1F2-1007-8BDC-FAA89B6A6ED3}"/>
                  </a:ext>
                </a:extLst>
              </p:cNvPr>
              <p:cNvSpPr txBox="1"/>
              <p:nvPr/>
            </p:nvSpPr>
            <p:spPr>
              <a:xfrm>
                <a:off x="9559699" y="1632988"/>
                <a:ext cx="2386244" cy="707886"/>
              </a:xfrm>
              <a:prstGeom prst="rect">
                <a:avLst/>
              </a:prstGeom>
              <a:noFill/>
            </p:spPr>
            <p:txBody>
              <a:bodyPr wrap="square" rtlCol="0">
                <a:spAutoFit/>
              </a:bodyPr>
              <a:lstStyle/>
              <a:p>
                <a:r>
                  <a:rPr lang="en-US" sz="2000">
                    <a:latin typeface="Albert Sans BOLD" pitchFamily="2" charset="0"/>
                  </a:rPr>
                  <a:t>WEB INTEGRATION</a:t>
                </a:r>
              </a:p>
            </p:txBody>
          </p:sp>
          <p:sp>
            <p:nvSpPr>
              <p:cNvPr id="39" name="TextBox 38">
                <a:extLst>
                  <a:ext uri="{FF2B5EF4-FFF2-40B4-BE49-F238E27FC236}">
                    <a16:creationId xmlns:a16="http://schemas.microsoft.com/office/drawing/2014/main" id="{D8ECD1E6-DB65-A6AA-F564-9E3C3BACE6C6}"/>
                  </a:ext>
                </a:extLst>
              </p:cNvPr>
              <p:cNvSpPr txBox="1"/>
              <p:nvPr/>
            </p:nvSpPr>
            <p:spPr>
              <a:xfrm>
                <a:off x="9556359" y="2306588"/>
                <a:ext cx="2141645" cy="1600438"/>
              </a:xfrm>
              <a:prstGeom prst="rect">
                <a:avLst/>
              </a:prstGeom>
              <a:noFill/>
            </p:spPr>
            <p:txBody>
              <a:bodyPr wrap="square" rtlCol="0">
                <a:spAutoFit/>
              </a:bodyPr>
              <a:lstStyle/>
              <a:p>
                <a:pPr marL="119063" indent="-119063">
                  <a:buSzPct val="100000"/>
                  <a:buFont typeface="Arial" panose="020B0604020202020204" pitchFamily="34" charset="0"/>
                  <a:buChar char="•"/>
                </a:pPr>
                <a:r>
                  <a:rPr lang="en-US" sz="1400">
                    <a:latin typeface="Albert Sans"/>
                  </a:rPr>
                  <a:t>Engagement increases following successful integration of sub websites</a:t>
                </a:r>
              </a:p>
              <a:p>
                <a:pPr marL="119063" indent="-119063">
                  <a:buSzPct val="100000"/>
                  <a:buFont typeface="Arial" panose="020B0604020202020204" pitchFamily="34" charset="0"/>
                  <a:buChar char="•"/>
                </a:pPr>
                <a:r>
                  <a:rPr lang="en-US" sz="1400">
                    <a:latin typeface="Albert Sans"/>
                  </a:rPr>
                  <a:t>Integrating will make it easier for users to access all online services</a:t>
                </a:r>
              </a:p>
            </p:txBody>
          </p:sp>
          <p:pic>
            <p:nvPicPr>
              <p:cNvPr id="41" name="Graphic 40">
                <a:extLst>
                  <a:ext uri="{FF2B5EF4-FFF2-40B4-BE49-F238E27FC236}">
                    <a16:creationId xmlns:a16="http://schemas.microsoft.com/office/drawing/2014/main" id="{313209FE-6BB4-D290-AEF2-F66201F8A9C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6381" b="15002"/>
              <a:stretch/>
            </p:blipFill>
            <p:spPr>
              <a:xfrm>
                <a:off x="9558267" y="1064986"/>
                <a:ext cx="585795" cy="565202"/>
              </a:xfrm>
              <a:prstGeom prst="rect">
                <a:avLst/>
              </a:prstGeom>
            </p:spPr>
          </p:pic>
        </p:grpSp>
      </p:grpSp>
      <p:sp>
        <p:nvSpPr>
          <p:cNvPr id="3" name="TextBox 2">
            <a:extLst>
              <a:ext uri="{FF2B5EF4-FFF2-40B4-BE49-F238E27FC236}">
                <a16:creationId xmlns:a16="http://schemas.microsoft.com/office/drawing/2014/main" id="{8A1881E2-48F6-2CAD-54A6-6F6B4B00938C}"/>
              </a:ext>
            </a:extLst>
          </p:cNvPr>
          <p:cNvSpPr txBox="1"/>
          <p:nvPr/>
        </p:nvSpPr>
        <p:spPr>
          <a:xfrm>
            <a:off x="457786" y="2767280"/>
            <a:ext cx="2587605" cy="1323439"/>
          </a:xfrm>
          <a:prstGeom prst="rect">
            <a:avLst/>
          </a:prstGeom>
          <a:noFill/>
        </p:spPr>
        <p:txBody>
          <a:bodyPr wrap="square" rtlCol="0">
            <a:spAutoFit/>
          </a:bodyPr>
          <a:lstStyle/>
          <a:p>
            <a:r>
              <a:rPr lang="en-US" sz="4000" b="1">
                <a:latin typeface="Albert Sans"/>
              </a:rPr>
              <a:t>Literature Review</a:t>
            </a:r>
          </a:p>
        </p:txBody>
      </p:sp>
      <p:sp>
        <p:nvSpPr>
          <p:cNvPr id="2" name="Slide Number Placeholder 1">
            <a:extLst>
              <a:ext uri="{FF2B5EF4-FFF2-40B4-BE49-F238E27FC236}">
                <a16:creationId xmlns:a16="http://schemas.microsoft.com/office/drawing/2014/main" id="{71935C07-2F2A-E4FA-2B36-4E64CA55C7BB}"/>
              </a:ext>
            </a:extLst>
          </p:cNvPr>
          <p:cNvSpPr>
            <a:spLocks noGrp="1"/>
          </p:cNvSpPr>
          <p:nvPr>
            <p:ph type="sldNum" sz="quarter" idx="12"/>
          </p:nvPr>
        </p:nvSpPr>
        <p:spPr/>
        <p:txBody>
          <a:bodyPr/>
          <a:lstStyle/>
          <a:p>
            <a:fld id="{20EC90A2-57CC-4901-BC16-90F9502FC3D7}" type="slidenum">
              <a:rPr lang="en-US" smtClean="0">
                <a:latin typeface="Albert Sans" pitchFamily="2" charset="0"/>
              </a:rPr>
              <a:t>20</a:t>
            </a:fld>
            <a:endParaRPr lang="en-US">
              <a:latin typeface="Albert Sans" pitchFamily="2" charset="0"/>
            </a:endParaRPr>
          </a:p>
        </p:txBody>
      </p:sp>
    </p:spTree>
    <p:extLst>
      <p:ext uri="{BB962C8B-B14F-4D97-AF65-F5344CB8AC3E}">
        <p14:creationId xmlns:p14="http://schemas.microsoft.com/office/powerpoint/2010/main" val="2382405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utside&#10;&#10;Description automatically generated">
            <a:extLst>
              <a:ext uri="{FF2B5EF4-FFF2-40B4-BE49-F238E27FC236}">
                <a16:creationId xmlns:a16="http://schemas.microsoft.com/office/drawing/2014/main" id="{BDF7F875-4D2B-F6E8-3719-D1DAF82756AC}"/>
              </a:ext>
            </a:extLst>
          </p:cNvPr>
          <p:cNvPicPr>
            <a:picLocks noChangeAspect="1"/>
          </p:cNvPicPr>
          <p:nvPr/>
        </p:nvPicPr>
        <p:blipFill rotWithShape="1">
          <a:blip r:embed="rId3">
            <a:extLst>
              <a:ext uri="{28A0092B-C50C-407E-A947-70E740481C1C}">
                <a14:useLocalDpi xmlns:a14="http://schemas.microsoft.com/office/drawing/2010/main" val="0"/>
              </a:ext>
            </a:extLst>
          </a:blip>
          <a:srcRect b="1560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352163A-9B45-BADB-2D8C-F3F6FEC5AEB8}"/>
              </a:ext>
            </a:extLst>
          </p:cNvPr>
          <p:cNvSpPr/>
          <p:nvPr/>
        </p:nvSpPr>
        <p:spPr>
          <a:xfrm flipH="1">
            <a:off x="0" y="0"/>
            <a:ext cx="12192000" cy="6858000"/>
          </a:xfrm>
          <a:prstGeom prst="rect">
            <a:avLst/>
          </a:prstGeom>
          <a:gradFill flip="none" rotWithShape="1">
            <a:gsLst>
              <a:gs pos="46000">
                <a:schemeClr val="tx1">
                  <a:alpha val="25000"/>
                </a:schemeClr>
              </a:gs>
              <a:gs pos="94000">
                <a:schemeClr val="tx1">
                  <a:alpha val="9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39D23F5-3DAB-E1A2-7440-C6337A34B44B}"/>
              </a:ext>
            </a:extLst>
          </p:cNvPr>
          <p:cNvGrpSpPr/>
          <p:nvPr/>
        </p:nvGrpSpPr>
        <p:grpSpPr>
          <a:xfrm>
            <a:off x="435142" y="1553207"/>
            <a:ext cx="6092456" cy="3751586"/>
            <a:chOff x="435142" y="2327440"/>
            <a:chExt cx="6092456" cy="3751586"/>
          </a:xfrm>
        </p:grpSpPr>
        <p:sp>
          <p:nvSpPr>
            <p:cNvPr id="7" name="TextBox 6">
              <a:extLst>
                <a:ext uri="{FF2B5EF4-FFF2-40B4-BE49-F238E27FC236}">
                  <a16:creationId xmlns:a16="http://schemas.microsoft.com/office/drawing/2014/main" id="{FDB913FC-B0A8-1DF6-BD38-D722697B0BFE}"/>
                </a:ext>
              </a:extLst>
            </p:cNvPr>
            <p:cNvSpPr txBox="1"/>
            <p:nvPr/>
          </p:nvSpPr>
          <p:spPr>
            <a:xfrm>
              <a:off x="435142" y="2908927"/>
              <a:ext cx="6092456" cy="3170099"/>
            </a:xfrm>
            <a:prstGeom prst="rect">
              <a:avLst/>
            </a:prstGeom>
            <a:noFill/>
          </p:spPr>
          <p:txBody>
            <a:bodyPr wrap="square">
              <a:spAutoFit/>
            </a:bodyPr>
            <a:lstStyle/>
            <a:p>
              <a:r>
                <a:rPr lang="en-US" sz="4000" b="1" spc="-150">
                  <a:solidFill>
                    <a:schemeClr val="bg1"/>
                  </a:solidFill>
                  <a:latin typeface="Albert Sans BOLD" pitchFamily="2" charset="0"/>
                  <a:ea typeface="+mn-lt"/>
                  <a:cs typeface="+mn-lt"/>
                </a:rPr>
                <a:t>Assessment of User Awareness and Association Between Haus für </a:t>
              </a:r>
              <a:r>
                <a:rPr lang="en-US" sz="4000" b="1" spc="-150" err="1">
                  <a:solidFill>
                    <a:schemeClr val="bg1"/>
                  </a:solidFill>
                  <a:latin typeface="Albert Sans BOLD" pitchFamily="2" charset="0"/>
                  <a:ea typeface="+mn-lt"/>
                  <a:cs typeface="+mn-lt"/>
                </a:rPr>
                <a:t>Poesie</a:t>
              </a:r>
              <a:r>
                <a:rPr lang="en-US" sz="4000" b="1" spc="-150">
                  <a:solidFill>
                    <a:schemeClr val="bg1"/>
                  </a:solidFill>
                  <a:latin typeface="Albert Sans BOLD" pitchFamily="2" charset="0"/>
                  <a:ea typeface="+mn-lt"/>
                  <a:cs typeface="+mn-lt"/>
                </a:rPr>
                <a:t>, </a:t>
              </a:r>
              <a:r>
                <a:rPr lang="en-US" sz="4000" b="1" spc="-150" err="1">
                  <a:solidFill>
                    <a:schemeClr val="bg1"/>
                  </a:solidFill>
                  <a:latin typeface="Albert Sans BOLD" pitchFamily="2" charset="0"/>
                  <a:ea typeface="+mn-lt"/>
                  <a:cs typeface="+mn-lt"/>
                </a:rPr>
                <a:t>lyrikline</a:t>
              </a:r>
              <a:r>
                <a:rPr lang="en-US" sz="4000" b="1" spc="-150">
                  <a:solidFill>
                    <a:schemeClr val="bg1"/>
                  </a:solidFill>
                  <a:latin typeface="Albert Sans BOLD" pitchFamily="2" charset="0"/>
                  <a:ea typeface="+mn-lt"/>
                  <a:cs typeface="+mn-lt"/>
                </a:rPr>
                <a:t>, and other Subsidiary Brands</a:t>
              </a:r>
            </a:p>
          </p:txBody>
        </p:sp>
        <p:sp>
          <p:nvSpPr>
            <p:cNvPr id="8" name="Rectangle: Rounded Corners 7">
              <a:extLst>
                <a:ext uri="{FF2B5EF4-FFF2-40B4-BE49-F238E27FC236}">
                  <a16:creationId xmlns:a16="http://schemas.microsoft.com/office/drawing/2014/main" id="{A29935CC-283A-F20D-EA67-0A74DFC10927}"/>
                </a:ext>
              </a:extLst>
            </p:cNvPr>
            <p:cNvSpPr/>
            <p:nvPr/>
          </p:nvSpPr>
          <p:spPr>
            <a:xfrm>
              <a:off x="435142" y="2327440"/>
              <a:ext cx="3786662" cy="581487"/>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7E5105-2CAC-AC18-19A8-2B1105DA7475}"/>
                </a:ext>
              </a:extLst>
            </p:cNvPr>
            <p:cNvSpPr txBox="1"/>
            <p:nvPr/>
          </p:nvSpPr>
          <p:spPr>
            <a:xfrm>
              <a:off x="435142" y="2387350"/>
              <a:ext cx="3786662" cy="461665"/>
            </a:xfrm>
            <a:prstGeom prst="rect">
              <a:avLst/>
            </a:prstGeom>
            <a:noFill/>
          </p:spPr>
          <p:txBody>
            <a:bodyPr wrap="square" lIns="91440" tIns="45720" rIns="91440" bIns="45720" rtlCol="0" anchor="t">
              <a:spAutoFit/>
            </a:bodyPr>
            <a:lstStyle/>
            <a:p>
              <a:pPr algn="ctr"/>
              <a:r>
                <a:rPr lang="en-US" sz="2400">
                  <a:solidFill>
                    <a:schemeClr val="bg1"/>
                  </a:solidFill>
                  <a:latin typeface="Albert Sans BOLD" pitchFamily="2" charset="0"/>
                  <a:ea typeface="+mn-lt"/>
                  <a:cs typeface="+mn-lt"/>
                </a:rPr>
                <a:t>Objective 2 Results</a:t>
              </a:r>
              <a:endParaRPr lang="en-US" sz="800">
                <a:solidFill>
                  <a:schemeClr val="bg1"/>
                </a:solidFill>
                <a:latin typeface="Albert Sans BOLD" pitchFamily="2" charset="0"/>
              </a:endParaRPr>
            </a:p>
          </p:txBody>
        </p:sp>
      </p:grpSp>
      <p:sp>
        <p:nvSpPr>
          <p:cNvPr id="2" name="Slide Number Placeholder 1">
            <a:extLst>
              <a:ext uri="{FF2B5EF4-FFF2-40B4-BE49-F238E27FC236}">
                <a16:creationId xmlns:a16="http://schemas.microsoft.com/office/drawing/2014/main" id="{6063AACA-BBBA-39A6-E57F-ECB87063DDEC}"/>
              </a:ext>
            </a:extLst>
          </p:cNvPr>
          <p:cNvSpPr>
            <a:spLocks noGrp="1"/>
          </p:cNvSpPr>
          <p:nvPr>
            <p:ph type="sldNum" sz="quarter" idx="12"/>
          </p:nvPr>
        </p:nvSpPr>
        <p:spPr/>
        <p:txBody>
          <a:bodyPr/>
          <a:lstStyle/>
          <a:p>
            <a:fld id="{20EC90A2-57CC-4901-BC16-90F9502FC3D7}" type="slidenum">
              <a:rPr lang="en-US" smtClean="0">
                <a:latin typeface="Albert Sans" pitchFamily="2" charset="0"/>
              </a:rPr>
              <a:t>21</a:t>
            </a:fld>
            <a:endParaRPr lang="en-US">
              <a:latin typeface="Albert Sans" pitchFamily="2" charset="0"/>
            </a:endParaRPr>
          </a:p>
        </p:txBody>
      </p:sp>
    </p:spTree>
    <p:extLst>
      <p:ext uri="{BB962C8B-B14F-4D97-AF65-F5344CB8AC3E}">
        <p14:creationId xmlns:p14="http://schemas.microsoft.com/office/powerpoint/2010/main" val="44481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FF14DB-7AFC-A1AC-E89B-B56141135467}"/>
              </a:ext>
            </a:extLst>
          </p:cNvPr>
          <p:cNvSpPr/>
          <p:nvPr/>
        </p:nvSpPr>
        <p:spPr>
          <a:xfrm>
            <a:off x="650273" y="599175"/>
            <a:ext cx="10891451" cy="5659647"/>
          </a:xfrm>
          <a:prstGeom prst="roundRect">
            <a:avLst>
              <a:gd name="adj" fmla="val 736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203EAA5-0F53-E568-6233-7100A39AEBCD}"/>
              </a:ext>
            </a:extLst>
          </p:cNvPr>
          <p:cNvSpPr>
            <a:spLocks noGrp="1"/>
          </p:cNvSpPr>
          <p:nvPr>
            <p:ph type="sldNum" sz="quarter" idx="12"/>
          </p:nvPr>
        </p:nvSpPr>
        <p:spPr/>
        <p:txBody>
          <a:bodyPr/>
          <a:lstStyle/>
          <a:p>
            <a:fld id="{20EC90A2-57CC-4901-BC16-90F9502FC3D7}" type="slidenum">
              <a:rPr lang="en-US" smtClean="0">
                <a:latin typeface="Albert Sans" pitchFamily="2" charset="0"/>
              </a:rPr>
              <a:t>22</a:t>
            </a:fld>
            <a:endParaRPr lang="en-US">
              <a:latin typeface="Albert Sans" pitchFamily="2" charset="0"/>
            </a:endParaRPr>
          </a:p>
        </p:txBody>
      </p:sp>
      <p:pic>
        <p:nvPicPr>
          <p:cNvPr id="8" name="Picture 7" descr="A graph with red and blue bars&#10;&#10;Description automatically generated">
            <a:extLst>
              <a:ext uri="{FF2B5EF4-FFF2-40B4-BE49-F238E27FC236}">
                <a16:creationId xmlns:a16="http://schemas.microsoft.com/office/drawing/2014/main" id="{A0E876CB-8A1D-6792-A5B4-2B467C9662DA}"/>
              </a:ext>
            </a:extLst>
          </p:cNvPr>
          <p:cNvPicPr>
            <a:picLocks noChangeAspect="1"/>
          </p:cNvPicPr>
          <p:nvPr/>
        </p:nvPicPr>
        <p:blipFill>
          <a:blip r:embed="rId3"/>
          <a:stretch>
            <a:fillRect/>
          </a:stretch>
        </p:blipFill>
        <p:spPr>
          <a:xfrm>
            <a:off x="1059845" y="790195"/>
            <a:ext cx="10072309" cy="5277609"/>
          </a:xfrm>
          <a:prstGeom prst="rect">
            <a:avLst/>
          </a:prstGeom>
        </p:spPr>
      </p:pic>
    </p:spTree>
    <p:extLst>
      <p:ext uri="{BB962C8B-B14F-4D97-AF65-F5344CB8AC3E}">
        <p14:creationId xmlns:p14="http://schemas.microsoft.com/office/powerpoint/2010/main" val="11702016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FF14DB-7AFC-A1AC-E89B-B56141135467}"/>
              </a:ext>
            </a:extLst>
          </p:cNvPr>
          <p:cNvSpPr/>
          <p:nvPr/>
        </p:nvSpPr>
        <p:spPr>
          <a:xfrm>
            <a:off x="650273" y="599175"/>
            <a:ext cx="10891451" cy="5659647"/>
          </a:xfrm>
          <a:prstGeom prst="roundRect">
            <a:avLst>
              <a:gd name="adj" fmla="val 736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203EAA5-0F53-E568-6233-7100A39AEBCD}"/>
              </a:ext>
            </a:extLst>
          </p:cNvPr>
          <p:cNvSpPr>
            <a:spLocks noGrp="1"/>
          </p:cNvSpPr>
          <p:nvPr>
            <p:ph type="sldNum" sz="quarter" idx="12"/>
          </p:nvPr>
        </p:nvSpPr>
        <p:spPr/>
        <p:txBody>
          <a:bodyPr/>
          <a:lstStyle/>
          <a:p>
            <a:fld id="{20EC90A2-57CC-4901-BC16-90F9502FC3D7}" type="slidenum">
              <a:rPr lang="en-US" smtClean="0">
                <a:latin typeface="Albert Sans" pitchFamily="2" charset="0"/>
              </a:rPr>
              <a:t>23</a:t>
            </a:fld>
            <a:endParaRPr lang="en-US">
              <a:latin typeface="Albert Sans" pitchFamily="2" charset="0"/>
            </a:endParaRPr>
          </a:p>
        </p:txBody>
      </p:sp>
      <p:pic>
        <p:nvPicPr>
          <p:cNvPr id="8" name="Picture 7" descr="A graph with red and blue bars&#10;&#10;Description automatically generated">
            <a:extLst>
              <a:ext uri="{FF2B5EF4-FFF2-40B4-BE49-F238E27FC236}">
                <a16:creationId xmlns:a16="http://schemas.microsoft.com/office/drawing/2014/main" id="{A0E876CB-8A1D-6792-A5B4-2B467C9662DA}"/>
              </a:ext>
            </a:extLst>
          </p:cNvPr>
          <p:cNvPicPr>
            <a:picLocks noChangeAspect="1"/>
          </p:cNvPicPr>
          <p:nvPr/>
        </p:nvPicPr>
        <p:blipFill rotWithShape="1">
          <a:blip r:embed="rId3"/>
          <a:srcRect l="12814" t="32151" r="17458"/>
          <a:stretch/>
        </p:blipFill>
        <p:spPr>
          <a:xfrm>
            <a:off x="960120" y="822961"/>
            <a:ext cx="10287000" cy="5244844"/>
          </a:xfrm>
          <a:prstGeom prst="rect">
            <a:avLst/>
          </a:prstGeom>
        </p:spPr>
      </p:pic>
    </p:spTree>
    <p:extLst>
      <p:ext uri="{BB962C8B-B14F-4D97-AF65-F5344CB8AC3E}">
        <p14:creationId xmlns:p14="http://schemas.microsoft.com/office/powerpoint/2010/main" val="3678295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58E33F-E76B-AA8C-69CC-F476ECBD2BEA}"/>
              </a:ext>
            </a:extLst>
          </p:cNvPr>
          <p:cNvSpPr>
            <a:spLocks noGrp="1"/>
          </p:cNvSpPr>
          <p:nvPr>
            <p:ph type="sldNum" sz="quarter" idx="12"/>
          </p:nvPr>
        </p:nvSpPr>
        <p:spPr/>
        <p:txBody>
          <a:bodyPr/>
          <a:lstStyle/>
          <a:p>
            <a:fld id="{20EC90A2-57CC-4901-BC16-90F9502FC3D7}" type="slidenum">
              <a:rPr lang="en-US" smtClean="0">
                <a:latin typeface="Albert Sans" pitchFamily="2" charset="0"/>
              </a:rPr>
              <a:t>24</a:t>
            </a:fld>
            <a:endParaRPr lang="en-US">
              <a:latin typeface="Albert Sans" pitchFamily="2" charset="0"/>
            </a:endParaRPr>
          </a:p>
        </p:txBody>
      </p:sp>
      <p:sp>
        <p:nvSpPr>
          <p:cNvPr id="9" name="Rectangle: Rounded Corners 8">
            <a:extLst>
              <a:ext uri="{FF2B5EF4-FFF2-40B4-BE49-F238E27FC236}">
                <a16:creationId xmlns:a16="http://schemas.microsoft.com/office/drawing/2014/main" id="{AA1F5B67-2A80-BCB5-4346-068DC884BBBF}"/>
              </a:ext>
            </a:extLst>
          </p:cNvPr>
          <p:cNvSpPr/>
          <p:nvPr/>
        </p:nvSpPr>
        <p:spPr>
          <a:xfrm>
            <a:off x="650273" y="599175"/>
            <a:ext cx="10891451" cy="5659647"/>
          </a:xfrm>
          <a:prstGeom prst="roundRect">
            <a:avLst>
              <a:gd name="adj" fmla="val 736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5441AC-A6DB-59A1-9F48-93AFED4F543F}"/>
              </a:ext>
            </a:extLst>
          </p:cNvPr>
          <p:cNvPicPr>
            <a:picLocks noChangeAspect="1"/>
          </p:cNvPicPr>
          <p:nvPr/>
        </p:nvPicPr>
        <p:blipFill>
          <a:blip r:embed="rId3"/>
          <a:stretch>
            <a:fillRect/>
          </a:stretch>
        </p:blipFill>
        <p:spPr>
          <a:xfrm>
            <a:off x="1094118" y="780816"/>
            <a:ext cx="10003763" cy="5296367"/>
          </a:xfrm>
          <a:prstGeom prst="rect">
            <a:avLst/>
          </a:prstGeom>
        </p:spPr>
      </p:pic>
    </p:spTree>
    <p:extLst>
      <p:ext uri="{BB962C8B-B14F-4D97-AF65-F5344CB8AC3E}">
        <p14:creationId xmlns:p14="http://schemas.microsoft.com/office/powerpoint/2010/main" val="170971729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58E33F-E76B-AA8C-69CC-F476ECBD2BEA}"/>
              </a:ext>
            </a:extLst>
          </p:cNvPr>
          <p:cNvSpPr>
            <a:spLocks noGrp="1"/>
          </p:cNvSpPr>
          <p:nvPr>
            <p:ph type="sldNum" sz="quarter" idx="12"/>
          </p:nvPr>
        </p:nvSpPr>
        <p:spPr/>
        <p:txBody>
          <a:bodyPr/>
          <a:lstStyle/>
          <a:p>
            <a:fld id="{20EC90A2-57CC-4901-BC16-90F9502FC3D7}" type="slidenum">
              <a:rPr lang="en-US" smtClean="0">
                <a:latin typeface="Albert Sans" pitchFamily="2" charset="0"/>
              </a:rPr>
              <a:t>25</a:t>
            </a:fld>
            <a:endParaRPr lang="en-US">
              <a:latin typeface="Albert Sans" pitchFamily="2" charset="0"/>
            </a:endParaRPr>
          </a:p>
        </p:txBody>
      </p:sp>
      <p:sp>
        <p:nvSpPr>
          <p:cNvPr id="5" name="Rectangle: Rounded Corners 4">
            <a:extLst>
              <a:ext uri="{FF2B5EF4-FFF2-40B4-BE49-F238E27FC236}">
                <a16:creationId xmlns:a16="http://schemas.microsoft.com/office/drawing/2014/main" id="{1B4A4FFF-2057-8CAB-239A-42DC09C23498}"/>
              </a:ext>
            </a:extLst>
          </p:cNvPr>
          <p:cNvSpPr/>
          <p:nvPr/>
        </p:nvSpPr>
        <p:spPr>
          <a:xfrm>
            <a:off x="-4173434" y="1852467"/>
            <a:ext cx="3786662" cy="581487"/>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FF4830-3E30-B1E6-3E28-54C92E34FAAC}"/>
              </a:ext>
            </a:extLst>
          </p:cNvPr>
          <p:cNvSpPr txBox="1"/>
          <p:nvPr/>
        </p:nvSpPr>
        <p:spPr>
          <a:xfrm>
            <a:off x="-4173434" y="1912377"/>
            <a:ext cx="3786662" cy="461665"/>
          </a:xfrm>
          <a:prstGeom prst="rect">
            <a:avLst/>
          </a:prstGeom>
          <a:noFill/>
        </p:spPr>
        <p:txBody>
          <a:bodyPr wrap="square" lIns="91440" tIns="45720" rIns="91440" bIns="45720" rtlCol="0" anchor="t">
            <a:spAutoFit/>
          </a:bodyPr>
          <a:lstStyle/>
          <a:p>
            <a:pPr algn="ctr"/>
            <a:r>
              <a:rPr lang="en-US" sz="2400">
                <a:solidFill>
                  <a:schemeClr val="bg1"/>
                </a:solidFill>
                <a:latin typeface="Albert Sans BOLD" pitchFamily="2" charset="0"/>
                <a:ea typeface="+mn-lt"/>
                <a:cs typeface="+mn-lt"/>
              </a:rPr>
              <a:t>Objective 3 Results</a:t>
            </a:r>
            <a:endParaRPr lang="en-US" sz="800">
              <a:solidFill>
                <a:schemeClr val="bg1"/>
              </a:solidFill>
              <a:latin typeface="Albert Sans BOLD" pitchFamily="2" charset="0"/>
            </a:endParaRPr>
          </a:p>
        </p:txBody>
      </p:sp>
      <p:sp>
        <p:nvSpPr>
          <p:cNvPr id="9" name="Rectangle: Rounded Corners 8">
            <a:extLst>
              <a:ext uri="{FF2B5EF4-FFF2-40B4-BE49-F238E27FC236}">
                <a16:creationId xmlns:a16="http://schemas.microsoft.com/office/drawing/2014/main" id="{AA1F5B67-2A80-BCB5-4346-068DC884BBBF}"/>
              </a:ext>
            </a:extLst>
          </p:cNvPr>
          <p:cNvSpPr/>
          <p:nvPr/>
        </p:nvSpPr>
        <p:spPr>
          <a:xfrm>
            <a:off x="650273" y="599175"/>
            <a:ext cx="10891451" cy="5659647"/>
          </a:xfrm>
          <a:prstGeom prst="roundRect">
            <a:avLst>
              <a:gd name="adj" fmla="val 736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9AEFDD-92E8-F835-BA69-E5E69ECCA33A}"/>
              </a:ext>
            </a:extLst>
          </p:cNvPr>
          <p:cNvPicPr>
            <a:picLocks noChangeAspect="1"/>
          </p:cNvPicPr>
          <p:nvPr/>
        </p:nvPicPr>
        <p:blipFill rotWithShape="1">
          <a:blip r:embed="rId3"/>
          <a:srcRect l="21307" t="20650"/>
          <a:stretch/>
        </p:blipFill>
        <p:spPr>
          <a:xfrm>
            <a:off x="1113183" y="746760"/>
            <a:ext cx="9984699" cy="5330424"/>
          </a:xfrm>
          <a:prstGeom prst="rect">
            <a:avLst/>
          </a:prstGeom>
        </p:spPr>
      </p:pic>
    </p:spTree>
    <p:extLst>
      <p:ext uri="{BB962C8B-B14F-4D97-AF65-F5344CB8AC3E}">
        <p14:creationId xmlns:p14="http://schemas.microsoft.com/office/powerpoint/2010/main" val="10741912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10;&#10;Description automatically generated">
            <a:extLst>
              <a:ext uri="{FF2B5EF4-FFF2-40B4-BE49-F238E27FC236}">
                <a16:creationId xmlns:a16="http://schemas.microsoft.com/office/drawing/2014/main" id="{E1442381-61AD-D07C-D6C4-A1F879BB4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352163A-9B45-BADB-2D8C-F3F6FEC5AEB8}"/>
              </a:ext>
            </a:extLst>
          </p:cNvPr>
          <p:cNvSpPr/>
          <p:nvPr/>
        </p:nvSpPr>
        <p:spPr>
          <a:xfrm flipH="1">
            <a:off x="0" y="0"/>
            <a:ext cx="12192000" cy="6858000"/>
          </a:xfrm>
          <a:prstGeom prst="rect">
            <a:avLst/>
          </a:prstGeom>
          <a:gradFill flip="none" rotWithShape="1">
            <a:gsLst>
              <a:gs pos="46000">
                <a:schemeClr val="tx1">
                  <a:alpha val="25000"/>
                </a:schemeClr>
              </a:gs>
              <a:gs pos="94000">
                <a:schemeClr val="tx1">
                  <a:alpha val="9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B913FC-B0A8-1DF6-BD38-D722697B0BFE}"/>
              </a:ext>
            </a:extLst>
          </p:cNvPr>
          <p:cNvSpPr txBox="1"/>
          <p:nvPr/>
        </p:nvSpPr>
        <p:spPr>
          <a:xfrm>
            <a:off x="435142" y="2450988"/>
            <a:ext cx="6092456" cy="2554545"/>
          </a:xfrm>
          <a:prstGeom prst="rect">
            <a:avLst/>
          </a:prstGeom>
          <a:noFill/>
        </p:spPr>
        <p:txBody>
          <a:bodyPr wrap="square">
            <a:spAutoFit/>
          </a:bodyPr>
          <a:lstStyle/>
          <a:p>
            <a:r>
              <a:rPr lang="en-US" sz="4000" b="1" spc="-150">
                <a:solidFill>
                  <a:schemeClr val="bg1"/>
                </a:solidFill>
                <a:latin typeface="Albert Sans BOLD" pitchFamily="2" charset="0"/>
                <a:ea typeface="+mn-lt"/>
                <a:cs typeface="+mn-lt"/>
              </a:rPr>
              <a:t>User Feedback on the Website Design of lyrikline.org and haus-fuer-poesie.org</a:t>
            </a:r>
          </a:p>
        </p:txBody>
      </p:sp>
      <p:sp>
        <p:nvSpPr>
          <p:cNvPr id="8" name="Rectangle: Rounded Corners 7">
            <a:extLst>
              <a:ext uri="{FF2B5EF4-FFF2-40B4-BE49-F238E27FC236}">
                <a16:creationId xmlns:a16="http://schemas.microsoft.com/office/drawing/2014/main" id="{A29935CC-283A-F20D-EA67-0A74DFC10927}"/>
              </a:ext>
            </a:extLst>
          </p:cNvPr>
          <p:cNvSpPr/>
          <p:nvPr/>
        </p:nvSpPr>
        <p:spPr>
          <a:xfrm>
            <a:off x="435142" y="1852467"/>
            <a:ext cx="3786662" cy="581487"/>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7E5105-2CAC-AC18-19A8-2B1105DA7475}"/>
              </a:ext>
            </a:extLst>
          </p:cNvPr>
          <p:cNvSpPr txBox="1"/>
          <p:nvPr/>
        </p:nvSpPr>
        <p:spPr>
          <a:xfrm>
            <a:off x="435142" y="1912377"/>
            <a:ext cx="3786662" cy="461665"/>
          </a:xfrm>
          <a:prstGeom prst="rect">
            <a:avLst/>
          </a:prstGeom>
          <a:noFill/>
        </p:spPr>
        <p:txBody>
          <a:bodyPr wrap="square" lIns="91440" tIns="45720" rIns="91440" bIns="45720" rtlCol="0" anchor="t">
            <a:spAutoFit/>
          </a:bodyPr>
          <a:lstStyle/>
          <a:p>
            <a:pPr algn="ctr"/>
            <a:r>
              <a:rPr lang="en-US" sz="2400">
                <a:solidFill>
                  <a:schemeClr val="bg1"/>
                </a:solidFill>
                <a:latin typeface="Albert Sans BOLD" pitchFamily="2" charset="0"/>
                <a:ea typeface="+mn-lt"/>
                <a:cs typeface="+mn-lt"/>
              </a:rPr>
              <a:t>Objective 3 Results</a:t>
            </a:r>
            <a:endParaRPr lang="en-US" sz="800">
              <a:solidFill>
                <a:schemeClr val="bg1"/>
              </a:solidFill>
              <a:latin typeface="Albert Sans BOLD" pitchFamily="2" charset="0"/>
            </a:endParaRPr>
          </a:p>
        </p:txBody>
      </p:sp>
      <p:sp>
        <p:nvSpPr>
          <p:cNvPr id="2" name="Slide Number Placeholder 1">
            <a:extLst>
              <a:ext uri="{FF2B5EF4-FFF2-40B4-BE49-F238E27FC236}">
                <a16:creationId xmlns:a16="http://schemas.microsoft.com/office/drawing/2014/main" id="{17D3995C-857F-2908-3615-F93FDA3BDB57}"/>
              </a:ext>
            </a:extLst>
          </p:cNvPr>
          <p:cNvSpPr>
            <a:spLocks noGrp="1"/>
          </p:cNvSpPr>
          <p:nvPr>
            <p:ph type="sldNum" sz="quarter" idx="12"/>
          </p:nvPr>
        </p:nvSpPr>
        <p:spPr/>
        <p:txBody>
          <a:bodyPr/>
          <a:lstStyle/>
          <a:p>
            <a:fld id="{20EC90A2-57CC-4901-BC16-90F9502FC3D7}" type="slidenum">
              <a:rPr lang="en-US" smtClean="0">
                <a:latin typeface="Albert Sans" pitchFamily="2" charset="0"/>
              </a:rPr>
              <a:t>26</a:t>
            </a:fld>
            <a:endParaRPr lang="en-US">
              <a:latin typeface="Albert Sans" pitchFamily="2" charset="0"/>
            </a:endParaRPr>
          </a:p>
        </p:txBody>
      </p:sp>
    </p:spTree>
    <p:extLst>
      <p:ext uri="{BB962C8B-B14F-4D97-AF65-F5344CB8AC3E}">
        <p14:creationId xmlns:p14="http://schemas.microsoft.com/office/powerpoint/2010/main" val="3282792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6386A90F-87C0-25E2-DDBB-960EA932F23F}"/>
              </a:ext>
            </a:extLst>
          </p:cNvPr>
          <p:cNvSpPr>
            <a:spLocks noGrp="1" noRot="1" noMove="1" noResize="1" noEditPoints="1" noAdjustHandles="1" noChangeArrowheads="1" noChangeShapeType="1"/>
          </p:cNvSpPr>
          <p:nvPr/>
        </p:nvSpPr>
        <p:spPr>
          <a:xfrm>
            <a:off x="423728" y="1513113"/>
            <a:ext cx="11344544" cy="5026833"/>
          </a:xfrm>
          <a:prstGeom prst="roundRect">
            <a:avLst>
              <a:gd name="adj" fmla="val 5656"/>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c 44">
            <a:extLst>
              <a:ext uri="{FF2B5EF4-FFF2-40B4-BE49-F238E27FC236}">
                <a16:creationId xmlns:a16="http://schemas.microsoft.com/office/drawing/2014/main" id="{236F8F63-22D3-F074-B063-B322C8D6B08F}"/>
              </a:ext>
            </a:extLst>
          </p:cNvPr>
          <p:cNvSpPr/>
          <p:nvPr/>
        </p:nvSpPr>
        <p:spPr>
          <a:xfrm>
            <a:off x="7797323" y="2075408"/>
            <a:ext cx="1353592" cy="1353592"/>
          </a:xfrm>
          <a:prstGeom prst="arc">
            <a:avLst>
              <a:gd name="adj1" fmla="val 16200000"/>
              <a:gd name="adj2" fmla="val 15942642"/>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a:extLst>
              <a:ext uri="{FF2B5EF4-FFF2-40B4-BE49-F238E27FC236}">
                <a16:creationId xmlns:a16="http://schemas.microsoft.com/office/drawing/2014/main" id="{38E641B2-F261-0344-1538-E84E37E0F330}"/>
              </a:ext>
            </a:extLst>
          </p:cNvPr>
          <p:cNvSpPr/>
          <p:nvPr/>
        </p:nvSpPr>
        <p:spPr>
          <a:xfrm>
            <a:off x="5766034" y="2075408"/>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a:extLst>
              <a:ext uri="{FF2B5EF4-FFF2-40B4-BE49-F238E27FC236}">
                <a16:creationId xmlns:a16="http://schemas.microsoft.com/office/drawing/2014/main" id="{5524D09A-6D48-D950-C704-6B51B721F234}"/>
              </a:ext>
            </a:extLst>
          </p:cNvPr>
          <p:cNvSpPr/>
          <p:nvPr/>
        </p:nvSpPr>
        <p:spPr>
          <a:xfrm>
            <a:off x="3734745" y="2075408"/>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a:extLst>
              <a:ext uri="{FF2B5EF4-FFF2-40B4-BE49-F238E27FC236}">
                <a16:creationId xmlns:a16="http://schemas.microsoft.com/office/drawing/2014/main" id="{342715C6-3196-5A06-8194-8C0123AE8179}"/>
              </a:ext>
            </a:extLst>
          </p:cNvPr>
          <p:cNvSpPr/>
          <p:nvPr/>
        </p:nvSpPr>
        <p:spPr>
          <a:xfrm>
            <a:off x="1703456" y="2075409"/>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75A5F97-0E8B-DF3E-138C-0BA2F25C1DC4}"/>
              </a:ext>
            </a:extLst>
          </p:cNvPr>
          <p:cNvSpPr>
            <a:spLocks noGrp="1"/>
          </p:cNvSpPr>
          <p:nvPr>
            <p:ph type="sldNum" sz="quarter" idx="12"/>
          </p:nvPr>
        </p:nvSpPr>
        <p:spPr/>
        <p:txBody>
          <a:bodyPr/>
          <a:lstStyle/>
          <a:p>
            <a:fld id="{20EC90A2-57CC-4901-BC16-90F9502FC3D7}" type="slidenum">
              <a:rPr lang="en-US" smtClean="0">
                <a:latin typeface="Albert Sans" pitchFamily="2" charset="0"/>
              </a:rPr>
              <a:t>27</a:t>
            </a:fld>
            <a:endParaRPr lang="en-US">
              <a:latin typeface="Albert Sans" pitchFamily="2" charset="0"/>
            </a:endParaRPr>
          </a:p>
        </p:txBody>
      </p:sp>
      <p:sp>
        <p:nvSpPr>
          <p:cNvPr id="5" name="Arc 4">
            <a:extLst>
              <a:ext uri="{FF2B5EF4-FFF2-40B4-BE49-F238E27FC236}">
                <a16:creationId xmlns:a16="http://schemas.microsoft.com/office/drawing/2014/main" id="{376DBAD4-C789-665F-1F7A-978E93332CA9}"/>
              </a:ext>
            </a:extLst>
          </p:cNvPr>
          <p:cNvSpPr/>
          <p:nvPr/>
        </p:nvSpPr>
        <p:spPr>
          <a:xfrm>
            <a:off x="1703456" y="2075408"/>
            <a:ext cx="1353592" cy="1353592"/>
          </a:xfrm>
          <a:prstGeom prst="arc">
            <a:avLst>
              <a:gd name="adj1" fmla="val 16200000"/>
              <a:gd name="adj2" fmla="val 20269088"/>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EF9C62E5-1A5B-E37B-C7D7-4CBFE058D26E}"/>
              </a:ext>
            </a:extLst>
          </p:cNvPr>
          <p:cNvSpPr txBox="1"/>
          <p:nvPr/>
        </p:nvSpPr>
        <p:spPr>
          <a:xfrm>
            <a:off x="1878326" y="2591616"/>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17.6%</a:t>
            </a:r>
          </a:p>
        </p:txBody>
      </p:sp>
      <p:sp>
        <p:nvSpPr>
          <p:cNvPr id="10" name="Arc 9">
            <a:extLst>
              <a:ext uri="{FF2B5EF4-FFF2-40B4-BE49-F238E27FC236}">
                <a16:creationId xmlns:a16="http://schemas.microsoft.com/office/drawing/2014/main" id="{95206CD4-C645-2476-03A3-F11CBB369428}"/>
              </a:ext>
            </a:extLst>
          </p:cNvPr>
          <p:cNvSpPr/>
          <p:nvPr/>
        </p:nvSpPr>
        <p:spPr>
          <a:xfrm>
            <a:off x="3734745" y="2084097"/>
            <a:ext cx="1353592" cy="1353592"/>
          </a:xfrm>
          <a:prstGeom prst="arc">
            <a:avLst>
              <a:gd name="adj1" fmla="val 16200000"/>
              <a:gd name="adj2" fmla="val 5824688"/>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B38D9122-78D4-FF50-2B55-A79DBDD43C88}"/>
              </a:ext>
            </a:extLst>
          </p:cNvPr>
          <p:cNvSpPr txBox="1"/>
          <p:nvPr/>
        </p:nvSpPr>
        <p:spPr>
          <a:xfrm>
            <a:off x="3909615" y="2582927"/>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52.3%</a:t>
            </a:r>
          </a:p>
        </p:txBody>
      </p:sp>
      <p:sp>
        <p:nvSpPr>
          <p:cNvPr id="31" name="Arc 30">
            <a:extLst>
              <a:ext uri="{FF2B5EF4-FFF2-40B4-BE49-F238E27FC236}">
                <a16:creationId xmlns:a16="http://schemas.microsoft.com/office/drawing/2014/main" id="{347DF664-6BB7-0A0A-0E29-AAF5E4B14B7B}"/>
              </a:ext>
            </a:extLst>
          </p:cNvPr>
          <p:cNvSpPr/>
          <p:nvPr/>
        </p:nvSpPr>
        <p:spPr>
          <a:xfrm>
            <a:off x="5762866" y="2084098"/>
            <a:ext cx="1353591" cy="1353591"/>
          </a:xfrm>
          <a:prstGeom prst="arc">
            <a:avLst>
              <a:gd name="adj1" fmla="val 16200000"/>
              <a:gd name="adj2" fmla="val 21368421"/>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6D4E5945-B141-F01F-AC3D-7A290715C3D7}"/>
              </a:ext>
            </a:extLst>
          </p:cNvPr>
          <p:cNvSpPr txBox="1"/>
          <p:nvPr/>
        </p:nvSpPr>
        <p:spPr>
          <a:xfrm>
            <a:off x="5940904" y="2582927"/>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25.5%</a:t>
            </a:r>
          </a:p>
        </p:txBody>
      </p:sp>
      <p:sp>
        <p:nvSpPr>
          <p:cNvPr id="33" name="Arc 32">
            <a:extLst>
              <a:ext uri="{FF2B5EF4-FFF2-40B4-BE49-F238E27FC236}">
                <a16:creationId xmlns:a16="http://schemas.microsoft.com/office/drawing/2014/main" id="{75775FAA-4BA1-A42D-1A59-ECB4321CF2CF}"/>
              </a:ext>
            </a:extLst>
          </p:cNvPr>
          <p:cNvSpPr/>
          <p:nvPr/>
        </p:nvSpPr>
        <p:spPr>
          <a:xfrm>
            <a:off x="7797324" y="2075409"/>
            <a:ext cx="1353591" cy="1353591"/>
          </a:xfrm>
          <a:prstGeom prst="arc">
            <a:avLst>
              <a:gd name="adj1" fmla="val 16200000"/>
              <a:gd name="adj2" fmla="val 16594984"/>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73540AFD-1AD1-6041-A10D-E06D4392E214}"/>
              </a:ext>
            </a:extLst>
          </p:cNvPr>
          <p:cNvSpPr txBox="1"/>
          <p:nvPr/>
        </p:nvSpPr>
        <p:spPr>
          <a:xfrm>
            <a:off x="7880687" y="2582927"/>
            <a:ext cx="1186864" cy="338554"/>
          </a:xfrm>
          <a:prstGeom prst="rect">
            <a:avLst/>
          </a:prstGeom>
          <a:noFill/>
        </p:spPr>
        <p:txBody>
          <a:bodyPr wrap="square" rtlCol="0">
            <a:spAutoFit/>
          </a:bodyPr>
          <a:lstStyle/>
          <a:p>
            <a:pPr algn="ctr"/>
            <a:r>
              <a:rPr lang="en-US" sz="1600">
                <a:solidFill>
                  <a:srgbClr val="0163D9"/>
                </a:solidFill>
                <a:latin typeface="Albert Sans Black" pitchFamily="2" charset="0"/>
              </a:rPr>
              <a:t>4.6%</a:t>
            </a:r>
          </a:p>
        </p:txBody>
      </p:sp>
      <p:sp>
        <p:nvSpPr>
          <p:cNvPr id="36" name="TextBox 35">
            <a:extLst>
              <a:ext uri="{FF2B5EF4-FFF2-40B4-BE49-F238E27FC236}">
                <a16:creationId xmlns:a16="http://schemas.microsoft.com/office/drawing/2014/main" id="{2EC975C5-3242-F76D-0806-BB99B48BFC65}"/>
              </a:ext>
            </a:extLst>
          </p:cNvPr>
          <p:cNvSpPr txBox="1"/>
          <p:nvPr/>
        </p:nvSpPr>
        <p:spPr>
          <a:xfrm>
            <a:off x="10003482" y="2582927"/>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0%</a:t>
            </a:r>
          </a:p>
        </p:txBody>
      </p:sp>
      <p:sp>
        <p:nvSpPr>
          <p:cNvPr id="37" name="TextBox 36">
            <a:extLst>
              <a:ext uri="{FF2B5EF4-FFF2-40B4-BE49-F238E27FC236}">
                <a16:creationId xmlns:a16="http://schemas.microsoft.com/office/drawing/2014/main" id="{6DE5126C-8078-004F-575E-D76CC078724C}"/>
              </a:ext>
            </a:extLst>
          </p:cNvPr>
          <p:cNvSpPr txBox="1"/>
          <p:nvPr/>
        </p:nvSpPr>
        <p:spPr>
          <a:xfrm rot="16200000">
            <a:off x="134542" y="2567538"/>
            <a:ext cx="18517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lbert Sans BOLD" pitchFamily="2" charset="0"/>
              </a:rPr>
              <a:t>Haus für </a:t>
            </a:r>
            <a:r>
              <a:rPr lang="en-US" err="1">
                <a:latin typeface="Albert Sans BOLD" pitchFamily="2" charset="0"/>
              </a:rPr>
              <a:t>Poesie</a:t>
            </a:r>
            <a:endParaRPr lang="en-US">
              <a:latin typeface="Albert Sans BOLD" pitchFamily="2" charset="0"/>
            </a:endParaRPr>
          </a:p>
        </p:txBody>
      </p:sp>
      <p:sp>
        <p:nvSpPr>
          <p:cNvPr id="38" name="TextBox 37">
            <a:extLst>
              <a:ext uri="{FF2B5EF4-FFF2-40B4-BE49-F238E27FC236}">
                <a16:creationId xmlns:a16="http://schemas.microsoft.com/office/drawing/2014/main" id="{20E8CA0F-A12E-37DE-04C8-513537073B50}"/>
              </a:ext>
            </a:extLst>
          </p:cNvPr>
          <p:cNvSpPr txBox="1"/>
          <p:nvPr/>
        </p:nvSpPr>
        <p:spPr>
          <a:xfrm>
            <a:off x="3488179" y="3857252"/>
            <a:ext cx="18517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Easy to use</a:t>
            </a:r>
          </a:p>
        </p:txBody>
      </p:sp>
      <p:sp>
        <p:nvSpPr>
          <p:cNvPr id="39" name="TextBox 38">
            <a:extLst>
              <a:ext uri="{FF2B5EF4-FFF2-40B4-BE49-F238E27FC236}">
                <a16:creationId xmlns:a16="http://schemas.microsoft.com/office/drawing/2014/main" id="{33554D54-5627-D72B-E115-7DF5C0EC8A26}"/>
              </a:ext>
            </a:extLst>
          </p:cNvPr>
          <p:cNvSpPr txBox="1"/>
          <p:nvPr/>
        </p:nvSpPr>
        <p:spPr>
          <a:xfrm>
            <a:off x="5522637" y="3857252"/>
            <a:ext cx="18517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Neutral to use</a:t>
            </a:r>
          </a:p>
        </p:txBody>
      </p:sp>
      <p:sp>
        <p:nvSpPr>
          <p:cNvPr id="40" name="TextBox 39">
            <a:extLst>
              <a:ext uri="{FF2B5EF4-FFF2-40B4-BE49-F238E27FC236}">
                <a16:creationId xmlns:a16="http://schemas.microsoft.com/office/drawing/2014/main" id="{BF1B6C98-38B9-F2B4-888C-8042CE648AC0}"/>
              </a:ext>
            </a:extLst>
          </p:cNvPr>
          <p:cNvSpPr txBox="1"/>
          <p:nvPr/>
        </p:nvSpPr>
        <p:spPr>
          <a:xfrm>
            <a:off x="7557095" y="3857252"/>
            <a:ext cx="18517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Difficult to use</a:t>
            </a:r>
          </a:p>
        </p:txBody>
      </p:sp>
      <p:sp>
        <p:nvSpPr>
          <p:cNvPr id="41" name="TextBox 40">
            <a:extLst>
              <a:ext uri="{FF2B5EF4-FFF2-40B4-BE49-F238E27FC236}">
                <a16:creationId xmlns:a16="http://schemas.microsoft.com/office/drawing/2014/main" id="{01642B5F-29F9-B8DB-132C-4B79ADD3EDA5}"/>
              </a:ext>
            </a:extLst>
          </p:cNvPr>
          <p:cNvSpPr txBox="1"/>
          <p:nvPr/>
        </p:nvSpPr>
        <p:spPr>
          <a:xfrm>
            <a:off x="9591553" y="3739224"/>
            <a:ext cx="1851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Very Difficult to use</a:t>
            </a:r>
          </a:p>
        </p:txBody>
      </p:sp>
      <p:sp>
        <p:nvSpPr>
          <p:cNvPr id="46" name="Arc 45">
            <a:extLst>
              <a:ext uri="{FF2B5EF4-FFF2-40B4-BE49-F238E27FC236}">
                <a16:creationId xmlns:a16="http://schemas.microsoft.com/office/drawing/2014/main" id="{3C0BA8A6-026A-060B-27C8-DE025A174BD6}"/>
              </a:ext>
            </a:extLst>
          </p:cNvPr>
          <p:cNvSpPr/>
          <p:nvPr/>
        </p:nvSpPr>
        <p:spPr>
          <a:xfrm>
            <a:off x="9828612" y="2075408"/>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153A0DF1-8CCB-395F-74E5-028FD59EC065}"/>
              </a:ext>
            </a:extLst>
          </p:cNvPr>
          <p:cNvSpPr/>
          <p:nvPr/>
        </p:nvSpPr>
        <p:spPr>
          <a:xfrm>
            <a:off x="7803660" y="4626805"/>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a:extLst>
              <a:ext uri="{FF2B5EF4-FFF2-40B4-BE49-F238E27FC236}">
                <a16:creationId xmlns:a16="http://schemas.microsoft.com/office/drawing/2014/main" id="{B61A5BE2-F220-97CF-3B83-44FEFC1883B7}"/>
              </a:ext>
            </a:extLst>
          </p:cNvPr>
          <p:cNvSpPr/>
          <p:nvPr/>
        </p:nvSpPr>
        <p:spPr>
          <a:xfrm>
            <a:off x="5772371" y="4626805"/>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B068257B-A2B5-54AE-42A5-10C5DC4D87B9}"/>
              </a:ext>
            </a:extLst>
          </p:cNvPr>
          <p:cNvSpPr/>
          <p:nvPr/>
        </p:nvSpPr>
        <p:spPr>
          <a:xfrm>
            <a:off x="3741082" y="4626805"/>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a:extLst>
              <a:ext uri="{FF2B5EF4-FFF2-40B4-BE49-F238E27FC236}">
                <a16:creationId xmlns:a16="http://schemas.microsoft.com/office/drawing/2014/main" id="{25BB1E5E-90F2-08DA-70EE-8DB8C08B45D6}"/>
              </a:ext>
            </a:extLst>
          </p:cNvPr>
          <p:cNvSpPr/>
          <p:nvPr/>
        </p:nvSpPr>
        <p:spPr>
          <a:xfrm>
            <a:off x="1709793" y="4626806"/>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2E47C756-BE36-3C10-412B-674949CDB8A5}"/>
              </a:ext>
            </a:extLst>
          </p:cNvPr>
          <p:cNvSpPr txBox="1"/>
          <p:nvPr/>
        </p:nvSpPr>
        <p:spPr>
          <a:xfrm>
            <a:off x="1884663" y="5143013"/>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32.8%</a:t>
            </a:r>
          </a:p>
        </p:txBody>
      </p:sp>
      <p:sp>
        <p:nvSpPr>
          <p:cNvPr id="54" name="Arc 53">
            <a:extLst>
              <a:ext uri="{FF2B5EF4-FFF2-40B4-BE49-F238E27FC236}">
                <a16:creationId xmlns:a16="http://schemas.microsoft.com/office/drawing/2014/main" id="{B85148FD-6AEE-8D45-F36B-5A2DDD75B4D8}"/>
              </a:ext>
            </a:extLst>
          </p:cNvPr>
          <p:cNvSpPr/>
          <p:nvPr/>
        </p:nvSpPr>
        <p:spPr>
          <a:xfrm>
            <a:off x="3741082" y="4635494"/>
            <a:ext cx="1353592" cy="1353592"/>
          </a:xfrm>
          <a:prstGeom prst="arc">
            <a:avLst>
              <a:gd name="adj1" fmla="val 16200000"/>
              <a:gd name="adj2" fmla="val 4226286"/>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15DD5B53-8058-09E1-B2A8-112EAA3CE424}"/>
              </a:ext>
            </a:extLst>
          </p:cNvPr>
          <p:cNvSpPr txBox="1"/>
          <p:nvPr/>
        </p:nvSpPr>
        <p:spPr>
          <a:xfrm>
            <a:off x="3915952" y="5134324"/>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46.9%</a:t>
            </a:r>
          </a:p>
        </p:txBody>
      </p:sp>
      <p:sp>
        <p:nvSpPr>
          <p:cNvPr id="56" name="Arc 55">
            <a:extLst>
              <a:ext uri="{FF2B5EF4-FFF2-40B4-BE49-F238E27FC236}">
                <a16:creationId xmlns:a16="http://schemas.microsoft.com/office/drawing/2014/main" id="{51A5FFB8-BFA5-50C7-F1BD-CCADCBDE2B28}"/>
              </a:ext>
            </a:extLst>
          </p:cNvPr>
          <p:cNvSpPr/>
          <p:nvPr/>
        </p:nvSpPr>
        <p:spPr>
          <a:xfrm>
            <a:off x="5769203" y="4635495"/>
            <a:ext cx="1353591" cy="1353591"/>
          </a:xfrm>
          <a:prstGeom prst="arc">
            <a:avLst>
              <a:gd name="adj1" fmla="val 16200000"/>
              <a:gd name="adj2" fmla="val 19804846"/>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TextBox 56">
            <a:extLst>
              <a:ext uri="{FF2B5EF4-FFF2-40B4-BE49-F238E27FC236}">
                <a16:creationId xmlns:a16="http://schemas.microsoft.com/office/drawing/2014/main" id="{79387F3A-3A72-6D7D-5070-767A971F698F}"/>
              </a:ext>
            </a:extLst>
          </p:cNvPr>
          <p:cNvSpPr txBox="1"/>
          <p:nvPr/>
        </p:nvSpPr>
        <p:spPr>
          <a:xfrm>
            <a:off x="5947241" y="5134324"/>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20.3%</a:t>
            </a:r>
          </a:p>
        </p:txBody>
      </p:sp>
      <p:sp>
        <p:nvSpPr>
          <p:cNvPr id="59" name="TextBox 58">
            <a:extLst>
              <a:ext uri="{FF2B5EF4-FFF2-40B4-BE49-F238E27FC236}">
                <a16:creationId xmlns:a16="http://schemas.microsoft.com/office/drawing/2014/main" id="{C425B6BE-DBE2-C460-B174-3583DD467B2A}"/>
              </a:ext>
            </a:extLst>
          </p:cNvPr>
          <p:cNvSpPr txBox="1"/>
          <p:nvPr/>
        </p:nvSpPr>
        <p:spPr>
          <a:xfrm>
            <a:off x="7887024" y="5134324"/>
            <a:ext cx="1186864" cy="338554"/>
          </a:xfrm>
          <a:prstGeom prst="rect">
            <a:avLst/>
          </a:prstGeom>
          <a:noFill/>
        </p:spPr>
        <p:txBody>
          <a:bodyPr wrap="square" rtlCol="0">
            <a:spAutoFit/>
          </a:bodyPr>
          <a:lstStyle/>
          <a:p>
            <a:pPr algn="ctr"/>
            <a:r>
              <a:rPr lang="en-US" sz="1600">
                <a:solidFill>
                  <a:srgbClr val="0163D9"/>
                </a:solidFill>
                <a:latin typeface="Albert Sans Black" pitchFamily="2" charset="0"/>
              </a:rPr>
              <a:t>0%</a:t>
            </a:r>
          </a:p>
        </p:txBody>
      </p:sp>
      <p:sp>
        <p:nvSpPr>
          <p:cNvPr id="60" name="TextBox 59">
            <a:extLst>
              <a:ext uri="{FF2B5EF4-FFF2-40B4-BE49-F238E27FC236}">
                <a16:creationId xmlns:a16="http://schemas.microsoft.com/office/drawing/2014/main" id="{023BA92E-1DB0-A475-B780-DF6BA105870D}"/>
              </a:ext>
            </a:extLst>
          </p:cNvPr>
          <p:cNvSpPr txBox="1"/>
          <p:nvPr/>
        </p:nvSpPr>
        <p:spPr>
          <a:xfrm>
            <a:off x="10009819" y="5134324"/>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0%</a:t>
            </a:r>
          </a:p>
        </p:txBody>
      </p:sp>
      <p:sp>
        <p:nvSpPr>
          <p:cNvPr id="61" name="Arc 60">
            <a:extLst>
              <a:ext uri="{FF2B5EF4-FFF2-40B4-BE49-F238E27FC236}">
                <a16:creationId xmlns:a16="http://schemas.microsoft.com/office/drawing/2014/main" id="{C41FBFEA-AED3-EDA0-077C-7EF00F04E38F}"/>
              </a:ext>
            </a:extLst>
          </p:cNvPr>
          <p:cNvSpPr/>
          <p:nvPr/>
        </p:nvSpPr>
        <p:spPr>
          <a:xfrm>
            <a:off x="9834949" y="4626805"/>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Arc 75">
            <a:extLst>
              <a:ext uri="{FF2B5EF4-FFF2-40B4-BE49-F238E27FC236}">
                <a16:creationId xmlns:a16="http://schemas.microsoft.com/office/drawing/2014/main" id="{387A49B4-1FD9-41BA-27E4-67D1355010BE}"/>
              </a:ext>
            </a:extLst>
          </p:cNvPr>
          <p:cNvSpPr/>
          <p:nvPr/>
        </p:nvSpPr>
        <p:spPr>
          <a:xfrm>
            <a:off x="1703456" y="4624057"/>
            <a:ext cx="1353592" cy="1353592"/>
          </a:xfrm>
          <a:prstGeom prst="arc">
            <a:avLst>
              <a:gd name="adj1" fmla="val 16200000"/>
              <a:gd name="adj2" fmla="val 2077196"/>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TextBox 76">
            <a:extLst>
              <a:ext uri="{FF2B5EF4-FFF2-40B4-BE49-F238E27FC236}">
                <a16:creationId xmlns:a16="http://schemas.microsoft.com/office/drawing/2014/main" id="{0A93907B-6217-2CCA-FF25-BF4F3DFA86F6}"/>
              </a:ext>
            </a:extLst>
          </p:cNvPr>
          <p:cNvSpPr txBox="1"/>
          <p:nvPr/>
        </p:nvSpPr>
        <p:spPr>
          <a:xfrm>
            <a:off x="1463228" y="3857252"/>
            <a:ext cx="18517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Very Easy to use</a:t>
            </a:r>
          </a:p>
        </p:txBody>
      </p:sp>
      <p:sp>
        <p:nvSpPr>
          <p:cNvPr id="78" name="TextBox 77">
            <a:extLst>
              <a:ext uri="{FF2B5EF4-FFF2-40B4-BE49-F238E27FC236}">
                <a16:creationId xmlns:a16="http://schemas.microsoft.com/office/drawing/2014/main" id="{73DDB844-0C24-32ED-0FCD-388F0D304177}"/>
              </a:ext>
            </a:extLst>
          </p:cNvPr>
          <p:cNvSpPr txBox="1"/>
          <p:nvPr/>
        </p:nvSpPr>
        <p:spPr>
          <a:xfrm rot="16200000">
            <a:off x="134541" y="5116187"/>
            <a:ext cx="18517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latin typeface="Albert Sans BOLD" pitchFamily="2" charset="0"/>
              </a:rPr>
              <a:t>Lyrikline</a:t>
            </a:r>
            <a:endParaRPr lang="en-US">
              <a:latin typeface="Albert Sans BOLD" pitchFamily="2" charset="0"/>
            </a:endParaRPr>
          </a:p>
        </p:txBody>
      </p:sp>
      <p:sp>
        <p:nvSpPr>
          <p:cNvPr id="79" name="TextBox 78">
            <a:extLst>
              <a:ext uri="{FF2B5EF4-FFF2-40B4-BE49-F238E27FC236}">
                <a16:creationId xmlns:a16="http://schemas.microsoft.com/office/drawing/2014/main" id="{B48FD34D-42CB-EAE5-B6B3-A8C8B934D179}"/>
              </a:ext>
            </a:extLst>
          </p:cNvPr>
          <p:cNvSpPr txBox="1"/>
          <p:nvPr/>
        </p:nvSpPr>
        <p:spPr>
          <a:xfrm>
            <a:off x="852791" y="481352"/>
            <a:ext cx="10486417" cy="707886"/>
          </a:xfrm>
          <a:prstGeom prst="rect">
            <a:avLst/>
          </a:prstGeom>
          <a:noFill/>
        </p:spPr>
        <p:txBody>
          <a:bodyPr wrap="square" rtlCol="0">
            <a:spAutoFit/>
          </a:bodyPr>
          <a:lstStyle/>
          <a:p>
            <a:r>
              <a:rPr lang="en-US" sz="4000" b="1">
                <a:latin typeface="Albert Sans"/>
              </a:rPr>
              <a:t>Usability of Website</a:t>
            </a:r>
            <a:endParaRPr lang="en-US" sz="4000"/>
          </a:p>
        </p:txBody>
      </p:sp>
    </p:spTree>
    <p:extLst>
      <p:ext uri="{BB962C8B-B14F-4D97-AF65-F5344CB8AC3E}">
        <p14:creationId xmlns:p14="http://schemas.microsoft.com/office/powerpoint/2010/main" val="319464578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6386A90F-87C0-25E2-DDBB-960EA932F23F}"/>
              </a:ext>
            </a:extLst>
          </p:cNvPr>
          <p:cNvSpPr>
            <a:spLocks noGrp="1" noRot="1" noMove="1" noResize="1" noEditPoints="1" noAdjustHandles="1" noChangeArrowheads="1" noChangeShapeType="1"/>
          </p:cNvSpPr>
          <p:nvPr/>
        </p:nvSpPr>
        <p:spPr>
          <a:xfrm>
            <a:off x="423728" y="1513113"/>
            <a:ext cx="11344544" cy="5026833"/>
          </a:xfrm>
          <a:prstGeom prst="roundRect">
            <a:avLst>
              <a:gd name="adj" fmla="val 5656"/>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c 44">
            <a:extLst>
              <a:ext uri="{FF2B5EF4-FFF2-40B4-BE49-F238E27FC236}">
                <a16:creationId xmlns:a16="http://schemas.microsoft.com/office/drawing/2014/main" id="{236F8F63-22D3-F074-B063-B322C8D6B08F}"/>
              </a:ext>
            </a:extLst>
          </p:cNvPr>
          <p:cNvSpPr/>
          <p:nvPr/>
        </p:nvSpPr>
        <p:spPr>
          <a:xfrm>
            <a:off x="7797323" y="2075408"/>
            <a:ext cx="1353592" cy="1353592"/>
          </a:xfrm>
          <a:prstGeom prst="arc">
            <a:avLst>
              <a:gd name="adj1" fmla="val 16200000"/>
              <a:gd name="adj2" fmla="val 15942642"/>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a:extLst>
              <a:ext uri="{FF2B5EF4-FFF2-40B4-BE49-F238E27FC236}">
                <a16:creationId xmlns:a16="http://schemas.microsoft.com/office/drawing/2014/main" id="{38E641B2-F261-0344-1538-E84E37E0F330}"/>
              </a:ext>
            </a:extLst>
          </p:cNvPr>
          <p:cNvSpPr/>
          <p:nvPr/>
        </p:nvSpPr>
        <p:spPr>
          <a:xfrm>
            <a:off x="5766034" y="2075408"/>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a:extLst>
              <a:ext uri="{FF2B5EF4-FFF2-40B4-BE49-F238E27FC236}">
                <a16:creationId xmlns:a16="http://schemas.microsoft.com/office/drawing/2014/main" id="{5524D09A-6D48-D950-C704-6B51B721F234}"/>
              </a:ext>
            </a:extLst>
          </p:cNvPr>
          <p:cNvSpPr/>
          <p:nvPr/>
        </p:nvSpPr>
        <p:spPr>
          <a:xfrm>
            <a:off x="3734745" y="2075408"/>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a:extLst>
              <a:ext uri="{FF2B5EF4-FFF2-40B4-BE49-F238E27FC236}">
                <a16:creationId xmlns:a16="http://schemas.microsoft.com/office/drawing/2014/main" id="{342715C6-3196-5A06-8194-8C0123AE8179}"/>
              </a:ext>
            </a:extLst>
          </p:cNvPr>
          <p:cNvSpPr/>
          <p:nvPr/>
        </p:nvSpPr>
        <p:spPr>
          <a:xfrm>
            <a:off x="1703456" y="2075409"/>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75A5F97-0E8B-DF3E-138C-0BA2F25C1DC4}"/>
              </a:ext>
            </a:extLst>
          </p:cNvPr>
          <p:cNvSpPr>
            <a:spLocks noGrp="1"/>
          </p:cNvSpPr>
          <p:nvPr>
            <p:ph type="sldNum" sz="quarter" idx="12"/>
          </p:nvPr>
        </p:nvSpPr>
        <p:spPr>
          <a:xfrm>
            <a:off x="8617530" y="6398419"/>
            <a:ext cx="2743200" cy="365125"/>
          </a:xfrm>
        </p:spPr>
        <p:txBody>
          <a:bodyPr/>
          <a:lstStyle/>
          <a:p>
            <a:fld id="{20EC90A2-57CC-4901-BC16-90F9502FC3D7}" type="slidenum">
              <a:rPr lang="en-US" smtClean="0">
                <a:latin typeface="Albert Sans" pitchFamily="2" charset="0"/>
              </a:rPr>
              <a:t>28</a:t>
            </a:fld>
            <a:endParaRPr lang="en-US">
              <a:latin typeface="Albert Sans" pitchFamily="2" charset="0"/>
            </a:endParaRPr>
          </a:p>
        </p:txBody>
      </p:sp>
      <p:sp>
        <p:nvSpPr>
          <p:cNvPr id="5" name="Arc 4">
            <a:extLst>
              <a:ext uri="{FF2B5EF4-FFF2-40B4-BE49-F238E27FC236}">
                <a16:creationId xmlns:a16="http://schemas.microsoft.com/office/drawing/2014/main" id="{376DBAD4-C789-665F-1F7A-978E93332CA9}"/>
              </a:ext>
            </a:extLst>
          </p:cNvPr>
          <p:cNvSpPr/>
          <p:nvPr/>
        </p:nvSpPr>
        <p:spPr>
          <a:xfrm>
            <a:off x="1703456" y="2075408"/>
            <a:ext cx="1353592" cy="1353592"/>
          </a:xfrm>
          <a:prstGeom prst="arc">
            <a:avLst>
              <a:gd name="adj1" fmla="val 16200000"/>
              <a:gd name="adj2" fmla="val 20564717"/>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EF9C62E5-1A5B-E37B-C7D7-4CBFE058D26E}"/>
              </a:ext>
            </a:extLst>
          </p:cNvPr>
          <p:cNvSpPr txBox="1"/>
          <p:nvPr/>
        </p:nvSpPr>
        <p:spPr>
          <a:xfrm>
            <a:off x="1878326" y="2591616"/>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19.0%</a:t>
            </a:r>
          </a:p>
        </p:txBody>
      </p:sp>
      <p:sp>
        <p:nvSpPr>
          <p:cNvPr id="10" name="Arc 9">
            <a:extLst>
              <a:ext uri="{FF2B5EF4-FFF2-40B4-BE49-F238E27FC236}">
                <a16:creationId xmlns:a16="http://schemas.microsoft.com/office/drawing/2014/main" id="{95206CD4-C645-2476-03A3-F11CBB369428}"/>
              </a:ext>
            </a:extLst>
          </p:cNvPr>
          <p:cNvSpPr/>
          <p:nvPr/>
        </p:nvSpPr>
        <p:spPr>
          <a:xfrm>
            <a:off x="3734745" y="2084097"/>
            <a:ext cx="1353592" cy="1353592"/>
          </a:xfrm>
          <a:prstGeom prst="arc">
            <a:avLst>
              <a:gd name="adj1" fmla="val 16200000"/>
              <a:gd name="adj2" fmla="val 5824688"/>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B38D9122-78D4-FF50-2B55-A79DBDD43C88}"/>
              </a:ext>
            </a:extLst>
          </p:cNvPr>
          <p:cNvSpPr txBox="1"/>
          <p:nvPr/>
        </p:nvSpPr>
        <p:spPr>
          <a:xfrm>
            <a:off x="3909615" y="2582927"/>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52.9%</a:t>
            </a:r>
          </a:p>
        </p:txBody>
      </p:sp>
      <p:sp>
        <p:nvSpPr>
          <p:cNvPr id="31" name="Arc 30">
            <a:extLst>
              <a:ext uri="{FF2B5EF4-FFF2-40B4-BE49-F238E27FC236}">
                <a16:creationId xmlns:a16="http://schemas.microsoft.com/office/drawing/2014/main" id="{347DF664-6BB7-0A0A-0E29-AAF5E4B14B7B}"/>
              </a:ext>
            </a:extLst>
          </p:cNvPr>
          <p:cNvSpPr/>
          <p:nvPr/>
        </p:nvSpPr>
        <p:spPr>
          <a:xfrm>
            <a:off x="5762866" y="2084098"/>
            <a:ext cx="1353591" cy="1353591"/>
          </a:xfrm>
          <a:prstGeom prst="arc">
            <a:avLst>
              <a:gd name="adj1" fmla="val 16200000"/>
              <a:gd name="adj2" fmla="val 20933208"/>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6D4E5945-B141-F01F-AC3D-7A290715C3D7}"/>
              </a:ext>
            </a:extLst>
          </p:cNvPr>
          <p:cNvSpPr txBox="1"/>
          <p:nvPr/>
        </p:nvSpPr>
        <p:spPr>
          <a:xfrm>
            <a:off x="5940904" y="2582927"/>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22.9%</a:t>
            </a:r>
          </a:p>
        </p:txBody>
      </p:sp>
      <p:sp>
        <p:nvSpPr>
          <p:cNvPr id="33" name="Arc 32">
            <a:extLst>
              <a:ext uri="{FF2B5EF4-FFF2-40B4-BE49-F238E27FC236}">
                <a16:creationId xmlns:a16="http://schemas.microsoft.com/office/drawing/2014/main" id="{75775FAA-4BA1-A42D-1A59-ECB4321CF2CF}"/>
              </a:ext>
            </a:extLst>
          </p:cNvPr>
          <p:cNvSpPr/>
          <p:nvPr/>
        </p:nvSpPr>
        <p:spPr>
          <a:xfrm>
            <a:off x="7797324" y="2075409"/>
            <a:ext cx="1353591" cy="1353591"/>
          </a:xfrm>
          <a:prstGeom prst="arc">
            <a:avLst>
              <a:gd name="adj1" fmla="val 16200000"/>
              <a:gd name="adj2" fmla="val 16777096"/>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73540AFD-1AD1-6041-A10D-E06D4392E214}"/>
              </a:ext>
            </a:extLst>
          </p:cNvPr>
          <p:cNvSpPr txBox="1"/>
          <p:nvPr/>
        </p:nvSpPr>
        <p:spPr>
          <a:xfrm>
            <a:off x="7880687" y="2582927"/>
            <a:ext cx="1186864" cy="338554"/>
          </a:xfrm>
          <a:prstGeom prst="rect">
            <a:avLst/>
          </a:prstGeom>
          <a:noFill/>
        </p:spPr>
        <p:txBody>
          <a:bodyPr wrap="square" rtlCol="0">
            <a:spAutoFit/>
          </a:bodyPr>
          <a:lstStyle/>
          <a:p>
            <a:pPr algn="ctr"/>
            <a:r>
              <a:rPr lang="en-US" sz="1600">
                <a:solidFill>
                  <a:srgbClr val="0163D9"/>
                </a:solidFill>
                <a:latin typeface="Albert Sans Black" pitchFamily="2" charset="0"/>
              </a:rPr>
              <a:t>5.2%</a:t>
            </a:r>
          </a:p>
        </p:txBody>
      </p:sp>
      <p:sp>
        <p:nvSpPr>
          <p:cNvPr id="36" name="TextBox 35">
            <a:extLst>
              <a:ext uri="{FF2B5EF4-FFF2-40B4-BE49-F238E27FC236}">
                <a16:creationId xmlns:a16="http://schemas.microsoft.com/office/drawing/2014/main" id="{2EC975C5-3242-F76D-0806-BB99B48BFC65}"/>
              </a:ext>
            </a:extLst>
          </p:cNvPr>
          <p:cNvSpPr txBox="1"/>
          <p:nvPr/>
        </p:nvSpPr>
        <p:spPr>
          <a:xfrm>
            <a:off x="10003482" y="2582927"/>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0%</a:t>
            </a:r>
          </a:p>
        </p:txBody>
      </p:sp>
      <p:sp>
        <p:nvSpPr>
          <p:cNvPr id="37" name="TextBox 36">
            <a:extLst>
              <a:ext uri="{FF2B5EF4-FFF2-40B4-BE49-F238E27FC236}">
                <a16:creationId xmlns:a16="http://schemas.microsoft.com/office/drawing/2014/main" id="{6DE5126C-8078-004F-575E-D76CC078724C}"/>
              </a:ext>
            </a:extLst>
          </p:cNvPr>
          <p:cNvSpPr txBox="1"/>
          <p:nvPr/>
        </p:nvSpPr>
        <p:spPr>
          <a:xfrm rot="16200000">
            <a:off x="134542" y="2567538"/>
            <a:ext cx="18517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lbert Sans BOLD" pitchFamily="2" charset="0"/>
              </a:rPr>
              <a:t>Haus für </a:t>
            </a:r>
            <a:r>
              <a:rPr lang="en-US" err="1">
                <a:latin typeface="Albert Sans BOLD" pitchFamily="2" charset="0"/>
              </a:rPr>
              <a:t>Poesie</a:t>
            </a:r>
            <a:endParaRPr lang="en-US">
              <a:latin typeface="Albert Sans BOLD" pitchFamily="2" charset="0"/>
            </a:endParaRPr>
          </a:p>
        </p:txBody>
      </p:sp>
      <p:sp>
        <p:nvSpPr>
          <p:cNvPr id="38" name="TextBox 37">
            <a:extLst>
              <a:ext uri="{FF2B5EF4-FFF2-40B4-BE49-F238E27FC236}">
                <a16:creationId xmlns:a16="http://schemas.microsoft.com/office/drawing/2014/main" id="{20E8CA0F-A12E-37DE-04C8-513537073B50}"/>
              </a:ext>
            </a:extLst>
          </p:cNvPr>
          <p:cNvSpPr txBox="1"/>
          <p:nvPr/>
        </p:nvSpPr>
        <p:spPr>
          <a:xfrm>
            <a:off x="3488179" y="3857252"/>
            <a:ext cx="18517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Appealing</a:t>
            </a:r>
          </a:p>
        </p:txBody>
      </p:sp>
      <p:sp>
        <p:nvSpPr>
          <p:cNvPr id="39" name="TextBox 38">
            <a:extLst>
              <a:ext uri="{FF2B5EF4-FFF2-40B4-BE49-F238E27FC236}">
                <a16:creationId xmlns:a16="http://schemas.microsoft.com/office/drawing/2014/main" id="{33554D54-5627-D72B-E115-7DF5C0EC8A26}"/>
              </a:ext>
            </a:extLst>
          </p:cNvPr>
          <p:cNvSpPr txBox="1"/>
          <p:nvPr/>
        </p:nvSpPr>
        <p:spPr>
          <a:xfrm>
            <a:off x="5522637" y="3857252"/>
            <a:ext cx="18517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Neutral</a:t>
            </a:r>
          </a:p>
        </p:txBody>
      </p:sp>
      <p:sp>
        <p:nvSpPr>
          <p:cNvPr id="40" name="TextBox 39">
            <a:extLst>
              <a:ext uri="{FF2B5EF4-FFF2-40B4-BE49-F238E27FC236}">
                <a16:creationId xmlns:a16="http://schemas.microsoft.com/office/drawing/2014/main" id="{BF1B6C98-38B9-F2B4-888C-8042CE648AC0}"/>
              </a:ext>
            </a:extLst>
          </p:cNvPr>
          <p:cNvSpPr txBox="1"/>
          <p:nvPr/>
        </p:nvSpPr>
        <p:spPr>
          <a:xfrm>
            <a:off x="7557095" y="3857252"/>
            <a:ext cx="18517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Unappealing</a:t>
            </a:r>
          </a:p>
        </p:txBody>
      </p:sp>
      <p:sp>
        <p:nvSpPr>
          <p:cNvPr id="41" name="TextBox 40">
            <a:extLst>
              <a:ext uri="{FF2B5EF4-FFF2-40B4-BE49-F238E27FC236}">
                <a16:creationId xmlns:a16="http://schemas.microsoft.com/office/drawing/2014/main" id="{01642B5F-29F9-B8DB-132C-4B79ADD3EDA5}"/>
              </a:ext>
            </a:extLst>
          </p:cNvPr>
          <p:cNvSpPr txBox="1"/>
          <p:nvPr/>
        </p:nvSpPr>
        <p:spPr>
          <a:xfrm>
            <a:off x="9591553" y="3739224"/>
            <a:ext cx="1851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Very Unappealing</a:t>
            </a:r>
          </a:p>
        </p:txBody>
      </p:sp>
      <p:sp>
        <p:nvSpPr>
          <p:cNvPr id="46" name="Arc 45">
            <a:extLst>
              <a:ext uri="{FF2B5EF4-FFF2-40B4-BE49-F238E27FC236}">
                <a16:creationId xmlns:a16="http://schemas.microsoft.com/office/drawing/2014/main" id="{3C0BA8A6-026A-060B-27C8-DE025A174BD6}"/>
              </a:ext>
            </a:extLst>
          </p:cNvPr>
          <p:cNvSpPr/>
          <p:nvPr/>
        </p:nvSpPr>
        <p:spPr>
          <a:xfrm>
            <a:off x="9828612" y="2075408"/>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153A0DF1-8CCB-395F-74E5-028FD59EC065}"/>
              </a:ext>
            </a:extLst>
          </p:cNvPr>
          <p:cNvSpPr/>
          <p:nvPr/>
        </p:nvSpPr>
        <p:spPr>
          <a:xfrm>
            <a:off x="7803660" y="4626805"/>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a:extLst>
              <a:ext uri="{FF2B5EF4-FFF2-40B4-BE49-F238E27FC236}">
                <a16:creationId xmlns:a16="http://schemas.microsoft.com/office/drawing/2014/main" id="{B61A5BE2-F220-97CF-3B83-44FEFC1883B7}"/>
              </a:ext>
            </a:extLst>
          </p:cNvPr>
          <p:cNvSpPr/>
          <p:nvPr/>
        </p:nvSpPr>
        <p:spPr>
          <a:xfrm>
            <a:off x="5772371" y="4626805"/>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B068257B-A2B5-54AE-42A5-10C5DC4D87B9}"/>
              </a:ext>
            </a:extLst>
          </p:cNvPr>
          <p:cNvSpPr/>
          <p:nvPr/>
        </p:nvSpPr>
        <p:spPr>
          <a:xfrm>
            <a:off x="3741082" y="4626805"/>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a:extLst>
              <a:ext uri="{FF2B5EF4-FFF2-40B4-BE49-F238E27FC236}">
                <a16:creationId xmlns:a16="http://schemas.microsoft.com/office/drawing/2014/main" id="{25BB1E5E-90F2-08DA-70EE-8DB8C08B45D6}"/>
              </a:ext>
            </a:extLst>
          </p:cNvPr>
          <p:cNvSpPr/>
          <p:nvPr/>
        </p:nvSpPr>
        <p:spPr>
          <a:xfrm>
            <a:off x="1709793" y="4626806"/>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2E47C756-BE36-3C10-412B-674949CDB8A5}"/>
              </a:ext>
            </a:extLst>
          </p:cNvPr>
          <p:cNvSpPr txBox="1"/>
          <p:nvPr/>
        </p:nvSpPr>
        <p:spPr>
          <a:xfrm>
            <a:off x="1884663" y="5143013"/>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20.2%</a:t>
            </a:r>
          </a:p>
        </p:txBody>
      </p:sp>
      <p:sp>
        <p:nvSpPr>
          <p:cNvPr id="54" name="Arc 53">
            <a:extLst>
              <a:ext uri="{FF2B5EF4-FFF2-40B4-BE49-F238E27FC236}">
                <a16:creationId xmlns:a16="http://schemas.microsoft.com/office/drawing/2014/main" id="{B85148FD-6AEE-8D45-F36B-5A2DDD75B4D8}"/>
              </a:ext>
            </a:extLst>
          </p:cNvPr>
          <p:cNvSpPr/>
          <p:nvPr/>
        </p:nvSpPr>
        <p:spPr>
          <a:xfrm>
            <a:off x="3741082" y="4635494"/>
            <a:ext cx="1353592" cy="1353592"/>
          </a:xfrm>
          <a:prstGeom prst="arc">
            <a:avLst>
              <a:gd name="adj1" fmla="val 16200000"/>
              <a:gd name="adj2" fmla="val 6357622"/>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15DD5B53-8058-09E1-B2A8-112EAA3CE424}"/>
              </a:ext>
            </a:extLst>
          </p:cNvPr>
          <p:cNvSpPr txBox="1"/>
          <p:nvPr/>
        </p:nvSpPr>
        <p:spPr>
          <a:xfrm>
            <a:off x="3915952" y="5134324"/>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57.4%</a:t>
            </a:r>
          </a:p>
        </p:txBody>
      </p:sp>
      <p:sp>
        <p:nvSpPr>
          <p:cNvPr id="56" name="Arc 55">
            <a:extLst>
              <a:ext uri="{FF2B5EF4-FFF2-40B4-BE49-F238E27FC236}">
                <a16:creationId xmlns:a16="http://schemas.microsoft.com/office/drawing/2014/main" id="{51A5FFB8-BFA5-50C7-F1BD-CCADCBDE2B28}"/>
              </a:ext>
            </a:extLst>
          </p:cNvPr>
          <p:cNvSpPr/>
          <p:nvPr/>
        </p:nvSpPr>
        <p:spPr>
          <a:xfrm>
            <a:off x="5769203" y="4635495"/>
            <a:ext cx="1353591" cy="1353591"/>
          </a:xfrm>
          <a:prstGeom prst="arc">
            <a:avLst>
              <a:gd name="adj1" fmla="val 16200000"/>
              <a:gd name="adj2" fmla="val 19804846"/>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TextBox 56">
            <a:extLst>
              <a:ext uri="{FF2B5EF4-FFF2-40B4-BE49-F238E27FC236}">
                <a16:creationId xmlns:a16="http://schemas.microsoft.com/office/drawing/2014/main" id="{79387F3A-3A72-6D7D-5070-767A971F698F}"/>
              </a:ext>
            </a:extLst>
          </p:cNvPr>
          <p:cNvSpPr txBox="1"/>
          <p:nvPr/>
        </p:nvSpPr>
        <p:spPr>
          <a:xfrm>
            <a:off x="5947241" y="5134324"/>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20.2%</a:t>
            </a:r>
          </a:p>
        </p:txBody>
      </p:sp>
      <p:sp>
        <p:nvSpPr>
          <p:cNvPr id="59" name="TextBox 58">
            <a:extLst>
              <a:ext uri="{FF2B5EF4-FFF2-40B4-BE49-F238E27FC236}">
                <a16:creationId xmlns:a16="http://schemas.microsoft.com/office/drawing/2014/main" id="{C425B6BE-DBE2-C460-B174-3583DD467B2A}"/>
              </a:ext>
            </a:extLst>
          </p:cNvPr>
          <p:cNvSpPr txBox="1"/>
          <p:nvPr/>
        </p:nvSpPr>
        <p:spPr>
          <a:xfrm>
            <a:off x="7887024" y="5134324"/>
            <a:ext cx="1186864" cy="338554"/>
          </a:xfrm>
          <a:prstGeom prst="rect">
            <a:avLst/>
          </a:prstGeom>
          <a:noFill/>
        </p:spPr>
        <p:txBody>
          <a:bodyPr wrap="square" rtlCol="0">
            <a:spAutoFit/>
          </a:bodyPr>
          <a:lstStyle/>
          <a:p>
            <a:pPr algn="ctr"/>
            <a:r>
              <a:rPr lang="en-US" sz="1600">
                <a:solidFill>
                  <a:srgbClr val="0163D9"/>
                </a:solidFill>
                <a:latin typeface="Albert Sans Black" pitchFamily="2" charset="0"/>
              </a:rPr>
              <a:t>2.3%</a:t>
            </a:r>
          </a:p>
        </p:txBody>
      </p:sp>
      <p:sp>
        <p:nvSpPr>
          <p:cNvPr id="60" name="TextBox 59">
            <a:extLst>
              <a:ext uri="{FF2B5EF4-FFF2-40B4-BE49-F238E27FC236}">
                <a16:creationId xmlns:a16="http://schemas.microsoft.com/office/drawing/2014/main" id="{023BA92E-1DB0-A475-B780-DF6BA105870D}"/>
              </a:ext>
            </a:extLst>
          </p:cNvPr>
          <p:cNvSpPr txBox="1"/>
          <p:nvPr/>
        </p:nvSpPr>
        <p:spPr>
          <a:xfrm>
            <a:off x="10009819" y="5134324"/>
            <a:ext cx="1003852" cy="338554"/>
          </a:xfrm>
          <a:prstGeom prst="rect">
            <a:avLst/>
          </a:prstGeom>
          <a:noFill/>
        </p:spPr>
        <p:txBody>
          <a:bodyPr wrap="square" rtlCol="0">
            <a:spAutoFit/>
          </a:bodyPr>
          <a:lstStyle/>
          <a:p>
            <a:pPr algn="ctr"/>
            <a:r>
              <a:rPr lang="en-US" sz="1600">
                <a:solidFill>
                  <a:srgbClr val="0163D9"/>
                </a:solidFill>
                <a:latin typeface="Albert Sans Black" pitchFamily="2" charset="0"/>
              </a:rPr>
              <a:t>0%</a:t>
            </a:r>
          </a:p>
        </p:txBody>
      </p:sp>
      <p:sp>
        <p:nvSpPr>
          <p:cNvPr id="61" name="Arc 60">
            <a:extLst>
              <a:ext uri="{FF2B5EF4-FFF2-40B4-BE49-F238E27FC236}">
                <a16:creationId xmlns:a16="http://schemas.microsoft.com/office/drawing/2014/main" id="{C41FBFEA-AED3-EDA0-077C-7EF00F04E38F}"/>
              </a:ext>
            </a:extLst>
          </p:cNvPr>
          <p:cNvSpPr/>
          <p:nvPr/>
        </p:nvSpPr>
        <p:spPr>
          <a:xfrm>
            <a:off x="9834949" y="4626805"/>
            <a:ext cx="1353592" cy="1353592"/>
          </a:xfrm>
          <a:prstGeom prst="arc">
            <a:avLst>
              <a:gd name="adj1" fmla="val 16200000"/>
              <a:gd name="adj2" fmla="val 16057074"/>
            </a:avLst>
          </a:prstGeom>
          <a:ln w="228600" cap="rnd">
            <a:solidFill>
              <a:srgbClr val="ABD1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Arc 75">
            <a:extLst>
              <a:ext uri="{FF2B5EF4-FFF2-40B4-BE49-F238E27FC236}">
                <a16:creationId xmlns:a16="http://schemas.microsoft.com/office/drawing/2014/main" id="{387A49B4-1FD9-41BA-27E4-67D1355010BE}"/>
              </a:ext>
            </a:extLst>
          </p:cNvPr>
          <p:cNvSpPr/>
          <p:nvPr/>
        </p:nvSpPr>
        <p:spPr>
          <a:xfrm>
            <a:off x="1703456" y="4624057"/>
            <a:ext cx="1353592" cy="1353592"/>
          </a:xfrm>
          <a:prstGeom prst="arc">
            <a:avLst>
              <a:gd name="adj1" fmla="val 16200000"/>
              <a:gd name="adj2" fmla="val 20938151"/>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TextBox 76">
            <a:extLst>
              <a:ext uri="{FF2B5EF4-FFF2-40B4-BE49-F238E27FC236}">
                <a16:creationId xmlns:a16="http://schemas.microsoft.com/office/drawing/2014/main" id="{0A93907B-6217-2CCA-FF25-BF4F3DFA86F6}"/>
              </a:ext>
            </a:extLst>
          </p:cNvPr>
          <p:cNvSpPr txBox="1"/>
          <p:nvPr/>
        </p:nvSpPr>
        <p:spPr>
          <a:xfrm>
            <a:off x="1463228" y="3857252"/>
            <a:ext cx="18517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lbert Sans BOLD" pitchFamily="2" charset="0"/>
              </a:rPr>
              <a:t>Very Appealing</a:t>
            </a:r>
          </a:p>
        </p:txBody>
      </p:sp>
      <p:sp>
        <p:nvSpPr>
          <p:cNvPr id="78" name="TextBox 77">
            <a:extLst>
              <a:ext uri="{FF2B5EF4-FFF2-40B4-BE49-F238E27FC236}">
                <a16:creationId xmlns:a16="http://schemas.microsoft.com/office/drawing/2014/main" id="{73DDB844-0C24-32ED-0FCD-388F0D304177}"/>
              </a:ext>
            </a:extLst>
          </p:cNvPr>
          <p:cNvSpPr txBox="1"/>
          <p:nvPr/>
        </p:nvSpPr>
        <p:spPr>
          <a:xfrm rot="16200000">
            <a:off x="134541" y="5116187"/>
            <a:ext cx="18517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latin typeface="Albert Sans BOLD" pitchFamily="2" charset="0"/>
              </a:rPr>
              <a:t>Lyrikline</a:t>
            </a:r>
            <a:endParaRPr lang="en-US">
              <a:latin typeface="Albert Sans BOLD" pitchFamily="2" charset="0"/>
            </a:endParaRPr>
          </a:p>
        </p:txBody>
      </p:sp>
      <p:sp>
        <p:nvSpPr>
          <p:cNvPr id="79" name="TextBox 78">
            <a:extLst>
              <a:ext uri="{FF2B5EF4-FFF2-40B4-BE49-F238E27FC236}">
                <a16:creationId xmlns:a16="http://schemas.microsoft.com/office/drawing/2014/main" id="{B48FD34D-42CB-EAE5-B6B3-A8C8B934D179}"/>
              </a:ext>
            </a:extLst>
          </p:cNvPr>
          <p:cNvSpPr txBox="1"/>
          <p:nvPr/>
        </p:nvSpPr>
        <p:spPr>
          <a:xfrm>
            <a:off x="852791" y="481352"/>
            <a:ext cx="10486417" cy="707886"/>
          </a:xfrm>
          <a:prstGeom prst="rect">
            <a:avLst/>
          </a:prstGeom>
          <a:noFill/>
        </p:spPr>
        <p:txBody>
          <a:bodyPr wrap="square" rtlCol="0">
            <a:spAutoFit/>
          </a:bodyPr>
          <a:lstStyle/>
          <a:p>
            <a:r>
              <a:rPr lang="en-US" sz="4000" b="1">
                <a:latin typeface="Albert Sans"/>
              </a:rPr>
              <a:t>Appeal of Website</a:t>
            </a:r>
            <a:endParaRPr lang="en-US" sz="4000"/>
          </a:p>
        </p:txBody>
      </p:sp>
      <p:sp>
        <p:nvSpPr>
          <p:cNvPr id="6" name="Arc 5">
            <a:extLst>
              <a:ext uri="{FF2B5EF4-FFF2-40B4-BE49-F238E27FC236}">
                <a16:creationId xmlns:a16="http://schemas.microsoft.com/office/drawing/2014/main" id="{BEDFACCE-248A-A678-7200-21A050EEAF56}"/>
              </a:ext>
            </a:extLst>
          </p:cNvPr>
          <p:cNvSpPr/>
          <p:nvPr/>
        </p:nvSpPr>
        <p:spPr>
          <a:xfrm>
            <a:off x="7806181" y="4626805"/>
            <a:ext cx="1353591" cy="1353591"/>
          </a:xfrm>
          <a:prstGeom prst="arc">
            <a:avLst>
              <a:gd name="adj1" fmla="val 16200000"/>
              <a:gd name="adj2" fmla="val 16332769"/>
            </a:avLst>
          </a:prstGeom>
          <a:ln w="228600" cap="rnd">
            <a:solidFill>
              <a:srgbClr val="0163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59B7F67-7D67-1E36-90A6-F4E908F27224}"/>
              </a:ext>
            </a:extLst>
          </p:cNvPr>
          <p:cNvSpPr/>
          <p:nvPr/>
        </p:nvSpPr>
        <p:spPr>
          <a:xfrm>
            <a:off x="-4141869" y="1544690"/>
            <a:ext cx="3786662" cy="581487"/>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BFC3C4F-ED3F-63D6-85FB-B16715F20EB7}"/>
              </a:ext>
            </a:extLst>
          </p:cNvPr>
          <p:cNvSpPr txBox="1"/>
          <p:nvPr/>
        </p:nvSpPr>
        <p:spPr>
          <a:xfrm>
            <a:off x="-4141869" y="1604600"/>
            <a:ext cx="3786662" cy="461665"/>
          </a:xfrm>
          <a:prstGeom prst="rect">
            <a:avLst/>
          </a:prstGeom>
          <a:noFill/>
        </p:spPr>
        <p:txBody>
          <a:bodyPr wrap="square" lIns="91440" tIns="45720" rIns="91440" bIns="45720" rtlCol="0" anchor="t">
            <a:spAutoFit/>
          </a:bodyPr>
          <a:lstStyle/>
          <a:p>
            <a:pPr algn="ctr"/>
            <a:r>
              <a:rPr lang="en-US" sz="2400">
                <a:solidFill>
                  <a:schemeClr val="bg1"/>
                </a:solidFill>
                <a:latin typeface="Albert Sans BOLD" pitchFamily="2" charset="0"/>
                <a:ea typeface="+mn-lt"/>
                <a:cs typeface="+mn-lt"/>
              </a:rPr>
              <a:t>Objective 4 Results</a:t>
            </a:r>
            <a:endParaRPr lang="en-US" sz="800">
              <a:solidFill>
                <a:schemeClr val="bg1"/>
              </a:solidFill>
              <a:latin typeface="Albert Sans BOLD" pitchFamily="2" charset="0"/>
            </a:endParaRPr>
          </a:p>
        </p:txBody>
      </p:sp>
    </p:spTree>
    <p:extLst>
      <p:ext uri="{BB962C8B-B14F-4D97-AF65-F5344CB8AC3E}">
        <p14:creationId xmlns:p14="http://schemas.microsoft.com/office/powerpoint/2010/main" val="36733350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10;&#10;Description automatically generated">
            <a:extLst>
              <a:ext uri="{FF2B5EF4-FFF2-40B4-BE49-F238E27FC236}">
                <a16:creationId xmlns:a16="http://schemas.microsoft.com/office/drawing/2014/main" id="{CE91C3CE-C037-33C7-E21A-8AA330F4F72B}"/>
              </a:ext>
            </a:extLst>
          </p:cNvPr>
          <p:cNvPicPr>
            <a:picLocks noChangeAspect="1"/>
          </p:cNvPicPr>
          <p:nvPr/>
        </p:nvPicPr>
        <p:blipFill rotWithShape="1">
          <a:blip r:embed="rId3">
            <a:extLst>
              <a:ext uri="{28A0092B-C50C-407E-A947-70E740481C1C}">
                <a14:useLocalDpi xmlns:a14="http://schemas.microsoft.com/office/drawing/2010/main" val="0"/>
              </a:ext>
            </a:extLst>
          </a:blip>
          <a:srcRect b="15636"/>
          <a:stretch/>
        </p:blipFill>
        <p:spPr>
          <a:xfrm>
            <a:off x="0" y="0"/>
            <a:ext cx="12191999" cy="6858000"/>
          </a:xfrm>
          <a:prstGeom prst="rect">
            <a:avLst/>
          </a:prstGeom>
        </p:spPr>
      </p:pic>
      <p:sp>
        <p:nvSpPr>
          <p:cNvPr id="6" name="Rectangle 5">
            <a:extLst>
              <a:ext uri="{FF2B5EF4-FFF2-40B4-BE49-F238E27FC236}">
                <a16:creationId xmlns:a16="http://schemas.microsoft.com/office/drawing/2014/main" id="{0352163A-9B45-BADB-2D8C-F3F6FEC5AEB8}"/>
              </a:ext>
            </a:extLst>
          </p:cNvPr>
          <p:cNvSpPr/>
          <p:nvPr/>
        </p:nvSpPr>
        <p:spPr>
          <a:xfrm flipH="1">
            <a:off x="0" y="0"/>
            <a:ext cx="12192000" cy="6858000"/>
          </a:xfrm>
          <a:prstGeom prst="rect">
            <a:avLst/>
          </a:prstGeom>
          <a:gradFill flip="none" rotWithShape="1">
            <a:gsLst>
              <a:gs pos="46000">
                <a:schemeClr val="tx1">
                  <a:alpha val="25000"/>
                </a:schemeClr>
              </a:gs>
              <a:gs pos="94000">
                <a:schemeClr val="tx1">
                  <a:alpha val="9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B913FC-B0A8-1DF6-BD38-D722697B0BFE}"/>
              </a:ext>
            </a:extLst>
          </p:cNvPr>
          <p:cNvSpPr txBox="1"/>
          <p:nvPr/>
        </p:nvSpPr>
        <p:spPr>
          <a:xfrm>
            <a:off x="435142" y="2143211"/>
            <a:ext cx="6092456" cy="3170099"/>
          </a:xfrm>
          <a:prstGeom prst="rect">
            <a:avLst/>
          </a:prstGeom>
          <a:noFill/>
        </p:spPr>
        <p:txBody>
          <a:bodyPr wrap="square">
            <a:spAutoFit/>
          </a:bodyPr>
          <a:lstStyle/>
          <a:p>
            <a:r>
              <a:rPr lang="en-US" sz="4000" b="1" spc="-150">
                <a:solidFill>
                  <a:schemeClr val="bg1"/>
                </a:solidFill>
                <a:latin typeface="Albert Sans BOLD" pitchFamily="2" charset="0"/>
                <a:ea typeface="+mn-lt"/>
                <a:cs typeface="+mn-lt"/>
              </a:rPr>
              <a:t>Demographics and Best Practices for Community and Social Media Outreach for Haus für </a:t>
            </a:r>
            <a:r>
              <a:rPr lang="en-US" sz="4000" b="1" spc="-150" err="1">
                <a:solidFill>
                  <a:schemeClr val="bg1"/>
                </a:solidFill>
                <a:latin typeface="Albert Sans BOLD" pitchFamily="2" charset="0"/>
                <a:ea typeface="+mn-lt"/>
                <a:cs typeface="+mn-lt"/>
              </a:rPr>
              <a:t>Poesie</a:t>
            </a:r>
            <a:r>
              <a:rPr lang="en-US" sz="4000" b="1" spc="-150">
                <a:solidFill>
                  <a:schemeClr val="bg1"/>
                </a:solidFill>
                <a:latin typeface="Albert Sans BOLD" pitchFamily="2" charset="0"/>
                <a:ea typeface="+mn-lt"/>
                <a:cs typeface="+mn-lt"/>
              </a:rPr>
              <a:t> and Subsidiaries </a:t>
            </a:r>
          </a:p>
        </p:txBody>
      </p:sp>
      <p:sp>
        <p:nvSpPr>
          <p:cNvPr id="8" name="Rectangle: Rounded Corners 7">
            <a:extLst>
              <a:ext uri="{FF2B5EF4-FFF2-40B4-BE49-F238E27FC236}">
                <a16:creationId xmlns:a16="http://schemas.microsoft.com/office/drawing/2014/main" id="{A29935CC-283A-F20D-EA67-0A74DFC10927}"/>
              </a:ext>
            </a:extLst>
          </p:cNvPr>
          <p:cNvSpPr/>
          <p:nvPr/>
        </p:nvSpPr>
        <p:spPr>
          <a:xfrm>
            <a:off x="435142" y="1544690"/>
            <a:ext cx="3786662" cy="581487"/>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7E5105-2CAC-AC18-19A8-2B1105DA7475}"/>
              </a:ext>
            </a:extLst>
          </p:cNvPr>
          <p:cNvSpPr txBox="1"/>
          <p:nvPr/>
        </p:nvSpPr>
        <p:spPr>
          <a:xfrm>
            <a:off x="435142" y="1604600"/>
            <a:ext cx="3786662" cy="461665"/>
          </a:xfrm>
          <a:prstGeom prst="rect">
            <a:avLst/>
          </a:prstGeom>
          <a:noFill/>
        </p:spPr>
        <p:txBody>
          <a:bodyPr wrap="square" lIns="91440" tIns="45720" rIns="91440" bIns="45720" rtlCol="0" anchor="t">
            <a:spAutoFit/>
          </a:bodyPr>
          <a:lstStyle/>
          <a:p>
            <a:pPr algn="ctr"/>
            <a:r>
              <a:rPr lang="en-US" sz="2400">
                <a:solidFill>
                  <a:schemeClr val="bg1"/>
                </a:solidFill>
                <a:latin typeface="Albert Sans BOLD" pitchFamily="2" charset="0"/>
                <a:ea typeface="+mn-lt"/>
                <a:cs typeface="+mn-lt"/>
              </a:rPr>
              <a:t>Objective 4 Results</a:t>
            </a:r>
            <a:endParaRPr lang="en-US" sz="800">
              <a:solidFill>
                <a:schemeClr val="bg1"/>
              </a:solidFill>
              <a:latin typeface="Albert Sans BOLD" pitchFamily="2" charset="0"/>
            </a:endParaRPr>
          </a:p>
        </p:txBody>
      </p:sp>
      <p:sp>
        <p:nvSpPr>
          <p:cNvPr id="2" name="Slide Number Placeholder 1">
            <a:extLst>
              <a:ext uri="{FF2B5EF4-FFF2-40B4-BE49-F238E27FC236}">
                <a16:creationId xmlns:a16="http://schemas.microsoft.com/office/drawing/2014/main" id="{7A91BD1C-EBA7-2C10-C2D1-14CA1F80A9A9}"/>
              </a:ext>
            </a:extLst>
          </p:cNvPr>
          <p:cNvSpPr>
            <a:spLocks noGrp="1"/>
          </p:cNvSpPr>
          <p:nvPr>
            <p:ph type="sldNum" sz="quarter" idx="12"/>
          </p:nvPr>
        </p:nvSpPr>
        <p:spPr/>
        <p:txBody>
          <a:bodyPr/>
          <a:lstStyle/>
          <a:p>
            <a:fld id="{20EC90A2-57CC-4901-BC16-90F9502FC3D7}" type="slidenum">
              <a:rPr lang="en-US" smtClean="0">
                <a:latin typeface="Albert Sans" pitchFamily="2" charset="0"/>
              </a:rPr>
              <a:t>29</a:t>
            </a:fld>
            <a:endParaRPr lang="en-US">
              <a:latin typeface="Albert Sans" pitchFamily="2" charset="0"/>
            </a:endParaRPr>
          </a:p>
        </p:txBody>
      </p:sp>
    </p:spTree>
    <p:extLst>
      <p:ext uri="{BB962C8B-B14F-4D97-AF65-F5344CB8AC3E}">
        <p14:creationId xmlns:p14="http://schemas.microsoft.com/office/powerpoint/2010/main" val="2333355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A220112-40E2-C6BC-4017-B2FBDA71415B}"/>
              </a:ext>
            </a:extLst>
          </p:cNvPr>
          <p:cNvSpPr/>
          <p:nvPr/>
        </p:nvSpPr>
        <p:spPr>
          <a:xfrm>
            <a:off x="-6678" y="2546"/>
            <a:ext cx="12198677" cy="6855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4" name="Picture 1063" descr="A green paper money with a white circle and a green sign&#10;&#10;Description automatically generated">
            <a:extLst>
              <a:ext uri="{FF2B5EF4-FFF2-40B4-BE49-F238E27FC236}">
                <a16:creationId xmlns:a16="http://schemas.microsoft.com/office/drawing/2014/main" id="{7993E1D2-1871-D302-A814-0AB4111900E8}"/>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7717565">
            <a:off x="3158850" y="4638557"/>
            <a:ext cx="781607" cy="486548"/>
          </a:xfrm>
          <a:prstGeom prst="rect">
            <a:avLst/>
          </a:prstGeom>
        </p:spPr>
      </p:pic>
      <p:pic>
        <p:nvPicPr>
          <p:cNvPr id="1065" name="Picture 1064" descr="A green paper money with a white circle and a green sign&#10;&#10;Description automatically generated">
            <a:extLst>
              <a:ext uri="{FF2B5EF4-FFF2-40B4-BE49-F238E27FC236}">
                <a16:creationId xmlns:a16="http://schemas.microsoft.com/office/drawing/2014/main" id="{1CF75A6D-7FBF-AA5C-CF94-455EC5AFF67D}"/>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7717565">
            <a:off x="2620246" y="5317101"/>
            <a:ext cx="781607" cy="501414"/>
          </a:xfrm>
          <a:prstGeom prst="rect">
            <a:avLst/>
          </a:prstGeom>
        </p:spPr>
      </p:pic>
      <p:pic>
        <p:nvPicPr>
          <p:cNvPr id="1066" name="Picture 1065" descr="A green paper money with a white circle and a green sign&#10;&#10;Description automatically generated">
            <a:extLst>
              <a:ext uri="{FF2B5EF4-FFF2-40B4-BE49-F238E27FC236}">
                <a16:creationId xmlns:a16="http://schemas.microsoft.com/office/drawing/2014/main" id="{3B0543DE-7B00-5C84-8BA7-7BD6B459D948}"/>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7717565">
            <a:off x="3703265" y="3957221"/>
            <a:ext cx="781607" cy="486549"/>
          </a:xfrm>
          <a:prstGeom prst="rect">
            <a:avLst/>
          </a:prstGeom>
        </p:spPr>
      </p:pic>
      <p:pic>
        <p:nvPicPr>
          <p:cNvPr id="1068" name="Picture 1067" descr="A green paper money with a white circle and a green sign&#10;&#10;Description automatically generated">
            <a:extLst>
              <a:ext uri="{FF2B5EF4-FFF2-40B4-BE49-F238E27FC236}">
                <a16:creationId xmlns:a16="http://schemas.microsoft.com/office/drawing/2014/main" id="{944F88A4-2FB2-7B3E-011A-35368E9D1F53}"/>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7717565">
            <a:off x="4804226" y="2583830"/>
            <a:ext cx="781607" cy="501414"/>
          </a:xfrm>
          <a:prstGeom prst="rect">
            <a:avLst/>
          </a:prstGeom>
        </p:spPr>
      </p:pic>
      <p:pic>
        <p:nvPicPr>
          <p:cNvPr id="2" name="Picture 1" descr="A green paper money with a white circle and a green sign&#10;&#10;Description automatically generated">
            <a:extLst>
              <a:ext uri="{FF2B5EF4-FFF2-40B4-BE49-F238E27FC236}">
                <a16:creationId xmlns:a16="http://schemas.microsoft.com/office/drawing/2014/main" id="{16490348-38DF-FF56-87E6-E55CC4CFB8EA}"/>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7717565">
            <a:off x="4256649" y="3269128"/>
            <a:ext cx="781607" cy="501414"/>
          </a:xfrm>
          <a:prstGeom prst="rect">
            <a:avLst/>
          </a:prstGeom>
        </p:spPr>
      </p:pic>
      <p:pic>
        <p:nvPicPr>
          <p:cNvPr id="1042" name="Picture 1041" descr="A green paper money with a white circle and a green sign&#10;&#10;Description automatically generated">
            <a:extLst>
              <a:ext uri="{FF2B5EF4-FFF2-40B4-BE49-F238E27FC236}">
                <a16:creationId xmlns:a16="http://schemas.microsoft.com/office/drawing/2014/main" id="{A8307461-9BBC-CB8B-FD20-639C85AB1EF8}"/>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5400000">
            <a:off x="5705191" y="3436227"/>
            <a:ext cx="781607" cy="486546"/>
          </a:xfrm>
          <a:prstGeom prst="rect">
            <a:avLst/>
          </a:prstGeom>
        </p:spPr>
      </p:pic>
      <p:sp>
        <p:nvSpPr>
          <p:cNvPr id="6" name="TextBox 5">
            <a:extLst>
              <a:ext uri="{FF2B5EF4-FFF2-40B4-BE49-F238E27FC236}">
                <a16:creationId xmlns:a16="http://schemas.microsoft.com/office/drawing/2014/main" id="{38905D2B-91AD-938F-A62B-2CF12AAA1A75}"/>
              </a:ext>
            </a:extLst>
          </p:cNvPr>
          <p:cNvSpPr txBox="1"/>
          <p:nvPr/>
        </p:nvSpPr>
        <p:spPr>
          <a:xfrm>
            <a:off x="667190" y="493932"/>
            <a:ext cx="11010251" cy="1077218"/>
          </a:xfrm>
          <a:prstGeom prst="rect">
            <a:avLst/>
          </a:prstGeom>
          <a:noFill/>
        </p:spPr>
        <p:txBody>
          <a:bodyPr wrap="square" rtlCol="0">
            <a:spAutoFit/>
          </a:bodyPr>
          <a:lstStyle/>
          <a:p>
            <a:r>
              <a:rPr lang="en-US" sz="3200" b="1" spc="-150">
                <a:latin typeface="Albert Sans" pitchFamily="2" charset="0"/>
              </a:rPr>
              <a:t>Berlin’s Government emphasizes the need for a strong infrastructure supporting literature production and reading</a:t>
            </a:r>
          </a:p>
        </p:txBody>
      </p:sp>
      <p:pic>
        <p:nvPicPr>
          <p:cNvPr id="9" name="Picture 8" descr="A green paper money with a white circle and a green sign&#10;&#10;Description automatically generated">
            <a:extLst>
              <a:ext uri="{FF2B5EF4-FFF2-40B4-BE49-F238E27FC236}">
                <a16:creationId xmlns:a16="http://schemas.microsoft.com/office/drawing/2014/main" id="{54DFA112-F9CF-532C-457F-AB9C33DF95F4}"/>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13882435" flipV="1">
            <a:off x="7622566" y="3958577"/>
            <a:ext cx="781607" cy="486548"/>
          </a:xfrm>
          <a:prstGeom prst="rect">
            <a:avLst/>
          </a:prstGeom>
        </p:spPr>
      </p:pic>
      <p:pic>
        <p:nvPicPr>
          <p:cNvPr id="10" name="Picture 9" descr="A green paper money with a white circle and a green sign&#10;&#10;Description automatically generated">
            <a:extLst>
              <a:ext uri="{FF2B5EF4-FFF2-40B4-BE49-F238E27FC236}">
                <a16:creationId xmlns:a16="http://schemas.microsoft.com/office/drawing/2014/main" id="{3009B4D9-162A-2352-A5D0-1354D6C27CBA}"/>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13882435" flipV="1">
            <a:off x="7083962" y="3265167"/>
            <a:ext cx="781607" cy="501414"/>
          </a:xfrm>
          <a:prstGeom prst="rect">
            <a:avLst/>
          </a:prstGeom>
        </p:spPr>
      </p:pic>
      <p:pic>
        <p:nvPicPr>
          <p:cNvPr id="11" name="Picture 10" descr="A green paper money with a white circle and a green sign&#10;&#10;Description automatically generated">
            <a:extLst>
              <a:ext uri="{FF2B5EF4-FFF2-40B4-BE49-F238E27FC236}">
                <a16:creationId xmlns:a16="http://schemas.microsoft.com/office/drawing/2014/main" id="{A32C09C0-49D9-29B6-D2B8-B95CB07F96A0}"/>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13882435" flipV="1">
            <a:off x="8166981" y="4639912"/>
            <a:ext cx="781607" cy="486549"/>
          </a:xfrm>
          <a:prstGeom prst="rect">
            <a:avLst/>
          </a:prstGeom>
        </p:spPr>
      </p:pic>
      <p:pic>
        <p:nvPicPr>
          <p:cNvPr id="1043" name="Picture 1042" descr="A green paper money with a white circle and a green sign&#10;&#10;Description automatically generated">
            <a:extLst>
              <a:ext uri="{FF2B5EF4-FFF2-40B4-BE49-F238E27FC236}">
                <a16:creationId xmlns:a16="http://schemas.microsoft.com/office/drawing/2014/main" id="{3A28553F-9057-D9F9-27C1-3CE558922677}"/>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5400000">
            <a:off x="5705193" y="4308353"/>
            <a:ext cx="781607" cy="486547"/>
          </a:xfrm>
          <a:prstGeom prst="rect">
            <a:avLst/>
          </a:prstGeom>
        </p:spPr>
      </p:pic>
      <p:grpSp>
        <p:nvGrpSpPr>
          <p:cNvPr id="58" name="Group 57">
            <a:extLst>
              <a:ext uri="{FF2B5EF4-FFF2-40B4-BE49-F238E27FC236}">
                <a16:creationId xmlns:a16="http://schemas.microsoft.com/office/drawing/2014/main" id="{45C8AC03-1AD3-733D-7FEC-5C7425039EB7}"/>
              </a:ext>
            </a:extLst>
          </p:cNvPr>
          <p:cNvGrpSpPr/>
          <p:nvPr/>
        </p:nvGrpSpPr>
        <p:grpSpPr>
          <a:xfrm>
            <a:off x="9810916" y="4778165"/>
            <a:ext cx="1961119" cy="1719220"/>
            <a:chOff x="7495478" y="4281125"/>
            <a:chExt cx="2162539" cy="1895795"/>
          </a:xfrm>
        </p:grpSpPr>
        <p:sp>
          <p:nvSpPr>
            <p:cNvPr id="53" name="Rectangle: Rounded Corners 52">
              <a:extLst>
                <a:ext uri="{FF2B5EF4-FFF2-40B4-BE49-F238E27FC236}">
                  <a16:creationId xmlns:a16="http://schemas.microsoft.com/office/drawing/2014/main" id="{52734EC0-5278-4859-3443-01FE6C513C66}"/>
                </a:ext>
              </a:extLst>
            </p:cNvPr>
            <p:cNvSpPr/>
            <p:nvPr/>
          </p:nvSpPr>
          <p:spPr>
            <a:xfrm>
              <a:off x="7495478" y="4281125"/>
              <a:ext cx="2162539" cy="1895795"/>
            </a:xfrm>
            <a:prstGeom prst="roundRect">
              <a:avLst>
                <a:gd name="adj" fmla="val 8108"/>
              </a:avLst>
            </a:prstGeom>
            <a:solidFill>
              <a:schemeClr val="bg1"/>
            </a:solidFill>
            <a:ln>
              <a:noFill/>
            </a:ln>
            <a:effectLst>
              <a:outerShdw blurRad="2540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032" name="Picture 8" descr="LesArt – Berliner Zentrum für Kinder- und Jugendliteratur – Wikipedia">
              <a:extLst>
                <a:ext uri="{FF2B5EF4-FFF2-40B4-BE49-F238E27FC236}">
                  <a16:creationId xmlns:a16="http://schemas.microsoft.com/office/drawing/2014/main" id="{AECC48D5-5568-671D-E9F1-7953E1701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668" y="4464641"/>
              <a:ext cx="1528762" cy="15287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5B78131F-03E9-B2F7-FFE5-A6D7307846B2}"/>
              </a:ext>
            </a:extLst>
          </p:cNvPr>
          <p:cNvGrpSpPr/>
          <p:nvPr/>
        </p:nvGrpSpPr>
        <p:grpSpPr>
          <a:xfrm>
            <a:off x="7805332" y="4601591"/>
            <a:ext cx="2096249" cy="2096249"/>
            <a:chOff x="7909744" y="4628399"/>
            <a:chExt cx="2096249" cy="2096249"/>
          </a:xfrm>
        </p:grpSpPr>
        <p:sp>
          <p:nvSpPr>
            <p:cNvPr id="61" name="Rectangle: Rounded Corners 60">
              <a:extLst>
                <a:ext uri="{FF2B5EF4-FFF2-40B4-BE49-F238E27FC236}">
                  <a16:creationId xmlns:a16="http://schemas.microsoft.com/office/drawing/2014/main" id="{F06480FD-CDE2-2264-BC35-C19D5ADFFB05}"/>
                </a:ext>
              </a:extLst>
            </p:cNvPr>
            <p:cNvSpPr/>
            <p:nvPr/>
          </p:nvSpPr>
          <p:spPr>
            <a:xfrm>
              <a:off x="7909744" y="4628399"/>
              <a:ext cx="2096249" cy="2096249"/>
            </a:xfrm>
            <a:prstGeom prst="roundRect">
              <a:avLst>
                <a:gd name="adj" fmla="val 7028"/>
              </a:avLst>
            </a:prstGeom>
            <a:solidFill>
              <a:schemeClr val="bg1"/>
            </a:solidFill>
            <a:ln>
              <a:noFill/>
            </a:ln>
            <a:effectLst>
              <a:outerShdw blurRad="2540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Literaturforum im Brecht-Haus - YouTube">
              <a:extLst>
                <a:ext uri="{FF2B5EF4-FFF2-40B4-BE49-F238E27FC236}">
                  <a16:creationId xmlns:a16="http://schemas.microsoft.com/office/drawing/2014/main" id="{3CF9C5FD-9B7B-14AE-8572-467FEA3A2D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9606" y="4856838"/>
              <a:ext cx="1630273" cy="16302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1EC535F4-1DB7-1A6C-1912-5E7C6A6927AD}"/>
              </a:ext>
            </a:extLst>
          </p:cNvPr>
          <p:cNvGrpSpPr/>
          <p:nvPr/>
        </p:nvGrpSpPr>
        <p:grpSpPr>
          <a:xfrm>
            <a:off x="419965" y="4634780"/>
            <a:ext cx="3057845" cy="1895794"/>
            <a:chOff x="403659" y="4677793"/>
            <a:chExt cx="3057845" cy="1895794"/>
          </a:xfrm>
        </p:grpSpPr>
        <p:sp>
          <p:nvSpPr>
            <p:cNvPr id="29" name="Rectangle: Rounded Corners 28">
              <a:extLst>
                <a:ext uri="{FF2B5EF4-FFF2-40B4-BE49-F238E27FC236}">
                  <a16:creationId xmlns:a16="http://schemas.microsoft.com/office/drawing/2014/main" id="{8083F0E9-878D-C858-ACFC-F0C16831B291}"/>
                </a:ext>
              </a:extLst>
            </p:cNvPr>
            <p:cNvSpPr/>
            <p:nvPr/>
          </p:nvSpPr>
          <p:spPr>
            <a:xfrm>
              <a:off x="403659" y="4677793"/>
              <a:ext cx="3057845" cy="1895794"/>
            </a:xfrm>
            <a:prstGeom prst="roundRect">
              <a:avLst>
                <a:gd name="adj" fmla="val 7028"/>
              </a:avLst>
            </a:prstGeom>
            <a:solidFill>
              <a:schemeClr val="bg1"/>
            </a:solidFill>
            <a:ln>
              <a:noFill/>
            </a:ln>
            <a:effectLst>
              <a:outerShdw blurRad="2540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CB – Literarisches Colloquium Berlin [Deutschland] – RECIT – Réseau  Européen des Centres de Traducteurs littéraires">
              <a:extLst>
                <a:ext uri="{FF2B5EF4-FFF2-40B4-BE49-F238E27FC236}">
                  <a16:creationId xmlns:a16="http://schemas.microsoft.com/office/drawing/2014/main" id="{2CA6CD9B-F469-E28F-8C7F-4105B22D6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84" y="5185107"/>
              <a:ext cx="2563393" cy="8811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28F4C6E4-CA60-20CB-FE38-E61F10368A1E}"/>
              </a:ext>
            </a:extLst>
          </p:cNvPr>
          <p:cNvGrpSpPr/>
          <p:nvPr/>
        </p:nvGrpSpPr>
        <p:grpSpPr>
          <a:xfrm>
            <a:off x="2878448" y="5040210"/>
            <a:ext cx="3186113" cy="1577106"/>
            <a:chOff x="4833508" y="4621842"/>
            <a:chExt cx="3186113" cy="1577106"/>
          </a:xfrm>
        </p:grpSpPr>
        <p:sp>
          <p:nvSpPr>
            <p:cNvPr id="46" name="Rectangle: Rounded Corners 45">
              <a:extLst>
                <a:ext uri="{FF2B5EF4-FFF2-40B4-BE49-F238E27FC236}">
                  <a16:creationId xmlns:a16="http://schemas.microsoft.com/office/drawing/2014/main" id="{1E4A40F3-046A-625F-7E2A-DE9364034386}"/>
                </a:ext>
              </a:extLst>
            </p:cNvPr>
            <p:cNvSpPr/>
            <p:nvPr/>
          </p:nvSpPr>
          <p:spPr>
            <a:xfrm>
              <a:off x="4833508" y="4621842"/>
              <a:ext cx="3186113" cy="1577106"/>
            </a:xfrm>
            <a:prstGeom prst="roundRect">
              <a:avLst>
                <a:gd name="adj" fmla="val 8108"/>
              </a:avLst>
            </a:prstGeom>
            <a:solidFill>
              <a:schemeClr val="bg1"/>
            </a:solidFill>
            <a:ln>
              <a:noFill/>
            </a:ln>
            <a:effectLst>
              <a:outerShdw blurRad="2540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Literaturhaus Berlin | Startseite">
              <a:extLst>
                <a:ext uri="{FF2B5EF4-FFF2-40B4-BE49-F238E27FC236}">
                  <a16:creationId xmlns:a16="http://schemas.microsoft.com/office/drawing/2014/main" id="{4828A8ED-D0A9-588A-E8F6-8D993C3FE4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6013" y="5185107"/>
              <a:ext cx="2621104" cy="450577"/>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039" descr="A green paper money with a white circle and a green sign&#10;&#10;Description automatically generated">
            <a:extLst>
              <a:ext uri="{FF2B5EF4-FFF2-40B4-BE49-F238E27FC236}">
                <a16:creationId xmlns:a16="http://schemas.microsoft.com/office/drawing/2014/main" id="{8C01D670-E194-1E81-7792-0E077F92B0F7}"/>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5400000">
            <a:off x="5705191" y="2564100"/>
            <a:ext cx="781607" cy="486545"/>
          </a:xfrm>
          <a:prstGeom prst="rect">
            <a:avLst/>
          </a:prstGeom>
        </p:spPr>
      </p:pic>
      <p:pic>
        <p:nvPicPr>
          <p:cNvPr id="14" name="Picture 13" descr="A green paper money with a white circle and a green sign&#10;&#10;Description automatically generated">
            <a:extLst>
              <a:ext uri="{FF2B5EF4-FFF2-40B4-BE49-F238E27FC236}">
                <a16:creationId xmlns:a16="http://schemas.microsoft.com/office/drawing/2014/main" id="{984CCC08-83B2-8FAA-E8CE-22F56CC66CDB}"/>
              </a:ext>
            </a:extLst>
          </p:cNvPr>
          <p:cNvPicPr>
            <a:picLocks noChangeAspect="1"/>
          </p:cNvPicPr>
          <p:nvPr/>
        </p:nvPicPr>
        <p:blipFill rotWithShape="1">
          <a:blip r:embed="rId3">
            <a:extLst>
              <a:ext uri="{28A0092B-C50C-407E-A947-70E740481C1C}">
                <a14:useLocalDpi xmlns:a14="http://schemas.microsoft.com/office/drawing/2010/main" val="0"/>
              </a:ext>
            </a:extLst>
          </a:blip>
          <a:srcRect l="3546" t="21131" r="4255" b="21475"/>
          <a:stretch/>
        </p:blipFill>
        <p:spPr>
          <a:xfrm rot="13882435" flipV="1">
            <a:off x="6539551" y="2583829"/>
            <a:ext cx="781607" cy="501414"/>
          </a:xfrm>
          <a:prstGeom prst="rect">
            <a:avLst/>
          </a:prstGeom>
        </p:spPr>
      </p:pic>
      <p:sp>
        <p:nvSpPr>
          <p:cNvPr id="15" name="Rectangle 14">
            <a:extLst>
              <a:ext uri="{FF2B5EF4-FFF2-40B4-BE49-F238E27FC236}">
                <a16:creationId xmlns:a16="http://schemas.microsoft.com/office/drawing/2014/main" id="{EC2EE7C3-B4A7-F8AA-ECFD-DD3FFD95FEF3}"/>
              </a:ext>
            </a:extLst>
          </p:cNvPr>
          <p:cNvSpPr/>
          <p:nvPr/>
        </p:nvSpPr>
        <p:spPr>
          <a:xfrm>
            <a:off x="4603548" y="1731270"/>
            <a:ext cx="3083085" cy="1151785"/>
          </a:xfrm>
          <a:prstGeom prst="rect">
            <a:avLst/>
          </a:prstGeom>
          <a:solidFill>
            <a:schemeClr val="bg1"/>
          </a:soli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6DE94C7-4C27-DD18-0488-7E8D4479D95F}"/>
              </a:ext>
            </a:extLst>
          </p:cNvPr>
          <p:cNvSpPr txBox="1"/>
          <p:nvPr/>
        </p:nvSpPr>
        <p:spPr>
          <a:xfrm>
            <a:off x="4603548" y="1949211"/>
            <a:ext cx="2990850" cy="646331"/>
          </a:xfrm>
          <a:prstGeom prst="rect">
            <a:avLst/>
          </a:prstGeom>
          <a:noFill/>
          <a:effectLst/>
        </p:spPr>
        <p:txBody>
          <a:bodyPr wrap="square" rtlCol="0">
            <a:spAutoFit/>
          </a:bodyPr>
          <a:lstStyle/>
          <a:p>
            <a:pPr algn="ctr"/>
            <a:r>
              <a:rPr lang="en-US" sz="3600">
                <a:solidFill>
                  <a:srgbClr val="5EAC24"/>
                </a:solidFill>
                <a:latin typeface="Albert Sans Black" pitchFamily="2" charset="0"/>
              </a:rPr>
              <a:t>FUNDING</a:t>
            </a:r>
          </a:p>
        </p:txBody>
      </p:sp>
      <p:grpSp>
        <p:nvGrpSpPr>
          <p:cNvPr id="56" name="Group 55">
            <a:extLst>
              <a:ext uri="{FF2B5EF4-FFF2-40B4-BE49-F238E27FC236}">
                <a16:creationId xmlns:a16="http://schemas.microsoft.com/office/drawing/2014/main" id="{5B6655F2-52FF-4CF3-1174-02BD7D708B45}"/>
              </a:ext>
            </a:extLst>
          </p:cNvPr>
          <p:cNvGrpSpPr/>
          <p:nvPr/>
        </p:nvGrpSpPr>
        <p:grpSpPr>
          <a:xfrm>
            <a:off x="5754775" y="4441431"/>
            <a:ext cx="2096249" cy="2096249"/>
            <a:chOff x="521119" y="2290200"/>
            <a:chExt cx="1895795" cy="1895795"/>
          </a:xfrm>
        </p:grpSpPr>
        <p:sp>
          <p:nvSpPr>
            <p:cNvPr id="51" name="Rectangle: Rounded Corners 50">
              <a:extLst>
                <a:ext uri="{FF2B5EF4-FFF2-40B4-BE49-F238E27FC236}">
                  <a16:creationId xmlns:a16="http://schemas.microsoft.com/office/drawing/2014/main" id="{77B57F28-6FC3-0B4D-DFFA-01C7898B9B6A}"/>
                </a:ext>
              </a:extLst>
            </p:cNvPr>
            <p:cNvSpPr/>
            <p:nvPr/>
          </p:nvSpPr>
          <p:spPr>
            <a:xfrm>
              <a:off x="521119" y="2290200"/>
              <a:ext cx="1895795" cy="1895795"/>
            </a:xfrm>
            <a:prstGeom prst="roundRect">
              <a:avLst>
                <a:gd name="adj" fmla="val 7028"/>
              </a:avLst>
            </a:prstGeom>
            <a:solidFill>
              <a:schemeClr val="bg1"/>
            </a:solidFill>
            <a:ln>
              <a:noFill/>
            </a:ln>
            <a:effectLst>
              <a:outerShdw blurRad="2540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ack text on a white background&#10;&#10;Description automatically generated">
              <a:extLst>
                <a:ext uri="{FF2B5EF4-FFF2-40B4-BE49-F238E27FC236}">
                  <a16:creationId xmlns:a16="http://schemas.microsoft.com/office/drawing/2014/main" id="{C452A092-0DD6-260A-847C-B16D640B62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043" y="2507124"/>
              <a:ext cx="1461946" cy="1461946"/>
            </a:xfrm>
            <a:prstGeom prst="rect">
              <a:avLst/>
            </a:prstGeom>
            <a:effectLst/>
          </p:spPr>
        </p:pic>
      </p:grpSp>
      <p:sp>
        <p:nvSpPr>
          <p:cNvPr id="3" name="Slide Number Placeholder 2">
            <a:extLst>
              <a:ext uri="{FF2B5EF4-FFF2-40B4-BE49-F238E27FC236}">
                <a16:creationId xmlns:a16="http://schemas.microsoft.com/office/drawing/2014/main" id="{87DB10EA-308D-7168-323B-19A3969763A9}"/>
              </a:ext>
            </a:extLst>
          </p:cNvPr>
          <p:cNvSpPr>
            <a:spLocks noGrp="1"/>
          </p:cNvSpPr>
          <p:nvPr>
            <p:ph type="sldNum" sz="quarter" idx="12"/>
          </p:nvPr>
        </p:nvSpPr>
        <p:spPr/>
        <p:txBody>
          <a:bodyPr/>
          <a:lstStyle/>
          <a:p>
            <a:fld id="{20EC90A2-57CC-4901-BC16-90F9502FC3D7}" type="slidenum">
              <a:rPr lang="en-US" smtClean="0">
                <a:latin typeface="Albert Sans" pitchFamily="2" charset="0"/>
              </a:rPr>
              <a:t>3</a:t>
            </a:fld>
            <a:endParaRPr lang="en-US">
              <a:latin typeface="Albert Sans" pitchFamily="2" charset="0"/>
            </a:endParaRPr>
          </a:p>
        </p:txBody>
      </p:sp>
    </p:spTree>
    <p:extLst>
      <p:ext uri="{BB962C8B-B14F-4D97-AF65-F5344CB8AC3E}">
        <p14:creationId xmlns:p14="http://schemas.microsoft.com/office/powerpoint/2010/main" val="409500250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endCondLst>
                                    <p:cond evt="onNext" delay="0">
                                      <p:tgtEl>
                                        <p:sldTgt/>
                                      </p:tgtEl>
                                    </p:cond>
                                  </p:endCondLst>
                                  <p:childTnLst>
                                    <p:animMotion origin="layout" path="M 0 7.40741E-7 L 0 0.12731 " pathEditMode="relative" rAng="0" ptsTypes="AA">
                                      <p:cBhvr>
                                        <p:cTn id="6" dur="1000" fill="hold"/>
                                        <p:tgtEl>
                                          <p:spTgt spid="1040"/>
                                        </p:tgtEl>
                                        <p:attrNameLst>
                                          <p:attrName>ppt_x</p:attrName>
                                          <p:attrName>ppt_y</p:attrName>
                                        </p:attrNameLst>
                                      </p:cBhvr>
                                      <p:rCtr x="0" y="6366"/>
                                    </p:animMotion>
                                  </p:childTnLst>
                                </p:cTn>
                              </p:par>
                              <p:par>
                                <p:cTn id="7" presetID="42" presetClass="path" presetSubtype="0" repeatCount="indefinite" fill="hold" nodeType="withEffect">
                                  <p:stCondLst>
                                    <p:cond delay="0"/>
                                  </p:stCondLst>
                                  <p:endCondLst>
                                    <p:cond evt="onNext" delay="0">
                                      <p:tgtEl>
                                        <p:sldTgt/>
                                      </p:tgtEl>
                                    </p:cond>
                                  </p:endCondLst>
                                  <p:childTnLst>
                                    <p:animMotion origin="layout" path="M 0 -4.07407E-6 L 0 0.12709 " pathEditMode="relative" rAng="0" ptsTypes="AA">
                                      <p:cBhvr>
                                        <p:cTn id="8" dur="1000" fill="hold"/>
                                        <p:tgtEl>
                                          <p:spTgt spid="1042"/>
                                        </p:tgtEl>
                                        <p:attrNameLst>
                                          <p:attrName>ppt_x</p:attrName>
                                          <p:attrName>ppt_y</p:attrName>
                                        </p:attrNameLst>
                                      </p:cBhvr>
                                      <p:rCtr x="0" y="6343"/>
                                    </p:animMotion>
                                  </p:childTnLst>
                                </p:cTn>
                              </p:par>
                              <p:par>
                                <p:cTn id="9" presetID="42" presetClass="path" presetSubtype="0" repeatCount="indefinite" fill="hold" nodeType="withEffect">
                                  <p:stCondLst>
                                    <p:cond delay="0"/>
                                  </p:stCondLst>
                                  <p:endCondLst>
                                    <p:cond evt="onNext" delay="0">
                                      <p:tgtEl>
                                        <p:sldTgt/>
                                      </p:tgtEl>
                                    </p:cond>
                                  </p:endCondLst>
                                  <p:childTnLst>
                                    <p:animMotion origin="layout" path="M 0 2.59259E-6 L 0 0.12523 " pathEditMode="relative" rAng="0" ptsTypes="AA">
                                      <p:cBhvr>
                                        <p:cTn id="10" dur="1000" fill="hold"/>
                                        <p:tgtEl>
                                          <p:spTgt spid="1043"/>
                                        </p:tgtEl>
                                        <p:attrNameLst>
                                          <p:attrName>ppt_x</p:attrName>
                                          <p:attrName>ppt_y</p:attrName>
                                        </p:attrNameLst>
                                      </p:cBhvr>
                                      <p:rCtr x="0" y="6250"/>
                                    </p:animMotion>
                                  </p:childTnLst>
                                </p:cTn>
                              </p:par>
                              <p:par>
                                <p:cTn id="11" presetID="42" presetClass="path" presetSubtype="0" repeatCount="indefinite" fill="hold" nodeType="withEffect">
                                  <p:stCondLst>
                                    <p:cond delay="0"/>
                                  </p:stCondLst>
                                  <p:childTnLst>
                                    <p:animMotion origin="layout" path="M -1.66667E-6 -4.44444E-6 L -0.04479 0.10024 " pathEditMode="relative" rAng="0" ptsTypes="AA">
                                      <p:cBhvr>
                                        <p:cTn id="12" dur="1000" fill="hold"/>
                                        <p:tgtEl>
                                          <p:spTgt spid="1068"/>
                                        </p:tgtEl>
                                        <p:attrNameLst>
                                          <p:attrName>ppt_x</p:attrName>
                                          <p:attrName>ppt_y</p:attrName>
                                        </p:attrNameLst>
                                      </p:cBhvr>
                                      <p:rCtr x="-2240" y="5000"/>
                                    </p:animMotion>
                                  </p:childTnLst>
                                </p:cTn>
                              </p:par>
                              <p:par>
                                <p:cTn id="13" presetID="42" presetClass="path" presetSubtype="0" repeatCount="indefinite" fill="hold" nodeType="withEffect">
                                  <p:stCondLst>
                                    <p:cond delay="0"/>
                                  </p:stCondLst>
                                  <p:childTnLst>
                                    <p:animMotion origin="layout" path="M 2.08333E-7 -4.44444E-6 L -0.04544 0.09931 " pathEditMode="relative" rAng="0" ptsTypes="AA">
                                      <p:cBhvr>
                                        <p:cTn id="14" dur="1000" fill="hold"/>
                                        <p:tgtEl>
                                          <p:spTgt spid="2"/>
                                        </p:tgtEl>
                                        <p:attrNameLst>
                                          <p:attrName>ppt_x</p:attrName>
                                          <p:attrName>ppt_y</p:attrName>
                                        </p:attrNameLst>
                                      </p:cBhvr>
                                      <p:rCtr x="-2279" y="4954"/>
                                    </p:animMotion>
                                  </p:childTnLst>
                                </p:cTn>
                              </p:par>
                              <p:par>
                                <p:cTn id="15" presetID="42" presetClass="path" presetSubtype="0" repeatCount="indefinite" fill="hold" nodeType="withEffect">
                                  <p:stCondLst>
                                    <p:cond delay="0"/>
                                  </p:stCondLst>
                                  <p:childTnLst>
                                    <p:animMotion origin="layout" path="M 2.70833E-6 0 L -0.04414 0.1 " pathEditMode="relative" rAng="0" ptsTypes="AA">
                                      <p:cBhvr>
                                        <p:cTn id="16" dur="1000" fill="hold"/>
                                        <p:tgtEl>
                                          <p:spTgt spid="1066"/>
                                        </p:tgtEl>
                                        <p:attrNameLst>
                                          <p:attrName>ppt_x</p:attrName>
                                          <p:attrName>ppt_y</p:attrName>
                                        </p:attrNameLst>
                                      </p:cBhvr>
                                      <p:rCtr x="-2214" y="5000"/>
                                    </p:animMotion>
                                  </p:childTnLst>
                                </p:cTn>
                              </p:par>
                              <p:par>
                                <p:cTn id="17" presetID="42" presetClass="path" presetSubtype="0" repeatCount="indefinite" fill="hold" nodeType="withEffect">
                                  <p:stCondLst>
                                    <p:cond delay="0"/>
                                  </p:stCondLst>
                                  <p:childTnLst>
                                    <p:animMotion origin="layout" path="M 4.16667E-6 4.44444E-6 L -0.04584 0.09745 " pathEditMode="relative" rAng="0" ptsTypes="AA">
                                      <p:cBhvr>
                                        <p:cTn id="18" dur="1000" fill="hold"/>
                                        <p:tgtEl>
                                          <p:spTgt spid="1064"/>
                                        </p:tgtEl>
                                        <p:attrNameLst>
                                          <p:attrName>ppt_x</p:attrName>
                                          <p:attrName>ppt_y</p:attrName>
                                        </p:attrNameLst>
                                      </p:cBhvr>
                                      <p:rCtr x="-2292" y="4861"/>
                                    </p:animMotion>
                                  </p:childTnLst>
                                </p:cTn>
                              </p:par>
                              <p:par>
                                <p:cTn id="19" presetID="42" presetClass="path" presetSubtype="0" repeatCount="indefinite" fill="hold" nodeType="withEffect">
                                  <p:stCondLst>
                                    <p:cond delay="0"/>
                                  </p:stCondLst>
                                  <p:childTnLst>
                                    <p:animMotion origin="layout" path="M 6.25E-7 -4.44444E-6 L 0.04479 0.10024 " pathEditMode="relative" rAng="0" ptsTypes="AA">
                                      <p:cBhvr>
                                        <p:cTn id="20" dur="1000" fill="hold"/>
                                        <p:tgtEl>
                                          <p:spTgt spid="14"/>
                                        </p:tgtEl>
                                        <p:attrNameLst>
                                          <p:attrName>ppt_x</p:attrName>
                                          <p:attrName>ppt_y</p:attrName>
                                        </p:attrNameLst>
                                      </p:cBhvr>
                                      <p:rCtr x="2240" y="5000"/>
                                    </p:animMotion>
                                  </p:childTnLst>
                                </p:cTn>
                              </p:par>
                              <p:par>
                                <p:cTn id="21" presetID="42" presetClass="path" presetSubtype="0" repeatCount="indefinite" fill="hold" nodeType="withEffect">
                                  <p:stCondLst>
                                    <p:cond delay="0"/>
                                  </p:stCondLst>
                                  <p:childTnLst>
                                    <p:animMotion origin="layout" path="M -8.33333E-7 -1.48148E-6 L 0.0444 0.1 " pathEditMode="relative" rAng="0" ptsTypes="AA">
                                      <p:cBhvr>
                                        <p:cTn id="22" dur="1000" fill="hold"/>
                                        <p:tgtEl>
                                          <p:spTgt spid="10"/>
                                        </p:tgtEl>
                                        <p:attrNameLst>
                                          <p:attrName>ppt_x</p:attrName>
                                          <p:attrName>ppt_y</p:attrName>
                                        </p:attrNameLst>
                                      </p:cBhvr>
                                      <p:rCtr x="2214" y="5000"/>
                                    </p:animMotion>
                                  </p:childTnLst>
                                </p:cTn>
                              </p:par>
                              <p:par>
                                <p:cTn id="23" presetID="42" presetClass="path" presetSubtype="0" repeatCount="indefinite" fill="hold" nodeType="withEffect">
                                  <p:stCondLst>
                                    <p:cond delay="0"/>
                                  </p:stCondLst>
                                  <p:childTnLst>
                                    <p:animMotion origin="layout" path="M -1.66667E-6 -1.48148E-6 L 0.04453 0.1 " pathEditMode="relative" rAng="0" ptsTypes="AA">
                                      <p:cBhvr>
                                        <p:cTn id="24" dur="1000" fill="hold"/>
                                        <p:tgtEl>
                                          <p:spTgt spid="9"/>
                                        </p:tgtEl>
                                        <p:attrNameLst>
                                          <p:attrName>ppt_x</p:attrName>
                                          <p:attrName>ppt_y</p:attrName>
                                        </p:attrNameLst>
                                      </p:cBhvr>
                                      <p:rCtr x="2227" y="5000"/>
                                    </p:animMotion>
                                  </p:childTnLst>
                                </p:cTn>
                              </p:par>
                              <p:par>
                                <p:cTn id="25" presetID="42" presetClass="path" presetSubtype="0" repeatCount="indefinite" fill="hold" nodeType="withEffect">
                                  <p:stCondLst>
                                    <p:cond delay="0"/>
                                  </p:stCondLst>
                                  <p:childTnLst>
                                    <p:animMotion origin="layout" path="M -3.125E-6 2.96296E-6 L 0.04479 0.09583 " pathEditMode="relative" rAng="0" ptsTypes="AA">
                                      <p:cBhvr>
                                        <p:cTn id="26" dur="1000" fill="hold"/>
                                        <p:tgtEl>
                                          <p:spTgt spid="11"/>
                                        </p:tgtEl>
                                        <p:attrNameLst>
                                          <p:attrName>ppt_x</p:attrName>
                                          <p:attrName>ppt_y</p:attrName>
                                        </p:attrNameLst>
                                      </p:cBhvr>
                                      <p:rCtr x="2240" y="4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B86B390-5F65-AD2F-E0AA-75C1A400194A}"/>
              </a:ext>
            </a:extLst>
          </p:cNvPr>
          <p:cNvSpPr>
            <a:spLocks/>
          </p:cNvSpPr>
          <p:nvPr/>
        </p:nvSpPr>
        <p:spPr>
          <a:xfrm>
            <a:off x="423728" y="1976452"/>
            <a:ext cx="11344544" cy="4309148"/>
          </a:xfrm>
          <a:prstGeom prst="roundRect">
            <a:avLst>
              <a:gd name="adj" fmla="val 5656"/>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Chart 44" title="Chart">
            <a:extLst>
              <a:ext uri="{FF2B5EF4-FFF2-40B4-BE49-F238E27FC236}">
                <a16:creationId xmlns:a16="http://schemas.microsoft.com/office/drawing/2014/main" id="{00000000-0008-0000-0300-000006000000}"/>
              </a:ext>
            </a:extLst>
          </p:cNvPr>
          <p:cNvGraphicFramePr>
            <a:graphicFrameLocks/>
          </p:cNvGraphicFramePr>
          <p:nvPr>
            <p:extLst>
              <p:ext uri="{D42A27DB-BD31-4B8C-83A1-F6EECF244321}">
                <p14:modId xmlns:p14="http://schemas.microsoft.com/office/powerpoint/2010/main" val="3062562259"/>
              </p:ext>
            </p:extLst>
          </p:nvPr>
        </p:nvGraphicFramePr>
        <p:xfrm>
          <a:off x="6310538" y="2846660"/>
          <a:ext cx="2364627" cy="2335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Chart 43" title="Chart">
            <a:extLst>
              <a:ext uri="{FF2B5EF4-FFF2-40B4-BE49-F238E27FC236}">
                <a16:creationId xmlns:a16="http://schemas.microsoft.com/office/drawing/2014/main" id="{00000000-0008-0000-0300-000007000000}"/>
              </a:ext>
            </a:extLst>
          </p:cNvPr>
          <p:cNvGraphicFramePr>
            <a:graphicFrameLocks/>
          </p:cNvGraphicFramePr>
          <p:nvPr>
            <p:extLst>
              <p:ext uri="{D42A27DB-BD31-4B8C-83A1-F6EECF244321}">
                <p14:modId xmlns:p14="http://schemas.microsoft.com/office/powerpoint/2010/main" val="325559860"/>
              </p:ext>
            </p:extLst>
          </p:nvPr>
        </p:nvGraphicFramePr>
        <p:xfrm>
          <a:off x="9062537" y="2850136"/>
          <a:ext cx="2403728" cy="23351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Chart 42" title="Chart">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827956166"/>
              </p:ext>
            </p:extLst>
          </p:nvPr>
        </p:nvGraphicFramePr>
        <p:xfrm>
          <a:off x="3519438" y="2838615"/>
          <a:ext cx="2403729" cy="233512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70D12F05-D7BD-956D-8551-53D84CF085AE}"/>
              </a:ext>
            </a:extLst>
          </p:cNvPr>
          <p:cNvSpPr txBox="1"/>
          <p:nvPr/>
        </p:nvSpPr>
        <p:spPr>
          <a:xfrm>
            <a:off x="695832" y="445411"/>
            <a:ext cx="10988168" cy="1015663"/>
          </a:xfrm>
          <a:prstGeom prst="rect">
            <a:avLst/>
          </a:prstGeom>
          <a:noFill/>
        </p:spPr>
        <p:txBody>
          <a:bodyPr wrap="square" lIns="91440" tIns="45720" rIns="91440" bIns="45720" rtlCol="0" anchor="t">
            <a:spAutoFit/>
          </a:bodyPr>
          <a:lstStyle/>
          <a:p>
            <a:endParaRPr lang="en-US" sz="6000" b="1" spc="-150">
              <a:latin typeface="Albert Sans" pitchFamily="2" charset="0"/>
            </a:endParaRPr>
          </a:p>
        </p:txBody>
      </p:sp>
      <p:sp>
        <p:nvSpPr>
          <p:cNvPr id="2" name="TextBox 1">
            <a:extLst>
              <a:ext uri="{FF2B5EF4-FFF2-40B4-BE49-F238E27FC236}">
                <a16:creationId xmlns:a16="http://schemas.microsoft.com/office/drawing/2014/main" id="{F6C3D54B-0035-C72A-2014-BB66DFAD66E1}"/>
              </a:ext>
            </a:extLst>
          </p:cNvPr>
          <p:cNvSpPr txBox="1"/>
          <p:nvPr/>
        </p:nvSpPr>
        <p:spPr>
          <a:xfrm>
            <a:off x="836579" y="641545"/>
            <a:ext cx="7225382" cy="1138773"/>
          </a:xfrm>
          <a:prstGeom prst="rect">
            <a:avLst/>
          </a:prstGeom>
          <a:noFill/>
        </p:spPr>
        <p:txBody>
          <a:bodyPr wrap="square" rtlCol="0">
            <a:spAutoFit/>
          </a:bodyPr>
          <a:lstStyle/>
          <a:p>
            <a:r>
              <a:rPr lang="en-US" sz="4000" b="1">
                <a:latin typeface="Albert Sans"/>
              </a:rPr>
              <a:t>Social Media Demographics</a:t>
            </a:r>
          </a:p>
          <a:p>
            <a:r>
              <a:rPr lang="en-US" sz="2800" b="1">
                <a:latin typeface="Albert Sans Light" pitchFamily="2" charset="0"/>
              </a:rPr>
              <a:t>For Haus für </a:t>
            </a:r>
            <a:r>
              <a:rPr lang="en-US" sz="2800" b="1" err="1">
                <a:latin typeface="Albert Sans Light" pitchFamily="2" charset="0"/>
              </a:rPr>
              <a:t>Poesie</a:t>
            </a:r>
            <a:r>
              <a:rPr lang="en-US" sz="2800" b="1">
                <a:latin typeface="Albert Sans Light" pitchFamily="2" charset="0"/>
              </a:rPr>
              <a:t> &amp; Subsidiary Brands</a:t>
            </a:r>
            <a:endParaRPr lang="en-US" sz="2800">
              <a:latin typeface="Albert Sans Light" pitchFamily="2" charset="0"/>
            </a:endParaRPr>
          </a:p>
        </p:txBody>
      </p:sp>
      <p:sp>
        <p:nvSpPr>
          <p:cNvPr id="13" name="TextBox 12">
            <a:extLst>
              <a:ext uri="{FF2B5EF4-FFF2-40B4-BE49-F238E27FC236}">
                <a16:creationId xmlns:a16="http://schemas.microsoft.com/office/drawing/2014/main" id="{BD017D1D-2767-F7BF-2E27-3E80E694FE5F}"/>
              </a:ext>
            </a:extLst>
          </p:cNvPr>
          <p:cNvSpPr txBox="1"/>
          <p:nvPr/>
        </p:nvSpPr>
        <p:spPr>
          <a:xfrm>
            <a:off x="814153" y="5390809"/>
            <a:ext cx="2169837" cy="338554"/>
          </a:xfrm>
          <a:prstGeom prst="rect">
            <a:avLst/>
          </a:prstGeom>
          <a:noFill/>
        </p:spPr>
        <p:txBody>
          <a:bodyPr wrap="square" rtlCol="0">
            <a:spAutoFit/>
          </a:bodyPr>
          <a:lstStyle/>
          <a:p>
            <a:pPr algn="ctr"/>
            <a:r>
              <a:rPr lang="en-US" sz="1600" b="1" err="1">
                <a:latin typeface="Albert Sans" pitchFamily="2" charset="0"/>
              </a:rPr>
              <a:t>Lyrikline</a:t>
            </a:r>
            <a:r>
              <a:rPr lang="en-US" sz="1600" b="1">
                <a:latin typeface="Albert Sans" pitchFamily="2" charset="0"/>
              </a:rPr>
              <a:t> Facebook</a:t>
            </a:r>
          </a:p>
        </p:txBody>
      </p:sp>
      <p:sp>
        <p:nvSpPr>
          <p:cNvPr id="14" name="TextBox 13">
            <a:extLst>
              <a:ext uri="{FF2B5EF4-FFF2-40B4-BE49-F238E27FC236}">
                <a16:creationId xmlns:a16="http://schemas.microsoft.com/office/drawing/2014/main" id="{E5BA56DB-F37B-FC05-0023-B4F9469795D1}"/>
              </a:ext>
            </a:extLst>
          </p:cNvPr>
          <p:cNvSpPr txBox="1"/>
          <p:nvPr/>
        </p:nvSpPr>
        <p:spPr>
          <a:xfrm>
            <a:off x="3636385" y="5390809"/>
            <a:ext cx="2169837" cy="584775"/>
          </a:xfrm>
          <a:prstGeom prst="rect">
            <a:avLst/>
          </a:prstGeom>
          <a:noFill/>
        </p:spPr>
        <p:txBody>
          <a:bodyPr wrap="square" rtlCol="0">
            <a:spAutoFit/>
          </a:bodyPr>
          <a:lstStyle/>
          <a:p>
            <a:pPr algn="ctr"/>
            <a:r>
              <a:rPr lang="en-US" sz="1600" b="1">
                <a:latin typeface="Albert Sans" pitchFamily="2" charset="0"/>
              </a:rPr>
              <a:t>Zebra Poetry Film Festival Instagram</a:t>
            </a:r>
          </a:p>
        </p:txBody>
      </p:sp>
      <p:graphicFrame>
        <p:nvGraphicFramePr>
          <p:cNvPr id="42" name="Chart 41" title="Chart">
            <a:extLst>
              <a:ext uri="{FF2B5EF4-FFF2-40B4-BE49-F238E27FC236}">
                <a16:creationId xmlns:a16="http://schemas.microsoft.com/office/drawing/2014/main" id="{00000000-0008-0000-0300-000009000000}"/>
              </a:ext>
            </a:extLst>
          </p:cNvPr>
          <p:cNvGraphicFramePr>
            <a:graphicFrameLocks/>
          </p:cNvGraphicFramePr>
          <p:nvPr>
            <p:extLst>
              <p:ext uri="{D42A27DB-BD31-4B8C-83A1-F6EECF244321}">
                <p14:modId xmlns:p14="http://schemas.microsoft.com/office/powerpoint/2010/main" val="3631569331"/>
              </p:ext>
            </p:extLst>
          </p:nvPr>
        </p:nvGraphicFramePr>
        <p:xfrm>
          <a:off x="725735" y="2850136"/>
          <a:ext cx="2403729" cy="2335122"/>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F77528D2-0BA7-C01A-C061-D536D329B13A}"/>
              </a:ext>
            </a:extLst>
          </p:cNvPr>
          <p:cNvSpPr txBox="1"/>
          <p:nvPr/>
        </p:nvSpPr>
        <p:spPr>
          <a:xfrm>
            <a:off x="6495410" y="5386328"/>
            <a:ext cx="2169837" cy="584775"/>
          </a:xfrm>
          <a:prstGeom prst="rect">
            <a:avLst/>
          </a:prstGeom>
          <a:noFill/>
        </p:spPr>
        <p:txBody>
          <a:bodyPr wrap="square" rtlCol="0">
            <a:spAutoFit/>
          </a:bodyPr>
          <a:lstStyle/>
          <a:p>
            <a:pPr algn="ctr"/>
            <a:r>
              <a:rPr lang="en-US" sz="1600" b="1">
                <a:latin typeface="Albert Sans" pitchFamily="2" charset="0"/>
              </a:rPr>
              <a:t>Haus für </a:t>
            </a:r>
            <a:r>
              <a:rPr lang="en-US" sz="1600" b="1" err="1">
                <a:latin typeface="Albert Sans" pitchFamily="2" charset="0"/>
              </a:rPr>
              <a:t>Poesie</a:t>
            </a:r>
            <a:r>
              <a:rPr lang="en-US" sz="1600" b="1">
                <a:latin typeface="Albert Sans" pitchFamily="2" charset="0"/>
              </a:rPr>
              <a:t> Facebook</a:t>
            </a:r>
          </a:p>
        </p:txBody>
      </p:sp>
      <p:sp>
        <p:nvSpPr>
          <p:cNvPr id="16" name="TextBox 15">
            <a:extLst>
              <a:ext uri="{FF2B5EF4-FFF2-40B4-BE49-F238E27FC236}">
                <a16:creationId xmlns:a16="http://schemas.microsoft.com/office/drawing/2014/main" id="{FD6E503D-3BD5-B0D5-03B3-3B1FCC33226E}"/>
              </a:ext>
            </a:extLst>
          </p:cNvPr>
          <p:cNvSpPr txBox="1"/>
          <p:nvPr/>
        </p:nvSpPr>
        <p:spPr>
          <a:xfrm>
            <a:off x="9179482" y="5377241"/>
            <a:ext cx="2169837" cy="584775"/>
          </a:xfrm>
          <a:prstGeom prst="rect">
            <a:avLst/>
          </a:prstGeom>
          <a:noFill/>
        </p:spPr>
        <p:txBody>
          <a:bodyPr wrap="square" rtlCol="0">
            <a:spAutoFit/>
          </a:bodyPr>
          <a:lstStyle/>
          <a:p>
            <a:pPr algn="ctr"/>
            <a:r>
              <a:rPr lang="en-US" sz="1600" b="1">
                <a:latin typeface="Albert Sans" pitchFamily="2" charset="0"/>
              </a:rPr>
              <a:t>Haus für </a:t>
            </a:r>
            <a:r>
              <a:rPr lang="en-US" sz="1600" b="1" err="1">
                <a:latin typeface="Albert Sans" pitchFamily="2" charset="0"/>
              </a:rPr>
              <a:t>Poesie</a:t>
            </a:r>
            <a:r>
              <a:rPr lang="en-US" sz="1600" b="1">
                <a:latin typeface="Albert Sans" pitchFamily="2" charset="0"/>
              </a:rPr>
              <a:t> Instagram</a:t>
            </a:r>
          </a:p>
        </p:txBody>
      </p:sp>
      <p:sp>
        <p:nvSpPr>
          <p:cNvPr id="17" name="TextBox 16">
            <a:extLst>
              <a:ext uri="{FF2B5EF4-FFF2-40B4-BE49-F238E27FC236}">
                <a16:creationId xmlns:a16="http://schemas.microsoft.com/office/drawing/2014/main" id="{1CA2E41D-8D11-F21F-AE38-314ABF9F0215}"/>
              </a:ext>
            </a:extLst>
          </p:cNvPr>
          <p:cNvSpPr txBox="1"/>
          <p:nvPr/>
        </p:nvSpPr>
        <p:spPr>
          <a:xfrm>
            <a:off x="1217801" y="3868461"/>
            <a:ext cx="1419596" cy="276999"/>
          </a:xfrm>
          <a:prstGeom prst="rect">
            <a:avLst/>
          </a:prstGeom>
          <a:noFill/>
        </p:spPr>
        <p:txBody>
          <a:bodyPr wrap="square" rtlCol="0">
            <a:spAutoFit/>
          </a:bodyPr>
          <a:lstStyle/>
          <a:p>
            <a:pPr algn="ctr"/>
            <a:r>
              <a:rPr lang="en-US" sz="1200">
                <a:latin typeface="Albert Sans" pitchFamily="2" charset="0"/>
              </a:rPr>
              <a:t>TOP AGE 34-44</a:t>
            </a:r>
          </a:p>
        </p:txBody>
      </p:sp>
      <p:sp>
        <p:nvSpPr>
          <p:cNvPr id="19" name="TextBox 18">
            <a:extLst>
              <a:ext uri="{FF2B5EF4-FFF2-40B4-BE49-F238E27FC236}">
                <a16:creationId xmlns:a16="http://schemas.microsoft.com/office/drawing/2014/main" id="{222945C1-1333-66E0-C911-A54E78BC62D8}"/>
              </a:ext>
            </a:extLst>
          </p:cNvPr>
          <p:cNvSpPr txBox="1"/>
          <p:nvPr/>
        </p:nvSpPr>
        <p:spPr>
          <a:xfrm>
            <a:off x="6783053" y="3867676"/>
            <a:ext cx="1419596" cy="276999"/>
          </a:xfrm>
          <a:prstGeom prst="rect">
            <a:avLst/>
          </a:prstGeom>
          <a:noFill/>
        </p:spPr>
        <p:txBody>
          <a:bodyPr wrap="square" rtlCol="0">
            <a:spAutoFit/>
          </a:bodyPr>
          <a:lstStyle/>
          <a:p>
            <a:pPr algn="ctr"/>
            <a:r>
              <a:rPr lang="en-US" sz="1200">
                <a:latin typeface="Albert Sans" pitchFamily="2" charset="0"/>
              </a:rPr>
              <a:t>TOP AGE 35-44</a:t>
            </a:r>
          </a:p>
        </p:txBody>
      </p:sp>
      <p:sp>
        <p:nvSpPr>
          <p:cNvPr id="20" name="TextBox 19">
            <a:extLst>
              <a:ext uri="{FF2B5EF4-FFF2-40B4-BE49-F238E27FC236}">
                <a16:creationId xmlns:a16="http://schemas.microsoft.com/office/drawing/2014/main" id="{6E6D898D-3050-7491-8668-8E5C4695D726}"/>
              </a:ext>
            </a:extLst>
          </p:cNvPr>
          <p:cNvSpPr txBox="1"/>
          <p:nvPr/>
        </p:nvSpPr>
        <p:spPr>
          <a:xfrm>
            <a:off x="9554603" y="3867676"/>
            <a:ext cx="1419596" cy="276999"/>
          </a:xfrm>
          <a:prstGeom prst="rect">
            <a:avLst/>
          </a:prstGeom>
          <a:noFill/>
        </p:spPr>
        <p:txBody>
          <a:bodyPr wrap="square" rtlCol="0">
            <a:spAutoFit/>
          </a:bodyPr>
          <a:lstStyle/>
          <a:p>
            <a:pPr algn="ctr"/>
            <a:r>
              <a:rPr lang="en-US" sz="1200">
                <a:latin typeface="Albert Sans" pitchFamily="2" charset="0"/>
              </a:rPr>
              <a:t>TOP AGE 25-34</a:t>
            </a:r>
          </a:p>
        </p:txBody>
      </p:sp>
      <p:sp>
        <p:nvSpPr>
          <p:cNvPr id="27" name="TextBox 26">
            <a:extLst>
              <a:ext uri="{FF2B5EF4-FFF2-40B4-BE49-F238E27FC236}">
                <a16:creationId xmlns:a16="http://schemas.microsoft.com/office/drawing/2014/main" id="{30C33CE3-FE76-67CE-B2F0-7AB9DAD213EC}"/>
              </a:ext>
            </a:extLst>
          </p:cNvPr>
          <p:cNvSpPr txBox="1"/>
          <p:nvPr/>
        </p:nvSpPr>
        <p:spPr>
          <a:xfrm>
            <a:off x="533361" y="3475347"/>
            <a:ext cx="473843" cy="253916"/>
          </a:xfrm>
          <a:prstGeom prst="rect">
            <a:avLst/>
          </a:prstGeom>
          <a:noFill/>
        </p:spPr>
        <p:txBody>
          <a:bodyPr wrap="square" rtlCol="0">
            <a:spAutoFit/>
          </a:bodyPr>
          <a:lstStyle/>
          <a:p>
            <a:pPr algn="ctr"/>
            <a:r>
              <a:rPr lang="en-US" sz="1050">
                <a:latin typeface="Albert Sans BOLD" pitchFamily="2" charset="0"/>
              </a:rPr>
              <a:t>41%</a:t>
            </a:r>
          </a:p>
        </p:txBody>
      </p:sp>
      <p:sp>
        <p:nvSpPr>
          <p:cNvPr id="28" name="TextBox 27">
            <a:extLst>
              <a:ext uri="{FF2B5EF4-FFF2-40B4-BE49-F238E27FC236}">
                <a16:creationId xmlns:a16="http://schemas.microsoft.com/office/drawing/2014/main" id="{2FF17BDD-3A1D-1DCF-1EF8-9498CC281376}"/>
              </a:ext>
            </a:extLst>
          </p:cNvPr>
          <p:cNvSpPr txBox="1"/>
          <p:nvPr/>
        </p:nvSpPr>
        <p:spPr>
          <a:xfrm>
            <a:off x="2736220" y="4576212"/>
            <a:ext cx="473843" cy="253916"/>
          </a:xfrm>
          <a:prstGeom prst="rect">
            <a:avLst/>
          </a:prstGeom>
          <a:noFill/>
        </p:spPr>
        <p:txBody>
          <a:bodyPr wrap="square" rtlCol="0">
            <a:spAutoFit/>
          </a:bodyPr>
          <a:lstStyle/>
          <a:p>
            <a:pPr algn="ctr"/>
            <a:r>
              <a:rPr lang="en-US" sz="1050">
                <a:latin typeface="Albert Sans BOLD" pitchFamily="2" charset="0"/>
              </a:rPr>
              <a:t>59%</a:t>
            </a:r>
          </a:p>
        </p:txBody>
      </p:sp>
      <p:sp>
        <p:nvSpPr>
          <p:cNvPr id="30" name="TextBox 29">
            <a:extLst>
              <a:ext uri="{FF2B5EF4-FFF2-40B4-BE49-F238E27FC236}">
                <a16:creationId xmlns:a16="http://schemas.microsoft.com/office/drawing/2014/main" id="{C47B3D56-6065-4E9A-C792-0DD8DD5FE4FD}"/>
              </a:ext>
            </a:extLst>
          </p:cNvPr>
          <p:cNvSpPr txBox="1"/>
          <p:nvPr/>
        </p:nvSpPr>
        <p:spPr>
          <a:xfrm>
            <a:off x="5415545" y="4752246"/>
            <a:ext cx="473843" cy="253916"/>
          </a:xfrm>
          <a:prstGeom prst="rect">
            <a:avLst/>
          </a:prstGeom>
          <a:noFill/>
        </p:spPr>
        <p:txBody>
          <a:bodyPr wrap="square" rtlCol="0">
            <a:spAutoFit/>
          </a:bodyPr>
          <a:lstStyle/>
          <a:p>
            <a:pPr algn="ctr"/>
            <a:r>
              <a:rPr lang="en-US" sz="1050">
                <a:latin typeface="Albert Sans BOLD" pitchFamily="2" charset="0"/>
              </a:rPr>
              <a:t>60%</a:t>
            </a:r>
          </a:p>
        </p:txBody>
      </p:sp>
      <p:sp>
        <p:nvSpPr>
          <p:cNvPr id="31" name="TextBox 30">
            <a:extLst>
              <a:ext uri="{FF2B5EF4-FFF2-40B4-BE49-F238E27FC236}">
                <a16:creationId xmlns:a16="http://schemas.microsoft.com/office/drawing/2014/main" id="{357ACA32-8F17-C8AC-A2E6-639C5FB3B8BE}"/>
              </a:ext>
            </a:extLst>
          </p:cNvPr>
          <p:cNvSpPr txBox="1"/>
          <p:nvPr/>
        </p:nvSpPr>
        <p:spPr>
          <a:xfrm>
            <a:off x="6133303" y="3348389"/>
            <a:ext cx="473843" cy="253916"/>
          </a:xfrm>
          <a:prstGeom prst="rect">
            <a:avLst/>
          </a:prstGeom>
          <a:noFill/>
        </p:spPr>
        <p:txBody>
          <a:bodyPr wrap="square" rtlCol="0">
            <a:spAutoFit/>
          </a:bodyPr>
          <a:lstStyle/>
          <a:p>
            <a:pPr algn="ctr"/>
            <a:r>
              <a:rPr lang="en-US" sz="1050">
                <a:latin typeface="Albert Sans BOLD" pitchFamily="2" charset="0"/>
              </a:rPr>
              <a:t>40%</a:t>
            </a:r>
          </a:p>
        </p:txBody>
      </p:sp>
      <p:sp>
        <p:nvSpPr>
          <p:cNvPr id="32" name="TextBox 31">
            <a:extLst>
              <a:ext uri="{FF2B5EF4-FFF2-40B4-BE49-F238E27FC236}">
                <a16:creationId xmlns:a16="http://schemas.microsoft.com/office/drawing/2014/main" id="{990654DD-A463-2FC9-87BD-56E326715397}"/>
              </a:ext>
            </a:extLst>
          </p:cNvPr>
          <p:cNvSpPr txBox="1"/>
          <p:nvPr/>
        </p:nvSpPr>
        <p:spPr>
          <a:xfrm>
            <a:off x="8203956" y="4760090"/>
            <a:ext cx="473843" cy="253916"/>
          </a:xfrm>
          <a:prstGeom prst="rect">
            <a:avLst/>
          </a:prstGeom>
          <a:noFill/>
        </p:spPr>
        <p:txBody>
          <a:bodyPr wrap="square" rtlCol="0">
            <a:spAutoFit/>
          </a:bodyPr>
          <a:lstStyle/>
          <a:p>
            <a:pPr algn="ctr"/>
            <a:r>
              <a:rPr lang="en-US" sz="1050">
                <a:latin typeface="Albert Sans BOLD" pitchFamily="2" charset="0"/>
              </a:rPr>
              <a:t>60%</a:t>
            </a:r>
          </a:p>
        </p:txBody>
      </p:sp>
      <p:sp>
        <p:nvSpPr>
          <p:cNvPr id="33" name="TextBox 32">
            <a:extLst>
              <a:ext uri="{FF2B5EF4-FFF2-40B4-BE49-F238E27FC236}">
                <a16:creationId xmlns:a16="http://schemas.microsoft.com/office/drawing/2014/main" id="{E3F5A16D-C991-947E-3CC6-8EAEB85528D0}"/>
              </a:ext>
            </a:extLst>
          </p:cNvPr>
          <p:cNvSpPr txBox="1"/>
          <p:nvPr/>
        </p:nvSpPr>
        <p:spPr>
          <a:xfrm>
            <a:off x="9080760" y="3112493"/>
            <a:ext cx="473843" cy="253916"/>
          </a:xfrm>
          <a:prstGeom prst="rect">
            <a:avLst/>
          </a:prstGeom>
          <a:noFill/>
        </p:spPr>
        <p:txBody>
          <a:bodyPr wrap="square" rtlCol="0">
            <a:spAutoFit/>
          </a:bodyPr>
          <a:lstStyle/>
          <a:p>
            <a:pPr algn="ctr"/>
            <a:r>
              <a:rPr lang="en-US" sz="1050">
                <a:latin typeface="Albert Sans BOLD" pitchFamily="2" charset="0"/>
              </a:rPr>
              <a:t>31%</a:t>
            </a:r>
          </a:p>
        </p:txBody>
      </p:sp>
      <p:sp>
        <p:nvSpPr>
          <p:cNvPr id="34" name="TextBox 33">
            <a:extLst>
              <a:ext uri="{FF2B5EF4-FFF2-40B4-BE49-F238E27FC236}">
                <a16:creationId xmlns:a16="http://schemas.microsoft.com/office/drawing/2014/main" id="{B0BAEE38-9518-A8BC-98B3-98CF64F717E1}"/>
              </a:ext>
            </a:extLst>
          </p:cNvPr>
          <p:cNvSpPr txBox="1"/>
          <p:nvPr/>
        </p:nvSpPr>
        <p:spPr>
          <a:xfrm>
            <a:off x="10669583" y="5006162"/>
            <a:ext cx="473843" cy="253916"/>
          </a:xfrm>
          <a:prstGeom prst="rect">
            <a:avLst/>
          </a:prstGeom>
          <a:noFill/>
        </p:spPr>
        <p:txBody>
          <a:bodyPr wrap="square" rtlCol="0">
            <a:spAutoFit/>
          </a:bodyPr>
          <a:lstStyle/>
          <a:p>
            <a:pPr algn="ctr"/>
            <a:r>
              <a:rPr lang="en-US" sz="1050">
                <a:latin typeface="Albert Sans BOLD" pitchFamily="2" charset="0"/>
              </a:rPr>
              <a:t>69%</a:t>
            </a:r>
          </a:p>
        </p:txBody>
      </p:sp>
      <p:sp>
        <p:nvSpPr>
          <p:cNvPr id="36" name="Rectangle: Rounded Corners 35">
            <a:extLst>
              <a:ext uri="{FF2B5EF4-FFF2-40B4-BE49-F238E27FC236}">
                <a16:creationId xmlns:a16="http://schemas.microsoft.com/office/drawing/2014/main" id="{4D6F8285-F284-B2F5-1714-623A0E8201B4}"/>
              </a:ext>
            </a:extLst>
          </p:cNvPr>
          <p:cNvSpPr/>
          <p:nvPr/>
        </p:nvSpPr>
        <p:spPr>
          <a:xfrm>
            <a:off x="836579" y="2248912"/>
            <a:ext cx="358140" cy="198120"/>
          </a:xfrm>
          <a:prstGeom prst="roundRect">
            <a:avLst/>
          </a:prstGeom>
          <a:solidFill>
            <a:srgbClr val="3F8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F9E1E11F-9241-0257-DD3F-8DB81F90FD75}"/>
              </a:ext>
            </a:extLst>
          </p:cNvPr>
          <p:cNvSpPr/>
          <p:nvPr/>
        </p:nvSpPr>
        <p:spPr>
          <a:xfrm>
            <a:off x="836579" y="2568746"/>
            <a:ext cx="358140" cy="198120"/>
          </a:xfrm>
          <a:prstGeom prst="roundRect">
            <a:avLst/>
          </a:prstGeom>
          <a:solidFill>
            <a:srgbClr val="EB48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7BCF1FD-90C8-C8C1-8F3B-10A6AB8D23A7}"/>
              </a:ext>
            </a:extLst>
          </p:cNvPr>
          <p:cNvSpPr txBox="1"/>
          <p:nvPr/>
        </p:nvSpPr>
        <p:spPr>
          <a:xfrm>
            <a:off x="1192977" y="2221014"/>
            <a:ext cx="712023" cy="253916"/>
          </a:xfrm>
          <a:prstGeom prst="rect">
            <a:avLst/>
          </a:prstGeom>
          <a:noFill/>
        </p:spPr>
        <p:txBody>
          <a:bodyPr wrap="square" rtlCol="0">
            <a:spAutoFit/>
          </a:bodyPr>
          <a:lstStyle/>
          <a:p>
            <a:r>
              <a:rPr lang="en-US" sz="1050">
                <a:latin typeface="Albert Sans Medium" pitchFamily="2" charset="0"/>
              </a:rPr>
              <a:t>Male</a:t>
            </a:r>
          </a:p>
        </p:txBody>
      </p:sp>
      <p:sp>
        <p:nvSpPr>
          <p:cNvPr id="39" name="TextBox 38">
            <a:extLst>
              <a:ext uri="{FF2B5EF4-FFF2-40B4-BE49-F238E27FC236}">
                <a16:creationId xmlns:a16="http://schemas.microsoft.com/office/drawing/2014/main" id="{F17D3FB7-3C9A-4AE4-1FE3-33223ED02E4C}"/>
              </a:ext>
            </a:extLst>
          </p:cNvPr>
          <p:cNvSpPr txBox="1"/>
          <p:nvPr/>
        </p:nvSpPr>
        <p:spPr>
          <a:xfrm>
            <a:off x="1187048" y="2544546"/>
            <a:ext cx="712023" cy="253916"/>
          </a:xfrm>
          <a:prstGeom prst="rect">
            <a:avLst/>
          </a:prstGeom>
          <a:noFill/>
        </p:spPr>
        <p:txBody>
          <a:bodyPr wrap="square" rtlCol="0">
            <a:spAutoFit/>
          </a:bodyPr>
          <a:lstStyle/>
          <a:p>
            <a:r>
              <a:rPr lang="en-US" sz="1050">
                <a:latin typeface="Albert Sans Medium" pitchFamily="2" charset="0"/>
              </a:rPr>
              <a:t>Female</a:t>
            </a:r>
          </a:p>
        </p:txBody>
      </p:sp>
      <p:sp>
        <p:nvSpPr>
          <p:cNvPr id="18" name="TextBox 17">
            <a:extLst>
              <a:ext uri="{FF2B5EF4-FFF2-40B4-BE49-F238E27FC236}">
                <a16:creationId xmlns:a16="http://schemas.microsoft.com/office/drawing/2014/main" id="{E33856E1-8C9C-9A7F-6144-B6914E33F869}"/>
              </a:ext>
            </a:extLst>
          </p:cNvPr>
          <p:cNvSpPr txBox="1"/>
          <p:nvPr/>
        </p:nvSpPr>
        <p:spPr>
          <a:xfrm>
            <a:off x="3988193" y="3868461"/>
            <a:ext cx="1419596" cy="276999"/>
          </a:xfrm>
          <a:prstGeom prst="rect">
            <a:avLst/>
          </a:prstGeom>
          <a:noFill/>
        </p:spPr>
        <p:txBody>
          <a:bodyPr wrap="square" rtlCol="0">
            <a:spAutoFit/>
          </a:bodyPr>
          <a:lstStyle/>
          <a:p>
            <a:pPr algn="ctr"/>
            <a:r>
              <a:rPr lang="en-US" sz="1200">
                <a:latin typeface="Albert Sans" pitchFamily="2" charset="0"/>
              </a:rPr>
              <a:t>TOP AGE 25-34</a:t>
            </a:r>
          </a:p>
        </p:txBody>
      </p:sp>
      <p:sp>
        <p:nvSpPr>
          <p:cNvPr id="29" name="TextBox 28">
            <a:extLst>
              <a:ext uri="{FF2B5EF4-FFF2-40B4-BE49-F238E27FC236}">
                <a16:creationId xmlns:a16="http://schemas.microsoft.com/office/drawing/2014/main" id="{73308284-DA3C-83F5-9257-A48E1C19D0BB}"/>
              </a:ext>
            </a:extLst>
          </p:cNvPr>
          <p:cNvSpPr txBox="1"/>
          <p:nvPr/>
        </p:nvSpPr>
        <p:spPr>
          <a:xfrm>
            <a:off x="3374530" y="3302042"/>
            <a:ext cx="473843" cy="253916"/>
          </a:xfrm>
          <a:prstGeom prst="rect">
            <a:avLst/>
          </a:prstGeom>
          <a:noFill/>
        </p:spPr>
        <p:txBody>
          <a:bodyPr wrap="square" rtlCol="0">
            <a:spAutoFit/>
          </a:bodyPr>
          <a:lstStyle/>
          <a:p>
            <a:pPr algn="ctr"/>
            <a:r>
              <a:rPr lang="en-US" sz="1050">
                <a:latin typeface="Albert Sans BOLD" pitchFamily="2" charset="0"/>
              </a:rPr>
              <a:t>38%</a:t>
            </a:r>
          </a:p>
        </p:txBody>
      </p:sp>
      <p:sp>
        <p:nvSpPr>
          <p:cNvPr id="46" name="TextBox 45">
            <a:extLst>
              <a:ext uri="{FF2B5EF4-FFF2-40B4-BE49-F238E27FC236}">
                <a16:creationId xmlns:a16="http://schemas.microsoft.com/office/drawing/2014/main" id="{DFAB3CF2-ABF4-5A5E-5E2F-95A1205843D5}"/>
              </a:ext>
            </a:extLst>
          </p:cNvPr>
          <p:cNvSpPr txBox="1"/>
          <p:nvPr/>
        </p:nvSpPr>
        <p:spPr>
          <a:xfrm>
            <a:off x="7831611" y="2221014"/>
            <a:ext cx="3722301" cy="253916"/>
          </a:xfrm>
          <a:prstGeom prst="rect">
            <a:avLst/>
          </a:prstGeom>
          <a:noFill/>
        </p:spPr>
        <p:txBody>
          <a:bodyPr wrap="square" rtlCol="0">
            <a:spAutoFit/>
          </a:bodyPr>
          <a:lstStyle/>
          <a:p>
            <a:r>
              <a:rPr lang="en-US" sz="1050">
                <a:latin typeface="Albert Sans Medium" pitchFamily="2" charset="0"/>
              </a:rPr>
              <a:t>*Top country across all Platforms and Brands: Germany </a:t>
            </a:r>
          </a:p>
        </p:txBody>
      </p:sp>
      <p:sp>
        <p:nvSpPr>
          <p:cNvPr id="47" name="Slide Number Placeholder 46">
            <a:extLst>
              <a:ext uri="{FF2B5EF4-FFF2-40B4-BE49-F238E27FC236}">
                <a16:creationId xmlns:a16="http://schemas.microsoft.com/office/drawing/2014/main" id="{8D560349-9B9D-1703-3074-AC21A88BB90F}"/>
              </a:ext>
            </a:extLst>
          </p:cNvPr>
          <p:cNvSpPr>
            <a:spLocks noGrp="1"/>
          </p:cNvSpPr>
          <p:nvPr>
            <p:ph type="sldNum" sz="quarter" idx="12"/>
          </p:nvPr>
        </p:nvSpPr>
        <p:spPr/>
        <p:txBody>
          <a:bodyPr/>
          <a:lstStyle/>
          <a:p>
            <a:fld id="{20EC90A2-57CC-4901-BC16-90F9502FC3D7}" type="slidenum">
              <a:rPr lang="en-US" smtClean="0">
                <a:latin typeface="Albert Sans" pitchFamily="2" charset="0"/>
              </a:rPr>
              <a:t>30</a:t>
            </a:fld>
            <a:endParaRPr lang="en-US">
              <a:latin typeface="Albert Sans" pitchFamily="2" charset="0"/>
            </a:endParaRPr>
          </a:p>
        </p:txBody>
      </p:sp>
    </p:spTree>
    <p:extLst>
      <p:ext uri="{BB962C8B-B14F-4D97-AF65-F5344CB8AC3E}">
        <p14:creationId xmlns:p14="http://schemas.microsoft.com/office/powerpoint/2010/main" val="183451768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85C3CE-0D41-307B-395B-F6AFC87B5346}"/>
              </a:ext>
            </a:extLst>
          </p:cNvPr>
          <p:cNvSpPr txBox="1"/>
          <p:nvPr/>
        </p:nvSpPr>
        <p:spPr>
          <a:xfrm>
            <a:off x="836578" y="641545"/>
            <a:ext cx="10486417" cy="707886"/>
          </a:xfrm>
          <a:prstGeom prst="rect">
            <a:avLst/>
          </a:prstGeom>
          <a:noFill/>
        </p:spPr>
        <p:txBody>
          <a:bodyPr wrap="square" rtlCol="0">
            <a:spAutoFit/>
          </a:bodyPr>
          <a:lstStyle/>
          <a:p>
            <a:r>
              <a:rPr lang="en-US" sz="4000" b="1">
                <a:latin typeface="Albert Sans"/>
              </a:rPr>
              <a:t>Haus für </a:t>
            </a:r>
            <a:r>
              <a:rPr lang="en-US" sz="4000" b="1" err="1">
                <a:latin typeface="Albert Sans"/>
              </a:rPr>
              <a:t>Poesie’s</a:t>
            </a:r>
            <a:r>
              <a:rPr lang="en-US" sz="4000" b="1">
                <a:latin typeface="Albert Sans"/>
              </a:rPr>
              <a:t> Previous Facebook Posts </a:t>
            </a:r>
            <a:endParaRPr lang="en-US" sz="4000"/>
          </a:p>
        </p:txBody>
      </p:sp>
      <p:grpSp>
        <p:nvGrpSpPr>
          <p:cNvPr id="22" name="Group 21">
            <a:extLst>
              <a:ext uri="{FF2B5EF4-FFF2-40B4-BE49-F238E27FC236}">
                <a16:creationId xmlns:a16="http://schemas.microsoft.com/office/drawing/2014/main" id="{85B3C14C-D47E-FC0E-9825-734E6AA6C264}"/>
              </a:ext>
            </a:extLst>
          </p:cNvPr>
          <p:cNvGrpSpPr/>
          <p:nvPr/>
        </p:nvGrpSpPr>
        <p:grpSpPr>
          <a:xfrm>
            <a:off x="3111139" y="1461074"/>
            <a:ext cx="5969722" cy="4970835"/>
            <a:chOff x="3111139" y="1461074"/>
            <a:chExt cx="5969722" cy="4970835"/>
          </a:xfrm>
          <a:effectLst>
            <a:outerShdw blurRad="190500" sx="102000" sy="102000" algn="ctr" rotWithShape="0">
              <a:prstClr val="black">
                <a:alpha val="10000"/>
              </a:prstClr>
            </a:outerShdw>
          </a:effectLst>
        </p:grpSpPr>
        <p:sp>
          <p:nvSpPr>
            <p:cNvPr id="14" name="Rectangle: Rounded Corners 13">
              <a:extLst>
                <a:ext uri="{FF2B5EF4-FFF2-40B4-BE49-F238E27FC236}">
                  <a16:creationId xmlns:a16="http://schemas.microsoft.com/office/drawing/2014/main" id="{010FA5F0-2516-2A19-7EF6-4E6A4437C8DF}"/>
                </a:ext>
              </a:extLst>
            </p:cNvPr>
            <p:cNvSpPr>
              <a:spLocks/>
            </p:cNvSpPr>
            <p:nvPr/>
          </p:nvSpPr>
          <p:spPr>
            <a:xfrm>
              <a:off x="3111139" y="1867348"/>
              <a:ext cx="5969720" cy="4564561"/>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EB6D55A-235B-0A38-85DE-6C53876F6891}"/>
                </a:ext>
              </a:extLst>
            </p:cNvPr>
            <p:cNvSpPr>
              <a:spLocks/>
            </p:cNvSpPr>
            <p:nvPr/>
          </p:nvSpPr>
          <p:spPr>
            <a:xfrm>
              <a:off x="3111141" y="1461074"/>
              <a:ext cx="5969720" cy="4564561"/>
            </a:xfrm>
            <a:prstGeom prst="roundRect">
              <a:avLst>
                <a:gd name="adj" fmla="val 5849"/>
              </a:avLst>
            </a:prstGeom>
            <a:solidFill>
              <a:srgbClr val="096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1148289-1FCC-85DE-70F0-E9FD2E0C507E}"/>
                </a:ext>
              </a:extLst>
            </p:cNvPr>
            <p:cNvSpPr txBox="1">
              <a:spLocks/>
            </p:cNvSpPr>
            <p:nvPr/>
          </p:nvSpPr>
          <p:spPr>
            <a:xfrm>
              <a:off x="5470868" y="1591217"/>
              <a:ext cx="1250264" cy="192380"/>
            </a:xfrm>
            <a:custGeom>
              <a:avLst/>
              <a:gdLst/>
              <a:ahLst/>
              <a:cxnLst/>
              <a:rect l="l" t="t" r="r" b="b"/>
              <a:pathLst>
                <a:path w="2185071" h="336221">
                  <a:moveTo>
                    <a:pt x="398664" y="220614"/>
                  </a:moveTo>
                  <a:cubicBezTo>
                    <a:pt x="364154" y="220779"/>
                    <a:pt x="339997" y="224024"/>
                    <a:pt x="326194" y="230351"/>
                  </a:cubicBezTo>
                  <a:cubicBezTo>
                    <a:pt x="312390" y="236678"/>
                    <a:pt x="305488" y="246907"/>
                    <a:pt x="305488" y="261040"/>
                  </a:cubicBezTo>
                  <a:cubicBezTo>
                    <a:pt x="305488" y="271228"/>
                    <a:pt x="308651" y="278787"/>
                    <a:pt x="314978" y="283717"/>
                  </a:cubicBezTo>
                  <a:cubicBezTo>
                    <a:pt x="321305" y="288647"/>
                    <a:pt x="329480" y="291112"/>
                    <a:pt x="339504" y="291112"/>
                  </a:cubicBezTo>
                  <a:cubicBezTo>
                    <a:pt x="351829" y="291112"/>
                    <a:pt x="363209" y="287908"/>
                    <a:pt x="373644" y="281499"/>
                  </a:cubicBezTo>
                  <a:cubicBezTo>
                    <a:pt x="384079" y="275090"/>
                    <a:pt x="392419" y="267777"/>
                    <a:pt x="398664" y="259561"/>
                  </a:cubicBezTo>
                  <a:close/>
                  <a:moveTo>
                    <a:pt x="1771389" y="137298"/>
                  </a:moveTo>
                  <a:cubicBezTo>
                    <a:pt x="1757421" y="137298"/>
                    <a:pt x="1746452" y="140667"/>
                    <a:pt x="1738482" y="147405"/>
                  </a:cubicBezTo>
                  <a:cubicBezTo>
                    <a:pt x="1730512" y="154142"/>
                    <a:pt x="1724884" y="163180"/>
                    <a:pt x="1721597" y="174519"/>
                  </a:cubicBezTo>
                  <a:cubicBezTo>
                    <a:pt x="1718310" y="185858"/>
                    <a:pt x="1716667" y="198429"/>
                    <a:pt x="1716667" y="212233"/>
                  </a:cubicBezTo>
                  <a:cubicBezTo>
                    <a:pt x="1716667" y="225708"/>
                    <a:pt x="1718310" y="238033"/>
                    <a:pt x="1721597" y="249208"/>
                  </a:cubicBezTo>
                  <a:cubicBezTo>
                    <a:pt x="1724884" y="260382"/>
                    <a:pt x="1730512" y="269297"/>
                    <a:pt x="1738482" y="275953"/>
                  </a:cubicBezTo>
                  <a:cubicBezTo>
                    <a:pt x="1746452" y="282608"/>
                    <a:pt x="1757421" y="285936"/>
                    <a:pt x="1771389" y="285936"/>
                  </a:cubicBezTo>
                  <a:cubicBezTo>
                    <a:pt x="1785686" y="285936"/>
                    <a:pt x="1796902" y="282608"/>
                    <a:pt x="1805036" y="275953"/>
                  </a:cubicBezTo>
                  <a:cubicBezTo>
                    <a:pt x="1813170" y="269297"/>
                    <a:pt x="1818922" y="260382"/>
                    <a:pt x="1822291" y="249208"/>
                  </a:cubicBezTo>
                  <a:cubicBezTo>
                    <a:pt x="1825659" y="238033"/>
                    <a:pt x="1827344" y="225708"/>
                    <a:pt x="1827344" y="212233"/>
                  </a:cubicBezTo>
                  <a:cubicBezTo>
                    <a:pt x="1827344" y="198429"/>
                    <a:pt x="1825659" y="185858"/>
                    <a:pt x="1822291" y="174519"/>
                  </a:cubicBezTo>
                  <a:cubicBezTo>
                    <a:pt x="1818922" y="163180"/>
                    <a:pt x="1813170" y="154142"/>
                    <a:pt x="1805036" y="147405"/>
                  </a:cubicBezTo>
                  <a:cubicBezTo>
                    <a:pt x="1796902" y="140667"/>
                    <a:pt x="1785686" y="137298"/>
                    <a:pt x="1771389" y="137298"/>
                  </a:cubicBezTo>
                  <a:close/>
                  <a:moveTo>
                    <a:pt x="1485639" y="137298"/>
                  </a:moveTo>
                  <a:cubicBezTo>
                    <a:pt x="1471671" y="137298"/>
                    <a:pt x="1460702" y="140667"/>
                    <a:pt x="1452732" y="147405"/>
                  </a:cubicBezTo>
                  <a:cubicBezTo>
                    <a:pt x="1444762" y="154142"/>
                    <a:pt x="1439133" y="163180"/>
                    <a:pt x="1435847" y="174519"/>
                  </a:cubicBezTo>
                  <a:cubicBezTo>
                    <a:pt x="1432560" y="185858"/>
                    <a:pt x="1430917" y="198429"/>
                    <a:pt x="1430917" y="212233"/>
                  </a:cubicBezTo>
                  <a:cubicBezTo>
                    <a:pt x="1430917" y="225708"/>
                    <a:pt x="1432560" y="238033"/>
                    <a:pt x="1435847" y="249208"/>
                  </a:cubicBezTo>
                  <a:cubicBezTo>
                    <a:pt x="1439133" y="260382"/>
                    <a:pt x="1444762" y="269297"/>
                    <a:pt x="1452732" y="275953"/>
                  </a:cubicBezTo>
                  <a:cubicBezTo>
                    <a:pt x="1460702" y="282608"/>
                    <a:pt x="1471671" y="285936"/>
                    <a:pt x="1485639" y="285936"/>
                  </a:cubicBezTo>
                  <a:cubicBezTo>
                    <a:pt x="1499936" y="285936"/>
                    <a:pt x="1511151" y="282608"/>
                    <a:pt x="1519286" y="275953"/>
                  </a:cubicBezTo>
                  <a:cubicBezTo>
                    <a:pt x="1527420" y="269297"/>
                    <a:pt x="1533172" y="260382"/>
                    <a:pt x="1536541" y="249208"/>
                  </a:cubicBezTo>
                  <a:cubicBezTo>
                    <a:pt x="1539909" y="238033"/>
                    <a:pt x="1541594" y="225708"/>
                    <a:pt x="1541594" y="212233"/>
                  </a:cubicBezTo>
                  <a:cubicBezTo>
                    <a:pt x="1541594" y="198429"/>
                    <a:pt x="1539909" y="185858"/>
                    <a:pt x="1536541" y="174519"/>
                  </a:cubicBezTo>
                  <a:cubicBezTo>
                    <a:pt x="1533172" y="163180"/>
                    <a:pt x="1527420" y="154142"/>
                    <a:pt x="1519286" y="147405"/>
                  </a:cubicBezTo>
                  <a:cubicBezTo>
                    <a:pt x="1511151" y="140667"/>
                    <a:pt x="1499936" y="137298"/>
                    <a:pt x="1485639" y="137298"/>
                  </a:cubicBezTo>
                  <a:close/>
                  <a:moveTo>
                    <a:pt x="1204661" y="136559"/>
                  </a:moveTo>
                  <a:cubicBezTo>
                    <a:pt x="1191186" y="136559"/>
                    <a:pt x="1179395" y="140585"/>
                    <a:pt x="1169288" y="148637"/>
                  </a:cubicBezTo>
                  <a:cubicBezTo>
                    <a:pt x="1159182" y="156689"/>
                    <a:pt x="1151582" y="166138"/>
                    <a:pt x="1146488" y="176984"/>
                  </a:cubicBezTo>
                  <a:lnTo>
                    <a:pt x="1146488" y="247482"/>
                  </a:lnTo>
                  <a:cubicBezTo>
                    <a:pt x="1151253" y="257835"/>
                    <a:pt x="1158361" y="266873"/>
                    <a:pt x="1167809" y="274597"/>
                  </a:cubicBezTo>
                  <a:cubicBezTo>
                    <a:pt x="1177259" y="282320"/>
                    <a:pt x="1188639" y="286182"/>
                    <a:pt x="1201949" y="286182"/>
                  </a:cubicBezTo>
                  <a:cubicBezTo>
                    <a:pt x="1217890" y="286182"/>
                    <a:pt x="1230338" y="279938"/>
                    <a:pt x="1239294" y="267449"/>
                  </a:cubicBezTo>
                  <a:cubicBezTo>
                    <a:pt x="1248250" y="254959"/>
                    <a:pt x="1252728" y="236801"/>
                    <a:pt x="1252728" y="212973"/>
                  </a:cubicBezTo>
                  <a:cubicBezTo>
                    <a:pt x="1252728" y="187173"/>
                    <a:pt x="1248496" y="167987"/>
                    <a:pt x="1240033" y="155416"/>
                  </a:cubicBezTo>
                  <a:cubicBezTo>
                    <a:pt x="1231570" y="142845"/>
                    <a:pt x="1219779" y="136559"/>
                    <a:pt x="1204661" y="136559"/>
                  </a:cubicBezTo>
                  <a:close/>
                  <a:moveTo>
                    <a:pt x="911674" y="132861"/>
                  </a:moveTo>
                  <a:cubicBezTo>
                    <a:pt x="896556" y="132861"/>
                    <a:pt x="884190" y="137134"/>
                    <a:pt x="874576" y="145679"/>
                  </a:cubicBezTo>
                  <a:cubicBezTo>
                    <a:pt x="864963" y="154224"/>
                    <a:pt x="859663" y="166631"/>
                    <a:pt x="858677" y="182900"/>
                  </a:cubicBezTo>
                  <a:lnTo>
                    <a:pt x="962945" y="182900"/>
                  </a:lnTo>
                  <a:cubicBezTo>
                    <a:pt x="962452" y="166138"/>
                    <a:pt x="957481" y="153608"/>
                    <a:pt x="948032" y="145309"/>
                  </a:cubicBezTo>
                  <a:cubicBezTo>
                    <a:pt x="938583" y="137011"/>
                    <a:pt x="926464" y="132861"/>
                    <a:pt x="911674" y="132861"/>
                  </a:cubicBezTo>
                  <a:close/>
                  <a:moveTo>
                    <a:pt x="911674" y="87506"/>
                  </a:moveTo>
                  <a:cubicBezTo>
                    <a:pt x="947498" y="87506"/>
                    <a:pt x="975804" y="97982"/>
                    <a:pt x="996592" y="118934"/>
                  </a:cubicBezTo>
                  <a:cubicBezTo>
                    <a:pt x="1017380" y="139887"/>
                    <a:pt x="1027774" y="169754"/>
                    <a:pt x="1027774" y="208536"/>
                  </a:cubicBezTo>
                  <a:cubicBezTo>
                    <a:pt x="1027774" y="210508"/>
                    <a:pt x="1027692" y="213178"/>
                    <a:pt x="1027528" y="216547"/>
                  </a:cubicBezTo>
                  <a:cubicBezTo>
                    <a:pt x="1027363" y="219916"/>
                    <a:pt x="1027117" y="222504"/>
                    <a:pt x="1026788" y="224312"/>
                  </a:cubicBezTo>
                  <a:lnTo>
                    <a:pt x="857938" y="224312"/>
                  </a:lnTo>
                  <a:cubicBezTo>
                    <a:pt x="858266" y="235650"/>
                    <a:pt x="860362" y="246250"/>
                    <a:pt x="864224" y="256110"/>
                  </a:cubicBezTo>
                  <a:cubicBezTo>
                    <a:pt x="868085" y="265970"/>
                    <a:pt x="874207" y="273899"/>
                    <a:pt x="882588" y="279897"/>
                  </a:cubicBezTo>
                  <a:cubicBezTo>
                    <a:pt x="890968" y="285895"/>
                    <a:pt x="901979" y="288894"/>
                    <a:pt x="915618" y="288894"/>
                  </a:cubicBezTo>
                  <a:cubicBezTo>
                    <a:pt x="929750" y="288894"/>
                    <a:pt x="941089" y="285813"/>
                    <a:pt x="949635" y="279650"/>
                  </a:cubicBezTo>
                  <a:cubicBezTo>
                    <a:pt x="958180" y="273488"/>
                    <a:pt x="962535" y="264326"/>
                    <a:pt x="962699" y="252166"/>
                  </a:cubicBezTo>
                  <a:lnTo>
                    <a:pt x="1027035" y="252166"/>
                  </a:lnTo>
                  <a:cubicBezTo>
                    <a:pt x="1026213" y="270899"/>
                    <a:pt x="1021077" y="286511"/>
                    <a:pt x="1011628" y="299000"/>
                  </a:cubicBezTo>
                  <a:cubicBezTo>
                    <a:pt x="1002179" y="311489"/>
                    <a:pt x="989279" y="320815"/>
                    <a:pt x="972929" y="326977"/>
                  </a:cubicBezTo>
                  <a:cubicBezTo>
                    <a:pt x="956578" y="333140"/>
                    <a:pt x="937474" y="336221"/>
                    <a:pt x="915618" y="336221"/>
                  </a:cubicBezTo>
                  <a:cubicBezTo>
                    <a:pt x="888832" y="336221"/>
                    <a:pt x="866319" y="331250"/>
                    <a:pt x="848078" y="321308"/>
                  </a:cubicBezTo>
                  <a:cubicBezTo>
                    <a:pt x="829837" y="311366"/>
                    <a:pt x="816033" y="297028"/>
                    <a:pt x="806667" y="278294"/>
                  </a:cubicBezTo>
                  <a:cubicBezTo>
                    <a:pt x="797300" y="259561"/>
                    <a:pt x="792616" y="237047"/>
                    <a:pt x="792616" y="210754"/>
                  </a:cubicBezTo>
                  <a:cubicBezTo>
                    <a:pt x="792616" y="185283"/>
                    <a:pt x="797176" y="163345"/>
                    <a:pt x="806297" y="144940"/>
                  </a:cubicBezTo>
                  <a:cubicBezTo>
                    <a:pt x="815417" y="126535"/>
                    <a:pt x="828810" y="112361"/>
                    <a:pt x="846476" y="102419"/>
                  </a:cubicBezTo>
                  <a:cubicBezTo>
                    <a:pt x="864141" y="92477"/>
                    <a:pt x="885874" y="87506"/>
                    <a:pt x="911674" y="87506"/>
                  </a:cubicBezTo>
                  <a:close/>
                  <a:moveTo>
                    <a:pt x="636682" y="87506"/>
                  </a:moveTo>
                  <a:cubicBezTo>
                    <a:pt x="657059" y="87506"/>
                    <a:pt x="675464" y="90875"/>
                    <a:pt x="691897" y="97612"/>
                  </a:cubicBezTo>
                  <a:cubicBezTo>
                    <a:pt x="708330" y="104350"/>
                    <a:pt x="721394" y="114415"/>
                    <a:pt x="731090" y="127808"/>
                  </a:cubicBezTo>
                  <a:cubicBezTo>
                    <a:pt x="740785" y="141201"/>
                    <a:pt x="745715" y="158086"/>
                    <a:pt x="745880" y="178463"/>
                  </a:cubicBezTo>
                  <a:lnTo>
                    <a:pt x="682530" y="178463"/>
                  </a:lnTo>
                  <a:cubicBezTo>
                    <a:pt x="682201" y="166138"/>
                    <a:pt x="678093" y="156320"/>
                    <a:pt x="670205" y="149007"/>
                  </a:cubicBezTo>
                  <a:cubicBezTo>
                    <a:pt x="662317" y="141694"/>
                    <a:pt x="651225" y="138038"/>
                    <a:pt x="636928" y="138038"/>
                  </a:cubicBezTo>
                  <a:cubicBezTo>
                    <a:pt x="618030" y="138038"/>
                    <a:pt x="604349" y="144529"/>
                    <a:pt x="595886" y="157511"/>
                  </a:cubicBezTo>
                  <a:cubicBezTo>
                    <a:pt x="587424" y="170493"/>
                    <a:pt x="583192" y="188816"/>
                    <a:pt x="583192" y="212480"/>
                  </a:cubicBezTo>
                  <a:cubicBezTo>
                    <a:pt x="583192" y="227763"/>
                    <a:pt x="585041" y="240786"/>
                    <a:pt x="588738" y="251549"/>
                  </a:cubicBezTo>
                  <a:cubicBezTo>
                    <a:pt x="592436" y="262313"/>
                    <a:pt x="598269" y="270530"/>
                    <a:pt x="606239" y="276199"/>
                  </a:cubicBezTo>
                  <a:cubicBezTo>
                    <a:pt x="614209" y="281869"/>
                    <a:pt x="624439" y="284703"/>
                    <a:pt x="636928" y="284703"/>
                  </a:cubicBezTo>
                  <a:cubicBezTo>
                    <a:pt x="651554" y="284703"/>
                    <a:pt x="663098" y="280718"/>
                    <a:pt x="671561" y="272748"/>
                  </a:cubicBezTo>
                  <a:cubicBezTo>
                    <a:pt x="680024" y="264778"/>
                    <a:pt x="684420" y="253480"/>
                    <a:pt x="684749" y="238855"/>
                  </a:cubicBezTo>
                  <a:lnTo>
                    <a:pt x="748098" y="238855"/>
                  </a:lnTo>
                  <a:cubicBezTo>
                    <a:pt x="747605" y="259725"/>
                    <a:pt x="742552" y="277308"/>
                    <a:pt x="732939" y="291605"/>
                  </a:cubicBezTo>
                  <a:cubicBezTo>
                    <a:pt x="723325" y="305902"/>
                    <a:pt x="710220" y="316748"/>
                    <a:pt x="693622" y="324143"/>
                  </a:cubicBezTo>
                  <a:cubicBezTo>
                    <a:pt x="677025" y="331538"/>
                    <a:pt x="658045" y="335235"/>
                    <a:pt x="636682" y="335235"/>
                  </a:cubicBezTo>
                  <a:cubicBezTo>
                    <a:pt x="614333" y="335235"/>
                    <a:pt x="594038" y="330962"/>
                    <a:pt x="575797" y="322417"/>
                  </a:cubicBezTo>
                  <a:cubicBezTo>
                    <a:pt x="557556" y="313872"/>
                    <a:pt x="543095" y="300561"/>
                    <a:pt x="532414" y="282485"/>
                  </a:cubicBezTo>
                  <a:cubicBezTo>
                    <a:pt x="521732" y="264408"/>
                    <a:pt x="516391" y="241073"/>
                    <a:pt x="516391" y="212480"/>
                  </a:cubicBezTo>
                  <a:cubicBezTo>
                    <a:pt x="516391" y="183886"/>
                    <a:pt x="521486" y="160387"/>
                    <a:pt x="531674" y="141982"/>
                  </a:cubicBezTo>
                  <a:cubicBezTo>
                    <a:pt x="541863" y="123577"/>
                    <a:pt x="556036" y="109896"/>
                    <a:pt x="574195" y="100940"/>
                  </a:cubicBezTo>
                  <a:cubicBezTo>
                    <a:pt x="592353" y="91984"/>
                    <a:pt x="613182" y="87506"/>
                    <a:pt x="636682" y="87506"/>
                  </a:cubicBezTo>
                  <a:close/>
                  <a:moveTo>
                    <a:pt x="359224" y="87506"/>
                  </a:moveTo>
                  <a:cubicBezTo>
                    <a:pt x="374507" y="87506"/>
                    <a:pt x="388475" y="88780"/>
                    <a:pt x="401128" y="91327"/>
                  </a:cubicBezTo>
                  <a:cubicBezTo>
                    <a:pt x="413782" y="93874"/>
                    <a:pt x="424751" y="98270"/>
                    <a:pt x="434036" y="104514"/>
                  </a:cubicBezTo>
                  <a:cubicBezTo>
                    <a:pt x="443321" y="110759"/>
                    <a:pt x="450510" y="119263"/>
                    <a:pt x="455604" y="130027"/>
                  </a:cubicBezTo>
                  <a:cubicBezTo>
                    <a:pt x="460699" y="140790"/>
                    <a:pt x="463246" y="154224"/>
                    <a:pt x="463246" y="170329"/>
                  </a:cubicBezTo>
                  <a:lnTo>
                    <a:pt x="463246" y="331784"/>
                  </a:lnTo>
                  <a:lnTo>
                    <a:pt x="402115" y="331784"/>
                  </a:lnTo>
                  <a:lnTo>
                    <a:pt x="400143" y="300479"/>
                  </a:lnTo>
                  <a:cubicBezTo>
                    <a:pt x="389954" y="312147"/>
                    <a:pt x="378122" y="320979"/>
                    <a:pt x="364647" y="326977"/>
                  </a:cubicBezTo>
                  <a:cubicBezTo>
                    <a:pt x="351172" y="332976"/>
                    <a:pt x="335643" y="335975"/>
                    <a:pt x="318059" y="335975"/>
                  </a:cubicBezTo>
                  <a:cubicBezTo>
                    <a:pt x="304420" y="335975"/>
                    <a:pt x="291684" y="333345"/>
                    <a:pt x="279852" y="328087"/>
                  </a:cubicBezTo>
                  <a:cubicBezTo>
                    <a:pt x="268020" y="322828"/>
                    <a:pt x="258448" y="314899"/>
                    <a:pt x="251135" y="304300"/>
                  </a:cubicBezTo>
                  <a:cubicBezTo>
                    <a:pt x="243823" y="293700"/>
                    <a:pt x="240166" y="280431"/>
                    <a:pt x="240166" y="264491"/>
                  </a:cubicBezTo>
                  <a:cubicBezTo>
                    <a:pt x="240166" y="242306"/>
                    <a:pt x="246822" y="225585"/>
                    <a:pt x="260133" y="214329"/>
                  </a:cubicBezTo>
                  <a:cubicBezTo>
                    <a:pt x="273443" y="203072"/>
                    <a:pt x="292054" y="195430"/>
                    <a:pt x="315964" y="191404"/>
                  </a:cubicBezTo>
                  <a:cubicBezTo>
                    <a:pt x="339874" y="187378"/>
                    <a:pt x="367687" y="185037"/>
                    <a:pt x="399403" y="184379"/>
                  </a:cubicBezTo>
                  <a:lnTo>
                    <a:pt x="399403" y="171561"/>
                  </a:lnTo>
                  <a:cubicBezTo>
                    <a:pt x="399403" y="155950"/>
                    <a:pt x="395665" y="145268"/>
                    <a:pt x="388187" y="139517"/>
                  </a:cubicBezTo>
                  <a:cubicBezTo>
                    <a:pt x="380711" y="133765"/>
                    <a:pt x="371056" y="130889"/>
                    <a:pt x="359224" y="130889"/>
                  </a:cubicBezTo>
                  <a:cubicBezTo>
                    <a:pt x="346242" y="130889"/>
                    <a:pt x="335560" y="133971"/>
                    <a:pt x="327180" y="140133"/>
                  </a:cubicBezTo>
                  <a:cubicBezTo>
                    <a:pt x="318799" y="146295"/>
                    <a:pt x="314608" y="156279"/>
                    <a:pt x="314608" y="170082"/>
                  </a:cubicBezTo>
                  <a:lnTo>
                    <a:pt x="253477" y="170082"/>
                  </a:lnTo>
                  <a:cubicBezTo>
                    <a:pt x="253477" y="149541"/>
                    <a:pt x="257955" y="133272"/>
                    <a:pt x="266911" y="121276"/>
                  </a:cubicBezTo>
                  <a:cubicBezTo>
                    <a:pt x="275867" y="109280"/>
                    <a:pt x="288274" y="100652"/>
                    <a:pt x="304132" y="95394"/>
                  </a:cubicBezTo>
                  <a:cubicBezTo>
                    <a:pt x="319990" y="90135"/>
                    <a:pt x="338354" y="87506"/>
                    <a:pt x="359224" y="87506"/>
                  </a:cubicBezTo>
                  <a:close/>
                  <a:moveTo>
                    <a:pt x="1771389" y="87013"/>
                  </a:moveTo>
                  <a:cubicBezTo>
                    <a:pt x="1796039" y="87013"/>
                    <a:pt x="1817525" y="91902"/>
                    <a:pt x="1835848" y="101680"/>
                  </a:cubicBezTo>
                  <a:cubicBezTo>
                    <a:pt x="1854171" y="111457"/>
                    <a:pt x="1868427" y="125672"/>
                    <a:pt x="1878615" y="144323"/>
                  </a:cubicBezTo>
                  <a:cubicBezTo>
                    <a:pt x="1888804" y="162975"/>
                    <a:pt x="1893898" y="185612"/>
                    <a:pt x="1893898" y="212233"/>
                  </a:cubicBezTo>
                  <a:cubicBezTo>
                    <a:pt x="1893898" y="238362"/>
                    <a:pt x="1888804" y="260629"/>
                    <a:pt x="1878615" y="279034"/>
                  </a:cubicBezTo>
                  <a:cubicBezTo>
                    <a:pt x="1868427" y="297439"/>
                    <a:pt x="1854171" y="311489"/>
                    <a:pt x="1835848" y="321185"/>
                  </a:cubicBezTo>
                  <a:cubicBezTo>
                    <a:pt x="1817525" y="330880"/>
                    <a:pt x="1796039" y="335728"/>
                    <a:pt x="1771389" y="335728"/>
                  </a:cubicBezTo>
                  <a:cubicBezTo>
                    <a:pt x="1747068" y="335728"/>
                    <a:pt x="1725746" y="330880"/>
                    <a:pt x="1707423" y="321185"/>
                  </a:cubicBezTo>
                  <a:cubicBezTo>
                    <a:pt x="1689100" y="311489"/>
                    <a:pt x="1674927" y="297439"/>
                    <a:pt x="1664903" y="279034"/>
                  </a:cubicBezTo>
                  <a:cubicBezTo>
                    <a:pt x="1654879" y="260629"/>
                    <a:pt x="1649866" y="238362"/>
                    <a:pt x="1649866" y="212233"/>
                  </a:cubicBezTo>
                  <a:cubicBezTo>
                    <a:pt x="1649866" y="185612"/>
                    <a:pt x="1654879" y="162975"/>
                    <a:pt x="1664903" y="144323"/>
                  </a:cubicBezTo>
                  <a:cubicBezTo>
                    <a:pt x="1674927" y="125672"/>
                    <a:pt x="1689100" y="111457"/>
                    <a:pt x="1707423" y="101680"/>
                  </a:cubicBezTo>
                  <a:cubicBezTo>
                    <a:pt x="1725746" y="91902"/>
                    <a:pt x="1747068" y="87013"/>
                    <a:pt x="1771389" y="87013"/>
                  </a:cubicBezTo>
                  <a:close/>
                  <a:moveTo>
                    <a:pt x="1485639" y="87013"/>
                  </a:moveTo>
                  <a:cubicBezTo>
                    <a:pt x="1510289" y="87013"/>
                    <a:pt x="1531775" y="91902"/>
                    <a:pt x="1550098" y="101680"/>
                  </a:cubicBezTo>
                  <a:cubicBezTo>
                    <a:pt x="1568421" y="111457"/>
                    <a:pt x="1582677" y="125672"/>
                    <a:pt x="1592865" y="144323"/>
                  </a:cubicBezTo>
                  <a:cubicBezTo>
                    <a:pt x="1603054" y="162975"/>
                    <a:pt x="1608148" y="185612"/>
                    <a:pt x="1608148" y="212233"/>
                  </a:cubicBezTo>
                  <a:cubicBezTo>
                    <a:pt x="1608148" y="238362"/>
                    <a:pt x="1603054" y="260629"/>
                    <a:pt x="1592865" y="279034"/>
                  </a:cubicBezTo>
                  <a:cubicBezTo>
                    <a:pt x="1582677" y="297439"/>
                    <a:pt x="1568421" y="311489"/>
                    <a:pt x="1550098" y="321185"/>
                  </a:cubicBezTo>
                  <a:cubicBezTo>
                    <a:pt x="1531775" y="330880"/>
                    <a:pt x="1510289" y="335728"/>
                    <a:pt x="1485639" y="335728"/>
                  </a:cubicBezTo>
                  <a:cubicBezTo>
                    <a:pt x="1461318" y="335728"/>
                    <a:pt x="1439996" y="330880"/>
                    <a:pt x="1421673" y="321185"/>
                  </a:cubicBezTo>
                  <a:cubicBezTo>
                    <a:pt x="1403350" y="311489"/>
                    <a:pt x="1389177" y="297439"/>
                    <a:pt x="1379153" y="279034"/>
                  </a:cubicBezTo>
                  <a:cubicBezTo>
                    <a:pt x="1369128" y="260629"/>
                    <a:pt x="1364116" y="238362"/>
                    <a:pt x="1364116" y="212233"/>
                  </a:cubicBezTo>
                  <a:cubicBezTo>
                    <a:pt x="1364116" y="185612"/>
                    <a:pt x="1369128" y="162975"/>
                    <a:pt x="1379153" y="144323"/>
                  </a:cubicBezTo>
                  <a:cubicBezTo>
                    <a:pt x="1389177" y="125672"/>
                    <a:pt x="1403350" y="111457"/>
                    <a:pt x="1421673" y="101680"/>
                  </a:cubicBezTo>
                  <a:cubicBezTo>
                    <a:pt x="1439996" y="91902"/>
                    <a:pt x="1461318" y="87013"/>
                    <a:pt x="1485639" y="87013"/>
                  </a:cubicBezTo>
                  <a:close/>
                  <a:moveTo>
                    <a:pt x="1947941" y="0"/>
                  </a:moveTo>
                  <a:lnTo>
                    <a:pt x="2013263" y="0"/>
                  </a:lnTo>
                  <a:lnTo>
                    <a:pt x="2013263" y="202127"/>
                  </a:lnTo>
                  <a:lnTo>
                    <a:pt x="2107178" y="91203"/>
                  </a:lnTo>
                  <a:lnTo>
                    <a:pt x="2178169" y="91203"/>
                  </a:lnTo>
                  <a:lnTo>
                    <a:pt x="2083021" y="201880"/>
                  </a:lnTo>
                  <a:lnTo>
                    <a:pt x="2185071" y="331784"/>
                  </a:lnTo>
                  <a:lnTo>
                    <a:pt x="2110629" y="331784"/>
                  </a:lnTo>
                  <a:lnTo>
                    <a:pt x="2013263" y="204838"/>
                  </a:lnTo>
                  <a:lnTo>
                    <a:pt x="2013263" y="331784"/>
                  </a:lnTo>
                  <a:lnTo>
                    <a:pt x="1947941" y="331784"/>
                  </a:lnTo>
                  <a:close/>
                  <a:moveTo>
                    <a:pt x="1081166" y="0"/>
                  </a:moveTo>
                  <a:lnTo>
                    <a:pt x="1146488" y="0"/>
                  </a:lnTo>
                  <a:lnTo>
                    <a:pt x="1146488" y="125713"/>
                  </a:lnTo>
                  <a:cubicBezTo>
                    <a:pt x="1155033" y="114045"/>
                    <a:pt x="1165468" y="104720"/>
                    <a:pt x="1177793" y="97736"/>
                  </a:cubicBezTo>
                  <a:cubicBezTo>
                    <a:pt x="1190118" y="90752"/>
                    <a:pt x="1205318" y="87260"/>
                    <a:pt x="1223395" y="87260"/>
                  </a:cubicBezTo>
                  <a:cubicBezTo>
                    <a:pt x="1241800" y="87260"/>
                    <a:pt x="1258233" y="91738"/>
                    <a:pt x="1272694" y="100694"/>
                  </a:cubicBezTo>
                  <a:cubicBezTo>
                    <a:pt x="1287155" y="109650"/>
                    <a:pt x="1298576" y="123289"/>
                    <a:pt x="1306957" y="141612"/>
                  </a:cubicBezTo>
                  <a:cubicBezTo>
                    <a:pt x="1315338" y="159935"/>
                    <a:pt x="1319528" y="183311"/>
                    <a:pt x="1319528" y="211740"/>
                  </a:cubicBezTo>
                  <a:cubicBezTo>
                    <a:pt x="1319528" y="240005"/>
                    <a:pt x="1315050" y="263340"/>
                    <a:pt x="1306094" y="281745"/>
                  </a:cubicBezTo>
                  <a:cubicBezTo>
                    <a:pt x="1297138" y="300150"/>
                    <a:pt x="1285019" y="313831"/>
                    <a:pt x="1269736" y="322787"/>
                  </a:cubicBezTo>
                  <a:cubicBezTo>
                    <a:pt x="1254453" y="331743"/>
                    <a:pt x="1237281" y="336221"/>
                    <a:pt x="1218218" y="336221"/>
                  </a:cubicBezTo>
                  <a:cubicBezTo>
                    <a:pt x="1200635" y="336221"/>
                    <a:pt x="1186174" y="332852"/>
                    <a:pt x="1174835" y="326115"/>
                  </a:cubicBezTo>
                  <a:cubicBezTo>
                    <a:pt x="1163496" y="319377"/>
                    <a:pt x="1153800" y="310092"/>
                    <a:pt x="1145748" y="298261"/>
                  </a:cubicBezTo>
                  <a:lnTo>
                    <a:pt x="1143037" y="331784"/>
                  </a:lnTo>
                  <a:lnTo>
                    <a:pt x="1081166" y="331784"/>
                  </a:lnTo>
                  <a:close/>
                  <a:moveTo>
                    <a:pt x="0" y="0"/>
                  </a:moveTo>
                  <a:lnTo>
                    <a:pt x="216917" y="0"/>
                  </a:lnTo>
                  <a:lnTo>
                    <a:pt x="216917" y="57433"/>
                  </a:lnTo>
                  <a:lnTo>
                    <a:pt x="69265" y="57433"/>
                  </a:lnTo>
                  <a:lnTo>
                    <a:pt x="69265" y="135080"/>
                  </a:lnTo>
                  <a:lnTo>
                    <a:pt x="201634" y="135080"/>
                  </a:lnTo>
                  <a:lnTo>
                    <a:pt x="201634" y="190049"/>
                  </a:lnTo>
                  <a:lnTo>
                    <a:pt x="69265" y="190049"/>
                  </a:lnTo>
                  <a:lnTo>
                    <a:pt x="69265" y="331784"/>
                  </a:lnTo>
                  <a:lnTo>
                    <a:pt x="0" y="33178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000" b="1">
                <a:solidFill>
                  <a:schemeClr val="bg1"/>
                </a:solidFill>
              </a:endParaRPr>
            </a:p>
          </p:txBody>
        </p:sp>
        <p:sp>
          <p:nvSpPr>
            <p:cNvPr id="7" name="Rectangle 6">
              <a:extLst>
                <a:ext uri="{FF2B5EF4-FFF2-40B4-BE49-F238E27FC236}">
                  <a16:creationId xmlns:a16="http://schemas.microsoft.com/office/drawing/2014/main" id="{94357EBA-0E11-51D7-0AD0-C6F5DD862D9E}"/>
                </a:ext>
              </a:extLst>
            </p:cNvPr>
            <p:cNvSpPr>
              <a:spLocks/>
            </p:cNvSpPr>
            <p:nvPr/>
          </p:nvSpPr>
          <p:spPr>
            <a:xfrm>
              <a:off x="3111141" y="1915880"/>
              <a:ext cx="5969720" cy="4109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E8F30B6-D036-D3B8-A788-EC3C74593839}"/>
                </a:ext>
              </a:extLst>
            </p:cNvPr>
            <p:cNvSpPr/>
            <p:nvPr/>
          </p:nvSpPr>
          <p:spPr>
            <a:xfrm>
              <a:off x="3399753" y="1655358"/>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CCA7B1-631B-D113-D48F-5E89AFF37DBC}"/>
                </a:ext>
              </a:extLst>
            </p:cNvPr>
            <p:cNvSpPr/>
            <p:nvPr/>
          </p:nvSpPr>
          <p:spPr>
            <a:xfrm>
              <a:off x="3525143" y="1655358"/>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768CB4-BDB6-33F6-8C08-E2EB99A5146D}"/>
                </a:ext>
              </a:extLst>
            </p:cNvPr>
            <p:cNvSpPr/>
            <p:nvPr/>
          </p:nvSpPr>
          <p:spPr>
            <a:xfrm>
              <a:off x="3650532" y="1655358"/>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5D2ADE32-07AE-6D26-D1BB-AA42FBF856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551"/>
            <a:stretch/>
          </p:blipFill>
          <p:spPr bwMode="auto">
            <a:xfrm>
              <a:off x="3229822" y="1998601"/>
              <a:ext cx="5732353" cy="4206976"/>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A3FA48F8-FDA8-07D2-DEE0-09BBA5382C40}"/>
              </a:ext>
            </a:extLst>
          </p:cNvPr>
          <p:cNvSpPr>
            <a:spLocks noGrp="1"/>
          </p:cNvSpPr>
          <p:nvPr>
            <p:ph type="sldNum" sz="quarter" idx="12"/>
          </p:nvPr>
        </p:nvSpPr>
        <p:spPr/>
        <p:txBody>
          <a:bodyPr/>
          <a:lstStyle/>
          <a:p>
            <a:fld id="{20EC90A2-57CC-4901-BC16-90F9502FC3D7}" type="slidenum">
              <a:rPr lang="en-US" smtClean="0">
                <a:latin typeface="Albert Sans" pitchFamily="2" charset="0"/>
              </a:rPr>
              <a:t>31</a:t>
            </a:fld>
            <a:endParaRPr lang="en-US">
              <a:latin typeface="Albert Sans" pitchFamily="2" charset="0"/>
            </a:endParaRPr>
          </a:p>
        </p:txBody>
      </p:sp>
    </p:spTree>
    <p:extLst>
      <p:ext uri="{BB962C8B-B14F-4D97-AF65-F5344CB8AC3E}">
        <p14:creationId xmlns:p14="http://schemas.microsoft.com/office/powerpoint/2010/main" val="229076954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7134CEA-7FFF-7DE6-0E08-85577728F198}"/>
              </a:ext>
            </a:extLst>
          </p:cNvPr>
          <p:cNvGrpSpPr/>
          <p:nvPr/>
        </p:nvGrpSpPr>
        <p:grpSpPr>
          <a:xfrm>
            <a:off x="1387836" y="-491365"/>
            <a:ext cx="9416320" cy="7840729"/>
            <a:chOff x="3111139" y="1461074"/>
            <a:chExt cx="5969722" cy="4970835"/>
          </a:xfrm>
          <a:effectLst>
            <a:outerShdw blurRad="190500" sx="102000" sy="102000" algn="ctr" rotWithShape="0">
              <a:prstClr val="black">
                <a:alpha val="10000"/>
              </a:prstClr>
            </a:outerShdw>
          </a:effectLst>
        </p:grpSpPr>
        <p:sp>
          <p:nvSpPr>
            <p:cNvPr id="55" name="Rectangle: Rounded Corners 54">
              <a:extLst>
                <a:ext uri="{FF2B5EF4-FFF2-40B4-BE49-F238E27FC236}">
                  <a16:creationId xmlns:a16="http://schemas.microsoft.com/office/drawing/2014/main" id="{90E336AE-367F-C5FB-843E-0E29E2025E57}"/>
                </a:ext>
              </a:extLst>
            </p:cNvPr>
            <p:cNvSpPr>
              <a:spLocks/>
            </p:cNvSpPr>
            <p:nvPr/>
          </p:nvSpPr>
          <p:spPr>
            <a:xfrm>
              <a:off x="3111139" y="1867348"/>
              <a:ext cx="5969720" cy="4564561"/>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BD300847-F7B6-F3F0-CCC4-E916FAA9C67E}"/>
                </a:ext>
              </a:extLst>
            </p:cNvPr>
            <p:cNvSpPr>
              <a:spLocks/>
            </p:cNvSpPr>
            <p:nvPr/>
          </p:nvSpPr>
          <p:spPr>
            <a:xfrm>
              <a:off x="3111141" y="1461074"/>
              <a:ext cx="5969720" cy="4564561"/>
            </a:xfrm>
            <a:prstGeom prst="roundRect">
              <a:avLst>
                <a:gd name="adj" fmla="val 5849"/>
              </a:avLst>
            </a:prstGeom>
            <a:solidFill>
              <a:srgbClr val="096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87B290C-904D-2165-8370-223FF08425AF}"/>
                </a:ext>
              </a:extLst>
            </p:cNvPr>
            <p:cNvSpPr txBox="1">
              <a:spLocks/>
            </p:cNvSpPr>
            <p:nvPr/>
          </p:nvSpPr>
          <p:spPr>
            <a:xfrm>
              <a:off x="5470868" y="1591217"/>
              <a:ext cx="1250264" cy="192380"/>
            </a:xfrm>
            <a:custGeom>
              <a:avLst/>
              <a:gdLst/>
              <a:ahLst/>
              <a:cxnLst/>
              <a:rect l="l" t="t" r="r" b="b"/>
              <a:pathLst>
                <a:path w="2185071" h="336221">
                  <a:moveTo>
                    <a:pt x="398664" y="220614"/>
                  </a:moveTo>
                  <a:cubicBezTo>
                    <a:pt x="364154" y="220779"/>
                    <a:pt x="339997" y="224024"/>
                    <a:pt x="326194" y="230351"/>
                  </a:cubicBezTo>
                  <a:cubicBezTo>
                    <a:pt x="312390" y="236678"/>
                    <a:pt x="305488" y="246907"/>
                    <a:pt x="305488" y="261040"/>
                  </a:cubicBezTo>
                  <a:cubicBezTo>
                    <a:pt x="305488" y="271228"/>
                    <a:pt x="308651" y="278787"/>
                    <a:pt x="314978" y="283717"/>
                  </a:cubicBezTo>
                  <a:cubicBezTo>
                    <a:pt x="321305" y="288647"/>
                    <a:pt x="329480" y="291112"/>
                    <a:pt x="339504" y="291112"/>
                  </a:cubicBezTo>
                  <a:cubicBezTo>
                    <a:pt x="351829" y="291112"/>
                    <a:pt x="363209" y="287908"/>
                    <a:pt x="373644" y="281499"/>
                  </a:cubicBezTo>
                  <a:cubicBezTo>
                    <a:pt x="384079" y="275090"/>
                    <a:pt x="392419" y="267777"/>
                    <a:pt x="398664" y="259561"/>
                  </a:cubicBezTo>
                  <a:close/>
                  <a:moveTo>
                    <a:pt x="1771389" y="137298"/>
                  </a:moveTo>
                  <a:cubicBezTo>
                    <a:pt x="1757421" y="137298"/>
                    <a:pt x="1746452" y="140667"/>
                    <a:pt x="1738482" y="147405"/>
                  </a:cubicBezTo>
                  <a:cubicBezTo>
                    <a:pt x="1730512" y="154142"/>
                    <a:pt x="1724884" y="163180"/>
                    <a:pt x="1721597" y="174519"/>
                  </a:cubicBezTo>
                  <a:cubicBezTo>
                    <a:pt x="1718310" y="185858"/>
                    <a:pt x="1716667" y="198429"/>
                    <a:pt x="1716667" y="212233"/>
                  </a:cubicBezTo>
                  <a:cubicBezTo>
                    <a:pt x="1716667" y="225708"/>
                    <a:pt x="1718310" y="238033"/>
                    <a:pt x="1721597" y="249208"/>
                  </a:cubicBezTo>
                  <a:cubicBezTo>
                    <a:pt x="1724884" y="260382"/>
                    <a:pt x="1730512" y="269297"/>
                    <a:pt x="1738482" y="275953"/>
                  </a:cubicBezTo>
                  <a:cubicBezTo>
                    <a:pt x="1746452" y="282608"/>
                    <a:pt x="1757421" y="285936"/>
                    <a:pt x="1771389" y="285936"/>
                  </a:cubicBezTo>
                  <a:cubicBezTo>
                    <a:pt x="1785686" y="285936"/>
                    <a:pt x="1796902" y="282608"/>
                    <a:pt x="1805036" y="275953"/>
                  </a:cubicBezTo>
                  <a:cubicBezTo>
                    <a:pt x="1813170" y="269297"/>
                    <a:pt x="1818922" y="260382"/>
                    <a:pt x="1822291" y="249208"/>
                  </a:cubicBezTo>
                  <a:cubicBezTo>
                    <a:pt x="1825659" y="238033"/>
                    <a:pt x="1827344" y="225708"/>
                    <a:pt x="1827344" y="212233"/>
                  </a:cubicBezTo>
                  <a:cubicBezTo>
                    <a:pt x="1827344" y="198429"/>
                    <a:pt x="1825659" y="185858"/>
                    <a:pt x="1822291" y="174519"/>
                  </a:cubicBezTo>
                  <a:cubicBezTo>
                    <a:pt x="1818922" y="163180"/>
                    <a:pt x="1813170" y="154142"/>
                    <a:pt x="1805036" y="147405"/>
                  </a:cubicBezTo>
                  <a:cubicBezTo>
                    <a:pt x="1796902" y="140667"/>
                    <a:pt x="1785686" y="137298"/>
                    <a:pt x="1771389" y="137298"/>
                  </a:cubicBezTo>
                  <a:close/>
                  <a:moveTo>
                    <a:pt x="1485639" y="137298"/>
                  </a:moveTo>
                  <a:cubicBezTo>
                    <a:pt x="1471671" y="137298"/>
                    <a:pt x="1460702" y="140667"/>
                    <a:pt x="1452732" y="147405"/>
                  </a:cubicBezTo>
                  <a:cubicBezTo>
                    <a:pt x="1444762" y="154142"/>
                    <a:pt x="1439133" y="163180"/>
                    <a:pt x="1435847" y="174519"/>
                  </a:cubicBezTo>
                  <a:cubicBezTo>
                    <a:pt x="1432560" y="185858"/>
                    <a:pt x="1430917" y="198429"/>
                    <a:pt x="1430917" y="212233"/>
                  </a:cubicBezTo>
                  <a:cubicBezTo>
                    <a:pt x="1430917" y="225708"/>
                    <a:pt x="1432560" y="238033"/>
                    <a:pt x="1435847" y="249208"/>
                  </a:cubicBezTo>
                  <a:cubicBezTo>
                    <a:pt x="1439133" y="260382"/>
                    <a:pt x="1444762" y="269297"/>
                    <a:pt x="1452732" y="275953"/>
                  </a:cubicBezTo>
                  <a:cubicBezTo>
                    <a:pt x="1460702" y="282608"/>
                    <a:pt x="1471671" y="285936"/>
                    <a:pt x="1485639" y="285936"/>
                  </a:cubicBezTo>
                  <a:cubicBezTo>
                    <a:pt x="1499936" y="285936"/>
                    <a:pt x="1511151" y="282608"/>
                    <a:pt x="1519286" y="275953"/>
                  </a:cubicBezTo>
                  <a:cubicBezTo>
                    <a:pt x="1527420" y="269297"/>
                    <a:pt x="1533172" y="260382"/>
                    <a:pt x="1536541" y="249208"/>
                  </a:cubicBezTo>
                  <a:cubicBezTo>
                    <a:pt x="1539909" y="238033"/>
                    <a:pt x="1541594" y="225708"/>
                    <a:pt x="1541594" y="212233"/>
                  </a:cubicBezTo>
                  <a:cubicBezTo>
                    <a:pt x="1541594" y="198429"/>
                    <a:pt x="1539909" y="185858"/>
                    <a:pt x="1536541" y="174519"/>
                  </a:cubicBezTo>
                  <a:cubicBezTo>
                    <a:pt x="1533172" y="163180"/>
                    <a:pt x="1527420" y="154142"/>
                    <a:pt x="1519286" y="147405"/>
                  </a:cubicBezTo>
                  <a:cubicBezTo>
                    <a:pt x="1511151" y="140667"/>
                    <a:pt x="1499936" y="137298"/>
                    <a:pt x="1485639" y="137298"/>
                  </a:cubicBezTo>
                  <a:close/>
                  <a:moveTo>
                    <a:pt x="1204661" y="136559"/>
                  </a:moveTo>
                  <a:cubicBezTo>
                    <a:pt x="1191186" y="136559"/>
                    <a:pt x="1179395" y="140585"/>
                    <a:pt x="1169288" y="148637"/>
                  </a:cubicBezTo>
                  <a:cubicBezTo>
                    <a:pt x="1159182" y="156689"/>
                    <a:pt x="1151582" y="166138"/>
                    <a:pt x="1146488" y="176984"/>
                  </a:cubicBezTo>
                  <a:lnTo>
                    <a:pt x="1146488" y="247482"/>
                  </a:lnTo>
                  <a:cubicBezTo>
                    <a:pt x="1151253" y="257835"/>
                    <a:pt x="1158361" y="266873"/>
                    <a:pt x="1167809" y="274597"/>
                  </a:cubicBezTo>
                  <a:cubicBezTo>
                    <a:pt x="1177259" y="282320"/>
                    <a:pt x="1188639" y="286182"/>
                    <a:pt x="1201949" y="286182"/>
                  </a:cubicBezTo>
                  <a:cubicBezTo>
                    <a:pt x="1217890" y="286182"/>
                    <a:pt x="1230338" y="279938"/>
                    <a:pt x="1239294" y="267449"/>
                  </a:cubicBezTo>
                  <a:cubicBezTo>
                    <a:pt x="1248250" y="254959"/>
                    <a:pt x="1252728" y="236801"/>
                    <a:pt x="1252728" y="212973"/>
                  </a:cubicBezTo>
                  <a:cubicBezTo>
                    <a:pt x="1252728" y="187173"/>
                    <a:pt x="1248496" y="167987"/>
                    <a:pt x="1240033" y="155416"/>
                  </a:cubicBezTo>
                  <a:cubicBezTo>
                    <a:pt x="1231570" y="142845"/>
                    <a:pt x="1219779" y="136559"/>
                    <a:pt x="1204661" y="136559"/>
                  </a:cubicBezTo>
                  <a:close/>
                  <a:moveTo>
                    <a:pt x="911674" y="132861"/>
                  </a:moveTo>
                  <a:cubicBezTo>
                    <a:pt x="896556" y="132861"/>
                    <a:pt x="884190" y="137134"/>
                    <a:pt x="874576" y="145679"/>
                  </a:cubicBezTo>
                  <a:cubicBezTo>
                    <a:pt x="864963" y="154224"/>
                    <a:pt x="859663" y="166631"/>
                    <a:pt x="858677" y="182900"/>
                  </a:cubicBezTo>
                  <a:lnTo>
                    <a:pt x="962945" y="182900"/>
                  </a:lnTo>
                  <a:cubicBezTo>
                    <a:pt x="962452" y="166138"/>
                    <a:pt x="957481" y="153608"/>
                    <a:pt x="948032" y="145309"/>
                  </a:cubicBezTo>
                  <a:cubicBezTo>
                    <a:pt x="938583" y="137011"/>
                    <a:pt x="926464" y="132861"/>
                    <a:pt x="911674" y="132861"/>
                  </a:cubicBezTo>
                  <a:close/>
                  <a:moveTo>
                    <a:pt x="911674" y="87506"/>
                  </a:moveTo>
                  <a:cubicBezTo>
                    <a:pt x="947498" y="87506"/>
                    <a:pt x="975804" y="97982"/>
                    <a:pt x="996592" y="118934"/>
                  </a:cubicBezTo>
                  <a:cubicBezTo>
                    <a:pt x="1017380" y="139887"/>
                    <a:pt x="1027774" y="169754"/>
                    <a:pt x="1027774" y="208536"/>
                  </a:cubicBezTo>
                  <a:cubicBezTo>
                    <a:pt x="1027774" y="210508"/>
                    <a:pt x="1027692" y="213178"/>
                    <a:pt x="1027528" y="216547"/>
                  </a:cubicBezTo>
                  <a:cubicBezTo>
                    <a:pt x="1027363" y="219916"/>
                    <a:pt x="1027117" y="222504"/>
                    <a:pt x="1026788" y="224312"/>
                  </a:cubicBezTo>
                  <a:lnTo>
                    <a:pt x="857938" y="224312"/>
                  </a:lnTo>
                  <a:cubicBezTo>
                    <a:pt x="858266" y="235650"/>
                    <a:pt x="860362" y="246250"/>
                    <a:pt x="864224" y="256110"/>
                  </a:cubicBezTo>
                  <a:cubicBezTo>
                    <a:pt x="868085" y="265970"/>
                    <a:pt x="874207" y="273899"/>
                    <a:pt x="882588" y="279897"/>
                  </a:cubicBezTo>
                  <a:cubicBezTo>
                    <a:pt x="890968" y="285895"/>
                    <a:pt x="901979" y="288894"/>
                    <a:pt x="915618" y="288894"/>
                  </a:cubicBezTo>
                  <a:cubicBezTo>
                    <a:pt x="929750" y="288894"/>
                    <a:pt x="941089" y="285813"/>
                    <a:pt x="949635" y="279650"/>
                  </a:cubicBezTo>
                  <a:cubicBezTo>
                    <a:pt x="958180" y="273488"/>
                    <a:pt x="962535" y="264326"/>
                    <a:pt x="962699" y="252166"/>
                  </a:cubicBezTo>
                  <a:lnTo>
                    <a:pt x="1027035" y="252166"/>
                  </a:lnTo>
                  <a:cubicBezTo>
                    <a:pt x="1026213" y="270899"/>
                    <a:pt x="1021077" y="286511"/>
                    <a:pt x="1011628" y="299000"/>
                  </a:cubicBezTo>
                  <a:cubicBezTo>
                    <a:pt x="1002179" y="311489"/>
                    <a:pt x="989279" y="320815"/>
                    <a:pt x="972929" y="326977"/>
                  </a:cubicBezTo>
                  <a:cubicBezTo>
                    <a:pt x="956578" y="333140"/>
                    <a:pt x="937474" y="336221"/>
                    <a:pt x="915618" y="336221"/>
                  </a:cubicBezTo>
                  <a:cubicBezTo>
                    <a:pt x="888832" y="336221"/>
                    <a:pt x="866319" y="331250"/>
                    <a:pt x="848078" y="321308"/>
                  </a:cubicBezTo>
                  <a:cubicBezTo>
                    <a:pt x="829837" y="311366"/>
                    <a:pt x="816033" y="297028"/>
                    <a:pt x="806667" y="278294"/>
                  </a:cubicBezTo>
                  <a:cubicBezTo>
                    <a:pt x="797300" y="259561"/>
                    <a:pt x="792616" y="237047"/>
                    <a:pt x="792616" y="210754"/>
                  </a:cubicBezTo>
                  <a:cubicBezTo>
                    <a:pt x="792616" y="185283"/>
                    <a:pt x="797176" y="163345"/>
                    <a:pt x="806297" y="144940"/>
                  </a:cubicBezTo>
                  <a:cubicBezTo>
                    <a:pt x="815417" y="126535"/>
                    <a:pt x="828810" y="112361"/>
                    <a:pt x="846476" y="102419"/>
                  </a:cubicBezTo>
                  <a:cubicBezTo>
                    <a:pt x="864141" y="92477"/>
                    <a:pt x="885874" y="87506"/>
                    <a:pt x="911674" y="87506"/>
                  </a:cubicBezTo>
                  <a:close/>
                  <a:moveTo>
                    <a:pt x="636682" y="87506"/>
                  </a:moveTo>
                  <a:cubicBezTo>
                    <a:pt x="657059" y="87506"/>
                    <a:pt x="675464" y="90875"/>
                    <a:pt x="691897" y="97612"/>
                  </a:cubicBezTo>
                  <a:cubicBezTo>
                    <a:pt x="708330" y="104350"/>
                    <a:pt x="721394" y="114415"/>
                    <a:pt x="731090" y="127808"/>
                  </a:cubicBezTo>
                  <a:cubicBezTo>
                    <a:pt x="740785" y="141201"/>
                    <a:pt x="745715" y="158086"/>
                    <a:pt x="745880" y="178463"/>
                  </a:cubicBezTo>
                  <a:lnTo>
                    <a:pt x="682530" y="178463"/>
                  </a:lnTo>
                  <a:cubicBezTo>
                    <a:pt x="682201" y="166138"/>
                    <a:pt x="678093" y="156320"/>
                    <a:pt x="670205" y="149007"/>
                  </a:cubicBezTo>
                  <a:cubicBezTo>
                    <a:pt x="662317" y="141694"/>
                    <a:pt x="651225" y="138038"/>
                    <a:pt x="636928" y="138038"/>
                  </a:cubicBezTo>
                  <a:cubicBezTo>
                    <a:pt x="618030" y="138038"/>
                    <a:pt x="604349" y="144529"/>
                    <a:pt x="595886" y="157511"/>
                  </a:cubicBezTo>
                  <a:cubicBezTo>
                    <a:pt x="587424" y="170493"/>
                    <a:pt x="583192" y="188816"/>
                    <a:pt x="583192" y="212480"/>
                  </a:cubicBezTo>
                  <a:cubicBezTo>
                    <a:pt x="583192" y="227763"/>
                    <a:pt x="585041" y="240786"/>
                    <a:pt x="588738" y="251549"/>
                  </a:cubicBezTo>
                  <a:cubicBezTo>
                    <a:pt x="592436" y="262313"/>
                    <a:pt x="598269" y="270530"/>
                    <a:pt x="606239" y="276199"/>
                  </a:cubicBezTo>
                  <a:cubicBezTo>
                    <a:pt x="614209" y="281869"/>
                    <a:pt x="624439" y="284703"/>
                    <a:pt x="636928" y="284703"/>
                  </a:cubicBezTo>
                  <a:cubicBezTo>
                    <a:pt x="651554" y="284703"/>
                    <a:pt x="663098" y="280718"/>
                    <a:pt x="671561" y="272748"/>
                  </a:cubicBezTo>
                  <a:cubicBezTo>
                    <a:pt x="680024" y="264778"/>
                    <a:pt x="684420" y="253480"/>
                    <a:pt x="684749" y="238855"/>
                  </a:cubicBezTo>
                  <a:lnTo>
                    <a:pt x="748098" y="238855"/>
                  </a:lnTo>
                  <a:cubicBezTo>
                    <a:pt x="747605" y="259725"/>
                    <a:pt x="742552" y="277308"/>
                    <a:pt x="732939" y="291605"/>
                  </a:cubicBezTo>
                  <a:cubicBezTo>
                    <a:pt x="723325" y="305902"/>
                    <a:pt x="710220" y="316748"/>
                    <a:pt x="693622" y="324143"/>
                  </a:cubicBezTo>
                  <a:cubicBezTo>
                    <a:pt x="677025" y="331538"/>
                    <a:pt x="658045" y="335235"/>
                    <a:pt x="636682" y="335235"/>
                  </a:cubicBezTo>
                  <a:cubicBezTo>
                    <a:pt x="614333" y="335235"/>
                    <a:pt x="594038" y="330962"/>
                    <a:pt x="575797" y="322417"/>
                  </a:cubicBezTo>
                  <a:cubicBezTo>
                    <a:pt x="557556" y="313872"/>
                    <a:pt x="543095" y="300561"/>
                    <a:pt x="532414" y="282485"/>
                  </a:cubicBezTo>
                  <a:cubicBezTo>
                    <a:pt x="521732" y="264408"/>
                    <a:pt x="516391" y="241073"/>
                    <a:pt x="516391" y="212480"/>
                  </a:cubicBezTo>
                  <a:cubicBezTo>
                    <a:pt x="516391" y="183886"/>
                    <a:pt x="521486" y="160387"/>
                    <a:pt x="531674" y="141982"/>
                  </a:cubicBezTo>
                  <a:cubicBezTo>
                    <a:pt x="541863" y="123577"/>
                    <a:pt x="556036" y="109896"/>
                    <a:pt x="574195" y="100940"/>
                  </a:cubicBezTo>
                  <a:cubicBezTo>
                    <a:pt x="592353" y="91984"/>
                    <a:pt x="613182" y="87506"/>
                    <a:pt x="636682" y="87506"/>
                  </a:cubicBezTo>
                  <a:close/>
                  <a:moveTo>
                    <a:pt x="359224" y="87506"/>
                  </a:moveTo>
                  <a:cubicBezTo>
                    <a:pt x="374507" y="87506"/>
                    <a:pt x="388475" y="88780"/>
                    <a:pt x="401128" y="91327"/>
                  </a:cubicBezTo>
                  <a:cubicBezTo>
                    <a:pt x="413782" y="93874"/>
                    <a:pt x="424751" y="98270"/>
                    <a:pt x="434036" y="104514"/>
                  </a:cubicBezTo>
                  <a:cubicBezTo>
                    <a:pt x="443321" y="110759"/>
                    <a:pt x="450510" y="119263"/>
                    <a:pt x="455604" y="130027"/>
                  </a:cubicBezTo>
                  <a:cubicBezTo>
                    <a:pt x="460699" y="140790"/>
                    <a:pt x="463246" y="154224"/>
                    <a:pt x="463246" y="170329"/>
                  </a:cubicBezTo>
                  <a:lnTo>
                    <a:pt x="463246" y="331784"/>
                  </a:lnTo>
                  <a:lnTo>
                    <a:pt x="402115" y="331784"/>
                  </a:lnTo>
                  <a:lnTo>
                    <a:pt x="400143" y="300479"/>
                  </a:lnTo>
                  <a:cubicBezTo>
                    <a:pt x="389954" y="312147"/>
                    <a:pt x="378122" y="320979"/>
                    <a:pt x="364647" y="326977"/>
                  </a:cubicBezTo>
                  <a:cubicBezTo>
                    <a:pt x="351172" y="332976"/>
                    <a:pt x="335643" y="335975"/>
                    <a:pt x="318059" y="335975"/>
                  </a:cubicBezTo>
                  <a:cubicBezTo>
                    <a:pt x="304420" y="335975"/>
                    <a:pt x="291684" y="333345"/>
                    <a:pt x="279852" y="328087"/>
                  </a:cubicBezTo>
                  <a:cubicBezTo>
                    <a:pt x="268020" y="322828"/>
                    <a:pt x="258448" y="314899"/>
                    <a:pt x="251135" y="304300"/>
                  </a:cubicBezTo>
                  <a:cubicBezTo>
                    <a:pt x="243823" y="293700"/>
                    <a:pt x="240166" y="280431"/>
                    <a:pt x="240166" y="264491"/>
                  </a:cubicBezTo>
                  <a:cubicBezTo>
                    <a:pt x="240166" y="242306"/>
                    <a:pt x="246822" y="225585"/>
                    <a:pt x="260133" y="214329"/>
                  </a:cubicBezTo>
                  <a:cubicBezTo>
                    <a:pt x="273443" y="203072"/>
                    <a:pt x="292054" y="195430"/>
                    <a:pt x="315964" y="191404"/>
                  </a:cubicBezTo>
                  <a:cubicBezTo>
                    <a:pt x="339874" y="187378"/>
                    <a:pt x="367687" y="185037"/>
                    <a:pt x="399403" y="184379"/>
                  </a:cubicBezTo>
                  <a:lnTo>
                    <a:pt x="399403" y="171561"/>
                  </a:lnTo>
                  <a:cubicBezTo>
                    <a:pt x="399403" y="155950"/>
                    <a:pt x="395665" y="145268"/>
                    <a:pt x="388187" y="139517"/>
                  </a:cubicBezTo>
                  <a:cubicBezTo>
                    <a:pt x="380711" y="133765"/>
                    <a:pt x="371056" y="130889"/>
                    <a:pt x="359224" y="130889"/>
                  </a:cubicBezTo>
                  <a:cubicBezTo>
                    <a:pt x="346242" y="130889"/>
                    <a:pt x="335560" y="133971"/>
                    <a:pt x="327180" y="140133"/>
                  </a:cubicBezTo>
                  <a:cubicBezTo>
                    <a:pt x="318799" y="146295"/>
                    <a:pt x="314608" y="156279"/>
                    <a:pt x="314608" y="170082"/>
                  </a:cubicBezTo>
                  <a:lnTo>
                    <a:pt x="253477" y="170082"/>
                  </a:lnTo>
                  <a:cubicBezTo>
                    <a:pt x="253477" y="149541"/>
                    <a:pt x="257955" y="133272"/>
                    <a:pt x="266911" y="121276"/>
                  </a:cubicBezTo>
                  <a:cubicBezTo>
                    <a:pt x="275867" y="109280"/>
                    <a:pt x="288274" y="100652"/>
                    <a:pt x="304132" y="95394"/>
                  </a:cubicBezTo>
                  <a:cubicBezTo>
                    <a:pt x="319990" y="90135"/>
                    <a:pt x="338354" y="87506"/>
                    <a:pt x="359224" y="87506"/>
                  </a:cubicBezTo>
                  <a:close/>
                  <a:moveTo>
                    <a:pt x="1771389" y="87013"/>
                  </a:moveTo>
                  <a:cubicBezTo>
                    <a:pt x="1796039" y="87013"/>
                    <a:pt x="1817525" y="91902"/>
                    <a:pt x="1835848" y="101680"/>
                  </a:cubicBezTo>
                  <a:cubicBezTo>
                    <a:pt x="1854171" y="111457"/>
                    <a:pt x="1868427" y="125672"/>
                    <a:pt x="1878615" y="144323"/>
                  </a:cubicBezTo>
                  <a:cubicBezTo>
                    <a:pt x="1888804" y="162975"/>
                    <a:pt x="1893898" y="185612"/>
                    <a:pt x="1893898" y="212233"/>
                  </a:cubicBezTo>
                  <a:cubicBezTo>
                    <a:pt x="1893898" y="238362"/>
                    <a:pt x="1888804" y="260629"/>
                    <a:pt x="1878615" y="279034"/>
                  </a:cubicBezTo>
                  <a:cubicBezTo>
                    <a:pt x="1868427" y="297439"/>
                    <a:pt x="1854171" y="311489"/>
                    <a:pt x="1835848" y="321185"/>
                  </a:cubicBezTo>
                  <a:cubicBezTo>
                    <a:pt x="1817525" y="330880"/>
                    <a:pt x="1796039" y="335728"/>
                    <a:pt x="1771389" y="335728"/>
                  </a:cubicBezTo>
                  <a:cubicBezTo>
                    <a:pt x="1747068" y="335728"/>
                    <a:pt x="1725746" y="330880"/>
                    <a:pt x="1707423" y="321185"/>
                  </a:cubicBezTo>
                  <a:cubicBezTo>
                    <a:pt x="1689100" y="311489"/>
                    <a:pt x="1674927" y="297439"/>
                    <a:pt x="1664903" y="279034"/>
                  </a:cubicBezTo>
                  <a:cubicBezTo>
                    <a:pt x="1654879" y="260629"/>
                    <a:pt x="1649866" y="238362"/>
                    <a:pt x="1649866" y="212233"/>
                  </a:cubicBezTo>
                  <a:cubicBezTo>
                    <a:pt x="1649866" y="185612"/>
                    <a:pt x="1654879" y="162975"/>
                    <a:pt x="1664903" y="144323"/>
                  </a:cubicBezTo>
                  <a:cubicBezTo>
                    <a:pt x="1674927" y="125672"/>
                    <a:pt x="1689100" y="111457"/>
                    <a:pt x="1707423" y="101680"/>
                  </a:cubicBezTo>
                  <a:cubicBezTo>
                    <a:pt x="1725746" y="91902"/>
                    <a:pt x="1747068" y="87013"/>
                    <a:pt x="1771389" y="87013"/>
                  </a:cubicBezTo>
                  <a:close/>
                  <a:moveTo>
                    <a:pt x="1485639" y="87013"/>
                  </a:moveTo>
                  <a:cubicBezTo>
                    <a:pt x="1510289" y="87013"/>
                    <a:pt x="1531775" y="91902"/>
                    <a:pt x="1550098" y="101680"/>
                  </a:cubicBezTo>
                  <a:cubicBezTo>
                    <a:pt x="1568421" y="111457"/>
                    <a:pt x="1582677" y="125672"/>
                    <a:pt x="1592865" y="144323"/>
                  </a:cubicBezTo>
                  <a:cubicBezTo>
                    <a:pt x="1603054" y="162975"/>
                    <a:pt x="1608148" y="185612"/>
                    <a:pt x="1608148" y="212233"/>
                  </a:cubicBezTo>
                  <a:cubicBezTo>
                    <a:pt x="1608148" y="238362"/>
                    <a:pt x="1603054" y="260629"/>
                    <a:pt x="1592865" y="279034"/>
                  </a:cubicBezTo>
                  <a:cubicBezTo>
                    <a:pt x="1582677" y="297439"/>
                    <a:pt x="1568421" y="311489"/>
                    <a:pt x="1550098" y="321185"/>
                  </a:cubicBezTo>
                  <a:cubicBezTo>
                    <a:pt x="1531775" y="330880"/>
                    <a:pt x="1510289" y="335728"/>
                    <a:pt x="1485639" y="335728"/>
                  </a:cubicBezTo>
                  <a:cubicBezTo>
                    <a:pt x="1461318" y="335728"/>
                    <a:pt x="1439996" y="330880"/>
                    <a:pt x="1421673" y="321185"/>
                  </a:cubicBezTo>
                  <a:cubicBezTo>
                    <a:pt x="1403350" y="311489"/>
                    <a:pt x="1389177" y="297439"/>
                    <a:pt x="1379153" y="279034"/>
                  </a:cubicBezTo>
                  <a:cubicBezTo>
                    <a:pt x="1369128" y="260629"/>
                    <a:pt x="1364116" y="238362"/>
                    <a:pt x="1364116" y="212233"/>
                  </a:cubicBezTo>
                  <a:cubicBezTo>
                    <a:pt x="1364116" y="185612"/>
                    <a:pt x="1369128" y="162975"/>
                    <a:pt x="1379153" y="144323"/>
                  </a:cubicBezTo>
                  <a:cubicBezTo>
                    <a:pt x="1389177" y="125672"/>
                    <a:pt x="1403350" y="111457"/>
                    <a:pt x="1421673" y="101680"/>
                  </a:cubicBezTo>
                  <a:cubicBezTo>
                    <a:pt x="1439996" y="91902"/>
                    <a:pt x="1461318" y="87013"/>
                    <a:pt x="1485639" y="87013"/>
                  </a:cubicBezTo>
                  <a:close/>
                  <a:moveTo>
                    <a:pt x="1947941" y="0"/>
                  </a:moveTo>
                  <a:lnTo>
                    <a:pt x="2013263" y="0"/>
                  </a:lnTo>
                  <a:lnTo>
                    <a:pt x="2013263" y="202127"/>
                  </a:lnTo>
                  <a:lnTo>
                    <a:pt x="2107178" y="91203"/>
                  </a:lnTo>
                  <a:lnTo>
                    <a:pt x="2178169" y="91203"/>
                  </a:lnTo>
                  <a:lnTo>
                    <a:pt x="2083021" y="201880"/>
                  </a:lnTo>
                  <a:lnTo>
                    <a:pt x="2185071" y="331784"/>
                  </a:lnTo>
                  <a:lnTo>
                    <a:pt x="2110629" y="331784"/>
                  </a:lnTo>
                  <a:lnTo>
                    <a:pt x="2013263" y="204838"/>
                  </a:lnTo>
                  <a:lnTo>
                    <a:pt x="2013263" y="331784"/>
                  </a:lnTo>
                  <a:lnTo>
                    <a:pt x="1947941" y="331784"/>
                  </a:lnTo>
                  <a:close/>
                  <a:moveTo>
                    <a:pt x="1081166" y="0"/>
                  </a:moveTo>
                  <a:lnTo>
                    <a:pt x="1146488" y="0"/>
                  </a:lnTo>
                  <a:lnTo>
                    <a:pt x="1146488" y="125713"/>
                  </a:lnTo>
                  <a:cubicBezTo>
                    <a:pt x="1155033" y="114045"/>
                    <a:pt x="1165468" y="104720"/>
                    <a:pt x="1177793" y="97736"/>
                  </a:cubicBezTo>
                  <a:cubicBezTo>
                    <a:pt x="1190118" y="90752"/>
                    <a:pt x="1205318" y="87260"/>
                    <a:pt x="1223395" y="87260"/>
                  </a:cubicBezTo>
                  <a:cubicBezTo>
                    <a:pt x="1241800" y="87260"/>
                    <a:pt x="1258233" y="91738"/>
                    <a:pt x="1272694" y="100694"/>
                  </a:cubicBezTo>
                  <a:cubicBezTo>
                    <a:pt x="1287155" y="109650"/>
                    <a:pt x="1298576" y="123289"/>
                    <a:pt x="1306957" y="141612"/>
                  </a:cubicBezTo>
                  <a:cubicBezTo>
                    <a:pt x="1315338" y="159935"/>
                    <a:pt x="1319528" y="183311"/>
                    <a:pt x="1319528" y="211740"/>
                  </a:cubicBezTo>
                  <a:cubicBezTo>
                    <a:pt x="1319528" y="240005"/>
                    <a:pt x="1315050" y="263340"/>
                    <a:pt x="1306094" y="281745"/>
                  </a:cubicBezTo>
                  <a:cubicBezTo>
                    <a:pt x="1297138" y="300150"/>
                    <a:pt x="1285019" y="313831"/>
                    <a:pt x="1269736" y="322787"/>
                  </a:cubicBezTo>
                  <a:cubicBezTo>
                    <a:pt x="1254453" y="331743"/>
                    <a:pt x="1237281" y="336221"/>
                    <a:pt x="1218218" y="336221"/>
                  </a:cubicBezTo>
                  <a:cubicBezTo>
                    <a:pt x="1200635" y="336221"/>
                    <a:pt x="1186174" y="332852"/>
                    <a:pt x="1174835" y="326115"/>
                  </a:cubicBezTo>
                  <a:cubicBezTo>
                    <a:pt x="1163496" y="319377"/>
                    <a:pt x="1153800" y="310092"/>
                    <a:pt x="1145748" y="298261"/>
                  </a:cubicBezTo>
                  <a:lnTo>
                    <a:pt x="1143037" y="331784"/>
                  </a:lnTo>
                  <a:lnTo>
                    <a:pt x="1081166" y="331784"/>
                  </a:lnTo>
                  <a:close/>
                  <a:moveTo>
                    <a:pt x="0" y="0"/>
                  </a:moveTo>
                  <a:lnTo>
                    <a:pt x="216917" y="0"/>
                  </a:lnTo>
                  <a:lnTo>
                    <a:pt x="216917" y="57433"/>
                  </a:lnTo>
                  <a:lnTo>
                    <a:pt x="69265" y="57433"/>
                  </a:lnTo>
                  <a:lnTo>
                    <a:pt x="69265" y="135080"/>
                  </a:lnTo>
                  <a:lnTo>
                    <a:pt x="201634" y="135080"/>
                  </a:lnTo>
                  <a:lnTo>
                    <a:pt x="201634" y="190049"/>
                  </a:lnTo>
                  <a:lnTo>
                    <a:pt x="69265" y="190049"/>
                  </a:lnTo>
                  <a:lnTo>
                    <a:pt x="69265" y="331784"/>
                  </a:lnTo>
                  <a:lnTo>
                    <a:pt x="0" y="33178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000" b="1">
                <a:solidFill>
                  <a:schemeClr val="bg1"/>
                </a:solidFill>
              </a:endParaRPr>
            </a:p>
          </p:txBody>
        </p:sp>
        <p:sp>
          <p:nvSpPr>
            <p:cNvPr id="58" name="Rectangle 57">
              <a:extLst>
                <a:ext uri="{FF2B5EF4-FFF2-40B4-BE49-F238E27FC236}">
                  <a16:creationId xmlns:a16="http://schemas.microsoft.com/office/drawing/2014/main" id="{54E9DEE7-786B-5929-5FC3-79554995888B}"/>
                </a:ext>
              </a:extLst>
            </p:cNvPr>
            <p:cNvSpPr>
              <a:spLocks/>
            </p:cNvSpPr>
            <p:nvPr/>
          </p:nvSpPr>
          <p:spPr>
            <a:xfrm>
              <a:off x="3111141" y="1915880"/>
              <a:ext cx="5969720" cy="4109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13E15D4-AD64-0D1B-7B12-D1C44C174870}"/>
                </a:ext>
              </a:extLst>
            </p:cNvPr>
            <p:cNvSpPr/>
            <p:nvPr/>
          </p:nvSpPr>
          <p:spPr>
            <a:xfrm>
              <a:off x="3399753" y="1655358"/>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9FB1B4F-5E5E-EA98-CD7D-381DDD05EE68}"/>
                </a:ext>
              </a:extLst>
            </p:cNvPr>
            <p:cNvSpPr/>
            <p:nvPr/>
          </p:nvSpPr>
          <p:spPr>
            <a:xfrm>
              <a:off x="3525143" y="1655358"/>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725CE73-317B-F781-18CD-29CCB7FCFB16}"/>
                </a:ext>
              </a:extLst>
            </p:cNvPr>
            <p:cNvSpPr/>
            <p:nvPr/>
          </p:nvSpPr>
          <p:spPr>
            <a:xfrm>
              <a:off x="3650532" y="1655358"/>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2">
              <a:extLst>
                <a:ext uri="{FF2B5EF4-FFF2-40B4-BE49-F238E27FC236}">
                  <a16:creationId xmlns:a16="http://schemas.microsoft.com/office/drawing/2014/main" id="{B78202B2-EDAE-3B01-3C85-242EDC98A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551"/>
            <a:stretch/>
          </p:blipFill>
          <p:spPr bwMode="auto">
            <a:xfrm>
              <a:off x="3229822" y="1998601"/>
              <a:ext cx="5732353" cy="4206976"/>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33" name="Rectangle 32">
            <a:extLst>
              <a:ext uri="{FF2B5EF4-FFF2-40B4-BE49-F238E27FC236}">
                <a16:creationId xmlns:a16="http://schemas.microsoft.com/office/drawing/2014/main" id="{BF45D37F-99FC-109B-27E7-273C0D2E6BD2}"/>
              </a:ext>
            </a:extLst>
          </p:cNvPr>
          <p:cNvSpPr/>
          <p:nvPr/>
        </p:nvSpPr>
        <p:spPr>
          <a:xfrm>
            <a:off x="1387840" y="5290459"/>
            <a:ext cx="9416319" cy="838200"/>
          </a:xfrm>
          <a:prstGeom prst="rect">
            <a:avLst/>
          </a:prstGeom>
          <a:noFill/>
          <a:ln w="28575">
            <a:solidFill>
              <a:srgbClr val="0966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35CE923-22A0-B35F-0F6D-5DFE0D07F3C5}"/>
              </a:ext>
            </a:extLst>
          </p:cNvPr>
          <p:cNvSpPr/>
          <p:nvPr/>
        </p:nvSpPr>
        <p:spPr>
          <a:xfrm>
            <a:off x="1387837" y="2836231"/>
            <a:ext cx="9416319" cy="838200"/>
          </a:xfrm>
          <a:prstGeom prst="rect">
            <a:avLst/>
          </a:prstGeom>
          <a:noFill/>
          <a:ln w="28575">
            <a:solidFill>
              <a:srgbClr val="0966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08B0B25-9890-DA61-C9C9-A1E8B710FA37}"/>
              </a:ext>
            </a:extLst>
          </p:cNvPr>
          <p:cNvSpPr/>
          <p:nvPr/>
        </p:nvSpPr>
        <p:spPr>
          <a:xfrm>
            <a:off x="1387837" y="382003"/>
            <a:ext cx="9416319" cy="838200"/>
          </a:xfrm>
          <a:prstGeom prst="rect">
            <a:avLst/>
          </a:prstGeom>
          <a:noFill/>
          <a:ln w="28575">
            <a:solidFill>
              <a:srgbClr val="0966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2A03A7E-2C0F-70C6-66D3-72058D139559}"/>
              </a:ext>
            </a:extLst>
          </p:cNvPr>
          <p:cNvSpPr>
            <a:spLocks noGrp="1"/>
          </p:cNvSpPr>
          <p:nvPr>
            <p:ph type="sldNum" sz="quarter" idx="12"/>
          </p:nvPr>
        </p:nvSpPr>
        <p:spPr/>
        <p:txBody>
          <a:bodyPr/>
          <a:lstStyle/>
          <a:p>
            <a:fld id="{20EC90A2-57CC-4901-BC16-90F9502FC3D7}" type="slidenum">
              <a:rPr lang="en-US" smtClean="0">
                <a:latin typeface="Albert Sans" pitchFamily="2" charset="0"/>
              </a:rPr>
              <a:t>32</a:t>
            </a:fld>
            <a:endParaRPr lang="en-US">
              <a:latin typeface="Albert Sans" pitchFamily="2" charset="0"/>
            </a:endParaRPr>
          </a:p>
        </p:txBody>
      </p:sp>
    </p:spTree>
    <p:extLst>
      <p:ext uri="{BB962C8B-B14F-4D97-AF65-F5344CB8AC3E}">
        <p14:creationId xmlns:p14="http://schemas.microsoft.com/office/powerpoint/2010/main" val="39369587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chairs&#10;&#10;Description automatically generated">
            <a:extLst>
              <a:ext uri="{FF2B5EF4-FFF2-40B4-BE49-F238E27FC236}">
                <a16:creationId xmlns:a16="http://schemas.microsoft.com/office/drawing/2014/main" id="{2AA41FB0-2B91-5251-C375-F3D669B3B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 y="0"/>
            <a:ext cx="12185817" cy="6858000"/>
          </a:xfrm>
          <a:prstGeom prst="rect">
            <a:avLst/>
          </a:prstGeom>
        </p:spPr>
      </p:pic>
      <p:sp>
        <p:nvSpPr>
          <p:cNvPr id="2" name="Rectangle 1">
            <a:extLst>
              <a:ext uri="{FF2B5EF4-FFF2-40B4-BE49-F238E27FC236}">
                <a16:creationId xmlns:a16="http://schemas.microsoft.com/office/drawing/2014/main" id="{ED31CED1-8945-93D8-7B7D-A2A2065D80C3}"/>
              </a:ext>
            </a:extLst>
          </p:cNvPr>
          <p:cNvSpPr/>
          <p:nvPr/>
        </p:nvSpPr>
        <p:spPr>
          <a:xfrm flipH="1">
            <a:off x="-3092" y="0"/>
            <a:ext cx="12192000" cy="6858000"/>
          </a:xfrm>
          <a:prstGeom prst="rect">
            <a:avLst/>
          </a:prstGeom>
          <a:gradFill flip="none" rotWithShape="1">
            <a:gsLst>
              <a:gs pos="46000">
                <a:schemeClr val="tx1">
                  <a:alpha val="25000"/>
                </a:schemeClr>
              </a:gs>
              <a:gs pos="94000">
                <a:schemeClr val="tx1">
                  <a:alpha val="9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F4C96A-F08B-3B34-B25A-7F654636BED1}"/>
              </a:ext>
            </a:extLst>
          </p:cNvPr>
          <p:cNvSpPr txBox="1"/>
          <p:nvPr/>
        </p:nvSpPr>
        <p:spPr>
          <a:xfrm>
            <a:off x="603114" y="5122649"/>
            <a:ext cx="8339377" cy="1200329"/>
          </a:xfrm>
          <a:prstGeom prst="rect">
            <a:avLst/>
          </a:prstGeom>
          <a:noFill/>
        </p:spPr>
        <p:txBody>
          <a:bodyPr wrap="square" rtlCol="0">
            <a:spAutoFit/>
          </a:bodyPr>
          <a:lstStyle/>
          <a:p>
            <a:r>
              <a:rPr lang="en-US" sz="7200" spc="-150">
                <a:solidFill>
                  <a:schemeClr val="bg1"/>
                </a:solidFill>
                <a:latin typeface="Albert Sans BOLD" pitchFamily="2" charset="0"/>
              </a:rPr>
              <a:t>Proposed Solutions</a:t>
            </a:r>
          </a:p>
        </p:txBody>
      </p:sp>
      <p:sp>
        <p:nvSpPr>
          <p:cNvPr id="3" name="Slide Number Placeholder 2">
            <a:extLst>
              <a:ext uri="{FF2B5EF4-FFF2-40B4-BE49-F238E27FC236}">
                <a16:creationId xmlns:a16="http://schemas.microsoft.com/office/drawing/2014/main" id="{38E013E0-C50B-E3C1-1C03-51C0CCD87C46}"/>
              </a:ext>
            </a:extLst>
          </p:cNvPr>
          <p:cNvSpPr>
            <a:spLocks noGrp="1"/>
          </p:cNvSpPr>
          <p:nvPr>
            <p:ph type="sldNum" sz="quarter" idx="12"/>
          </p:nvPr>
        </p:nvSpPr>
        <p:spPr/>
        <p:txBody>
          <a:bodyPr/>
          <a:lstStyle/>
          <a:p>
            <a:fld id="{20EC90A2-57CC-4901-BC16-90F9502FC3D7}" type="slidenum">
              <a:rPr lang="en-US" smtClean="0">
                <a:latin typeface="Albert Sans" pitchFamily="2" charset="0"/>
              </a:rPr>
              <a:t>33</a:t>
            </a:fld>
            <a:endParaRPr lang="en-US">
              <a:latin typeface="Albert Sans" pitchFamily="2" charset="0"/>
            </a:endParaRPr>
          </a:p>
        </p:txBody>
      </p:sp>
      <p:sp>
        <p:nvSpPr>
          <p:cNvPr id="5" name="Rectangle: Rounded Corners 4">
            <a:extLst>
              <a:ext uri="{FF2B5EF4-FFF2-40B4-BE49-F238E27FC236}">
                <a16:creationId xmlns:a16="http://schemas.microsoft.com/office/drawing/2014/main" id="{6A5D7E1D-D916-DCEB-4D94-102565DEA9AE}"/>
              </a:ext>
            </a:extLst>
          </p:cNvPr>
          <p:cNvSpPr/>
          <p:nvPr/>
        </p:nvSpPr>
        <p:spPr>
          <a:xfrm>
            <a:off x="12192000" y="-5165276"/>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E33F4E5-A9B6-F4FA-0A96-570C1302DF9E}"/>
              </a:ext>
            </a:extLst>
          </p:cNvPr>
          <p:cNvSpPr/>
          <p:nvPr/>
        </p:nvSpPr>
        <p:spPr>
          <a:xfrm>
            <a:off x="12192000" y="6858000"/>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2AC29CA-84CD-DCDA-7167-FB1D07839EF8}"/>
              </a:ext>
            </a:extLst>
          </p:cNvPr>
          <p:cNvSpPr/>
          <p:nvPr/>
        </p:nvSpPr>
        <p:spPr>
          <a:xfrm>
            <a:off x="-5165273" y="-5165276"/>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F33D106-3CEC-4A84-C0ED-1866F4B616F9}"/>
              </a:ext>
            </a:extLst>
          </p:cNvPr>
          <p:cNvSpPr/>
          <p:nvPr/>
        </p:nvSpPr>
        <p:spPr>
          <a:xfrm>
            <a:off x="-5165273" y="6721475"/>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59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163D9"/>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407740B-92F6-4499-3D03-24BA3AD566CE}"/>
              </a:ext>
            </a:extLst>
          </p:cNvPr>
          <p:cNvSpPr/>
          <p:nvPr/>
        </p:nvSpPr>
        <p:spPr>
          <a:xfrm>
            <a:off x="7911192" y="5091799"/>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811871C-31B9-4780-589B-CE7167FB6632}"/>
              </a:ext>
            </a:extLst>
          </p:cNvPr>
          <p:cNvSpPr/>
          <p:nvPr/>
        </p:nvSpPr>
        <p:spPr>
          <a:xfrm>
            <a:off x="4166506" y="1499505"/>
            <a:ext cx="3858987" cy="3858989"/>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51CE4D6C-7414-E8A8-E9EC-D7A69BB6056E}"/>
              </a:ext>
            </a:extLst>
          </p:cNvPr>
          <p:cNvSpPr>
            <a:spLocks noGrp="1"/>
          </p:cNvSpPr>
          <p:nvPr>
            <p:ph type="sldNum" sz="quarter" idx="12"/>
          </p:nvPr>
        </p:nvSpPr>
        <p:spPr/>
        <p:txBody>
          <a:bodyPr/>
          <a:lstStyle/>
          <a:p>
            <a:fld id="{20EC90A2-57CC-4901-BC16-90F9502FC3D7}" type="slidenum">
              <a:rPr lang="en-US" smtClean="0">
                <a:latin typeface="Albert Sans" pitchFamily="2" charset="0"/>
              </a:rPr>
              <a:t>34</a:t>
            </a:fld>
            <a:endParaRPr lang="en-US">
              <a:latin typeface="Albert Sans" pitchFamily="2" charset="0"/>
            </a:endParaRPr>
          </a:p>
        </p:txBody>
      </p:sp>
      <p:sp>
        <p:nvSpPr>
          <p:cNvPr id="12" name="Rectangle: Rounded Corners 11">
            <a:extLst>
              <a:ext uri="{FF2B5EF4-FFF2-40B4-BE49-F238E27FC236}">
                <a16:creationId xmlns:a16="http://schemas.microsoft.com/office/drawing/2014/main" id="{477E4EF9-0EF7-323D-9B22-09F85A661731}"/>
              </a:ext>
            </a:extLst>
          </p:cNvPr>
          <p:cNvSpPr/>
          <p:nvPr/>
        </p:nvSpPr>
        <p:spPr>
          <a:xfrm>
            <a:off x="7911192" y="-3371857"/>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1FC0B80-FF09-C3B1-41DC-6C7E142814D8}"/>
              </a:ext>
            </a:extLst>
          </p:cNvPr>
          <p:cNvSpPr/>
          <p:nvPr/>
        </p:nvSpPr>
        <p:spPr>
          <a:xfrm>
            <a:off x="-884466" y="-3399076"/>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32BABB9-8055-2AC8-CE76-4F161C28AC6F}"/>
              </a:ext>
            </a:extLst>
          </p:cNvPr>
          <p:cNvSpPr/>
          <p:nvPr/>
        </p:nvSpPr>
        <p:spPr>
          <a:xfrm>
            <a:off x="-884466" y="5064580"/>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8F5FB9B2-AD4C-0637-8B3A-E1C635E04765}"/>
              </a:ext>
            </a:extLst>
          </p:cNvPr>
          <p:cNvSpPr>
            <a:spLocks noGrp="1"/>
          </p:cNvSpPr>
          <p:nvPr>
            <p:ph type="title"/>
          </p:nvPr>
        </p:nvSpPr>
        <p:spPr>
          <a:xfrm>
            <a:off x="620486" y="4667037"/>
            <a:ext cx="10493829" cy="1879321"/>
          </a:xfrm>
        </p:spPr>
        <p:txBody>
          <a:bodyPr>
            <a:noAutofit/>
          </a:bodyPr>
          <a:lstStyle/>
          <a:p>
            <a:pPr>
              <a:lnSpc>
                <a:spcPts val="6500"/>
              </a:lnSpc>
            </a:pPr>
            <a:r>
              <a:rPr lang="en-US" sz="6600">
                <a:solidFill>
                  <a:schemeClr val="bg1"/>
                </a:solidFill>
                <a:latin typeface="Albert Sans BOLD" pitchFamily="2" charset="0"/>
              </a:rPr>
              <a:t>Website Recommendations</a:t>
            </a:r>
          </a:p>
        </p:txBody>
      </p:sp>
      <p:pic>
        <p:nvPicPr>
          <p:cNvPr id="26" name="Graphic 25">
            <a:extLst>
              <a:ext uri="{FF2B5EF4-FFF2-40B4-BE49-F238E27FC236}">
                <a16:creationId xmlns:a16="http://schemas.microsoft.com/office/drawing/2014/main" id="{2D00DE33-1FBF-CBA8-1B4A-A39A96E3098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8748"/>
          <a:stretch/>
        </p:blipFill>
        <p:spPr>
          <a:xfrm>
            <a:off x="620486" y="1538356"/>
            <a:ext cx="3080459" cy="3128681"/>
          </a:xfrm>
          <a:prstGeom prst="rect">
            <a:avLst/>
          </a:prstGeom>
        </p:spPr>
      </p:pic>
    </p:spTree>
    <p:extLst>
      <p:ext uri="{BB962C8B-B14F-4D97-AF65-F5344CB8AC3E}">
        <p14:creationId xmlns:p14="http://schemas.microsoft.com/office/powerpoint/2010/main" val="3877364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C34BC4B-07B5-09B5-3AB8-94B05243E4C9}"/>
              </a:ext>
            </a:extLst>
          </p:cNvPr>
          <p:cNvSpPr/>
          <p:nvPr/>
        </p:nvSpPr>
        <p:spPr>
          <a:xfrm>
            <a:off x="5379397" y="1349431"/>
            <a:ext cx="6498076" cy="4457982"/>
          </a:xfrm>
          <a:prstGeom prst="roundRect">
            <a:avLst>
              <a:gd name="adj" fmla="val 7930"/>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B4A8AE-DA65-B3C0-F883-9FDC4F5283F1}"/>
              </a:ext>
            </a:extLst>
          </p:cNvPr>
          <p:cNvSpPr txBox="1"/>
          <p:nvPr/>
        </p:nvSpPr>
        <p:spPr>
          <a:xfrm>
            <a:off x="836579" y="641545"/>
            <a:ext cx="4542818" cy="707886"/>
          </a:xfrm>
          <a:prstGeom prst="rect">
            <a:avLst/>
          </a:prstGeom>
          <a:noFill/>
        </p:spPr>
        <p:txBody>
          <a:bodyPr wrap="square" rtlCol="0">
            <a:spAutoFit/>
          </a:bodyPr>
          <a:lstStyle/>
          <a:p>
            <a:r>
              <a:rPr lang="en-US" sz="4000" b="1">
                <a:latin typeface="Albert Sans"/>
              </a:rPr>
              <a:t>SEO Optimization</a:t>
            </a:r>
            <a:endParaRPr lang="en-US" sz="4000"/>
          </a:p>
        </p:txBody>
      </p:sp>
      <p:sp>
        <p:nvSpPr>
          <p:cNvPr id="7" name="TextBox 6">
            <a:extLst>
              <a:ext uri="{FF2B5EF4-FFF2-40B4-BE49-F238E27FC236}">
                <a16:creationId xmlns:a16="http://schemas.microsoft.com/office/drawing/2014/main" id="{83B689A0-5AD7-DD1E-D5A9-B70BA7AB31B7}"/>
              </a:ext>
            </a:extLst>
          </p:cNvPr>
          <p:cNvSpPr txBox="1"/>
          <p:nvPr/>
        </p:nvSpPr>
        <p:spPr>
          <a:xfrm>
            <a:off x="836579" y="1962595"/>
            <a:ext cx="4348264" cy="3231654"/>
          </a:xfrm>
          <a:prstGeom prst="rect">
            <a:avLst/>
          </a:prstGeom>
          <a:noFill/>
        </p:spPr>
        <p:txBody>
          <a:bodyPr wrap="square" rtlCol="0">
            <a:spAutoFit/>
          </a:bodyPr>
          <a:lstStyle/>
          <a:p>
            <a:pPr marL="800100" lvl="1" indent="-342900">
              <a:buFont typeface="Arial" panose="020B0604020202020204" pitchFamily="34" charset="0"/>
              <a:buChar char="•"/>
            </a:pPr>
            <a:r>
              <a:rPr lang="en-US" sz="2000">
                <a:latin typeface="Albert Sans"/>
              </a:rPr>
              <a:t>SEO refers to the Search Engine Optimization of a website. </a:t>
            </a:r>
          </a:p>
          <a:p>
            <a:pPr marL="800100" lvl="1" indent="-342900">
              <a:buFont typeface="Arial" panose="020B0604020202020204" pitchFamily="34" charset="0"/>
              <a:buChar char="•"/>
            </a:pPr>
            <a:r>
              <a:rPr lang="en-US" sz="2000">
                <a:latin typeface="Albert Sans"/>
              </a:rPr>
              <a:t>It is important because helps your website </a:t>
            </a:r>
            <a:r>
              <a:rPr lang="en-US" sz="2000" b="1">
                <a:latin typeface="Albert Sans"/>
              </a:rPr>
              <a:t>rank higher </a:t>
            </a:r>
            <a:r>
              <a:rPr lang="en-US" sz="2000">
                <a:latin typeface="Albert Sans"/>
              </a:rPr>
              <a:t>in search engine results, making it more visible for people searching for relevant topics or keywords.</a:t>
            </a:r>
          </a:p>
          <a:p>
            <a:pPr lvl="1"/>
            <a:r>
              <a:rPr lang="en-US" sz="2400">
                <a:latin typeface="Albert Sans"/>
              </a:rPr>
              <a:t> </a:t>
            </a:r>
          </a:p>
        </p:txBody>
      </p:sp>
      <p:pic>
        <p:nvPicPr>
          <p:cNvPr id="9" name="poetry translation website - Google Suche - Google Chrome 2024-04-23 10-17-34">
            <a:hlinkClick r:id="" action="ppaction://media"/>
            <a:extLst>
              <a:ext uri="{FF2B5EF4-FFF2-40B4-BE49-F238E27FC236}">
                <a16:creationId xmlns:a16="http://schemas.microsoft.com/office/drawing/2014/main" id="{2D8A6AB9-44BC-D7FA-B144-6CB0B4E4B422}"/>
              </a:ext>
            </a:extLst>
          </p:cNvPr>
          <p:cNvPicPr>
            <a:picLocks noChangeAspect="1"/>
          </p:cNvPicPr>
          <p:nvPr>
            <a:videoFile r:link="rId1"/>
            <p:extLst>
              <p:ext uri="{DAA4B4D4-6D71-4841-9C94-3DE7FCFB9230}">
                <p14:media xmlns:p14="http://schemas.microsoft.com/office/powerpoint/2010/main" r:embed="rId2">
                  <p14:trim st="10037" end="1800.2666"/>
                </p14:media>
              </p:ext>
            </p:extLst>
          </p:nvPr>
        </p:nvPicPr>
        <p:blipFill rotWithShape="1">
          <a:blip r:embed="rId5"/>
          <a:srcRect t="10490" r="18186"/>
          <a:stretch/>
        </p:blipFill>
        <p:spPr>
          <a:xfrm>
            <a:off x="5525311" y="1562680"/>
            <a:ext cx="6206247" cy="4031484"/>
          </a:xfrm>
          <a:prstGeom prst="rect">
            <a:avLst/>
          </a:prstGeom>
        </p:spPr>
      </p:pic>
      <p:sp>
        <p:nvSpPr>
          <p:cNvPr id="3" name="Slide Number Placeholder 2">
            <a:extLst>
              <a:ext uri="{FF2B5EF4-FFF2-40B4-BE49-F238E27FC236}">
                <a16:creationId xmlns:a16="http://schemas.microsoft.com/office/drawing/2014/main" id="{B1135611-DCCE-B984-67A3-D8CE57022046}"/>
              </a:ext>
            </a:extLst>
          </p:cNvPr>
          <p:cNvSpPr>
            <a:spLocks noGrp="1"/>
          </p:cNvSpPr>
          <p:nvPr>
            <p:ph type="sldNum" sz="quarter" idx="12"/>
          </p:nvPr>
        </p:nvSpPr>
        <p:spPr/>
        <p:txBody>
          <a:bodyPr/>
          <a:lstStyle/>
          <a:p>
            <a:fld id="{20EC90A2-57CC-4901-BC16-90F9502FC3D7}" type="slidenum">
              <a:rPr lang="en-US" smtClean="0">
                <a:latin typeface="Albert Sans" pitchFamily="2" charset="0"/>
              </a:rPr>
              <a:t>35</a:t>
            </a:fld>
            <a:endParaRPr lang="en-US">
              <a:latin typeface="Albert Sans" pitchFamily="2" charset="0"/>
            </a:endParaRPr>
          </a:p>
        </p:txBody>
      </p:sp>
    </p:spTree>
    <p:extLst>
      <p:ext uri="{BB962C8B-B14F-4D97-AF65-F5344CB8AC3E}">
        <p14:creationId xmlns:p14="http://schemas.microsoft.com/office/powerpoint/2010/main" val="334053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042894-6876-2C92-0D49-47F488EF74C4}"/>
              </a:ext>
            </a:extLst>
          </p:cNvPr>
          <p:cNvGrpSpPr/>
          <p:nvPr/>
        </p:nvGrpSpPr>
        <p:grpSpPr>
          <a:xfrm>
            <a:off x="1636246" y="146601"/>
            <a:ext cx="4224910" cy="6564794"/>
            <a:chOff x="6330848" y="146603"/>
            <a:chExt cx="4224910" cy="6564794"/>
          </a:xfrm>
        </p:grpSpPr>
        <p:sp>
          <p:nvSpPr>
            <p:cNvPr id="17" name="Rectangle 16">
              <a:extLst>
                <a:ext uri="{FF2B5EF4-FFF2-40B4-BE49-F238E27FC236}">
                  <a16:creationId xmlns:a16="http://schemas.microsoft.com/office/drawing/2014/main" id="{D65E58EE-114E-4EF2-A659-0E2838F2B5FC}"/>
                </a:ext>
              </a:extLst>
            </p:cNvPr>
            <p:cNvSpPr>
              <a:spLocks/>
            </p:cNvSpPr>
            <p:nvPr/>
          </p:nvSpPr>
          <p:spPr>
            <a:xfrm>
              <a:off x="6330848" y="601408"/>
              <a:ext cx="4224910" cy="5849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49A2054-976C-74C5-C664-4188BAA76DEA}"/>
                </a:ext>
              </a:extLst>
            </p:cNvPr>
            <p:cNvGrpSpPr/>
            <p:nvPr/>
          </p:nvGrpSpPr>
          <p:grpSpPr>
            <a:xfrm>
              <a:off x="6330848" y="146603"/>
              <a:ext cx="4224910" cy="6564794"/>
              <a:chOff x="6330848" y="146603"/>
              <a:chExt cx="4224910" cy="6564794"/>
            </a:xfrm>
            <a:effectLst>
              <a:outerShdw blurRad="190500" sx="102000" sy="102000" algn="ctr" rotWithShape="0">
                <a:prstClr val="black">
                  <a:alpha val="10000"/>
                </a:prstClr>
              </a:outerShdw>
            </a:effectLst>
          </p:grpSpPr>
          <p:sp>
            <p:nvSpPr>
              <p:cNvPr id="16" name="Rectangle: Rounded Corners 15">
                <a:extLst>
                  <a:ext uri="{FF2B5EF4-FFF2-40B4-BE49-F238E27FC236}">
                    <a16:creationId xmlns:a16="http://schemas.microsoft.com/office/drawing/2014/main" id="{0E34BF27-E722-89DD-4246-0F5DA919AF12}"/>
                  </a:ext>
                </a:extLst>
              </p:cNvPr>
              <p:cNvSpPr>
                <a:spLocks/>
              </p:cNvSpPr>
              <p:nvPr/>
            </p:nvSpPr>
            <p:spPr>
              <a:xfrm>
                <a:off x="6330848" y="146603"/>
                <a:ext cx="4224910" cy="6158520"/>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EFE4597-251C-19F0-6BBA-D36557A76949}"/>
                  </a:ext>
                </a:extLst>
              </p:cNvPr>
              <p:cNvSpPr/>
              <p:nvPr/>
            </p:nvSpPr>
            <p:spPr>
              <a:xfrm>
                <a:off x="6619460" y="340887"/>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39967A7-62EE-C352-B547-6B24B366DD13}"/>
                  </a:ext>
                </a:extLst>
              </p:cNvPr>
              <p:cNvSpPr/>
              <p:nvPr/>
            </p:nvSpPr>
            <p:spPr>
              <a:xfrm>
                <a:off x="6744850" y="340887"/>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64A027-F59A-F9C0-6BC5-4419B04DFCD0}"/>
                  </a:ext>
                </a:extLst>
              </p:cNvPr>
              <p:cNvSpPr/>
              <p:nvPr/>
            </p:nvSpPr>
            <p:spPr>
              <a:xfrm>
                <a:off x="6870239" y="340887"/>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shot of a cell phone&#10;&#10;Description automatically generated">
                <a:extLst>
                  <a:ext uri="{FF2B5EF4-FFF2-40B4-BE49-F238E27FC236}">
                    <a16:creationId xmlns:a16="http://schemas.microsoft.com/office/drawing/2014/main" id="{F05EEDA5-C432-2711-7FCE-B8692771ECC1}"/>
                  </a:ext>
                </a:extLst>
              </p:cNvPr>
              <p:cNvPicPr>
                <a:picLocks noChangeAspect="1"/>
              </p:cNvPicPr>
              <p:nvPr/>
            </p:nvPicPr>
            <p:blipFill rotWithShape="1">
              <a:blip r:embed="rId3">
                <a:extLst>
                  <a:ext uri="{28A0092B-C50C-407E-A947-70E740481C1C}">
                    <a14:useLocalDpi xmlns:a14="http://schemas.microsoft.com/office/drawing/2010/main" val="0"/>
                  </a:ext>
                </a:extLst>
              </a:blip>
              <a:srcRect b="11879"/>
              <a:stretch/>
            </p:blipFill>
            <p:spPr>
              <a:xfrm>
                <a:off x="6330859" y="552877"/>
                <a:ext cx="4224884" cy="6158520"/>
              </a:xfrm>
              <a:custGeom>
                <a:avLst/>
                <a:gdLst>
                  <a:gd name="connsiteX0" fmla="*/ 247102 w 4224884"/>
                  <a:gd name="connsiteY0" fmla="*/ 0 h 6158520"/>
                  <a:gd name="connsiteX1" fmla="*/ 3977782 w 4224884"/>
                  <a:gd name="connsiteY1" fmla="*/ 0 h 6158520"/>
                  <a:gd name="connsiteX2" fmla="*/ 4219877 w 4224884"/>
                  <a:gd name="connsiteY2" fmla="*/ 197313 h 6158520"/>
                  <a:gd name="connsiteX3" fmla="*/ 4224884 w 4224884"/>
                  <a:gd name="connsiteY3" fmla="*/ 246986 h 6158520"/>
                  <a:gd name="connsiteX4" fmla="*/ 4224884 w 4224884"/>
                  <a:gd name="connsiteY4" fmla="*/ 5911535 h 6158520"/>
                  <a:gd name="connsiteX5" fmla="*/ 4219877 w 4224884"/>
                  <a:gd name="connsiteY5" fmla="*/ 5961208 h 6158520"/>
                  <a:gd name="connsiteX6" fmla="*/ 3977782 w 4224884"/>
                  <a:gd name="connsiteY6" fmla="*/ 6158520 h 6158520"/>
                  <a:gd name="connsiteX7" fmla="*/ 247102 w 4224884"/>
                  <a:gd name="connsiteY7" fmla="*/ 6158520 h 6158520"/>
                  <a:gd name="connsiteX8" fmla="*/ 5008 w 4224884"/>
                  <a:gd name="connsiteY8" fmla="*/ 5961208 h 6158520"/>
                  <a:gd name="connsiteX9" fmla="*/ 0 w 4224884"/>
                  <a:gd name="connsiteY9" fmla="*/ 5911534 h 6158520"/>
                  <a:gd name="connsiteX10" fmla="*/ 0 w 4224884"/>
                  <a:gd name="connsiteY10" fmla="*/ 246986 h 6158520"/>
                  <a:gd name="connsiteX11" fmla="*/ 5008 w 4224884"/>
                  <a:gd name="connsiteY11" fmla="*/ 197313 h 6158520"/>
                  <a:gd name="connsiteX12" fmla="*/ 247102 w 4224884"/>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884" h="6158520">
                    <a:moveTo>
                      <a:pt x="247102" y="0"/>
                    </a:moveTo>
                    <a:lnTo>
                      <a:pt x="3977782" y="0"/>
                    </a:lnTo>
                    <a:cubicBezTo>
                      <a:pt x="4097200" y="0"/>
                      <a:pt x="4196834" y="84707"/>
                      <a:pt x="4219877" y="197313"/>
                    </a:cubicBezTo>
                    <a:lnTo>
                      <a:pt x="4224884" y="246986"/>
                    </a:lnTo>
                    <a:lnTo>
                      <a:pt x="4224884" y="5911535"/>
                    </a:lnTo>
                    <a:lnTo>
                      <a:pt x="4219877" y="5961208"/>
                    </a:lnTo>
                    <a:cubicBezTo>
                      <a:pt x="4196834" y="6073814"/>
                      <a:pt x="4097200" y="6158520"/>
                      <a:pt x="3977782" y="6158520"/>
                    </a:cubicBezTo>
                    <a:lnTo>
                      <a:pt x="247102" y="6158520"/>
                    </a:lnTo>
                    <a:cubicBezTo>
                      <a:pt x="127684" y="6158520"/>
                      <a:pt x="28050" y="6073814"/>
                      <a:pt x="5008" y="5961208"/>
                    </a:cubicBezTo>
                    <a:lnTo>
                      <a:pt x="0" y="5911534"/>
                    </a:lnTo>
                    <a:lnTo>
                      <a:pt x="0" y="246986"/>
                    </a:lnTo>
                    <a:lnTo>
                      <a:pt x="5008" y="197313"/>
                    </a:lnTo>
                    <a:cubicBezTo>
                      <a:pt x="28050" y="84707"/>
                      <a:pt x="127684" y="0"/>
                      <a:pt x="247102" y="0"/>
                    </a:cubicBezTo>
                    <a:close/>
                  </a:path>
                </a:pathLst>
              </a:custGeom>
            </p:spPr>
          </p:pic>
        </p:grpSp>
      </p:grpSp>
      <p:sp>
        <p:nvSpPr>
          <p:cNvPr id="4" name="Rectangle: Rounded Corners 3">
            <a:extLst>
              <a:ext uri="{FF2B5EF4-FFF2-40B4-BE49-F238E27FC236}">
                <a16:creationId xmlns:a16="http://schemas.microsoft.com/office/drawing/2014/main" id="{7B045375-BBE1-068D-BC36-D9F06BBF3666}"/>
              </a:ext>
            </a:extLst>
          </p:cNvPr>
          <p:cNvSpPr>
            <a:spLocks/>
          </p:cNvSpPr>
          <p:nvPr/>
        </p:nvSpPr>
        <p:spPr>
          <a:xfrm>
            <a:off x="1636246" y="146603"/>
            <a:ext cx="4224910" cy="6158520"/>
          </a:xfrm>
          <a:prstGeom prst="roundRect">
            <a:avLst>
              <a:gd name="adj" fmla="val 5849"/>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AE505E-B90F-6C88-FFD2-2568609107AC}"/>
              </a:ext>
            </a:extLst>
          </p:cNvPr>
          <p:cNvSpPr>
            <a:spLocks/>
          </p:cNvSpPr>
          <p:nvPr/>
        </p:nvSpPr>
        <p:spPr>
          <a:xfrm>
            <a:off x="1636246" y="601408"/>
            <a:ext cx="4224910" cy="5849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E8BDEE-C106-B7E6-7952-C13B62EFBBED}"/>
              </a:ext>
            </a:extLst>
          </p:cNvPr>
          <p:cNvSpPr/>
          <p:nvPr/>
        </p:nvSpPr>
        <p:spPr>
          <a:xfrm>
            <a:off x="1924858" y="340887"/>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08D3752-08EA-FA84-6EA7-9F81FA12781D}"/>
              </a:ext>
            </a:extLst>
          </p:cNvPr>
          <p:cNvSpPr/>
          <p:nvPr/>
        </p:nvSpPr>
        <p:spPr>
          <a:xfrm>
            <a:off x="2050248" y="340887"/>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F8FA35-B941-9140-E9F1-1003DA6C49CF}"/>
              </a:ext>
            </a:extLst>
          </p:cNvPr>
          <p:cNvSpPr/>
          <p:nvPr/>
        </p:nvSpPr>
        <p:spPr>
          <a:xfrm>
            <a:off x="2175637" y="340887"/>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5FF57FB-C6DD-7F01-2F5F-44360CAA26A9}"/>
              </a:ext>
            </a:extLst>
          </p:cNvPr>
          <p:cNvPicPr>
            <a:picLocks noChangeAspect="1"/>
          </p:cNvPicPr>
          <p:nvPr/>
        </p:nvPicPr>
        <p:blipFill rotWithShape="1">
          <a:blip r:embed="rId4">
            <a:extLst>
              <a:ext uri="{28A0092B-C50C-407E-A947-70E740481C1C}">
                <a14:useLocalDpi xmlns:a14="http://schemas.microsoft.com/office/drawing/2010/main" val="0"/>
              </a:ext>
            </a:extLst>
          </a:blip>
          <a:srcRect l="1490" r="1491" b="8074"/>
          <a:stretch/>
        </p:blipFill>
        <p:spPr bwMode="auto">
          <a:xfrm>
            <a:off x="1636270" y="552877"/>
            <a:ext cx="4224884" cy="6158520"/>
          </a:xfrm>
          <a:custGeom>
            <a:avLst/>
            <a:gdLst>
              <a:gd name="connsiteX0" fmla="*/ 247089 w 4224884"/>
              <a:gd name="connsiteY0" fmla="*/ 0 h 6158520"/>
              <a:gd name="connsiteX1" fmla="*/ 3977769 w 4224884"/>
              <a:gd name="connsiteY1" fmla="*/ 0 h 6158520"/>
              <a:gd name="connsiteX2" fmla="*/ 4224884 w 4224884"/>
              <a:gd name="connsiteY2" fmla="*/ 247115 h 6158520"/>
              <a:gd name="connsiteX3" fmla="*/ 4224884 w 4224884"/>
              <a:gd name="connsiteY3" fmla="*/ 5911405 h 6158520"/>
              <a:gd name="connsiteX4" fmla="*/ 3977769 w 4224884"/>
              <a:gd name="connsiteY4" fmla="*/ 6158520 h 6158520"/>
              <a:gd name="connsiteX5" fmla="*/ 247089 w 4224884"/>
              <a:gd name="connsiteY5" fmla="*/ 6158520 h 6158520"/>
              <a:gd name="connsiteX6" fmla="*/ 4995 w 4224884"/>
              <a:gd name="connsiteY6" fmla="*/ 5961208 h 6158520"/>
              <a:gd name="connsiteX7" fmla="*/ 0 w 4224884"/>
              <a:gd name="connsiteY7" fmla="*/ 5911663 h 6158520"/>
              <a:gd name="connsiteX8" fmla="*/ 0 w 4224884"/>
              <a:gd name="connsiteY8" fmla="*/ 246857 h 6158520"/>
              <a:gd name="connsiteX9" fmla="*/ 4995 w 4224884"/>
              <a:gd name="connsiteY9" fmla="*/ 197313 h 6158520"/>
              <a:gd name="connsiteX10" fmla="*/ 247089 w 4224884"/>
              <a:gd name="connsiteY10"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4884" h="6158520">
                <a:moveTo>
                  <a:pt x="247089" y="0"/>
                </a:moveTo>
                <a:lnTo>
                  <a:pt x="3977769" y="0"/>
                </a:lnTo>
                <a:cubicBezTo>
                  <a:pt x="4114247" y="0"/>
                  <a:pt x="4224884" y="110637"/>
                  <a:pt x="4224884" y="247115"/>
                </a:cubicBezTo>
                <a:lnTo>
                  <a:pt x="4224884" y="5911405"/>
                </a:lnTo>
                <a:cubicBezTo>
                  <a:pt x="4224884" y="6047883"/>
                  <a:pt x="4114247" y="6158520"/>
                  <a:pt x="3977769" y="6158520"/>
                </a:cubicBezTo>
                <a:lnTo>
                  <a:pt x="247089" y="6158520"/>
                </a:lnTo>
                <a:cubicBezTo>
                  <a:pt x="127671" y="6158520"/>
                  <a:pt x="28037" y="6073814"/>
                  <a:pt x="4995" y="5961208"/>
                </a:cubicBezTo>
                <a:lnTo>
                  <a:pt x="0" y="5911663"/>
                </a:lnTo>
                <a:lnTo>
                  <a:pt x="0" y="246857"/>
                </a:lnTo>
                <a:lnTo>
                  <a:pt x="4995" y="197313"/>
                </a:lnTo>
                <a:cubicBezTo>
                  <a:pt x="28037" y="84707"/>
                  <a:pt x="127671" y="0"/>
                  <a:pt x="247089" y="0"/>
                </a:cubicBezTo>
                <a:close/>
              </a:path>
            </a:pathLst>
          </a:custGeom>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4789C90-C5C6-068A-4C5E-C6B4E692DA98}"/>
              </a:ext>
            </a:extLst>
          </p:cNvPr>
          <p:cNvSpPr txBox="1"/>
          <p:nvPr/>
        </p:nvSpPr>
        <p:spPr>
          <a:xfrm rot="16200000">
            <a:off x="-1815431" y="3259724"/>
            <a:ext cx="6564795" cy="338554"/>
          </a:xfrm>
          <a:prstGeom prst="rect">
            <a:avLst/>
          </a:prstGeom>
          <a:noFill/>
        </p:spPr>
        <p:txBody>
          <a:bodyPr wrap="square" rtlCol="0">
            <a:spAutoFit/>
          </a:bodyPr>
          <a:lstStyle/>
          <a:p>
            <a:pPr algn="ctr" rtl="0">
              <a:spcBef>
                <a:spcPts val="0"/>
              </a:spcBef>
              <a:spcAft>
                <a:spcPts val="0"/>
              </a:spcAft>
            </a:pPr>
            <a:r>
              <a:rPr lang="en-US" sz="1600" b="0" i="0" u="none" strike="noStrike">
                <a:solidFill>
                  <a:srgbClr val="15110E"/>
                </a:solidFill>
                <a:effectLst/>
                <a:latin typeface="Albert Sans" pitchFamily="2" charset="0"/>
              </a:rPr>
              <a:t>CURRENT HOMEPAGE OF THE HAUS FÜR POESIE WEBSITE</a:t>
            </a:r>
            <a:endParaRPr lang="en-US" sz="1600"/>
          </a:p>
        </p:txBody>
      </p:sp>
      <p:sp>
        <p:nvSpPr>
          <p:cNvPr id="25" name="TextBox 24">
            <a:extLst>
              <a:ext uri="{FF2B5EF4-FFF2-40B4-BE49-F238E27FC236}">
                <a16:creationId xmlns:a16="http://schemas.microsoft.com/office/drawing/2014/main" id="{74AE3B09-7629-96F1-D5EB-B8365F8B305A}"/>
              </a:ext>
            </a:extLst>
          </p:cNvPr>
          <p:cNvSpPr txBox="1"/>
          <p:nvPr/>
        </p:nvSpPr>
        <p:spPr>
          <a:xfrm rot="5400000">
            <a:off x="7442636" y="3259723"/>
            <a:ext cx="6564795" cy="338554"/>
          </a:xfrm>
          <a:prstGeom prst="rect">
            <a:avLst/>
          </a:prstGeom>
          <a:noFill/>
        </p:spPr>
        <p:txBody>
          <a:bodyPr wrap="square" rtlCol="0">
            <a:spAutoFit/>
          </a:bodyPr>
          <a:lstStyle/>
          <a:p>
            <a:pPr algn="ctr" rtl="0">
              <a:spcBef>
                <a:spcPts val="0"/>
              </a:spcBef>
              <a:spcAft>
                <a:spcPts val="0"/>
              </a:spcAft>
            </a:pPr>
            <a:r>
              <a:rPr lang="en-US" sz="1600" b="0" i="0" u="none" strike="noStrike">
                <a:solidFill>
                  <a:srgbClr val="15110E"/>
                </a:solidFill>
                <a:effectLst/>
                <a:latin typeface="Albert Sans" pitchFamily="2" charset="0"/>
              </a:rPr>
              <a:t>MOCKUP HOMEPAGE FOR THE HAUS FÜR POESIE WEBSITE</a:t>
            </a:r>
          </a:p>
        </p:txBody>
      </p:sp>
      <p:sp>
        <p:nvSpPr>
          <p:cNvPr id="3" name="Slide Number Placeholder 2">
            <a:extLst>
              <a:ext uri="{FF2B5EF4-FFF2-40B4-BE49-F238E27FC236}">
                <a16:creationId xmlns:a16="http://schemas.microsoft.com/office/drawing/2014/main" id="{456B8361-AF86-06AD-6804-304F4D41119C}"/>
              </a:ext>
            </a:extLst>
          </p:cNvPr>
          <p:cNvSpPr>
            <a:spLocks noGrp="1"/>
          </p:cNvSpPr>
          <p:nvPr>
            <p:ph type="sldNum" sz="quarter" idx="12"/>
          </p:nvPr>
        </p:nvSpPr>
        <p:spPr/>
        <p:txBody>
          <a:bodyPr/>
          <a:lstStyle/>
          <a:p>
            <a:fld id="{20EC90A2-57CC-4901-BC16-90F9502FC3D7}" type="slidenum">
              <a:rPr lang="en-US" smtClean="0">
                <a:latin typeface="Albert Sans" pitchFamily="2" charset="0"/>
              </a:rPr>
              <a:t>36</a:t>
            </a:fld>
            <a:endParaRPr lang="en-US">
              <a:latin typeface="Albert Sans" pitchFamily="2" charset="0"/>
            </a:endParaRPr>
          </a:p>
        </p:txBody>
      </p:sp>
    </p:spTree>
    <p:extLst>
      <p:ext uri="{BB962C8B-B14F-4D97-AF65-F5344CB8AC3E}">
        <p14:creationId xmlns:p14="http://schemas.microsoft.com/office/powerpoint/2010/main" val="3156157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0 L 0.38672 0 " pathEditMode="relative" rAng="0" ptsTypes="AA">
                                      <p:cBhvr>
                                        <p:cTn id="6" dur="1000" fill="hold"/>
                                        <p:tgtEl>
                                          <p:spTgt spid="2"/>
                                        </p:tgtEl>
                                        <p:attrNameLst>
                                          <p:attrName>ppt_x</p:attrName>
                                          <p:attrName>ppt_y</p:attrName>
                                        </p:attrNameLst>
                                      </p:cBhvr>
                                      <p:rCtr x="19336" y="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042894-6876-2C92-0D49-47F488EF74C4}"/>
              </a:ext>
            </a:extLst>
          </p:cNvPr>
          <p:cNvGrpSpPr/>
          <p:nvPr/>
        </p:nvGrpSpPr>
        <p:grpSpPr>
          <a:xfrm>
            <a:off x="1002196" y="136525"/>
            <a:ext cx="10187608" cy="15829816"/>
            <a:chOff x="6330848" y="146603"/>
            <a:chExt cx="4224910" cy="6564794"/>
          </a:xfrm>
        </p:grpSpPr>
        <p:sp>
          <p:nvSpPr>
            <p:cNvPr id="17" name="Rectangle 16">
              <a:extLst>
                <a:ext uri="{FF2B5EF4-FFF2-40B4-BE49-F238E27FC236}">
                  <a16:creationId xmlns:a16="http://schemas.microsoft.com/office/drawing/2014/main" id="{D65E58EE-114E-4EF2-A659-0E2838F2B5FC}"/>
                </a:ext>
              </a:extLst>
            </p:cNvPr>
            <p:cNvSpPr>
              <a:spLocks/>
            </p:cNvSpPr>
            <p:nvPr/>
          </p:nvSpPr>
          <p:spPr>
            <a:xfrm>
              <a:off x="6330848" y="601408"/>
              <a:ext cx="4224910" cy="5849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49A2054-976C-74C5-C664-4188BAA76DEA}"/>
                </a:ext>
              </a:extLst>
            </p:cNvPr>
            <p:cNvGrpSpPr/>
            <p:nvPr/>
          </p:nvGrpSpPr>
          <p:grpSpPr>
            <a:xfrm>
              <a:off x="6330848" y="146603"/>
              <a:ext cx="4224910" cy="6564794"/>
              <a:chOff x="6330848" y="146603"/>
              <a:chExt cx="4224910" cy="6564794"/>
            </a:xfrm>
            <a:effectLst>
              <a:outerShdw blurRad="190500" sx="102000" sy="102000" algn="ctr" rotWithShape="0">
                <a:prstClr val="black">
                  <a:alpha val="10000"/>
                </a:prstClr>
              </a:outerShdw>
            </a:effectLst>
          </p:grpSpPr>
          <p:sp>
            <p:nvSpPr>
              <p:cNvPr id="16" name="Rectangle: Rounded Corners 15">
                <a:extLst>
                  <a:ext uri="{FF2B5EF4-FFF2-40B4-BE49-F238E27FC236}">
                    <a16:creationId xmlns:a16="http://schemas.microsoft.com/office/drawing/2014/main" id="{0E34BF27-E722-89DD-4246-0F5DA919AF12}"/>
                  </a:ext>
                </a:extLst>
              </p:cNvPr>
              <p:cNvSpPr>
                <a:spLocks/>
              </p:cNvSpPr>
              <p:nvPr/>
            </p:nvSpPr>
            <p:spPr>
              <a:xfrm>
                <a:off x="6330848" y="146603"/>
                <a:ext cx="4224910" cy="6158520"/>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EFE4597-251C-19F0-6BBA-D36557A76949}"/>
                  </a:ext>
                </a:extLst>
              </p:cNvPr>
              <p:cNvSpPr/>
              <p:nvPr/>
            </p:nvSpPr>
            <p:spPr>
              <a:xfrm>
                <a:off x="6619460" y="340887"/>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39967A7-62EE-C352-B547-6B24B366DD13}"/>
                  </a:ext>
                </a:extLst>
              </p:cNvPr>
              <p:cNvSpPr/>
              <p:nvPr/>
            </p:nvSpPr>
            <p:spPr>
              <a:xfrm>
                <a:off x="6744850" y="340887"/>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64A027-F59A-F9C0-6BC5-4419B04DFCD0}"/>
                  </a:ext>
                </a:extLst>
              </p:cNvPr>
              <p:cNvSpPr/>
              <p:nvPr/>
            </p:nvSpPr>
            <p:spPr>
              <a:xfrm>
                <a:off x="6870239" y="340887"/>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shot of a cell phone&#10;&#10;Description automatically generated">
                <a:extLst>
                  <a:ext uri="{FF2B5EF4-FFF2-40B4-BE49-F238E27FC236}">
                    <a16:creationId xmlns:a16="http://schemas.microsoft.com/office/drawing/2014/main" id="{F05EEDA5-C432-2711-7FCE-B8692771ECC1}"/>
                  </a:ext>
                </a:extLst>
              </p:cNvPr>
              <p:cNvPicPr>
                <a:picLocks noChangeAspect="1"/>
              </p:cNvPicPr>
              <p:nvPr/>
            </p:nvPicPr>
            <p:blipFill rotWithShape="1">
              <a:blip r:embed="rId3">
                <a:extLst>
                  <a:ext uri="{28A0092B-C50C-407E-A947-70E740481C1C}">
                    <a14:useLocalDpi xmlns:a14="http://schemas.microsoft.com/office/drawing/2010/main" val="0"/>
                  </a:ext>
                </a:extLst>
              </a:blip>
              <a:srcRect b="11879"/>
              <a:stretch/>
            </p:blipFill>
            <p:spPr>
              <a:xfrm>
                <a:off x="6330859" y="552877"/>
                <a:ext cx="4224884" cy="6158520"/>
              </a:xfrm>
              <a:custGeom>
                <a:avLst/>
                <a:gdLst>
                  <a:gd name="connsiteX0" fmla="*/ 247102 w 4224884"/>
                  <a:gd name="connsiteY0" fmla="*/ 0 h 6158520"/>
                  <a:gd name="connsiteX1" fmla="*/ 3977782 w 4224884"/>
                  <a:gd name="connsiteY1" fmla="*/ 0 h 6158520"/>
                  <a:gd name="connsiteX2" fmla="*/ 4219877 w 4224884"/>
                  <a:gd name="connsiteY2" fmla="*/ 197313 h 6158520"/>
                  <a:gd name="connsiteX3" fmla="*/ 4224884 w 4224884"/>
                  <a:gd name="connsiteY3" fmla="*/ 246986 h 6158520"/>
                  <a:gd name="connsiteX4" fmla="*/ 4224884 w 4224884"/>
                  <a:gd name="connsiteY4" fmla="*/ 5911535 h 6158520"/>
                  <a:gd name="connsiteX5" fmla="*/ 4219877 w 4224884"/>
                  <a:gd name="connsiteY5" fmla="*/ 5961208 h 6158520"/>
                  <a:gd name="connsiteX6" fmla="*/ 3977782 w 4224884"/>
                  <a:gd name="connsiteY6" fmla="*/ 6158520 h 6158520"/>
                  <a:gd name="connsiteX7" fmla="*/ 247102 w 4224884"/>
                  <a:gd name="connsiteY7" fmla="*/ 6158520 h 6158520"/>
                  <a:gd name="connsiteX8" fmla="*/ 5008 w 4224884"/>
                  <a:gd name="connsiteY8" fmla="*/ 5961208 h 6158520"/>
                  <a:gd name="connsiteX9" fmla="*/ 0 w 4224884"/>
                  <a:gd name="connsiteY9" fmla="*/ 5911534 h 6158520"/>
                  <a:gd name="connsiteX10" fmla="*/ 0 w 4224884"/>
                  <a:gd name="connsiteY10" fmla="*/ 246986 h 6158520"/>
                  <a:gd name="connsiteX11" fmla="*/ 5008 w 4224884"/>
                  <a:gd name="connsiteY11" fmla="*/ 197313 h 6158520"/>
                  <a:gd name="connsiteX12" fmla="*/ 247102 w 4224884"/>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884" h="6158520">
                    <a:moveTo>
                      <a:pt x="247102" y="0"/>
                    </a:moveTo>
                    <a:lnTo>
                      <a:pt x="3977782" y="0"/>
                    </a:lnTo>
                    <a:cubicBezTo>
                      <a:pt x="4097200" y="0"/>
                      <a:pt x="4196834" y="84707"/>
                      <a:pt x="4219877" y="197313"/>
                    </a:cubicBezTo>
                    <a:lnTo>
                      <a:pt x="4224884" y="246986"/>
                    </a:lnTo>
                    <a:lnTo>
                      <a:pt x="4224884" y="5911535"/>
                    </a:lnTo>
                    <a:lnTo>
                      <a:pt x="4219877" y="5961208"/>
                    </a:lnTo>
                    <a:cubicBezTo>
                      <a:pt x="4196834" y="6073814"/>
                      <a:pt x="4097200" y="6158520"/>
                      <a:pt x="3977782" y="6158520"/>
                    </a:cubicBezTo>
                    <a:lnTo>
                      <a:pt x="247102" y="6158520"/>
                    </a:lnTo>
                    <a:cubicBezTo>
                      <a:pt x="127684" y="6158520"/>
                      <a:pt x="28050" y="6073814"/>
                      <a:pt x="5008" y="5961208"/>
                    </a:cubicBezTo>
                    <a:lnTo>
                      <a:pt x="0" y="5911534"/>
                    </a:lnTo>
                    <a:lnTo>
                      <a:pt x="0" y="246986"/>
                    </a:lnTo>
                    <a:lnTo>
                      <a:pt x="5008" y="197313"/>
                    </a:lnTo>
                    <a:cubicBezTo>
                      <a:pt x="28050" y="84707"/>
                      <a:pt x="127684" y="0"/>
                      <a:pt x="247102" y="0"/>
                    </a:cubicBezTo>
                    <a:close/>
                  </a:path>
                </a:pathLst>
              </a:custGeom>
            </p:spPr>
          </p:pic>
        </p:grpSp>
      </p:grpSp>
      <p:sp>
        <p:nvSpPr>
          <p:cNvPr id="3" name="Slide Number Placeholder 2">
            <a:extLst>
              <a:ext uri="{FF2B5EF4-FFF2-40B4-BE49-F238E27FC236}">
                <a16:creationId xmlns:a16="http://schemas.microsoft.com/office/drawing/2014/main" id="{456B8361-AF86-06AD-6804-304F4D41119C}"/>
              </a:ext>
            </a:extLst>
          </p:cNvPr>
          <p:cNvSpPr>
            <a:spLocks noGrp="1"/>
          </p:cNvSpPr>
          <p:nvPr>
            <p:ph type="sldNum" sz="quarter" idx="12"/>
          </p:nvPr>
        </p:nvSpPr>
        <p:spPr/>
        <p:txBody>
          <a:bodyPr/>
          <a:lstStyle/>
          <a:p>
            <a:fld id="{20EC90A2-57CC-4901-BC16-90F9502FC3D7}" type="slidenum">
              <a:rPr lang="en-US" smtClean="0">
                <a:latin typeface="Albert Sans" pitchFamily="2" charset="0"/>
              </a:rPr>
              <a:t>37</a:t>
            </a:fld>
            <a:endParaRPr lang="en-US">
              <a:latin typeface="Albert Sans" pitchFamily="2" charset="0"/>
            </a:endParaRPr>
          </a:p>
        </p:txBody>
      </p:sp>
      <p:sp>
        <p:nvSpPr>
          <p:cNvPr id="14" name="Rectangle: Rounded Corners 13">
            <a:extLst>
              <a:ext uri="{FF2B5EF4-FFF2-40B4-BE49-F238E27FC236}">
                <a16:creationId xmlns:a16="http://schemas.microsoft.com/office/drawing/2014/main" id="{B061A76E-100D-BF45-6BFD-024347BF63FA}"/>
              </a:ext>
            </a:extLst>
          </p:cNvPr>
          <p:cNvSpPr/>
          <p:nvPr/>
        </p:nvSpPr>
        <p:spPr>
          <a:xfrm>
            <a:off x="1947769" y="1967948"/>
            <a:ext cx="8296452" cy="365125"/>
          </a:xfrm>
          <a:prstGeom prst="roundRect">
            <a:avLst/>
          </a:prstGeom>
          <a:noFill/>
          <a:ln w="38100">
            <a:solidFill>
              <a:srgbClr val="0163D9"/>
            </a:solid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089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042894-6876-2C92-0D49-47F488EF74C4}"/>
              </a:ext>
            </a:extLst>
          </p:cNvPr>
          <p:cNvGrpSpPr/>
          <p:nvPr/>
        </p:nvGrpSpPr>
        <p:grpSpPr>
          <a:xfrm>
            <a:off x="1002196" y="136525"/>
            <a:ext cx="10187608" cy="15829816"/>
            <a:chOff x="6330848" y="146603"/>
            <a:chExt cx="4224910" cy="6564794"/>
          </a:xfrm>
        </p:grpSpPr>
        <p:sp>
          <p:nvSpPr>
            <p:cNvPr id="17" name="Rectangle 16">
              <a:extLst>
                <a:ext uri="{FF2B5EF4-FFF2-40B4-BE49-F238E27FC236}">
                  <a16:creationId xmlns:a16="http://schemas.microsoft.com/office/drawing/2014/main" id="{D65E58EE-114E-4EF2-A659-0E2838F2B5FC}"/>
                </a:ext>
              </a:extLst>
            </p:cNvPr>
            <p:cNvSpPr>
              <a:spLocks/>
            </p:cNvSpPr>
            <p:nvPr/>
          </p:nvSpPr>
          <p:spPr>
            <a:xfrm>
              <a:off x="6330848" y="601408"/>
              <a:ext cx="4224910" cy="5849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49A2054-976C-74C5-C664-4188BAA76DEA}"/>
                </a:ext>
              </a:extLst>
            </p:cNvPr>
            <p:cNvGrpSpPr/>
            <p:nvPr/>
          </p:nvGrpSpPr>
          <p:grpSpPr>
            <a:xfrm>
              <a:off x="6330848" y="146603"/>
              <a:ext cx="4224910" cy="6564794"/>
              <a:chOff x="6330848" y="146603"/>
              <a:chExt cx="4224910" cy="6564794"/>
            </a:xfrm>
            <a:effectLst>
              <a:outerShdw blurRad="190500" sx="102000" sy="102000" algn="ctr" rotWithShape="0">
                <a:prstClr val="black">
                  <a:alpha val="10000"/>
                </a:prstClr>
              </a:outerShdw>
            </a:effectLst>
          </p:grpSpPr>
          <p:sp>
            <p:nvSpPr>
              <p:cNvPr id="16" name="Rectangle: Rounded Corners 15">
                <a:extLst>
                  <a:ext uri="{FF2B5EF4-FFF2-40B4-BE49-F238E27FC236}">
                    <a16:creationId xmlns:a16="http://schemas.microsoft.com/office/drawing/2014/main" id="{0E34BF27-E722-89DD-4246-0F5DA919AF12}"/>
                  </a:ext>
                </a:extLst>
              </p:cNvPr>
              <p:cNvSpPr>
                <a:spLocks/>
              </p:cNvSpPr>
              <p:nvPr/>
            </p:nvSpPr>
            <p:spPr>
              <a:xfrm>
                <a:off x="6330848" y="146603"/>
                <a:ext cx="4224910" cy="6158520"/>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EFE4597-251C-19F0-6BBA-D36557A76949}"/>
                  </a:ext>
                </a:extLst>
              </p:cNvPr>
              <p:cNvSpPr/>
              <p:nvPr/>
            </p:nvSpPr>
            <p:spPr>
              <a:xfrm>
                <a:off x="6619460" y="340887"/>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39967A7-62EE-C352-B547-6B24B366DD13}"/>
                  </a:ext>
                </a:extLst>
              </p:cNvPr>
              <p:cNvSpPr/>
              <p:nvPr/>
            </p:nvSpPr>
            <p:spPr>
              <a:xfrm>
                <a:off x="6744850" y="340887"/>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64A027-F59A-F9C0-6BC5-4419B04DFCD0}"/>
                  </a:ext>
                </a:extLst>
              </p:cNvPr>
              <p:cNvSpPr/>
              <p:nvPr/>
            </p:nvSpPr>
            <p:spPr>
              <a:xfrm>
                <a:off x="6870239" y="340887"/>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shot of a cell phone&#10;&#10;Description automatically generated">
                <a:extLst>
                  <a:ext uri="{FF2B5EF4-FFF2-40B4-BE49-F238E27FC236}">
                    <a16:creationId xmlns:a16="http://schemas.microsoft.com/office/drawing/2014/main" id="{F05EEDA5-C432-2711-7FCE-B8692771ECC1}"/>
                  </a:ext>
                </a:extLst>
              </p:cNvPr>
              <p:cNvPicPr>
                <a:picLocks noChangeAspect="1"/>
              </p:cNvPicPr>
              <p:nvPr/>
            </p:nvPicPr>
            <p:blipFill rotWithShape="1">
              <a:blip r:embed="rId3">
                <a:extLst>
                  <a:ext uri="{28A0092B-C50C-407E-A947-70E740481C1C}">
                    <a14:useLocalDpi xmlns:a14="http://schemas.microsoft.com/office/drawing/2010/main" val="0"/>
                  </a:ext>
                </a:extLst>
              </a:blip>
              <a:srcRect b="11879"/>
              <a:stretch/>
            </p:blipFill>
            <p:spPr>
              <a:xfrm>
                <a:off x="6330859" y="552877"/>
                <a:ext cx="4224884" cy="6158520"/>
              </a:xfrm>
              <a:custGeom>
                <a:avLst/>
                <a:gdLst>
                  <a:gd name="connsiteX0" fmla="*/ 247102 w 4224884"/>
                  <a:gd name="connsiteY0" fmla="*/ 0 h 6158520"/>
                  <a:gd name="connsiteX1" fmla="*/ 3977782 w 4224884"/>
                  <a:gd name="connsiteY1" fmla="*/ 0 h 6158520"/>
                  <a:gd name="connsiteX2" fmla="*/ 4219877 w 4224884"/>
                  <a:gd name="connsiteY2" fmla="*/ 197313 h 6158520"/>
                  <a:gd name="connsiteX3" fmla="*/ 4224884 w 4224884"/>
                  <a:gd name="connsiteY3" fmla="*/ 246986 h 6158520"/>
                  <a:gd name="connsiteX4" fmla="*/ 4224884 w 4224884"/>
                  <a:gd name="connsiteY4" fmla="*/ 5911535 h 6158520"/>
                  <a:gd name="connsiteX5" fmla="*/ 4219877 w 4224884"/>
                  <a:gd name="connsiteY5" fmla="*/ 5961208 h 6158520"/>
                  <a:gd name="connsiteX6" fmla="*/ 3977782 w 4224884"/>
                  <a:gd name="connsiteY6" fmla="*/ 6158520 h 6158520"/>
                  <a:gd name="connsiteX7" fmla="*/ 247102 w 4224884"/>
                  <a:gd name="connsiteY7" fmla="*/ 6158520 h 6158520"/>
                  <a:gd name="connsiteX8" fmla="*/ 5008 w 4224884"/>
                  <a:gd name="connsiteY8" fmla="*/ 5961208 h 6158520"/>
                  <a:gd name="connsiteX9" fmla="*/ 0 w 4224884"/>
                  <a:gd name="connsiteY9" fmla="*/ 5911534 h 6158520"/>
                  <a:gd name="connsiteX10" fmla="*/ 0 w 4224884"/>
                  <a:gd name="connsiteY10" fmla="*/ 246986 h 6158520"/>
                  <a:gd name="connsiteX11" fmla="*/ 5008 w 4224884"/>
                  <a:gd name="connsiteY11" fmla="*/ 197313 h 6158520"/>
                  <a:gd name="connsiteX12" fmla="*/ 247102 w 4224884"/>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884" h="6158520">
                    <a:moveTo>
                      <a:pt x="247102" y="0"/>
                    </a:moveTo>
                    <a:lnTo>
                      <a:pt x="3977782" y="0"/>
                    </a:lnTo>
                    <a:cubicBezTo>
                      <a:pt x="4097200" y="0"/>
                      <a:pt x="4196834" y="84707"/>
                      <a:pt x="4219877" y="197313"/>
                    </a:cubicBezTo>
                    <a:lnTo>
                      <a:pt x="4224884" y="246986"/>
                    </a:lnTo>
                    <a:lnTo>
                      <a:pt x="4224884" y="5911535"/>
                    </a:lnTo>
                    <a:lnTo>
                      <a:pt x="4219877" y="5961208"/>
                    </a:lnTo>
                    <a:cubicBezTo>
                      <a:pt x="4196834" y="6073814"/>
                      <a:pt x="4097200" y="6158520"/>
                      <a:pt x="3977782" y="6158520"/>
                    </a:cubicBezTo>
                    <a:lnTo>
                      <a:pt x="247102" y="6158520"/>
                    </a:lnTo>
                    <a:cubicBezTo>
                      <a:pt x="127684" y="6158520"/>
                      <a:pt x="28050" y="6073814"/>
                      <a:pt x="5008" y="5961208"/>
                    </a:cubicBezTo>
                    <a:lnTo>
                      <a:pt x="0" y="5911534"/>
                    </a:lnTo>
                    <a:lnTo>
                      <a:pt x="0" y="246986"/>
                    </a:lnTo>
                    <a:lnTo>
                      <a:pt x="5008" y="197313"/>
                    </a:lnTo>
                    <a:cubicBezTo>
                      <a:pt x="28050" y="84707"/>
                      <a:pt x="127684" y="0"/>
                      <a:pt x="247102" y="0"/>
                    </a:cubicBezTo>
                    <a:close/>
                  </a:path>
                </a:pathLst>
              </a:custGeom>
            </p:spPr>
          </p:pic>
        </p:grpSp>
      </p:grpSp>
      <p:sp>
        <p:nvSpPr>
          <p:cNvPr id="3" name="Slide Number Placeholder 2">
            <a:extLst>
              <a:ext uri="{FF2B5EF4-FFF2-40B4-BE49-F238E27FC236}">
                <a16:creationId xmlns:a16="http://schemas.microsoft.com/office/drawing/2014/main" id="{456B8361-AF86-06AD-6804-304F4D41119C}"/>
              </a:ext>
            </a:extLst>
          </p:cNvPr>
          <p:cNvSpPr>
            <a:spLocks noGrp="1"/>
          </p:cNvSpPr>
          <p:nvPr>
            <p:ph type="sldNum" sz="quarter" idx="12"/>
          </p:nvPr>
        </p:nvSpPr>
        <p:spPr/>
        <p:txBody>
          <a:bodyPr/>
          <a:lstStyle/>
          <a:p>
            <a:fld id="{20EC90A2-57CC-4901-BC16-90F9502FC3D7}" type="slidenum">
              <a:rPr lang="en-US" smtClean="0">
                <a:latin typeface="Albert Sans" pitchFamily="2" charset="0"/>
              </a:rPr>
              <a:t>38</a:t>
            </a:fld>
            <a:endParaRPr lang="en-US">
              <a:latin typeface="Albert Sans" pitchFamily="2" charset="0"/>
            </a:endParaRPr>
          </a:p>
        </p:txBody>
      </p:sp>
      <p:sp>
        <p:nvSpPr>
          <p:cNvPr id="14" name="Rectangle: Rounded Corners 13">
            <a:extLst>
              <a:ext uri="{FF2B5EF4-FFF2-40B4-BE49-F238E27FC236}">
                <a16:creationId xmlns:a16="http://schemas.microsoft.com/office/drawing/2014/main" id="{B061A76E-100D-BF45-6BFD-024347BF63FA}"/>
              </a:ext>
            </a:extLst>
          </p:cNvPr>
          <p:cNvSpPr/>
          <p:nvPr/>
        </p:nvSpPr>
        <p:spPr>
          <a:xfrm>
            <a:off x="1123945" y="2347546"/>
            <a:ext cx="9944100" cy="3745523"/>
          </a:xfrm>
          <a:prstGeom prst="roundRect">
            <a:avLst/>
          </a:prstGeom>
          <a:noFill/>
          <a:ln w="50800">
            <a:solidFill>
              <a:srgbClr val="0163D9"/>
            </a:solid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9408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042894-6876-2C92-0D49-47F488EF74C4}"/>
              </a:ext>
            </a:extLst>
          </p:cNvPr>
          <p:cNvGrpSpPr/>
          <p:nvPr/>
        </p:nvGrpSpPr>
        <p:grpSpPr>
          <a:xfrm>
            <a:off x="1002196" y="-5946960"/>
            <a:ext cx="10187608" cy="15829816"/>
            <a:chOff x="6330848" y="146603"/>
            <a:chExt cx="4224910" cy="6564794"/>
          </a:xfrm>
        </p:grpSpPr>
        <p:sp>
          <p:nvSpPr>
            <p:cNvPr id="17" name="Rectangle 16">
              <a:extLst>
                <a:ext uri="{FF2B5EF4-FFF2-40B4-BE49-F238E27FC236}">
                  <a16:creationId xmlns:a16="http://schemas.microsoft.com/office/drawing/2014/main" id="{D65E58EE-114E-4EF2-A659-0E2838F2B5FC}"/>
                </a:ext>
              </a:extLst>
            </p:cNvPr>
            <p:cNvSpPr>
              <a:spLocks/>
            </p:cNvSpPr>
            <p:nvPr/>
          </p:nvSpPr>
          <p:spPr>
            <a:xfrm>
              <a:off x="6330848" y="601408"/>
              <a:ext cx="4224910" cy="5849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49A2054-976C-74C5-C664-4188BAA76DEA}"/>
                </a:ext>
              </a:extLst>
            </p:cNvPr>
            <p:cNvGrpSpPr/>
            <p:nvPr/>
          </p:nvGrpSpPr>
          <p:grpSpPr>
            <a:xfrm>
              <a:off x="6330848" y="146603"/>
              <a:ext cx="4224910" cy="6564794"/>
              <a:chOff x="6330848" y="146603"/>
              <a:chExt cx="4224910" cy="6564794"/>
            </a:xfrm>
            <a:effectLst>
              <a:outerShdw blurRad="190500" sx="102000" sy="102000" algn="ctr" rotWithShape="0">
                <a:prstClr val="black">
                  <a:alpha val="10000"/>
                </a:prstClr>
              </a:outerShdw>
            </a:effectLst>
          </p:grpSpPr>
          <p:sp>
            <p:nvSpPr>
              <p:cNvPr id="16" name="Rectangle: Rounded Corners 15">
                <a:extLst>
                  <a:ext uri="{FF2B5EF4-FFF2-40B4-BE49-F238E27FC236}">
                    <a16:creationId xmlns:a16="http://schemas.microsoft.com/office/drawing/2014/main" id="{0E34BF27-E722-89DD-4246-0F5DA919AF12}"/>
                  </a:ext>
                </a:extLst>
              </p:cNvPr>
              <p:cNvSpPr>
                <a:spLocks/>
              </p:cNvSpPr>
              <p:nvPr/>
            </p:nvSpPr>
            <p:spPr>
              <a:xfrm>
                <a:off x="6330848" y="146603"/>
                <a:ext cx="4224910" cy="6158520"/>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EFE4597-251C-19F0-6BBA-D36557A76949}"/>
                  </a:ext>
                </a:extLst>
              </p:cNvPr>
              <p:cNvSpPr/>
              <p:nvPr/>
            </p:nvSpPr>
            <p:spPr>
              <a:xfrm>
                <a:off x="6619460" y="340887"/>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39967A7-62EE-C352-B547-6B24B366DD13}"/>
                  </a:ext>
                </a:extLst>
              </p:cNvPr>
              <p:cNvSpPr/>
              <p:nvPr/>
            </p:nvSpPr>
            <p:spPr>
              <a:xfrm>
                <a:off x="6744850" y="340887"/>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64A027-F59A-F9C0-6BC5-4419B04DFCD0}"/>
                  </a:ext>
                </a:extLst>
              </p:cNvPr>
              <p:cNvSpPr/>
              <p:nvPr/>
            </p:nvSpPr>
            <p:spPr>
              <a:xfrm>
                <a:off x="6870239" y="340887"/>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shot of a cell phone&#10;&#10;Description automatically generated">
                <a:extLst>
                  <a:ext uri="{FF2B5EF4-FFF2-40B4-BE49-F238E27FC236}">
                    <a16:creationId xmlns:a16="http://schemas.microsoft.com/office/drawing/2014/main" id="{F05EEDA5-C432-2711-7FCE-B8692771ECC1}"/>
                  </a:ext>
                </a:extLst>
              </p:cNvPr>
              <p:cNvPicPr>
                <a:picLocks noChangeAspect="1"/>
              </p:cNvPicPr>
              <p:nvPr/>
            </p:nvPicPr>
            <p:blipFill rotWithShape="1">
              <a:blip r:embed="rId3">
                <a:extLst>
                  <a:ext uri="{28A0092B-C50C-407E-A947-70E740481C1C}">
                    <a14:useLocalDpi xmlns:a14="http://schemas.microsoft.com/office/drawing/2010/main" val="0"/>
                  </a:ext>
                </a:extLst>
              </a:blip>
              <a:srcRect b="11879"/>
              <a:stretch/>
            </p:blipFill>
            <p:spPr>
              <a:xfrm>
                <a:off x="6330859" y="552877"/>
                <a:ext cx="4224884" cy="6158520"/>
              </a:xfrm>
              <a:custGeom>
                <a:avLst/>
                <a:gdLst>
                  <a:gd name="connsiteX0" fmla="*/ 247102 w 4224884"/>
                  <a:gd name="connsiteY0" fmla="*/ 0 h 6158520"/>
                  <a:gd name="connsiteX1" fmla="*/ 3977782 w 4224884"/>
                  <a:gd name="connsiteY1" fmla="*/ 0 h 6158520"/>
                  <a:gd name="connsiteX2" fmla="*/ 4219877 w 4224884"/>
                  <a:gd name="connsiteY2" fmla="*/ 197313 h 6158520"/>
                  <a:gd name="connsiteX3" fmla="*/ 4224884 w 4224884"/>
                  <a:gd name="connsiteY3" fmla="*/ 246986 h 6158520"/>
                  <a:gd name="connsiteX4" fmla="*/ 4224884 w 4224884"/>
                  <a:gd name="connsiteY4" fmla="*/ 5911535 h 6158520"/>
                  <a:gd name="connsiteX5" fmla="*/ 4219877 w 4224884"/>
                  <a:gd name="connsiteY5" fmla="*/ 5961208 h 6158520"/>
                  <a:gd name="connsiteX6" fmla="*/ 3977782 w 4224884"/>
                  <a:gd name="connsiteY6" fmla="*/ 6158520 h 6158520"/>
                  <a:gd name="connsiteX7" fmla="*/ 247102 w 4224884"/>
                  <a:gd name="connsiteY7" fmla="*/ 6158520 h 6158520"/>
                  <a:gd name="connsiteX8" fmla="*/ 5008 w 4224884"/>
                  <a:gd name="connsiteY8" fmla="*/ 5961208 h 6158520"/>
                  <a:gd name="connsiteX9" fmla="*/ 0 w 4224884"/>
                  <a:gd name="connsiteY9" fmla="*/ 5911534 h 6158520"/>
                  <a:gd name="connsiteX10" fmla="*/ 0 w 4224884"/>
                  <a:gd name="connsiteY10" fmla="*/ 246986 h 6158520"/>
                  <a:gd name="connsiteX11" fmla="*/ 5008 w 4224884"/>
                  <a:gd name="connsiteY11" fmla="*/ 197313 h 6158520"/>
                  <a:gd name="connsiteX12" fmla="*/ 247102 w 4224884"/>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884" h="6158520">
                    <a:moveTo>
                      <a:pt x="247102" y="0"/>
                    </a:moveTo>
                    <a:lnTo>
                      <a:pt x="3977782" y="0"/>
                    </a:lnTo>
                    <a:cubicBezTo>
                      <a:pt x="4097200" y="0"/>
                      <a:pt x="4196834" y="84707"/>
                      <a:pt x="4219877" y="197313"/>
                    </a:cubicBezTo>
                    <a:lnTo>
                      <a:pt x="4224884" y="246986"/>
                    </a:lnTo>
                    <a:lnTo>
                      <a:pt x="4224884" y="5911535"/>
                    </a:lnTo>
                    <a:lnTo>
                      <a:pt x="4219877" y="5961208"/>
                    </a:lnTo>
                    <a:cubicBezTo>
                      <a:pt x="4196834" y="6073814"/>
                      <a:pt x="4097200" y="6158520"/>
                      <a:pt x="3977782" y="6158520"/>
                    </a:cubicBezTo>
                    <a:lnTo>
                      <a:pt x="247102" y="6158520"/>
                    </a:lnTo>
                    <a:cubicBezTo>
                      <a:pt x="127684" y="6158520"/>
                      <a:pt x="28050" y="6073814"/>
                      <a:pt x="5008" y="5961208"/>
                    </a:cubicBezTo>
                    <a:lnTo>
                      <a:pt x="0" y="5911534"/>
                    </a:lnTo>
                    <a:lnTo>
                      <a:pt x="0" y="246986"/>
                    </a:lnTo>
                    <a:lnTo>
                      <a:pt x="5008" y="197313"/>
                    </a:lnTo>
                    <a:cubicBezTo>
                      <a:pt x="28050" y="84707"/>
                      <a:pt x="127684" y="0"/>
                      <a:pt x="247102" y="0"/>
                    </a:cubicBezTo>
                    <a:close/>
                  </a:path>
                </a:pathLst>
              </a:custGeom>
            </p:spPr>
          </p:pic>
        </p:grpSp>
      </p:grpSp>
      <p:sp>
        <p:nvSpPr>
          <p:cNvPr id="3" name="Slide Number Placeholder 2">
            <a:extLst>
              <a:ext uri="{FF2B5EF4-FFF2-40B4-BE49-F238E27FC236}">
                <a16:creationId xmlns:a16="http://schemas.microsoft.com/office/drawing/2014/main" id="{456B8361-AF86-06AD-6804-304F4D41119C}"/>
              </a:ext>
            </a:extLst>
          </p:cNvPr>
          <p:cNvSpPr>
            <a:spLocks noGrp="1"/>
          </p:cNvSpPr>
          <p:nvPr>
            <p:ph type="sldNum" sz="quarter" idx="12"/>
          </p:nvPr>
        </p:nvSpPr>
        <p:spPr/>
        <p:txBody>
          <a:bodyPr/>
          <a:lstStyle/>
          <a:p>
            <a:fld id="{20EC90A2-57CC-4901-BC16-90F9502FC3D7}" type="slidenum">
              <a:rPr lang="en-US" smtClean="0">
                <a:latin typeface="Albert Sans" pitchFamily="2" charset="0"/>
              </a:rPr>
              <a:t>39</a:t>
            </a:fld>
            <a:endParaRPr lang="en-US">
              <a:latin typeface="Albert Sans" pitchFamily="2" charset="0"/>
            </a:endParaRPr>
          </a:p>
        </p:txBody>
      </p:sp>
      <p:sp>
        <p:nvSpPr>
          <p:cNvPr id="4" name="Rectangle: Rounded Corners 3">
            <a:extLst>
              <a:ext uri="{FF2B5EF4-FFF2-40B4-BE49-F238E27FC236}">
                <a16:creationId xmlns:a16="http://schemas.microsoft.com/office/drawing/2014/main" id="{DF2517F9-3DD3-2EF2-92B3-615B7CE48B05}"/>
              </a:ext>
            </a:extLst>
          </p:cNvPr>
          <p:cNvSpPr/>
          <p:nvPr/>
        </p:nvSpPr>
        <p:spPr>
          <a:xfrm>
            <a:off x="1002160" y="429102"/>
            <a:ext cx="10187544" cy="4500707"/>
          </a:xfrm>
          <a:prstGeom prst="roundRect">
            <a:avLst/>
          </a:prstGeom>
          <a:noFill/>
          <a:ln w="50800">
            <a:solidFill>
              <a:srgbClr val="0163D9"/>
            </a:solid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93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ick building with a green door&#10;&#10;Description automatically generated">
            <a:extLst>
              <a:ext uri="{FF2B5EF4-FFF2-40B4-BE49-F238E27FC236}">
                <a16:creationId xmlns:a16="http://schemas.microsoft.com/office/drawing/2014/main" id="{A7968F55-7FBF-A301-C3FA-E7EE32CCF9BD}"/>
              </a:ext>
            </a:extLst>
          </p:cNvPr>
          <p:cNvPicPr>
            <a:picLocks noChangeAspect="1"/>
          </p:cNvPicPr>
          <p:nvPr/>
        </p:nvPicPr>
        <p:blipFill rotWithShape="1">
          <a:blip r:embed="rId3">
            <a:extLst>
              <a:ext uri="{28A0092B-C50C-407E-A947-70E740481C1C}">
                <a14:useLocalDpi xmlns:a14="http://schemas.microsoft.com/office/drawing/2010/main" val="0"/>
              </a:ext>
            </a:extLst>
          </a:blip>
          <a:srcRect t="6375" r="9066" b="56608"/>
          <a:stretch/>
        </p:blipFill>
        <p:spPr>
          <a:xfrm>
            <a:off x="-1" y="0"/>
            <a:ext cx="12192001" cy="6858000"/>
          </a:xfrm>
          <a:prstGeom prst="rect">
            <a:avLst/>
          </a:prstGeom>
        </p:spPr>
      </p:pic>
      <p:sp>
        <p:nvSpPr>
          <p:cNvPr id="2" name="Rectangle 1">
            <a:extLst>
              <a:ext uri="{FF2B5EF4-FFF2-40B4-BE49-F238E27FC236}">
                <a16:creationId xmlns:a16="http://schemas.microsoft.com/office/drawing/2014/main" id="{D558E631-FD1B-EC5F-53FB-D17C8997DC9A}"/>
              </a:ext>
            </a:extLst>
          </p:cNvPr>
          <p:cNvSpPr/>
          <p:nvPr/>
        </p:nvSpPr>
        <p:spPr>
          <a:xfrm>
            <a:off x="-1" y="1340643"/>
            <a:ext cx="6934200" cy="3955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0AF046-304A-992B-8CFC-E51D6DA7330C}"/>
              </a:ext>
            </a:extLst>
          </p:cNvPr>
          <p:cNvSpPr txBox="1"/>
          <p:nvPr/>
        </p:nvSpPr>
        <p:spPr>
          <a:xfrm>
            <a:off x="457201" y="1638237"/>
            <a:ext cx="6070599" cy="1508105"/>
          </a:xfrm>
          <a:prstGeom prst="rect">
            <a:avLst/>
          </a:prstGeom>
          <a:noFill/>
        </p:spPr>
        <p:txBody>
          <a:bodyPr wrap="square">
            <a:spAutoFit/>
          </a:bodyPr>
          <a:lstStyle/>
          <a:p>
            <a:pPr rtl="0">
              <a:spcBef>
                <a:spcPts val="0"/>
              </a:spcBef>
              <a:spcAft>
                <a:spcPts val="0"/>
              </a:spcAft>
            </a:pPr>
            <a:r>
              <a:rPr lang="en-US" sz="3000" b="1" i="0" u="none" strike="noStrike" dirty="0">
                <a:effectLst/>
                <a:latin typeface="Albert Sans" pitchFamily="2" charset="0"/>
                <a:cs typeface="Lane - Cane" panose="020B0303020202020204" pitchFamily="34" charset="0"/>
              </a:rPr>
              <a:t>Improving Brand Recognition and Association</a:t>
            </a:r>
            <a:endParaRPr lang="en-US" sz="3000" b="0" dirty="0">
              <a:effectLst/>
              <a:latin typeface="Albert Sans" pitchFamily="2" charset="0"/>
              <a:cs typeface="Lane - Cane" panose="020B0303020202020204" pitchFamily="34" charset="0"/>
            </a:endParaRPr>
          </a:p>
          <a:p>
            <a:pPr rtl="0">
              <a:spcBef>
                <a:spcPts val="0"/>
              </a:spcBef>
              <a:spcAft>
                <a:spcPts val="0"/>
              </a:spcAft>
            </a:pPr>
            <a:r>
              <a:rPr lang="en-US" sz="3000" b="1" u="none" strike="noStrike" dirty="0">
                <a:effectLst/>
                <a:latin typeface="Albert Sans" pitchFamily="2" charset="0"/>
                <a:cs typeface="Lane - Cane" panose="020B0303020202020204" pitchFamily="34" charset="0"/>
              </a:rPr>
              <a:t>for </a:t>
            </a:r>
            <a:r>
              <a:rPr lang="en-US" sz="3000" b="1" dirty="0">
                <a:latin typeface="Albert Sans" pitchFamily="2" charset="0"/>
                <a:cs typeface="Lane - Cane" panose="020B0303020202020204" pitchFamily="34" charset="0"/>
              </a:rPr>
              <a:t>Poetry Organizations</a:t>
            </a:r>
          </a:p>
        </p:txBody>
      </p:sp>
      <p:sp>
        <p:nvSpPr>
          <p:cNvPr id="11" name="TextBox 10">
            <a:extLst>
              <a:ext uri="{FF2B5EF4-FFF2-40B4-BE49-F238E27FC236}">
                <a16:creationId xmlns:a16="http://schemas.microsoft.com/office/drawing/2014/main" id="{91D83335-7428-ABC9-35C5-19A19794892A}"/>
              </a:ext>
            </a:extLst>
          </p:cNvPr>
          <p:cNvSpPr txBox="1"/>
          <p:nvPr/>
        </p:nvSpPr>
        <p:spPr>
          <a:xfrm>
            <a:off x="444498" y="3711658"/>
            <a:ext cx="6070599" cy="1200329"/>
          </a:xfrm>
          <a:prstGeom prst="rect">
            <a:avLst/>
          </a:prstGeom>
          <a:noFill/>
        </p:spPr>
        <p:txBody>
          <a:bodyPr wrap="square" rtlCol="0">
            <a:spAutoFit/>
          </a:bodyPr>
          <a:lstStyle/>
          <a:p>
            <a:r>
              <a:rPr lang="en-US">
                <a:latin typeface="Albert Sans Light" pitchFamily="2" charset="0"/>
              </a:rPr>
              <a:t>Gabriel Bohorquez</a:t>
            </a:r>
          </a:p>
          <a:p>
            <a:r>
              <a:rPr lang="en-US">
                <a:latin typeface="Albert Sans Light" pitchFamily="2" charset="0"/>
              </a:rPr>
              <a:t>Andrew Mesa</a:t>
            </a:r>
          </a:p>
          <a:p>
            <a:r>
              <a:rPr lang="en-US">
                <a:latin typeface="Albert Sans Light" pitchFamily="2" charset="0"/>
              </a:rPr>
              <a:t>Matthew Neuffer</a:t>
            </a:r>
          </a:p>
          <a:p>
            <a:r>
              <a:rPr lang="en-US">
                <a:latin typeface="Albert Sans Light" pitchFamily="2" charset="0"/>
              </a:rPr>
              <a:t>Connor Wirsing</a:t>
            </a:r>
          </a:p>
        </p:txBody>
      </p:sp>
      <p:sp>
        <p:nvSpPr>
          <p:cNvPr id="3" name="Rectangle 2">
            <a:extLst>
              <a:ext uri="{FF2B5EF4-FFF2-40B4-BE49-F238E27FC236}">
                <a16:creationId xmlns:a16="http://schemas.microsoft.com/office/drawing/2014/main" id="{1AC15D2A-94B0-54AE-0EE4-0C4E6AF5CFED}"/>
              </a:ext>
            </a:extLst>
          </p:cNvPr>
          <p:cNvSpPr/>
          <p:nvPr/>
        </p:nvSpPr>
        <p:spPr>
          <a:xfrm>
            <a:off x="-1" y="0"/>
            <a:ext cx="12192000" cy="6858000"/>
          </a:xfrm>
          <a:prstGeom prst="rect">
            <a:avLst/>
          </a:prstGeom>
          <a:gradFill flip="none" rotWithShape="1">
            <a:gsLst>
              <a:gs pos="0">
                <a:schemeClr val="bg1">
                  <a:alpha val="60000"/>
                </a:schemeClr>
              </a:gs>
              <a:gs pos="38000">
                <a:schemeClr val="bg1">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9E57E0D-D3FC-4495-D8C9-4A76E2AFC387}"/>
              </a:ext>
            </a:extLst>
          </p:cNvPr>
          <p:cNvSpPr/>
          <p:nvPr/>
        </p:nvSpPr>
        <p:spPr>
          <a:xfrm flipV="1">
            <a:off x="-1" y="3409431"/>
            <a:ext cx="6096002" cy="45814"/>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55688436-B8B4-9D54-68CF-58F40821485D}"/>
              </a:ext>
            </a:extLst>
          </p:cNvPr>
          <p:cNvSpPr>
            <a:spLocks noGrp="1"/>
          </p:cNvSpPr>
          <p:nvPr>
            <p:ph type="sldNum" sz="quarter" idx="12"/>
          </p:nvPr>
        </p:nvSpPr>
        <p:spPr/>
        <p:txBody>
          <a:bodyPr/>
          <a:lstStyle/>
          <a:p>
            <a:fld id="{20EC90A2-57CC-4901-BC16-90F9502FC3D7}" type="slidenum">
              <a:rPr lang="en-US" smtClean="0">
                <a:latin typeface="Albert Sans" pitchFamily="2" charset="0"/>
              </a:rPr>
              <a:t>4</a:t>
            </a:fld>
            <a:endParaRPr lang="en-US">
              <a:latin typeface="Albert Sans" pitchFamily="2" charset="0"/>
            </a:endParaRPr>
          </a:p>
        </p:txBody>
      </p:sp>
    </p:spTree>
    <p:extLst>
      <p:ext uri="{BB962C8B-B14F-4D97-AF65-F5344CB8AC3E}">
        <p14:creationId xmlns:p14="http://schemas.microsoft.com/office/powerpoint/2010/main" val="2867932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50"/>
                                        <p:tgtEl>
                                          <p:spTgt spid="4">
                                            <p:txEl>
                                              <p:pRg st="0" end="0"/>
                                            </p:txEl>
                                          </p:spTgt>
                                        </p:tgtEl>
                                      </p:cBhvr>
                                    </p:animEffect>
                                  </p:childTnLst>
                                </p:cTn>
                              </p:par>
                            </p:childTnLst>
                          </p:cTn>
                        </p:par>
                        <p:par>
                          <p:cTn id="8" fill="hold">
                            <p:stCondLst>
                              <p:cond delay="15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50"/>
                                        <p:tgtEl>
                                          <p:spTgt spid="4">
                                            <p:txEl>
                                              <p:pRg st="1" end="1"/>
                                            </p:txEl>
                                          </p:spTgt>
                                        </p:tgtEl>
                                      </p:cBhvr>
                                    </p:animEffect>
                                  </p:childTnLst>
                                </p:cTn>
                              </p:par>
                            </p:childTnLst>
                          </p:cTn>
                        </p:par>
                        <p:par>
                          <p:cTn id="12" fill="hold">
                            <p:stCondLst>
                              <p:cond delay="3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800"/>
                            </p:stCondLst>
                            <p:childTnLst>
                              <p:par>
                                <p:cTn id="20" presetID="10" presetClass="entr" presetSubtype="0" fill="hold"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250"/>
                                        <p:tgtEl>
                                          <p:spTgt spid="11">
                                            <p:txEl>
                                              <p:pRg st="0" end="0"/>
                                            </p:txEl>
                                          </p:spTgt>
                                        </p:tgtEl>
                                      </p:cBhvr>
                                    </p:animEffect>
                                  </p:childTnLst>
                                </p:cTn>
                              </p:par>
                            </p:childTnLst>
                          </p:cTn>
                        </p:par>
                        <p:par>
                          <p:cTn id="23" fill="hold">
                            <p:stCondLst>
                              <p:cond delay="1050"/>
                            </p:stCondLst>
                            <p:childTnLst>
                              <p:par>
                                <p:cTn id="24" presetID="10" presetClass="entr" presetSubtype="0" fill="hold" nodeType="after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fade">
                                      <p:cBhvr>
                                        <p:cTn id="26" dur="250"/>
                                        <p:tgtEl>
                                          <p:spTgt spid="11">
                                            <p:txEl>
                                              <p:pRg st="1" end="1"/>
                                            </p:txEl>
                                          </p:spTgt>
                                        </p:tgtEl>
                                      </p:cBhvr>
                                    </p:animEffect>
                                  </p:childTnLst>
                                </p:cTn>
                              </p:par>
                            </p:childTnLst>
                          </p:cTn>
                        </p:par>
                        <p:par>
                          <p:cTn id="27" fill="hold">
                            <p:stCondLst>
                              <p:cond delay="1300"/>
                            </p:stCondLst>
                            <p:childTnLst>
                              <p:par>
                                <p:cTn id="28" presetID="10" presetClass="entr" presetSubtype="0" fill="hold" nodeType="after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fade">
                                      <p:cBhvr>
                                        <p:cTn id="30" dur="250"/>
                                        <p:tgtEl>
                                          <p:spTgt spid="11">
                                            <p:txEl>
                                              <p:pRg st="2" end="2"/>
                                            </p:txEl>
                                          </p:spTgt>
                                        </p:tgtEl>
                                      </p:cBhvr>
                                    </p:animEffect>
                                  </p:childTnLst>
                                </p:cTn>
                              </p:par>
                            </p:childTnLst>
                          </p:cTn>
                        </p:par>
                        <p:par>
                          <p:cTn id="31" fill="hold">
                            <p:stCondLst>
                              <p:cond delay="1550"/>
                            </p:stCondLst>
                            <p:childTnLst>
                              <p:par>
                                <p:cTn id="32" presetID="10" presetClass="entr" presetSubtype="0" fill="hold" nodeType="after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fade">
                                      <p:cBhvr>
                                        <p:cTn id="34" dur="25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042894-6876-2C92-0D49-47F488EF74C4}"/>
              </a:ext>
            </a:extLst>
          </p:cNvPr>
          <p:cNvGrpSpPr/>
          <p:nvPr/>
        </p:nvGrpSpPr>
        <p:grpSpPr>
          <a:xfrm>
            <a:off x="1002096" y="-10651529"/>
            <a:ext cx="10187608" cy="15829816"/>
            <a:chOff x="6330848" y="146603"/>
            <a:chExt cx="4224910" cy="6564794"/>
          </a:xfrm>
        </p:grpSpPr>
        <p:sp>
          <p:nvSpPr>
            <p:cNvPr id="17" name="Rectangle 16">
              <a:extLst>
                <a:ext uri="{FF2B5EF4-FFF2-40B4-BE49-F238E27FC236}">
                  <a16:creationId xmlns:a16="http://schemas.microsoft.com/office/drawing/2014/main" id="{D65E58EE-114E-4EF2-A659-0E2838F2B5FC}"/>
                </a:ext>
              </a:extLst>
            </p:cNvPr>
            <p:cNvSpPr>
              <a:spLocks/>
            </p:cNvSpPr>
            <p:nvPr/>
          </p:nvSpPr>
          <p:spPr>
            <a:xfrm>
              <a:off x="6330848" y="601408"/>
              <a:ext cx="4224910" cy="5849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49A2054-976C-74C5-C664-4188BAA76DEA}"/>
                </a:ext>
              </a:extLst>
            </p:cNvPr>
            <p:cNvGrpSpPr/>
            <p:nvPr/>
          </p:nvGrpSpPr>
          <p:grpSpPr>
            <a:xfrm>
              <a:off x="6330848" y="146603"/>
              <a:ext cx="4224910" cy="6564794"/>
              <a:chOff x="6330848" y="146603"/>
              <a:chExt cx="4224910" cy="6564794"/>
            </a:xfrm>
            <a:effectLst>
              <a:outerShdw blurRad="190500" sx="102000" sy="102000" algn="ctr" rotWithShape="0">
                <a:prstClr val="black">
                  <a:alpha val="10000"/>
                </a:prstClr>
              </a:outerShdw>
            </a:effectLst>
          </p:grpSpPr>
          <p:sp>
            <p:nvSpPr>
              <p:cNvPr id="16" name="Rectangle: Rounded Corners 15">
                <a:extLst>
                  <a:ext uri="{FF2B5EF4-FFF2-40B4-BE49-F238E27FC236}">
                    <a16:creationId xmlns:a16="http://schemas.microsoft.com/office/drawing/2014/main" id="{0E34BF27-E722-89DD-4246-0F5DA919AF12}"/>
                  </a:ext>
                </a:extLst>
              </p:cNvPr>
              <p:cNvSpPr>
                <a:spLocks/>
              </p:cNvSpPr>
              <p:nvPr/>
            </p:nvSpPr>
            <p:spPr>
              <a:xfrm>
                <a:off x="6330848" y="146603"/>
                <a:ext cx="4224910" cy="6158520"/>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EFE4597-251C-19F0-6BBA-D36557A76949}"/>
                  </a:ext>
                </a:extLst>
              </p:cNvPr>
              <p:cNvSpPr/>
              <p:nvPr/>
            </p:nvSpPr>
            <p:spPr>
              <a:xfrm>
                <a:off x="6619460" y="340887"/>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39967A7-62EE-C352-B547-6B24B366DD13}"/>
                  </a:ext>
                </a:extLst>
              </p:cNvPr>
              <p:cNvSpPr/>
              <p:nvPr/>
            </p:nvSpPr>
            <p:spPr>
              <a:xfrm>
                <a:off x="6744850" y="340887"/>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64A027-F59A-F9C0-6BC5-4419B04DFCD0}"/>
                  </a:ext>
                </a:extLst>
              </p:cNvPr>
              <p:cNvSpPr/>
              <p:nvPr/>
            </p:nvSpPr>
            <p:spPr>
              <a:xfrm>
                <a:off x="6870239" y="340887"/>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shot of a cell phone&#10;&#10;Description automatically generated">
                <a:extLst>
                  <a:ext uri="{FF2B5EF4-FFF2-40B4-BE49-F238E27FC236}">
                    <a16:creationId xmlns:a16="http://schemas.microsoft.com/office/drawing/2014/main" id="{F05EEDA5-C432-2711-7FCE-B8692771ECC1}"/>
                  </a:ext>
                </a:extLst>
              </p:cNvPr>
              <p:cNvPicPr>
                <a:picLocks noChangeAspect="1"/>
              </p:cNvPicPr>
              <p:nvPr/>
            </p:nvPicPr>
            <p:blipFill rotWithShape="1">
              <a:blip r:embed="rId3">
                <a:extLst>
                  <a:ext uri="{28A0092B-C50C-407E-A947-70E740481C1C}">
                    <a14:useLocalDpi xmlns:a14="http://schemas.microsoft.com/office/drawing/2010/main" val="0"/>
                  </a:ext>
                </a:extLst>
              </a:blip>
              <a:srcRect b="11879"/>
              <a:stretch/>
            </p:blipFill>
            <p:spPr>
              <a:xfrm>
                <a:off x="6330859" y="552877"/>
                <a:ext cx="4224884" cy="6158520"/>
              </a:xfrm>
              <a:custGeom>
                <a:avLst/>
                <a:gdLst>
                  <a:gd name="connsiteX0" fmla="*/ 247102 w 4224884"/>
                  <a:gd name="connsiteY0" fmla="*/ 0 h 6158520"/>
                  <a:gd name="connsiteX1" fmla="*/ 3977782 w 4224884"/>
                  <a:gd name="connsiteY1" fmla="*/ 0 h 6158520"/>
                  <a:gd name="connsiteX2" fmla="*/ 4219877 w 4224884"/>
                  <a:gd name="connsiteY2" fmla="*/ 197313 h 6158520"/>
                  <a:gd name="connsiteX3" fmla="*/ 4224884 w 4224884"/>
                  <a:gd name="connsiteY3" fmla="*/ 246986 h 6158520"/>
                  <a:gd name="connsiteX4" fmla="*/ 4224884 w 4224884"/>
                  <a:gd name="connsiteY4" fmla="*/ 5911535 h 6158520"/>
                  <a:gd name="connsiteX5" fmla="*/ 4219877 w 4224884"/>
                  <a:gd name="connsiteY5" fmla="*/ 5961208 h 6158520"/>
                  <a:gd name="connsiteX6" fmla="*/ 3977782 w 4224884"/>
                  <a:gd name="connsiteY6" fmla="*/ 6158520 h 6158520"/>
                  <a:gd name="connsiteX7" fmla="*/ 247102 w 4224884"/>
                  <a:gd name="connsiteY7" fmla="*/ 6158520 h 6158520"/>
                  <a:gd name="connsiteX8" fmla="*/ 5008 w 4224884"/>
                  <a:gd name="connsiteY8" fmla="*/ 5961208 h 6158520"/>
                  <a:gd name="connsiteX9" fmla="*/ 0 w 4224884"/>
                  <a:gd name="connsiteY9" fmla="*/ 5911534 h 6158520"/>
                  <a:gd name="connsiteX10" fmla="*/ 0 w 4224884"/>
                  <a:gd name="connsiteY10" fmla="*/ 246986 h 6158520"/>
                  <a:gd name="connsiteX11" fmla="*/ 5008 w 4224884"/>
                  <a:gd name="connsiteY11" fmla="*/ 197313 h 6158520"/>
                  <a:gd name="connsiteX12" fmla="*/ 247102 w 4224884"/>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884" h="6158520">
                    <a:moveTo>
                      <a:pt x="247102" y="0"/>
                    </a:moveTo>
                    <a:lnTo>
                      <a:pt x="3977782" y="0"/>
                    </a:lnTo>
                    <a:cubicBezTo>
                      <a:pt x="4097200" y="0"/>
                      <a:pt x="4196834" y="84707"/>
                      <a:pt x="4219877" y="197313"/>
                    </a:cubicBezTo>
                    <a:lnTo>
                      <a:pt x="4224884" y="246986"/>
                    </a:lnTo>
                    <a:lnTo>
                      <a:pt x="4224884" y="5911535"/>
                    </a:lnTo>
                    <a:lnTo>
                      <a:pt x="4219877" y="5961208"/>
                    </a:lnTo>
                    <a:cubicBezTo>
                      <a:pt x="4196834" y="6073814"/>
                      <a:pt x="4097200" y="6158520"/>
                      <a:pt x="3977782" y="6158520"/>
                    </a:cubicBezTo>
                    <a:lnTo>
                      <a:pt x="247102" y="6158520"/>
                    </a:lnTo>
                    <a:cubicBezTo>
                      <a:pt x="127684" y="6158520"/>
                      <a:pt x="28050" y="6073814"/>
                      <a:pt x="5008" y="5961208"/>
                    </a:cubicBezTo>
                    <a:lnTo>
                      <a:pt x="0" y="5911534"/>
                    </a:lnTo>
                    <a:lnTo>
                      <a:pt x="0" y="246986"/>
                    </a:lnTo>
                    <a:lnTo>
                      <a:pt x="5008" y="197313"/>
                    </a:lnTo>
                    <a:cubicBezTo>
                      <a:pt x="28050" y="84707"/>
                      <a:pt x="127684" y="0"/>
                      <a:pt x="247102" y="0"/>
                    </a:cubicBezTo>
                    <a:close/>
                  </a:path>
                </a:pathLst>
              </a:custGeom>
            </p:spPr>
          </p:pic>
        </p:grpSp>
      </p:grpSp>
      <p:sp>
        <p:nvSpPr>
          <p:cNvPr id="3" name="Slide Number Placeholder 2">
            <a:extLst>
              <a:ext uri="{FF2B5EF4-FFF2-40B4-BE49-F238E27FC236}">
                <a16:creationId xmlns:a16="http://schemas.microsoft.com/office/drawing/2014/main" id="{456B8361-AF86-06AD-6804-304F4D41119C}"/>
              </a:ext>
            </a:extLst>
          </p:cNvPr>
          <p:cNvSpPr>
            <a:spLocks noGrp="1"/>
          </p:cNvSpPr>
          <p:nvPr>
            <p:ph type="sldNum" sz="quarter" idx="12"/>
          </p:nvPr>
        </p:nvSpPr>
        <p:spPr/>
        <p:txBody>
          <a:bodyPr/>
          <a:lstStyle/>
          <a:p>
            <a:fld id="{20EC90A2-57CC-4901-BC16-90F9502FC3D7}" type="slidenum">
              <a:rPr lang="en-US" smtClean="0">
                <a:latin typeface="Albert Sans" pitchFamily="2" charset="0"/>
              </a:rPr>
              <a:t>40</a:t>
            </a:fld>
            <a:endParaRPr lang="en-US">
              <a:latin typeface="Albert Sans" pitchFamily="2" charset="0"/>
            </a:endParaRPr>
          </a:p>
        </p:txBody>
      </p:sp>
      <p:sp>
        <p:nvSpPr>
          <p:cNvPr id="4" name="Rectangle: Rounded Corners 3">
            <a:extLst>
              <a:ext uri="{FF2B5EF4-FFF2-40B4-BE49-F238E27FC236}">
                <a16:creationId xmlns:a16="http://schemas.microsoft.com/office/drawing/2014/main" id="{DF2517F9-3DD3-2EF2-92B3-615B7CE48B05}"/>
              </a:ext>
            </a:extLst>
          </p:cNvPr>
          <p:cNvSpPr/>
          <p:nvPr/>
        </p:nvSpPr>
        <p:spPr>
          <a:xfrm>
            <a:off x="1002160" y="290146"/>
            <a:ext cx="10187544" cy="4888141"/>
          </a:xfrm>
          <a:prstGeom prst="roundRect">
            <a:avLst>
              <a:gd name="adj" fmla="val 12594"/>
            </a:avLst>
          </a:prstGeom>
          <a:noFill/>
          <a:ln w="50800">
            <a:solidFill>
              <a:srgbClr val="0163D9"/>
            </a:solid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239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202B32D-4284-4DBD-FD9B-C4B44C1C5054}"/>
              </a:ext>
            </a:extLst>
          </p:cNvPr>
          <p:cNvGrpSpPr/>
          <p:nvPr/>
        </p:nvGrpSpPr>
        <p:grpSpPr>
          <a:xfrm>
            <a:off x="1598345" y="146602"/>
            <a:ext cx="4255061" cy="6564794"/>
            <a:chOff x="1598345" y="146602"/>
            <a:chExt cx="4255061" cy="6564794"/>
          </a:xfrm>
        </p:grpSpPr>
        <p:grpSp>
          <p:nvGrpSpPr>
            <p:cNvPr id="38" name="Group 37">
              <a:extLst>
                <a:ext uri="{FF2B5EF4-FFF2-40B4-BE49-F238E27FC236}">
                  <a16:creationId xmlns:a16="http://schemas.microsoft.com/office/drawing/2014/main" id="{3A95E41D-B3C9-D753-0157-D2CCA1D5ADA5}"/>
                </a:ext>
              </a:extLst>
            </p:cNvPr>
            <p:cNvGrpSpPr/>
            <p:nvPr/>
          </p:nvGrpSpPr>
          <p:grpSpPr>
            <a:xfrm>
              <a:off x="1628496" y="146602"/>
              <a:ext cx="4224910" cy="6564794"/>
              <a:chOff x="6323085" y="146602"/>
              <a:chExt cx="4224910" cy="6564794"/>
            </a:xfrm>
            <a:effectLst>
              <a:outerShdw blurRad="190500" sx="102000" sy="102000" algn="ctr" rotWithShape="0">
                <a:prstClr val="black">
                  <a:alpha val="10000"/>
                </a:prstClr>
              </a:outerShdw>
            </a:effectLst>
          </p:grpSpPr>
          <p:sp>
            <p:nvSpPr>
              <p:cNvPr id="31" name="Rectangle: Rounded Corners 30">
                <a:extLst>
                  <a:ext uri="{FF2B5EF4-FFF2-40B4-BE49-F238E27FC236}">
                    <a16:creationId xmlns:a16="http://schemas.microsoft.com/office/drawing/2014/main" id="{2499FE90-6177-14AE-09A7-84877408E716}"/>
                  </a:ext>
                </a:extLst>
              </p:cNvPr>
              <p:cNvSpPr>
                <a:spLocks/>
              </p:cNvSpPr>
              <p:nvPr/>
            </p:nvSpPr>
            <p:spPr>
              <a:xfrm>
                <a:off x="6323085" y="146602"/>
                <a:ext cx="4224910" cy="6158520"/>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74DFF54-2A98-E78B-E7F2-560A649C3092}"/>
                  </a:ext>
                </a:extLst>
              </p:cNvPr>
              <p:cNvSpPr>
                <a:spLocks/>
              </p:cNvSpPr>
              <p:nvPr/>
            </p:nvSpPr>
            <p:spPr>
              <a:xfrm>
                <a:off x="6323085" y="601407"/>
                <a:ext cx="4224910" cy="5849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5AAAAF8-D5B4-2B47-30D8-E3368B643BD2}"/>
                  </a:ext>
                </a:extLst>
              </p:cNvPr>
              <p:cNvSpPr/>
              <p:nvPr/>
            </p:nvSpPr>
            <p:spPr>
              <a:xfrm>
                <a:off x="6611697" y="340886"/>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CB37AEB-A8C3-A824-469D-92F5FB3DF9D8}"/>
                  </a:ext>
                </a:extLst>
              </p:cNvPr>
              <p:cNvSpPr/>
              <p:nvPr/>
            </p:nvSpPr>
            <p:spPr>
              <a:xfrm>
                <a:off x="6737087" y="340886"/>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1C38E3-ECBD-ED13-CB28-38930ECDFA5F}"/>
                  </a:ext>
                </a:extLst>
              </p:cNvPr>
              <p:cNvSpPr/>
              <p:nvPr/>
            </p:nvSpPr>
            <p:spPr>
              <a:xfrm>
                <a:off x="6862476" y="340886"/>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71786BA6-EF50-4CC1-120C-4D57A775094F}"/>
                  </a:ext>
                </a:extLst>
              </p:cNvPr>
              <p:cNvPicPr>
                <a:picLocks noChangeAspect="1"/>
              </p:cNvPicPr>
              <p:nvPr/>
            </p:nvPicPr>
            <p:blipFill rotWithShape="1">
              <a:blip r:embed="rId3">
                <a:extLst>
                  <a:ext uri="{28A0092B-C50C-407E-A947-70E740481C1C}">
                    <a14:useLocalDpi xmlns:a14="http://schemas.microsoft.com/office/drawing/2010/main" val="0"/>
                  </a:ext>
                </a:extLst>
              </a:blip>
              <a:srcRect l="-5" r="5" b="38816"/>
              <a:stretch/>
            </p:blipFill>
            <p:spPr bwMode="auto">
              <a:xfrm>
                <a:off x="6323279" y="552876"/>
                <a:ext cx="4224518" cy="6158520"/>
              </a:xfrm>
              <a:custGeom>
                <a:avLst/>
                <a:gdLst>
                  <a:gd name="connsiteX0" fmla="*/ 246919 w 4224518"/>
                  <a:gd name="connsiteY0" fmla="*/ 0 h 6158520"/>
                  <a:gd name="connsiteX1" fmla="*/ 3977599 w 4224518"/>
                  <a:gd name="connsiteY1" fmla="*/ 0 h 6158520"/>
                  <a:gd name="connsiteX2" fmla="*/ 4219693 w 4224518"/>
                  <a:gd name="connsiteY2" fmla="*/ 197313 h 6158520"/>
                  <a:gd name="connsiteX3" fmla="*/ 4224518 w 4224518"/>
                  <a:gd name="connsiteY3" fmla="*/ 245171 h 6158520"/>
                  <a:gd name="connsiteX4" fmla="*/ 4224518 w 4224518"/>
                  <a:gd name="connsiteY4" fmla="*/ 5913349 h 6158520"/>
                  <a:gd name="connsiteX5" fmla="*/ 4219693 w 4224518"/>
                  <a:gd name="connsiteY5" fmla="*/ 5961208 h 6158520"/>
                  <a:gd name="connsiteX6" fmla="*/ 3977599 w 4224518"/>
                  <a:gd name="connsiteY6" fmla="*/ 6158520 h 6158520"/>
                  <a:gd name="connsiteX7" fmla="*/ 246919 w 4224518"/>
                  <a:gd name="connsiteY7" fmla="*/ 6158520 h 6158520"/>
                  <a:gd name="connsiteX8" fmla="*/ 4825 w 4224518"/>
                  <a:gd name="connsiteY8" fmla="*/ 5961208 h 6158520"/>
                  <a:gd name="connsiteX9" fmla="*/ 0 w 4224518"/>
                  <a:gd name="connsiteY9" fmla="*/ 5913350 h 6158520"/>
                  <a:gd name="connsiteX10" fmla="*/ 0 w 4224518"/>
                  <a:gd name="connsiteY10" fmla="*/ 245170 h 6158520"/>
                  <a:gd name="connsiteX11" fmla="*/ 4825 w 4224518"/>
                  <a:gd name="connsiteY11" fmla="*/ 197313 h 6158520"/>
                  <a:gd name="connsiteX12" fmla="*/ 246919 w 4224518"/>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518" h="6158520">
                    <a:moveTo>
                      <a:pt x="246919" y="0"/>
                    </a:moveTo>
                    <a:lnTo>
                      <a:pt x="3977599" y="0"/>
                    </a:lnTo>
                    <a:cubicBezTo>
                      <a:pt x="4097017" y="0"/>
                      <a:pt x="4196651" y="84707"/>
                      <a:pt x="4219693" y="197313"/>
                    </a:cubicBezTo>
                    <a:lnTo>
                      <a:pt x="4224518" y="245171"/>
                    </a:lnTo>
                    <a:lnTo>
                      <a:pt x="4224518" y="5913349"/>
                    </a:lnTo>
                    <a:lnTo>
                      <a:pt x="4219693" y="5961208"/>
                    </a:lnTo>
                    <a:cubicBezTo>
                      <a:pt x="4196651" y="6073814"/>
                      <a:pt x="4097017" y="6158520"/>
                      <a:pt x="3977599" y="6158520"/>
                    </a:cubicBezTo>
                    <a:lnTo>
                      <a:pt x="246919" y="6158520"/>
                    </a:lnTo>
                    <a:cubicBezTo>
                      <a:pt x="127501" y="6158520"/>
                      <a:pt x="27867" y="6073814"/>
                      <a:pt x="4825" y="5961208"/>
                    </a:cubicBezTo>
                    <a:lnTo>
                      <a:pt x="0" y="5913350"/>
                    </a:lnTo>
                    <a:lnTo>
                      <a:pt x="0" y="245170"/>
                    </a:lnTo>
                    <a:lnTo>
                      <a:pt x="4825" y="197313"/>
                    </a:lnTo>
                    <a:cubicBezTo>
                      <a:pt x="27867" y="84707"/>
                      <a:pt x="127501" y="0"/>
                      <a:pt x="246919" y="0"/>
                    </a:cubicBezTo>
                    <a:close/>
                  </a:path>
                </a:pathLst>
              </a:custGeom>
              <a:extLst>
                <a:ext uri="{909E8E84-426E-40DD-AFC4-6F175D3DCCD1}">
                  <a14:hiddenFill xmlns:a14="http://schemas.microsoft.com/office/drawing/2010/main">
                    <a:solidFill>
                      <a:srgbClr val="FFFFFF"/>
                    </a:solidFill>
                  </a14:hiddenFill>
                </a:ext>
              </a:extLst>
            </p:spPr>
          </p:pic>
        </p:grpSp>
        <p:pic>
          <p:nvPicPr>
            <p:cNvPr id="52" name="Picture 51" descr="A person with a play button&#10;&#10;Description automatically generated">
              <a:extLst>
                <a:ext uri="{FF2B5EF4-FFF2-40B4-BE49-F238E27FC236}">
                  <a16:creationId xmlns:a16="http://schemas.microsoft.com/office/drawing/2014/main" id="{665CF347-5CC1-354F-2F1D-4F4FE60C9492}"/>
                </a:ext>
              </a:extLst>
            </p:cNvPr>
            <p:cNvPicPr>
              <a:picLocks noChangeAspect="1"/>
            </p:cNvPicPr>
            <p:nvPr/>
          </p:nvPicPr>
          <p:blipFill rotWithShape="1">
            <a:blip r:embed="rId4">
              <a:extLst>
                <a:ext uri="{28A0092B-C50C-407E-A947-70E740481C1C}">
                  <a14:useLocalDpi xmlns:a14="http://schemas.microsoft.com/office/drawing/2010/main" val="0"/>
                </a:ext>
              </a:extLst>
            </a:blip>
            <a:srcRect r="50570"/>
            <a:stretch/>
          </p:blipFill>
          <p:spPr>
            <a:xfrm>
              <a:off x="1598345" y="4924379"/>
              <a:ext cx="4254863" cy="1380744"/>
            </a:xfrm>
            <a:prstGeom prst="rect">
              <a:avLst/>
            </a:prstGeom>
          </p:spPr>
        </p:pic>
      </p:grpSp>
      <p:grpSp>
        <p:nvGrpSpPr>
          <p:cNvPr id="27" name="Group 26">
            <a:extLst>
              <a:ext uri="{FF2B5EF4-FFF2-40B4-BE49-F238E27FC236}">
                <a16:creationId xmlns:a16="http://schemas.microsoft.com/office/drawing/2014/main" id="{397C35C8-7B87-B40F-C9F2-EC47BAFC713B}"/>
              </a:ext>
            </a:extLst>
          </p:cNvPr>
          <p:cNvGrpSpPr/>
          <p:nvPr/>
        </p:nvGrpSpPr>
        <p:grpSpPr>
          <a:xfrm>
            <a:off x="1636232" y="146602"/>
            <a:ext cx="4224910" cy="6564794"/>
            <a:chOff x="1636204" y="146603"/>
            <a:chExt cx="4224910" cy="6564794"/>
          </a:xfrm>
          <a:effectLst>
            <a:outerShdw blurRad="190500" sx="102000" sy="102000" algn="ctr" rotWithShape="0">
              <a:prstClr val="black">
                <a:alpha val="10000"/>
              </a:prstClr>
            </a:outerShdw>
          </a:effectLst>
        </p:grpSpPr>
        <p:sp>
          <p:nvSpPr>
            <p:cNvPr id="5" name="Rectangle: Rounded Corners 4">
              <a:extLst>
                <a:ext uri="{FF2B5EF4-FFF2-40B4-BE49-F238E27FC236}">
                  <a16:creationId xmlns:a16="http://schemas.microsoft.com/office/drawing/2014/main" id="{CA31D8F1-0A7B-278A-73A9-F7E7B293119B}"/>
                </a:ext>
              </a:extLst>
            </p:cNvPr>
            <p:cNvSpPr>
              <a:spLocks/>
            </p:cNvSpPr>
            <p:nvPr/>
          </p:nvSpPr>
          <p:spPr>
            <a:xfrm>
              <a:off x="1636204" y="146603"/>
              <a:ext cx="4224910" cy="6158520"/>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671F8E-3D62-1D39-3F83-54341381A4DC}"/>
                </a:ext>
              </a:extLst>
            </p:cNvPr>
            <p:cNvSpPr>
              <a:spLocks/>
            </p:cNvSpPr>
            <p:nvPr/>
          </p:nvSpPr>
          <p:spPr>
            <a:xfrm>
              <a:off x="1636204" y="601408"/>
              <a:ext cx="4224910" cy="5849468"/>
            </a:xfrm>
            <a:prstGeom prst="rect">
              <a:avLst/>
            </a:prstGeom>
            <a:solidFill>
              <a:srgbClr val="D1EA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41186C-C0BC-9135-C872-93D290A50630}"/>
                </a:ext>
              </a:extLst>
            </p:cNvPr>
            <p:cNvSpPr/>
            <p:nvPr/>
          </p:nvSpPr>
          <p:spPr>
            <a:xfrm>
              <a:off x="1924816" y="340887"/>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46BBFC-2AE0-8E53-E555-F69B3B0DFFAE}"/>
                </a:ext>
              </a:extLst>
            </p:cNvPr>
            <p:cNvSpPr/>
            <p:nvPr/>
          </p:nvSpPr>
          <p:spPr>
            <a:xfrm>
              <a:off x="2050206" y="340887"/>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7062B6-C3DA-38D8-83E5-F96AAB8F8DF4}"/>
                </a:ext>
              </a:extLst>
            </p:cNvPr>
            <p:cNvSpPr/>
            <p:nvPr/>
          </p:nvSpPr>
          <p:spPr>
            <a:xfrm>
              <a:off x="2175595" y="340887"/>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448DD92-483A-7D03-5B0E-DE2AA5DEBB3B}"/>
                </a:ext>
              </a:extLst>
            </p:cNvPr>
            <p:cNvPicPr>
              <a:picLocks noChangeAspect="1"/>
            </p:cNvPicPr>
            <p:nvPr/>
          </p:nvPicPr>
          <p:blipFill rotWithShape="1">
            <a:blip r:embed="rId5">
              <a:extLst>
                <a:ext uri="{28A0092B-C50C-407E-A947-70E740481C1C}">
                  <a14:useLocalDpi xmlns:a14="http://schemas.microsoft.com/office/drawing/2010/main" val="0"/>
                </a:ext>
              </a:extLst>
            </a:blip>
            <a:srcRect r="9" b="55074"/>
            <a:stretch/>
          </p:blipFill>
          <p:spPr bwMode="auto">
            <a:xfrm>
              <a:off x="1636594" y="601409"/>
              <a:ext cx="4224518" cy="6109988"/>
            </a:xfrm>
            <a:custGeom>
              <a:avLst/>
              <a:gdLst>
                <a:gd name="connsiteX0" fmla="*/ 107355 w 4224518"/>
                <a:gd name="connsiteY0" fmla="*/ 0 h 6109988"/>
                <a:gd name="connsiteX1" fmla="*/ 4116771 w 4224518"/>
                <a:gd name="connsiteY1" fmla="*/ 0 h 6109988"/>
                <a:gd name="connsiteX2" fmla="*/ 4152140 w 4224518"/>
                <a:gd name="connsiteY2" fmla="*/ 23846 h 6109988"/>
                <a:gd name="connsiteX3" fmla="*/ 4224518 w 4224518"/>
                <a:gd name="connsiteY3" fmla="*/ 198583 h 6109988"/>
                <a:gd name="connsiteX4" fmla="*/ 4224518 w 4224518"/>
                <a:gd name="connsiteY4" fmla="*/ 5862873 h 6109988"/>
                <a:gd name="connsiteX5" fmla="*/ 3977403 w 4224518"/>
                <a:gd name="connsiteY5" fmla="*/ 6109988 h 6109988"/>
                <a:gd name="connsiteX6" fmla="*/ 246723 w 4224518"/>
                <a:gd name="connsiteY6" fmla="*/ 6109988 h 6109988"/>
                <a:gd name="connsiteX7" fmla="*/ 4629 w 4224518"/>
                <a:gd name="connsiteY7" fmla="*/ 5912676 h 6109988"/>
                <a:gd name="connsiteX8" fmla="*/ 0 w 4224518"/>
                <a:gd name="connsiteY8" fmla="*/ 5866762 h 6109988"/>
                <a:gd name="connsiteX9" fmla="*/ 0 w 4224518"/>
                <a:gd name="connsiteY9" fmla="*/ 194695 h 6109988"/>
                <a:gd name="connsiteX10" fmla="*/ 4629 w 4224518"/>
                <a:gd name="connsiteY10" fmla="*/ 148781 h 6109988"/>
                <a:gd name="connsiteX11" fmla="*/ 71986 w 4224518"/>
                <a:gd name="connsiteY11" fmla="*/ 23846 h 610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4518" h="6109988">
                  <a:moveTo>
                    <a:pt x="107355" y="0"/>
                  </a:moveTo>
                  <a:lnTo>
                    <a:pt x="4116771" y="0"/>
                  </a:lnTo>
                  <a:lnTo>
                    <a:pt x="4152140" y="23846"/>
                  </a:lnTo>
                  <a:cubicBezTo>
                    <a:pt x="4196859" y="68565"/>
                    <a:pt x="4224518" y="130344"/>
                    <a:pt x="4224518" y="198583"/>
                  </a:cubicBezTo>
                  <a:lnTo>
                    <a:pt x="4224518" y="5862873"/>
                  </a:lnTo>
                  <a:cubicBezTo>
                    <a:pt x="4224518" y="5999351"/>
                    <a:pt x="4113881" y="6109988"/>
                    <a:pt x="3977403" y="6109988"/>
                  </a:cubicBezTo>
                  <a:lnTo>
                    <a:pt x="246723" y="6109988"/>
                  </a:lnTo>
                  <a:cubicBezTo>
                    <a:pt x="127305" y="6109988"/>
                    <a:pt x="27671" y="6025282"/>
                    <a:pt x="4629" y="5912676"/>
                  </a:cubicBezTo>
                  <a:lnTo>
                    <a:pt x="0" y="5866762"/>
                  </a:lnTo>
                  <a:lnTo>
                    <a:pt x="0" y="194695"/>
                  </a:lnTo>
                  <a:lnTo>
                    <a:pt x="4629" y="148781"/>
                  </a:lnTo>
                  <a:cubicBezTo>
                    <a:pt x="14504" y="100521"/>
                    <a:pt x="38447" y="57386"/>
                    <a:pt x="71986" y="23846"/>
                  </a:cubicBezTo>
                  <a:close/>
                </a:path>
              </a:pathLst>
            </a:custGeom>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D4789C90-C5C6-068A-4C5E-C6B4E692DA98}"/>
              </a:ext>
            </a:extLst>
          </p:cNvPr>
          <p:cNvSpPr txBox="1"/>
          <p:nvPr/>
        </p:nvSpPr>
        <p:spPr>
          <a:xfrm rot="16200000">
            <a:off x="-1823179" y="3259722"/>
            <a:ext cx="6564795" cy="338554"/>
          </a:xfrm>
          <a:prstGeom prst="rect">
            <a:avLst/>
          </a:prstGeom>
          <a:noFill/>
        </p:spPr>
        <p:txBody>
          <a:bodyPr wrap="square" rtlCol="0">
            <a:spAutoFit/>
          </a:bodyPr>
          <a:lstStyle/>
          <a:p>
            <a:pPr algn="ctr" rtl="0">
              <a:spcBef>
                <a:spcPts val="0"/>
              </a:spcBef>
              <a:spcAft>
                <a:spcPts val="0"/>
              </a:spcAft>
            </a:pPr>
            <a:r>
              <a:rPr lang="en-US" sz="1600" b="0" i="0" u="none" strike="noStrike">
                <a:solidFill>
                  <a:srgbClr val="15110E"/>
                </a:solidFill>
                <a:effectLst/>
                <a:latin typeface="Albert Sans" pitchFamily="2" charset="0"/>
              </a:rPr>
              <a:t>CURRENT HOMEPAGE FOR LYRIKLINE</a:t>
            </a:r>
            <a:endParaRPr lang="en-US" sz="1600"/>
          </a:p>
        </p:txBody>
      </p:sp>
      <p:sp>
        <p:nvSpPr>
          <p:cNvPr id="25" name="TextBox 24">
            <a:extLst>
              <a:ext uri="{FF2B5EF4-FFF2-40B4-BE49-F238E27FC236}">
                <a16:creationId xmlns:a16="http://schemas.microsoft.com/office/drawing/2014/main" id="{74AE3B09-7629-96F1-D5EB-B8365F8B305A}"/>
              </a:ext>
            </a:extLst>
          </p:cNvPr>
          <p:cNvSpPr txBox="1"/>
          <p:nvPr/>
        </p:nvSpPr>
        <p:spPr>
          <a:xfrm rot="5400000">
            <a:off x="7457998" y="3244334"/>
            <a:ext cx="6564795" cy="369332"/>
          </a:xfrm>
          <a:prstGeom prst="rect">
            <a:avLst/>
          </a:prstGeom>
          <a:noFill/>
        </p:spPr>
        <p:txBody>
          <a:bodyPr wrap="square" rtlCol="0">
            <a:spAutoFit/>
          </a:bodyPr>
          <a:lstStyle/>
          <a:p>
            <a:pPr algn="ctr" rtl="0">
              <a:spcBef>
                <a:spcPts val="0"/>
              </a:spcBef>
              <a:spcAft>
                <a:spcPts val="0"/>
              </a:spcAft>
            </a:pPr>
            <a:r>
              <a:rPr lang="en-US" sz="1800" b="0" i="0" u="none" strike="noStrike">
                <a:solidFill>
                  <a:srgbClr val="15110E"/>
                </a:solidFill>
                <a:effectLst/>
                <a:latin typeface="Albert Sans" pitchFamily="2" charset="0"/>
              </a:rPr>
              <a:t>MOCKUP HOMEPAGE FOR THE LYRIKLINE WEBSITE</a:t>
            </a:r>
            <a:endParaRPr lang="en-US" sz="1600" b="0" i="0" u="none" strike="noStrike">
              <a:solidFill>
                <a:srgbClr val="15110E"/>
              </a:solidFill>
              <a:effectLst/>
              <a:latin typeface="Albert Sans" pitchFamily="2" charset="0"/>
            </a:endParaRPr>
          </a:p>
        </p:txBody>
      </p:sp>
      <p:sp>
        <p:nvSpPr>
          <p:cNvPr id="2" name="Slide Number Placeholder 1">
            <a:extLst>
              <a:ext uri="{FF2B5EF4-FFF2-40B4-BE49-F238E27FC236}">
                <a16:creationId xmlns:a16="http://schemas.microsoft.com/office/drawing/2014/main" id="{8335ACC8-54C3-4376-D7B1-81742FE1AFBB}"/>
              </a:ext>
            </a:extLst>
          </p:cNvPr>
          <p:cNvSpPr>
            <a:spLocks noGrp="1"/>
          </p:cNvSpPr>
          <p:nvPr>
            <p:ph type="sldNum" sz="quarter" idx="12"/>
          </p:nvPr>
        </p:nvSpPr>
        <p:spPr/>
        <p:txBody>
          <a:bodyPr/>
          <a:lstStyle/>
          <a:p>
            <a:fld id="{20EC90A2-57CC-4901-BC16-90F9502FC3D7}" type="slidenum">
              <a:rPr lang="en-US" smtClean="0">
                <a:latin typeface="Albert Sans" pitchFamily="2" charset="0"/>
              </a:rPr>
              <a:t>41</a:t>
            </a:fld>
            <a:endParaRPr lang="en-US">
              <a:latin typeface="Albert Sans" pitchFamily="2" charset="0"/>
            </a:endParaRPr>
          </a:p>
        </p:txBody>
      </p:sp>
    </p:spTree>
    <p:extLst>
      <p:ext uri="{BB962C8B-B14F-4D97-AF65-F5344CB8AC3E}">
        <p14:creationId xmlns:p14="http://schemas.microsoft.com/office/powerpoint/2010/main" val="646264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04167E-6 0 L 0.38789 0 " pathEditMode="relative" rAng="0" ptsTypes="AA">
                                      <p:cBhvr>
                                        <p:cTn id="6" dur="1000" fill="hold"/>
                                        <p:tgtEl>
                                          <p:spTgt spid="16"/>
                                        </p:tgtEl>
                                        <p:attrNameLst>
                                          <p:attrName>ppt_x</p:attrName>
                                          <p:attrName>ppt_y</p:attrName>
                                        </p:attrNameLst>
                                      </p:cBhvr>
                                      <p:rCtr x="19388" y="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5ACC8-54C3-4376-D7B1-81742FE1AFBB}"/>
              </a:ext>
            </a:extLst>
          </p:cNvPr>
          <p:cNvSpPr>
            <a:spLocks noGrp="1"/>
          </p:cNvSpPr>
          <p:nvPr>
            <p:ph type="sldNum" sz="quarter" idx="12"/>
          </p:nvPr>
        </p:nvSpPr>
        <p:spPr/>
        <p:txBody>
          <a:bodyPr/>
          <a:lstStyle/>
          <a:p>
            <a:fld id="{20EC90A2-57CC-4901-BC16-90F9502FC3D7}" type="slidenum">
              <a:rPr lang="en-US" smtClean="0">
                <a:latin typeface="Albert Sans" pitchFamily="2" charset="0"/>
              </a:rPr>
              <a:t>42</a:t>
            </a:fld>
            <a:endParaRPr lang="en-US">
              <a:latin typeface="Albert Sans" pitchFamily="2" charset="0"/>
            </a:endParaRPr>
          </a:p>
        </p:txBody>
      </p:sp>
      <p:grpSp>
        <p:nvGrpSpPr>
          <p:cNvPr id="101" name="Group 100">
            <a:extLst>
              <a:ext uri="{FF2B5EF4-FFF2-40B4-BE49-F238E27FC236}">
                <a16:creationId xmlns:a16="http://schemas.microsoft.com/office/drawing/2014/main" id="{85E568BF-1EF0-72EA-611A-D19AEAF17C8A}"/>
              </a:ext>
            </a:extLst>
          </p:cNvPr>
          <p:cNvGrpSpPr/>
          <p:nvPr/>
        </p:nvGrpSpPr>
        <p:grpSpPr>
          <a:xfrm>
            <a:off x="1675472" y="-6141362"/>
            <a:ext cx="8841055" cy="13640158"/>
            <a:chOff x="1598345" y="146602"/>
            <a:chExt cx="4255061" cy="6564794"/>
          </a:xfrm>
        </p:grpSpPr>
        <p:grpSp>
          <p:nvGrpSpPr>
            <p:cNvPr id="102" name="Group 101">
              <a:extLst>
                <a:ext uri="{FF2B5EF4-FFF2-40B4-BE49-F238E27FC236}">
                  <a16:creationId xmlns:a16="http://schemas.microsoft.com/office/drawing/2014/main" id="{059C73EC-E4C5-44E4-FDFB-E0F0BBCBE320}"/>
                </a:ext>
              </a:extLst>
            </p:cNvPr>
            <p:cNvGrpSpPr/>
            <p:nvPr/>
          </p:nvGrpSpPr>
          <p:grpSpPr>
            <a:xfrm>
              <a:off x="1628496" y="146602"/>
              <a:ext cx="4224910" cy="6564794"/>
              <a:chOff x="6323085" y="146602"/>
              <a:chExt cx="4224910" cy="6564794"/>
            </a:xfrm>
            <a:effectLst>
              <a:outerShdw blurRad="190500" sx="102000" sy="102000" algn="ctr" rotWithShape="0">
                <a:prstClr val="black">
                  <a:alpha val="10000"/>
                </a:prstClr>
              </a:outerShdw>
            </a:effectLst>
          </p:grpSpPr>
          <p:sp>
            <p:nvSpPr>
              <p:cNvPr id="104" name="Rectangle: Rounded Corners 103">
                <a:extLst>
                  <a:ext uri="{FF2B5EF4-FFF2-40B4-BE49-F238E27FC236}">
                    <a16:creationId xmlns:a16="http://schemas.microsoft.com/office/drawing/2014/main" id="{045C14C6-772F-D8FE-5942-9D6D0B2F461C}"/>
                  </a:ext>
                </a:extLst>
              </p:cNvPr>
              <p:cNvSpPr>
                <a:spLocks/>
              </p:cNvSpPr>
              <p:nvPr/>
            </p:nvSpPr>
            <p:spPr>
              <a:xfrm>
                <a:off x="6323085" y="146602"/>
                <a:ext cx="4224910" cy="6158520"/>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4484E449-4D6B-6C51-23B8-BBDC807D843E}"/>
                  </a:ext>
                </a:extLst>
              </p:cNvPr>
              <p:cNvSpPr>
                <a:spLocks/>
              </p:cNvSpPr>
              <p:nvPr/>
            </p:nvSpPr>
            <p:spPr>
              <a:xfrm>
                <a:off x="6323085" y="601407"/>
                <a:ext cx="4224910" cy="5849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4AB1B4BD-36B4-C47D-7155-88C2921FC69A}"/>
                  </a:ext>
                </a:extLst>
              </p:cNvPr>
              <p:cNvSpPr/>
              <p:nvPr/>
            </p:nvSpPr>
            <p:spPr>
              <a:xfrm>
                <a:off x="6611697" y="340886"/>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367BB1CB-E124-A526-E52D-5C5444A1D438}"/>
                  </a:ext>
                </a:extLst>
              </p:cNvPr>
              <p:cNvSpPr/>
              <p:nvPr/>
            </p:nvSpPr>
            <p:spPr>
              <a:xfrm>
                <a:off x="6737087" y="340886"/>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F14DFF2A-1927-52B3-7566-EA811763FABF}"/>
                  </a:ext>
                </a:extLst>
              </p:cNvPr>
              <p:cNvSpPr/>
              <p:nvPr/>
            </p:nvSpPr>
            <p:spPr>
              <a:xfrm>
                <a:off x="6862476" y="340886"/>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a:extLst>
                  <a:ext uri="{FF2B5EF4-FFF2-40B4-BE49-F238E27FC236}">
                    <a16:creationId xmlns:a16="http://schemas.microsoft.com/office/drawing/2014/main" id="{9D9DE67B-709D-4A6A-D2F5-43389687B0DD}"/>
                  </a:ext>
                </a:extLst>
              </p:cNvPr>
              <p:cNvPicPr>
                <a:picLocks noChangeAspect="1"/>
              </p:cNvPicPr>
              <p:nvPr/>
            </p:nvPicPr>
            <p:blipFill rotWithShape="1">
              <a:blip r:embed="rId3">
                <a:extLst>
                  <a:ext uri="{28A0092B-C50C-407E-A947-70E740481C1C}">
                    <a14:useLocalDpi xmlns:a14="http://schemas.microsoft.com/office/drawing/2010/main" val="0"/>
                  </a:ext>
                </a:extLst>
              </a:blip>
              <a:srcRect l="-5" r="5" b="38816"/>
              <a:stretch/>
            </p:blipFill>
            <p:spPr bwMode="auto">
              <a:xfrm>
                <a:off x="6323279" y="552876"/>
                <a:ext cx="4224518" cy="6158520"/>
              </a:xfrm>
              <a:custGeom>
                <a:avLst/>
                <a:gdLst>
                  <a:gd name="connsiteX0" fmla="*/ 246919 w 4224518"/>
                  <a:gd name="connsiteY0" fmla="*/ 0 h 6158520"/>
                  <a:gd name="connsiteX1" fmla="*/ 3977599 w 4224518"/>
                  <a:gd name="connsiteY1" fmla="*/ 0 h 6158520"/>
                  <a:gd name="connsiteX2" fmla="*/ 4219693 w 4224518"/>
                  <a:gd name="connsiteY2" fmla="*/ 197313 h 6158520"/>
                  <a:gd name="connsiteX3" fmla="*/ 4224518 w 4224518"/>
                  <a:gd name="connsiteY3" fmla="*/ 245171 h 6158520"/>
                  <a:gd name="connsiteX4" fmla="*/ 4224518 w 4224518"/>
                  <a:gd name="connsiteY4" fmla="*/ 5913349 h 6158520"/>
                  <a:gd name="connsiteX5" fmla="*/ 4219693 w 4224518"/>
                  <a:gd name="connsiteY5" fmla="*/ 5961208 h 6158520"/>
                  <a:gd name="connsiteX6" fmla="*/ 3977599 w 4224518"/>
                  <a:gd name="connsiteY6" fmla="*/ 6158520 h 6158520"/>
                  <a:gd name="connsiteX7" fmla="*/ 246919 w 4224518"/>
                  <a:gd name="connsiteY7" fmla="*/ 6158520 h 6158520"/>
                  <a:gd name="connsiteX8" fmla="*/ 4825 w 4224518"/>
                  <a:gd name="connsiteY8" fmla="*/ 5961208 h 6158520"/>
                  <a:gd name="connsiteX9" fmla="*/ 0 w 4224518"/>
                  <a:gd name="connsiteY9" fmla="*/ 5913350 h 6158520"/>
                  <a:gd name="connsiteX10" fmla="*/ 0 w 4224518"/>
                  <a:gd name="connsiteY10" fmla="*/ 245170 h 6158520"/>
                  <a:gd name="connsiteX11" fmla="*/ 4825 w 4224518"/>
                  <a:gd name="connsiteY11" fmla="*/ 197313 h 6158520"/>
                  <a:gd name="connsiteX12" fmla="*/ 246919 w 4224518"/>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518" h="6158520">
                    <a:moveTo>
                      <a:pt x="246919" y="0"/>
                    </a:moveTo>
                    <a:lnTo>
                      <a:pt x="3977599" y="0"/>
                    </a:lnTo>
                    <a:cubicBezTo>
                      <a:pt x="4097017" y="0"/>
                      <a:pt x="4196651" y="84707"/>
                      <a:pt x="4219693" y="197313"/>
                    </a:cubicBezTo>
                    <a:lnTo>
                      <a:pt x="4224518" y="245171"/>
                    </a:lnTo>
                    <a:lnTo>
                      <a:pt x="4224518" y="5913349"/>
                    </a:lnTo>
                    <a:lnTo>
                      <a:pt x="4219693" y="5961208"/>
                    </a:lnTo>
                    <a:cubicBezTo>
                      <a:pt x="4196651" y="6073814"/>
                      <a:pt x="4097017" y="6158520"/>
                      <a:pt x="3977599" y="6158520"/>
                    </a:cubicBezTo>
                    <a:lnTo>
                      <a:pt x="246919" y="6158520"/>
                    </a:lnTo>
                    <a:cubicBezTo>
                      <a:pt x="127501" y="6158520"/>
                      <a:pt x="27867" y="6073814"/>
                      <a:pt x="4825" y="5961208"/>
                    </a:cubicBezTo>
                    <a:lnTo>
                      <a:pt x="0" y="5913350"/>
                    </a:lnTo>
                    <a:lnTo>
                      <a:pt x="0" y="245170"/>
                    </a:lnTo>
                    <a:lnTo>
                      <a:pt x="4825" y="197313"/>
                    </a:lnTo>
                    <a:cubicBezTo>
                      <a:pt x="27867" y="84707"/>
                      <a:pt x="127501" y="0"/>
                      <a:pt x="246919" y="0"/>
                    </a:cubicBezTo>
                    <a:close/>
                  </a:path>
                </a:pathLst>
              </a:custGeom>
              <a:extLst>
                <a:ext uri="{909E8E84-426E-40DD-AFC4-6F175D3DCCD1}">
                  <a14:hiddenFill xmlns:a14="http://schemas.microsoft.com/office/drawing/2010/main">
                    <a:solidFill>
                      <a:srgbClr val="FFFFFF"/>
                    </a:solidFill>
                  </a14:hiddenFill>
                </a:ext>
              </a:extLst>
            </p:spPr>
          </p:pic>
        </p:grpSp>
        <p:pic>
          <p:nvPicPr>
            <p:cNvPr id="103" name="Picture 102" descr="A person with a play button&#10;&#10;Description automatically generated">
              <a:extLst>
                <a:ext uri="{FF2B5EF4-FFF2-40B4-BE49-F238E27FC236}">
                  <a16:creationId xmlns:a16="http://schemas.microsoft.com/office/drawing/2014/main" id="{3734CB5C-4437-DC9E-3D31-957747377707}"/>
                </a:ext>
              </a:extLst>
            </p:cNvPr>
            <p:cNvPicPr>
              <a:picLocks noChangeAspect="1"/>
            </p:cNvPicPr>
            <p:nvPr/>
          </p:nvPicPr>
          <p:blipFill rotWithShape="1">
            <a:blip r:embed="rId4">
              <a:extLst>
                <a:ext uri="{28A0092B-C50C-407E-A947-70E740481C1C}">
                  <a14:useLocalDpi xmlns:a14="http://schemas.microsoft.com/office/drawing/2010/main" val="0"/>
                </a:ext>
              </a:extLst>
            </a:blip>
            <a:srcRect r="50570"/>
            <a:stretch/>
          </p:blipFill>
          <p:spPr>
            <a:xfrm>
              <a:off x="1598345" y="4924379"/>
              <a:ext cx="4254863" cy="1380744"/>
            </a:xfrm>
            <a:prstGeom prst="rect">
              <a:avLst/>
            </a:prstGeom>
          </p:spPr>
        </p:pic>
      </p:grpSp>
      <p:sp>
        <p:nvSpPr>
          <p:cNvPr id="113" name="Rectangle: Rounded Corners 112">
            <a:extLst>
              <a:ext uri="{FF2B5EF4-FFF2-40B4-BE49-F238E27FC236}">
                <a16:creationId xmlns:a16="http://schemas.microsoft.com/office/drawing/2014/main" id="{AD3BD2BE-AE4E-008F-D82B-1507F18F3A42}"/>
              </a:ext>
            </a:extLst>
          </p:cNvPr>
          <p:cNvSpPr>
            <a:spLocks/>
          </p:cNvSpPr>
          <p:nvPr/>
        </p:nvSpPr>
        <p:spPr>
          <a:xfrm>
            <a:off x="1738119" y="-6141362"/>
            <a:ext cx="8778408" cy="12796012"/>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FB26A40B-81EB-C308-D41D-48A3DD253C0F}"/>
              </a:ext>
            </a:extLst>
          </p:cNvPr>
          <p:cNvSpPr>
            <a:spLocks/>
          </p:cNvSpPr>
          <p:nvPr/>
        </p:nvSpPr>
        <p:spPr>
          <a:xfrm>
            <a:off x="1738119" y="-5196380"/>
            <a:ext cx="8778408" cy="12153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32A9081C-727E-E009-B7A6-F8D7D26A23C8}"/>
              </a:ext>
            </a:extLst>
          </p:cNvPr>
          <p:cNvSpPr/>
          <p:nvPr/>
        </p:nvSpPr>
        <p:spPr>
          <a:xfrm>
            <a:off x="2337789" y="-5737684"/>
            <a:ext cx="137626" cy="137626"/>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2E861178-3784-92E1-869D-DA230A2884F3}"/>
              </a:ext>
            </a:extLst>
          </p:cNvPr>
          <p:cNvSpPr/>
          <p:nvPr/>
        </p:nvSpPr>
        <p:spPr>
          <a:xfrm>
            <a:off x="2598322" y="-5737684"/>
            <a:ext cx="137626" cy="137626"/>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A7F27E12-94A5-D150-E1AC-30EB0731D1A5}"/>
              </a:ext>
            </a:extLst>
          </p:cNvPr>
          <p:cNvSpPr/>
          <p:nvPr/>
        </p:nvSpPr>
        <p:spPr>
          <a:xfrm>
            <a:off x="2858852" y="-5737684"/>
            <a:ext cx="137626" cy="137626"/>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a:extLst>
              <a:ext uri="{FF2B5EF4-FFF2-40B4-BE49-F238E27FC236}">
                <a16:creationId xmlns:a16="http://schemas.microsoft.com/office/drawing/2014/main" id="{63046D8C-FF3E-7E2A-430E-CED5126D87BF}"/>
              </a:ext>
            </a:extLst>
          </p:cNvPr>
          <p:cNvPicPr>
            <a:picLocks noChangeAspect="1"/>
          </p:cNvPicPr>
          <p:nvPr/>
        </p:nvPicPr>
        <p:blipFill rotWithShape="1">
          <a:blip r:embed="rId3">
            <a:extLst>
              <a:ext uri="{28A0092B-C50C-407E-A947-70E740481C1C}">
                <a14:useLocalDpi xmlns:a14="http://schemas.microsoft.com/office/drawing/2010/main" val="0"/>
              </a:ext>
            </a:extLst>
          </a:blip>
          <a:srcRect l="-5" r="5" b="38816"/>
          <a:stretch/>
        </p:blipFill>
        <p:spPr bwMode="auto">
          <a:xfrm>
            <a:off x="1738522" y="-5297216"/>
            <a:ext cx="8777594" cy="12796012"/>
          </a:xfrm>
          <a:custGeom>
            <a:avLst/>
            <a:gdLst>
              <a:gd name="connsiteX0" fmla="*/ 246919 w 4224518"/>
              <a:gd name="connsiteY0" fmla="*/ 0 h 6158520"/>
              <a:gd name="connsiteX1" fmla="*/ 3977599 w 4224518"/>
              <a:gd name="connsiteY1" fmla="*/ 0 h 6158520"/>
              <a:gd name="connsiteX2" fmla="*/ 4219693 w 4224518"/>
              <a:gd name="connsiteY2" fmla="*/ 197313 h 6158520"/>
              <a:gd name="connsiteX3" fmla="*/ 4224518 w 4224518"/>
              <a:gd name="connsiteY3" fmla="*/ 245171 h 6158520"/>
              <a:gd name="connsiteX4" fmla="*/ 4224518 w 4224518"/>
              <a:gd name="connsiteY4" fmla="*/ 5913349 h 6158520"/>
              <a:gd name="connsiteX5" fmla="*/ 4219693 w 4224518"/>
              <a:gd name="connsiteY5" fmla="*/ 5961208 h 6158520"/>
              <a:gd name="connsiteX6" fmla="*/ 3977599 w 4224518"/>
              <a:gd name="connsiteY6" fmla="*/ 6158520 h 6158520"/>
              <a:gd name="connsiteX7" fmla="*/ 246919 w 4224518"/>
              <a:gd name="connsiteY7" fmla="*/ 6158520 h 6158520"/>
              <a:gd name="connsiteX8" fmla="*/ 4825 w 4224518"/>
              <a:gd name="connsiteY8" fmla="*/ 5961208 h 6158520"/>
              <a:gd name="connsiteX9" fmla="*/ 0 w 4224518"/>
              <a:gd name="connsiteY9" fmla="*/ 5913350 h 6158520"/>
              <a:gd name="connsiteX10" fmla="*/ 0 w 4224518"/>
              <a:gd name="connsiteY10" fmla="*/ 245170 h 6158520"/>
              <a:gd name="connsiteX11" fmla="*/ 4825 w 4224518"/>
              <a:gd name="connsiteY11" fmla="*/ 197313 h 6158520"/>
              <a:gd name="connsiteX12" fmla="*/ 246919 w 4224518"/>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518" h="6158520">
                <a:moveTo>
                  <a:pt x="246919" y="0"/>
                </a:moveTo>
                <a:lnTo>
                  <a:pt x="3977599" y="0"/>
                </a:lnTo>
                <a:cubicBezTo>
                  <a:pt x="4097017" y="0"/>
                  <a:pt x="4196651" y="84707"/>
                  <a:pt x="4219693" y="197313"/>
                </a:cubicBezTo>
                <a:lnTo>
                  <a:pt x="4224518" y="245171"/>
                </a:lnTo>
                <a:lnTo>
                  <a:pt x="4224518" y="5913349"/>
                </a:lnTo>
                <a:lnTo>
                  <a:pt x="4219693" y="5961208"/>
                </a:lnTo>
                <a:cubicBezTo>
                  <a:pt x="4196651" y="6073814"/>
                  <a:pt x="4097017" y="6158520"/>
                  <a:pt x="3977599" y="6158520"/>
                </a:cubicBezTo>
                <a:lnTo>
                  <a:pt x="246919" y="6158520"/>
                </a:lnTo>
                <a:cubicBezTo>
                  <a:pt x="127501" y="6158520"/>
                  <a:pt x="27867" y="6073814"/>
                  <a:pt x="4825" y="5961208"/>
                </a:cubicBezTo>
                <a:lnTo>
                  <a:pt x="0" y="5913350"/>
                </a:lnTo>
                <a:lnTo>
                  <a:pt x="0" y="245170"/>
                </a:lnTo>
                <a:lnTo>
                  <a:pt x="4825" y="197313"/>
                </a:lnTo>
                <a:cubicBezTo>
                  <a:pt x="27867" y="84707"/>
                  <a:pt x="127501" y="0"/>
                  <a:pt x="246919" y="0"/>
                </a:cubicBezTo>
                <a:close/>
              </a:path>
            </a:pathLst>
          </a:custGeom>
          <a:extLst>
            <a:ext uri="{909E8E84-426E-40DD-AFC4-6F175D3DCCD1}">
              <a14:hiddenFill xmlns:a14="http://schemas.microsoft.com/office/drawing/2010/main">
                <a:solidFill>
                  <a:srgbClr val="FFFFFF"/>
                </a:solidFill>
              </a14:hiddenFill>
            </a:ext>
          </a:extLst>
        </p:spPr>
      </p:pic>
      <p:pic>
        <p:nvPicPr>
          <p:cNvPr id="112" name="Picture 111" descr="A person with a play button&#10;&#10;Description automatically generated">
            <a:extLst>
              <a:ext uri="{FF2B5EF4-FFF2-40B4-BE49-F238E27FC236}">
                <a16:creationId xmlns:a16="http://schemas.microsoft.com/office/drawing/2014/main" id="{CE04FF84-004D-5E18-F4A5-F8A220EED310}"/>
              </a:ext>
            </a:extLst>
          </p:cNvPr>
          <p:cNvPicPr>
            <a:picLocks noChangeAspect="1"/>
          </p:cNvPicPr>
          <p:nvPr/>
        </p:nvPicPr>
        <p:blipFill rotWithShape="1">
          <a:blip r:embed="rId4">
            <a:extLst>
              <a:ext uri="{28A0092B-C50C-407E-A947-70E740481C1C}">
                <a14:useLocalDpi xmlns:a14="http://schemas.microsoft.com/office/drawing/2010/main" val="0"/>
              </a:ext>
            </a:extLst>
          </a:blip>
          <a:srcRect l="348" r="50570"/>
          <a:stretch/>
        </p:blipFill>
        <p:spPr>
          <a:xfrm>
            <a:off x="1737708" y="3785779"/>
            <a:ext cx="8778408" cy="2868874"/>
          </a:xfrm>
          <a:prstGeom prst="rect">
            <a:avLst/>
          </a:prstGeom>
        </p:spPr>
      </p:pic>
    </p:spTree>
    <p:extLst>
      <p:ext uri="{BB962C8B-B14F-4D97-AF65-F5344CB8AC3E}">
        <p14:creationId xmlns:p14="http://schemas.microsoft.com/office/powerpoint/2010/main" val="410897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14"/>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17"/>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18"/>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5ACC8-54C3-4376-D7B1-81742FE1AFBB}"/>
              </a:ext>
            </a:extLst>
          </p:cNvPr>
          <p:cNvSpPr>
            <a:spLocks noGrp="1"/>
          </p:cNvSpPr>
          <p:nvPr>
            <p:ph type="sldNum" sz="quarter" idx="12"/>
          </p:nvPr>
        </p:nvSpPr>
        <p:spPr/>
        <p:txBody>
          <a:bodyPr/>
          <a:lstStyle/>
          <a:p>
            <a:fld id="{20EC90A2-57CC-4901-BC16-90F9502FC3D7}" type="slidenum">
              <a:rPr lang="en-US" smtClean="0">
                <a:latin typeface="Albert Sans" pitchFamily="2" charset="0"/>
              </a:rPr>
              <a:t>43</a:t>
            </a:fld>
            <a:endParaRPr lang="en-US">
              <a:latin typeface="Albert Sans" pitchFamily="2" charset="0"/>
            </a:endParaRPr>
          </a:p>
        </p:txBody>
      </p:sp>
      <p:sp>
        <p:nvSpPr>
          <p:cNvPr id="18" name="Rectangle: Rounded Corners 17">
            <a:extLst>
              <a:ext uri="{FF2B5EF4-FFF2-40B4-BE49-F238E27FC236}">
                <a16:creationId xmlns:a16="http://schemas.microsoft.com/office/drawing/2014/main" id="{01509CA6-B510-4ADB-94A8-0ECDCA0F5149}"/>
              </a:ext>
            </a:extLst>
          </p:cNvPr>
          <p:cNvSpPr>
            <a:spLocks/>
          </p:cNvSpPr>
          <p:nvPr/>
        </p:nvSpPr>
        <p:spPr>
          <a:xfrm>
            <a:off x="1738119" y="-6141362"/>
            <a:ext cx="8778408" cy="12796012"/>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013C77-5FBB-174B-216E-DFC4CBF2D3A2}"/>
              </a:ext>
            </a:extLst>
          </p:cNvPr>
          <p:cNvSpPr>
            <a:spLocks/>
          </p:cNvSpPr>
          <p:nvPr/>
        </p:nvSpPr>
        <p:spPr>
          <a:xfrm>
            <a:off x="1738119" y="-5196380"/>
            <a:ext cx="8778408" cy="12153872"/>
          </a:xfrm>
          <a:prstGeom prst="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00827C4-8292-788D-4D85-A263D15340A3}"/>
              </a:ext>
            </a:extLst>
          </p:cNvPr>
          <p:cNvSpPr/>
          <p:nvPr/>
        </p:nvSpPr>
        <p:spPr>
          <a:xfrm>
            <a:off x="2337789" y="-5737684"/>
            <a:ext cx="137626" cy="137626"/>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2649C7-EA6F-9960-480C-57806B348C15}"/>
              </a:ext>
            </a:extLst>
          </p:cNvPr>
          <p:cNvSpPr/>
          <p:nvPr/>
        </p:nvSpPr>
        <p:spPr>
          <a:xfrm>
            <a:off x="2598322" y="-5737684"/>
            <a:ext cx="137626" cy="137626"/>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D130882-6786-55E5-BC57-D13AD29C382D}"/>
              </a:ext>
            </a:extLst>
          </p:cNvPr>
          <p:cNvSpPr/>
          <p:nvPr/>
        </p:nvSpPr>
        <p:spPr>
          <a:xfrm>
            <a:off x="2858852" y="-5737684"/>
            <a:ext cx="137626" cy="137626"/>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8C54783-F168-EAAE-2E4F-EA465CE0601F}"/>
              </a:ext>
            </a:extLst>
          </p:cNvPr>
          <p:cNvPicPr>
            <a:picLocks noChangeAspect="1"/>
          </p:cNvPicPr>
          <p:nvPr/>
        </p:nvPicPr>
        <p:blipFill rotWithShape="1">
          <a:blip r:embed="rId3">
            <a:extLst>
              <a:ext uri="{28A0092B-C50C-407E-A947-70E740481C1C}">
                <a14:useLocalDpi xmlns:a14="http://schemas.microsoft.com/office/drawing/2010/main" val="0"/>
              </a:ext>
            </a:extLst>
          </a:blip>
          <a:srcRect l="-5" r="5" b="38816"/>
          <a:stretch/>
        </p:blipFill>
        <p:spPr bwMode="auto">
          <a:xfrm>
            <a:off x="1738522" y="-5297216"/>
            <a:ext cx="8777594" cy="12796012"/>
          </a:xfrm>
          <a:custGeom>
            <a:avLst/>
            <a:gdLst>
              <a:gd name="connsiteX0" fmla="*/ 246919 w 4224518"/>
              <a:gd name="connsiteY0" fmla="*/ 0 h 6158520"/>
              <a:gd name="connsiteX1" fmla="*/ 3977599 w 4224518"/>
              <a:gd name="connsiteY1" fmla="*/ 0 h 6158520"/>
              <a:gd name="connsiteX2" fmla="*/ 4219693 w 4224518"/>
              <a:gd name="connsiteY2" fmla="*/ 197313 h 6158520"/>
              <a:gd name="connsiteX3" fmla="*/ 4224518 w 4224518"/>
              <a:gd name="connsiteY3" fmla="*/ 245171 h 6158520"/>
              <a:gd name="connsiteX4" fmla="*/ 4224518 w 4224518"/>
              <a:gd name="connsiteY4" fmla="*/ 5913349 h 6158520"/>
              <a:gd name="connsiteX5" fmla="*/ 4219693 w 4224518"/>
              <a:gd name="connsiteY5" fmla="*/ 5961208 h 6158520"/>
              <a:gd name="connsiteX6" fmla="*/ 3977599 w 4224518"/>
              <a:gd name="connsiteY6" fmla="*/ 6158520 h 6158520"/>
              <a:gd name="connsiteX7" fmla="*/ 246919 w 4224518"/>
              <a:gd name="connsiteY7" fmla="*/ 6158520 h 6158520"/>
              <a:gd name="connsiteX8" fmla="*/ 4825 w 4224518"/>
              <a:gd name="connsiteY8" fmla="*/ 5961208 h 6158520"/>
              <a:gd name="connsiteX9" fmla="*/ 0 w 4224518"/>
              <a:gd name="connsiteY9" fmla="*/ 5913350 h 6158520"/>
              <a:gd name="connsiteX10" fmla="*/ 0 w 4224518"/>
              <a:gd name="connsiteY10" fmla="*/ 245170 h 6158520"/>
              <a:gd name="connsiteX11" fmla="*/ 4825 w 4224518"/>
              <a:gd name="connsiteY11" fmla="*/ 197313 h 6158520"/>
              <a:gd name="connsiteX12" fmla="*/ 246919 w 4224518"/>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518" h="6158520">
                <a:moveTo>
                  <a:pt x="246919" y="0"/>
                </a:moveTo>
                <a:lnTo>
                  <a:pt x="3977599" y="0"/>
                </a:lnTo>
                <a:cubicBezTo>
                  <a:pt x="4097017" y="0"/>
                  <a:pt x="4196651" y="84707"/>
                  <a:pt x="4219693" y="197313"/>
                </a:cubicBezTo>
                <a:lnTo>
                  <a:pt x="4224518" y="245171"/>
                </a:lnTo>
                <a:lnTo>
                  <a:pt x="4224518" y="5913349"/>
                </a:lnTo>
                <a:lnTo>
                  <a:pt x="4219693" y="5961208"/>
                </a:lnTo>
                <a:cubicBezTo>
                  <a:pt x="4196651" y="6073814"/>
                  <a:pt x="4097017" y="6158520"/>
                  <a:pt x="3977599" y="6158520"/>
                </a:cubicBezTo>
                <a:lnTo>
                  <a:pt x="246919" y="6158520"/>
                </a:lnTo>
                <a:cubicBezTo>
                  <a:pt x="127501" y="6158520"/>
                  <a:pt x="27867" y="6073814"/>
                  <a:pt x="4825" y="5961208"/>
                </a:cubicBezTo>
                <a:lnTo>
                  <a:pt x="0" y="5913350"/>
                </a:lnTo>
                <a:lnTo>
                  <a:pt x="0" y="245170"/>
                </a:lnTo>
                <a:lnTo>
                  <a:pt x="4825" y="197313"/>
                </a:lnTo>
                <a:cubicBezTo>
                  <a:pt x="27867" y="84707"/>
                  <a:pt x="127501" y="0"/>
                  <a:pt x="246919" y="0"/>
                </a:cubicBezTo>
                <a:close/>
              </a:path>
            </a:pathLst>
          </a:custGeom>
          <a:extLst>
            <a:ext uri="{909E8E84-426E-40DD-AFC4-6F175D3DCCD1}">
              <a14:hiddenFill xmlns:a14="http://schemas.microsoft.com/office/drawing/2010/main">
                <a:solidFill>
                  <a:srgbClr val="FFFFFF"/>
                </a:solidFill>
              </a14:hiddenFill>
            </a:ext>
          </a:extLst>
        </p:spPr>
      </p:pic>
      <p:pic>
        <p:nvPicPr>
          <p:cNvPr id="24" name="Picture 23" descr="A person with a play button&#10;&#10;Description automatically generated">
            <a:extLst>
              <a:ext uri="{FF2B5EF4-FFF2-40B4-BE49-F238E27FC236}">
                <a16:creationId xmlns:a16="http://schemas.microsoft.com/office/drawing/2014/main" id="{9F960B2C-BB96-A300-3F7A-F3548066C029}"/>
              </a:ext>
            </a:extLst>
          </p:cNvPr>
          <p:cNvPicPr>
            <a:picLocks noChangeAspect="1"/>
          </p:cNvPicPr>
          <p:nvPr/>
        </p:nvPicPr>
        <p:blipFill rotWithShape="1">
          <a:blip r:embed="rId4">
            <a:extLst>
              <a:ext uri="{28A0092B-C50C-407E-A947-70E740481C1C}">
                <a14:useLocalDpi xmlns:a14="http://schemas.microsoft.com/office/drawing/2010/main" val="0"/>
              </a:ext>
            </a:extLst>
          </a:blip>
          <a:srcRect l="44418" r="6500"/>
          <a:stretch/>
        </p:blipFill>
        <p:spPr>
          <a:xfrm>
            <a:off x="1737708" y="3785779"/>
            <a:ext cx="8778408" cy="2868874"/>
          </a:xfrm>
          <a:prstGeom prst="rect">
            <a:avLst/>
          </a:prstGeom>
        </p:spPr>
      </p:pic>
    </p:spTree>
    <p:extLst>
      <p:ext uri="{BB962C8B-B14F-4D97-AF65-F5344CB8AC3E}">
        <p14:creationId xmlns:p14="http://schemas.microsoft.com/office/powerpoint/2010/main" val="3674357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5ACC8-54C3-4376-D7B1-81742FE1AFBB}"/>
              </a:ext>
            </a:extLst>
          </p:cNvPr>
          <p:cNvSpPr>
            <a:spLocks noGrp="1"/>
          </p:cNvSpPr>
          <p:nvPr>
            <p:ph type="sldNum" sz="quarter" idx="12"/>
          </p:nvPr>
        </p:nvSpPr>
        <p:spPr/>
        <p:txBody>
          <a:bodyPr/>
          <a:lstStyle/>
          <a:p>
            <a:fld id="{20EC90A2-57CC-4901-BC16-90F9502FC3D7}" type="slidenum">
              <a:rPr lang="en-US" smtClean="0">
                <a:latin typeface="Albert Sans" pitchFamily="2" charset="0"/>
              </a:rPr>
              <a:t>44</a:t>
            </a:fld>
            <a:endParaRPr lang="en-US">
              <a:latin typeface="Albert Sans" pitchFamily="2" charset="0"/>
            </a:endParaRPr>
          </a:p>
        </p:txBody>
      </p:sp>
      <p:sp>
        <p:nvSpPr>
          <p:cNvPr id="113" name="Rectangle: Rounded Corners 112">
            <a:extLst>
              <a:ext uri="{FF2B5EF4-FFF2-40B4-BE49-F238E27FC236}">
                <a16:creationId xmlns:a16="http://schemas.microsoft.com/office/drawing/2014/main" id="{AD3BD2BE-AE4E-008F-D82B-1507F18F3A42}"/>
              </a:ext>
            </a:extLst>
          </p:cNvPr>
          <p:cNvSpPr>
            <a:spLocks/>
          </p:cNvSpPr>
          <p:nvPr/>
        </p:nvSpPr>
        <p:spPr>
          <a:xfrm>
            <a:off x="1738119" y="-6141362"/>
            <a:ext cx="8778408" cy="12796012"/>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FB26A40B-81EB-C308-D41D-48A3DD253C0F}"/>
              </a:ext>
            </a:extLst>
          </p:cNvPr>
          <p:cNvSpPr>
            <a:spLocks/>
          </p:cNvSpPr>
          <p:nvPr/>
        </p:nvSpPr>
        <p:spPr>
          <a:xfrm>
            <a:off x="1738119" y="-5196380"/>
            <a:ext cx="8778408" cy="12153872"/>
          </a:xfrm>
          <a:prstGeom prst="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32A9081C-727E-E009-B7A6-F8D7D26A23C8}"/>
              </a:ext>
            </a:extLst>
          </p:cNvPr>
          <p:cNvSpPr/>
          <p:nvPr/>
        </p:nvSpPr>
        <p:spPr>
          <a:xfrm>
            <a:off x="2337789" y="-5737684"/>
            <a:ext cx="137626" cy="137626"/>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2E861178-3784-92E1-869D-DA230A2884F3}"/>
              </a:ext>
            </a:extLst>
          </p:cNvPr>
          <p:cNvSpPr/>
          <p:nvPr/>
        </p:nvSpPr>
        <p:spPr>
          <a:xfrm>
            <a:off x="2598322" y="-5737684"/>
            <a:ext cx="137626" cy="137626"/>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A7F27E12-94A5-D150-E1AC-30EB0731D1A5}"/>
              </a:ext>
            </a:extLst>
          </p:cNvPr>
          <p:cNvSpPr/>
          <p:nvPr/>
        </p:nvSpPr>
        <p:spPr>
          <a:xfrm>
            <a:off x="2858852" y="-5737684"/>
            <a:ext cx="137626" cy="137626"/>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a:extLst>
              <a:ext uri="{FF2B5EF4-FFF2-40B4-BE49-F238E27FC236}">
                <a16:creationId xmlns:a16="http://schemas.microsoft.com/office/drawing/2014/main" id="{63046D8C-FF3E-7E2A-430E-CED5126D87BF}"/>
              </a:ext>
            </a:extLst>
          </p:cNvPr>
          <p:cNvPicPr>
            <a:picLocks noChangeAspect="1"/>
          </p:cNvPicPr>
          <p:nvPr/>
        </p:nvPicPr>
        <p:blipFill rotWithShape="1">
          <a:blip r:embed="rId3">
            <a:extLst>
              <a:ext uri="{28A0092B-C50C-407E-A947-70E740481C1C}">
                <a14:useLocalDpi xmlns:a14="http://schemas.microsoft.com/office/drawing/2010/main" val="0"/>
              </a:ext>
            </a:extLst>
          </a:blip>
          <a:srcRect l="-5" r="5" b="38816"/>
          <a:stretch/>
        </p:blipFill>
        <p:spPr bwMode="auto">
          <a:xfrm>
            <a:off x="1738522" y="-5297216"/>
            <a:ext cx="8777594" cy="12796012"/>
          </a:xfrm>
          <a:custGeom>
            <a:avLst/>
            <a:gdLst>
              <a:gd name="connsiteX0" fmla="*/ 246919 w 4224518"/>
              <a:gd name="connsiteY0" fmla="*/ 0 h 6158520"/>
              <a:gd name="connsiteX1" fmla="*/ 3977599 w 4224518"/>
              <a:gd name="connsiteY1" fmla="*/ 0 h 6158520"/>
              <a:gd name="connsiteX2" fmla="*/ 4219693 w 4224518"/>
              <a:gd name="connsiteY2" fmla="*/ 197313 h 6158520"/>
              <a:gd name="connsiteX3" fmla="*/ 4224518 w 4224518"/>
              <a:gd name="connsiteY3" fmla="*/ 245171 h 6158520"/>
              <a:gd name="connsiteX4" fmla="*/ 4224518 w 4224518"/>
              <a:gd name="connsiteY4" fmla="*/ 5913349 h 6158520"/>
              <a:gd name="connsiteX5" fmla="*/ 4219693 w 4224518"/>
              <a:gd name="connsiteY5" fmla="*/ 5961208 h 6158520"/>
              <a:gd name="connsiteX6" fmla="*/ 3977599 w 4224518"/>
              <a:gd name="connsiteY6" fmla="*/ 6158520 h 6158520"/>
              <a:gd name="connsiteX7" fmla="*/ 246919 w 4224518"/>
              <a:gd name="connsiteY7" fmla="*/ 6158520 h 6158520"/>
              <a:gd name="connsiteX8" fmla="*/ 4825 w 4224518"/>
              <a:gd name="connsiteY8" fmla="*/ 5961208 h 6158520"/>
              <a:gd name="connsiteX9" fmla="*/ 0 w 4224518"/>
              <a:gd name="connsiteY9" fmla="*/ 5913350 h 6158520"/>
              <a:gd name="connsiteX10" fmla="*/ 0 w 4224518"/>
              <a:gd name="connsiteY10" fmla="*/ 245170 h 6158520"/>
              <a:gd name="connsiteX11" fmla="*/ 4825 w 4224518"/>
              <a:gd name="connsiteY11" fmla="*/ 197313 h 6158520"/>
              <a:gd name="connsiteX12" fmla="*/ 246919 w 4224518"/>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518" h="6158520">
                <a:moveTo>
                  <a:pt x="246919" y="0"/>
                </a:moveTo>
                <a:lnTo>
                  <a:pt x="3977599" y="0"/>
                </a:lnTo>
                <a:cubicBezTo>
                  <a:pt x="4097017" y="0"/>
                  <a:pt x="4196651" y="84707"/>
                  <a:pt x="4219693" y="197313"/>
                </a:cubicBezTo>
                <a:lnTo>
                  <a:pt x="4224518" y="245171"/>
                </a:lnTo>
                <a:lnTo>
                  <a:pt x="4224518" y="5913349"/>
                </a:lnTo>
                <a:lnTo>
                  <a:pt x="4219693" y="5961208"/>
                </a:lnTo>
                <a:cubicBezTo>
                  <a:pt x="4196651" y="6073814"/>
                  <a:pt x="4097017" y="6158520"/>
                  <a:pt x="3977599" y="6158520"/>
                </a:cubicBezTo>
                <a:lnTo>
                  <a:pt x="246919" y="6158520"/>
                </a:lnTo>
                <a:cubicBezTo>
                  <a:pt x="127501" y="6158520"/>
                  <a:pt x="27867" y="6073814"/>
                  <a:pt x="4825" y="5961208"/>
                </a:cubicBezTo>
                <a:lnTo>
                  <a:pt x="0" y="5913350"/>
                </a:lnTo>
                <a:lnTo>
                  <a:pt x="0" y="245170"/>
                </a:lnTo>
                <a:lnTo>
                  <a:pt x="4825" y="197313"/>
                </a:lnTo>
                <a:cubicBezTo>
                  <a:pt x="27867" y="84707"/>
                  <a:pt x="127501" y="0"/>
                  <a:pt x="246919" y="0"/>
                </a:cubicBezTo>
                <a:close/>
              </a:path>
            </a:pathLst>
          </a:custGeom>
          <a:extLst>
            <a:ext uri="{909E8E84-426E-40DD-AFC4-6F175D3DCCD1}">
              <a14:hiddenFill xmlns:a14="http://schemas.microsoft.com/office/drawing/2010/main">
                <a:solidFill>
                  <a:srgbClr val="FFFFFF"/>
                </a:solidFill>
              </a14:hiddenFill>
            </a:ext>
          </a:extLst>
        </p:spPr>
      </p:pic>
      <p:pic>
        <p:nvPicPr>
          <p:cNvPr id="112" name="Picture 111" descr="A person with a play button&#10;&#10;Description automatically generated">
            <a:extLst>
              <a:ext uri="{FF2B5EF4-FFF2-40B4-BE49-F238E27FC236}">
                <a16:creationId xmlns:a16="http://schemas.microsoft.com/office/drawing/2014/main" id="{CE04FF84-004D-5E18-F4A5-F8A220EED310}"/>
              </a:ext>
            </a:extLst>
          </p:cNvPr>
          <p:cNvPicPr>
            <a:picLocks noChangeAspect="1"/>
          </p:cNvPicPr>
          <p:nvPr/>
        </p:nvPicPr>
        <p:blipFill rotWithShape="1">
          <a:blip r:embed="rId4">
            <a:extLst>
              <a:ext uri="{28A0092B-C50C-407E-A947-70E740481C1C}">
                <a14:useLocalDpi xmlns:a14="http://schemas.microsoft.com/office/drawing/2010/main" val="0"/>
              </a:ext>
            </a:extLst>
          </a:blip>
          <a:srcRect l="348" r="50570"/>
          <a:stretch/>
        </p:blipFill>
        <p:spPr>
          <a:xfrm>
            <a:off x="1737708" y="3785779"/>
            <a:ext cx="8778408" cy="2868874"/>
          </a:xfrm>
          <a:prstGeom prst="rect">
            <a:avLst/>
          </a:prstGeom>
        </p:spPr>
      </p:pic>
    </p:spTree>
    <p:extLst>
      <p:ext uri="{BB962C8B-B14F-4D97-AF65-F5344CB8AC3E}">
        <p14:creationId xmlns:p14="http://schemas.microsoft.com/office/powerpoint/2010/main" val="38657053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5ACC8-54C3-4376-D7B1-81742FE1AFBB}"/>
              </a:ext>
            </a:extLst>
          </p:cNvPr>
          <p:cNvSpPr>
            <a:spLocks noGrp="1"/>
          </p:cNvSpPr>
          <p:nvPr>
            <p:ph type="sldNum" sz="quarter" idx="12"/>
          </p:nvPr>
        </p:nvSpPr>
        <p:spPr/>
        <p:txBody>
          <a:bodyPr/>
          <a:lstStyle/>
          <a:p>
            <a:fld id="{20EC90A2-57CC-4901-BC16-90F9502FC3D7}" type="slidenum">
              <a:rPr lang="en-US" smtClean="0">
                <a:latin typeface="Albert Sans" pitchFamily="2" charset="0"/>
              </a:rPr>
              <a:t>45</a:t>
            </a:fld>
            <a:endParaRPr lang="en-US">
              <a:latin typeface="Albert Sans" pitchFamily="2" charset="0"/>
            </a:endParaRPr>
          </a:p>
        </p:txBody>
      </p:sp>
      <p:sp>
        <p:nvSpPr>
          <p:cNvPr id="3" name="Rectangle: Rounded Corners 2">
            <a:extLst>
              <a:ext uri="{FF2B5EF4-FFF2-40B4-BE49-F238E27FC236}">
                <a16:creationId xmlns:a16="http://schemas.microsoft.com/office/drawing/2014/main" id="{3CDC1BF3-5DAF-3E1F-B315-9BC02A5AD4D0}"/>
              </a:ext>
            </a:extLst>
          </p:cNvPr>
          <p:cNvSpPr/>
          <p:nvPr/>
        </p:nvSpPr>
        <p:spPr>
          <a:xfrm>
            <a:off x="12192000" y="-5165276"/>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45C0176-BE97-CF6D-4FCF-341CFB048A4C}"/>
              </a:ext>
            </a:extLst>
          </p:cNvPr>
          <p:cNvSpPr/>
          <p:nvPr/>
        </p:nvSpPr>
        <p:spPr>
          <a:xfrm>
            <a:off x="12192000" y="6858000"/>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C42831E-DB2A-DA5E-C657-ED5C29D77F21}"/>
              </a:ext>
            </a:extLst>
          </p:cNvPr>
          <p:cNvSpPr/>
          <p:nvPr/>
        </p:nvSpPr>
        <p:spPr>
          <a:xfrm>
            <a:off x="-5165273" y="-5165276"/>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70985FF-DFC8-4149-B374-234C732D0FCE}"/>
              </a:ext>
            </a:extLst>
          </p:cNvPr>
          <p:cNvSpPr/>
          <p:nvPr/>
        </p:nvSpPr>
        <p:spPr>
          <a:xfrm>
            <a:off x="-5165273" y="6721475"/>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hidden="1">
            <a:extLst>
              <a:ext uri="{FF2B5EF4-FFF2-40B4-BE49-F238E27FC236}">
                <a16:creationId xmlns:a16="http://schemas.microsoft.com/office/drawing/2014/main" id="{8DC46B68-4B6A-D4FE-301D-E31B48C97FCA}"/>
              </a:ext>
            </a:extLst>
          </p:cNvPr>
          <p:cNvGrpSpPr/>
          <p:nvPr/>
        </p:nvGrpSpPr>
        <p:grpSpPr>
          <a:xfrm>
            <a:off x="2699600" y="-6918683"/>
            <a:ext cx="8841055" cy="13640158"/>
            <a:chOff x="1598345" y="146602"/>
            <a:chExt cx="4255061" cy="6564794"/>
          </a:xfrm>
        </p:grpSpPr>
        <p:grpSp>
          <p:nvGrpSpPr>
            <p:cNvPr id="54" name="Group 53">
              <a:extLst>
                <a:ext uri="{FF2B5EF4-FFF2-40B4-BE49-F238E27FC236}">
                  <a16:creationId xmlns:a16="http://schemas.microsoft.com/office/drawing/2014/main" id="{A2A30F89-D761-6209-2658-7F088DE6E710}"/>
                </a:ext>
              </a:extLst>
            </p:cNvPr>
            <p:cNvGrpSpPr/>
            <p:nvPr/>
          </p:nvGrpSpPr>
          <p:grpSpPr>
            <a:xfrm>
              <a:off x="1628496" y="146602"/>
              <a:ext cx="4224910" cy="6564794"/>
              <a:chOff x="6323085" y="146602"/>
              <a:chExt cx="4224910" cy="6564794"/>
            </a:xfrm>
            <a:effectLst>
              <a:outerShdw blurRad="190500" sx="102000" sy="102000" algn="ctr" rotWithShape="0">
                <a:prstClr val="black">
                  <a:alpha val="10000"/>
                </a:prstClr>
              </a:outerShdw>
            </a:effectLst>
          </p:grpSpPr>
          <p:sp>
            <p:nvSpPr>
              <p:cNvPr id="56" name="Rectangle: Rounded Corners 55">
                <a:extLst>
                  <a:ext uri="{FF2B5EF4-FFF2-40B4-BE49-F238E27FC236}">
                    <a16:creationId xmlns:a16="http://schemas.microsoft.com/office/drawing/2014/main" id="{C88108E1-52E6-4847-C154-3D1DD29191DB}"/>
                  </a:ext>
                </a:extLst>
              </p:cNvPr>
              <p:cNvSpPr>
                <a:spLocks/>
              </p:cNvSpPr>
              <p:nvPr/>
            </p:nvSpPr>
            <p:spPr>
              <a:xfrm>
                <a:off x="6323085" y="146602"/>
                <a:ext cx="4224910" cy="6158520"/>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DE0ACFD-7023-9CA0-0028-5CF5D7BA1917}"/>
                  </a:ext>
                </a:extLst>
              </p:cNvPr>
              <p:cNvSpPr>
                <a:spLocks/>
              </p:cNvSpPr>
              <p:nvPr/>
            </p:nvSpPr>
            <p:spPr>
              <a:xfrm>
                <a:off x="6323085" y="601407"/>
                <a:ext cx="4224910" cy="5849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CE32D86-AEAD-1430-A53A-C79056803339}"/>
                  </a:ext>
                </a:extLst>
              </p:cNvPr>
              <p:cNvSpPr/>
              <p:nvPr/>
            </p:nvSpPr>
            <p:spPr>
              <a:xfrm>
                <a:off x="6611697" y="340886"/>
                <a:ext cx="66237" cy="66237"/>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74FE772-972F-2068-577E-54683E5D8FAF}"/>
                  </a:ext>
                </a:extLst>
              </p:cNvPr>
              <p:cNvSpPr/>
              <p:nvPr/>
            </p:nvSpPr>
            <p:spPr>
              <a:xfrm>
                <a:off x="6737087" y="340886"/>
                <a:ext cx="66237" cy="66237"/>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BB9203C9-BF44-F2E5-8DAC-BB4578C33D2F}"/>
                  </a:ext>
                </a:extLst>
              </p:cNvPr>
              <p:cNvSpPr/>
              <p:nvPr/>
            </p:nvSpPr>
            <p:spPr>
              <a:xfrm>
                <a:off x="6862476" y="340886"/>
                <a:ext cx="66237" cy="66237"/>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2EB5DC6F-C0F7-1BB4-7EDD-228E1E9F0638}"/>
                  </a:ext>
                </a:extLst>
              </p:cNvPr>
              <p:cNvPicPr>
                <a:picLocks noChangeAspect="1"/>
              </p:cNvPicPr>
              <p:nvPr/>
            </p:nvPicPr>
            <p:blipFill rotWithShape="1">
              <a:blip r:embed="rId3">
                <a:extLst>
                  <a:ext uri="{28A0092B-C50C-407E-A947-70E740481C1C}">
                    <a14:useLocalDpi xmlns:a14="http://schemas.microsoft.com/office/drawing/2010/main" val="0"/>
                  </a:ext>
                </a:extLst>
              </a:blip>
              <a:srcRect l="-5" r="5" b="38816"/>
              <a:stretch/>
            </p:blipFill>
            <p:spPr bwMode="auto">
              <a:xfrm>
                <a:off x="6323279" y="552876"/>
                <a:ext cx="4224518" cy="6158520"/>
              </a:xfrm>
              <a:custGeom>
                <a:avLst/>
                <a:gdLst>
                  <a:gd name="connsiteX0" fmla="*/ 246919 w 4224518"/>
                  <a:gd name="connsiteY0" fmla="*/ 0 h 6158520"/>
                  <a:gd name="connsiteX1" fmla="*/ 3977599 w 4224518"/>
                  <a:gd name="connsiteY1" fmla="*/ 0 h 6158520"/>
                  <a:gd name="connsiteX2" fmla="*/ 4219693 w 4224518"/>
                  <a:gd name="connsiteY2" fmla="*/ 197313 h 6158520"/>
                  <a:gd name="connsiteX3" fmla="*/ 4224518 w 4224518"/>
                  <a:gd name="connsiteY3" fmla="*/ 245171 h 6158520"/>
                  <a:gd name="connsiteX4" fmla="*/ 4224518 w 4224518"/>
                  <a:gd name="connsiteY4" fmla="*/ 5913349 h 6158520"/>
                  <a:gd name="connsiteX5" fmla="*/ 4219693 w 4224518"/>
                  <a:gd name="connsiteY5" fmla="*/ 5961208 h 6158520"/>
                  <a:gd name="connsiteX6" fmla="*/ 3977599 w 4224518"/>
                  <a:gd name="connsiteY6" fmla="*/ 6158520 h 6158520"/>
                  <a:gd name="connsiteX7" fmla="*/ 246919 w 4224518"/>
                  <a:gd name="connsiteY7" fmla="*/ 6158520 h 6158520"/>
                  <a:gd name="connsiteX8" fmla="*/ 4825 w 4224518"/>
                  <a:gd name="connsiteY8" fmla="*/ 5961208 h 6158520"/>
                  <a:gd name="connsiteX9" fmla="*/ 0 w 4224518"/>
                  <a:gd name="connsiteY9" fmla="*/ 5913350 h 6158520"/>
                  <a:gd name="connsiteX10" fmla="*/ 0 w 4224518"/>
                  <a:gd name="connsiteY10" fmla="*/ 245170 h 6158520"/>
                  <a:gd name="connsiteX11" fmla="*/ 4825 w 4224518"/>
                  <a:gd name="connsiteY11" fmla="*/ 197313 h 6158520"/>
                  <a:gd name="connsiteX12" fmla="*/ 246919 w 4224518"/>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518" h="6158520">
                    <a:moveTo>
                      <a:pt x="246919" y="0"/>
                    </a:moveTo>
                    <a:lnTo>
                      <a:pt x="3977599" y="0"/>
                    </a:lnTo>
                    <a:cubicBezTo>
                      <a:pt x="4097017" y="0"/>
                      <a:pt x="4196651" y="84707"/>
                      <a:pt x="4219693" y="197313"/>
                    </a:cubicBezTo>
                    <a:lnTo>
                      <a:pt x="4224518" y="245171"/>
                    </a:lnTo>
                    <a:lnTo>
                      <a:pt x="4224518" y="5913349"/>
                    </a:lnTo>
                    <a:lnTo>
                      <a:pt x="4219693" y="5961208"/>
                    </a:lnTo>
                    <a:cubicBezTo>
                      <a:pt x="4196651" y="6073814"/>
                      <a:pt x="4097017" y="6158520"/>
                      <a:pt x="3977599" y="6158520"/>
                    </a:cubicBezTo>
                    <a:lnTo>
                      <a:pt x="246919" y="6158520"/>
                    </a:lnTo>
                    <a:cubicBezTo>
                      <a:pt x="127501" y="6158520"/>
                      <a:pt x="27867" y="6073814"/>
                      <a:pt x="4825" y="5961208"/>
                    </a:cubicBezTo>
                    <a:lnTo>
                      <a:pt x="0" y="5913350"/>
                    </a:lnTo>
                    <a:lnTo>
                      <a:pt x="0" y="245170"/>
                    </a:lnTo>
                    <a:lnTo>
                      <a:pt x="4825" y="197313"/>
                    </a:lnTo>
                    <a:cubicBezTo>
                      <a:pt x="27867" y="84707"/>
                      <a:pt x="127501" y="0"/>
                      <a:pt x="246919" y="0"/>
                    </a:cubicBezTo>
                    <a:close/>
                  </a:path>
                </a:pathLst>
              </a:custGeom>
              <a:extLst>
                <a:ext uri="{909E8E84-426E-40DD-AFC4-6F175D3DCCD1}">
                  <a14:hiddenFill xmlns:a14="http://schemas.microsoft.com/office/drawing/2010/main">
                    <a:solidFill>
                      <a:srgbClr val="FFFFFF"/>
                    </a:solidFill>
                  </a14:hiddenFill>
                </a:ext>
              </a:extLst>
            </p:spPr>
          </p:pic>
        </p:grpSp>
        <p:pic>
          <p:nvPicPr>
            <p:cNvPr id="55" name="Picture 54" descr="A person with a play button&#10;&#10;Description automatically generated" hidden="1">
              <a:extLst>
                <a:ext uri="{FF2B5EF4-FFF2-40B4-BE49-F238E27FC236}">
                  <a16:creationId xmlns:a16="http://schemas.microsoft.com/office/drawing/2014/main" id="{938ED747-8170-6596-039C-2128AAAD0F46}"/>
                </a:ext>
              </a:extLst>
            </p:cNvPr>
            <p:cNvPicPr>
              <a:picLocks noChangeAspect="1"/>
            </p:cNvPicPr>
            <p:nvPr/>
          </p:nvPicPr>
          <p:blipFill rotWithShape="1">
            <a:blip r:embed="rId4">
              <a:extLst>
                <a:ext uri="{28A0092B-C50C-407E-A947-70E740481C1C}">
                  <a14:useLocalDpi xmlns:a14="http://schemas.microsoft.com/office/drawing/2010/main" val="0"/>
                </a:ext>
              </a:extLst>
            </a:blip>
            <a:srcRect r="50570"/>
            <a:stretch/>
          </p:blipFill>
          <p:spPr>
            <a:xfrm>
              <a:off x="1598345" y="4924379"/>
              <a:ext cx="4254863" cy="1380744"/>
            </a:xfrm>
            <a:prstGeom prst="rect">
              <a:avLst/>
            </a:prstGeom>
          </p:spPr>
        </p:pic>
      </p:grpSp>
      <p:sp>
        <p:nvSpPr>
          <p:cNvPr id="71" name="Rectangle: Rounded Corners 70">
            <a:extLst>
              <a:ext uri="{FF2B5EF4-FFF2-40B4-BE49-F238E27FC236}">
                <a16:creationId xmlns:a16="http://schemas.microsoft.com/office/drawing/2014/main" id="{5FFD75BA-16FC-366D-7990-25552BB065DE}"/>
              </a:ext>
            </a:extLst>
          </p:cNvPr>
          <p:cNvSpPr>
            <a:spLocks/>
          </p:cNvSpPr>
          <p:nvPr/>
        </p:nvSpPr>
        <p:spPr>
          <a:xfrm>
            <a:off x="1738119" y="-6141362"/>
            <a:ext cx="8778408" cy="12796012"/>
          </a:xfrm>
          <a:prstGeom prst="roundRect">
            <a:avLst>
              <a:gd name="adj" fmla="val 58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DD196CC-D110-82C1-45CD-81BCB26C06AE}"/>
              </a:ext>
            </a:extLst>
          </p:cNvPr>
          <p:cNvSpPr>
            <a:spLocks/>
          </p:cNvSpPr>
          <p:nvPr/>
        </p:nvSpPr>
        <p:spPr>
          <a:xfrm>
            <a:off x="1738119" y="-5196380"/>
            <a:ext cx="8778408" cy="12153872"/>
          </a:xfrm>
          <a:prstGeom prst="rect">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E8372B2-F2D9-AC39-D61E-4DFFF4EC459E}"/>
              </a:ext>
            </a:extLst>
          </p:cNvPr>
          <p:cNvSpPr/>
          <p:nvPr/>
        </p:nvSpPr>
        <p:spPr>
          <a:xfrm>
            <a:off x="2337789" y="-5737684"/>
            <a:ext cx="137626" cy="137626"/>
          </a:xfrm>
          <a:prstGeom prst="ellipse">
            <a:avLst/>
          </a:prstGeom>
          <a:solidFill>
            <a:srgbClr val="F6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3C12717C-2E47-6F3E-B97A-2F4D8AFD8931}"/>
              </a:ext>
            </a:extLst>
          </p:cNvPr>
          <p:cNvSpPr/>
          <p:nvPr/>
        </p:nvSpPr>
        <p:spPr>
          <a:xfrm>
            <a:off x="2598322" y="-5737684"/>
            <a:ext cx="137626" cy="137626"/>
          </a:xfrm>
          <a:prstGeom prst="ellipse">
            <a:avLst/>
          </a:prstGeom>
          <a:solidFill>
            <a:srgbClr val="F97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72C8A952-83FF-61DE-23EF-1D620EFAD3BB}"/>
              </a:ext>
            </a:extLst>
          </p:cNvPr>
          <p:cNvSpPr/>
          <p:nvPr/>
        </p:nvSpPr>
        <p:spPr>
          <a:xfrm>
            <a:off x="2858852" y="-5737684"/>
            <a:ext cx="137626" cy="137626"/>
          </a:xfrm>
          <a:prstGeom prst="ellipse">
            <a:avLst/>
          </a:prstGeom>
          <a:solidFill>
            <a:srgbClr val="24E8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03750586-FBD9-5CA1-F34F-9018BB173D69}"/>
              </a:ext>
            </a:extLst>
          </p:cNvPr>
          <p:cNvPicPr>
            <a:picLocks noChangeAspect="1"/>
          </p:cNvPicPr>
          <p:nvPr/>
        </p:nvPicPr>
        <p:blipFill rotWithShape="1">
          <a:blip r:embed="rId3">
            <a:extLst>
              <a:ext uri="{28A0092B-C50C-407E-A947-70E740481C1C}">
                <a14:useLocalDpi xmlns:a14="http://schemas.microsoft.com/office/drawing/2010/main" val="0"/>
              </a:ext>
            </a:extLst>
          </a:blip>
          <a:srcRect l="-5" r="5" b="11443"/>
          <a:stretch/>
        </p:blipFill>
        <p:spPr bwMode="auto">
          <a:xfrm>
            <a:off x="1738522" y="-11563282"/>
            <a:ext cx="8777594" cy="18520774"/>
          </a:xfrm>
          <a:custGeom>
            <a:avLst/>
            <a:gdLst>
              <a:gd name="connsiteX0" fmla="*/ 246919 w 4224518"/>
              <a:gd name="connsiteY0" fmla="*/ 0 h 6158520"/>
              <a:gd name="connsiteX1" fmla="*/ 3977599 w 4224518"/>
              <a:gd name="connsiteY1" fmla="*/ 0 h 6158520"/>
              <a:gd name="connsiteX2" fmla="*/ 4219693 w 4224518"/>
              <a:gd name="connsiteY2" fmla="*/ 197313 h 6158520"/>
              <a:gd name="connsiteX3" fmla="*/ 4224518 w 4224518"/>
              <a:gd name="connsiteY3" fmla="*/ 245171 h 6158520"/>
              <a:gd name="connsiteX4" fmla="*/ 4224518 w 4224518"/>
              <a:gd name="connsiteY4" fmla="*/ 5913349 h 6158520"/>
              <a:gd name="connsiteX5" fmla="*/ 4219693 w 4224518"/>
              <a:gd name="connsiteY5" fmla="*/ 5961208 h 6158520"/>
              <a:gd name="connsiteX6" fmla="*/ 3977599 w 4224518"/>
              <a:gd name="connsiteY6" fmla="*/ 6158520 h 6158520"/>
              <a:gd name="connsiteX7" fmla="*/ 246919 w 4224518"/>
              <a:gd name="connsiteY7" fmla="*/ 6158520 h 6158520"/>
              <a:gd name="connsiteX8" fmla="*/ 4825 w 4224518"/>
              <a:gd name="connsiteY8" fmla="*/ 5961208 h 6158520"/>
              <a:gd name="connsiteX9" fmla="*/ 0 w 4224518"/>
              <a:gd name="connsiteY9" fmla="*/ 5913350 h 6158520"/>
              <a:gd name="connsiteX10" fmla="*/ 0 w 4224518"/>
              <a:gd name="connsiteY10" fmla="*/ 245170 h 6158520"/>
              <a:gd name="connsiteX11" fmla="*/ 4825 w 4224518"/>
              <a:gd name="connsiteY11" fmla="*/ 197313 h 6158520"/>
              <a:gd name="connsiteX12" fmla="*/ 246919 w 4224518"/>
              <a:gd name="connsiteY12" fmla="*/ 0 h 61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4518" h="6158520">
                <a:moveTo>
                  <a:pt x="246919" y="0"/>
                </a:moveTo>
                <a:lnTo>
                  <a:pt x="3977599" y="0"/>
                </a:lnTo>
                <a:cubicBezTo>
                  <a:pt x="4097017" y="0"/>
                  <a:pt x="4196651" y="84707"/>
                  <a:pt x="4219693" y="197313"/>
                </a:cubicBezTo>
                <a:lnTo>
                  <a:pt x="4224518" y="245171"/>
                </a:lnTo>
                <a:lnTo>
                  <a:pt x="4224518" y="5913349"/>
                </a:lnTo>
                <a:lnTo>
                  <a:pt x="4219693" y="5961208"/>
                </a:lnTo>
                <a:cubicBezTo>
                  <a:pt x="4196651" y="6073814"/>
                  <a:pt x="4097017" y="6158520"/>
                  <a:pt x="3977599" y="6158520"/>
                </a:cubicBezTo>
                <a:lnTo>
                  <a:pt x="246919" y="6158520"/>
                </a:lnTo>
                <a:cubicBezTo>
                  <a:pt x="127501" y="6158520"/>
                  <a:pt x="27867" y="6073814"/>
                  <a:pt x="4825" y="5961208"/>
                </a:cubicBezTo>
                <a:lnTo>
                  <a:pt x="0" y="5913350"/>
                </a:lnTo>
                <a:lnTo>
                  <a:pt x="0" y="245170"/>
                </a:lnTo>
                <a:lnTo>
                  <a:pt x="4825" y="197313"/>
                </a:lnTo>
                <a:cubicBezTo>
                  <a:pt x="27867" y="84707"/>
                  <a:pt x="127501" y="0"/>
                  <a:pt x="246919" y="0"/>
                </a:cubicBezTo>
                <a:close/>
              </a:path>
            </a:pathLst>
          </a:custGeom>
          <a:extLst>
            <a:ext uri="{909E8E84-426E-40DD-AFC4-6F175D3DCCD1}">
              <a14:hiddenFill xmlns:a14="http://schemas.microsoft.com/office/drawing/2010/main">
                <a:solidFill>
                  <a:srgbClr val="FFFFFF"/>
                </a:solidFill>
              </a14:hiddenFill>
            </a:ext>
          </a:extLst>
        </p:spPr>
      </p:pic>
      <p:pic>
        <p:nvPicPr>
          <p:cNvPr id="77" name="Picture 76" descr="A person with a play button&#10;&#10;Description automatically generated">
            <a:extLst>
              <a:ext uri="{FF2B5EF4-FFF2-40B4-BE49-F238E27FC236}">
                <a16:creationId xmlns:a16="http://schemas.microsoft.com/office/drawing/2014/main" id="{10D28A2B-3053-4586-FF31-A1ED479381D3}"/>
              </a:ext>
            </a:extLst>
          </p:cNvPr>
          <p:cNvPicPr>
            <a:picLocks noChangeAspect="1"/>
          </p:cNvPicPr>
          <p:nvPr/>
        </p:nvPicPr>
        <p:blipFill rotWithShape="1">
          <a:blip r:embed="rId4">
            <a:extLst>
              <a:ext uri="{28A0092B-C50C-407E-A947-70E740481C1C}">
                <a14:useLocalDpi xmlns:a14="http://schemas.microsoft.com/office/drawing/2010/main" val="0"/>
              </a:ext>
            </a:extLst>
          </a:blip>
          <a:srcRect l="348" r="50570"/>
          <a:stretch/>
        </p:blipFill>
        <p:spPr>
          <a:xfrm>
            <a:off x="1737708" y="-2480287"/>
            <a:ext cx="8778408" cy="2868874"/>
          </a:xfrm>
          <a:prstGeom prst="rect">
            <a:avLst/>
          </a:prstGeom>
        </p:spPr>
      </p:pic>
    </p:spTree>
    <p:extLst>
      <p:ext uri="{BB962C8B-B14F-4D97-AF65-F5344CB8AC3E}">
        <p14:creationId xmlns:p14="http://schemas.microsoft.com/office/powerpoint/2010/main" val="227088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163D9"/>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32BABB9-8055-2AC8-CE76-4F161C28AC6F}"/>
              </a:ext>
            </a:extLst>
          </p:cNvPr>
          <p:cNvSpPr/>
          <p:nvPr/>
        </p:nvSpPr>
        <p:spPr>
          <a:xfrm>
            <a:off x="-884466" y="5064580"/>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407740B-92F6-4499-3D03-24BA3AD566CE}"/>
              </a:ext>
            </a:extLst>
          </p:cNvPr>
          <p:cNvSpPr/>
          <p:nvPr/>
        </p:nvSpPr>
        <p:spPr>
          <a:xfrm>
            <a:off x="7911192" y="5091799"/>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811871C-31B9-4780-589B-CE7167FB6632}"/>
              </a:ext>
            </a:extLst>
          </p:cNvPr>
          <p:cNvSpPr>
            <a:spLocks/>
          </p:cNvSpPr>
          <p:nvPr/>
        </p:nvSpPr>
        <p:spPr>
          <a:xfrm>
            <a:off x="4166506" y="1499505"/>
            <a:ext cx="3858987" cy="3858989"/>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15F086D-28AA-5B76-04B0-E18601A8EB5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096" b="20305"/>
          <a:stretch/>
        </p:blipFill>
        <p:spPr>
          <a:xfrm>
            <a:off x="620486" y="1682657"/>
            <a:ext cx="3396287" cy="2984380"/>
          </a:xfrm>
          <a:prstGeom prst="rect">
            <a:avLst/>
          </a:prstGeom>
        </p:spPr>
      </p:pic>
      <p:sp>
        <p:nvSpPr>
          <p:cNvPr id="9" name="Slide Number Placeholder 8">
            <a:extLst>
              <a:ext uri="{FF2B5EF4-FFF2-40B4-BE49-F238E27FC236}">
                <a16:creationId xmlns:a16="http://schemas.microsoft.com/office/drawing/2014/main" id="{51CE4D6C-7414-E8A8-E9EC-D7A69BB6056E}"/>
              </a:ext>
            </a:extLst>
          </p:cNvPr>
          <p:cNvSpPr>
            <a:spLocks noGrp="1"/>
          </p:cNvSpPr>
          <p:nvPr>
            <p:ph type="sldNum" sz="quarter" idx="12"/>
          </p:nvPr>
        </p:nvSpPr>
        <p:spPr/>
        <p:txBody>
          <a:bodyPr/>
          <a:lstStyle/>
          <a:p>
            <a:fld id="{20EC90A2-57CC-4901-BC16-90F9502FC3D7}" type="slidenum">
              <a:rPr lang="en-US" smtClean="0">
                <a:latin typeface="Albert Sans" pitchFamily="2" charset="0"/>
              </a:rPr>
              <a:t>46</a:t>
            </a:fld>
            <a:endParaRPr lang="en-US">
              <a:latin typeface="Albert Sans" pitchFamily="2" charset="0"/>
            </a:endParaRPr>
          </a:p>
        </p:txBody>
      </p:sp>
      <p:sp>
        <p:nvSpPr>
          <p:cNvPr id="12" name="Rectangle: Rounded Corners 11">
            <a:extLst>
              <a:ext uri="{FF2B5EF4-FFF2-40B4-BE49-F238E27FC236}">
                <a16:creationId xmlns:a16="http://schemas.microsoft.com/office/drawing/2014/main" id="{477E4EF9-0EF7-323D-9B22-09F85A661731}"/>
              </a:ext>
            </a:extLst>
          </p:cNvPr>
          <p:cNvSpPr/>
          <p:nvPr/>
        </p:nvSpPr>
        <p:spPr>
          <a:xfrm>
            <a:off x="7911192" y="-3371857"/>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1FC0B80-FF09-C3B1-41DC-6C7E142814D8}"/>
              </a:ext>
            </a:extLst>
          </p:cNvPr>
          <p:cNvSpPr/>
          <p:nvPr/>
        </p:nvSpPr>
        <p:spPr>
          <a:xfrm>
            <a:off x="-884466" y="-3399076"/>
            <a:ext cx="5165273" cy="5165276"/>
          </a:xfrm>
          <a:prstGeom prst="roundRect">
            <a:avLst/>
          </a:prstGeom>
          <a:solidFill>
            <a:srgbClr val="147DF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8F5FB9B2-AD4C-0637-8B3A-E1C635E04765}"/>
              </a:ext>
            </a:extLst>
          </p:cNvPr>
          <p:cNvSpPr>
            <a:spLocks noGrp="1"/>
          </p:cNvSpPr>
          <p:nvPr>
            <p:ph type="title"/>
          </p:nvPr>
        </p:nvSpPr>
        <p:spPr>
          <a:xfrm>
            <a:off x="620486" y="4667037"/>
            <a:ext cx="10493829" cy="1879321"/>
          </a:xfrm>
        </p:spPr>
        <p:txBody>
          <a:bodyPr>
            <a:noAutofit/>
          </a:bodyPr>
          <a:lstStyle/>
          <a:p>
            <a:pPr>
              <a:lnSpc>
                <a:spcPts val="6500"/>
              </a:lnSpc>
            </a:pPr>
            <a:r>
              <a:rPr lang="en-US" sz="6600">
                <a:solidFill>
                  <a:schemeClr val="bg1"/>
                </a:solidFill>
                <a:latin typeface="Albert Sans BOLD" pitchFamily="2" charset="0"/>
              </a:rPr>
              <a:t>Engagement</a:t>
            </a:r>
            <a:br>
              <a:rPr lang="en-US" sz="6600">
                <a:solidFill>
                  <a:schemeClr val="bg1"/>
                </a:solidFill>
                <a:latin typeface="Albert Sans BOLD" pitchFamily="2" charset="0"/>
              </a:rPr>
            </a:br>
            <a:r>
              <a:rPr lang="en-US" sz="6600">
                <a:solidFill>
                  <a:schemeClr val="bg1"/>
                </a:solidFill>
                <a:latin typeface="Albert Sans BOLD" pitchFamily="2" charset="0"/>
              </a:rPr>
              <a:t>Recommendations</a:t>
            </a:r>
          </a:p>
        </p:txBody>
      </p:sp>
    </p:spTree>
    <p:extLst>
      <p:ext uri="{BB962C8B-B14F-4D97-AF65-F5344CB8AC3E}">
        <p14:creationId xmlns:p14="http://schemas.microsoft.com/office/powerpoint/2010/main" val="1163445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8AC5F-8757-72D9-AFD2-55B6C2C981BA}"/>
              </a:ext>
            </a:extLst>
          </p:cNvPr>
          <p:cNvSpPr>
            <a:spLocks noGrp="1"/>
          </p:cNvSpPr>
          <p:nvPr>
            <p:ph type="sldNum" sz="quarter" idx="12"/>
          </p:nvPr>
        </p:nvSpPr>
        <p:spPr/>
        <p:txBody>
          <a:bodyPr/>
          <a:lstStyle/>
          <a:p>
            <a:fld id="{20EC90A2-57CC-4901-BC16-90F9502FC3D7}" type="slidenum">
              <a:rPr lang="en-US" smtClean="0">
                <a:latin typeface="Albert Sans" pitchFamily="2" charset="0"/>
              </a:rPr>
              <a:t>47</a:t>
            </a:fld>
            <a:endParaRPr lang="en-US">
              <a:latin typeface="Albert Sans" pitchFamily="2" charset="0"/>
            </a:endParaRPr>
          </a:p>
        </p:txBody>
      </p:sp>
      <p:sp>
        <p:nvSpPr>
          <p:cNvPr id="4" name="Rectangle: Rounded Corners 3">
            <a:extLst>
              <a:ext uri="{FF2B5EF4-FFF2-40B4-BE49-F238E27FC236}">
                <a16:creationId xmlns:a16="http://schemas.microsoft.com/office/drawing/2014/main" id="{21574880-75E4-58A8-7BCC-0C73BF8656A3}"/>
              </a:ext>
            </a:extLst>
          </p:cNvPr>
          <p:cNvSpPr/>
          <p:nvPr/>
        </p:nvSpPr>
        <p:spPr>
          <a:xfrm>
            <a:off x="482707" y="1666206"/>
            <a:ext cx="11226586" cy="3525587"/>
          </a:xfrm>
          <a:prstGeom prst="roundRect">
            <a:avLst>
              <a:gd name="adj" fmla="val 736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Description automatically generated">
            <a:extLst>
              <a:ext uri="{FF2B5EF4-FFF2-40B4-BE49-F238E27FC236}">
                <a16:creationId xmlns:a16="http://schemas.microsoft.com/office/drawing/2014/main" id="{B7F819F5-BEA5-7DBF-2C7D-E9E88D135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41" y="2230215"/>
            <a:ext cx="10746117" cy="2397570"/>
          </a:xfrm>
          <a:prstGeom prst="rect">
            <a:avLst/>
          </a:prstGeom>
        </p:spPr>
      </p:pic>
      <p:sp>
        <p:nvSpPr>
          <p:cNvPr id="3" name="Rectangle: Rounded Corners 2">
            <a:extLst>
              <a:ext uri="{FF2B5EF4-FFF2-40B4-BE49-F238E27FC236}">
                <a16:creationId xmlns:a16="http://schemas.microsoft.com/office/drawing/2014/main" id="{29FAE7BB-C697-B01A-BE9E-768F0395A7A8}"/>
              </a:ext>
            </a:extLst>
          </p:cNvPr>
          <p:cNvSpPr/>
          <p:nvPr/>
        </p:nvSpPr>
        <p:spPr>
          <a:xfrm>
            <a:off x="925165" y="3750990"/>
            <a:ext cx="1826828" cy="223134"/>
          </a:xfrm>
          <a:prstGeom prst="roundRect">
            <a:avLst/>
          </a:prstGeom>
          <a:noFill/>
          <a:ln w="50800">
            <a:solidFill>
              <a:srgbClr val="0163D9"/>
            </a:solid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A7B09A7-2D26-C37C-AA63-384B6A5DFDFD}"/>
              </a:ext>
            </a:extLst>
          </p:cNvPr>
          <p:cNvSpPr/>
          <p:nvPr/>
        </p:nvSpPr>
        <p:spPr>
          <a:xfrm>
            <a:off x="3336016" y="3581784"/>
            <a:ext cx="1914164" cy="223134"/>
          </a:xfrm>
          <a:prstGeom prst="roundRect">
            <a:avLst/>
          </a:prstGeom>
          <a:noFill/>
          <a:ln w="50800">
            <a:solidFill>
              <a:srgbClr val="0163D9"/>
            </a:solid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BE501D2-BAA9-520E-93F4-D36CA2C1CAD5}"/>
              </a:ext>
            </a:extLst>
          </p:cNvPr>
          <p:cNvSpPr/>
          <p:nvPr/>
        </p:nvSpPr>
        <p:spPr>
          <a:xfrm>
            <a:off x="6742156" y="3750990"/>
            <a:ext cx="1418864" cy="223134"/>
          </a:xfrm>
          <a:prstGeom prst="roundRect">
            <a:avLst/>
          </a:prstGeom>
          <a:noFill/>
          <a:ln w="50800">
            <a:solidFill>
              <a:srgbClr val="0163D9"/>
            </a:solid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55154D6-2CC1-01AC-F52B-DA23C6109ED1}"/>
              </a:ext>
            </a:extLst>
          </p:cNvPr>
          <p:cNvSpPr/>
          <p:nvPr/>
        </p:nvSpPr>
        <p:spPr>
          <a:xfrm>
            <a:off x="9241516" y="4099560"/>
            <a:ext cx="2112284" cy="231138"/>
          </a:xfrm>
          <a:prstGeom prst="roundRect">
            <a:avLst/>
          </a:prstGeom>
          <a:noFill/>
          <a:ln w="50800">
            <a:solidFill>
              <a:srgbClr val="0163D9"/>
            </a:solid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13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C0E66-D51C-14FB-189A-BD740DB94E75}"/>
              </a:ext>
            </a:extLst>
          </p:cNvPr>
          <p:cNvPicPr>
            <a:picLocks noChangeAspect="1"/>
          </p:cNvPicPr>
          <p:nvPr/>
        </p:nvPicPr>
        <p:blipFill rotWithShape="1">
          <a:blip r:embed="rId3">
            <a:extLst>
              <a:ext uri="{28A0092B-C50C-407E-A947-70E740481C1C}">
                <a14:useLocalDpi xmlns:a14="http://schemas.microsoft.com/office/drawing/2010/main" val="0"/>
              </a:ext>
            </a:extLst>
          </a:blip>
          <a:srcRect l="18683" t="8091" r="17823" b="4225"/>
          <a:stretch/>
        </p:blipFill>
        <p:spPr>
          <a:xfrm>
            <a:off x="7375397" y="706504"/>
            <a:ext cx="3947598" cy="5444987"/>
          </a:xfrm>
          <a:prstGeom prst="rect">
            <a:avLst/>
          </a:prstGeom>
          <a:effectLst>
            <a:outerShdw blurRad="190500" sx="102000" sy="102000" algn="ctr" rotWithShape="0">
              <a:prstClr val="black">
                <a:alpha val="10000"/>
              </a:prstClr>
            </a:outerShdw>
          </a:effectLst>
        </p:spPr>
      </p:pic>
      <p:sp>
        <p:nvSpPr>
          <p:cNvPr id="2" name="Slide Number Placeholder 1">
            <a:extLst>
              <a:ext uri="{FF2B5EF4-FFF2-40B4-BE49-F238E27FC236}">
                <a16:creationId xmlns:a16="http://schemas.microsoft.com/office/drawing/2014/main" id="{16F45BF2-B3F2-69E4-6C04-3BA75E3D4CA8}"/>
              </a:ext>
            </a:extLst>
          </p:cNvPr>
          <p:cNvSpPr>
            <a:spLocks noGrp="1"/>
          </p:cNvSpPr>
          <p:nvPr>
            <p:ph type="sldNum" sz="quarter" idx="12"/>
          </p:nvPr>
        </p:nvSpPr>
        <p:spPr/>
        <p:txBody>
          <a:bodyPr/>
          <a:lstStyle/>
          <a:p>
            <a:fld id="{20EC90A2-57CC-4901-BC16-90F9502FC3D7}" type="slidenum">
              <a:rPr lang="en-US" smtClean="0">
                <a:latin typeface="Albert Sans" pitchFamily="2" charset="0"/>
              </a:rPr>
              <a:t>48</a:t>
            </a:fld>
            <a:endParaRPr lang="en-US">
              <a:latin typeface="Albert Sans" pitchFamily="2" charset="0"/>
            </a:endParaRPr>
          </a:p>
        </p:txBody>
      </p:sp>
      <p:sp>
        <p:nvSpPr>
          <p:cNvPr id="5" name="TextBox 4">
            <a:extLst>
              <a:ext uri="{FF2B5EF4-FFF2-40B4-BE49-F238E27FC236}">
                <a16:creationId xmlns:a16="http://schemas.microsoft.com/office/drawing/2014/main" id="{3462B372-B7CA-707E-6192-C9D68F148B43}"/>
              </a:ext>
            </a:extLst>
          </p:cNvPr>
          <p:cNvSpPr txBox="1"/>
          <p:nvPr/>
        </p:nvSpPr>
        <p:spPr>
          <a:xfrm>
            <a:off x="836578" y="641545"/>
            <a:ext cx="10486417" cy="707886"/>
          </a:xfrm>
          <a:prstGeom prst="rect">
            <a:avLst/>
          </a:prstGeom>
          <a:noFill/>
        </p:spPr>
        <p:txBody>
          <a:bodyPr wrap="square" rtlCol="0">
            <a:spAutoFit/>
          </a:bodyPr>
          <a:lstStyle/>
          <a:p>
            <a:r>
              <a:rPr lang="en-US" sz="4000" b="1">
                <a:latin typeface="Albert Sans"/>
              </a:rPr>
              <a:t>Social Media Approach</a:t>
            </a:r>
          </a:p>
        </p:txBody>
      </p:sp>
      <p:sp>
        <p:nvSpPr>
          <p:cNvPr id="6" name="TextBox 5">
            <a:extLst>
              <a:ext uri="{FF2B5EF4-FFF2-40B4-BE49-F238E27FC236}">
                <a16:creationId xmlns:a16="http://schemas.microsoft.com/office/drawing/2014/main" id="{C1F7AC4A-4FB9-8FCB-382F-E393EC77313E}"/>
              </a:ext>
            </a:extLst>
          </p:cNvPr>
          <p:cNvSpPr txBox="1"/>
          <p:nvPr/>
        </p:nvSpPr>
        <p:spPr>
          <a:xfrm>
            <a:off x="836578" y="1967060"/>
            <a:ext cx="6082381" cy="2923877"/>
          </a:xfrm>
          <a:prstGeom prst="rect">
            <a:avLst/>
          </a:prstGeom>
          <a:noFill/>
        </p:spPr>
        <p:txBody>
          <a:bodyPr wrap="square" rtlCol="0">
            <a:spAutoFit/>
          </a:bodyPr>
          <a:lstStyle/>
          <a:p>
            <a:pPr lvl="1"/>
            <a:r>
              <a:rPr lang="en-US" sz="2300">
                <a:latin typeface="Albert Sans"/>
              </a:rPr>
              <a:t>Continue Social Media Approach</a:t>
            </a:r>
          </a:p>
          <a:p>
            <a:pPr marL="1257300" lvl="2" indent="-342900">
              <a:buFont typeface="Arial" panose="020B0604020202020204" pitchFamily="34" charset="0"/>
              <a:buChar char="•"/>
            </a:pPr>
            <a:r>
              <a:rPr lang="en-US" sz="2300">
                <a:latin typeface="Albert Sans"/>
              </a:rPr>
              <a:t>Utilize </a:t>
            </a:r>
            <a:r>
              <a:rPr lang="en-US" sz="2300" b="1">
                <a:latin typeface="Albert Sans"/>
              </a:rPr>
              <a:t>poet names </a:t>
            </a:r>
            <a:r>
              <a:rPr lang="en-US" sz="2300">
                <a:latin typeface="Albert Sans"/>
              </a:rPr>
              <a:t>and </a:t>
            </a:r>
            <a:r>
              <a:rPr lang="en-US" sz="2300" b="1">
                <a:latin typeface="Albert Sans"/>
              </a:rPr>
              <a:t>poems</a:t>
            </a:r>
            <a:r>
              <a:rPr lang="en-US" sz="2300">
                <a:latin typeface="Albert Sans"/>
              </a:rPr>
              <a:t> in posts</a:t>
            </a:r>
          </a:p>
          <a:p>
            <a:pPr marL="1257300" lvl="2" indent="-342900">
              <a:buFont typeface="Arial" panose="020B0604020202020204" pitchFamily="34" charset="0"/>
              <a:buChar char="•"/>
            </a:pPr>
            <a:r>
              <a:rPr lang="en-US" sz="2300">
                <a:latin typeface="Albert Sans"/>
              </a:rPr>
              <a:t>Target posts for </a:t>
            </a:r>
            <a:r>
              <a:rPr lang="en-US" sz="2300" b="1">
                <a:latin typeface="Albert Sans"/>
              </a:rPr>
              <a:t>female demographic</a:t>
            </a:r>
          </a:p>
          <a:p>
            <a:pPr marL="1257300" lvl="2" indent="-342900">
              <a:buFont typeface="Arial" panose="020B0604020202020204" pitchFamily="34" charset="0"/>
              <a:buChar char="•"/>
            </a:pPr>
            <a:r>
              <a:rPr lang="en-US" sz="2300">
                <a:latin typeface="Albert Sans"/>
              </a:rPr>
              <a:t>Utilize Facebook for </a:t>
            </a:r>
            <a:r>
              <a:rPr lang="en-US" sz="2300" b="1">
                <a:latin typeface="Albert Sans"/>
              </a:rPr>
              <a:t>35-44</a:t>
            </a:r>
            <a:r>
              <a:rPr lang="en-US" sz="2300">
                <a:latin typeface="Albert Sans"/>
              </a:rPr>
              <a:t> age group and Instagram for </a:t>
            </a:r>
            <a:r>
              <a:rPr lang="en-US" sz="2300" b="1">
                <a:latin typeface="Albert Sans"/>
              </a:rPr>
              <a:t>25-34</a:t>
            </a:r>
            <a:r>
              <a:rPr lang="en-US" sz="2300">
                <a:latin typeface="Albert Sans"/>
              </a:rPr>
              <a:t> age group</a:t>
            </a:r>
          </a:p>
        </p:txBody>
      </p:sp>
      <p:pic>
        <p:nvPicPr>
          <p:cNvPr id="17" name="Picture 16" descr="A heart with a gradient of pink and orange&#10;&#10;Description automatically generated">
            <a:extLst>
              <a:ext uri="{FF2B5EF4-FFF2-40B4-BE49-F238E27FC236}">
                <a16:creationId xmlns:a16="http://schemas.microsoft.com/office/drawing/2014/main" id="{69A09587-9A05-FCE4-0E2B-6089C5448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4357">
            <a:off x="10216850" y="3083567"/>
            <a:ext cx="800376" cy="664719"/>
          </a:xfrm>
          <a:prstGeom prst="rect">
            <a:avLst/>
          </a:prstGeom>
        </p:spPr>
      </p:pic>
      <p:pic>
        <p:nvPicPr>
          <p:cNvPr id="19" name="Picture 18" descr="A heart with a gradient of pink and orange&#10;&#10;Description automatically generated">
            <a:extLst>
              <a:ext uri="{FF2B5EF4-FFF2-40B4-BE49-F238E27FC236}">
                <a16:creationId xmlns:a16="http://schemas.microsoft.com/office/drawing/2014/main" id="{CEAD8CA1-9E1F-D78E-FF80-0BE12CC59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17350">
            <a:off x="7692087" y="3334594"/>
            <a:ext cx="662455" cy="550174"/>
          </a:xfrm>
          <a:prstGeom prst="rect">
            <a:avLst/>
          </a:prstGeom>
        </p:spPr>
      </p:pic>
    </p:spTree>
    <p:extLst>
      <p:ext uri="{BB962C8B-B14F-4D97-AF65-F5344CB8AC3E}">
        <p14:creationId xmlns:p14="http://schemas.microsoft.com/office/powerpoint/2010/main" val="461714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40000" decel="25000" nodeType="withEffect">
                                  <p:stCondLst>
                                    <p:cond delay="0"/>
                                  </p:stCondLst>
                                  <p:childTnLst>
                                    <p:animScale>
                                      <p:cBhvr>
                                        <p:cTn id="6" dur="2000" fill="hold"/>
                                        <p:tgtEl>
                                          <p:spTgt spid="17"/>
                                        </p:tgtEl>
                                      </p:cBhvr>
                                      <p:by x="150000" y="150000"/>
                                    </p:animScale>
                                  </p:childTnLst>
                                </p:cTn>
                              </p:par>
                              <p:par>
                                <p:cTn id="7" presetID="42" presetClass="path" presetSubtype="0" repeatCount="indefinite" accel="40000" decel="25000" fill="hold" nodeType="withEffect">
                                  <p:stCondLst>
                                    <p:cond delay="0"/>
                                  </p:stCondLst>
                                  <p:childTnLst>
                                    <p:animMotion origin="layout" path="M -3.33333E-6 3.33333E-6 L -0.03528 -0.65625 " pathEditMode="relative" rAng="0" ptsTypes="AA">
                                      <p:cBhvr>
                                        <p:cTn id="8" dur="2000" fill="hold"/>
                                        <p:tgtEl>
                                          <p:spTgt spid="17"/>
                                        </p:tgtEl>
                                        <p:attrNameLst>
                                          <p:attrName>ppt_x</p:attrName>
                                          <p:attrName>ppt_y</p:attrName>
                                        </p:attrNameLst>
                                      </p:cBhvr>
                                      <p:rCtr x="-1771" y="-32824"/>
                                    </p:animMotion>
                                  </p:childTnLst>
                                </p:cTn>
                              </p:par>
                              <p:par>
                                <p:cTn id="9" presetID="6" presetClass="emph" presetSubtype="0" repeatCount="indefinite" accel="40000" decel="25000" nodeType="withEffect">
                                  <p:stCondLst>
                                    <p:cond delay="0"/>
                                  </p:stCondLst>
                                  <p:childTnLst>
                                    <p:animScale>
                                      <p:cBhvr>
                                        <p:cTn id="10" dur="2000" fill="hold"/>
                                        <p:tgtEl>
                                          <p:spTgt spid="19"/>
                                        </p:tgtEl>
                                      </p:cBhvr>
                                      <p:by x="140000" y="140000"/>
                                    </p:animScale>
                                  </p:childTnLst>
                                </p:cTn>
                              </p:par>
                              <p:par>
                                <p:cTn id="11" presetID="42" presetClass="path" presetSubtype="0" repeatCount="indefinite" accel="40000" decel="25000" fill="hold" nodeType="withEffect">
                                  <p:stCondLst>
                                    <p:cond delay="0"/>
                                  </p:stCondLst>
                                  <p:childTnLst>
                                    <p:animMotion origin="layout" path="M -2.91667E-6 1.11111E-6 L 0.02188 -0.61181 " pathEditMode="relative" rAng="0" ptsTypes="AA">
                                      <p:cBhvr>
                                        <p:cTn id="12" dur="2000" fill="hold"/>
                                        <p:tgtEl>
                                          <p:spTgt spid="19"/>
                                        </p:tgtEl>
                                        <p:attrNameLst>
                                          <p:attrName>ppt_x</p:attrName>
                                          <p:attrName>ppt_y</p:attrName>
                                        </p:attrNameLst>
                                      </p:cBhvr>
                                      <p:rCtr x="1094"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45BF2-B3F2-69E4-6C04-3BA75E3D4CA8}"/>
              </a:ext>
            </a:extLst>
          </p:cNvPr>
          <p:cNvSpPr>
            <a:spLocks noGrp="1"/>
          </p:cNvSpPr>
          <p:nvPr>
            <p:ph type="sldNum" sz="quarter" idx="12"/>
          </p:nvPr>
        </p:nvSpPr>
        <p:spPr/>
        <p:txBody>
          <a:bodyPr/>
          <a:lstStyle/>
          <a:p>
            <a:fld id="{20EC90A2-57CC-4901-BC16-90F9502FC3D7}" type="slidenum">
              <a:rPr lang="en-US" smtClean="0">
                <a:latin typeface="Albert Sans" pitchFamily="2" charset="0"/>
              </a:rPr>
              <a:t>49</a:t>
            </a:fld>
            <a:endParaRPr lang="en-US">
              <a:latin typeface="Albert Sans" pitchFamily="2" charset="0"/>
            </a:endParaRPr>
          </a:p>
        </p:txBody>
      </p:sp>
      <p:sp>
        <p:nvSpPr>
          <p:cNvPr id="5" name="TextBox 4">
            <a:extLst>
              <a:ext uri="{FF2B5EF4-FFF2-40B4-BE49-F238E27FC236}">
                <a16:creationId xmlns:a16="http://schemas.microsoft.com/office/drawing/2014/main" id="{3462B372-B7CA-707E-6192-C9D68F148B43}"/>
              </a:ext>
            </a:extLst>
          </p:cNvPr>
          <p:cNvSpPr txBox="1"/>
          <p:nvPr/>
        </p:nvSpPr>
        <p:spPr>
          <a:xfrm>
            <a:off x="836578" y="641545"/>
            <a:ext cx="10486417" cy="707886"/>
          </a:xfrm>
          <a:prstGeom prst="rect">
            <a:avLst/>
          </a:prstGeom>
          <a:noFill/>
        </p:spPr>
        <p:txBody>
          <a:bodyPr wrap="square" rtlCol="0">
            <a:spAutoFit/>
          </a:bodyPr>
          <a:lstStyle/>
          <a:p>
            <a:r>
              <a:rPr lang="en-US" sz="4000" b="1">
                <a:latin typeface="Albert Sans"/>
              </a:rPr>
              <a:t>Online Events</a:t>
            </a:r>
          </a:p>
        </p:txBody>
      </p:sp>
      <p:sp>
        <p:nvSpPr>
          <p:cNvPr id="6" name="TextBox 5">
            <a:extLst>
              <a:ext uri="{FF2B5EF4-FFF2-40B4-BE49-F238E27FC236}">
                <a16:creationId xmlns:a16="http://schemas.microsoft.com/office/drawing/2014/main" id="{C1F7AC4A-4FB9-8FCB-382F-E393EC77313E}"/>
              </a:ext>
            </a:extLst>
          </p:cNvPr>
          <p:cNvSpPr txBox="1"/>
          <p:nvPr/>
        </p:nvSpPr>
        <p:spPr>
          <a:xfrm>
            <a:off x="836578" y="2321003"/>
            <a:ext cx="6082381" cy="2215991"/>
          </a:xfrm>
          <a:prstGeom prst="rect">
            <a:avLst/>
          </a:prstGeom>
          <a:noFill/>
        </p:spPr>
        <p:txBody>
          <a:bodyPr wrap="square" rtlCol="0">
            <a:spAutoFit/>
          </a:bodyPr>
          <a:lstStyle/>
          <a:p>
            <a:pPr lvl="1"/>
            <a:r>
              <a:rPr lang="en-US" sz="2300">
                <a:latin typeface="Albert Sans"/>
              </a:rPr>
              <a:t>Host online events to reach a </a:t>
            </a:r>
            <a:r>
              <a:rPr lang="en-US" sz="2300" b="1">
                <a:latin typeface="Albert Sans"/>
              </a:rPr>
              <a:t>non-berlin-based audience</a:t>
            </a:r>
            <a:r>
              <a:rPr lang="en-US" sz="2300">
                <a:latin typeface="Albert Sans"/>
              </a:rPr>
              <a:t>, such as:</a:t>
            </a:r>
          </a:p>
          <a:p>
            <a:pPr marL="800100" lvl="1" indent="-342900">
              <a:buFont typeface="Arial" panose="020B0604020202020204" pitchFamily="34" charset="0"/>
              <a:buChar char="•"/>
            </a:pPr>
            <a:r>
              <a:rPr lang="en-US" sz="2300">
                <a:latin typeface="Albert Sans"/>
              </a:rPr>
              <a:t>Live streams of poetry readings and other events</a:t>
            </a:r>
          </a:p>
          <a:p>
            <a:pPr marL="800100" lvl="1" indent="-342900">
              <a:buFont typeface="Arial" panose="020B0604020202020204" pitchFamily="34" charset="0"/>
              <a:buChar char="•"/>
            </a:pPr>
            <a:r>
              <a:rPr lang="en-US" sz="2300">
                <a:latin typeface="Albert Sans"/>
              </a:rPr>
              <a:t>Author Q&amp;A Sessions</a:t>
            </a:r>
          </a:p>
          <a:p>
            <a:pPr marL="800100" lvl="1" indent="-342900">
              <a:buFont typeface="Arial" panose="020B0604020202020204" pitchFamily="34" charset="0"/>
              <a:buChar char="•"/>
            </a:pPr>
            <a:r>
              <a:rPr lang="en-US" sz="2300">
                <a:latin typeface="Albert Sans"/>
              </a:rPr>
              <a:t>Poetry Podcasts or Webinars</a:t>
            </a:r>
          </a:p>
        </p:txBody>
      </p:sp>
      <p:cxnSp>
        <p:nvCxnSpPr>
          <p:cNvPr id="15" name="Straight Connector 14">
            <a:extLst>
              <a:ext uri="{FF2B5EF4-FFF2-40B4-BE49-F238E27FC236}">
                <a16:creationId xmlns:a16="http://schemas.microsoft.com/office/drawing/2014/main" id="{F67A4C59-3F00-D067-4FC0-7F51E02EAFBB}"/>
              </a:ext>
            </a:extLst>
          </p:cNvPr>
          <p:cNvCxnSpPr>
            <a:cxnSpLocks/>
          </p:cNvCxnSpPr>
          <p:nvPr/>
        </p:nvCxnSpPr>
        <p:spPr>
          <a:xfrm>
            <a:off x="7021908" y="5816269"/>
            <a:ext cx="364653" cy="0"/>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AB20D68-B40D-9EC2-E323-045185696C12}"/>
              </a:ext>
            </a:extLst>
          </p:cNvPr>
          <p:cNvCxnSpPr>
            <a:cxnSpLocks/>
          </p:cNvCxnSpPr>
          <p:nvPr/>
        </p:nvCxnSpPr>
        <p:spPr>
          <a:xfrm>
            <a:off x="8379462" y="5306537"/>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E50DB6E-0630-62C4-6C1F-7842B1F37309}"/>
              </a:ext>
            </a:extLst>
          </p:cNvPr>
          <p:cNvCxnSpPr>
            <a:cxnSpLocks/>
          </p:cNvCxnSpPr>
          <p:nvPr/>
        </p:nvCxnSpPr>
        <p:spPr>
          <a:xfrm>
            <a:off x="8379462" y="4920094"/>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9624766-420F-642B-CCB1-E32E23DCC4CB}"/>
              </a:ext>
            </a:extLst>
          </p:cNvPr>
          <p:cNvCxnSpPr>
            <a:cxnSpLocks/>
          </p:cNvCxnSpPr>
          <p:nvPr/>
        </p:nvCxnSpPr>
        <p:spPr>
          <a:xfrm>
            <a:off x="8379462" y="4536994"/>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3EB0FC9-B3B3-16E3-2328-5A7BBC624B82}"/>
              </a:ext>
            </a:extLst>
          </p:cNvPr>
          <p:cNvCxnSpPr>
            <a:cxnSpLocks/>
          </p:cNvCxnSpPr>
          <p:nvPr/>
        </p:nvCxnSpPr>
        <p:spPr>
          <a:xfrm>
            <a:off x="8379462" y="4163537"/>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4579DBB-C41A-8458-60DF-E82C3BF8E2D3}"/>
              </a:ext>
            </a:extLst>
          </p:cNvPr>
          <p:cNvCxnSpPr>
            <a:cxnSpLocks/>
          </p:cNvCxnSpPr>
          <p:nvPr/>
        </p:nvCxnSpPr>
        <p:spPr>
          <a:xfrm>
            <a:off x="7484969" y="5816269"/>
            <a:ext cx="364653" cy="0"/>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D4FAEE0-B2D4-C873-34CD-B58700422D1C}"/>
              </a:ext>
            </a:extLst>
          </p:cNvPr>
          <p:cNvCxnSpPr>
            <a:cxnSpLocks/>
          </p:cNvCxnSpPr>
          <p:nvPr/>
        </p:nvCxnSpPr>
        <p:spPr>
          <a:xfrm>
            <a:off x="7953893" y="5816269"/>
            <a:ext cx="364653" cy="0"/>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72922EC0-EB53-85C2-7456-46635C841A6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5319"/>
          <a:stretch/>
        </p:blipFill>
        <p:spPr>
          <a:xfrm>
            <a:off x="5857097" y="5136831"/>
            <a:ext cx="1349099" cy="1402081"/>
          </a:xfrm>
          <a:prstGeom prst="rect">
            <a:avLst/>
          </a:prstGeom>
        </p:spPr>
      </p:pic>
      <p:cxnSp>
        <p:nvCxnSpPr>
          <p:cNvPr id="79" name="Straight Connector 78">
            <a:extLst>
              <a:ext uri="{FF2B5EF4-FFF2-40B4-BE49-F238E27FC236}">
                <a16:creationId xmlns:a16="http://schemas.microsoft.com/office/drawing/2014/main" id="{143064C4-4CE3-6FEE-48F7-55AAA24098F7}"/>
              </a:ext>
            </a:extLst>
          </p:cNvPr>
          <p:cNvCxnSpPr>
            <a:cxnSpLocks/>
          </p:cNvCxnSpPr>
          <p:nvPr/>
        </p:nvCxnSpPr>
        <p:spPr>
          <a:xfrm>
            <a:off x="10240012" y="5517321"/>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885ABE3-3468-BAE9-9DC9-37B3407C10CE}"/>
              </a:ext>
            </a:extLst>
          </p:cNvPr>
          <p:cNvCxnSpPr>
            <a:cxnSpLocks/>
          </p:cNvCxnSpPr>
          <p:nvPr/>
        </p:nvCxnSpPr>
        <p:spPr>
          <a:xfrm>
            <a:off x="10240012" y="5130878"/>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CA705F21-D6A1-B600-E117-DB8D03584E7A}"/>
              </a:ext>
            </a:extLst>
          </p:cNvPr>
          <p:cNvCxnSpPr>
            <a:cxnSpLocks/>
          </p:cNvCxnSpPr>
          <p:nvPr/>
        </p:nvCxnSpPr>
        <p:spPr>
          <a:xfrm>
            <a:off x="10240012" y="4747778"/>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8FA17655-729B-8A95-9772-BECC997900FB}"/>
              </a:ext>
            </a:extLst>
          </p:cNvPr>
          <p:cNvCxnSpPr>
            <a:cxnSpLocks/>
          </p:cNvCxnSpPr>
          <p:nvPr/>
        </p:nvCxnSpPr>
        <p:spPr>
          <a:xfrm>
            <a:off x="10240012" y="4374321"/>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D7458505-B840-F82E-263F-169F174DA4A0}"/>
              </a:ext>
            </a:extLst>
          </p:cNvPr>
          <p:cNvSpPr/>
          <p:nvPr/>
        </p:nvSpPr>
        <p:spPr>
          <a:xfrm>
            <a:off x="10083778" y="5741005"/>
            <a:ext cx="500766" cy="500766"/>
          </a:xfrm>
          <a:prstGeom prst="ellipse">
            <a:avLst/>
          </a:prstGeom>
          <a:solidFill>
            <a:srgbClr val="E7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65FEE99B-60C2-8935-28CF-D3B3C8BCD06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1793" b="24940"/>
          <a:stretch/>
        </p:blipFill>
        <p:spPr>
          <a:xfrm>
            <a:off x="9376896" y="5420837"/>
            <a:ext cx="1413764" cy="1118075"/>
          </a:xfrm>
          <a:prstGeom prst="rect">
            <a:avLst/>
          </a:prstGeom>
        </p:spPr>
      </p:pic>
      <p:cxnSp>
        <p:nvCxnSpPr>
          <p:cNvPr id="99" name="Straight Connector 98">
            <a:extLst>
              <a:ext uri="{FF2B5EF4-FFF2-40B4-BE49-F238E27FC236}">
                <a16:creationId xmlns:a16="http://schemas.microsoft.com/office/drawing/2014/main" id="{D11991CF-A766-B501-E286-BC532D7609ED}"/>
              </a:ext>
            </a:extLst>
          </p:cNvPr>
          <p:cNvCxnSpPr>
            <a:cxnSpLocks/>
          </p:cNvCxnSpPr>
          <p:nvPr/>
        </p:nvCxnSpPr>
        <p:spPr>
          <a:xfrm>
            <a:off x="8716012" y="2370952"/>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82CAE78B-A52F-0579-BBE4-6A0A31D5E5D4}"/>
              </a:ext>
            </a:extLst>
          </p:cNvPr>
          <p:cNvCxnSpPr>
            <a:cxnSpLocks/>
          </p:cNvCxnSpPr>
          <p:nvPr/>
        </p:nvCxnSpPr>
        <p:spPr>
          <a:xfrm>
            <a:off x="8716012" y="1984509"/>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84620E65-0A24-569B-5069-8C1568638233}"/>
              </a:ext>
            </a:extLst>
          </p:cNvPr>
          <p:cNvCxnSpPr>
            <a:cxnSpLocks/>
          </p:cNvCxnSpPr>
          <p:nvPr/>
        </p:nvCxnSpPr>
        <p:spPr>
          <a:xfrm>
            <a:off x="8716012" y="1601409"/>
            <a:ext cx="0" cy="308097"/>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6B33B73E-714E-D880-F0EC-83BF30C606DB}"/>
              </a:ext>
            </a:extLst>
          </p:cNvPr>
          <p:cNvCxnSpPr>
            <a:cxnSpLocks/>
          </p:cNvCxnSpPr>
          <p:nvPr/>
        </p:nvCxnSpPr>
        <p:spPr>
          <a:xfrm flipH="1">
            <a:off x="7547983" y="1349431"/>
            <a:ext cx="326342" cy="0"/>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98070D77-F95A-4B57-D02B-7E4FBC1F652A}"/>
              </a:ext>
            </a:extLst>
          </p:cNvPr>
          <p:cNvCxnSpPr>
            <a:cxnSpLocks/>
          </p:cNvCxnSpPr>
          <p:nvPr/>
        </p:nvCxnSpPr>
        <p:spPr>
          <a:xfrm flipH="1">
            <a:off x="7953893" y="1349431"/>
            <a:ext cx="326342" cy="0"/>
          </a:xfrm>
          <a:prstGeom prst="line">
            <a:avLst/>
          </a:prstGeom>
          <a:ln w="57150">
            <a:solidFill>
              <a:srgbClr val="0163D9"/>
            </a:solidFill>
          </a:ln>
        </p:spPr>
        <p:style>
          <a:lnRef idx="2">
            <a:schemeClr val="accent1"/>
          </a:lnRef>
          <a:fillRef idx="0">
            <a:schemeClr val="accent1"/>
          </a:fillRef>
          <a:effectRef idx="1">
            <a:schemeClr val="accent1"/>
          </a:effectRef>
          <a:fontRef idx="minor">
            <a:schemeClr val="tx1"/>
          </a:fontRef>
        </p:style>
      </p:cxnSp>
      <p:pic>
        <p:nvPicPr>
          <p:cNvPr id="9" name="Graphic 8" descr="Video camera with solid fill">
            <a:extLst>
              <a:ext uri="{FF2B5EF4-FFF2-40B4-BE49-F238E27FC236}">
                <a16:creationId xmlns:a16="http://schemas.microsoft.com/office/drawing/2014/main" id="{F434EF96-D2FE-815D-2AE4-3D3D063A40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6552346" y="459480"/>
            <a:ext cx="1402080" cy="1402080"/>
          </a:xfrm>
          <a:prstGeom prst="rect">
            <a:avLst/>
          </a:prstGeom>
          <a:effectLst>
            <a:outerShdw blurRad="190500" sx="102000" sy="102000" algn="ctr" rotWithShape="0">
              <a:prstClr val="black">
                <a:alpha val="10000"/>
              </a:prstClr>
            </a:outerShdw>
          </a:effectLst>
        </p:spPr>
      </p:pic>
      <p:pic>
        <p:nvPicPr>
          <p:cNvPr id="7" name="Graphic 6">
            <a:extLst>
              <a:ext uri="{FF2B5EF4-FFF2-40B4-BE49-F238E27FC236}">
                <a16:creationId xmlns:a16="http://schemas.microsoft.com/office/drawing/2014/main" id="{69FD0F7F-7591-F207-6216-7DBE5123BDEE}"/>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0302" b="27601"/>
          <a:stretch/>
        </p:blipFill>
        <p:spPr>
          <a:xfrm>
            <a:off x="7589845" y="2043625"/>
            <a:ext cx="3977315" cy="3087252"/>
          </a:xfrm>
          <a:prstGeom prst="rect">
            <a:avLst/>
          </a:prstGeom>
          <a:effectLst>
            <a:outerShdw blurRad="190500" sx="102000" sy="102000" algn="ctr" rotWithShape="0">
              <a:prstClr val="black">
                <a:alpha val="10000"/>
              </a:prstClr>
            </a:outerShdw>
          </a:effectLst>
        </p:spPr>
      </p:pic>
      <p:sp>
        <p:nvSpPr>
          <p:cNvPr id="3" name="Rectangle: Rounded Corners 2">
            <a:extLst>
              <a:ext uri="{FF2B5EF4-FFF2-40B4-BE49-F238E27FC236}">
                <a16:creationId xmlns:a16="http://schemas.microsoft.com/office/drawing/2014/main" id="{36C5AA0C-0050-6554-02F4-6E4C1AF3B74B}"/>
              </a:ext>
            </a:extLst>
          </p:cNvPr>
          <p:cNvSpPr/>
          <p:nvPr/>
        </p:nvSpPr>
        <p:spPr>
          <a:xfrm>
            <a:off x="-1806102" y="-120522"/>
            <a:ext cx="15804204" cy="7099043"/>
          </a:xfrm>
          <a:prstGeom prst="roundRect">
            <a:avLst>
              <a:gd name="adj" fmla="val 11690"/>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607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afterEffect">
                                  <p:stCondLst>
                                    <p:cond delay="0"/>
                                  </p:stCondLst>
                                  <p:childTnLst>
                                    <p:animMotion origin="layout" path="M 4.16667E-7 3.7037E-7 L 4.16667E-7 0.05509 " pathEditMode="relative" rAng="0" ptsTypes="AA">
                                      <p:cBhvr>
                                        <p:cTn id="6" dur="1500" fill="hold"/>
                                        <p:tgtEl>
                                          <p:spTgt spid="17"/>
                                        </p:tgtEl>
                                        <p:attrNameLst>
                                          <p:attrName>ppt_x</p:attrName>
                                          <p:attrName>ppt_y</p:attrName>
                                        </p:attrNameLst>
                                      </p:cBhvr>
                                      <p:rCtr x="0" y="2755"/>
                                    </p:animMotion>
                                  </p:childTnLst>
                                </p:cTn>
                              </p:par>
                              <p:par>
                                <p:cTn id="7" presetID="42" presetClass="path" presetSubtype="0" repeatCount="indefinite" fill="hold" nodeType="withEffect">
                                  <p:stCondLst>
                                    <p:cond delay="0"/>
                                  </p:stCondLst>
                                  <p:childTnLst>
                                    <p:animMotion origin="layout" path="M 4.16667E-7 2.22222E-6 L 4.16667E-7 0.05648 " pathEditMode="relative" rAng="0" ptsTypes="AA">
                                      <p:cBhvr>
                                        <p:cTn id="8" dur="1500" fill="hold"/>
                                        <p:tgtEl>
                                          <p:spTgt spid="16"/>
                                        </p:tgtEl>
                                        <p:attrNameLst>
                                          <p:attrName>ppt_x</p:attrName>
                                          <p:attrName>ppt_y</p:attrName>
                                        </p:attrNameLst>
                                      </p:cBhvr>
                                      <p:rCtr x="0" y="2824"/>
                                    </p:animMotion>
                                  </p:childTnLst>
                                </p:cTn>
                              </p:par>
                              <p:par>
                                <p:cTn id="9" presetID="42" presetClass="path" presetSubtype="0" repeatCount="indefinite" fill="hold" nodeType="withEffect">
                                  <p:stCondLst>
                                    <p:cond delay="0"/>
                                  </p:stCondLst>
                                  <p:childTnLst>
                                    <p:animMotion origin="layout" path="M 4.16667E-7 -4.81481E-6 L 4.16667E-7 0.05718 " pathEditMode="relative" rAng="0" ptsTypes="AA">
                                      <p:cBhvr>
                                        <p:cTn id="10" dur="1500" fill="hold"/>
                                        <p:tgtEl>
                                          <p:spTgt spid="14"/>
                                        </p:tgtEl>
                                        <p:attrNameLst>
                                          <p:attrName>ppt_x</p:attrName>
                                          <p:attrName>ppt_y</p:attrName>
                                        </p:attrNameLst>
                                      </p:cBhvr>
                                      <p:rCtr x="0" y="2847"/>
                                    </p:animMotion>
                                  </p:childTnLst>
                                </p:cTn>
                              </p:par>
                              <p:par>
                                <p:cTn id="11" presetID="0" presetClass="path" presetSubtype="0" repeatCount="indefinite" fill="hold" nodeType="withEffect">
                                  <p:stCondLst>
                                    <p:cond delay="0"/>
                                  </p:stCondLst>
                                  <p:childTnLst>
                                    <p:animMotion origin="layout" path="M 4.16667E-7 0.00069 C -0.00026 0.02199 0.00039 0.05185 -0.00391 0.04976 C -0.00846 0.04861 -0.02122 0.04976 -0.02279 0.04976 L -0.02279 0.05185 " pathEditMode="relative" rAng="0" ptsTypes="AAAA">
                                      <p:cBhvr>
                                        <p:cTn id="12" dur="1500" fill="hold"/>
                                        <p:tgtEl>
                                          <p:spTgt spid="10"/>
                                        </p:tgtEl>
                                        <p:attrNameLst>
                                          <p:attrName>ppt_x</p:attrName>
                                          <p:attrName>ppt_y</p:attrName>
                                        </p:attrNameLst>
                                      </p:cBhvr>
                                      <p:rCtr x="-1146" y="2546"/>
                                    </p:animMotion>
                                  </p:childTnLst>
                                </p:cTn>
                              </p:par>
                              <p:par>
                                <p:cTn id="13" presetID="8" presetClass="emph" presetSubtype="0" repeatCount="indefinite" fill="hold" nodeType="withEffect">
                                  <p:stCondLst>
                                    <p:cond delay="0"/>
                                  </p:stCondLst>
                                  <p:childTnLst>
                                    <p:animRot by="5400000">
                                      <p:cBhvr>
                                        <p:cTn id="14" dur="1500" fill="hold"/>
                                        <p:tgtEl>
                                          <p:spTgt spid="10"/>
                                        </p:tgtEl>
                                        <p:attrNameLst>
                                          <p:attrName>r</p:attrName>
                                        </p:attrNameLst>
                                      </p:cBhvr>
                                    </p:animRot>
                                  </p:childTnLst>
                                </p:cTn>
                              </p:par>
                              <p:par>
                                <p:cTn id="15" presetID="35" presetClass="path" presetSubtype="0" repeatCount="indefinite" fill="hold" nodeType="withEffect">
                                  <p:stCondLst>
                                    <p:cond delay="0"/>
                                  </p:stCondLst>
                                  <p:childTnLst>
                                    <p:animMotion origin="layout" path="M 2.29167E-6 1.85185E-6 L -0.03828 1.85185E-6 " pathEditMode="relative" rAng="0" ptsTypes="AA">
                                      <p:cBhvr>
                                        <p:cTn id="16" dur="1500" fill="hold"/>
                                        <p:tgtEl>
                                          <p:spTgt spid="22"/>
                                        </p:tgtEl>
                                        <p:attrNameLst>
                                          <p:attrName>ppt_x</p:attrName>
                                          <p:attrName>ppt_y</p:attrName>
                                        </p:attrNameLst>
                                      </p:cBhvr>
                                      <p:rCtr x="-1914" y="0"/>
                                    </p:animMotion>
                                  </p:childTnLst>
                                </p:cTn>
                              </p:par>
                              <p:par>
                                <p:cTn id="17" presetID="35" presetClass="path" presetSubtype="0" repeatCount="indefinite" fill="hold" nodeType="withEffect">
                                  <p:stCondLst>
                                    <p:cond delay="0"/>
                                  </p:stCondLst>
                                  <p:childTnLst>
                                    <p:animMotion origin="layout" path="M 3.75E-6 1.85185E-6 L -0.03789 1.85185E-6 " pathEditMode="relative" rAng="0" ptsTypes="AA">
                                      <p:cBhvr>
                                        <p:cTn id="18" dur="1500" fill="hold"/>
                                        <p:tgtEl>
                                          <p:spTgt spid="21"/>
                                        </p:tgtEl>
                                        <p:attrNameLst>
                                          <p:attrName>ppt_x</p:attrName>
                                          <p:attrName>ppt_y</p:attrName>
                                        </p:attrNameLst>
                                      </p:cBhvr>
                                      <p:rCtr x="-1901" y="0"/>
                                    </p:animMotion>
                                  </p:childTnLst>
                                </p:cTn>
                              </p:par>
                              <p:par>
                                <p:cTn id="19" presetID="35" presetClass="path" presetSubtype="0" repeatCount="indefinite" fill="hold" nodeType="withEffect">
                                  <p:stCondLst>
                                    <p:cond delay="0"/>
                                  </p:stCondLst>
                                  <p:childTnLst>
                                    <p:animMotion origin="layout" path="M 4.58333E-6 1.85185E-6 L -0.04089 1.85185E-6 " pathEditMode="relative" rAng="0" ptsTypes="AA">
                                      <p:cBhvr>
                                        <p:cTn id="20" dur="1500" fill="hold"/>
                                        <p:tgtEl>
                                          <p:spTgt spid="15"/>
                                        </p:tgtEl>
                                        <p:attrNameLst>
                                          <p:attrName>ppt_x</p:attrName>
                                          <p:attrName>ppt_y</p:attrName>
                                        </p:attrNameLst>
                                      </p:cBhvr>
                                      <p:rCtr x="-2044" y="0"/>
                                    </p:animMotion>
                                  </p:childTnLst>
                                </p:cTn>
                              </p:par>
                              <p:par>
                                <p:cTn id="21" presetID="42" presetClass="path" presetSubtype="0" repeatCount="indefinite" fill="hold" nodeType="withEffect">
                                  <p:stCondLst>
                                    <p:cond delay="0"/>
                                  </p:stCondLst>
                                  <p:endCondLst>
                                    <p:cond evt="onNext" delay="0">
                                      <p:tgtEl>
                                        <p:sldTgt/>
                                      </p:tgtEl>
                                    </p:cond>
                                  </p:endCondLst>
                                  <p:childTnLst>
                                    <p:animMotion origin="layout" path="M -3.75E-6 4.81481E-6 L -3.75E-6 0.05509 " pathEditMode="relative" rAng="0" ptsTypes="AA">
                                      <p:cBhvr>
                                        <p:cTn id="22" dur="1500" fill="hold"/>
                                        <p:tgtEl>
                                          <p:spTgt spid="82"/>
                                        </p:tgtEl>
                                        <p:attrNameLst>
                                          <p:attrName>ppt_x</p:attrName>
                                          <p:attrName>ppt_y</p:attrName>
                                        </p:attrNameLst>
                                      </p:cBhvr>
                                      <p:rCtr x="0" y="2755"/>
                                    </p:animMotion>
                                  </p:childTnLst>
                                </p:cTn>
                              </p:par>
                              <p:par>
                                <p:cTn id="23" presetID="42" presetClass="path" presetSubtype="0" repeatCount="indefinite" fill="hold" nodeType="withEffect">
                                  <p:stCondLst>
                                    <p:cond delay="0"/>
                                  </p:stCondLst>
                                  <p:endCondLst>
                                    <p:cond evt="onNext" delay="0">
                                      <p:tgtEl>
                                        <p:sldTgt/>
                                      </p:tgtEl>
                                    </p:cond>
                                  </p:endCondLst>
                                  <p:childTnLst>
                                    <p:animMotion origin="layout" path="M -3.75E-6 -4.81481E-6 L -3.75E-6 0.05649 " pathEditMode="relative" rAng="0" ptsTypes="AA">
                                      <p:cBhvr>
                                        <p:cTn id="24" dur="1500" fill="hold"/>
                                        <p:tgtEl>
                                          <p:spTgt spid="81"/>
                                        </p:tgtEl>
                                        <p:attrNameLst>
                                          <p:attrName>ppt_x</p:attrName>
                                          <p:attrName>ppt_y</p:attrName>
                                        </p:attrNameLst>
                                      </p:cBhvr>
                                      <p:rCtr x="0" y="2824"/>
                                    </p:animMotion>
                                  </p:childTnLst>
                                </p:cTn>
                              </p:par>
                              <p:par>
                                <p:cTn id="25" presetID="42" presetClass="path" presetSubtype="0" repeatCount="indefinite" fill="hold" nodeType="withEffect">
                                  <p:stCondLst>
                                    <p:cond delay="0"/>
                                  </p:stCondLst>
                                  <p:endCondLst>
                                    <p:cond evt="onNext" delay="0">
                                      <p:tgtEl>
                                        <p:sldTgt/>
                                      </p:tgtEl>
                                    </p:cond>
                                  </p:endCondLst>
                                  <p:childTnLst>
                                    <p:animMotion origin="layout" path="M -3.75E-6 -1.85185E-6 L -3.75E-6 0.05718 " pathEditMode="relative" rAng="0" ptsTypes="AA">
                                      <p:cBhvr>
                                        <p:cTn id="26" dur="1500" fill="hold"/>
                                        <p:tgtEl>
                                          <p:spTgt spid="80"/>
                                        </p:tgtEl>
                                        <p:attrNameLst>
                                          <p:attrName>ppt_x</p:attrName>
                                          <p:attrName>ppt_y</p:attrName>
                                        </p:attrNameLst>
                                      </p:cBhvr>
                                      <p:rCtr x="0" y="2847"/>
                                    </p:animMotion>
                                  </p:childTnLst>
                                </p:cTn>
                              </p:par>
                              <p:par>
                                <p:cTn id="27" presetID="42" presetClass="path" presetSubtype="0" repeatCount="indefinite" fill="hold" nodeType="withEffect">
                                  <p:stCondLst>
                                    <p:cond delay="0"/>
                                  </p:stCondLst>
                                  <p:childTnLst>
                                    <p:animMotion origin="layout" path="M -3.75E-6 -1.85185E-6 L -3.75E-6 0.06158 " pathEditMode="relative" rAng="0" ptsTypes="AA">
                                      <p:cBhvr>
                                        <p:cTn id="28" dur="1500" fill="hold"/>
                                        <p:tgtEl>
                                          <p:spTgt spid="79"/>
                                        </p:tgtEl>
                                        <p:attrNameLst>
                                          <p:attrName>ppt_x</p:attrName>
                                          <p:attrName>ppt_y</p:attrName>
                                        </p:attrNameLst>
                                      </p:cBhvr>
                                      <p:rCtr x="0" y="3079"/>
                                    </p:animMotion>
                                  </p:childTnLst>
                                </p:cTn>
                              </p:par>
                              <p:par>
                                <p:cTn id="29" presetID="64" presetClass="path" presetSubtype="0" repeatCount="indefinite" fill="hold" nodeType="withEffect">
                                  <p:stCondLst>
                                    <p:cond delay="0"/>
                                  </p:stCondLst>
                                  <p:endCondLst>
                                    <p:cond evt="onNext" delay="0">
                                      <p:tgtEl>
                                        <p:sldTgt/>
                                      </p:tgtEl>
                                    </p:cond>
                                  </p:endCondLst>
                                  <p:childTnLst>
                                    <p:animMotion origin="layout" path="M -3.75E-6 2.96296E-6 L -3.75E-6 -0.05533 " pathEditMode="relative" rAng="0" ptsTypes="AA">
                                      <p:cBhvr>
                                        <p:cTn id="30" dur="1500" fill="hold"/>
                                        <p:tgtEl>
                                          <p:spTgt spid="99"/>
                                        </p:tgtEl>
                                        <p:attrNameLst>
                                          <p:attrName>ppt_x</p:attrName>
                                          <p:attrName>ppt_y</p:attrName>
                                        </p:attrNameLst>
                                      </p:cBhvr>
                                      <p:rCtr x="0" y="-2778"/>
                                    </p:animMotion>
                                  </p:childTnLst>
                                </p:cTn>
                              </p:par>
                              <p:par>
                                <p:cTn id="31" presetID="64" presetClass="path" presetSubtype="0" repeatCount="indefinite" fill="hold" nodeType="withEffect">
                                  <p:stCondLst>
                                    <p:cond delay="0"/>
                                  </p:stCondLst>
                                  <p:endCondLst>
                                    <p:cond evt="onNext" delay="0">
                                      <p:tgtEl>
                                        <p:sldTgt/>
                                      </p:tgtEl>
                                    </p:cond>
                                  </p:endCondLst>
                                  <p:childTnLst>
                                    <p:animMotion origin="layout" path="M -3.75E-6 4.44444E-6 L -3.75E-6 -0.05602 " pathEditMode="relative" rAng="0" ptsTypes="AA">
                                      <p:cBhvr>
                                        <p:cTn id="32" dur="1500" fill="hold"/>
                                        <p:tgtEl>
                                          <p:spTgt spid="100"/>
                                        </p:tgtEl>
                                        <p:attrNameLst>
                                          <p:attrName>ppt_x</p:attrName>
                                          <p:attrName>ppt_y</p:attrName>
                                        </p:attrNameLst>
                                      </p:cBhvr>
                                      <p:rCtr x="0" y="-2801"/>
                                    </p:animMotion>
                                  </p:childTnLst>
                                </p:cTn>
                              </p:par>
                              <p:par>
                                <p:cTn id="33" presetID="0" presetClass="path" presetSubtype="0" repeatCount="indefinite" fill="hold" nodeType="withEffect">
                                  <p:stCondLst>
                                    <p:cond delay="0"/>
                                  </p:stCondLst>
                                  <p:endCondLst>
                                    <p:cond evt="onNext" delay="0">
                                      <p:tgtEl>
                                        <p:sldTgt/>
                                      </p:tgtEl>
                                    </p:cond>
                                  </p:endCondLst>
                                  <p:childTnLst>
                                    <p:animMotion origin="layout" path="M -3.75E-6 -0.00023 C -3.75E-6 -0.01968 -0.00039 -0.02986 -0.00117 -0.04607 C -0.00039 -0.06088 -0.03476 -0.05949 -0.05065 -0.05949 " pathEditMode="relative" rAng="0" ptsTypes="AAA">
                                      <p:cBhvr>
                                        <p:cTn id="34" dur="1500" fill="hold"/>
                                        <p:tgtEl>
                                          <p:spTgt spid="101"/>
                                        </p:tgtEl>
                                        <p:attrNameLst>
                                          <p:attrName>ppt_x</p:attrName>
                                          <p:attrName>ppt_y</p:attrName>
                                        </p:attrNameLst>
                                      </p:cBhvr>
                                      <p:rCtr x="-2539" y="-2963"/>
                                    </p:animMotion>
                                  </p:childTnLst>
                                </p:cTn>
                              </p:par>
                              <p:par>
                                <p:cTn id="35" presetID="8" presetClass="emph" presetSubtype="0" repeatCount="indefinite" fill="hold" nodeType="withEffect">
                                  <p:stCondLst>
                                    <p:cond delay="0"/>
                                  </p:stCondLst>
                                  <p:endCondLst>
                                    <p:cond evt="onNext" delay="0">
                                      <p:tgtEl>
                                        <p:sldTgt/>
                                      </p:tgtEl>
                                    </p:cond>
                                  </p:endCondLst>
                                  <p:childTnLst>
                                    <p:animRot by="-5400000">
                                      <p:cBhvr>
                                        <p:cTn id="36" dur="1500" fill="hold"/>
                                        <p:tgtEl>
                                          <p:spTgt spid="101"/>
                                        </p:tgtEl>
                                        <p:attrNameLst>
                                          <p:attrName>r</p:attrName>
                                        </p:attrNameLst>
                                      </p:cBhvr>
                                    </p:animRot>
                                  </p:childTnLst>
                                </p:cTn>
                              </p:par>
                              <p:par>
                                <p:cTn id="37" presetID="35" presetClass="path" presetSubtype="0" repeatCount="indefinite" fill="hold" nodeType="withEffect">
                                  <p:stCondLst>
                                    <p:cond delay="100"/>
                                  </p:stCondLst>
                                  <p:endCondLst>
                                    <p:cond evt="onNext" delay="0">
                                      <p:tgtEl>
                                        <p:sldTgt/>
                                      </p:tgtEl>
                                    </p:cond>
                                  </p:endCondLst>
                                  <p:childTnLst>
                                    <p:animMotion origin="layout" path="M 4.79167E-6 7.40741E-7 L -0.03373 7.40741E-7 " pathEditMode="relative" rAng="0" ptsTypes="AA">
                                      <p:cBhvr>
                                        <p:cTn id="38" dur="1500" fill="hold"/>
                                        <p:tgtEl>
                                          <p:spTgt spid="105"/>
                                        </p:tgtEl>
                                        <p:attrNameLst>
                                          <p:attrName>ppt_x</p:attrName>
                                          <p:attrName>ppt_y</p:attrName>
                                        </p:attrNameLst>
                                      </p:cBhvr>
                                      <p:rCtr x="-1693" y="0"/>
                                    </p:animMotion>
                                  </p:childTnLst>
                                </p:cTn>
                              </p:par>
                              <p:par>
                                <p:cTn id="39" presetID="35" presetClass="path" presetSubtype="0" repeatCount="indefinite" fill="hold" nodeType="withEffect">
                                  <p:stCondLst>
                                    <p:cond delay="0"/>
                                  </p:stCondLst>
                                  <p:endCondLst>
                                    <p:cond evt="onNext" delay="0">
                                      <p:tgtEl>
                                        <p:sldTgt/>
                                      </p:tgtEl>
                                    </p:cond>
                                  </p:endCondLst>
                                  <p:childTnLst>
                                    <p:animMotion origin="layout" path="M -1.875E-6 7.40741E-7 L -0.04531 7.40741E-7 " pathEditMode="relative" rAng="0" ptsTypes="AA">
                                      <p:cBhvr>
                                        <p:cTn id="40" dur="1500" fill="hold"/>
                                        <p:tgtEl>
                                          <p:spTgt spid="103"/>
                                        </p:tgtEl>
                                        <p:attrNameLst>
                                          <p:attrName>ppt_x</p:attrName>
                                          <p:attrName>ppt_y</p:attrName>
                                        </p:attrNameLst>
                                      </p:cBhvr>
                                      <p:rCtr x="-22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ick building with a green door&#10;&#10;Description automatically generated">
            <a:extLst>
              <a:ext uri="{FF2B5EF4-FFF2-40B4-BE49-F238E27FC236}">
                <a16:creationId xmlns:a16="http://schemas.microsoft.com/office/drawing/2014/main" id="{A7968F55-7FBF-A301-C3FA-E7EE32CCF9BD}"/>
              </a:ext>
            </a:extLst>
          </p:cNvPr>
          <p:cNvPicPr>
            <a:picLocks noChangeAspect="1"/>
          </p:cNvPicPr>
          <p:nvPr/>
        </p:nvPicPr>
        <p:blipFill rotWithShape="1">
          <a:blip r:embed="rId3">
            <a:extLst>
              <a:ext uri="{28A0092B-C50C-407E-A947-70E740481C1C}">
                <a14:useLocalDpi xmlns:a14="http://schemas.microsoft.com/office/drawing/2010/main" val="0"/>
              </a:ext>
            </a:extLst>
          </a:blip>
          <a:srcRect t="43391" r="9066" b="19592"/>
          <a:stretch/>
        </p:blipFill>
        <p:spPr>
          <a:xfrm>
            <a:off x="0" y="0"/>
            <a:ext cx="12192001" cy="6858000"/>
          </a:xfrm>
          <a:prstGeom prst="rect">
            <a:avLst/>
          </a:prstGeom>
        </p:spPr>
      </p:pic>
      <p:sp>
        <p:nvSpPr>
          <p:cNvPr id="3" name="Rectangle 2">
            <a:extLst>
              <a:ext uri="{FF2B5EF4-FFF2-40B4-BE49-F238E27FC236}">
                <a16:creationId xmlns:a16="http://schemas.microsoft.com/office/drawing/2014/main" id="{73617A82-B92D-0360-CA9D-D10FCD618108}"/>
              </a:ext>
            </a:extLst>
          </p:cNvPr>
          <p:cNvSpPr>
            <a:spLocks noGrp="1" noRot="1" noMove="1" noResize="1" noEditPoints="1" noAdjustHandles="1" noChangeArrowheads="1" noChangeShapeType="1"/>
          </p:cNvSpPr>
          <p:nvPr/>
        </p:nvSpPr>
        <p:spPr>
          <a:xfrm>
            <a:off x="0" y="0"/>
            <a:ext cx="12192000" cy="6858000"/>
          </a:xfrm>
          <a:prstGeom prst="rect">
            <a:avLst/>
          </a:prstGeom>
          <a:gradFill flip="none" rotWithShape="1">
            <a:gsLst>
              <a:gs pos="0">
                <a:schemeClr val="bg1"/>
              </a:gs>
              <a:gs pos="100000">
                <a:schemeClr val="bg1">
                  <a:alpha val="6000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7EC172E-744E-A1F9-800F-BEDFE0C6CC96}"/>
              </a:ext>
            </a:extLst>
          </p:cNvPr>
          <p:cNvGrpSpPr/>
          <p:nvPr/>
        </p:nvGrpSpPr>
        <p:grpSpPr>
          <a:xfrm>
            <a:off x="701382" y="2382725"/>
            <a:ext cx="2219126" cy="3055344"/>
            <a:chOff x="739129" y="2384565"/>
            <a:chExt cx="2219126" cy="3055344"/>
          </a:xfrm>
        </p:grpSpPr>
        <p:pic>
          <p:nvPicPr>
            <p:cNvPr id="12" name="Picture 11" descr="A person in a suit smiling&#10;&#10;Description automatically generated">
              <a:extLst>
                <a:ext uri="{FF2B5EF4-FFF2-40B4-BE49-F238E27FC236}">
                  <a16:creationId xmlns:a16="http://schemas.microsoft.com/office/drawing/2014/main" id="{47313FDE-3224-5787-81FE-A3BE58C57052}"/>
                </a:ext>
              </a:extLst>
            </p:cNvPr>
            <p:cNvPicPr>
              <a:picLocks noChangeAspect="1"/>
            </p:cNvPicPr>
            <p:nvPr/>
          </p:nvPicPr>
          <p:blipFill rotWithShape="1">
            <a:blip r:embed="rId4">
              <a:extLst>
                <a:ext uri="{28A0092B-C50C-407E-A947-70E740481C1C}">
                  <a14:useLocalDpi xmlns:a14="http://schemas.microsoft.com/office/drawing/2010/main" val="0"/>
                </a:ext>
              </a:extLst>
            </a:blip>
            <a:srcRect l="6502" r="20867"/>
            <a:stretch/>
          </p:blipFill>
          <p:spPr>
            <a:xfrm>
              <a:off x="739129" y="2384565"/>
              <a:ext cx="2219126" cy="3055344"/>
            </a:xfrm>
            <a:prstGeom prst="roundRect">
              <a:avLst/>
            </a:prstGeom>
          </p:spPr>
        </p:pic>
        <p:sp>
          <p:nvSpPr>
            <p:cNvPr id="13" name="Rectangle 12">
              <a:extLst>
                <a:ext uri="{FF2B5EF4-FFF2-40B4-BE49-F238E27FC236}">
                  <a16:creationId xmlns:a16="http://schemas.microsoft.com/office/drawing/2014/main" id="{1510F2AB-D6A0-56A9-784B-93DBE2336551}"/>
                </a:ext>
              </a:extLst>
            </p:cNvPr>
            <p:cNvSpPr/>
            <p:nvPr/>
          </p:nvSpPr>
          <p:spPr>
            <a:xfrm>
              <a:off x="739130" y="2390751"/>
              <a:ext cx="2219125" cy="3042972"/>
            </a:xfrm>
            <a:prstGeom prst="roundRect">
              <a:avLst/>
            </a:prstGeom>
            <a:gradFill flip="none" rotWithShape="1">
              <a:gsLst>
                <a:gs pos="0">
                  <a:schemeClr val="tx1">
                    <a:lumMod val="95000"/>
                    <a:lumOff val="5000"/>
                  </a:schemeClr>
                </a:gs>
                <a:gs pos="56000">
                  <a:schemeClr val="accent1">
                    <a:tint val="23500"/>
                    <a:satMod val="160000"/>
                    <a:alpha val="1000"/>
                    <a:lumMod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B51C65C6-F3AE-C5BE-037E-A7E8B9DE0F35}"/>
              </a:ext>
            </a:extLst>
          </p:cNvPr>
          <p:cNvSpPr txBox="1"/>
          <p:nvPr/>
        </p:nvSpPr>
        <p:spPr>
          <a:xfrm>
            <a:off x="914399" y="4469087"/>
            <a:ext cx="2006109" cy="954107"/>
          </a:xfrm>
          <a:prstGeom prst="rect">
            <a:avLst/>
          </a:prstGeom>
          <a:noFill/>
        </p:spPr>
        <p:txBody>
          <a:bodyPr wrap="square" rtlCol="0">
            <a:spAutoFit/>
          </a:bodyPr>
          <a:lstStyle/>
          <a:p>
            <a:r>
              <a:rPr lang="en-US" sz="2800" i="1">
                <a:solidFill>
                  <a:schemeClr val="bg1"/>
                </a:solidFill>
                <a:latin typeface="Albert Sans SemiBold" pitchFamily="2" charset="0"/>
              </a:rPr>
              <a:t>Andrew</a:t>
            </a:r>
            <a:r>
              <a:rPr lang="en-US" sz="2800" i="1">
                <a:solidFill>
                  <a:schemeClr val="bg1"/>
                </a:solidFill>
                <a:latin typeface="Albert Sans Black" pitchFamily="2" charset="0"/>
              </a:rPr>
              <a:t> </a:t>
            </a:r>
            <a:r>
              <a:rPr lang="en-US" sz="2800" i="1">
                <a:solidFill>
                  <a:schemeClr val="bg1"/>
                </a:solidFill>
                <a:latin typeface="Albert Sans ExtraLight" pitchFamily="2" charset="0"/>
              </a:rPr>
              <a:t>Mesa</a:t>
            </a:r>
          </a:p>
        </p:txBody>
      </p:sp>
      <p:grpSp>
        <p:nvGrpSpPr>
          <p:cNvPr id="14" name="Group 13">
            <a:extLst>
              <a:ext uri="{FF2B5EF4-FFF2-40B4-BE49-F238E27FC236}">
                <a16:creationId xmlns:a16="http://schemas.microsoft.com/office/drawing/2014/main" id="{00522415-BEE8-0A13-16E3-9B5E12498476}"/>
              </a:ext>
            </a:extLst>
          </p:cNvPr>
          <p:cNvGrpSpPr/>
          <p:nvPr/>
        </p:nvGrpSpPr>
        <p:grpSpPr>
          <a:xfrm>
            <a:off x="9336921" y="2388910"/>
            <a:ext cx="2219125" cy="3042972"/>
            <a:chOff x="9402698" y="2409406"/>
            <a:chExt cx="2219125" cy="3042972"/>
          </a:xfrm>
        </p:grpSpPr>
        <p:pic>
          <p:nvPicPr>
            <p:cNvPr id="35" name="Picture 34">
              <a:extLst>
                <a:ext uri="{FF2B5EF4-FFF2-40B4-BE49-F238E27FC236}">
                  <a16:creationId xmlns:a16="http://schemas.microsoft.com/office/drawing/2014/main" id="{FC713C24-312A-8AA7-83E1-9E115FC2D6D4}"/>
                </a:ext>
              </a:extLst>
            </p:cNvPr>
            <p:cNvPicPr>
              <a:picLocks noChangeAspect="1"/>
            </p:cNvPicPr>
            <p:nvPr/>
          </p:nvPicPr>
          <p:blipFill rotWithShape="1">
            <a:blip r:embed="rId5">
              <a:extLst>
                <a:ext uri="{28A0092B-C50C-407E-A947-70E740481C1C}">
                  <a14:useLocalDpi xmlns:a14="http://schemas.microsoft.com/office/drawing/2010/main" val="0"/>
                </a:ext>
              </a:extLst>
            </a:blip>
            <a:srcRect l="28280" t="5395" r="32996" b="254"/>
            <a:stretch/>
          </p:blipFill>
          <p:spPr>
            <a:xfrm flipH="1">
              <a:off x="9402698" y="2409406"/>
              <a:ext cx="2219125" cy="3042972"/>
            </a:xfrm>
            <a:prstGeom prst="roundRect">
              <a:avLst/>
            </a:prstGeom>
          </p:spPr>
        </p:pic>
        <p:sp>
          <p:nvSpPr>
            <p:cNvPr id="27" name="Rectangle 26">
              <a:extLst>
                <a:ext uri="{FF2B5EF4-FFF2-40B4-BE49-F238E27FC236}">
                  <a16:creationId xmlns:a16="http://schemas.microsoft.com/office/drawing/2014/main" id="{2BB5F54D-FD62-196C-AC07-B8D9415840B3}"/>
                </a:ext>
              </a:extLst>
            </p:cNvPr>
            <p:cNvSpPr/>
            <p:nvPr/>
          </p:nvSpPr>
          <p:spPr>
            <a:xfrm>
              <a:off x="9402698" y="2409406"/>
              <a:ext cx="2219125" cy="3042972"/>
            </a:xfrm>
            <a:prstGeom prst="roundRect">
              <a:avLst/>
            </a:prstGeom>
            <a:gradFill flip="none" rotWithShape="1">
              <a:gsLst>
                <a:gs pos="0">
                  <a:schemeClr val="tx1">
                    <a:lumMod val="95000"/>
                    <a:lumOff val="5000"/>
                  </a:schemeClr>
                </a:gs>
                <a:gs pos="56000">
                  <a:schemeClr val="accent1">
                    <a:tint val="23500"/>
                    <a:satMod val="160000"/>
                    <a:alpha val="1000"/>
                    <a:lumMod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531FBE0-4F1A-2C78-0C71-45268B0DCEA9}"/>
              </a:ext>
            </a:extLst>
          </p:cNvPr>
          <p:cNvGrpSpPr/>
          <p:nvPr/>
        </p:nvGrpSpPr>
        <p:grpSpPr>
          <a:xfrm>
            <a:off x="3558061" y="2338872"/>
            <a:ext cx="2219126" cy="3051663"/>
            <a:chOff x="3638517" y="2384566"/>
            <a:chExt cx="2219126" cy="3051663"/>
          </a:xfrm>
        </p:grpSpPr>
        <p:pic>
          <p:nvPicPr>
            <p:cNvPr id="9" name="Picture 8" descr="A person in a suit and tie&#10;&#10;Description automatically generated">
              <a:extLst>
                <a:ext uri="{FF2B5EF4-FFF2-40B4-BE49-F238E27FC236}">
                  <a16:creationId xmlns:a16="http://schemas.microsoft.com/office/drawing/2014/main" id="{0563D8A5-CB52-B1D3-7503-E6D107FF4867}"/>
                </a:ext>
              </a:extLst>
            </p:cNvPr>
            <p:cNvPicPr>
              <a:picLocks noChangeAspect="1"/>
            </p:cNvPicPr>
            <p:nvPr/>
          </p:nvPicPr>
          <p:blipFill rotWithShape="1">
            <a:blip r:embed="rId6">
              <a:extLst>
                <a:ext uri="{28A0092B-C50C-407E-A947-70E740481C1C}">
                  <a14:useLocalDpi xmlns:a14="http://schemas.microsoft.com/office/drawing/2010/main" val="0"/>
                </a:ext>
              </a:extLst>
            </a:blip>
            <a:srcRect l="13640" r="13642"/>
            <a:stretch/>
          </p:blipFill>
          <p:spPr>
            <a:xfrm>
              <a:off x="3638517" y="2384566"/>
              <a:ext cx="2219126" cy="3051663"/>
            </a:xfrm>
            <a:prstGeom prst="roundRect">
              <a:avLst/>
            </a:prstGeom>
          </p:spPr>
        </p:pic>
        <p:sp>
          <p:nvSpPr>
            <p:cNvPr id="10" name="Rectangle 9">
              <a:extLst>
                <a:ext uri="{FF2B5EF4-FFF2-40B4-BE49-F238E27FC236}">
                  <a16:creationId xmlns:a16="http://schemas.microsoft.com/office/drawing/2014/main" id="{AE48BE83-E42B-4796-9D70-8B612E56523C}"/>
                </a:ext>
              </a:extLst>
            </p:cNvPr>
            <p:cNvSpPr/>
            <p:nvPr/>
          </p:nvSpPr>
          <p:spPr>
            <a:xfrm>
              <a:off x="3638518" y="2388911"/>
              <a:ext cx="2219125" cy="3042972"/>
            </a:xfrm>
            <a:prstGeom prst="roundRect">
              <a:avLst/>
            </a:prstGeom>
            <a:gradFill flip="none" rotWithShape="1">
              <a:gsLst>
                <a:gs pos="0">
                  <a:schemeClr val="tx1">
                    <a:lumMod val="95000"/>
                    <a:lumOff val="5000"/>
                  </a:schemeClr>
                </a:gs>
                <a:gs pos="56000">
                  <a:schemeClr val="accent1">
                    <a:tint val="23500"/>
                    <a:satMod val="160000"/>
                    <a:alpha val="1000"/>
                    <a:lumMod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29050D9-8441-350B-5312-3305A7FD4CB1}"/>
              </a:ext>
            </a:extLst>
          </p:cNvPr>
          <p:cNvSpPr txBox="1"/>
          <p:nvPr/>
        </p:nvSpPr>
        <p:spPr>
          <a:xfrm>
            <a:off x="3767667" y="4469089"/>
            <a:ext cx="2009552" cy="954107"/>
          </a:xfrm>
          <a:prstGeom prst="rect">
            <a:avLst/>
          </a:prstGeom>
          <a:noFill/>
        </p:spPr>
        <p:txBody>
          <a:bodyPr wrap="square" rtlCol="0">
            <a:spAutoFit/>
          </a:bodyPr>
          <a:lstStyle/>
          <a:p>
            <a:r>
              <a:rPr lang="en-US" sz="2800" i="1">
                <a:solidFill>
                  <a:schemeClr val="bg1"/>
                </a:solidFill>
                <a:latin typeface="Albert Sans SemiBold" pitchFamily="2" charset="0"/>
              </a:rPr>
              <a:t>Connor</a:t>
            </a:r>
            <a:r>
              <a:rPr lang="en-US" sz="2800" i="1">
                <a:solidFill>
                  <a:schemeClr val="bg1"/>
                </a:solidFill>
                <a:latin typeface="Albert Sans Black" pitchFamily="2" charset="0"/>
              </a:rPr>
              <a:t> </a:t>
            </a:r>
            <a:r>
              <a:rPr lang="en-US" sz="2800" i="1">
                <a:solidFill>
                  <a:schemeClr val="bg1"/>
                </a:solidFill>
                <a:latin typeface="Albert Sans ExtraLight" pitchFamily="2" charset="0"/>
              </a:rPr>
              <a:t>Wirsing</a:t>
            </a:r>
          </a:p>
        </p:txBody>
      </p:sp>
      <p:grpSp>
        <p:nvGrpSpPr>
          <p:cNvPr id="11" name="Group 10">
            <a:extLst>
              <a:ext uri="{FF2B5EF4-FFF2-40B4-BE49-F238E27FC236}">
                <a16:creationId xmlns:a16="http://schemas.microsoft.com/office/drawing/2014/main" id="{FAB7751D-C375-5475-E303-21EFF9F1BDB1}"/>
              </a:ext>
            </a:extLst>
          </p:cNvPr>
          <p:cNvGrpSpPr/>
          <p:nvPr/>
        </p:nvGrpSpPr>
        <p:grpSpPr>
          <a:xfrm>
            <a:off x="6414740" y="2388910"/>
            <a:ext cx="2219125" cy="3042973"/>
            <a:chOff x="6590120" y="2409405"/>
            <a:chExt cx="2219125" cy="3042973"/>
          </a:xfrm>
        </p:grpSpPr>
        <p:pic>
          <p:nvPicPr>
            <p:cNvPr id="4" name="Picture 3" descr="A person in a suit and tie&#10;&#10;Description automatically generated">
              <a:extLst>
                <a:ext uri="{FF2B5EF4-FFF2-40B4-BE49-F238E27FC236}">
                  <a16:creationId xmlns:a16="http://schemas.microsoft.com/office/drawing/2014/main" id="{20BB48F9-7590-CB80-CDCA-CEED3BF9BBA9}"/>
                </a:ext>
              </a:extLst>
            </p:cNvPr>
            <p:cNvPicPr>
              <a:picLocks noChangeAspect="1"/>
            </p:cNvPicPr>
            <p:nvPr/>
          </p:nvPicPr>
          <p:blipFill rotWithShape="1">
            <a:blip r:embed="rId7">
              <a:extLst>
                <a:ext uri="{28A0092B-C50C-407E-A947-70E740481C1C}">
                  <a14:useLocalDpi xmlns:a14="http://schemas.microsoft.com/office/drawing/2010/main" val="0"/>
                </a:ext>
              </a:extLst>
            </a:blip>
            <a:srcRect l="4762" r="4762"/>
            <a:stretch/>
          </p:blipFill>
          <p:spPr>
            <a:xfrm>
              <a:off x="6590120" y="2409405"/>
              <a:ext cx="2219125" cy="3042973"/>
            </a:xfrm>
            <a:prstGeom prst="roundRect">
              <a:avLst/>
            </a:prstGeom>
          </p:spPr>
        </p:pic>
        <p:sp>
          <p:nvSpPr>
            <p:cNvPr id="5" name="Rectangle 4">
              <a:extLst>
                <a:ext uri="{FF2B5EF4-FFF2-40B4-BE49-F238E27FC236}">
                  <a16:creationId xmlns:a16="http://schemas.microsoft.com/office/drawing/2014/main" id="{54D5091C-35E7-18B1-7DB8-D034B701FA36}"/>
                </a:ext>
              </a:extLst>
            </p:cNvPr>
            <p:cNvSpPr/>
            <p:nvPr/>
          </p:nvSpPr>
          <p:spPr>
            <a:xfrm>
              <a:off x="6590120" y="2409405"/>
              <a:ext cx="2219125" cy="3042972"/>
            </a:xfrm>
            <a:prstGeom prst="roundRect">
              <a:avLst/>
            </a:prstGeom>
            <a:gradFill flip="none" rotWithShape="1">
              <a:gsLst>
                <a:gs pos="0">
                  <a:schemeClr val="tx1">
                    <a:lumMod val="95000"/>
                    <a:lumOff val="5000"/>
                  </a:schemeClr>
                </a:gs>
                <a:gs pos="56000">
                  <a:schemeClr val="accent1">
                    <a:tint val="23500"/>
                    <a:satMod val="160000"/>
                    <a:alpha val="1000"/>
                    <a:lumMod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59285E65-5C65-8D87-2CF4-79B12FC07E9D}"/>
              </a:ext>
            </a:extLst>
          </p:cNvPr>
          <p:cNvSpPr txBox="1"/>
          <p:nvPr/>
        </p:nvSpPr>
        <p:spPr>
          <a:xfrm>
            <a:off x="6629400" y="4467772"/>
            <a:ext cx="2004431" cy="954107"/>
          </a:xfrm>
          <a:prstGeom prst="rect">
            <a:avLst/>
          </a:prstGeom>
          <a:noFill/>
        </p:spPr>
        <p:txBody>
          <a:bodyPr wrap="square" rtlCol="0">
            <a:spAutoFit/>
          </a:bodyPr>
          <a:lstStyle/>
          <a:p>
            <a:r>
              <a:rPr lang="en-US" sz="2800" i="1">
                <a:solidFill>
                  <a:schemeClr val="bg1"/>
                </a:solidFill>
                <a:latin typeface="Albert Sans SemiBold" pitchFamily="2" charset="0"/>
              </a:rPr>
              <a:t>Matthew</a:t>
            </a:r>
            <a:r>
              <a:rPr lang="en-US" sz="2800" i="1">
                <a:solidFill>
                  <a:schemeClr val="bg1"/>
                </a:solidFill>
                <a:latin typeface="Albert Sans Black" pitchFamily="2" charset="0"/>
              </a:rPr>
              <a:t> </a:t>
            </a:r>
            <a:r>
              <a:rPr lang="en-US" sz="2800" i="1">
                <a:solidFill>
                  <a:schemeClr val="bg1"/>
                </a:solidFill>
                <a:latin typeface="Albert Sans ExtraLight" pitchFamily="2" charset="0"/>
              </a:rPr>
              <a:t>Neuffer</a:t>
            </a:r>
          </a:p>
        </p:txBody>
      </p:sp>
      <p:sp>
        <p:nvSpPr>
          <p:cNvPr id="33" name="TextBox 32">
            <a:extLst>
              <a:ext uri="{FF2B5EF4-FFF2-40B4-BE49-F238E27FC236}">
                <a16:creationId xmlns:a16="http://schemas.microsoft.com/office/drawing/2014/main" id="{21196AA8-8E23-1B40-BD1F-C139C370B678}"/>
              </a:ext>
            </a:extLst>
          </p:cNvPr>
          <p:cNvSpPr txBox="1"/>
          <p:nvPr/>
        </p:nvSpPr>
        <p:spPr>
          <a:xfrm>
            <a:off x="9550400" y="4469087"/>
            <a:ext cx="2005646" cy="954107"/>
          </a:xfrm>
          <a:prstGeom prst="rect">
            <a:avLst/>
          </a:prstGeom>
          <a:noFill/>
        </p:spPr>
        <p:txBody>
          <a:bodyPr wrap="square" rtlCol="0">
            <a:spAutoFit/>
          </a:bodyPr>
          <a:lstStyle/>
          <a:p>
            <a:r>
              <a:rPr lang="en-US" sz="2800" i="1">
                <a:solidFill>
                  <a:schemeClr val="bg1"/>
                </a:solidFill>
                <a:latin typeface="Albert Sans SemiBold" pitchFamily="2" charset="0"/>
              </a:rPr>
              <a:t>Gabriel</a:t>
            </a:r>
          </a:p>
          <a:p>
            <a:r>
              <a:rPr lang="en-US" sz="2800" i="1">
                <a:solidFill>
                  <a:schemeClr val="bg1"/>
                </a:solidFill>
                <a:latin typeface="Albert Sans ExtraLight" pitchFamily="2" charset="0"/>
              </a:rPr>
              <a:t>Bohorquez</a:t>
            </a:r>
          </a:p>
        </p:txBody>
      </p:sp>
      <p:sp>
        <p:nvSpPr>
          <p:cNvPr id="36" name="TextBox 35">
            <a:extLst>
              <a:ext uri="{FF2B5EF4-FFF2-40B4-BE49-F238E27FC236}">
                <a16:creationId xmlns:a16="http://schemas.microsoft.com/office/drawing/2014/main" id="{E4F70E7B-3DF4-D2B6-4B21-799D728AF605}"/>
              </a:ext>
            </a:extLst>
          </p:cNvPr>
          <p:cNvSpPr txBox="1"/>
          <p:nvPr/>
        </p:nvSpPr>
        <p:spPr>
          <a:xfrm>
            <a:off x="9271467" y="5539929"/>
            <a:ext cx="2219126" cy="553998"/>
          </a:xfrm>
          <a:prstGeom prst="rect">
            <a:avLst/>
          </a:prstGeom>
          <a:noFill/>
        </p:spPr>
        <p:txBody>
          <a:bodyPr wrap="square" lIns="91440" tIns="45720" rIns="91440" bIns="45720" rtlCol="0" anchor="t">
            <a:spAutoFit/>
          </a:bodyPr>
          <a:lstStyle/>
          <a:p>
            <a:pPr algn="ctr"/>
            <a:r>
              <a:rPr lang="en-US" sz="1500">
                <a:latin typeface="Albert Sans"/>
              </a:rPr>
              <a:t>Communicator Leader</a:t>
            </a:r>
          </a:p>
          <a:p>
            <a:pPr algn="ctr"/>
            <a:r>
              <a:rPr lang="en-US" sz="1500">
                <a:latin typeface="Albert Sans"/>
              </a:rPr>
              <a:t>Photographer</a:t>
            </a:r>
          </a:p>
        </p:txBody>
      </p:sp>
      <p:sp>
        <p:nvSpPr>
          <p:cNvPr id="37" name="TextBox 36">
            <a:extLst>
              <a:ext uri="{FF2B5EF4-FFF2-40B4-BE49-F238E27FC236}">
                <a16:creationId xmlns:a16="http://schemas.microsoft.com/office/drawing/2014/main" id="{F0EA56C4-06D9-5708-026B-4DDD6B918799}"/>
              </a:ext>
            </a:extLst>
          </p:cNvPr>
          <p:cNvSpPr txBox="1"/>
          <p:nvPr/>
        </p:nvSpPr>
        <p:spPr>
          <a:xfrm>
            <a:off x="6414781" y="5539929"/>
            <a:ext cx="2219126" cy="553998"/>
          </a:xfrm>
          <a:prstGeom prst="rect">
            <a:avLst/>
          </a:prstGeom>
          <a:noFill/>
        </p:spPr>
        <p:txBody>
          <a:bodyPr wrap="square" rtlCol="0">
            <a:spAutoFit/>
          </a:bodyPr>
          <a:lstStyle/>
          <a:p>
            <a:pPr algn="ctr"/>
            <a:r>
              <a:rPr lang="en-US" sz="1500">
                <a:latin typeface="Albert Sans" pitchFamily="2" charset="0"/>
              </a:rPr>
              <a:t>Team Scribe</a:t>
            </a:r>
          </a:p>
          <a:p>
            <a:pPr algn="ctr"/>
            <a:r>
              <a:rPr lang="en-US" sz="1500">
                <a:latin typeface="Albert Sans" pitchFamily="2" charset="0"/>
              </a:rPr>
              <a:t>Head Designer</a:t>
            </a:r>
          </a:p>
        </p:txBody>
      </p:sp>
      <p:sp>
        <p:nvSpPr>
          <p:cNvPr id="38" name="TextBox 37">
            <a:extLst>
              <a:ext uri="{FF2B5EF4-FFF2-40B4-BE49-F238E27FC236}">
                <a16:creationId xmlns:a16="http://schemas.microsoft.com/office/drawing/2014/main" id="{2F8534B3-FA0B-C1FB-660E-98C36FF958A7}"/>
              </a:ext>
            </a:extLst>
          </p:cNvPr>
          <p:cNvSpPr txBox="1"/>
          <p:nvPr/>
        </p:nvSpPr>
        <p:spPr>
          <a:xfrm>
            <a:off x="3558093" y="5539929"/>
            <a:ext cx="2219126" cy="323165"/>
          </a:xfrm>
          <a:prstGeom prst="rect">
            <a:avLst/>
          </a:prstGeom>
          <a:noFill/>
        </p:spPr>
        <p:txBody>
          <a:bodyPr wrap="square" rtlCol="0">
            <a:spAutoFit/>
          </a:bodyPr>
          <a:lstStyle/>
          <a:p>
            <a:pPr algn="ctr"/>
            <a:r>
              <a:rPr lang="en-US" sz="1500">
                <a:latin typeface="Albert Sans" pitchFamily="2" charset="0"/>
              </a:rPr>
              <a:t>Lead Researcher</a:t>
            </a:r>
          </a:p>
        </p:txBody>
      </p:sp>
      <p:sp>
        <p:nvSpPr>
          <p:cNvPr id="39" name="TextBox 38">
            <a:extLst>
              <a:ext uri="{FF2B5EF4-FFF2-40B4-BE49-F238E27FC236}">
                <a16:creationId xmlns:a16="http://schemas.microsoft.com/office/drawing/2014/main" id="{A29D4C9D-6AB7-171B-D2CD-D9740F1CE947}"/>
              </a:ext>
            </a:extLst>
          </p:cNvPr>
          <p:cNvSpPr txBox="1">
            <a:spLocks/>
          </p:cNvSpPr>
          <p:nvPr/>
        </p:nvSpPr>
        <p:spPr>
          <a:xfrm>
            <a:off x="701382" y="5539928"/>
            <a:ext cx="2219126" cy="323165"/>
          </a:xfrm>
          <a:prstGeom prst="rect">
            <a:avLst/>
          </a:prstGeom>
          <a:noFill/>
        </p:spPr>
        <p:txBody>
          <a:bodyPr wrap="square" rtlCol="0">
            <a:spAutoFit/>
          </a:bodyPr>
          <a:lstStyle/>
          <a:p>
            <a:pPr algn="ctr"/>
            <a:r>
              <a:rPr lang="en-US" sz="1500">
                <a:latin typeface="Albert Sans" pitchFamily="2" charset="0"/>
              </a:rPr>
              <a:t>Project Manager</a:t>
            </a:r>
          </a:p>
        </p:txBody>
      </p:sp>
      <p:sp>
        <p:nvSpPr>
          <p:cNvPr id="7" name="TextBox 6">
            <a:extLst>
              <a:ext uri="{FF2B5EF4-FFF2-40B4-BE49-F238E27FC236}">
                <a16:creationId xmlns:a16="http://schemas.microsoft.com/office/drawing/2014/main" id="{EECBC3B4-AB92-1521-FFDE-EF74FA424185}"/>
              </a:ext>
            </a:extLst>
          </p:cNvPr>
          <p:cNvSpPr txBox="1"/>
          <p:nvPr/>
        </p:nvSpPr>
        <p:spPr>
          <a:xfrm>
            <a:off x="2167781" y="589948"/>
            <a:ext cx="7856437" cy="1200329"/>
          </a:xfrm>
          <a:prstGeom prst="rect">
            <a:avLst/>
          </a:prstGeom>
          <a:noFill/>
        </p:spPr>
        <p:txBody>
          <a:bodyPr wrap="square" rtlCol="0">
            <a:spAutoFit/>
          </a:bodyPr>
          <a:lstStyle/>
          <a:p>
            <a:pPr algn="ctr"/>
            <a:r>
              <a:rPr lang="en-US" sz="7200" b="1" spc="-150">
                <a:latin typeface="Albert Sans" pitchFamily="2" charset="0"/>
              </a:rPr>
              <a:t>Meet the Team</a:t>
            </a:r>
          </a:p>
        </p:txBody>
      </p:sp>
      <p:sp>
        <p:nvSpPr>
          <p:cNvPr id="15" name="Slide Number Placeholder 14">
            <a:extLst>
              <a:ext uri="{FF2B5EF4-FFF2-40B4-BE49-F238E27FC236}">
                <a16:creationId xmlns:a16="http://schemas.microsoft.com/office/drawing/2014/main" id="{EC156BE8-058A-6E98-AC72-5494FF0CAAFD}"/>
              </a:ext>
            </a:extLst>
          </p:cNvPr>
          <p:cNvSpPr>
            <a:spLocks noGrp="1"/>
          </p:cNvSpPr>
          <p:nvPr>
            <p:ph type="sldNum" sz="quarter" idx="12"/>
          </p:nvPr>
        </p:nvSpPr>
        <p:spPr/>
        <p:txBody>
          <a:bodyPr/>
          <a:lstStyle/>
          <a:p>
            <a:fld id="{20EC90A2-57CC-4901-BC16-90F9502FC3D7}" type="slidenum">
              <a:rPr lang="en-US" smtClean="0">
                <a:latin typeface="Albert Sans" pitchFamily="2" charset="0"/>
              </a:rPr>
              <a:t>5</a:t>
            </a:fld>
            <a:endParaRPr lang="en-US">
              <a:latin typeface="Albert Sans" pitchFamily="2" charset="0"/>
            </a:endParaRPr>
          </a:p>
        </p:txBody>
      </p:sp>
      <p:grpSp>
        <p:nvGrpSpPr>
          <p:cNvPr id="19" name="Group 18">
            <a:extLst>
              <a:ext uri="{FF2B5EF4-FFF2-40B4-BE49-F238E27FC236}">
                <a16:creationId xmlns:a16="http://schemas.microsoft.com/office/drawing/2014/main" id="{6482C17C-9B8A-1CF9-EA07-C2708ADFB102}"/>
              </a:ext>
            </a:extLst>
          </p:cNvPr>
          <p:cNvGrpSpPr/>
          <p:nvPr/>
        </p:nvGrpSpPr>
        <p:grpSpPr>
          <a:xfrm>
            <a:off x="12725631" y="2038943"/>
            <a:ext cx="3786662" cy="581487"/>
            <a:chOff x="435142" y="2168761"/>
            <a:chExt cx="3786662" cy="581487"/>
          </a:xfrm>
        </p:grpSpPr>
        <p:sp>
          <p:nvSpPr>
            <p:cNvPr id="20" name="Rectangle: Rounded Corners 19">
              <a:extLst>
                <a:ext uri="{FF2B5EF4-FFF2-40B4-BE49-F238E27FC236}">
                  <a16:creationId xmlns:a16="http://schemas.microsoft.com/office/drawing/2014/main" id="{26261CBF-B6FF-CADC-357B-E800445C6F56}"/>
                </a:ext>
              </a:extLst>
            </p:cNvPr>
            <p:cNvSpPr/>
            <p:nvPr/>
          </p:nvSpPr>
          <p:spPr>
            <a:xfrm>
              <a:off x="435142" y="2168761"/>
              <a:ext cx="3786662" cy="581487"/>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D3D0185-0A21-60A8-7F77-D37A8F8A4D36}"/>
                </a:ext>
              </a:extLst>
            </p:cNvPr>
            <p:cNvSpPr txBox="1"/>
            <p:nvPr/>
          </p:nvSpPr>
          <p:spPr>
            <a:xfrm>
              <a:off x="435142" y="2228671"/>
              <a:ext cx="3786662" cy="461665"/>
            </a:xfrm>
            <a:prstGeom prst="rect">
              <a:avLst/>
            </a:prstGeom>
            <a:noFill/>
          </p:spPr>
          <p:txBody>
            <a:bodyPr wrap="square" lIns="91440" tIns="45720" rIns="91440" bIns="45720" rtlCol="0" anchor="t">
              <a:spAutoFit/>
            </a:bodyPr>
            <a:lstStyle/>
            <a:p>
              <a:pPr algn="ctr"/>
              <a:r>
                <a:rPr lang="en-US" sz="2400">
                  <a:solidFill>
                    <a:schemeClr val="bg1"/>
                  </a:solidFill>
                  <a:latin typeface="Albert Sans BOLD" pitchFamily="2" charset="0"/>
                  <a:ea typeface="+mn-lt"/>
                  <a:cs typeface="+mn-lt"/>
                </a:rPr>
                <a:t>About Haus für </a:t>
              </a:r>
              <a:r>
                <a:rPr lang="en-US" sz="2400" err="1">
                  <a:solidFill>
                    <a:schemeClr val="bg1"/>
                  </a:solidFill>
                  <a:latin typeface="Albert Sans BOLD" pitchFamily="2" charset="0"/>
                  <a:ea typeface="+mn-lt"/>
                  <a:cs typeface="+mn-lt"/>
                </a:rPr>
                <a:t>Poesie</a:t>
              </a:r>
              <a:endParaRPr lang="en-US" sz="800">
                <a:solidFill>
                  <a:schemeClr val="bg1"/>
                </a:solidFill>
                <a:latin typeface="Albert Sans BOLD" pitchFamily="2" charset="0"/>
              </a:endParaRPr>
            </a:p>
          </p:txBody>
        </p:sp>
      </p:grpSp>
    </p:spTree>
    <p:extLst>
      <p:ext uri="{BB962C8B-B14F-4D97-AF65-F5344CB8AC3E}">
        <p14:creationId xmlns:p14="http://schemas.microsoft.com/office/powerpoint/2010/main" val="312604927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C6946A-0D23-3119-154C-EE693B2CEB83}"/>
              </a:ext>
            </a:extLst>
          </p:cNvPr>
          <p:cNvSpPr/>
          <p:nvPr/>
        </p:nvSpPr>
        <p:spPr>
          <a:xfrm>
            <a:off x="1309991" y="1279187"/>
            <a:ext cx="9572017" cy="4299626"/>
          </a:xfrm>
          <a:prstGeom prst="roundRect">
            <a:avLst>
              <a:gd name="adj" fmla="val 11690"/>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Open quotation mark with solid fill">
            <a:extLst>
              <a:ext uri="{FF2B5EF4-FFF2-40B4-BE49-F238E27FC236}">
                <a16:creationId xmlns:a16="http://schemas.microsoft.com/office/drawing/2014/main" id="{A7366146-145D-BAA7-0B4A-34F5B8C87A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9991" y="1279187"/>
            <a:ext cx="1684348" cy="1459327"/>
          </a:xfrm>
          <a:prstGeom prst="rect">
            <a:avLst/>
          </a:prstGeom>
        </p:spPr>
      </p:pic>
      <p:sp>
        <p:nvSpPr>
          <p:cNvPr id="5" name="TextBox 4">
            <a:extLst>
              <a:ext uri="{FF2B5EF4-FFF2-40B4-BE49-F238E27FC236}">
                <a16:creationId xmlns:a16="http://schemas.microsoft.com/office/drawing/2014/main" id="{817FF29F-BBA4-BAE1-57DB-28C70CE6B8F2}"/>
              </a:ext>
            </a:extLst>
          </p:cNvPr>
          <p:cNvSpPr txBox="1"/>
          <p:nvPr/>
        </p:nvSpPr>
        <p:spPr>
          <a:xfrm>
            <a:off x="2782111" y="1778017"/>
            <a:ext cx="3881336" cy="461665"/>
          </a:xfrm>
          <a:prstGeom prst="rect">
            <a:avLst/>
          </a:prstGeom>
          <a:noFill/>
        </p:spPr>
        <p:txBody>
          <a:bodyPr wrap="square" rtlCol="0">
            <a:spAutoFit/>
          </a:bodyPr>
          <a:lstStyle/>
          <a:p>
            <a:r>
              <a:rPr lang="en-US" sz="2400">
                <a:latin typeface="Albert Sans BOLD" pitchFamily="2" charset="0"/>
              </a:rPr>
              <a:t>Focus Group Participant</a:t>
            </a:r>
          </a:p>
        </p:txBody>
      </p:sp>
      <p:sp>
        <p:nvSpPr>
          <p:cNvPr id="2" name="Slide Number Placeholder 1">
            <a:extLst>
              <a:ext uri="{FF2B5EF4-FFF2-40B4-BE49-F238E27FC236}">
                <a16:creationId xmlns:a16="http://schemas.microsoft.com/office/drawing/2014/main" id="{E2E56B6F-A570-ADA5-F275-2D34D3A5F260}"/>
              </a:ext>
            </a:extLst>
          </p:cNvPr>
          <p:cNvSpPr>
            <a:spLocks noGrp="1"/>
          </p:cNvSpPr>
          <p:nvPr>
            <p:ph type="sldNum" sz="quarter" idx="12"/>
          </p:nvPr>
        </p:nvSpPr>
        <p:spPr/>
        <p:txBody>
          <a:bodyPr/>
          <a:lstStyle/>
          <a:p>
            <a:fld id="{20EC90A2-57CC-4901-BC16-90F9502FC3D7}" type="slidenum">
              <a:rPr lang="en-US" smtClean="0">
                <a:latin typeface="Albert Sans" pitchFamily="2" charset="0"/>
              </a:rPr>
              <a:t>50</a:t>
            </a:fld>
            <a:endParaRPr lang="en-US">
              <a:latin typeface="Albert Sans" pitchFamily="2" charset="0"/>
            </a:endParaRPr>
          </a:p>
        </p:txBody>
      </p:sp>
      <p:sp>
        <p:nvSpPr>
          <p:cNvPr id="6" name="TextBox 5">
            <a:extLst>
              <a:ext uri="{FF2B5EF4-FFF2-40B4-BE49-F238E27FC236}">
                <a16:creationId xmlns:a16="http://schemas.microsoft.com/office/drawing/2014/main" id="{3E0F7F86-F954-1430-EACD-A6503FAA6E7B}"/>
              </a:ext>
            </a:extLst>
          </p:cNvPr>
          <p:cNvSpPr txBox="1"/>
          <p:nvPr/>
        </p:nvSpPr>
        <p:spPr>
          <a:xfrm>
            <a:off x="1658223" y="2653753"/>
            <a:ext cx="8875552" cy="1754326"/>
          </a:xfrm>
          <a:prstGeom prst="rect">
            <a:avLst/>
          </a:prstGeom>
          <a:noFill/>
        </p:spPr>
        <p:txBody>
          <a:bodyPr wrap="square" rtlCol="0">
            <a:spAutoFit/>
          </a:bodyPr>
          <a:lstStyle/>
          <a:p>
            <a:r>
              <a:rPr lang="en-US" sz="3600">
                <a:latin typeface="Albert Sans" pitchFamily="2" charset="0"/>
              </a:rPr>
              <a:t>There is one world, different languages but only one world [...], and poetry is a good means to show this one world”</a:t>
            </a:r>
          </a:p>
        </p:txBody>
      </p:sp>
    </p:spTree>
    <p:extLst>
      <p:ext uri="{BB962C8B-B14F-4D97-AF65-F5344CB8AC3E}">
        <p14:creationId xmlns:p14="http://schemas.microsoft.com/office/powerpoint/2010/main" val="780729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peaking to a person&#10;&#10;Description automatically generated">
            <a:extLst>
              <a:ext uri="{FF2B5EF4-FFF2-40B4-BE49-F238E27FC236}">
                <a16:creationId xmlns:a16="http://schemas.microsoft.com/office/drawing/2014/main" id="{D514FCC2-E7BC-9B50-B854-10D1EF386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F46CFF4-C7F2-1FEE-BDBE-46FB104107CA}"/>
              </a:ext>
            </a:extLst>
          </p:cNvPr>
          <p:cNvSpPr/>
          <p:nvPr/>
        </p:nvSpPr>
        <p:spPr>
          <a:xfrm flipH="1">
            <a:off x="0" y="0"/>
            <a:ext cx="12192000" cy="6858000"/>
          </a:xfrm>
          <a:prstGeom prst="rect">
            <a:avLst/>
          </a:prstGeom>
          <a:gradFill flip="none" rotWithShape="1">
            <a:gsLst>
              <a:gs pos="46000">
                <a:schemeClr val="tx1">
                  <a:alpha val="25000"/>
                </a:schemeClr>
              </a:gs>
              <a:gs pos="94000">
                <a:schemeClr val="tx1">
                  <a:alpha val="9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8BD277F-BE02-BCF3-95B8-F7AD223E652E}"/>
              </a:ext>
            </a:extLst>
          </p:cNvPr>
          <p:cNvSpPr txBox="1"/>
          <p:nvPr/>
        </p:nvSpPr>
        <p:spPr>
          <a:xfrm>
            <a:off x="603114" y="4762727"/>
            <a:ext cx="8339377" cy="1200329"/>
          </a:xfrm>
          <a:prstGeom prst="rect">
            <a:avLst/>
          </a:prstGeom>
          <a:noFill/>
        </p:spPr>
        <p:txBody>
          <a:bodyPr wrap="square" rtlCol="0">
            <a:spAutoFit/>
          </a:bodyPr>
          <a:lstStyle/>
          <a:p>
            <a:r>
              <a:rPr lang="en-US" sz="7200" spc="-150">
                <a:solidFill>
                  <a:schemeClr val="bg1"/>
                </a:solidFill>
                <a:latin typeface="Albert Sans BOLD" pitchFamily="2" charset="0"/>
              </a:rPr>
              <a:t>Thank you!</a:t>
            </a:r>
          </a:p>
        </p:txBody>
      </p:sp>
      <p:sp>
        <p:nvSpPr>
          <p:cNvPr id="2" name="Slide Number Placeholder 1">
            <a:extLst>
              <a:ext uri="{FF2B5EF4-FFF2-40B4-BE49-F238E27FC236}">
                <a16:creationId xmlns:a16="http://schemas.microsoft.com/office/drawing/2014/main" id="{57535F56-F736-6BD7-50A4-6FECE0FE47ED}"/>
              </a:ext>
            </a:extLst>
          </p:cNvPr>
          <p:cNvSpPr>
            <a:spLocks noGrp="1"/>
          </p:cNvSpPr>
          <p:nvPr>
            <p:ph type="sldNum" sz="quarter" idx="12"/>
          </p:nvPr>
        </p:nvSpPr>
        <p:spPr/>
        <p:txBody>
          <a:bodyPr/>
          <a:lstStyle/>
          <a:p>
            <a:fld id="{20EC90A2-57CC-4901-BC16-90F9502FC3D7}" type="slidenum">
              <a:rPr lang="en-US" smtClean="0">
                <a:latin typeface="Albert Sans" pitchFamily="2" charset="0"/>
              </a:rPr>
              <a:t>51</a:t>
            </a:fld>
            <a:endParaRPr lang="en-US">
              <a:latin typeface="Albert Sans" pitchFamily="2" charset="0"/>
            </a:endParaRPr>
          </a:p>
        </p:txBody>
      </p:sp>
    </p:spTree>
    <p:extLst>
      <p:ext uri="{BB962C8B-B14F-4D97-AF65-F5344CB8AC3E}">
        <p14:creationId xmlns:p14="http://schemas.microsoft.com/office/powerpoint/2010/main" val="46446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57DA049-64B2-1A71-E51E-62DF85F15A57}"/>
              </a:ext>
            </a:extLst>
          </p:cNvPr>
          <p:cNvSpPr txBox="1"/>
          <p:nvPr/>
        </p:nvSpPr>
        <p:spPr>
          <a:xfrm>
            <a:off x="836579" y="641545"/>
            <a:ext cx="5933872" cy="707886"/>
          </a:xfrm>
          <a:prstGeom prst="rect">
            <a:avLst/>
          </a:prstGeom>
          <a:noFill/>
        </p:spPr>
        <p:txBody>
          <a:bodyPr wrap="square" rtlCol="0">
            <a:spAutoFit/>
          </a:bodyPr>
          <a:lstStyle/>
          <a:p>
            <a:r>
              <a:rPr lang="en-US" sz="4000" b="1">
                <a:solidFill>
                  <a:schemeClr val="bg1"/>
                </a:solidFill>
                <a:latin typeface="Albert Sans"/>
              </a:rPr>
              <a:t>Sources</a:t>
            </a:r>
          </a:p>
        </p:txBody>
      </p:sp>
      <p:sp>
        <p:nvSpPr>
          <p:cNvPr id="9" name="Slide Number Placeholder 8">
            <a:extLst>
              <a:ext uri="{FF2B5EF4-FFF2-40B4-BE49-F238E27FC236}">
                <a16:creationId xmlns:a16="http://schemas.microsoft.com/office/drawing/2014/main" id="{5BE6CAD0-E564-9243-F10B-8A13E35EA9E7}"/>
              </a:ext>
            </a:extLst>
          </p:cNvPr>
          <p:cNvSpPr>
            <a:spLocks noGrp="1"/>
          </p:cNvSpPr>
          <p:nvPr>
            <p:ph type="sldNum" sz="quarter" idx="12"/>
          </p:nvPr>
        </p:nvSpPr>
        <p:spPr/>
        <p:txBody>
          <a:bodyPr/>
          <a:lstStyle/>
          <a:p>
            <a:fld id="{20EC90A2-57CC-4901-BC16-90F9502FC3D7}" type="slidenum">
              <a:rPr lang="en-US" smtClean="0">
                <a:latin typeface="Albert Sans" pitchFamily="2" charset="0"/>
              </a:rPr>
              <a:t>52</a:t>
            </a:fld>
            <a:endParaRPr lang="en-US">
              <a:latin typeface="Albert Sans" pitchFamily="2" charset="0"/>
            </a:endParaRPr>
          </a:p>
        </p:txBody>
      </p:sp>
      <p:sp>
        <p:nvSpPr>
          <p:cNvPr id="2" name="TextBox 1">
            <a:extLst>
              <a:ext uri="{FF2B5EF4-FFF2-40B4-BE49-F238E27FC236}">
                <a16:creationId xmlns:a16="http://schemas.microsoft.com/office/drawing/2014/main" id="{D69F7F4F-7C3A-FF0F-D184-D27B3679FE5C}"/>
              </a:ext>
            </a:extLst>
          </p:cNvPr>
          <p:cNvSpPr txBox="1"/>
          <p:nvPr/>
        </p:nvSpPr>
        <p:spPr>
          <a:xfrm>
            <a:off x="836579" y="1920240"/>
            <a:ext cx="10517221" cy="3970318"/>
          </a:xfrm>
          <a:prstGeom prst="rect">
            <a:avLst/>
          </a:prstGeom>
          <a:noFill/>
        </p:spPr>
        <p:txBody>
          <a:bodyPr wrap="square" lIns="91440" tIns="45720" rIns="91440" bIns="45720" rtlCol="0" anchor="t">
            <a:spAutoFit/>
          </a:bodyPr>
          <a:lstStyle/>
          <a:p>
            <a:pPr marL="285750" indent="-285750" rtl="0">
              <a:spcBef>
                <a:spcPts val="0"/>
              </a:spcBef>
              <a:spcAft>
                <a:spcPts val="0"/>
              </a:spcAft>
              <a:buFont typeface="Arial" panose="020B0604020202020204" pitchFamily="34" charset="0"/>
              <a:buChar char="•"/>
            </a:pPr>
            <a:r>
              <a:rPr lang="en-US" sz="1400" b="0" i="0" u="none" strike="noStrike">
                <a:solidFill>
                  <a:schemeClr val="bg1"/>
                </a:solidFill>
                <a:effectLst/>
                <a:latin typeface="Albert Sans"/>
              </a:rPr>
              <a:t>Adorno, T. W. (1966). </a:t>
            </a:r>
            <a:r>
              <a:rPr lang="en-US" sz="1400" b="0" i="1" u="none" strike="noStrike">
                <a:solidFill>
                  <a:schemeClr val="bg1"/>
                </a:solidFill>
                <a:effectLst/>
                <a:latin typeface="Albert Sans"/>
              </a:rPr>
              <a:t>Meditations on metaphysics from Negative </a:t>
            </a:r>
            <a:r>
              <a:rPr lang="en-US" sz="1400" b="0" i="1" u="none" strike="noStrike" err="1">
                <a:solidFill>
                  <a:schemeClr val="bg1"/>
                </a:solidFill>
                <a:effectLst/>
                <a:latin typeface="Albert Sans"/>
              </a:rPr>
              <a:t>Dialektik</a:t>
            </a:r>
            <a:r>
              <a:rPr lang="en-US" sz="1400" b="0" i="0" u="none" strike="noStrike">
                <a:solidFill>
                  <a:schemeClr val="bg1"/>
                </a:solidFill>
                <a:effectLst/>
                <a:latin typeface="Albert Sans"/>
              </a:rPr>
              <a:t>. Translated by Simon Jarvis.</a:t>
            </a:r>
            <a:endParaRPr lang="en-US" sz="1400" b="0">
              <a:solidFill>
                <a:schemeClr val="bg1"/>
              </a:solidFill>
              <a:effectLst/>
              <a:latin typeface="Albert Sans"/>
            </a:endParaRPr>
          </a:p>
          <a:p>
            <a:pPr marL="285750" indent="-285750">
              <a:buFont typeface="Arial" panose="020B0604020202020204" pitchFamily="34" charset="0"/>
              <a:buChar char="•"/>
            </a:pPr>
            <a:r>
              <a:rPr lang="en-US" sz="1400" b="0" i="0" u="none" strike="noStrike">
                <a:solidFill>
                  <a:schemeClr val="bg1"/>
                </a:solidFill>
                <a:effectLst/>
                <a:latin typeface="Albert Sans"/>
              </a:rPr>
              <a:t>Adorno, T. (1949). </a:t>
            </a:r>
            <a:r>
              <a:rPr lang="en-US" sz="1400" b="0" i="1" u="none" strike="noStrike">
                <a:solidFill>
                  <a:schemeClr val="bg1"/>
                </a:solidFill>
                <a:effectLst/>
                <a:latin typeface="Albert Sans"/>
              </a:rPr>
              <a:t>Cultural criticism and society</a:t>
            </a:r>
            <a:r>
              <a:rPr lang="en-US" sz="1400" b="0" i="0" u="none" strike="noStrike">
                <a:solidFill>
                  <a:schemeClr val="bg1"/>
                </a:solidFill>
                <a:effectLst/>
                <a:latin typeface="Albert Sans"/>
              </a:rPr>
              <a:t>. In </a:t>
            </a:r>
            <a:r>
              <a:rPr lang="en-US" sz="1400" b="0" i="1" u="none" strike="noStrike">
                <a:solidFill>
                  <a:schemeClr val="bg1"/>
                </a:solidFill>
                <a:effectLst/>
                <a:latin typeface="Albert Sans"/>
              </a:rPr>
              <a:t>Prisms</a:t>
            </a:r>
            <a:r>
              <a:rPr lang="en-US" sz="1400" b="0" i="0" u="none" strike="noStrike">
                <a:solidFill>
                  <a:schemeClr val="bg1"/>
                </a:solidFill>
                <a:effectLst/>
                <a:latin typeface="Albert Sans"/>
              </a:rPr>
              <a:t>. Retrieved from </a:t>
            </a:r>
            <a:r>
              <a:rPr lang="en-US" sz="1400">
                <a:solidFill>
                  <a:schemeClr val="bg1"/>
                </a:solidFill>
                <a:latin typeface="Albert Sans"/>
              </a:rPr>
              <a:t>https://edisciplinas.usp.br/pluginfile.php/5798834/mod_resource/content/1/Theodor%20W.%20Adorno%20Prisms%20%28Studies%20in%20Contemporary%20German%20Social%20Thought%29.pdf</a:t>
            </a:r>
          </a:p>
          <a:p>
            <a:pPr marL="285750" indent="-285750">
              <a:buFont typeface="Arial" panose="020B0604020202020204" pitchFamily="34" charset="0"/>
              <a:buChar char="•"/>
            </a:pPr>
            <a:r>
              <a:rPr lang="en-US" sz="1400" err="1">
                <a:solidFill>
                  <a:schemeClr val="bg1"/>
                </a:solidFill>
                <a:latin typeface="Albert Sans"/>
              </a:rPr>
              <a:t>Algharabat</a:t>
            </a:r>
            <a:r>
              <a:rPr lang="en-US" sz="1400">
                <a:solidFill>
                  <a:schemeClr val="bg1"/>
                </a:solidFill>
                <a:latin typeface="Albert Sans"/>
              </a:rPr>
              <a:t>, R., Rana, N. P., Dwivedi, Y. K., </a:t>
            </a:r>
            <a:r>
              <a:rPr lang="en-US" sz="1400" err="1">
                <a:solidFill>
                  <a:schemeClr val="bg1"/>
                </a:solidFill>
                <a:latin typeface="Albert Sans"/>
              </a:rPr>
              <a:t>Alalwan</a:t>
            </a:r>
            <a:r>
              <a:rPr lang="en-US" sz="1400">
                <a:solidFill>
                  <a:schemeClr val="bg1"/>
                </a:solidFill>
                <a:latin typeface="Albert Sans"/>
              </a:rPr>
              <a:t>, A. A., &amp; Qasem, Z. (2018).</a:t>
            </a:r>
            <a:r>
              <a:rPr lang="en-US" sz="1400" i="1">
                <a:solidFill>
                  <a:schemeClr val="bg1"/>
                </a:solidFill>
                <a:latin typeface="Albert Sans"/>
              </a:rPr>
              <a:t> The effect of telepresence, social presence and involvement on consumer brand engagement: An empirical study of non-profit organizations</a:t>
            </a:r>
            <a:r>
              <a:rPr lang="en-US" sz="1400">
                <a:solidFill>
                  <a:schemeClr val="bg1"/>
                </a:solidFill>
                <a:latin typeface="Albert Sans"/>
              </a:rPr>
              <a:t>. Journal of Retailing and Consumer Services, 40, 139–149. https://doi.org/10.1016/j.jretconser.2017.09.011</a:t>
            </a:r>
          </a:p>
          <a:p>
            <a:pPr marL="285750" indent="-285750">
              <a:buFont typeface="Arial" panose="020B0604020202020204" pitchFamily="34" charset="0"/>
              <a:buChar char="•"/>
            </a:pPr>
            <a:r>
              <a:rPr lang="en-US" sz="1400">
                <a:solidFill>
                  <a:schemeClr val="bg1"/>
                </a:solidFill>
                <a:latin typeface="Albert Sans"/>
              </a:rPr>
              <a:t>Haus für </a:t>
            </a:r>
            <a:r>
              <a:rPr lang="en-US" sz="1400" err="1">
                <a:solidFill>
                  <a:schemeClr val="bg1"/>
                </a:solidFill>
                <a:latin typeface="Albert Sans"/>
              </a:rPr>
              <a:t>Poesie</a:t>
            </a:r>
            <a:r>
              <a:rPr lang="en-US" sz="1400">
                <a:solidFill>
                  <a:schemeClr val="bg1"/>
                </a:solidFill>
                <a:latin typeface="Albert Sans"/>
              </a:rPr>
              <a:t>. (n.d.). Home. Retrieved from https://www.haus-fuer-poesie.org/en/literaturwerkstatt-berlin/home/</a:t>
            </a:r>
          </a:p>
          <a:p>
            <a:pPr marL="285750" indent="-285750">
              <a:buFont typeface="Arial" panose="020B0604020202020204" pitchFamily="34" charset="0"/>
              <a:buChar char="•"/>
            </a:pPr>
            <a:r>
              <a:rPr lang="en-US" sz="1400">
                <a:solidFill>
                  <a:schemeClr val="bg1"/>
                </a:solidFill>
                <a:latin typeface="Albert Sans"/>
              </a:rPr>
              <a:t>Senate Department for Culture and Europe. (n.d.). Literary houses. Retrieved from https://www.berlin.de/sen/kultur/en/funding/cultural-institutions/literary-houses/</a:t>
            </a:r>
          </a:p>
          <a:p>
            <a:pPr marL="285750" indent="-285750">
              <a:buFont typeface="Arial" panose="020B0604020202020204" pitchFamily="34" charset="0"/>
              <a:buChar char="•"/>
            </a:pPr>
            <a:r>
              <a:rPr lang="en-US" sz="1400">
                <a:solidFill>
                  <a:schemeClr val="bg1"/>
                </a:solidFill>
                <a:latin typeface="Albert Sans"/>
              </a:rPr>
              <a:t>Simon, H. (2009). </a:t>
            </a:r>
            <a:r>
              <a:rPr lang="en-US" sz="1400" i="1">
                <a:solidFill>
                  <a:schemeClr val="bg1"/>
                </a:solidFill>
                <a:latin typeface="Albert Sans"/>
              </a:rPr>
              <a:t>Hidden champions of the twenty-first century: success strategies of unknown world market leaders</a:t>
            </a:r>
            <a:r>
              <a:rPr lang="en-US" sz="1400">
                <a:solidFill>
                  <a:schemeClr val="bg1"/>
                </a:solidFill>
                <a:latin typeface="Albert Sans"/>
              </a:rPr>
              <a:t>. Springer.</a:t>
            </a:r>
          </a:p>
          <a:p>
            <a:pPr marL="285750" indent="-285750">
              <a:buFont typeface="Arial" panose="020B0604020202020204" pitchFamily="34" charset="0"/>
              <a:buChar char="•"/>
            </a:pPr>
            <a:r>
              <a:rPr lang="en-US" sz="1400">
                <a:solidFill>
                  <a:schemeClr val="bg1"/>
                </a:solidFill>
                <a:latin typeface="Albert Sans"/>
              </a:rPr>
              <a:t>Thompson, A. M., Thompson, H. J., Jones, M., &amp; Rosenbloom, M. (2021). </a:t>
            </a:r>
            <a:r>
              <a:rPr lang="en-US" sz="1400" i="1">
                <a:solidFill>
                  <a:schemeClr val="bg1"/>
                </a:solidFill>
                <a:latin typeface="Albert Sans"/>
              </a:rPr>
              <a:t>One website to rule them all: Lessons learned from a series of reorganizations, integrations, and creation of one university libraries’ website from three.</a:t>
            </a:r>
            <a:r>
              <a:rPr lang="en-US" sz="1400">
                <a:solidFill>
                  <a:schemeClr val="bg1"/>
                </a:solidFill>
                <a:latin typeface="Albert Sans"/>
              </a:rPr>
              <a:t> Journal of Electronic Resources in Medical Libraries, 18(4), 177–187. https://doi.org/10.1080/15424065.2021.2010155</a:t>
            </a:r>
          </a:p>
          <a:p>
            <a:pPr marL="285750" indent="-285750">
              <a:buFont typeface="Arial" panose="020B0604020202020204" pitchFamily="34" charset="0"/>
              <a:buChar char="•"/>
            </a:pPr>
            <a:r>
              <a:rPr lang="en-US" sz="1400">
                <a:solidFill>
                  <a:schemeClr val="bg1"/>
                </a:solidFill>
                <a:latin typeface="Albert Sans"/>
              </a:rPr>
              <a:t>picture-alliance / dpa / </a:t>
            </a:r>
            <a:r>
              <a:rPr lang="en-US" sz="1400" err="1">
                <a:solidFill>
                  <a:schemeClr val="bg1"/>
                </a:solidFill>
                <a:latin typeface="Albert Sans"/>
              </a:rPr>
              <a:t>Bifab</a:t>
            </a:r>
            <a:r>
              <a:rPr lang="en-US" sz="1400">
                <a:solidFill>
                  <a:schemeClr val="bg1"/>
                </a:solidFill>
                <a:latin typeface="Albert Sans"/>
              </a:rPr>
              <a:t>. (2019). Der deutsche </a:t>
            </a:r>
            <a:r>
              <a:rPr lang="en-US" sz="1400" err="1">
                <a:solidFill>
                  <a:schemeClr val="bg1"/>
                </a:solidFill>
                <a:latin typeface="Albert Sans"/>
              </a:rPr>
              <a:t>Philosoph</a:t>
            </a:r>
            <a:r>
              <a:rPr lang="en-US" sz="1400">
                <a:solidFill>
                  <a:schemeClr val="bg1"/>
                </a:solidFill>
                <a:latin typeface="Albert Sans"/>
              </a:rPr>
              <a:t> und </a:t>
            </a:r>
            <a:r>
              <a:rPr lang="en-US" sz="1400" err="1">
                <a:solidFill>
                  <a:schemeClr val="bg1"/>
                </a:solidFill>
                <a:latin typeface="Albert Sans"/>
              </a:rPr>
              <a:t>Soziologe</a:t>
            </a:r>
            <a:r>
              <a:rPr lang="en-US" sz="1400">
                <a:solidFill>
                  <a:schemeClr val="bg1"/>
                </a:solidFill>
                <a:latin typeface="Albert Sans"/>
              </a:rPr>
              <a:t> Theodor W. Adorno. </a:t>
            </a:r>
            <a:r>
              <a:rPr lang="en-US" sz="1400" err="1">
                <a:solidFill>
                  <a:schemeClr val="bg1"/>
                </a:solidFill>
                <a:latin typeface="Albert Sans"/>
              </a:rPr>
              <a:t>deutschlandfunkkultur</a:t>
            </a:r>
            <a:r>
              <a:rPr lang="en-US" sz="1400">
                <a:solidFill>
                  <a:schemeClr val="bg1"/>
                </a:solidFill>
                <a:latin typeface="Albert Sans"/>
              </a:rPr>
              <a:t>. Retrieved from www.deutschlandfunkkultur.de.</a:t>
            </a:r>
          </a:p>
          <a:p>
            <a:pPr marL="285750" indent="-285750">
              <a:buFont typeface="Arial" panose="020B0604020202020204" pitchFamily="34" charset="0"/>
              <a:buChar char="•"/>
            </a:pPr>
            <a:endParaRPr lang="en-US" sz="1400">
              <a:solidFill>
                <a:schemeClr val="bg1"/>
              </a:solidFill>
              <a:latin typeface="Albert Sans" pitchFamily="2" charset="0"/>
            </a:endParaRPr>
          </a:p>
          <a:p>
            <a:pPr marL="285750" indent="-285750">
              <a:buFont typeface="Arial" panose="020B0604020202020204" pitchFamily="34" charset="0"/>
              <a:buChar char="•"/>
            </a:pPr>
            <a:endParaRPr lang="en-US" sz="1400">
              <a:solidFill>
                <a:schemeClr val="bg1"/>
              </a:solidFill>
              <a:latin typeface="Albert Sans" pitchFamily="2" charset="0"/>
            </a:endParaRPr>
          </a:p>
        </p:txBody>
      </p:sp>
    </p:spTree>
    <p:extLst>
      <p:ext uri="{BB962C8B-B14F-4D97-AF65-F5344CB8AC3E}">
        <p14:creationId xmlns:p14="http://schemas.microsoft.com/office/powerpoint/2010/main" val="97189831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B19E298-4928-6C38-3477-CB0B463E4340}"/>
              </a:ext>
            </a:extLst>
          </p:cNvPr>
          <p:cNvSpPr/>
          <p:nvPr/>
        </p:nvSpPr>
        <p:spPr>
          <a:xfrm>
            <a:off x="3807751" y="1644455"/>
            <a:ext cx="4572000" cy="4572000"/>
          </a:xfrm>
          <a:prstGeom prst="roundRect">
            <a:avLst>
              <a:gd name="adj" fmla="val 736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7DA049-64B2-1A71-E51E-62DF85F15A57}"/>
              </a:ext>
            </a:extLst>
          </p:cNvPr>
          <p:cNvSpPr txBox="1"/>
          <p:nvPr/>
        </p:nvSpPr>
        <p:spPr>
          <a:xfrm>
            <a:off x="836579" y="641545"/>
            <a:ext cx="7945052" cy="707886"/>
          </a:xfrm>
          <a:prstGeom prst="rect">
            <a:avLst/>
          </a:prstGeom>
          <a:noFill/>
        </p:spPr>
        <p:txBody>
          <a:bodyPr wrap="square" lIns="91440" tIns="45720" rIns="91440" bIns="45720" rtlCol="0" anchor="t">
            <a:spAutoFit/>
          </a:bodyPr>
          <a:lstStyle/>
          <a:p>
            <a:r>
              <a:rPr lang="en-US" sz="4000" b="1">
                <a:latin typeface="Albert Sans"/>
              </a:rPr>
              <a:t>Deliverable and Report Website</a:t>
            </a:r>
            <a:endParaRPr lang="en-US"/>
          </a:p>
        </p:txBody>
      </p:sp>
      <p:sp>
        <p:nvSpPr>
          <p:cNvPr id="9" name="Slide Number Placeholder 8">
            <a:extLst>
              <a:ext uri="{FF2B5EF4-FFF2-40B4-BE49-F238E27FC236}">
                <a16:creationId xmlns:a16="http://schemas.microsoft.com/office/drawing/2014/main" id="{5BE6CAD0-E564-9243-F10B-8A13E35EA9E7}"/>
              </a:ext>
            </a:extLst>
          </p:cNvPr>
          <p:cNvSpPr>
            <a:spLocks noGrp="1"/>
          </p:cNvSpPr>
          <p:nvPr>
            <p:ph type="sldNum" sz="quarter" idx="12"/>
          </p:nvPr>
        </p:nvSpPr>
        <p:spPr/>
        <p:txBody>
          <a:bodyPr/>
          <a:lstStyle/>
          <a:p>
            <a:fld id="{20EC90A2-57CC-4901-BC16-90F9502FC3D7}" type="slidenum">
              <a:rPr lang="en-US" smtClean="0">
                <a:latin typeface="Albert Sans" pitchFamily="2" charset="0"/>
              </a:rPr>
              <a:t>53</a:t>
            </a:fld>
            <a:endParaRPr lang="en-US">
              <a:latin typeface="Albert Sans" pitchFamily="2" charset="0"/>
            </a:endParaRPr>
          </a:p>
        </p:txBody>
      </p:sp>
      <p:pic>
        <p:nvPicPr>
          <p:cNvPr id="2" name="Picture 1" descr="A qr code with black squares&#10;&#10;Description automatically generated">
            <a:extLst>
              <a:ext uri="{FF2B5EF4-FFF2-40B4-BE49-F238E27FC236}">
                <a16:creationId xmlns:a16="http://schemas.microsoft.com/office/drawing/2014/main" id="{A83B7528-B968-1D68-4060-F6139E309FF2}"/>
              </a:ext>
            </a:extLst>
          </p:cNvPr>
          <p:cNvPicPr>
            <a:picLocks noChangeAspect="1"/>
          </p:cNvPicPr>
          <p:nvPr/>
        </p:nvPicPr>
        <p:blipFill>
          <a:blip r:embed="rId3"/>
          <a:stretch>
            <a:fillRect/>
          </a:stretch>
        </p:blipFill>
        <p:spPr>
          <a:xfrm>
            <a:off x="4038600" y="1873055"/>
            <a:ext cx="4114800" cy="4114800"/>
          </a:xfrm>
          <a:prstGeom prst="rect">
            <a:avLst/>
          </a:prstGeom>
        </p:spPr>
      </p:pic>
    </p:spTree>
    <p:extLst>
      <p:ext uri="{BB962C8B-B14F-4D97-AF65-F5344CB8AC3E}">
        <p14:creationId xmlns:p14="http://schemas.microsoft.com/office/powerpoint/2010/main" val="40080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peaking to a person&#10;&#10;Description automatically generated">
            <a:extLst>
              <a:ext uri="{FF2B5EF4-FFF2-40B4-BE49-F238E27FC236}">
                <a16:creationId xmlns:a16="http://schemas.microsoft.com/office/drawing/2014/main" id="{D514FCC2-E7BC-9B50-B854-10D1EF386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F46CFF4-C7F2-1FEE-BDBE-46FB104107CA}"/>
              </a:ext>
            </a:extLst>
          </p:cNvPr>
          <p:cNvSpPr/>
          <p:nvPr/>
        </p:nvSpPr>
        <p:spPr>
          <a:xfrm flipH="1">
            <a:off x="0" y="0"/>
            <a:ext cx="12192000" cy="6858000"/>
          </a:xfrm>
          <a:prstGeom prst="rect">
            <a:avLst/>
          </a:prstGeom>
          <a:gradFill flip="none" rotWithShape="1">
            <a:gsLst>
              <a:gs pos="46000">
                <a:schemeClr val="tx1">
                  <a:alpha val="25000"/>
                </a:schemeClr>
              </a:gs>
              <a:gs pos="94000">
                <a:schemeClr val="tx1">
                  <a:alpha val="9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8BD277F-BE02-BCF3-95B8-F7AD223E652E}"/>
              </a:ext>
            </a:extLst>
          </p:cNvPr>
          <p:cNvSpPr txBox="1"/>
          <p:nvPr/>
        </p:nvSpPr>
        <p:spPr>
          <a:xfrm>
            <a:off x="603114" y="4762727"/>
            <a:ext cx="8339377" cy="1200329"/>
          </a:xfrm>
          <a:prstGeom prst="rect">
            <a:avLst/>
          </a:prstGeom>
          <a:noFill/>
        </p:spPr>
        <p:txBody>
          <a:bodyPr wrap="square" rtlCol="0">
            <a:spAutoFit/>
          </a:bodyPr>
          <a:lstStyle/>
          <a:p>
            <a:r>
              <a:rPr lang="en-US" sz="7200" spc="-150">
                <a:solidFill>
                  <a:schemeClr val="bg1"/>
                </a:solidFill>
                <a:latin typeface="Albert Sans BOLD" pitchFamily="2" charset="0"/>
              </a:rPr>
              <a:t>Thank you!</a:t>
            </a:r>
          </a:p>
        </p:txBody>
      </p:sp>
      <p:sp>
        <p:nvSpPr>
          <p:cNvPr id="12" name="TextBox 11">
            <a:extLst>
              <a:ext uri="{FF2B5EF4-FFF2-40B4-BE49-F238E27FC236}">
                <a16:creationId xmlns:a16="http://schemas.microsoft.com/office/drawing/2014/main" id="{B0DE995E-FD50-C854-2016-CB603CDCCFEB}"/>
              </a:ext>
            </a:extLst>
          </p:cNvPr>
          <p:cNvSpPr txBox="1"/>
          <p:nvPr/>
        </p:nvSpPr>
        <p:spPr>
          <a:xfrm>
            <a:off x="667729" y="5861075"/>
            <a:ext cx="4478203" cy="400110"/>
          </a:xfrm>
          <a:prstGeom prst="rect">
            <a:avLst/>
          </a:prstGeom>
          <a:noFill/>
        </p:spPr>
        <p:txBody>
          <a:bodyPr wrap="square" rtlCol="0">
            <a:spAutoFit/>
          </a:bodyPr>
          <a:lstStyle/>
          <a:p>
            <a:r>
              <a:rPr lang="en-US" sz="2000">
                <a:solidFill>
                  <a:schemeClr val="bg1"/>
                </a:solidFill>
              </a:rPr>
              <a:t>Questions? | Comments? | Concerns?</a:t>
            </a:r>
          </a:p>
        </p:txBody>
      </p:sp>
      <p:sp>
        <p:nvSpPr>
          <p:cNvPr id="2" name="Slide Number Placeholder 1">
            <a:extLst>
              <a:ext uri="{FF2B5EF4-FFF2-40B4-BE49-F238E27FC236}">
                <a16:creationId xmlns:a16="http://schemas.microsoft.com/office/drawing/2014/main" id="{57535F56-F736-6BD7-50A4-6FECE0FE47ED}"/>
              </a:ext>
            </a:extLst>
          </p:cNvPr>
          <p:cNvSpPr>
            <a:spLocks noGrp="1"/>
          </p:cNvSpPr>
          <p:nvPr>
            <p:ph type="sldNum" sz="quarter" idx="12"/>
          </p:nvPr>
        </p:nvSpPr>
        <p:spPr/>
        <p:txBody>
          <a:bodyPr/>
          <a:lstStyle/>
          <a:p>
            <a:fld id="{20EC90A2-57CC-4901-BC16-90F9502FC3D7}" type="slidenum">
              <a:rPr lang="en-US" smtClean="0">
                <a:latin typeface="Albert Sans" pitchFamily="2" charset="0"/>
              </a:rPr>
              <a:t>54</a:t>
            </a:fld>
            <a:endParaRPr lang="en-US">
              <a:latin typeface="Albert Sans" pitchFamily="2" charset="0"/>
            </a:endParaRPr>
          </a:p>
        </p:txBody>
      </p:sp>
      <p:sp>
        <p:nvSpPr>
          <p:cNvPr id="4" name="Rectangle: Rounded Corners 3">
            <a:extLst>
              <a:ext uri="{FF2B5EF4-FFF2-40B4-BE49-F238E27FC236}">
                <a16:creationId xmlns:a16="http://schemas.microsoft.com/office/drawing/2014/main" id="{9B550300-A014-BB9A-DE9A-24B462DFDAEC}"/>
              </a:ext>
            </a:extLst>
          </p:cNvPr>
          <p:cNvSpPr/>
          <p:nvPr/>
        </p:nvSpPr>
        <p:spPr>
          <a:xfrm>
            <a:off x="1357812" y="1503002"/>
            <a:ext cx="2976114" cy="2976114"/>
          </a:xfrm>
          <a:prstGeom prst="roundRect">
            <a:avLst>
              <a:gd name="adj" fmla="val 736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qr code with black squares&#10;&#10;Description automatically generated">
            <a:extLst>
              <a:ext uri="{FF2B5EF4-FFF2-40B4-BE49-F238E27FC236}">
                <a16:creationId xmlns:a16="http://schemas.microsoft.com/office/drawing/2014/main" id="{9B6246DC-E993-6E47-452B-2DFEAA0F0DC6}"/>
              </a:ext>
            </a:extLst>
          </p:cNvPr>
          <p:cNvPicPr>
            <a:picLocks noChangeAspect="1"/>
          </p:cNvPicPr>
          <p:nvPr/>
        </p:nvPicPr>
        <p:blipFill>
          <a:blip r:embed="rId4"/>
          <a:stretch>
            <a:fillRect/>
          </a:stretch>
        </p:blipFill>
        <p:spPr>
          <a:xfrm>
            <a:off x="1507337" y="1652527"/>
            <a:ext cx="2677065" cy="2677065"/>
          </a:xfrm>
          <a:prstGeom prst="rect">
            <a:avLst/>
          </a:prstGeom>
        </p:spPr>
      </p:pic>
    </p:spTree>
    <p:extLst>
      <p:ext uri="{BB962C8B-B14F-4D97-AF65-F5344CB8AC3E}">
        <p14:creationId xmlns:p14="http://schemas.microsoft.com/office/powerpoint/2010/main" val="3039190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itting at a table&#10;&#10;Description automatically generated">
            <a:extLst>
              <a:ext uri="{FF2B5EF4-FFF2-40B4-BE49-F238E27FC236}">
                <a16:creationId xmlns:a16="http://schemas.microsoft.com/office/drawing/2014/main" id="{E5E1493A-60BF-7AA2-F590-E382057B9373}"/>
              </a:ext>
            </a:extLst>
          </p:cNvPr>
          <p:cNvPicPr>
            <a:picLocks noChangeAspect="1"/>
          </p:cNvPicPr>
          <p:nvPr/>
        </p:nvPicPr>
        <p:blipFill rotWithShape="1">
          <a:blip r:embed="rId3">
            <a:extLst>
              <a:ext uri="{28A0092B-C50C-407E-A947-70E740481C1C}">
                <a14:useLocalDpi xmlns:a14="http://schemas.microsoft.com/office/drawing/2010/main" val="0"/>
              </a:ext>
            </a:extLst>
          </a:blip>
          <a:srcRect l="5240" r="2206" b="21913"/>
          <a:stretch/>
        </p:blipFill>
        <p:spPr>
          <a:xfrm>
            <a:off x="0" y="0"/>
            <a:ext cx="12192000" cy="6858000"/>
          </a:xfrm>
          <a:prstGeom prst="rect">
            <a:avLst/>
          </a:prstGeom>
        </p:spPr>
      </p:pic>
      <p:sp>
        <p:nvSpPr>
          <p:cNvPr id="41" name="Rectangle 40">
            <a:extLst>
              <a:ext uri="{FF2B5EF4-FFF2-40B4-BE49-F238E27FC236}">
                <a16:creationId xmlns:a16="http://schemas.microsoft.com/office/drawing/2014/main" id="{CBA72BC2-F740-0439-AC6E-34712FA5E378}"/>
              </a:ext>
            </a:extLst>
          </p:cNvPr>
          <p:cNvSpPr/>
          <p:nvPr/>
        </p:nvSpPr>
        <p:spPr>
          <a:xfrm>
            <a:off x="0" y="0"/>
            <a:ext cx="12192000" cy="6858000"/>
          </a:xfrm>
          <a:prstGeom prst="rect">
            <a:avLst/>
          </a:prstGeom>
          <a:gradFill flip="none" rotWithShape="1">
            <a:gsLst>
              <a:gs pos="37000">
                <a:schemeClr val="tx1">
                  <a:alpha val="25000"/>
                </a:schemeClr>
              </a:gs>
              <a:gs pos="57000">
                <a:srgbClr val="000000">
                  <a:alpha val="73000"/>
                </a:srgbClr>
              </a:gs>
              <a:gs pos="86000">
                <a:schemeClr val="tx1">
                  <a:alpha val="85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2AB811-D9C2-1E09-55AB-A0153C330405}"/>
              </a:ext>
            </a:extLst>
          </p:cNvPr>
          <p:cNvSpPr txBox="1"/>
          <p:nvPr/>
        </p:nvSpPr>
        <p:spPr>
          <a:xfrm>
            <a:off x="7130374" y="2756955"/>
            <a:ext cx="4404105" cy="2062103"/>
          </a:xfrm>
          <a:prstGeom prst="rect">
            <a:avLst/>
          </a:prstGeom>
          <a:noFill/>
        </p:spPr>
        <p:txBody>
          <a:bodyPr wrap="square" rtlCol="0">
            <a:spAutoFit/>
          </a:bodyPr>
          <a:lstStyle/>
          <a:p>
            <a:pPr marL="119063" indent="-119063" rtl="0">
              <a:spcBef>
                <a:spcPts val="0"/>
              </a:spcBef>
              <a:spcAft>
                <a:spcPts val="0"/>
              </a:spcAft>
              <a:buFont typeface="Arial" panose="020B0604020202020204" pitchFamily="34" charset="0"/>
              <a:buChar char="•"/>
            </a:pPr>
            <a:r>
              <a:rPr lang="en-US" sz="1600" b="0" i="0" u="none" strike="noStrike">
                <a:solidFill>
                  <a:schemeClr val="bg1"/>
                </a:solidFill>
                <a:effectLst/>
                <a:latin typeface="Albert Sans" pitchFamily="2" charset="0"/>
              </a:rPr>
              <a:t>Haus für </a:t>
            </a:r>
            <a:r>
              <a:rPr lang="en-US" sz="1600" b="0" i="0" u="none" strike="noStrike" err="1">
                <a:solidFill>
                  <a:schemeClr val="bg1"/>
                </a:solidFill>
                <a:effectLst/>
                <a:latin typeface="Albert Sans" pitchFamily="2" charset="0"/>
              </a:rPr>
              <a:t>Poesie</a:t>
            </a:r>
            <a:r>
              <a:rPr lang="en-US" sz="1600" b="0" i="0" u="none" strike="noStrike">
                <a:solidFill>
                  <a:schemeClr val="bg1"/>
                </a:solidFill>
                <a:effectLst/>
                <a:latin typeface="Albert Sans" pitchFamily="2" charset="0"/>
              </a:rPr>
              <a:t> is a cultural institution dedicated to promoting poetry and literary arts.</a:t>
            </a:r>
          </a:p>
          <a:p>
            <a:pPr rtl="0">
              <a:spcBef>
                <a:spcPts val="0"/>
              </a:spcBef>
              <a:spcAft>
                <a:spcPts val="0"/>
              </a:spcAft>
            </a:pPr>
            <a:endParaRPr lang="en-US" sz="1600" b="0" i="0" u="none" strike="noStrike">
              <a:solidFill>
                <a:schemeClr val="bg1"/>
              </a:solidFill>
              <a:effectLst/>
              <a:latin typeface="Albert Sans" pitchFamily="2" charset="0"/>
            </a:endParaRPr>
          </a:p>
          <a:p>
            <a:pPr marL="119063" indent="-119063" rtl="0">
              <a:spcBef>
                <a:spcPts val="0"/>
              </a:spcBef>
              <a:spcAft>
                <a:spcPts val="0"/>
              </a:spcAft>
              <a:buFont typeface="Arial" panose="020B0604020202020204" pitchFamily="34" charset="0"/>
              <a:buChar char="•"/>
            </a:pPr>
            <a:r>
              <a:rPr lang="en-US" sz="1600" b="0">
                <a:solidFill>
                  <a:schemeClr val="bg1"/>
                </a:solidFill>
                <a:effectLst/>
                <a:latin typeface="Albert Sans" pitchFamily="2" charset="0"/>
              </a:rPr>
              <a:t>The institution organizes readings, poetry slams, workshops, lectures, and exhibitions, creating a vibrant platform for poets, writers, and literary enthusiasts.</a:t>
            </a:r>
          </a:p>
        </p:txBody>
      </p:sp>
      <p:grpSp>
        <p:nvGrpSpPr>
          <p:cNvPr id="46" name="Group 45">
            <a:extLst>
              <a:ext uri="{FF2B5EF4-FFF2-40B4-BE49-F238E27FC236}">
                <a16:creationId xmlns:a16="http://schemas.microsoft.com/office/drawing/2014/main" id="{261587A7-8E3C-DD99-9A79-8B6F1C12668D}"/>
              </a:ext>
            </a:extLst>
          </p:cNvPr>
          <p:cNvGrpSpPr/>
          <p:nvPr/>
        </p:nvGrpSpPr>
        <p:grpSpPr>
          <a:xfrm>
            <a:off x="7130374" y="2038943"/>
            <a:ext cx="3786662" cy="581487"/>
            <a:chOff x="435142" y="2168761"/>
            <a:chExt cx="3786662" cy="581487"/>
          </a:xfrm>
        </p:grpSpPr>
        <p:sp>
          <p:nvSpPr>
            <p:cNvPr id="42" name="Rectangle: Rounded Corners 41">
              <a:extLst>
                <a:ext uri="{FF2B5EF4-FFF2-40B4-BE49-F238E27FC236}">
                  <a16:creationId xmlns:a16="http://schemas.microsoft.com/office/drawing/2014/main" id="{EF52CF42-3DD6-B09A-0A5C-EC373FED91BA}"/>
                </a:ext>
              </a:extLst>
            </p:cNvPr>
            <p:cNvSpPr/>
            <p:nvPr/>
          </p:nvSpPr>
          <p:spPr>
            <a:xfrm>
              <a:off x="435142" y="2168761"/>
              <a:ext cx="3786662" cy="581487"/>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039BED7-E562-3A4A-FFBC-1289505AE78E}"/>
                </a:ext>
              </a:extLst>
            </p:cNvPr>
            <p:cNvSpPr txBox="1"/>
            <p:nvPr/>
          </p:nvSpPr>
          <p:spPr>
            <a:xfrm>
              <a:off x="435142" y="2228671"/>
              <a:ext cx="3786662" cy="461665"/>
            </a:xfrm>
            <a:prstGeom prst="rect">
              <a:avLst/>
            </a:prstGeom>
            <a:noFill/>
          </p:spPr>
          <p:txBody>
            <a:bodyPr wrap="square" lIns="91440" tIns="45720" rIns="91440" bIns="45720" rtlCol="0" anchor="t">
              <a:spAutoFit/>
            </a:bodyPr>
            <a:lstStyle/>
            <a:p>
              <a:pPr algn="ctr"/>
              <a:r>
                <a:rPr lang="en-US" sz="2400">
                  <a:solidFill>
                    <a:schemeClr val="bg1"/>
                  </a:solidFill>
                  <a:latin typeface="Albert Sans BOLD" pitchFamily="2" charset="0"/>
                  <a:ea typeface="+mn-lt"/>
                  <a:cs typeface="+mn-lt"/>
                </a:rPr>
                <a:t>About Haus für </a:t>
              </a:r>
              <a:r>
                <a:rPr lang="en-US" sz="2400" err="1">
                  <a:solidFill>
                    <a:schemeClr val="bg1"/>
                  </a:solidFill>
                  <a:latin typeface="Albert Sans BOLD" pitchFamily="2" charset="0"/>
                  <a:ea typeface="+mn-lt"/>
                  <a:cs typeface="+mn-lt"/>
                </a:rPr>
                <a:t>Poesie</a:t>
              </a:r>
              <a:endParaRPr lang="en-US" sz="800">
                <a:solidFill>
                  <a:schemeClr val="bg1"/>
                </a:solidFill>
                <a:latin typeface="Albert Sans BOLD" pitchFamily="2" charset="0"/>
              </a:endParaRPr>
            </a:p>
          </p:txBody>
        </p:sp>
      </p:grpSp>
      <p:sp>
        <p:nvSpPr>
          <p:cNvPr id="2" name="Slide Number Placeholder 1">
            <a:extLst>
              <a:ext uri="{FF2B5EF4-FFF2-40B4-BE49-F238E27FC236}">
                <a16:creationId xmlns:a16="http://schemas.microsoft.com/office/drawing/2014/main" id="{63325A78-457B-E6DC-B1FA-4D967C0D5C60}"/>
              </a:ext>
            </a:extLst>
          </p:cNvPr>
          <p:cNvSpPr>
            <a:spLocks noGrp="1"/>
          </p:cNvSpPr>
          <p:nvPr>
            <p:ph type="sldNum" sz="quarter" idx="12"/>
          </p:nvPr>
        </p:nvSpPr>
        <p:spPr/>
        <p:txBody>
          <a:bodyPr/>
          <a:lstStyle/>
          <a:p>
            <a:fld id="{20EC90A2-57CC-4901-BC16-90F9502FC3D7}" type="slidenum">
              <a:rPr lang="en-US" smtClean="0">
                <a:latin typeface="Albert Sans" pitchFamily="2" charset="0"/>
              </a:rPr>
              <a:t>6</a:t>
            </a:fld>
            <a:endParaRPr lang="en-US">
              <a:latin typeface="Albert Sans" pitchFamily="2" charset="0"/>
            </a:endParaRPr>
          </a:p>
        </p:txBody>
      </p:sp>
    </p:spTree>
    <p:extLst>
      <p:ext uri="{BB962C8B-B14F-4D97-AF65-F5344CB8AC3E}">
        <p14:creationId xmlns:p14="http://schemas.microsoft.com/office/powerpoint/2010/main" val="116043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5D7EF8-781D-3730-9F32-1FE1FD963339}"/>
              </a:ext>
            </a:extLst>
          </p:cNvPr>
          <p:cNvGrpSpPr/>
          <p:nvPr/>
        </p:nvGrpSpPr>
        <p:grpSpPr>
          <a:xfrm>
            <a:off x="206346" y="-1599342"/>
            <a:ext cx="3686751" cy="1230725"/>
            <a:chOff x="206346" y="213519"/>
            <a:chExt cx="3686751" cy="1230725"/>
          </a:xfrm>
          <a:effectLst/>
        </p:grpSpPr>
        <p:sp>
          <p:nvSpPr>
            <p:cNvPr id="8" name="Rectangle: Rounded Corners 7">
              <a:extLst>
                <a:ext uri="{FF2B5EF4-FFF2-40B4-BE49-F238E27FC236}">
                  <a16:creationId xmlns:a16="http://schemas.microsoft.com/office/drawing/2014/main" id="{3DFC2842-D19E-FCA6-BFFE-308111600BE1}"/>
                </a:ext>
              </a:extLst>
            </p:cNvPr>
            <p:cNvSpPr/>
            <p:nvPr/>
          </p:nvSpPr>
          <p:spPr>
            <a:xfrm>
              <a:off x="206346" y="213519"/>
              <a:ext cx="3686751" cy="1230725"/>
            </a:xfrm>
            <a:prstGeom prst="roundRect">
              <a:avLst>
                <a:gd name="adj" fmla="val 16315"/>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letter k&#10;&#10;Description automatically generated">
              <a:extLst>
                <a:ext uri="{FF2B5EF4-FFF2-40B4-BE49-F238E27FC236}">
                  <a16:creationId xmlns:a16="http://schemas.microsoft.com/office/drawing/2014/main" id="{2F2B0257-EF77-37E4-72B2-584B923A6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7" y="568928"/>
              <a:ext cx="3102483" cy="519906"/>
            </a:xfrm>
            <a:prstGeom prst="rect">
              <a:avLst/>
            </a:prstGeom>
          </p:spPr>
        </p:pic>
      </p:grpSp>
      <p:sp>
        <p:nvSpPr>
          <p:cNvPr id="10" name="Rectangle: Rounded Corners 9">
            <a:extLst>
              <a:ext uri="{FF2B5EF4-FFF2-40B4-BE49-F238E27FC236}">
                <a16:creationId xmlns:a16="http://schemas.microsoft.com/office/drawing/2014/main" id="{1D7CE812-5B5E-4FB6-9A8B-F0C01DF07084}"/>
              </a:ext>
            </a:extLst>
          </p:cNvPr>
          <p:cNvSpPr>
            <a:spLocks noGrp="1" noRot="1" noMove="1" noResize="1" noEditPoints="1" noAdjustHandles="1" noChangeArrowheads="1" noChangeShapeType="1"/>
          </p:cNvSpPr>
          <p:nvPr/>
        </p:nvSpPr>
        <p:spPr>
          <a:xfrm>
            <a:off x="-167640" y="-96458"/>
            <a:ext cx="12573000" cy="7091617"/>
          </a:xfrm>
          <a:prstGeom prst="roundRect">
            <a:avLst>
              <a:gd name="adj" fmla="val 7028"/>
            </a:avLst>
          </a:prstGeom>
          <a:solidFill>
            <a:srgbClr val="E9E9E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B6BB716-65B2-F625-6A38-A7362CE7A2DF}"/>
              </a:ext>
            </a:extLst>
          </p:cNvPr>
          <p:cNvGrpSpPr/>
          <p:nvPr/>
        </p:nvGrpSpPr>
        <p:grpSpPr>
          <a:xfrm>
            <a:off x="-5778198" y="1326806"/>
            <a:ext cx="3686751" cy="2219632"/>
            <a:chOff x="206346" y="1326806"/>
            <a:chExt cx="3686751" cy="2219632"/>
          </a:xfrm>
          <a:effectLst/>
        </p:grpSpPr>
        <p:sp>
          <p:nvSpPr>
            <p:cNvPr id="12" name="Rectangle: Rounded Corners 11">
              <a:extLst>
                <a:ext uri="{FF2B5EF4-FFF2-40B4-BE49-F238E27FC236}">
                  <a16:creationId xmlns:a16="http://schemas.microsoft.com/office/drawing/2014/main" id="{438C3283-A366-7326-AE0C-CB33EC744E72}"/>
                </a:ext>
              </a:extLst>
            </p:cNvPr>
            <p:cNvSpPr/>
            <p:nvPr/>
          </p:nvSpPr>
          <p:spPr>
            <a:xfrm>
              <a:off x="206346" y="1664019"/>
              <a:ext cx="3686751" cy="1545206"/>
            </a:xfrm>
            <a:prstGeom prst="roundRect">
              <a:avLst>
                <a:gd name="adj" fmla="val 162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82CCEB3D-B9B8-8AC4-6439-0BFAE6CA3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07" y="1326806"/>
              <a:ext cx="2589222" cy="2219632"/>
            </a:xfrm>
            <a:prstGeom prst="rect">
              <a:avLst/>
            </a:prstGeom>
          </p:spPr>
        </p:pic>
      </p:grpSp>
      <p:grpSp>
        <p:nvGrpSpPr>
          <p:cNvPr id="18" name="Group 17">
            <a:extLst>
              <a:ext uri="{FF2B5EF4-FFF2-40B4-BE49-F238E27FC236}">
                <a16:creationId xmlns:a16="http://schemas.microsoft.com/office/drawing/2014/main" id="{B09FB3A9-506E-AE91-B565-9F14B7B6BD1C}"/>
              </a:ext>
            </a:extLst>
          </p:cNvPr>
          <p:cNvGrpSpPr/>
          <p:nvPr/>
        </p:nvGrpSpPr>
        <p:grpSpPr>
          <a:xfrm>
            <a:off x="-4016598" y="7267318"/>
            <a:ext cx="3692191" cy="3215487"/>
            <a:chOff x="206346" y="3428994"/>
            <a:chExt cx="3692191" cy="3215487"/>
          </a:xfrm>
          <a:effectLst/>
        </p:grpSpPr>
        <p:sp>
          <p:nvSpPr>
            <p:cNvPr id="19" name="Rectangle: Rounded Corners 18">
              <a:extLst>
                <a:ext uri="{FF2B5EF4-FFF2-40B4-BE49-F238E27FC236}">
                  <a16:creationId xmlns:a16="http://schemas.microsoft.com/office/drawing/2014/main" id="{AFA35BA1-78D6-1D33-4D04-44BBE8915687}"/>
                </a:ext>
              </a:extLst>
            </p:cNvPr>
            <p:cNvSpPr/>
            <p:nvPr/>
          </p:nvSpPr>
          <p:spPr>
            <a:xfrm>
              <a:off x="206346" y="3428994"/>
              <a:ext cx="3692191" cy="3215487"/>
            </a:xfrm>
            <a:prstGeom prst="roundRect">
              <a:avLst>
                <a:gd name="adj" fmla="val 7028"/>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ack text on a black background&#10;&#10;Description automatically generated">
              <a:extLst>
                <a:ext uri="{FF2B5EF4-FFF2-40B4-BE49-F238E27FC236}">
                  <a16:creationId xmlns:a16="http://schemas.microsoft.com/office/drawing/2014/main" id="{1261EA49-6ABA-12B7-035C-837A1F08B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97" y="3952722"/>
              <a:ext cx="3116363" cy="2219632"/>
            </a:xfrm>
            <a:prstGeom prst="rect">
              <a:avLst/>
            </a:prstGeom>
          </p:spPr>
        </p:pic>
      </p:grpSp>
      <p:grpSp>
        <p:nvGrpSpPr>
          <p:cNvPr id="21" name="Group 20">
            <a:extLst>
              <a:ext uri="{FF2B5EF4-FFF2-40B4-BE49-F238E27FC236}">
                <a16:creationId xmlns:a16="http://schemas.microsoft.com/office/drawing/2014/main" id="{72296AA3-6924-6CF4-FBE7-0BF80E5D1320}"/>
              </a:ext>
            </a:extLst>
          </p:cNvPr>
          <p:cNvGrpSpPr/>
          <p:nvPr/>
        </p:nvGrpSpPr>
        <p:grpSpPr>
          <a:xfrm>
            <a:off x="4112054" y="7267318"/>
            <a:ext cx="1863187" cy="1163910"/>
            <a:chOff x="4112054" y="5548000"/>
            <a:chExt cx="1863187" cy="1163910"/>
          </a:xfrm>
          <a:effectLst/>
        </p:grpSpPr>
        <p:sp>
          <p:nvSpPr>
            <p:cNvPr id="22" name="Rectangle: Rounded Corners 21">
              <a:extLst>
                <a:ext uri="{FF2B5EF4-FFF2-40B4-BE49-F238E27FC236}">
                  <a16:creationId xmlns:a16="http://schemas.microsoft.com/office/drawing/2014/main" id="{FAF95E3F-C019-0590-3A7F-2FE40BA9215A}"/>
                </a:ext>
              </a:extLst>
            </p:cNvPr>
            <p:cNvSpPr>
              <a:spLocks/>
            </p:cNvSpPr>
            <p:nvPr/>
          </p:nvSpPr>
          <p:spPr>
            <a:xfrm>
              <a:off x="4112054" y="5620154"/>
              <a:ext cx="1863187" cy="1019602"/>
            </a:xfrm>
            <a:prstGeom prst="roundRect">
              <a:avLst>
                <a:gd name="adj" fmla="val 22909"/>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94A8476-5288-B93A-0268-AABB9EFCA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9715" y="5548000"/>
              <a:ext cx="1357712" cy="1163910"/>
            </a:xfrm>
            <a:prstGeom prst="rect">
              <a:avLst/>
            </a:prstGeom>
          </p:spPr>
        </p:pic>
      </p:grpSp>
      <p:grpSp>
        <p:nvGrpSpPr>
          <p:cNvPr id="24" name="Group 23">
            <a:extLst>
              <a:ext uri="{FF2B5EF4-FFF2-40B4-BE49-F238E27FC236}">
                <a16:creationId xmlns:a16="http://schemas.microsoft.com/office/drawing/2014/main" id="{5B742BF0-FBC1-35B3-FF32-4F0CD8576162}"/>
              </a:ext>
            </a:extLst>
          </p:cNvPr>
          <p:cNvGrpSpPr/>
          <p:nvPr/>
        </p:nvGrpSpPr>
        <p:grpSpPr>
          <a:xfrm>
            <a:off x="6196748" y="8157099"/>
            <a:ext cx="1877751" cy="1236985"/>
            <a:chOff x="6198194" y="5553861"/>
            <a:chExt cx="1877751" cy="1236985"/>
          </a:xfrm>
          <a:effectLst/>
        </p:grpSpPr>
        <p:sp>
          <p:nvSpPr>
            <p:cNvPr id="25" name="Rectangle: Rounded Corners 24">
              <a:extLst>
                <a:ext uri="{FF2B5EF4-FFF2-40B4-BE49-F238E27FC236}">
                  <a16:creationId xmlns:a16="http://schemas.microsoft.com/office/drawing/2014/main" id="{1934F162-24DD-D752-8E2B-F5E27723917E}"/>
                </a:ext>
              </a:extLst>
            </p:cNvPr>
            <p:cNvSpPr>
              <a:spLocks/>
            </p:cNvSpPr>
            <p:nvPr/>
          </p:nvSpPr>
          <p:spPr>
            <a:xfrm>
              <a:off x="6198194" y="5620154"/>
              <a:ext cx="1877751" cy="1019602"/>
            </a:xfrm>
            <a:prstGeom prst="roundRect">
              <a:avLst>
                <a:gd name="adj" fmla="val 22909"/>
              </a:avLst>
            </a:prstGeom>
            <a:solidFill>
              <a:schemeClr val="bg1"/>
            </a:solidFill>
            <a:ln>
              <a:noFill/>
            </a:ln>
            <a:effectLst>
              <a:outerShdw blurRad="254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5688285D-F21B-0E26-CA78-D93CD7DF5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8794" y="5553861"/>
              <a:ext cx="1236985" cy="1236985"/>
            </a:xfrm>
            <a:prstGeom prst="rect">
              <a:avLst/>
            </a:prstGeom>
            <a:effectLst/>
          </p:spPr>
        </p:pic>
      </p:grpSp>
      <p:grpSp>
        <p:nvGrpSpPr>
          <p:cNvPr id="27" name="Group 26">
            <a:extLst>
              <a:ext uri="{FF2B5EF4-FFF2-40B4-BE49-F238E27FC236}">
                <a16:creationId xmlns:a16="http://schemas.microsoft.com/office/drawing/2014/main" id="{7B6AB052-612A-1C55-02B7-5A42048218B2}"/>
              </a:ext>
            </a:extLst>
          </p:cNvPr>
          <p:cNvGrpSpPr/>
          <p:nvPr/>
        </p:nvGrpSpPr>
        <p:grpSpPr>
          <a:xfrm>
            <a:off x="12832798" y="3949143"/>
            <a:ext cx="3686756" cy="2695339"/>
            <a:chOff x="8298898" y="3949143"/>
            <a:chExt cx="3686756" cy="2695339"/>
          </a:xfrm>
          <a:effectLst/>
        </p:grpSpPr>
        <p:sp>
          <p:nvSpPr>
            <p:cNvPr id="28" name="Rectangle: Rounded Corners 27">
              <a:extLst>
                <a:ext uri="{FF2B5EF4-FFF2-40B4-BE49-F238E27FC236}">
                  <a16:creationId xmlns:a16="http://schemas.microsoft.com/office/drawing/2014/main" id="{C723AC78-A3F6-EDA6-0DE0-B0A185B627FB}"/>
                </a:ext>
              </a:extLst>
            </p:cNvPr>
            <p:cNvSpPr/>
            <p:nvPr/>
          </p:nvSpPr>
          <p:spPr>
            <a:xfrm>
              <a:off x="8298898" y="3953868"/>
              <a:ext cx="3686756" cy="2690614"/>
            </a:xfrm>
            <a:prstGeom prst="roundRect">
              <a:avLst>
                <a:gd name="adj" fmla="val 7028"/>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CC9805E-5189-2D11-B420-A91039824A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1527" y="3949143"/>
              <a:ext cx="2690613" cy="2690613"/>
            </a:xfrm>
            <a:prstGeom prst="rect">
              <a:avLst/>
            </a:prstGeom>
          </p:spPr>
        </p:pic>
      </p:grpSp>
      <p:grpSp>
        <p:nvGrpSpPr>
          <p:cNvPr id="30" name="Group 29">
            <a:extLst>
              <a:ext uri="{FF2B5EF4-FFF2-40B4-BE49-F238E27FC236}">
                <a16:creationId xmlns:a16="http://schemas.microsoft.com/office/drawing/2014/main" id="{E1025A8F-85BB-2660-2C7C-8E84078557AD}"/>
              </a:ext>
            </a:extLst>
          </p:cNvPr>
          <p:cNvGrpSpPr/>
          <p:nvPr/>
        </p:nvGrpSpPr>
        <p:grpSpPr>
          <a:xfrm>
            <a:off x="14041119" y="213519"/>
            <a:ext cx="3697635" cy="3526829"/>
            <a:chOff x="8288019" y="213519"/>
            <a:chExt cx="3697635" cy="3526829"/>
          </a:xfrm>
          <a:effectLst/>
        </p:grpSpPr>
        <p:sp>
          <p:nvSpPr>
            <p:cNvPr id="31" name="Rectangle: Rounded Corners 30">
              <a:extLst>
                <a:ext uri="{FF2B5EF4-FFF2-40B4-BE49-F238E27FC236}">
                  <a16:creationId xmlns:a16="http://schemas.microsoft.com/office/drawing/2014/main" id="{85330260-1C0E-5736-EDCC-C857E57E4F1A}"/>
                </a:ext>
              </a:extLst>
            </p:cNvPr>
            <p:cNvSpPr/>
            <p:nvPr/>
          </p:nvSpPr>
          <p:spPr>
            <a:xfrm>
              <a:off x="8288019" y="213519"/>
              <a:ext cx="3697635" cy="3526829"/>
            </a:xfrm>
            <a:prstGeom prst="roundRect">
              <a:avLst>
                <a:gd name="adj" fmla="val 7028"/>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black background with a black square&#10;&#10;Description automatically generated with medium confidence">
              <a:extLst>
                <a:ext uri="{FF2B5EF4-FFF2-40B4-BE49-F238E27FC236}">
                  <a16:creationId xmlns:a16="http://schemas.microsoft.com/office/drawing/2014/main" id="{DF521281-E81A-DB67-A38E-CB0EDF66CE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4262" y="697413"/>
              <a:ext cx="2985145" cy="2559040"/>
            </a:xfrm>
            <a:prstGeom prst="rect">
              <a:avLst/>
            </a:prstGeom>
          </p:spPr>
        </p:pic>
      </p:grpSp>
      <p:grpSp>
        <p:nvGrpSpPr>
          <p:cNvPr id="33" name="Group 32">
            <a:extLst>
              <a:ext uri="{FF2B5EF4-FFF2-40B4-BE49-F238E27FC236}">
                <a16:creationId xmlns:a16="http://schemas.microsoft.com/office/drawing/2014/main" id="{CFFEF156-D77C-F6EF-F8EF-81902B6A4067}"/>
              </a:ext>
            </a:extLst>
          </p:cNvPr>
          <p:cNvGrpSpPr/>
          <p:nvPr/>
        </p:nvGrpSpPr>
        <p:grpSpPr>
          <a:xfrm>
            <a:off x="4112054" y="-1187229"/>
            <a:ext cx="3957003" cy="1019602"/>
            <a:chOff x="4117496" y="213519"/>
            <a:chExt cx="3957003" cy="1019602"/>
          </a:xfrm>
          <a:effectLst/>
        </p:grpSpPr>
        <p:sp>
          <p:nvSpPr>
            <p:cNvPr id="34" name="Rectangle: Rounded Corners 33">
              <a:extLst>
                <a:ext uri="{FF2B5EF4-FFF2-40B4-BE49-F238E27FC236}">
                  <a16:creationId xmlns:a16="http://schemas.microsoft.com/office/drawing/2014/main" id="{DF145B50-40B6-D305-431E-74AEE0D2A395}"/>
                </a:ext>
              </a:extLst>
            </p:cNvPr>
            <p:cNvSpPr/>
            <p:nvPr/>
          </p:nvSpPr>
          <p:spPr>
            <a:xfrm>
              <a:off x="4117496" y="213519"/>
              <a:ext cx="3957003" cy="1019602"/>
            </a:xfrm>
            <a:prstGeom prst="roundRect">
              <a:avLst>
                <a:gd name="adj" fmla="val 2384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background with a black square&#10;&#10;Description automatically generated with medium confidence">
              <a:extLst>
                <a:ext uri="{FF2B5EF4-FFF2-40B4-BE49-F238E27FC236}">
                  <a16:creationId xmlns:a16="http://schemas.microsoft.com/office/drawing/2014/main" id="{B1BCCE78-50CA-6693-116B-5EA40272D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8571" y="394915"/>
              <a:ext cx="2163971" cy="701636"/>
            </a:xfrm>
            <a:prstGeom prst="rect">
              <a:avLst/>
            </a:prstGeom>
          </p:spPr>
        </p:pic>
      </p:grpSp>
      <p:sp>
        <p:nvSpPr>
          <p:cNvPr id="4" name="TextBox 3">
            <a:extLst>
              <a:ext uri="{FF2B5EF4-FFF2-40B4-BE49-F238E27FC236}">
                <a16:creationId xmlns:a16="http://schemas.microsoft.com/office/drawing/2014/main" id="{040A11FA-3376-E471-55E8-5E0A777B46CC}"/>
              </a:ext>
            </a:extLst>
          </p:cNvPr>
          <p:cNvSpPr txBox="1"/>
          <p:nvPr/>
        </p:nvSpPr>
        <p:spPr>
          <a:xfrm>
            <a:off x="2833951" y="2425649"/>
            <a:ext cx="6569818" cy="3046988"/>
          </a:xfrm>
          <a:prstGeom prst="rect">
            <a:avLst/>
          </a:prstGeom>
          <a:noFill/>
        </p:spPr>
        <p:txBody>
          <a:bodyPr wrap="square" rtlCol="0">
            <a:spAutoFit/>
          </a:bodyPr>
          <a:lstStyle/>
          <a:p>
            <a:pPr algn="ctr" rtl="0">
              <a:spcBef>
                <a:spcPts val="0"/>
              </a:spcBef>
              <a:spcAft>
                <a:spcPts val="0"/>
              </a:spcAft>
            </a:pPr>
            <a:r>
              <a:rPr lang="en-US" sz="2400" b="0" i="0" u="none" strike="noStrike" dirty="0">
                <a:solidFill>
                  <a:srgbClr val="001524"/>
                </a:solidFill>
                <a:effectLst/>
                <a:latin typeface="Albert Sans" pitchFamily="2" charset="0"/>
              </a:rPr>
              <a:t>This project aims to improve the brand integration of </a:t>
            </a:r>
            <a:r>
              <a:rPr lang="en-US" sz="2400" b="1" i="0" u="none" strike="noStrike" dirty="0">
                <a:solidFill>
                  <a:srgbClr val="15110E"/>
                </a:solidFill>
                <a:effectLst/>
                <a:latin typeface="Albert Sans" pitchFamily="2" charset="0"/>
              </a:rPr>
              <a:t>Haus für </a:t>
            </a:r>
            <a:r>
              <a:rPr lang="en-US" sz="2400" b="1" i="0" u="none" strike="noStrike" dirty="0" err="1">
                <a:solidFill>
                  <a:srgbClr val="15110E"/>
                </a:solidFill>
                <a:effectLst/>
                <a:latin typeface="Albert Sans" pitchFamily="2" charset="0"/>
              </a:rPr>
              <a:t>Poesie</a:t>
            </a:r>
            <a:r>
              <a:rPr lang="en-US" sz="2400" b="0" i="0" u="none" strike="noStrike" dirty="0">
                <a:solidFill>
                  <a:srgbClr val="001524"/>
                </a:solidFill>
                <a:effectLst/>
                <a:latin typeface="Albert Sans" pitchFamily="2" charset="0"/>
              </a:rPr>
              <a:t> and its subsidiaries, by </a:t>
            </a:r>
            <a:r>
              <a:rPr lang="en-US" sz="2400" b="1" i="0" u="none" strike="noStrike" dirty="0">
                <a:solidFill>
                  <a:srgbClr val="15110E"/>
                </a:solidFill>
                <a:effectLst/>
                <a:latin typeface="Albert Sans" pitchFamily="2" charset="0"/>
              </a:rPr>
              <a:t>evaluating</a:t>
            </a:r>
            <a:r>
              <a:rPr lang="en-US" sz="2400" b="0" i="0" u="none" strike="noStrike" dirty="0">
                <a:solidFill>
                  <a:srgbClr val="001524"/>
                </a:solidFill>
                <a:effectLst/>
                <a:latin typeface="Albert Sans" pitchFamily="2" charset="0"/>
              </a:rPr>
              <a:t> current brand architecture and integration strategies, and implementing solutions derived from the assessment on </a:t>
            </a:r>
            <a:r>
              <a:rPr lang="en-US" sz="2400" b="1" i="0" u="none" strike="noStrike" dirty="0">
                <a:solidFill>
                  <a:srgbClr val="15110E"/>
                </a:solidFill>
                <a:effectLst/>
                <a:latin typeface="Albert Sans" pitchFamily="2" charset="0"/>
              </a:rPr>
              <a:t>subsidiary</a:t>
            </a:r>
            <a:r>
              <a:rPr lang="en-US" sz="2400" b="1" i="0" u="none" strike="noStrike" dirty="0">
                <a:solidFill>
                  <a:srgbClr val="2D8B57"/>
                </a:solidFill>
                <a:effectLst/>
                <a:latin typeface="Albert Sans" pitchFamily="2" charset="0"/>
              </a:rPr>
              <a:t> </a:t>
            </a:r>
            <a:r>
              <a:rPr lang="en-US" sz="2400" b="1" i="0" u="none" strike="noStrike" dirty="0">
                <a:solidFill>
                  <a:srgbClr val="15110E"/>
                </a:solidFill>
                <a:effectLst/>
                <a:latin typeface="Albert Sans" pitchFamily="2" charset="0"/>
              </a:rPr>
              <a:t>websites</a:t>
            </a:r>
            <a:r>
              <a:rPr lang="en-US" sz="2400" b="0" i="0" u="none" strike="noStrike" dirty="0">
                <a:solidFill>
                  <a:srgbClr val="001524"/>
                </a:solidFill>
                <a:effectLst/>
                <a:latin typeface="Albert Sans" pitchFamily="2" charset="0"/>
              </a:rPr>
              <a:t> and </a:t>
            </a:r>
            <a:r>
              <a:rPr lang="en-US" sz="2400" b="1" i="0" u="none" strike="noStrike" dirty="0">
                <a:solidFill>
                  <a:srgbClr val="15110E"/>
                </a:solidFill>
                <a:effectLst/>
                <a:latin typeface="Albert Sans" pitchFamily="2" charset="0"/>
              </a:rPr>
              <a:t>social media</a:t>
            </a:r>
            <a:r>
              <a:rPr lang="en-US" sz="2400" b="0" i="0" u="none" strike="noStrike" dirty="0">
                <a:solidFill>
                  <a:srgbClr val="224F70"/>
                </a:solidFill>
                <a:effectLst/>
                <a:latin typeface="Albert Sans" pitchFamily="2" charset="0"/>
              </a:rPr>
              <a:t> </a:t>
            </a:r>
            <a:r>
              <a:rPr lang="en-US" sz="2400" b="0" i="0" u="none" strike="noStrike" dirty="0">
                <a:solidFill>
                  <a:srgbClr val="001524"/>
                </a:solidFill>
                <a:effectLst/>
                <a:latin typeface="Albert Sans" pitchFamily="2" charset="0"/>
              </a:rPr>
              <a:t>in order to increase brand </a:t>
            </a:r>
            <a:r>
              <a:rPr lang="en-US" sz="2400" b="1" i="0" u="none" strike="noStrike" dirty="0">
                <a:solidFill>
                  <a:srgbClr val="15110E"/>
                </a:solidFill>
                <a:effectLst/>
                <a:latin typeface="Albert Sans" pitchFamily="2" charset="0"/>
              </a:rPr>
              <a:t>awareness</a:t>
            </a:r>
            <a:r>
              <a:rPr lang="en-US" sz="2400" b="0" i="0" u="none" strike="noStrike" dirty="0">
                <a:solidFill>
                  <a:srgbClr val="001524"/>
                </a:solidFill>
                <a:effectLst/>
                <a:latin typeface="Albert Sans" pitchFamily="2" charset="0"/>
              </a:rPr>
              <a:t> and </a:t>
            </a:r>
            <a:r>
              <a:rPr lang="en-US" sz="2400" b="1" i="0" u="none" strike="noStrike" dirty="0">
                <a:solidFill>
                  <a:srgbClr val="15110E"/>
                </a:solidFill>
                <a:effectLst/>
                <a:latin typeface="Albert Sans" pitchFamily="2" charset="0"/>
              </a:rPr>
              <a:t>cohesion</a:t>
            </a:r>
            <a:r>
              <a:rPr lang="en-US" sz="2400" b="0" i="0" u="none" strike="noStrike" dirty="0">
                <a:solidFill>
                  <a:srgbClr val="001524"/>
                </a:solidFill>
                <a:effectLst/>
                <a:latin typeface="Albert Sans" pitchFamily="2" charset="0"/>
              </a:rPr>
              <a:t>.</a:t>
            </a:r>
            <a:endParaRPr lang="en-US" sz="2400" b="0" dirty="0">
              <a:effectLst/>
              <a:latin typeface="Albert Sans" pitchFamily="2" charset="0"/>
            </a:endParaRPr>
          </a:p>
        </p:txBody>
      </p:sp>
      <p:sp>
        <p:nvSpPr>
          <p:cNvPr id="2" name="TextBox 1">
            <a:extLst>
              <a:ext uri="{FF2B5EF4-FFF2-40B4-BE49-F238E27FC236}">
                <a16:creationId xmlns:a16="http://schemas.microsoft.com/office/drawing/2014/main" id="{634893FE-19CC-BB6B-DCC2-F934BAE3F323}"/>
              </a:ext>
            </a:extLst>
          </p:cNvPr>
          <p:cNvSpPr txBox="1"/>
          <p:nvPr/>
        </p:nvSpPr>
        <p:spPr>
          <a:xfrm>
            <a:off x="2167781" y="381934"/>
            <a:ext cx="7856437" cy="1200329"/>
          </a:xfrm>
          <a:prstGeom prst="rect">
            <a:avLst/>
          </a:prstGeom>
          <a:noFill/>
        </p:spPr>
        <p:txBody>
          <a:bodyPr wrap="square" rtlCol="0">
            <a:spAutoFit/>
          </a:bodyPr>
          <a:lstStyle/>
          <a:p>
            <a:pPr algn="ctr"/>
            <a:r>
              <a:rPr lang="en-US" sz="7200" b="1" spc="-150">
                <a:latin typeface="Albert Sans" pitchFamily="2" charset="0"/>
              </a:rPr>
              <a:t>Project Mission</a:t>
            </a:r>
          </a:p>
        </p:txBody>
      </p:sp>
      <p:sp>
        <p:nvSpPr>
          <p:cNvPr id="3" name="Slide Number Placeholder 2">
            <a:extLst>
              <a:ext uri="{FF2B5EF4-FFF2-40B4-BE49-F238E27FC236}">
                <a16:creationId xmlns:a16="http://schemas.microsoft.com/office/drawing/2014/main" id="{59410E9B-F294-DAEC-F7A5-5EDB2CA8F705}"/>
              </a:ext>
            </a:extLst>
          </p:cNvPr>
          <p:cNvSpPr>
            <a:spLocks noGrp="1"/>
          </p:cNvSpPr>
          <p:nvPr>
            <p:ph type="sldNum" sz="quarter" idx="12"/>
          </p:nvPr>
        </p:nvSpPr>
        <p:spPr/>
        <p:txBody>
          <a:bodyPr/>
          <a:lstStyle/>
          <a:p>
            <a:fld id="{20EC90A2-57CC-4901-BC16-90F9502FC3D7}" type="slidenum">
              <a:rPr lang="en-US" smtClean="0">
                <a:latin typeface="Albert Sans" pitchFamily="2" charset="0"/>
              </a:rPr>
              <a:t>7</a:t>
            </a:fld>
            <a:endParaRPr lang="en-US">
              <a:latin typeface="Albert Sans" pitchFamily="2" charset="0"/>
            </a:endParaRPr>
          </a:p>
        </p:txBody>
      </p:sp>
    </p:spTree>
    <p:extLst>
      <p:ext uri="{BB962C8B-B14F-4D97-AF65-F5344CB8AC3E}">
        <p14:creationId xmlns:p14="http://schemas.microsoft.com/office/powerpoint/2010/main" val="112590389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C1CCAC0A-2116-A16B-2E5B-D2FF73A12995}"/>
              </a:ext>
            </a:extLst>
          </p:cNvPr>
          <p:cNvGrpSpPr/>
          <p:nvPr/>
        </p:nvGrpSpPr>
        <p:grpSpPr>
          <a:xfrm>
            <a:off x="206346" y="213519"/>
            <a:ext cx="3686751" cy="1230725"/>
            <a:chOff x="206346" y="213519"/>
            <a:chExt cx="3686751" cy="1230725"/>
          </a:xfrm>
          <a:effectLst/>
        </p:grpSpPr>
        <p:sp>
          <p:nvSpPr>
            <p:cNvPr id="18" name="Rectangle: Rounded Corners 17">
              <a:extLst>
                <a:ext uri="{FF2B5EF4-FFF2-40B4-BE49-F238E27FC236}">
                  <a16:creationId xmlns:a16="http://schemas.microsoft.com/office/drawing/2014/main" id="{A23D2EDC-919A-BE70-8BA1-2E03905D8211}"/>
                </a:ext>
              </a:extLst>
            </p:cNvPr>
            <p:cNvSpPr/>
            <p:nvPr/>
          </p:nvSpPr>
          <p:spPr>
            <a:xfrm>
              <a:off x="206346" y="213519"/>
              <a:ext cx="3686751" cy="1230725"/>
            </a:xfrm>
            <a:prstGeom prst="roundRect">
              <a:avLst>
                <a:gd name="adj" fmla="val 16315"/>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black letter k&#10;&#10;Description automatically generated">
              <a:extLst>
                <a:ext uri="{FF2B5EF4-FFF2-40B4-BE49-F238E27FC236}">
                  <a16:creationId xmlns:a16="http://schemas.microsoft.com/office/drawing/2014/main" id="{F5FC1771-526D-6457-0C19-BF79B9DB6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7" y="568928"/>
              <a:ext cx="3102483" cy="519906"/>
            </a:xfrm>
            <a:prstGeom prst="rect">
              <a:avLst/>
            </a:prstGeom>
          </p:spPr>
        </p:pic>
      </p:grpSp>
      <p:grpSp>
        <p:nvGrpSpPr>
          <p:cNvPr id="42" name="Group 41">
            <a:extLst>
              <a:ext uri="{FF2B5EF4-FFF2-40B4-BE49-F238E27FC236}">
                <a16:creationId xmlns:a16="http://schemas.microsoft.com/office/drawing/2014/main" id="{3F2FA4F4-3F53-B856-2680-DAA77F9837C4}"/>
              </a:ext>
            </a:extLst>
          </p:cNvPr>
          <p:cNvGrpSpPr/>
          <p:nvPr/>
        </p:nvGrpSpPr>
        <p:grpSpPr>
          <a:xfrm>
            <a:off x="4117496" y="213519"/>
            <a:ext cx="3957003" cy="1019602"/>
            <a:chOff x="4117496" y="213519"/>
            <a:chExt cx="3957003" cy="1019602"/>
          </a:xfrm>
          <a:effectLst/>
        </p:grpSpPr>
        <p:sp>
          <p:nvSpPr>
            <p:cNvPr id="35" name="Rectangle: Rounded Corners 34">
              <a:extLst>
                <a:ext uri="{FF2B5EF4-FFF2-40B4-BE49-F238E27FC236}">
                  <a16:creationId xmlns:a16="http://schemas.microsoft.com/office/drawing/2014/main" id="{14A7EC38-F703-8070-A58E-E3740E96E6A0}"/>
                </a:ext>
              </a:extLst>
            </p:cNvPr>
            <p:cNvSpPr/>
            <p:nvPr/>
          </p:nvSpPr>
          <p:spPr>
            <a:xfrm>
              <a:off x="4117496" y="213519"/>
              <a:ext cx="3957003" cy="1019602"/>
            </a:xfrm>
            <a:prstGeom prst="roundRect">
              <a:avLst>
                <a:gd name="adj" fmla="val 23843"/>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black background with a black square&#10;&#10;Description automatically generated with medium confidence">
              <a:extLst>
                <a:ext uri="{FF2B5EF4-FFF2-40B4-BE49-F238E27FC236}">
                  <a16:creationId xmlns:a16="http://schemas.microsoft.com/office/drawing/2014/main" id="{D977A562-0A0F-8442-6146-6E8F803C7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571" y="394915"/>
              <a:ext cx="2163971" cy="701636"/>
            </a:xfrm>
            <a:prstGeom prst="rect">
              <a:avLst/>
            </a:prstGeom>
          </p:spPr>
        </p:pic>
      </p:grpSp>
      <p:grpSp>
        <p:nvGrpSpPr>
          <p:cNvPr id="68" name="Group 67">
            <a:extLst>
              <a:ext uri="{FF2B5EF4-FFF2-40B4-BE49-F238E27FC236}">
                <a16:creationId xmlns:a16="http://schemas.microsoft.com/office/drawing/2014/main" id="{4C81C2BC-F954-F5A1-3985-EF11F2CC25E4}"/>
              </a:ext>
            </a:extLst>
          </p:cNvPr>
          <p:cNvGrpSpPr/>
          <p:nvPr/>
        </p:nvGrpSpPr>
        <p:grpSpPr>
          <a:xfrm>
            <a:off x="8288019" y="213519"/>
            <a:ext cx="3697635" cy="3526829"/>
            <a:chOff x="8288019" y="213519"/>
            <a:chExt cx="3697635" cy="3526829"/>
          </a:xfrm>
          <a:effectLst/>
        </p:grpSpPr>
        <p:sp>
          <p:nvSpPr>
            <p:cNvPr id="15" name="Rectangle: Rounded Corners 14">
              <a:extLst>
                <a:ext uri="{FF2B5EF4-FFF2-40B4-BE49-F238E27FC236}">
                  <a16:creationId xmlns:a16="http://schemas.microsoft.com/office/drawing/2014/main" id="{670C3428-AA15-85A0-B840-487FA013EF66}"/>
                </a:ext>
              </a:extLst>
            </p:cNvPr>
            <p:cNvSpPr/>
            <p:nvPr/>
          </p:nvSpPr>
          <p:spPr>
            <a:xfrm>
              <a:off x="8288019" y="213519"/>
              <a:ext cx="3697635" cy="3526829"/>
            </a:xfrm>
            <a:prstGeom prst="roundRect">
              <a:avLst>
                <a:gd name="adj" fmla="val 702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ack background with a black square&#10;&#10;Description automatically generated with medium confidence">
              <a:extLst>
                <a:ext uri="{FF2B5EF4-FFF2-40B4-BE49-F238E27FC236}">
                  <a16:creationId xmlns:a16="http://schemas.microsoft.com/office/drawing/2014/main" id="{F78893F3-0E63-49CA-89A4-8C92B4685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4262" y="697413"/>
              <a:ext cx="2985145" cy="2559040"/>
            </a:xfrm>
            <a:prstGeom prst="rect">
              <a:avLst/>
            </a:prstGeom>
          </p:spPr>
        </p:pic>
      </p:grpSp>
      <p:grpSp>
        <p:nvGrpSpPr>
          <p:cNvPr id="63" name="Group 62">
            <a:extLst>
              <a:ext uri="{FF2B5EF4-FFF2-40B4-BE49-F238E27FC236}">
                <a16:creationId xmlns:a16="http://schemas.microsoft.com/office/drawing/2014/main" id="{9BF1538A-A0D5-3DDA-AB27-659B1BA0493A}"/>
              </a:ext>
            </a:extLst>
          </p:cNvPr>
          <p:cNvGrpSpPr/>
          <p:nvPr/>
        </p:nvGrpSpPr>
        <p:grpSpPr>
          <a:xfrm>
            <a:off x="206346" y="1326806"/>
            <a:ext cx="3686751" cy="2219632"/>
            <a:chOff x="206346" y="1326806"/>
            <a:chExt cx="3686751" cy="2219632"/>
          </a:xfrm>
          <a:effectLst/>
        </p:grpSpPr>
        <p:sp>
          <p:nvSpPr>
            <p:cNvPr id="19" name="Rectangle: Rounded Corners 18">
              <a:extLst>
                <a:ext uri="{FF2B5EF4-FFF2-40B4-BE49-F238E27FC236}">
                  <a16:creationId xmlns:a16="http://schemas.microsoft.com/office/drawing/2014/main" id="{44ED5568-25A5-19DA-A6A4-2E0E334237BE}"/>
                </a:ext>
              </a:extLst>
            </p:cNvPr>
            <p:cNvSpPr/>
            <p:nvPr/>
          </p:nvSpPr>
          <p:spPr>
            <a:xfrm>
              <a:off x="206346" y="1664019"/>
              <a:ext cx="3686751" cy="1545206"/>
            </a:xfrm>
            <a:prstGeom prst="roundRect">
              <a:avLst>
                <a:gd name="adj" fmla="val 16274"/>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A black background with a black square&#10;&#10;Description automatically generated with medium confidence">
              <a:extLst>
                <a:ext uri="{FF2B5EF4-FFF2-40B4-BE49-F238E27FC236}">
                  <a16:creationId xmlns:a16="http://schemas.microsoft.com/office/drawing/2014/main" id="{41E5CA54-7D0B-F530-270F-538FAB9201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107" y="1326806"/>
              <a:ext cx="2589222" cy="2219632"/>
            </a:xfrm>
            <a:prstGeom prst="rect">
              <a:avLst/>
            </a:prstGeom>
          </p:spPr>
        </p:pic>
      </p:grpSp>
      <p:grpSp>
        <p:nvGrpSpPr>
          <p:cNvPr id="69" name="Group 68">
            <a:extLst>
              <a:ext uri="{FF2B5EF4-FFF2-40B4-BE49-F238E27FC236}">
                <a16:creationId xmlns:a16="http://schemas.microsoft.com/office/drawing/2014/main" id="{7C435346-9091-1EAE-9DC5-98993527B973}"/>
              </a:ext>
            </a:extLst>
          </p:cNvPr>
          <p:cNvGrpSpPr/>
          <p:nvPr/>
        </p:nvGrpSpPr>
        <p:grpSpPr>
          <a:xfrm>
            <a:off x="206346" y="3428994"/>
            <a:ext cx="3692191" cy="3215487"/>
            <a:chOff x="206346" y="3428994"/>
            <a:chExt cx="3692191" cy="3215487"/>
          </a:xfrm>
          <a:effectLst/>
        </p:grpSpPr>
        <p:sp>
          <p:nvSpPr>
            <p:cNvPr id="23" name="Rectangle: Rounded Corners 22">
              <a:extLst>
                <a:ext uri="{FF2B5EF4-FFF2-40B4-BE49-F238E27FC236}">
                  <a16:creationId xmlns:a16="http://schemas.microsoft.com/office/drawing/2014/main" id="{55FE9F6E-5E7D-F14D-7CCE-35A69B235DDB}"/>
                </a:ext>
              </a:extLst>
            </p:cNvPr>
            <p:cNvSpPr/>
            <p:nvPr/>
          </p:nvSpPr>
          <p:spPr>
            <a:xfrm>
              <a:off x="206346" y="3428994"/>
              <a:ext cx="3692191" cy="3215487"/>
            </a:xfrm>
            <a:prstGeom prst="roundRect">
              <a:avLst>
                <a:gd name="adj" fmla="val 702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black text on a black background&#10;&#10;Description automatically generated">
              <a:extLst>
                <a:ext uri="{FF2B5EF4-FFF2-40B4-BE49-F238E27FC236}">
                  <a16:creationId xmlns:a16="http://schemas.microsoft.com/office/drawing/2014/main" id="{E2B15354-53BF-A900-8DFF-53052A7102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597" y="3952722"/>
              <a:ext cx="3116363" cy="2219632"/>
            </a:xfrm>
            <a:prstGeom prst="rect">
              <a:avLst/>
            </a:prstGeom>
          </p:spPr>
        </p:pic>
      </p:grpSp>
      <p:grpSp>
        <p:nvGrpSpPr>
          <p:cNvPr id="67" name="Group 66">
            <a:extLst>
              <a:ext uri="{FF2B5EF4-FFF2-40B4-BE49-F238E27FC236}">
                <a16:creationId xmlns:a16="http://schemas.microsoft.com/office/drawing/2014/main" id="{4E181AD0-21C2-3E2F-AC92-74C854CA2295}"/>
              </a:ext>
            </a:extLst>
          </p:cNvPr>
          <p:cNvGrpSpPr/>
          <p:nvPr/>
        </p:nvGrpSpPr>
        <p:grpSpPr>
          <a:xfrm>
            <a:off x="8298898" y="3949143"/>
            <a:ext cx="3686756" cy="2695339"/>
            <a:chOff x="8298898" y="3949143"/>
            <a:chExt cx="3686756" cy="2695339"/>
          </a:xfrm>
          <a:effectLst/>
        </p:grpSpPr>
        <p:sp>
          <p:nvSpPr>
            <p:cNvPr id="32" name="Rectangle: Rounded Corners 31">
              <a:extLst>
                <a:ext uri="{FF2B5EF4-FFF2-40B4-BE49-F238E27FC236}">
                  <a16:creationId xmlns:a16="http://schemas.microsoft.com/office/drawing/2014/main" id="{2F9C6D9A-6035-9D68-AFCE-724FA71B68D9}"/>
                </a:ext>
              </a:extLst>
            </p:cNvPr>
            <p:cNvSpPr/>
            <p:nvPr/>
          </p:nvSpPr>
          <p:spPr>
            <a:xfrm>
              <a:off x="8298898" y="3953868"/>
              <a:ext cx="3686756" cy="2690614"/>
            </a:xfrm>
            <a:prstGeom prst="roundRect">
              <a:avLst>
                <a:gd name="adj" fmla="val 702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black background with a black square&#10;&#10;Description automatically generated with medium confidence">
              <a:extLst>
                <a:ext uri="{FF2B5EF4-FFF2-40B4-BE49-F238E27FC236}">
                  <a16:creationId xmlns:a16="http://schemas.microsoft.com/office/drawing/2014/main" id="{7BE8C044-DB52-7008-B5F5-C06B8A8A16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1527" y="3949143"/>
              <a:ext cx="2690613" cy="2690613"/>
            </a:xfrm>
            <a:prstGeom prst="rect">
              <a:avLst/>
            </a:prstGeom>
          </p:spPr>
        </p:pic>
      </p:grpSp>
      <p:grpSp>
        <p:nvGrpSpPr>
          <p:cNvPr id="66" name="Group 65">
            <a:extLst>
              <a:ext uri="{FF2B5EF4-FFF2-40B4-BE49-F238E27FC236}">
                <a16:creationId xmlns:a16="http://schemas.microsoft.com/office/drawing/2014/main" id="{A1D7A097-A933-A33C-5F31-2F9506C3833A}"/>
              </a:ext>
            </a:extLst>
          </p:cNvPr>
          <p:cNvGrpSpPr/>
          <p:nvPr/>
        </p:nvGrpSpPr>
        <p:grpSpPr>
          <a:xfrm>
            <a:off x="4112054" y="5548000"/>
            <a:ext cx="1863187" cy="1163910"/>
            <a:chOff x="4112054" y="5548000"/>
            <a:chExt cx="1863187" cy="1163910"/>
          </a:xfrm>
          <a:effectLst>
            <a:outerShdw blurRad="190500" sx="102000" sy="102000" algn="ctr" rotWithShape="0">
              <a:prstClr val="black">
                <a:alpha val="10000"/>
              </a:prstClr>
            </a:outerShdw>
          </a:effectLst>
        </p:grpSpPr>
        <p:sp>
          <p:nvSpPr>
            <p:cNvPr id="36" name="Rectangle: Rounded Corners 35">
              <a:extLst>
                <a:ext uri="{FF2B5EF4-FFF2-40B4-BE49-F238E27FC236}">
                  <a16:creationId xmlns:a16="http://schemas.microsoft.com/office/drawing/2014/main" id="{EEF4646D-54DA-7C3D-44F5-E013BBC6422B}"/>
                </a:ext>
              </a:extLst>
            </p:cNvPr>
            <p:cNvSpPr>
              <a:spLocks/>
            </p:cNvSpPr>
            <p:nvPr/>
          </p:nvSpPr>
          <p:spPr>
            <a:xfrm>
              <a:off x="4112054" y="5620154"/>
              <a:ext cx="1863187" cy="1019602"/>
            </a:xfrm>
            <a:prstGeom prst="roundRect">
              <a:avLst>
                <a:gd name="adj" fmla="val 22909"/>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D3BB20C0-67CE-E63F-5D40-245A983C26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9715" y="5548000"/>
              <a:ext cx="1357712" cy="1163910"/>
            </a:xfrm>
            <a:prstGeom prst="rect">
              <a:avLst/>
            </a:prstGeom>
            <a:effectLst>
              <a:outerShdw blurRad="190500" sx="102000" sy="102000" algn="ctr" rotWithShape="0">
                <a:prstClr val="black">
                  <a:alpha val="10000"/>
                </a:prstClr>
              </a:outerShdw>
            </a:effectLst>
          </p:spPr>
        </p:pic>
      </p:grpSp>
      <p:grpSp>
        <p:nvGrpSpPr>
          <p:cNvPr id="65" name="Group 64">
            <a:extLst>
              <a:ext uri="{FF2B5EF4-FFF2-40B4-BE49-F238E27FC236}">
                <a16:creationId xmlns:a16="http://schemas.microsoft.com/office/drawing/2014/main" id="{80ECE2B8-9BFE-9BCE-F237-47B1B9BDB19E}"/>
              </a:ext>
            </a:extLst>
          </p:cNvPr>
          <p:cNvGrpSpPr/>
          <p:nvPr/>
        </p:nvGrpSpPr>
        <p:grpSpPr>
          <a:xfrm>
            <a:off x="6198194" y="5553861"/>
            <a:ext cx="1877751" cy="1236985"/>
            <a:chOff x="6198194" y="5553861"/>
            <a:chExt cx="1877751" cy="1236985"/>
          </a:xfrm>
          <a:effectLst/>
        </p:grpSpPr>
        <p:sp>
          <p:nvSpPr>
            <p:cNvPr id="59" name="Rectangle: Rounded Corners 58">
              <a:extLst>
                <a:ext uri="{FF2B5EF4-FFF2-40B4-BE49-F238E27FC236}">
                  <a16:creationId xmlns:a16="http://schemas.microsoft.com/office/drawing/2014/main" id="{5EC208D7-FB52-6465-F26D-AF348184C038}"/>
                </a:ext>
              </a:extLst>
            </p:cNvPr>
            <p:cNvSpPr>
              <a:spLocks/>
            </p:cNvSpPr>
            <p:nvPr/>
          </p:nvSpPr>
          <p:spPr>
            <a:xfrm>
              <a:off x="6198194" y="5620154"/>
              <a:ext cx="1877751" cy="1019602"/>
            </a:xfrm>
            <a:prstGeom prst="roundRect">
              <a:avLst>
                <a:gd name="adj" fmla="val 22909"/>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black background with a black square&#10;&#10;Description automatically generated with medium confidence">
              <a:extLst>
                <a:ext uri="{FF2B5EF4-FFF2-40B4-BE49-F238E27FC236}">
                  <a16:creationId xmlns:a16="http://schemas.microsoft.com/office/drawing/2014/main" id="{EC2DB1F8-A02F-96A0-1DDB-FA173C854D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8794" y="5553861"/>
              <a:ext cx="1236985" cy="1236985"/>
            </a:xfrm>
            <a:prstGeom prst="rect">
              <a:avLst/>
            </a:prstGeom>
          </p:spPr>
        </p:pic>
      </p:grpSp>
      <p:sp>
        <p:nvSpPr>
          <p:cNvPr id="4" name="Rectangle: Rounded Corners 3">
            <a:extLst>
              <a:ext uri="{FF2B5EF4-FFF2-40B4-BE49-F238E27FC236}">
                <a16:creationId xmlns:a16="http://schemas.microsoft.com/office/drawing/2014/main" id="{F3D3A655-61AA-501F-3656-A875B7EBCDC3}"/>
              </a:ext>
            </a:extLst>
          </p:cNvPr>
          <p:cNvSpPr/>
          <p:nvPr/>
        </p:nvSpPr>
        <p:spPr>
          <a:xfrm>
            <a:off x="4117496" y="1450494"/>
            <a:ext cx="3957003" cy="3957003"/>
          </a:xfrm>
          <a:prstGeom prst="roundRect">
            <a:avLst>
              <a:gd name="adj" fmla="val 7028"/>
            </a:avLst>
          </a:prstGeom>
          <a:solidFill>
            <a:schemeClr val="bg1"/>
          </a:solidFill>
          <a:ln>
            <a:noFill/>
          </a:ln>
          <a:effectLst>
            <a:outerShdw blurRad="190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black text on a white background&#10;&#10;Description automatically generated">
            <a:extLst>
              <a:ext uri="{FF2B5EF4-FFF2-40B4-BE49-F238E27FC236}">
                <a16:creationId xmlns:a16="http://schemas.microsoft.com/office/drawing/2014/main" id="{BB69BC3C-319B-6747-F1A6-97497A8B1F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7012" y="1795450"/>
            <a:ext cx="3267088" cy="3267088"/>
          </a:xfrm>
          <a:prstGeom prst="rect">
            <a:avLst/>
          </a:prstGeom>
          <a:effectLst/>
        </p:spPr>
      </p:pic>
      <p:grpSp>
        <p:nvGrpSpPr>
          <p:cNvPr id="2" name="Group 1">
            <a:extLst>
              <a:ext uri="{FF2B5EF4-FFF2-40B4-BE49-F238E27FC236}">
                <a16:creationId xmlns:a16="http://schemas.microsoft.com/office/drawing/2014/main" id="{4890BB2A-DE1C-3E8F-6C57-242CAA9878A6}"/>
              </a:ext>
            </a:extLst>
          </p:cNvPr>
          <p:cNvGrpSpPr/>
          <p:nvPr/>
        </p:nvGrpSpPr>
        <p:grpSpPr>
          <a:xfrm>
            <a:off x="318411" y="7003503"/>
            <a:ext cx="2662160" cy="5340895"/>
            <a:chOff x="316292" y="2107053"/>
            <a:chExt cx="2662160" cy="5340895"/>
          </a:xfrm>
        </p:grpSpPr>
        <p:sp>
          <p:nvSpPr>
            <p:cNvPr id="3" name="Rectangle: Rounded Corners 2">
              <a:extLst>
                <a:ext uri="{FF2B5EF4-FFF2-40B4-BE49-F238E27FC236}">
                  <a16:creationId xmlns:a16="http://schemas.microsoft.com/office/drawing/2014/main" id="{86808BCE-394F-082F-E5AA-35E61FA0E8A0}"/>
                </a:ext>
              </a:extLst>
            </p:cNvPr>
            <p:cNvSpPr/>
            <p:nvPr/>
          </p:nvSpPr>
          <p:spPr>
            <a:xfrm>
              <a:off x="316292" y="2107053"/>
              <a:ext cx="2662160" cy="5340895"/>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2398B9-4329-89B7-3AC2-75FCEDC6B285}"/>
                </a:ext>
              </a:extLst>
            </p:cNvPr>
            <p:cNvSpPr txBox="1"/>
            <p:nvPr/>
          </p:nvSpPr>
          <p:spPr>
            <a:xfrm>
              <a:off x="533399" y="2201149"/>
              <a:ext cx="478971" cy="1107996"/>
            </a:xfrm>
            <a:prstGeom prst="rect">
              <a:avLst/>
            </a:prstGeom>
            <a:noFill/>
          </p:spPr>
          <p:txBody>
            <a:bodyPr wrap="square" rtlCol="0">
              <a:spAutoFit/>
            </a:bodyPr>
            <a:lstStyle/>
            <a:p>
              <a:r>
                <a:rPr lang="en-US" sz="6600">
                  <a:solidFill>
                    <a:schemeClr val="bg1"/>
                  </a:solidFill>
                  <a:latin typeface="Albert Sans ExtraBold" pitchFamily="2" charset="0"/>
                </a:rPr>
                <a:t>1</a:t>
              </a:r>
            </a:p>
          </p:txBody>
        </p:sp>
        <p:sp>
          <p:nvSpPr>
            <p:cNvPr id="6" name="TextBox 5">
              <a:extLst>
                <a:ext uri="{FF2B5EF4-FFF2-40B4-BE49-F238E27FC236}">
                  <a16:creationId xmlns:a16="http://schemas.microsoft.com/office/drawing/2014/main" id="{725F3A42-D3C9-C6A9-7BB3-3216F18669D7}"/>
                </a:ext>
              </a:extLst>
            </p:cNvPr>
            <p:cNvSpPr txBox="1"/>
            <p:nvPr/>
          </p:nvSpPr>
          <p:spPr>
            <a:xfrm>
              <a:off x="533399" y="3429000"/>
              <a:ext cx="2209801" cy="1508105"/>
            </a:xfrm>
            <a:prstGeom prst="rect">
              <a:avLst/>
            </a:prstGeom>
            <a:noFill/>
          </p:spPr>
          <p:txBody>
            <a:bodyPr wrap="square" rtlCol="0">
              <a:spAutoFit/>
            </a:bodyPr>
            <a:lstStyle/>
            <a:p>
              <a:r>
                <a:rPr lang="en-US" sz="2300">
                  <a:solidFill>
                    <a:schemeClr val="bg1"/>
                  </a:solidFill>
                  <a:latin typeface="Albert Sans Medium" pitchFamily="2" charset="0"/>
                </a:rPr>
                <a:t>Determine the best practices for brand integration</a:t>
              </a:r>
            </a:p>
          </p:txBody>
        </p:sp>
      </p:grpSp>
      <p:grpSp>
        <p:nvGrpSpPr>
          <p:cNvPr id="7" name="Group 6">
            <a:extLst>
              <a:ext uri="{FF2B5EF4-FFF2-40B4-BE49-F238E27FC236}">
                <a16:creationId xmlns:a16="http://schemas.microsoft.com/office/drawing/2014/main" id="{9291BCB8-3EFF-ED1E-C27B-6FB4952F4CB5}"/>
              </a:ext>
            </a:extLst>
          </p:cNvPr>
          <p:cNvGrpSpPr/>
          <p:nvPr/>
        </p:nvGrpSpPr>
        <p:grpSpPr>
          <a:xfrm>
            <a:off x="3278874" y="7276675"/>
            <a:ext cx="2662160" cy="5340894"/>
            <a:chOff x="3275694" y="2107054"/>
            <a:chExt cx="2662160" cy="5340894"/>
          </a:xfrm>
        </p:grpSpPr>
        <p:sp>
          <p:nvSpPr>
            <p:cNvPr id="8" name="Rectangle: Rounded Corners 7">
              <a:extLst>
                <a:ext uri="{FF2B5EF4-FFF2-40B4-BE49-F238E27FC236}">
                  <a16:creationId xmlns:a16="http://schemas.microsoft.com/office/drawing/2014/main" id="{89253C79-7601-2FAA-4B96-DD17A76881A7}"/>
                </a:ext>
              </a:extLst>
            </p:cNvPr>
            <p:cNvSpPr/>
            <p:nvPr/>
          </p:nvSpPr>
          <p:spPr>
            <a:xfrm>
              <a:off x="3275694" y="2107054"/>
              <a:ext cx="2662160" cy="5340894"/>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55A77C7-79F9-2B49-01CB-58D23C1919E1}"/>
                </a:ext>
              </a:extLst>
            </p:cNvPr>
            <p:cNvSpPr txBox="1"/>
            <p:nvPr/>
          </p:nvSpPr>
          <p:spPr>
            <a:xfrm>
              <a:off x="3482521" y="2201149"/>
              <a:ext cx="478971" cy="1107996"/>
            </a:xfrm>
            <a:prstGeom prst="rect">
              <a:avLst/>
            </a:prstGeom>
            <a:noFill/>
          </p:spPr>
          <p:txBody>
            <a:bodyPr wrap="square" rtlCol="0">
              <a:spAutoFit/>
            </a:bodyPr>
            <a:lstStyle/>
            <a:p>
              <a:r>
                <a:rPr lang="en-US" sz="6600">
                  <a:solidFill>
                    <a:schemeClr val="bg1"/>
                  </a:solidFill>
                  <a:latin typeface="Albert Sans ExtraBold" pitchFamily="2" charset="0"/>
                </a:rPr>
                <a:t>2</a:t>
              </a:r>
            </a:p>
          </p:txBody>
        </p:sp>
        <p:sp>
          <p:nvSpPr>
            <p:cNvPr id="10" name="TextBox 9">
              <a:extLst>
                <a:ext uri="{FF2B5EF4-FFF2-40B4-BE49-F238E27FC236}">
                  <a16:creationId xmlns:a16="http://schemas.microsoft.com/office/drawing/2014/main" id="{FFD46544-F2C7-71E6-E2FC-8ADF43F3F500}"/>
                </a:ext>
              </a:extLst>
            </p:cNvPr>
            <p:cNvSpPr txBox="1"/>
            <p:nvPr/>
          </p:nvSpPr>
          <p:spPr>
            <a:xfrm>
              <a:off x="3501873" y="3428999"/>
              <a:ext cx="2209801" cy="2215991"/>
            </a:xfrm>
            <a:prstGeom prst="rect">
              <a:avLst/>
            </a:prstGeom>
            <a:noFill/>
          </p:spPr>
          <p:txBody>
            <a:bodyPr wrap="square" rtlCol="0">
              <a:spAutoFit/>
            </a:bodyPr>
            <a:lstStyle/>
            <a:p>
              <a:r>
                <a:rPr lang="en-US" sz="2300">
                  <a:solidFill>
                    <a:schemeClr val="bg1"/>
                  </a:solidFill>
                  <a:latin typeface="Albert Sans Medium" pitchFamily="2" charset="0"/>
                </a:rPr>
                <a:t>Assess the public's associations with the subsidiary brands</a:t>
              </a:r>
            </a:p>
          </p:txBody>
        </p:sp>
      </p:grpSp>
      <p:grpSp>
        <p:nvGrpSpPr>
          <p:cNvPr id="11" name="Group 10">
            <a:extLst>
              <a:ext uri="{FF2B5EF4-FFF2-40B4-BE49-F238E27FC236}">
                <a16:creationId xmlns:a16="http://schemas.microsoft.com/office/drawing/2014/main" id="{36E8D00A-C602-330E-7D3E-78E674EC0CCC}"/>
              </a:ext>
            </a:extLst>
          </p:cNvPr>
          <p:cNvGrpSpPr/>
          <p:nvPr/>
        </p:nvGrpSpPr>
        <p:grpSpPr>
          <a:xfrm>
            <a:off x="6236153" y="7558904"/>
            <a:ext cx="2662160" cy="5340894"/>
            <a:chOff x="6235096" y="2107054"/>
            <a:chExt cx="2662160" cy="5340894"/>
          </a:xfrm>
        </p:grpSpPr>
        <p:sp>
          <p:nvSpPr>
            <p:cNvPr id="12" name="Rectangle: Rounded Corners 11">
              <a:extLst>
                <a:ext uri="{FF2B5EF4-FFF2-40B4-BE49-F238E27FC236}">
                  <a16:creationId xmlns:a16="http://schemas.microsoft.com/office/drawing/2014/main" id="{DE882DFA-849F-D9B8-E1CA-523DCFD899D6}"/>
                </a:ext>
              </a:extLst>
            </p:cNvPr>
            <p:cNvSpPr/>
            <p:nvPr/>
          </p:nvSpPr>
          <p:spPr>
            <a:xfrm>
              <a:off x="6235096" y="2107054"/>
              <a:ext cx="2662160" cy="5340894"/>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A644BA-ED48-6A87-71CB-AEC6F2D6D57E}"/>
                </a:ext>
              </a:extLst>
            </p:cNvPr>
            <p:cNvSpPr txBox="1"/>
            <p:nvPr/>
          </p:nvSpPr>
          <p:spPr>
            <a:xfrm>
              <a:off x="6447063" y="2201149"/>
              <a:ext cx="813708" cy="1107996"/>
            </a:xfrm>
            <a:prstGeom prst="rect">
              <a:avLst/>
            </a:prstGeom>
            <a:noFill/>
          </p:spPr>
          <p:txBody>
            <a:bodyPr wrap="square" rtlCol="0">
              <a:spAutoFit/>
            </a:bodyPr>
            <a:lstStyle/>
            <a:p>
              <a:r>
                <a:rPr lang="en-US" sz="6600">
                  <a:solidFill>
                    <a:schemeClr val="bg1"/>
                  </a:solidFill>
                  <a:latin typeface="Albert Sans ExtraBold" pitchFamily="2" charset="0"/>
                </a:rPr>
                <a:t>3</a:t>
              </a:r>
            </a:p>
          </p:txBody>
        </p:sp>
        <p:sp>
          <p:nvSpPr>
            <p:cNvPr id="14" name="TextBox 13">
              <a:extLst>
                <a:ext uri="{FF2B5EF4-FFF2-40B4-BE49-F238E27FC236}">
                  <a16:creationId xmlns:a16="http://schemas.microsoft.com/office/drawing/2014/main" id="{687823CA-6C2D-2742-7462-2C269053A255}"/>
                </a:ext>
              </a:extLst>
            </p:cNvPr>
            <p:cNvSpPr txBox="1"/>
            <p:nvPr/>
          </p:nvSpPr>
          <p:spPr>
            <a:xfrm>
              <a:off x="6461275" y="3428999"/>
              <a:ext cx="2209801" cy="1862048"/>
            </a:xfrm>
            <a:prstGeom prst="rect">
              <a:avLst/>
            </a:prstGeom>
            <a:noFill/>
          </p:spPr>
          <p:txBody>
            <a:bodyPr wrap="square" rtlCol="0">
              <a:spAutoFit/>
            </a:bodyPr>
            <a:lstStyle/>
            <a:p>
              <a:r>
                <a:rPr lang="en-US" sz="2300">
                  <a:solidFill>
                    <a:schemeClr val="bg1"/>
                  </a:solidFill>
                  <a:latin typeface="Albert Sans Medium" pitchFamily="2" charset="0"/>
                </a:rPr>
                <a:t>Gather users' opinions on the sponsor's website design</a:t>
              </a:r>
            </a:p>
          </p:txBody>
        </p:sp>
      </p:grpSp>
      <p:grpSp>
        <p:nvGrpSpPr>
          <p:cNvPr id="16" name="Group 15">
            <a:extLst>
              <a:ext uri="{FF2B5EF4-FFF2-40B4-BE49-F238E27FC236}">
                <a16:creationId xmlns:a16="http://schemas.microsoft.com/office/drawing/2014/main" id="{DEA4F35A-071E-C1C3-5790-C3C253215399}"/>
              </a:ext>
            </a:extLst>
          </p:cNvPr>
          <p:cNvGrpSpPr/>
          <p:nvPr/>
        </p:nvGrpSpPr>
        <p:grpSpPr>
          <a:xfrm>
            <a:off x="9193432" y="7836829"/>
            <a:ext cx="2662160" cy="5340894"/>
            <a:chOff x="9194498" y="2107054"/>
            <a:chExt cx="2662160" cy="5340894"/>
          </a:xfrm>
        </p:grpSpPr>
        <p:sp>
          <p:nvSpPr>
            <p:cNvPr id="17" name="Rectangle: Rounded Corners 16">
              <a:extLst>
                <a:ext uri="{FF2B5EF4-FFF2-40B4-BE49-F238E27FC236}">
                  <a16:creationId xmlns:a16="http://schemas.microsoft.com/office/drawing/2014/main" id="{9C058A3A-7A44-C158-6F03-A335A378E01E}"/>
                </a:ext>
              </a:extLst>
            </p:cNvPr>
            <p:cNvSpPr/>
            <p:nvPr/>
          </p:nvSpPr>
          <p:spPr>
            <a:xfrm>
              <a:off x="9194498" y="2107054"/>
              <a:ext cx="2662160" cy="5340894"/>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3FEAEF4-2AA4-B639-F7F2-D4CC9365DFE4}"/>
                </a:ext>
              </a:extLst>
            </p:cNvPr>
            <p:cNvSpPr txBox="1"/>
            <p:nvPr/>
          </p:nvSpPr>
          <p:spPr>
            <a:xfrm>
              <a:off x="9407978" y="2201149"/>
              <a:ext cx="813708" cy="1107996"/>
            </a:xfrm>
            <a:prstGeom prst="rect">
              <a:avLst/>
            </a:prstGeom>
            <a:noFill/>
          </p:spPr>
          <p:txBody>
            <a:bodyPr wrap="square" rtlCol="0">
              <a:spAutoFit/>
            </a:bodyPr>
            <a:lstStyle/>
            <a:p>
              <a:r>
                <a:rPr lang="en-US" sz="6600">
                  <a:solidFill>
                    <a:schemeClr val="bg1"/>
                  </a:solidFill>
                  <a:latin typeface="Albert Sans ExtraBold" pitchFamily="2" charset="0"/>
                </a:rPr>
                <a:t>4</a:t>
              </a:r>
            </a:p>
          </p:txBody>
        </p:sp>
        <p:sp>
          <p:nvSpPr>
            <p:cNvPr id="21" name="TextBox 20">
              <a:extLst>
                <a:ext uri="{FF2B5EF4-FFF2-40B4-BE49-F238E27FC236}">
                  <a16:creationId xmlns:a16="http://schemas.microsoft.com/office/drawing/2014/main" id="{606F3EBA-583C-76FF-93D1-7EA098FCCB33}"/>
                </a:ext>
              </a:extLst>
            </p:cNvPr>
            <p:cNvSpPr txBox="1"/>
            <p:nvPr/>
          </p:nvSpPr>
          <p:spPr>
            <a:xfrm>
              <a:off x="9420677" y="3428998"/>
              <a:ext cx="2209801" cy="2123658"/>
            </a:xfrm>
            <a:prstGeom prst="rect">
              <a:avLst/>
            </a:prstGeom>
            <a:noFill/>
          </p:spPr>
          <p:txBody>
            <a:bodyPr wrap="square" rtlCol="0">
              <a:spAutoFit/>
            </a:bodyPr>
            <a:lstStyle/>
            <a:p>
              <a:r>
                <a:rPr lang="en-US" sz="2200">
                  <a:solidFill>
                    <a:schemeClr val="bg1"/>
                  </a:solidFill>
                  <a:latin typeface="Albert Sans Medium" pitchFamily="2" charset="0"/>
                </a:rPr>
                <a:t>Establish which mediums, including social media, are best for community outreach</a:t>
              </a:r>
            </a:p>
          </p:txBody>
        </p:sp>
      </p:grpSp>
      <p:sp>
        <p:nvSpPr>
          <p:cNvPr id="22" name="Slide Number Placeholder 21">
            <a:extLst>
              <a:ext uri="{FF2B5EF4-FFF2-40B4-BE49-F238E27FC236}">
                <a16:creationId xmlns:a16="http://schemas.microsoft.com/office/drawing/2014/main" id="{D9D758CE-F03E-5044-87E1-C832F9322BB9}"/>
              </a:ext>
            </a:extLst>
          </p:cNvPr>
          <p:cNvSpPr>
            <a:spLocks noGrp="1"/>
          </p:cNvSpPr>
          <p:nvPr>
            <p:ph type="sldNum" sz="quarter" idx="12"/>
          </p:nvPr>
        </p:nvSpPr>
        <p:spPr/>
        <p:txBody>
          <a:bodyPr/>
          <a:lstStyle/>
          <a:p>
            <a:fld id="{20EC90A2-57CC-4901-BC16-90F9502FC3D7}" type="slidenum">
              <a:rPr lang="en-US" smtClean="0">
                <a:latin typeface="Albert Sans" pitchFamily="2" charset="0"/>
              </a:rPr>
              <a:t>8</a:t>
            </a:fld>
            <a:endParaRPr lang="en-US">
              <a:latin typeface="Albert Sans" pitchFamily="2" charset="0"/>
            </a:endParaRPr>
          </a:p>
        </p:txBody>
      </p:sp>
    </p:spTree>
    <p:extLst>
      <p:ext uri="{BB962C8B-B14F-4D97-AF65-F5344CB8AC3E}">
        <p14:creationId xmlns:p14="http://schemas.microsoft.com/office/powerpoint/2010/main" val="2608107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E5E6"/>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BEF43E8-4158-AD54-AF57-DBD9CF30A6AF}"/>
              </a:ext>
            </a:extLst>
          </p:cNvPr>
          <p:cNvGrpSpPr/>
          <p:nvPr/>
        </p:nvGrpSpPr>
        <p:grpSpPr>
          <a:xfrm>
            <a:off x="318411" y="1889339"/>
            <a:ext cx="2662160" cy="5340895"/>
            <a:chOff x="318411" y="1889339"/>
            <a:chExt cx="2662160" cy="5340895"/>
          </a:xfrm>
        </p:grpSpPr>
        <p:sp>
          <p:nvSpPr>
            <p:cNvPr id="5" name="Rectangle: Rounded Corners 4">
              <a:extLst>
                <a:ext uri="{FF2B5EF4-FFF2-40B4-BE49-F238E27FC236}">
                  <a16:creationId xmlns:a16="http://schemas.microsoft.com/office/drawing/2014/main" id="{185CBD5C-5474-8F1D-BBE1-470DC4B1E67A}"/>
                </a:ext>
              </a:extLst>
            </p:cNvPr>
            <p:cNvSpPr/>
            <p:nvPr/>
          </p:nvSpPr>
          <p:spPr>
            <a:xfrm>
              <a:off x="318411" y="1889339"/>
              <a:ext cx="2662160" cy="5340895"/>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03D938-1B7A-FD5D-9A90-41F2368A777B}"/>
                </a:ext>
              </a:extLst>
            </p:cNvPr>
            <p:cNvSpPr txBox="1"/>
            <p:nvPr/>
          </p:nvSpPr>
          <p:spPr>
            <a:xfrm>
              <a:off x="535518" y="1983435"/>
              <a:ext cx="478971" cy="1107996"/>
            </a:xfrm>
            <a:prstGeom prst="rect">
              <a:avLst/>
            </a:prstGeom>
            <a:noFill/>
          </p:spPr>
          <p:txBody>
            <a:bodyPr wrap="square" rtlCol="0">
              <a:spAutoFit/>
            </a:bodyPr>
            <a:lstStyle/>
            <a:p>
              <a:r>
                <a:rPr lang="en-US" sz="6600">
                  <a:solidFill>
                    <a:schemeClr val="bg1"/>
                  </a:solidFill>
                  <a:latin typeface="Albert Sans ExtraBold" pitchFamily="2" charset="0"/>
                </a:rPr>
                <a:t>1</a:t>
              </a:r>
            </a:p>
          </p:txBody>
        </p:sp>
        <p:sp>
          <p:nvSpPr>
            <p:cNvPr id="9" name="TextBox 8">
              <a:extLst>
                <a:ext uri="{FF2B5EF4-FFF2-40B4-BE49-F238E27FC236}">
                  <a16:creationId xmlns:a16="http://schemas.microsoft.com/office/drawing/2014/main" id="{9FE377A7-BED4-9FBC-BAE3-3DD41F3F591E}"/>
                </a:ext>
              </a:extLst>
            </p:cNvPr>
            <p:cNvSpPr txBox="1"/>
            <p:nvPr/>
          </p:nvSpPr>
          <p:spPr>
            <a:xfrm>
              <a:off x="535518" y="3211286"/>
              <a:ext cx="2209801" cy="1508105"/>
            </a:xfrm>
            <a:prstGeom prst="rect">
              <a:avLst/>
            </a:prstGeom>
            <a:noFill/>
          </p:spPr>
          <p:txBody>
            <a:bodyPr wrap="square" rtlCol="0">
              <a:spAutoFit/>
            </a:bodyPr>
            <a:lstStyle/>
            <a:p>
              <a:r>
                <a:rPr lang="en-US" sz="2300">
                  <a:solidFill>
                    <a:schemeClr val="bg1"/>
                  </a:solidFill>
                  <a:latin typeface="Albert Sans Medium" pitchFamily="2" charset="0"/>
                </a:rPr>
                <a:t>Determine the best practices for brand integration</a:t>
              </a:r>
            </a:p>
          </p:txBody>
        </p:sp>
      </p:grpSp>
      <p:grpSp>
        <p:nvGrpSpPr>
          <p:cNvPr id="17" name="Group 16">
            <a:extLst>
              <a:ext uri="{FF2B5EF4-FFF2-40B4-BE49-F238E27FC236}">
                <a16:creationId xmlns:a16="http://schemas.microsoft.com/office/drawing/2014/main" id="{DE3013F3-2F37-80E8-6C39-1A112C13578A}"/>
              </a:ext>
            </a:extLst>
          </p:cNvPr>
          <p:cNvGrpSpPr/>
          <p:nvPr/>
        </p:nvGrpSpPr>
        <p:grpSpPr>
          <a:xfrm>
            <a:off x="3278874" y="2162511"/>
            <a:ext cx="2662160" cy="5340894"/>
            <a:chOff x="3275694" y="2107054"/>
            <a:chExt cx="2662160" cy="5340894"/>
          </a:xfrm>
        </p:grpSpPr>
        <p:sp>
          <p:nvSpPr>
            <p:cNvPr id="14" name="Rectangle: Rounded Corners 13">
              <a:extLst>
                <a:ext uri="{FF2B5EF4-FFF2-40B4-BE49-F238E27FC236}">
                  <a16:creationId xmlns:a16="http://schemas.microsoft.com/office/drawing/2014/main" id="{18C893B0-653E-D0AD-A6A2-91C760CB6CB4}"/>
                </a:ext>
              </a:extLst>
            </p:cNvPr>
            <p:cNvSpPr/>
            <p:nvPr/>
          </p:nvSpPr>
          <p:spPr>
            <a:xfrm>
              <a:off x="3275694" y="2107054"/>
              <a:ext cx="2662160" cy="5340894"/>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AA9A3B9-486B-67D8-1B09-104551C85AF8}"/>
                </a:ext>
              </a:extLst>
            </p:cNvPr>
            <p:cNvSpPr txBox="1"/>
            <p:nvPr/>
          </p:nvSpPr>
          <p:spPr>
            <a:xfrm>
              <a:off x="3482521" y="2201149"/>
              <a:ext cx="478971" cy="1107996"/>
            </a:xfrm>
            <a:prstGeom prst="rect">
              <a:avLst/>
            </a:prstGeom>
            <a:noFill/>
          </p:spPr>
          <p:txBody>
            <a:bodyPr wrap="square" rtlCol="0">
              <a:spAutoFit/>
            </a:bodyPr>
            <a:lstStyle/>
            <a:p>
              <a:r>
                <a:rPr lang="en-US" sz="6600">
                  <a:solidFill>
                    <a:schemeClr val="bg1"/>
                  </a:solidFill>
                  <a:latin typeface="Albert Sans ExtraBold" pitchFamily="2" charset="0"/>
                </a:rPr>
                <a:t>2</a:t>
              </a:r>
            </a:p>
          </p:txBody>
        </p:sp>
        <p:sp>
          <p:nvSpPr>
            <p:cNvPr id="10" name="TextBox 9">
              <a:extLst>
                <a:ext uri="{FF2B5EF4-FFF2-40B4-BE49-F238E27FC236}">
                  <a16:creationId xmlns:a16="http://schemas.microsoft.com/office/drawing/2014/main" id="{11389889-9E14-0073-8EFD-F9ED371DE34A}"/>
                </a:ext>
              </a:extLst>
            </p:cNvPr>
            <p:cNvSpPr txBox="1"/>
            <p:nvPr/>
          </p:nvSpPr>
          <p:spPr>
            <a:xfrm>
              <a:off x="3501873" y="3428999"/>
              <a:ext cx="2209801" cy="2215991"/>
            </a:xfrm>
            <a:prstGeom prst="rect">
              <a:avLst/>
            </a:prstGeom>
            <a:noFill/>
          </p:spPr>
          <p:txBody>
            <a:bodyPr wrap="square" rtlCol="0">
              <a:spAutoFit/>
            </a:bodyPr>
            <a:lstStyle/>
            <a:p>
              <a:r>
                <a:rPr lang="en-US" sz="2300">
                  <a:solidFill>
                    <a:schemeClr val="bg1"/>
                  </a:solidFill>
                  <a:latin typeface="Albert Sans Medium" pitchFamily="2" charset="0"/>
                </a:rPr>
                <a:t>Assess the public's associations with the subsidiary brands</a:t>
              </a:r>
            </a:p>
          </p:txBody>
        </p:sp>
      </p:grpSp>
      <p:grpSp>
        <p:nvGrpSpPr>
          <p:cNvPr id="18" name="Group 17">
            <a:extLst>
              <a:ext uri="{FF2B5EF4-FFF2-40B4-BE49-F238E27FC236}">
                <a16:creationId xmlns:a16="http://schemas.microsoft.com/office/drawing/2014/main" id="{3888D629-9000-954A-2613-D6E364024FF6}"/>
              </a:ext>
            </a:extLst>
          </p:cNvPr>
          <p:cNvGrpSpPr/>
          <p:nvPr/>
        </p:nvGrpSpPr>
        <p:grpSpPr>
          <a:xfrm>
            <a:off x="6227380" y="2436456"/>
            <a:ext cx="2662160" cy="5340894"/>
            <a:chOff x="6235096" y="2107054"/>
            <a:chExt cx="2662160" cy="5340894"/>
          </a:xfrm>
        </p:grpSpPr>
        <p:sp>
          <p:nvSpPr>
            <p:cNvPr id="15" name="Rectangle: Rounded Corners 14">
              <a:extLst>
                <a:ext uri="{FF2B5EF4-FFF2-40B4-BE49-F238E27FC236}">
                  <a16:creationId xmlns:a16="http://schemas.microsoft.com/office/drawing/2014/main" id="{6DBA61DD-9B19-2EB9-C745-1DB3C35B71C3}"/>
                </a:ext>
              </a:extLst>
            </p:cNvPr>
            <p:cNvSpPr/>
            <p:nvPr/>
          </p:nvSpPr>
          <p:spPr>
            <a:xfrm>
              <a:off x="6235096" y="2107054"/>
              <a:ext cx="2662160" cy="5340894"/>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FC249B-9FD6-B1AB-BEFD-A582F1031F06}"/>
                </a:ext>
              </a:extLst>
            </p:cNvPr>
            <p:cNvSpPr txBox="1"/>
            <p:nvPr/>
          </p:nvSpPr>
          <p:spPr>
            <a:xfrm>
              <a:off x="6447063" y="2201149"/>
              <a:ext cx="813708" cy="1107996"/>
            </a:xfrm>
            <a:prstGeom prst="rect">
              <a:avLst/>
            </a:prstGeom>
            <a:noFill/>
          </p:spPr>
          <p:txBody>
            <a:bodyPr wrap="square" rtlCol="0">
              <a:spAutoFit/>
            </a:bodyPr>
            <a:lstStyle/>
            <a:p>
              <a:r>
                <a:rPr lang="en-US" sz="6600">
                  <a:solidFill>
                    <a:schemeClr val="bg1"/>
                  </a:solidFill>
                  <a:latin typeface="Albert Sans ExtraBold" pitchFamily="2" charset="0"/>
                </a:rPr>
                <a:t>3</a:t>
              </a:r>
            </a:p>
          </p:txBody>
        </p:sp>
        <p:sp>
          <p:nvSpPr>
            <p:cNvPr id="11" name="TextBox 10">
              <a:extLst>
                <a:ext uri="{FF2B5EF4-FFF2-40B4-BE49-F238E27FC236}">
                  <a16:creationId xmlns:a16="http://schemas.microsoft.com/office/drawing/2014/main" id="{27316B53-F024-F05E-9B78-46F9C0E73F6D}"/>
                </a:ext>
              </a:extLst>
            </p:cNvPr>
            <p:cNvSpPr txBox="1"/>
            <p:nvPr/>
          </p:nvSpPr>
          <p:spPr>
            <a:xfrm>
              <a:off x="6461275" y="3428999"/>
              <a:ext cx="2209801" cy="1862048"/>
            </a:xfrm>
            <a:prstGeom prst="rect">
              <a:avLst/>
            </a:prstGeom>
            <a:noFill/>
          </p:spPr>
          <p:txBody>
            <a:bodyPr wrap="square" rtlCol="0">
              <a:spAutoFit/>
            </a:bodyPr>
            <a:lstStyle/>
            <a:p>
              <a:r>
                <a:rPr lang="en-US" sz="2300">
                  <a:solidFill>
                    <a:schemeClr val="bg1"/>
                  </a:solidFill>
                  <a:latin typeface="Albert Sans Medium" pitchFamily="2" charset="0"/>
                </a:rPr>
                <a:t>Gather users' opinions on the sponsor's website design</a:t>
              </a:r>
            </a:p>
          </p:txBody>
        </p:sp>
      </p:grpSp>
      <p:grpSp>
        <p:nvGrpSpPr>
          <p:cNvPr id="19" name="Group 18">
            <a:extLst>
              <a:ext uri="{FF2B5EF4-FFF2-40B4-BE49-F238E27FC236}">
                <a16:creationId xmlns:a16="http://schemas.microsoft.com/office/drawing/2014/main" id="{C2EBC8EF-0966-208C-D5D8-EFCE74BFFCED}"/>
              </a:ext>
            </a:extLst>
          </p:cNvPr>
          <p:cNvGrpSpPr/>
          <p:nvPr/>
        </p:nvGrpSpPr>
        <p:grpSpPr>
          <a:xfrm>
            <a:off x="9193431" y="2706434"/>
            <a:ext cx="2662160" cy="5340894"/>
            <a:chOff x="9194498" y="2107054"/>
            <a:chExt cx="2662160" cy="5340894"/>
          </a:xfrm>
        </p:grpSpPr>
        <p:sp>
          <p:nvSpPr>
            <p:cNvPr id="16" name="Rectangle: Rounded Corners 15">
              <a:extLst>
                <a:ext uri="{FF2B5EF4-FFF2-40B4-BE49-F238E27FC236}">
                  <a16:creationId xmlns:a16="http://schemas.microsoft.com/office/drawing/2014/main" id="{51E20683-A39F-4D4C-22C4-C7F2E7207323}"/>
                </a:ext>
              </a:extLst>
            </p:cNvPr>
            <p:cNvSpPr/>
            <p:nvPr/>
          </p:nvSpPr>
          <p:spPr>
            <a:xfrm>
              <a:off x="9194498" y="2107054"/>
              <a:ext cx="2662160" cy="5340894"/>
            </a:xfrm>
            <a:prstGeom prst="roundRect">
              <a:avLst/>
            </a:prstGeom>
            <a:gradFill flip="none" rotWithShape="1">
              <a:gsLst>
                <a:gs pos="0">
                  <a:srgbClr val="2480FD">
                    <a:shade val="30000"/>
                    <a:satMod val="115000"/>
                  </a:srgbClr>
                </a:gs>
                <a:gs pos="50000">
                  <a:srgbClr val="2480FD">
                    <a:shade val="67500"/>
                    <a:satMod val="115000"/>
                  </a:srgbClr>
                </a:gs>
                <a:gs pos="100000">
                  <a:srgbClr val="2480F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FC5281-8A6E-B29F-A788-718DD36E22BC}"/>
                </a:ext>
              </a:extLst>
            </p:cNvPr>
            <p:cNvSpPr txBox="1"/>
            <p:nvPr/>
          </p:nvSpPr>
          <p:spPr>
            <a:xfrm>
              <a:off x="9407978" y="2201149"/>
              <a:ext cx="813708" cy="1107996"/>
            </a:xfrm>
            <a:prstGeom prst="rect">
              <a:avLst/>
            </a:prstGeom>
            <a:noFill/>
          </p:spPr>
          <p:txBody>
            <a:bodyPr wrap="square" rtlCol="0">
              <a:spAutoFit/>
            </a:bodyPr>
            <a:lstStyle/>
            <a:p>
              <a:r>
                <a:rPr lang="en-US" sz="6600">
                  <a:solidFill>
                    <a:schemeClr val="bg1"/>
                  </a:solidFill>
                  <a:latin typeface="Albert Sans ExtraBold" pitchFamily="2" charset="0"/>
                </a:rPr>
                <a:t>4</a:t>
              </a:r>
            </a:p>
          </p:txBody>
        </p:sp>
        <p:sp>
          <p:nvSpPr>
            <p:cNvPr id="12" name="TextBox 11">
              <a:extLst>
                <a:ext uri="{FF2B5EF4-FFF2-40B4-BE49-F238E27FC236}">
                  <a16:creationId xmlns:a16="http://schemas.microsoft.com/office/drawing/2014/main" id="{10AA1D7A-1188-783E-E236-F7534D771EA5}"/>
                </a:ext>
              </a:extLst>
            </p:cNvPr>
            <p:cNvSpPr txBox="1"/>
            <p:nvPr/>
          </p:nvSpPr>
          <p:spPr>
            <a:xfrm>
              <a:off x="9420677" y="3428998"/>
              <a:ext cx="2209801" cy="2123658"/>
            </a:xfrm>
            <a:prstGeom prst="rect">
              <a:avLst/>
            </a:prstGeom>
            <a:noFill/>
          </p:spPr>
          <p:txBody>
            <a:bodyPr wrap="square" rtlCol="0">
              <a:spAutoFit/>
            </a:bodyPr>
            <a:lstStyle/>
            <a:p>
              <a:r>
                <a:rPr lang="en-US" sz="2200">
                  <a:solidFill>
                    <a:schemeClr val="bg1"/>
                  </a:solidFill>
                  <a:latin typeface="Albert Sans Medium" pitchFamily="2" charset="0"/>
                </a:rPr>
                <a:t>Establish which mediums, including social media, are best for community outreach</a:t>
              </a:r>
            </a:p>
          </p:txBody>
        </p:sp>
      </p:grpSp>
      <p:sp>
        <p:nvSpPr>
          <p:cNvPr id="13" name="TextBox 12">
            <a:extLst>
              <a:ext uri="{FF2B5EF4-FFF2-40B4-BE49-F238E27FC236}">
                <a16:creationId xmlns:a16="http://schemas.microsoft.com/office/drawing/2014/main" id="{416EA32F-BBC4-C952-F34A-E516AAB907E6}"/>
              </a:ext>
            </a:extLst>
          </p:cNvPr>
          <p:cNvSpPr txBox="1"/>
          <p:nvPr/>
        </p:nvSpPr>
        <p:spPr>
          <a:xfrm>
            <a:off x="2167782" y="381934"/>
            <a:ext cx="7856437" cy="1200329"/>
          </a:xfrm>
          <a:prstGeom prst="rect">
            <a:avLst/>
          </a:prstGeom>
          <a:noFill/>
        </p:spPr>
        <p:txBody>
          <a:bodyPr wrap="square" rtlCol="0">
            <a:spAutoFit/>
          </a:bodyPr>
          <a:lstStyle/>
          <a:p>
            <a:pPr algn="ctr"/>
            <a:r>
              <a:rPr lang="en-US" sz="7200" b="1" spc="-150">
                <a:latin typeface="Albert Sans" pitchFamily="2" charset="0"/>
              </a:rPr>
              <a:t>Objectives</a:t>
            </a:r>
          </a:p>
        </p:txBody>
      </p:sp>
      <p:sp>
        <p:nvSpPr>
          <p:cNvPr id="24" name="Slide Number Placeholder 23">
            <a:extLst>
              <a:ext uri="{FF2B5EF4-FFF2-40B4-BE49-F238E27FC236}">
                <a16:creationId xmlns:a16="http://schemas.microsoft.com/office/drawing/2014/main" id="{0A2F7450-F47C-E329-4767-91925DE3C5C8}"/>
              </a:ext>
            </a:extLst>
          </p:cNvPr>
          <p:cNvSpPr>
            <a:spLocks noGrp="1"/>
          </p:cNvSpPr>
          <p:nvPr>
            <p:ph type="sldNum" sz="quarter" idx="12"/>
          </p:nvPr>
        </p:nvSpPr>
        <p:spPr/>
        <p:txBody>
          <a:bodyPr/>
          <a:lstStyle/>
          <a:p>
            <a:fld id="{20EC90A2-57CC-4901-BC16-90F9502FC3D7}" type="slidenum">
              <a:rPr lang="en-US" smtClean="0">
                <a:latin typeface="Albert Sans" pitchFamily="2" charset="0"/>
              </a:rPr>
              <a:t>9</a:t>
            </a:fld>
            <a:endParaRPr lang="en-US">
              <a:latin typeface="Albert Sans" pitchFamily="2" charset="0"/>
            </a:endParaRPr>
          </a:p>
        </p:txBody>
      </p:sp>
    </p:spTree>
    <p:extLst>
      <p:ext uri="{BB962C8B-B14F-4D97-AF65-F5344CB8AC3E}">
        <p14:creationId xmlns:p14="http://schemas.microsoft.com/office/powerpoint/2010/main" val="985117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F4AB715CD7D348B9EB6F7EE0CE87AF" ma:contentTypeVersion="20" ma:contentTypeDescription="Create a new document." ma:contentTypeScope="" ma:versionID="d9bef1e95639dd75eb9c9c95cedd6bb1">
  <xsd:schema xmlns:xsd="http://www.w3.org/2001/XMLSchema" xmlns:xs="http://www.w3.org/2001/XMLSchema" xmlns:p="http://schemas.microsoft.com/office/2006/metadata/properties" xmlns:ns1="http://schemas.microsoft.com/sharepoint/v3" xmlns:ns3="30ef2084-6849-4126-9791-ab34764d2fef" xmlns:ns4="e03c5b87-ca02-4129-8389-a748bad21db9" targetNamespace="http://schemas.microsoft.com/office/2006/metadata/properties" ma:root="true" ma:fieldsID="05c3c16a8a3037a7ee783c07c4a8325d" ns1:_="" ns3:_="" ns4:_="">
    <xsd:import namespace="http://schemas.microsoft.com/sharepoint/v3"/>
    <xsd:import namespace="30ef2084-6849-4126-9791-ab34764d2fef"/>
    <xsd:import namespace="e03c5b87-ca02-4129-8389-a748bad21db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_activity"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ef2084-6849-4126-9791-ab34764d2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3c5b87-ca02-4129-8389-a748bad21db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30ef2084-6849-4126-9791-ab34764d2fef"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AE81D14-0E78-4940-B513-FDA37581A0C7}">
  <ds:schemaRefs>
    <ds:schemaRef ds:uri="http://schemas.microsoft.com/sharepoint/v3/contenttype/forms"/>
  </ds:schemaRefs>
</ds:datastoreItem>
</file>

<file path=customXml/itemProps2.xml><?xml version="1.0" encoding="utf-8"?>
<ds:datastoreItem xmlns:ds="http://schemas.openxmlformats.org/officeDocument/2006/customXml" ds:itemID="{ED6CF2E5-F5F6-4C8E-9945-485A0CC469F0}">
  <ds:schemaRefs>
    <ds:schemaRef ds:uri="30ef2084-6849-4126-9791-ab34764d2fef"/>
    <ds:schemaRef ds:uri="e03c5b87-ca02-4129-8389-a748bad21d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D7A9AD-70C5-40DC-BBA7-2B9A655AB8F5}">
  <ds:schemaRefs>
    <ds:schemaRef ds:uri="http://schemas.microsoft.com/office/2006/documentManagement/types"/>
    <ds:schemaRef ds:uri="http://purl.org/dc/elements/1.1/"/>
    <ds:schemaRef ds:uri="http://purl.org/dc/terms/"/>
    <ds:schemaRef ds:uri="http://purl.org/dc/dcmitype/"/>
    <ds:schemaRef ds:uri="e03c5b87-ca02-4129-8389-a748bad21db9"/>
    <ds:schemaRef ds:uri="http://schemas.microsoft.com/office/2006/metadata/properties"/>
    <ds:schemaRef ds:uri="30ef2084-6849-4126-9791-ab34764d2fef"/>
    <ds:schemaRef ds:uri="http://schemas.microsoft.com/office/infopath/2007/PartnerControls"/>
    <ds:schemaRef ds:uri="http://schemas.openxmlformats.org/package/2006/metadata/core-propertie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155</TotalTime>
  <Words>3501</Words>
  <Application>Microsoft Office PowerPoint</Application>
  <PresentationFormat>Widescreen</PresentationFormat>
  <Paragraphs>452</Paragraphs>
  <Slides>54</Slides>
  <Notes>54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54</vt:i4>
      </vt:variant>
    </vt:vector>
  </HeadingPairs>
  <TitlesOfParts>
    <vt:vector size="68" baseType="lpstr">
      <vt:lpstr>Albert Sans</vt:lpstr>
      <vt:lpstr>Albert Sans Black</vt:lpstr>
      <vt:lpstr>Albert Sans BOLD</vt:lpstr>
      <vt:lpstr>Albert Sans ExtraBold</vt:lpstr>
      <vt:lpstr>Albert Sans ExtraLight</vt:lpstr>
      <vt:lpstr>Albert Sans Light</vt:lpstr>
      <vt:lpstr>Albert Sans Medium</vt:lpstr>
      <vt:lpstr>Albert Sans SemiBold</vt:lpstr>
      <vt:lpstr>Aptos</vt:lpstr>
      <vt:lpstr>Aptos Display</vt:lpstr>
      <vt:lpstr>Arial</vt:lpstr>
      <vt:lpstr>Calibri</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Website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Engagement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Bohorquez, Gabriel</dc:creator>
  <cp:lastModifiedBy>O'Brien, Emily</cp:lastModifiedBy>
  <cp:revision>2</cp:revision>
  <dcterms:created xsi:type="dcterms:W3CDTF">2024-04-17T09:16:57Z</dcterms:created>
  <dcterms:modified xsi:type="dcterms:W3CDTF">2024-05-20T13:17:47Z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0x0101003BF4AB715CD7D348B9EB6F7EE0CE87AF</vt:lpwstr>
  </property>
</Properties>
</file>