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17"/>
  </p:notesMasterIdLst>
  <p:sldIdLst>
    <p:sldId id="256" r:id="rId5"/>
    <p:sldId id="268" r:id="rId6"/>
    <p:sldId id="267" r:id="rId7"/>
    <p:sldId id="258" r:id="rId8"/>
    <p:sldId id="263" r:id="rId9"/>
    <p:sldId id="259" r:id="rId10"/>
    <p:sldId id="260" r:id="rId11"/>
    <p:sldId id="266" r:id="rId12"/>
    <p:sldId id="261" r:id="rId13"/>
    <p:sldId id="262" r:id="rId14"/>
    <p:sldId id="25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7EE5-76FC-4F91-A51F-BD966C1A0D30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5B335-95F8-4DD4-8464-053C816C1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10 bigger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B335-95F8-4DD4-8464-053C816C1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7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72B-7022-496B-BFA3-455E66C68081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20F08FAE-E712-47B3-B1D4-870956549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4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F1A4-867C-47C1-AAC7-8E208BDEE784}" type="datetime1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E09B-5B40-412F-8310-03265132A54F}" type="datetime1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04C0-0E45-48AA-97CE-59F1BC63A5E9}" type="datetime1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3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8208-7A38-40ED-8B4F-07752D0A6028}" type="datetime1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5AD6-3299-4D1F-A196-C0A369C71265}" type="datetime1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13F-02D7-4C08-980E-D5CC0AF56F39}" type="datetime1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D60B-E377-4E94-B46E-102768D58F09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FD87-D143-4EEE-98C1-877543E2EC1E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2E35-D121-4276-9254-4889FE397A45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20F08FAE-E712-47B3-B1D4-870956549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E6B-C17C-4A7C-8033-41513EED45B0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88D-AD79-48DC-BE46-995DE9C7B095}" type="datetime1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FC1C-51F0-4D96-A047-A3B1BBB5D546}" type="datetime1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E616-A300-44B9-8549-A1E6A7CF6444}" type="datetime1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0FC-39BD-4F15-8EA1-839ADAEC83D2}" type="datetime1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CB32-7304-4A06-AA97-0B0ECA88EEB7}" type="datetime1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5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4EB0-1FE2-4550-9948-3BC22DBBF5C5}" type="datetime1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5C5B-2E27-4C99-9C7E-149EAE33C8E7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8FAE-E712-47B3-B1D4-8709565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1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72FE-A199-461A-B839-E4BDE3CC5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Curve-Fitting Reserves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CA0F4-24BA-40C1-A591-6D1075E3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166060"/>
            <a:ext cx="900146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Zachary Charles Ahearn and Kieran Lee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43DF1-DC30-4E1F-BB4D-0E2A2D60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1775-2A9A-4D0A-896E-488DB2CC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974-246A-47CC-A667-40B5FF587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/>
              <a:t>Covariance Matrix</a:t>
            </a:r>
          </a:p>
          <a:p>
            <a:r>
              <a:rPr lang="en-US" sz="2500"/>
              <a:t>Information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C09F8-3182-4EA6-AFC9-624CF14AD6C1}"/>
                  </a:ext>
                </a:extLst>
              </p:cNvPr>
              <p:cNvSpPr txBox="1"/>
              <p:nvPr/>
            </p:nvSpPr>
            <p:spPr>
              <a:xfrm>
                <a:off x="3620232" y="1935921"/>
                <a:ext cx="7757013" cy="923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1700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𝑉𝐴𝑅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𝐸𝐿𝑅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𝐶𝑂𝑉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𝐸𝐿𝑅</m:t>
                                    </m:r>
                                    <m:r>
                                      <a:rPr lang="en-US" sz="17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𝐶𝑂𝑉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𝐸𝐿𝑅</m:t>
                                    </m:r>
                                    <m:r>
                                      <a:rPr lang="en-US" sz="17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𝐶𝑂𝑉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7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𝐸𝐿𝑅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𝐶𝑂𝑉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7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𝐶𝑂𝑉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sz="17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𝐸𝐿𝑅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𝐶𝑂𝑉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sz="17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𝑉𝐴𝑅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700" i="0">
                          <a:latin typeface="Cambria Math" panose="02040503050406030204" pitchFamily="18" charset="0"/>
                        </a:rPr>
                        <m:t>≥ −</m:t>
                      </m:r>
                      <m:sSup>
                        <m:sSupPr>
                          <m:ctrlPr>
                            <a:rPr lang="en-US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C09F8-3182-4EA6-AFC9-624CF14A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232" y="1935921"/>
                <a:ext cx="7757013" cy="923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ECDBBC-7813-4D15-B1CD-9F8ACA89DF5C}"/>
                  </a:ext>
                </a:extLst>
              </p:cNvPr>
              <p:cNvSpPr txBox="1"/>
              <p:nvPr/>
            </p:nvSpPr>
            <p:spPr>
              <a:xfrm>
                <a:off x="4450006" y="3313281"/>
                <a:ext cx="6097464" cy="2073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𝐸𝐿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𝐸𝐿𝑅</m:t>
                                        </m:r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𝐸𝐿𝑅</m:t>
                                        </m:r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𝐸𝐿𝑅</m:t>
                                        </m:r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𝐸𝐿𝑅</m:t>
                                        </m:r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ECDBBC-7813-4D15-B1CD-9F8ACA89D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06" y="3313281"/>
                <a:ext cx="6097464" cy="2073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8DBD5-0D8F-0D71-4352-F8882BB0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1AA1-5416-4C07-8F54-C13CA80F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variance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85FEC-EA93-46C0-BC16-FF33B267A311}"/>
                  </a:ext>
                </a:extLst>
              </p:cNvPr>
              <p:cNvSpPr txBox="1"/>
              <p:nvPr/>
            </p:nvSpPr>
            <p:spPr>
              <a:xfrm>
                <a:off x="589661" y="4014647"/>
                <a:ext cx="10870250" cy="1106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US" sz="3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𝐸𝐿𝑅</m:t>
                          </m:r>
                        </m:e>
                      </m:d>
                      <m:r>
                        <a:rPr lang="en-US" sz="33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𝑃𝑟𝑒𝑚𝑖𝑢</m:t>
                      </m:r>
                      <m:sSup>
                        <m:sSup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  <m:r>
                            <a:rPr lang="en-US" sz="33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r>
                        <a:rPr lang="en-US" sz="33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$</m:t>
                      </m:r>
                      <m:sSup>
                        <m:sSup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1,308,182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$633,226,958</m:t>
                      </m:r>
                    </m:oMath>
                  </m:oMathPara>
                </a14:m>
                <a:endParaRPr lang="en-US" sz="33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85FEC-EA93-46C0-BC16-FF33B267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61" y="4014647"/>
                <a:ext cx="10870250" cy="110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D4447-4155-C397-6CBD-DFE1BFD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351832-4FC8-4A14-B519-EFFE44AFB194}"/>
                  </a:ext>
                </a:extLst>
              </p:cNvPr>
              <p:cNvSpPr txBox="1"/>
              <p:nvPr/>
            </p:nvSpPr>
            <p:spPr>
              <a:xfrm>
                <a:off x="2544509" y="1979143"/>
                <a:ext cx="8146279" cy="864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3.70⋅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−2.55⋅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−7.01⋅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−1.71⋅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2.94⋅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1.62⋅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6.83⋅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8.28⋅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2.02⋅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351832-4FC8-4A14-B519-EFFE44AFB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09" y="1979143"/>
                <a:ext cx="8146279" cy="8642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07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CC8A-2EAC-4C9F-9D47-16145763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3313-DA45-4566-82B2-9B909043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Total variance = process variance + parameter variance</a:t>
            </a:r>
          </a:p>
          <a:p>
            <a:pPr marL="0" indent="0">
              <a:buNone/>
            </a:pP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6E1CDE-D4B6-4E41-A916-25678CD4D892}"/>
                  </a:ext>
                </a:extLst>
              </p:cNvPr>
              <p:cNvSpPr txBox="1"/>
              <p:nvPr/>
            </p:nvSpPr>
            <p:spPr>
              <a:xfrm>
                <a:off x="913794" y="3244334"/>
                <a:ext cx="9136059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>
                  <a:buFont typeface="Arial" panose="020B0604020202020204" pitchFamily="34" charset="0"/>
                  <a:buChar char="•"/>
                </a:pPr>
                <a:r>
                  <a:rPr lang="en-US" sz="3300" dirty="0"/>
                  <a:t>Total Variance</a:t>
                </a:r>
                <a14:m>
                  <m:oMath xmlns:m="http://schemas.openxmlformats.org/officeDocument/2006/math">
                    <m:r>
                      <a:rPr lang="en-US" sz="3300" i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33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300" i="0">
                        <a:latin typeface="Cambria Math" panose="02040503050406030204" pitchFamily="18" charset="0"/>
                      </a:rPr>
                      <m:t>129,035</m:t>
                    </m:r>
                    <m:r>
                      <a:rPr lang="en-US" sz="33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633,226,958</m:t>
                    </m:r>
                    <m:r>
                      <a:rPr lang="en-US" sz="33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30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</m:t>
                      </m:r>
                      <m:r>
                        <m:rPr>
                          <m:nor/>
                        </m:rPr>
                        <a:rPr lang="en-US" sz="33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633,355,99</m:t>
                      </m:r>
                      <m:r>
                        <m:rPr>
                          <m:nor/>
                        </m:rPr>
                        <a:rPr lang="en-US" sz="33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3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Standard Deviation </a:t>
                </a:r>
                <a:r>
                  <a:rPr lang="en-US" sz="3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 $25,167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6E1CDE-D4B6-4E41-A916-25678CD4D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4" y="3244334"/>
                <a:ext cx="9136059" cy="2123658"/>
              </a:xfrm>
              <a:prstGeom prst="rect">
                <a:avLst/>
              </a:prstGeom>
              <a:blipFill>
                <a:blip r:embed="rId2"/>
                <a:stretch>
                  <a:fillRect l="-1601" t="-3725" b="-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ABCAB-9370-7EAF-3E60-89217345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65A3-2961-4861-BB22-98291482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377547" cy="1526389"/>
          </a:xfrm>
        </p:spPr>
        <p:txBody>
          <a:bodyPr>
            <a:normAutofit/>
          </a:bodyPr>
          <a:lstStyle/>
          <a:p>
            <a:r>
              <a:rPr lang="en-US" dirty="0"/>
              <a:t>Reserves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D559-62B6-4558-BC75-E003CB02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8" y="573857"/>
            <a:ext cx="6291528" cy="4616450"/>
          </a:xfrm>
        </p:spPr>
        <p:txBody>
          <a:bodyPr anchor="t">
            <a:noAutofit/>
          </a:bodyPr>
          <a:lstStyle/>
          <a:p>
            <a:r>
              <a:rPr lang="en-US" sz="2800" dirty="0"/>
              <a:t>Used to pay off future claims</a:t>
            </a:r>
          </a:p>
          <a:p>
            <a:r>
              <a:rPr lang="en-US" sz="2800" dirty="0"/>
              <a:t>Estimates</a:t>
            </a:r>
          </a:p>
          <a:p>
            <a:r>
              <a:rPr lang="en-US" sz="2800" dirty="0"/>
              <a:t>Will be paid out over multiple years</a:t>
            </a:r>
          </a:p>
          <a:p>
            <a:r>
              <a:rPr lang="en-US" sz="2800" dirty="0"/>
              <a:t>Re-estimated Every Year</a:t>
            </a:r>
          </a:p>
          <a:p>
            <a:endParaRPr lang="en-US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E56F-42AF-8B90-FD22-5F19B0B0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z="3000" smtClean="0"/>
              <a:t>2</a:t>
            </a:fld>
            <a:endParaRPr lang="en-US" sz="30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09B543-AAFC-4601-B1E6-EC6F607E1543}"/>
              </a:ext>
            </a:extLst>
          </p:cNvPr>
          <p:cNvSpPr txBox="1">
            <a:spLocks/>
          </p:cNvSpPr>
          <p:nvPr/>
        </p:nvSpPr>
        <p:spPr>
          <a:xfrm>
            <a:off x="913796" y="3311619"/>
            <a:ext cx="3209931" cy="2619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36872-0253-4639-8276-11489CD6893C}"/>
              </a:ext>
            </a:extLst>
          </p:cNvPr>
          <p:cNvSpPr txBox="1">
            <a:spLocks/>
          </p:cNvSpPr>
          <p:nvPr/>
        </p:nvSpPr>
        <p:spPr>
          <a:xfrm>
            <a:off x="4946210" y="3429000"/>
            <a:ext cx="5567802" cy="2392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Development Method</a:t>
            </a:r>
          </a:p>
          <a:p>
            <a:r>
              <a:rPr lang="en-US" sz="2800" dirty="0"/>
              <a:t>Cape Cod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84BACD-52EC-473A-A363-3FDE7E18B833}"/>
                  </a:ext>
                </a:extLst>
              </p:cNvPr>
              <p:cNvSpPr txBox="1"/>
              <p:nvPr/>
            </p:nvSpPr>
            <p:spPr>
              <a:xfrm>
                <a:off x="1702051" y="5539488"/>
                <a:ext cx="6980222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Reserve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Ultimate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Claims</m:t>
                          </m:r>
                        </m:e>
                      </m:nary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Reported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Claims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84BACD-52EC-473A-A363-3FDE7E18B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51" y="5539488"/>
                <a:ext cx="6980222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20C2-090D-4227-8A1F-941003E4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B74A-2D2E-47F3-9693-F47647E9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0106" cy="4351338"/>
          </a:xfrm>
        </p:spPr>
        <p:txBody>
          <a:bodyPr>
            <a:normAutofit/>
          </a:bodyPr>
          <a:lstStyle/>
          <a:p>
            <a:r>
              <a:rPr lang="en-US" sz="2200" dirty="0"/>
              <a:t>Link Ratios</a:t>
            </a:r>
          </a:p>
          <a:p>
            <a:r>
              <a:rPr lang="en-US" sz="2200" dirty="0"/>
              <a:t>Loss Development Factor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3228D-7BC5-4AA6-B500-E532AF641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51" y="3097434"/>
            <a:ext cx="8775724" cy="2799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7BA8E-E2F9-41CF-B82E-003D4944A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08" y="3097434"/>
            <a:ext cx="9918499" cy="2799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9F446-8F1A-415A-BCB8-786A5DB15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08" y="3026908"/>
            <a:ext cx="9958893" cy="29924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0547F-4821-EA7F-7734-EA81601A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4E1984-F75A-4567-8BA7-328779640AB8}"/>
                  </a:ext>
                </a:extLst>
              </p:cNvPr>
              <p:cNvSpPr txBox="1"/>
              <p:nvPr/>
            </p:nvSpPr>
            <p:spPr>
              <a:xfrm>
                <a:off x="5229096" y="1847004"/>
                <a:ext cx="5626922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𝑹𝒆𝒔𝒆𝒓𝒗𝒆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𝑼𝒍𝒕𝒊𝒎𝒂𝒕𝒆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𝑪𝒍𝒂𝒊𝒎𝒔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𝑫𝒊𝒂𝒈𝒐𝒏𝒂𝒍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4E1984-F75A-4567-8BA7-328779640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096" y="1847004"/>
                <a:ext cx="5626922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0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95E3483-6D22-4C65-9FE0-1A97774EB6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306298"/>
                  </p:ext>
                </p:extLst>
              </p:nvPr>
            </p:nvGraphicFramePr>
            <p:xfrm>
              <a:off x="6948043" y="1657350"/>
              <a:ext cx="5086089" cy="17716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25458">
                      <a:extLst>
                        <a:ext uri="{9D8B030D-6E8A-4147-A177-3AD203B41FA5}">
                          <a16:colId xmlns:a16="http://schemas.microsoft.com/office/drawing/2014/main" val="91488322"/>
                        </a:ext>
                      </a:extLst>
                    </a:gridCol>
                    <a:gridCol w="2160631">
                      <a:extLst>
                        <a:ext uri="{9D8B030D-6E8A-4147-A177-3AD203B41FA5}">
                          <a16:colId xmlns:a16="http://schemas.microsoft.com/office/drawing/2014/main" val="2946612906"/>
                        </a:ext>
                      </a:extLst>
                    </a:gridCol>
                  </a:tblGrid>
                  <a:tr h="798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𝑅𝑒𝑝𝑜𝑟𝑡𝑒𝑑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𝐶𝑙𝑎𝑖𝑚𝑠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$827,000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839290"/>
                      </a:ext>
                    </a:extLst>
                  </a:tr>
                  <a:tr h="798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𝐸𝑎𝑟𝑛𝑒𝑑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𝑃𝑟𝑒𝑚𝑖𝑢𝑚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⋅% 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𝑅𝑒𝑝𝑜𝑟𝑡𝑒𝑑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$1,033,750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723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95E3483-6D22-4C65-9FE0-1A97774EB6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306298"/>
                  </p:ext>
                </p:extLst>
              </p:nvPr>
            </p:nvGraphicFramePr>
            <p:xfrm>
              <a:off x="6948043" y="1657350"/>
              <a:ext cx="5086089" cy="17716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25458">
                      <a:extLst>
                        <a:ext uri="{9D8B030D-6E8A-4147-A177-3AD203B41FA5}">
                          <a16:colId xmlns:a16="http://schemas.microsoft.com/office/drawing/2014/main" val="91488322"/>
                        </a:ext>
                      </a:extLst>
                    </a:gridCol>
                    <a:gridCol w="2160631">
                      <a:extLst>
                        <a:ext uri="{9D8B030D-6E8A-4147-A177-3AD203B41FA5}">
                          <a16:colId xmlns:a16="http://schemas.microsoft.com/office/drawing/2014/main" val="2946612906"/>
                        </a:ext>
                      </a:extLst>
                    </a:gridCol>
                  </a:tblGrid>
                  <a:tr h="885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8" t="-685" r="-74220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5775" t="-685" r="-563" b="-1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839290"/>
                      </a:ext>
                    </a:extLst>
                  </a:tr>
                  <a:tr h="885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8" t="-100685" r="-74220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5775" t="-100685" r="-563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723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CD71101-FF13-4B02-B5B1-04C5A484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 cod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86C1DCC-3AE0-4592-86E1-203727CCB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CC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𝑅𝑒𝑝𝑜𝑟𝑡𝑒𝑑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𝐶𝑙𝑎𝑖𝑚𝑠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𝐸𝑎𝑟𝑛𝑒𝑑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𝑃𝑟𝑒𝑚𝑖𝑢𝑚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⋅% 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𝑅𝑒𝑝𝑜𝑟𝑡𝑒𝑑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Ultimate Claims </a:t>
                </a:r>
                <a:r>
                  <a:rPr lang="en-US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𝐿𝐷𝐹</m:t>
                        </m:r>
                      </m:den>
                    </m:f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𝐷𝑖𝑎𝑔𝑜𝑛𝑎𝑙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𝐿𝐷𝐹</m:t>
                        </m:r>
                      </m:den>
                    </m:f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𝐶𝐶𝐿𝑅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𝑃𝑟𝑒𝑚𝑖𝑢𝑚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86C1DCC-3AE0-4592-86E1-203727CCB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2" t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DF4D3BF-7C18-4156-86C2-C73B7D6DE44A}"/>
              </a:ext>
            </a:extLst>
          </p:cNvPr>
          <p:cNvSpPr txBox="1"/>
          <p:nvPr/>
        </p:nvSpPr>
        <p:spPr>
          <a:xfrm>
            <a:off x="4725632" y="2269093"/>
            <a:ext cx="103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80%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3B04470E-3F60-4E23-9ADB-7723D658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602" y="3630457"/>
            <a:ext cx="4805366" cy="2925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B67AB7-B0C4-4AF4-A099-F6481201D799}"/>
              </a:ext>
            </a:extLst>
          </p:cNvPr>
          <p:cNvSpPr txBox="1"/>
          <p:nvPr/>
        </p:nvSpPr>
        <p:spPr>
          <a:xfrm>
            <a:off x="6090675" y="5976100"/>
            <a:ext cx="35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Reserve= $</a:t>
            </a:r>
            <a:r>
              <a:rPr lang="en-US"/>
              <a:t>274,432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2">
                <a:extLst>
                  <a:ext uri="{FF2B5EF4-FFF2-40B4-BE49-F238E27FC236}">
                    <a16:creationId xmlns:a16="http://schemas.microsoft.com/office/drawing/2014/main" id="{B263E656-99CF-4094-94B4-93C71375D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923391"/>
                  </p:ext>
                </p:extLst>
              </p:nvPr>
            </p:nvGraphicFramePr>
            <p:xfrm>
              <a:off x="6948043" y="3431136"/>
              <a:ext cx="5086090" cy="977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4146">
                      <a:extLst>
                        <a:ext uri="{9D8B030D-6E8A-4147-A177-3AD203B41FA5}">
                          <a16:colId xmlns:a16="http://schemas.microsoft.com/office/drawing/2014/main" val="3170810612"/>
                        </a:ext>
                      </a:extLst>
                    </a:gridCol>
                    <a:gridCol w="2151944">
                      <a:extLst>
                        <a:ext uri="{9D8B030D-6E8A-4147-A177-3AD203B41FA5}">
                          <a16:colId xmlns:a16="http://schemas.microsoft.com/office/drawing/2014/main" val="4489147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𝑈𝑙𝑡𝑖𝑚𝑎𝑡𝑒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𝐶𝑙𝑎𝑖𝑚𝑠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946,609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0820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2">
                <a:extLst>
                  <a:ext uri="{FF2B5EF4-FFF2-40B4-BE49-F238E27FC236}">
                    <a16:creationId xmlns:a16="http://schemas.microsoft.com/office/drawing/2014/main" id="{B263E656-99CF-4094-94B4-93C71375D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923391"/>
                  </p:ext>
                </p:extLst>
              </p:nvPr>
            </p:nvGraphicFramePr>
            <p:xfrm>
              <a:off x="6948043" y="3431136"/>
              <a:ext cx="5086090" cy="977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4146">
                      <a:extLst>
                        <a:ext uri="{9D8B030D-6E8A-4147-A177-3AD203B41FA5}">
                          <a16:colId xmlns:a16="http://schemas.microsoft.com/office/drawing/2014/main" val="3170810612"/>
                        </a:ext>
                      </a:extLst>
                    </a:gridCol>
                    <a:gridCol w="2151944">
                      <a:extLst>
                        <a:ext uri="{9D8B030D-6E8A-4147-A177-3AD203B41FA5}">
                          <a16:colId xmlns:a16="http://schemas.microsoft.com/office/drawing/2014/main" val="448914759"/>
                        </a:ext>
                      </a:extLst>
                    </a:gridCol>
                  </a:tblGrid>
                  <a:tr h="977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7" t="-617" r="-74274" b="-8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36441" t="-617" r="-1130" b="-80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08206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D9A1B-34FE-D878-F9EA-64F11E6B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8E2515-97A0-4E23-A6E9-8CED132A0B0A}"/>
                  </a:ext>
                </a:extLst>
              </p:cNvPr>
              <p:cNvSpPr txBox="1"/>
              <p:nvPr/>
            </p:nvSpPr>
            <p:spPr>
              <a:xfrm>
                <a:off x="5512037" y="4790415"/>
                <a:ext cx="6075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Reserve=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𝑈𝑙𝑡𝑖𝑚𝑎𝑡𝑒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𝐶𝑙𝑎𝑖𝑚𝑠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𝑅𝑒𝑝𝑜𝑟𝑡𝑒𝑑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𝐶𝑙𝑎𝑖𝑚𝑠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8E2515-97A0-4E23-A6E9-8CED132A0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37" y="4790415"/>
                <a:ext cx="6075589" cy="369332"/>
              </a:xfrm>
              <a:prstGeom prst="rect">
                <a:avLst/>
              </a:prstGeom>
              <a:blipFill>
                <a:blip r:embed="rId6"/>
                <a:stretch>
                  <a:fillRect l="-802" t="-12166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02938E6-0645-4D40-BC00-1D6D77B30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39424"/>
            <a:ext cx="12192000" cy="25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127B-25D4-4407-8496-CB999556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Shortcomings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22ADA-FF1B-49F2-A43F-4E49B10B7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Interpolation</a:t>
            </a:r>
          </a:p>
          <a:p>
            <a:pPr lvl="1"/>
            <a:r>
              <a:rPr lang="en-US" sz="3200"/>
              <a:t>Discrete Data Points</a:t>
            </a:r>
          </a:p>
          <a:p>
            <a:pPr marL="457200" lvl="1" indent="0">
              <a:buNone/>
            </a:pPr>
            <a:endParaRPr lang="en-US" sz="3200"/>
          </a:p>
          <a:p>
            <a:r>
              <a:rPr lang="en-US" sz="3200" b="1"/>
              <a:t>Lack of Variance</a:t>
            </a:r>
          </a:p>
          <a:p>
            <a:pPr lvl="1"/>
            <a:r>
              <a:rPr lang="en-US" sz="3200"/>
              <a:t>Parameter/Process 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D034-A633-13DF-4148-104EC2BF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F4F4-F157-4598-9C14-6EE647AB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D02A1-F28B-4DE8-B4A0-34F827618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800" b="1"/>
                  <a:t>Weibull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𝑮</m:t>
                    </m:r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𝝎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</m:d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sz="32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𝜽</m:t>
                            </m:r>
                            <m:r>
                              <a:rPr lang="en-US" sz="32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sup>
                        </m:sSup>
                      </m:sup>
                    </m:sSup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b="1"/>
              </a:p>
              <a:p>
                <a:pPr marL="0" indent="0">
                  <a:buNone/>
                </a:pPr>
                <a:endParaRPr lang="en-US" sz="4000" b="1"/>
              </a:p>
              <a:p>
                <a:r>
                  <a:rPr lang="en-US" sz="3800" b="1"/>
                  <a:t>Loglogistic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5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𝑮</m:t>
                    </m:r>
                    <m:d>
                      <m:dPr>
                        <m:ctrlPr>
                          <a:rPr lang="en-US" sz="3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3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3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𝝎</m:t>
                        </m:r>
                        <m:r>
                          <a:rPr lang="en-US" sz="3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</m:d>
                    <m:r>
                      <a:rPr lang="en-US" sz="35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𝝎</m:t>
                            </m:r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5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𝝎</m:t>
                            </m:r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sup>
                        </m:sSup>
                        <m:r>
                          <a:rPr lang="en-US" sz="3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5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35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sup>
                        </m:sSup>
                      </m:den>
                    </m:f>
                  </m:oMath>
                </a14:m>
                <a:endParaRPr lang="en-US" sz="3500" b="1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D02A1-F28B-4DE8-B4A0-34F827618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9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76FE8-819E-88A1-CA0F-DF86C47B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33BE-0483-47EB-A66B-DA79E6F2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5250A9-330A-4FE5-890C-58A6811DEE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6100" y="2062030"/>
                <a:ext cx="10353762" cy="369513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𝑜𝑔𝑙𝑖𝑘𝑒𝑙𝑖h𝑜𝑜𝑑</m:t>
                    </m:r>
                    <m:r>
                      <a:rPr lang="en-US" sz="3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=∑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𝐴𝑌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𝐴𝑌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: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𝐴𝑌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𝐴𝑌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= Actual Data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𝐴𝑌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= Expected Data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5250A9-330A-4FE5-890C-58A6811DE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100" y="2062030"/>
                <a:ext cx="10353762" cy="36951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3A33B-FE22-197B-A73A-2D8FC996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0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F7C6-CE3F-45E3-89D0-F509A9BF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7707-584A-4987-92F2-7BBE0964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6AC81-D2B8-48A8-A2FB-EF1CB215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5" y="1589978"/>
            <a:ext cx="9176240" cy="5011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557B-0A78-2011-28E7-95875EFC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8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798B-2637-4FC9-BEC7-86ECDC53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E81FE-6575-4745-8989-34E120757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𝑉𝑎𝑟𝑖𝑎𝑛𝑐𝑒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𝑀𝑒𝑎𝑛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⋅</m:t>
                    </m:r>
                    <m:sSubSup>
                      <m:sSub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𝛴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𝐴𝑌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𝐴𝑌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𝐴𝑌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𝐴𝑌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Process</m:t>
                    </m:r>
                    <m:r>
                      <a:rPr lang="en-US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Variance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Reserve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E81FE-6575-4745-8989-34E120757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B7EAAB8-4EA6-4B89-9EFF-A8267194EB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608263"/>
                  </p:ext>
                </p:extLst>
              </p:nvPr>
            </p:nvGraphicFramePr>
            <p:xfrm>
              <a:off x="8957030" y="609600"/>
              <a:ext cx="2649513" cy="33966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65965">
                      <a:extLst>
                        <a:ext uri="{9D8B030D-6E8A-4147-A177-3AD203B41FA5}">
                          <a16:colId xmlns:a16="http://schemas.microsoft.com/office/drawing/2014/main" val="4138593781"/>
                        </a:ext>
                      </a:extLst>
                    </a:gridCol>
                    <a:gridCol w="583548">
                      <a:extLst>
                        <a:ext uri="{9D8B030D-6E8A-4147-A177-3AD203B41FA5}">
                          <a16:colId xmlns:a16="http://schemas.microsoft.com/office/drawing/2014/main" val="4078863515"/>
                        </a:ext>
                      </a:extLst>
                    </a:gridCol>
                  </a:tblGrid>
                  <a:tr h="14700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6147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ELR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6293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83800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8437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ELR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03487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– p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8606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B7EAAB8-4EA6-4B89-9EFF-A8267194EB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608263"/>
                  </p:ext>
                </p:extLst>
              </p:nvPr>
            </p:nvGraphicFramePr>
            <p:xfrm>
              <a:off x="8957030" y="609600"/>
              <a:ext cx="2649513" cy="340156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65965">
                      <a:extLst>
                        <a:ext uri="{9D8B030D-6E8A-4147-A177-3AD203B41FA5}">
                          <a16:colId xmlns:a16="http://schemas.microsoft.com/office/drawing/2014/main" val="4138593781"/>
                        </a:ext>
                      </a:extLst>
                    </a:gridCol>
                    <a:gridCol w="583548">
                      <a:extLst>
                        <a:ext uri="{9D8B030D-6E8A-4147-A177-3AD203B41FA5}">
                          <a16:colId xmlns:a16="http://schemas.microsoft.com/office/drawing/2014/main" val="4078863515"/>
                        </a:ext>
                      </a:extLst>
                    </a:gridCol>
                  </a:tblGrid>
                  <a:tr h="5242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614736"/>
                      </a:ext>
                    </a:extLst>
                  </a:tr>
                  <a:tr h="5242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ELR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6293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" t="-174000" r="-29204" b="-3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838006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" t="-274000" r="-29204" b="-2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84376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" t="-374000" r="-29204" b="-1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0348744"/>
                      </a:ext>
                    </a:extLst>
                  </a:tr>
                  <a:tr h="5242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– p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86060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AF07FB7-254C-4E61-B63E-6C07BE1728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9"/>
          <a:stretch/>
        </p:blipFill>
        <p:spPr>
          <a:xfrm>
            <a:off x="492665" y="4364519"/>
            <a:ext cx="7561089" cy="1883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AF9171-0E36-4155-92F0-DBDF660B9C08}"/>
                  </a:ext>
                </a:extLst>
              </p:cNvPr>
              <p:cNvSpPr txBox="1"/>
              <p:nvPr/>
            </p:nvSpPr>
            <p:spPr>
              <a:xfrm>
                <a:off x="913795" y="3255595"/>
                <a:ext cx="4158761" cy="838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Reserve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=$255,818</m:t>
                    </m:r>
                  </m:oMath>
                </a14:m>
                <a:endParaRPr lang="en-US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0.50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AF9171-0E36-4155-92F0-DBDF660B9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3255595"/>
                <a:ext cx="4158761" cy="838435"/>
              </a:xfrm>
              <a:prstGeom prst="rect">
                <a:avLst/>
              </a:prstGeom>
              <a:blipFill>
                <a:blip r:embed="rId6"/>
                <a:stretch>
                  <a:fillRect l="-1026" t="-72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97FFD-949B-423A-BCA3-B0666E17B807}"/>
                  </a:ext>
                </a:extLst>
              </p:cNvPr>
              <p:cNvSpPr txBox="1"/>
              <p:nvPr/>
            </p:nvSpPr>
            <p:spPr>
              <a:xfrm>
                <a:off x="8074471" y="4475214"/>
                <a:ext cx="3281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Process Variance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=$129,035 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97FFD-949B-423A-BCA3-B0666E17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471" y="4475214"/>
                <a:ext cx="3281728" cy="369332"/>
              </a:xfrm>
              <a:prstGeom prst="rect">
                <a:avLst/>
              </a:prstGeom>
              <a:blipFill>
                <a:blip r:embed="rId7"/>
                <a:stretch>
                  <a:fillRect l="-167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9018-8384-574F-21DE-91D6AF9B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FAE-E712-47B3-B1D4-870956549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C2D7DA28E4041B6A7A0BDF497E88B" ma:contentTypeVersion="7" ma:contentTypeDescription="Create a new document." ma:contentTypeScope="" ma:versionID="b2fc2dad9b267eb92ccc19fb023e2a56">
  <xsd:schema xmlns:xsd="http://www.w3.org/2001/XMLSchema" xmlns:xs="http://www.w3.org/2001/XMLSchema" xmlns:p="http://schemas.microsoft.com/office/2006/metadata/properties" xmlns:ns3="4c05dffc-2138-45e1-a49a-5c7c267e2aeb" xmlns:ns4="d7186fe4-49aa-4e1d-ab17-9e2ac446a68f" targetNamespace="http://schemas.microsoft.com/office/2006/metadata/properties" ma:root="true" ma:fieldsID="1c3e9138d480bcf28bcd5fd3558e61b7" ns3:_="" ns4:_="">
    <xsd:import namespace="4c05dffc-2138-45e1-a49a-5c7c267e2aeb"/>
    <xsd:import namespace="d7186fe4-49aa-4e1d-ab17-9e2ac446a6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5dffc-2138-45e1-a49a-5c7c267e2a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86fe4-49aa-4e1d-ab17-9e2ac446a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621F2E-0E45-4E34-84E6-76DDFEC063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EF9649-3862-4678-A66D-7D612A25314B}">
  <ds:schemaRefs>
    <ds:schemaRef ds:uri="http://purl.org/dc/dcmitype/"/>
    <ds:schemaRef ds:uri="http://www.w3.org/XML/1998/namespace"/>
    <ds:schemaRef ds:uri="d7186fe4-49aa-4e1d-ab17-9e2ac446a68f"/>
    <ds:schemaRef ds:uri="4c05dffc-2138-45e1-a49a-5c7c267e2aeb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1377B60-0179-49D8-BB2D-57CDEC926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5dffc-2138-45e1-a49a-5c7c267e2aeb"/>
    <ds:schemaRef ds:uri="d7186fe4-49aa-4e1d-ab17-9e2ac446a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264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Cambria</vt:lpstr>
      <vt:lpstr>Cambria Math</vt:lpstr>
      <vt:lpstr>Rockwell</vt:lpstr>
      <vt:lpstr>Damask</vt:lpstr>
      <vt:lpstr>Curve-Fitting Reserves</vt:lpstr>
      <vt:lpstr>Reserves</vt:lpstr>
      <vt:lpstr>Development method</vt:lpstr>
      <vt:lpstr>Cape cod Method</vt:lpstr>
      <vt:lpstr>Shortcomings</vt:lpstr>
      <vt:lpstr>Distributions</vt:lpstr>
      <vt:lpstr>Maximum Likelihood Estimate</vt:lpstr>
      <vt:lpstr>MLE continued</vt:lpstr>
      <vt:lpstr>Process Variance</vt:lpstr>
      <vt:lpstr>Parameter</vt:lpstr>
      <vt:lpstr>Parameter variance continued</vt:lpstr>
      <vt:lpstr>Total variance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Ahearn, Zachary</dc:creator>
  <cp:lastModifiedBy>Lee, Kieran</cp:lastModifiedBy>
  <cp:revision>3</cp:revision>
  <dcterms:created xsi:type="dcterms:W3CDTF">2022-04-11T04:05:25Z</dcterms:created>
  <dcterms:modified xsi:type="dcterms:W3CDTF">2022-04-22T04:23:57Z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0x010100877C2D7DA28E4041B6A7A0BDF497E88B</vt:lpwstr>
  </property>
</Properties>
</file>