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algn="l" defTabSz="2037398" rtl="0" fontAlgn="base">
      <a:spcBef>
        <a:spcPct val="0"/>
      </a:spcBef>
      <a:spcAft>
        <a:spcPct val="0"/>
      </a:spcAft>
      <a:defRPr kern="1200">
        <a:solidFill>
          <a:schemeClr val="tx1"/>
        </a:solidFill>
        <a:latin typeface="Arial" charset="0"/>
        <a:ea typeface="ＭＳ Ｐゴシック" pitchFamily="34" charset="-128"/>
        <a:cs typeface="+mn-cs"/>
      </a:defRPr>
    </a:lvl1pPr>
    <a:lvl2pPr marL="2037398" algn="l" defTabSz="2037398" rtl="0" fontAlgn="base">
      <a:spcBef>
        <a:spcPct val="0"/>
      </a:spcBef>
      <a:spcAft>
        <a:spcPct val="0"/>
      </a:spcAft>
      <a:defRPr kern="1200">
        <a:solidFill>
          <a:schemeClr val="tx1"/>
        </a:solidFill>
        <a:latin typeface="Arial" charset="0"/>
        <a:ea typeface="ＭＳ Ｐゴシック" pitchFamily="34" charset="-128"/>
        <a:cs typeface="+mn-cs"/>
      </a:defRPr>
    </a:lvl2pPr>
    <a:lvl3pPr marL="4074793" algn="l" defTabSz="2037398" rtl="0" fontAlgn="base">
      <a:spcBef>
        <a:spcPct val="0"/>
      </a:spcBef>
      <a:spcAft>
        <a:spcPct val="0"/>
      </a:spcAft>
      <a:defRPr kern="1200">
        <a:solidFill>
          <a:schemeClr val="tx1"/>
        </a:solidFill>
        <a:latin typeface="Arial" charset="0"/>
        <a:ea typeface="ＭＳ Ｐゴシック" pitchFamily="34" charset="-128"/>
        <a:cs typeface="+mn-cs"/>
      </a:defRPr>
    </a:lvl3pPr>
    <a:lvl4pPr marL="6112188" algn="l" defTabSz="2037398" rtl="0" fontAlgn="base">
      <a:spcBef>
        <a:spcPct val="0"/>
      </a:spcBef>
      <a:spcAft>
        <a:spcPct val="0"/>
      </a:spcAft>
      <a:defRPr kern="1200">
        <a:solidFill>
          <a:schemeClr val="tx1"/>
        </a:solidFill>
        <a:latin typeface="Arial" charset="0"/>
        <a:ea typeface="ＭＳ Ｐゴシック" pitchFamily="34" charset="-128"/>
        <a:cs typeface="+mn-cs"/>
      </a:defRPr>
    </a:lvl4pPr>
    <a:lvl5pPr marL="8149590" algn="l" defTabSz="2037398" rtl="0" fontAlgn="base">
      <a:spcBef>
        <a:spcPct val="0"/>
      </a:spcBef>
      <a:spcAft>
        <a:spcPct val="0"/>
      </a:spcAft>
      <a:defRPr kern="1200">
        <a:solidFill>
          <a:schemeClr val="tx1"/>
        </a:solidFill>
        <a:latin typeface="Arial" charset="0"/>
        <a:ea typeface="ＭＳ Ｐゴシック" pitchFamily="34" charset="-128"/>
        <a:cs typeface="+mn-cs"/>
      </a:defRPr>
    </a:lvl5pPr>
    <a:lvl6pPr marL="10186989" algn="l" defTabSz="4074793" rtl="0" eaLnBrk="1" latinLnBrk="0" hangingPunct="1">
      <a:defRPr kern="1200">
        <a:solidFill>
          <a:schemeClr val="tx1"/>
        </a:solidFill>
        <a:latin typeface="Arial" charset="0"/>
        <a:ea typeface="ＭＳ Ｐゴシック" pitchFamily="34" charset="-128"/>
        <a:cs typeface="+mn-cs"/>
      </a:defRPr>
    </a:lvl6pPr>
    <a:lvl7pPr marL="12224385" algn="l" defTabSz="4074793" rtl="0" eaLnBrk="1" latinLnBrk="0" hangingPunct="1">
      <a:defRPr kern="1200">
        <a:solidFill>
          <a:schemeClr val="tx1"/>
        </a:solidFill>
        <a:latin typeface="Arial" charset="0"/>
        <a:ea typeface="ＭＳ Ｐゴシック" pitchFamily="34" charset="-128"/>
        <a:cs typeface="+mn-cs"/>
      </a:defRPr>
    </a:lvl7pPr>
    <a:lvl8pPr marL="14261781" algn="l" defTabSz="4074793" rtl="0" eaLnBrk="1" latinLnBrk="0" hangingPunct="1">
      <a:defRPr kern="1200">
        <a:solidFill>
          <a:schemeClr val="tx1"/>
        </a:solidFill>
        <a:latin typeface="Arial" charset="0"/>
        <a:ea typeface="ＭＳ Ｐゴシック" pitchFamily="34" charset="-128"/>
        <a:cs typeface="+mn-cs"/>
      </a:defRPr>
    </a:lvl8pPr>
    <a:lvl9pPr marL="16299178" algn="l" defTabSz="407479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660623-AB17-83C6-853E-4C9B8BD18D23}" name="Buckholt, Michael" initials="BM" userId="S::mbuckhol@wpi.edu::b4f11cd4-8d50-4451-80f7-35db937908da" providerId="AD"/>
  <p188:author id="{1091E731-782F-67D0-BB69-D59CD5321884}" name="McFarland, Adelaide" initials="MA" userId="S::armcfarland@wpi.edu::6b1ee997-fcc5-47e2-b7c1-aef04ad59b77" providerId="AD"/>
  <p188:author id="{0379339F-1468-DF54-5B2A-6CD7BADF3B60}" name="Rulfs, Jill" initials="RJ" userId="S::jrulfs@wpi.edu::53a46de2-9f9c-4531-8a21-4901a253166a" providerId="AD"/>
  <p188:author id="{22282FCE-E434-9936-7284-A6BC198C4810}" name="Mbusa, Daniel" initials="MD" userId="S::dmbusa@wpi.edu::7d24c12f-3eb3-4e65-af91-0ab4a7fde7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135"/>
    <a:srgbClr val="549801"/>
    <a:srgbClr val="D9617D"/>
    <a:srgbClr val="C41230"/>
    <a:srgbClr val="B53443"/>
    <a:srgbClr val="DBEA53"/>
    <a:srgbClr val="ABABEE"/>
    <a:srgbClr val="FC1000"/>
    <a:srgbClr val="AC2B37"/>
    <a:srgbClr val="FAA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D4574-FDE5-AC4E-9019-C817197102FD}" v="5909" dt="2022-04-11T15:17:27.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p:restoredTop sz="94687"/>
  </p:normalViewPr>
  <p:slideViewPr>
    <p:cSldViewPr snapToGrid="0">
      <p:cViewPr varScale="1">
        <p:scale>
          <a:sx n="20" d="100"/>
          <a:sy n="20" d="100"/>
        </p:scale>
        <p:origin x="2000" y="312"/>
      </p:cViewPr>
      <p:guideLst>
        <p:guide orient="horz" pos="10368"/>
        <p:guide pos="1382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186C1-2136-4F5C-81C5-7E7D5B4818E4}" type="datetimeFigureOut">
              <a:rPr lang="en-US" smtClean="0"/>
              <a:t>4/11/22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24E169-9EE6-400B-8489-6CA7AC8B5725}" type="slidenum">
              <a:rPr lang="en-US" smtClean="0"/>
              <a:t>‹#›</a:t>
            </a:fld>
            <a:endParaRPr lang="en-US"/>
          </a:p>
        </p:txBody>
      </p:sp>
    </p:spTree>
    <p:extLst>
      <p:ext uri="{BB962C8B-B14F-4D97-AF65-F5344CB8AC3E}">
        <p14:creationId xmlns:p14="http://schemas.microsoft.com/office/powerpoint/2010/main" val="134301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11" charset="0"/>
                <a:ea typeface="ＭＳ Ｐゴシック" pitchFamily="-111" charset="-128"/>
                <a:cs typeface="ＭＳ Ｐゴシック" pitchFamily="-111" charset="-128"/>
              </a:defRPr>
            </a:lvl1pPr>
          </a:lstStyle>
          <a:p>
            <a:pPr>
              <a:defRPr/>
            </a:pPr>
            <a:fld id="{5CED8F03-33F9-49DD-B78E-DE1AC6832885}" type="datetimeFigureOut">
              <a:rPr lang="en-US"/>
              <a:pPr>
                <a:defRPr/>
              </a:pPr>
              <a:t>4/11/22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11" charset="0"/>
                <a:ea typeface="ＭＳ Ｐゴシック" pitchFamily="-111" charset="-128"/>
                <a:cs typeface="ＭＳ Ｐゴシック" pitchFamily="-111" charset="-128"/>
              </a:defRPr>
            </a:lvl1pPr>
          </a:lstStyle>
          <a:p>
            <a:pPr>
              <a:defRPr/>
            </a:pPr>
            <a:fld id="{E535B096-6CBE-4AB3-9529-5688244F2DCE}" type="slidenum">
              <a:rPr lang="en-US"/>
              <a:pPr>
                <a:defRPr/>
              </a:pPr>
              <a:t>‹#›</a:t>
            </a:fld>
            <a:endParaRPr lang="en-US"/>
          </a:p>
        </p:txBody>
      </p:sp>
    </p:spTree>
    <p:extLst>
      <p:ext uri="{BB962C8B-B14F-4D97-AF65-F5344CB8AC3E}">
        <p14:creationId xmlns:p14="http://schemas.microsoft.com/office/powerpoint/2010/main" val="151204090"/>
      </p:ext>
    </p:extLst>
  </p:cSld>
  <p:clrMap bg1="lt1" tx1="dk1" bg2="lt2" tx2="dk2" accent1="accent1" accent2="accent2" accent3="accent3" accent4="accent4" accent5="accent5" accent6="accent6" hlink="hlink" folHlink="folHlink"/>
  <p:notesStyle>
    <a:lvl1pPr algn="l" defTabSz="2037398" rtl="0" eaLnBrk="0" fontAlgn="base" hangingPunct="0">
      <a:spcBef>
        <a:spcPct val="30000"/>
      </a:spcBef>
      <a:spcAft>
        <a:spcPct val="0"/>
      </a:spcAft>
      <a:defRPr sz="5386" kern="1200">
        <a:solidFill>
          <a:schemeClr val="tx1"/>
        </a:solidFill>
        <a:latin typeface="+mn-lt"/>
        <a:ea typeface="+mn-ea"/>
        <a:cs typeface="+mn-cs"/>
      </a:defRPr>
    </a:lvl1pPr>
    <a:lvl2pPr marL="2037398" algn="l" defTabSz="2037398" rtl="0" eaLnBrk="0" fontAlgn="base" hangingPunct="0">
      <a:spcBef>
        <a:spcPct val="30000"/>
      </a:spcBef>
      <a:spcAft>
        <a:spcPct val="0"/>
      </a:spcAft>
      <a:defRPr sz="5386" kern="1200">
        <a:solidFill>
          <a:schemeClr val="tx1"/>
        </a:solidFill>
        <a:latin typeface="+mn-lt"/>
        <a:ea typeface="+mn-ea"/>
        <a:cs typeface="+mn-cs"/>
      </a:defRPr>
    </a:lvl2pPr>
    <a:lvl3pPr marL="4074793" algn="l" defTabSz="2037398" rtl="0" eaLnBrk="0" fontAlgn="base" hangingPunct="0">
      <a:spcBef>
        <a:spcPct val="30000"/>
      </a:spcBef>
      <a:spcAft>
        <a:spcPct val="0"/>
      </a:spcAft>
      <a:defRPr sz="5386" kern="1200">
        <a:solidFill>
          <a:schemeClr val="tx1"/>
        </a:solidFill>
        <a:latin typeface="+mn-lt"/>
        <a:ea typeface="+mn-ea"/>
        <a:cs typeface="+mn-cs"/>
      </a:defRPr>
    </a:lvl3pPr>
    <a:lvl4pPr marL="6112188" algn="l" defTabSz="2037398" rtl="0" eaLnBrk="0" fontAlgn="base" hangingPunct="0">
      <a:spcBef>
        <a:spcPct val="30000"/>
      </a:spcBef>
      <a:spcAft>
        <a:spcPct val="0"/>
      </a:spcAft>
      <a:defRPr sz="5386" kern="1200">
        <a:solidFill>
          <a:schemeClr val="tx1"/>
        </a:solidFill>
        <a:latin typeface="+mn-lt"/>
        <a:ea typeface="+mn-ea"/>
        <a:cs typeface="+mn-cs"/>
      </a:defRPr>
    </a:lvl4pPr>
    <a:lvl5pPr marL="8149590" algn="l" defTabSz="2037398" rtl="0" eaLnBrk="0" fontAlgn="base" hangingPunct="0">
      <a:spcBef>
        <a:spcPct val="30000"/>
      </a:spcBef>
      <a:spcAft>
        <a:spcPct val="0"/>
      </a:spcAft>
      <a:defRPr sz="5386" kern="1200">
        <a:solidFill>
          <a:schemeClr val="tx1"/>
        </a:solidFill>
        <a:latin typeface="+mn-lt"/>
        <a:ea typeface="+mn-ea"/>
        <a:cs typeface="+mn-cs"/>
      </a:defRPr>
    </a:lvl5pPr>
    <a:lvl6pPr marL="10186989" algn="l" defTabSz="2037398" rtl="0" eaLnBrk="1" latinLnBrk="0" hangingPunct="1">
      <a:defRPr sz="5386" kern="1200">
        <a:solidFill>
          <a:schemeClr val="tx1"/>
        </a:solidFill>
        <a:latin typeface="+mn-lt"/>
        <a:ea typeface="+mn-ea"/>
        <a:cs typeface="+mn-cs"/>
      </a:defRPr>
    </a:lvl6pPr>
    <a:lvl7pPr marL="12224385" algn="l" defTabSz="2037398" rtl="0" eaLnBrk="1" latinLnBrk="0" hangingPunct="1">
      <a:defRPr sz="5386" kern="1200">
        <a:solidFill>
          <a:schemeClr val="tx1"/>
        </a:solidFill>
        <a:latin typeface="+mn-lt"/>
        <a:ea typeface="+mn-ea"/>
        <a:cs typeface="+mn-cs"/>
      </a:defRPr>
    </a:lvl7pPr>
    <a:lvl8pPr marL="14261781" algn="l" defTabSz="2037398" rtl="0" eaLnBrk="1" latinLnBrk="0" hangingPunct="1">
      <a:defRPr sz="5386" kern="1200">
        <a:solidFill>
          <a:schemeClr val="tx1"/>
        </a:solidFill>
        <a:latin typeface="+mn-lt"/>
        <a:ea typeface="+mn-ea"/>
        <a:cs typeface="+mn-cs"/>
      </a:defRPr>
    </a:lvl8pPr>
    <a:lvl9pPr marL="16299178" algn="l" defTabSz="2037398" rtl="0" eaLnBrk="1" latinLnBrk="0" hangingPunct="1">
      <a:defRPr sz="53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35B096-6CBE-4AB3-9529-5688244F2DCE}" type="slidenum">
              <a:rPr lang="en-US" smtClean="0"/>
              <a:pPr>
                <a:defRPr/>
              </a:pPr>
              <a:t>1</a:t>
            </a:fld>
            <a:endParaRPr lang="en-US"/>
          </a:p>
        </p:txBody>
      </p:sp>
    </p:spTree>
    <p:extLst>
      <p:ext uri="{BB962C8B-B14F-4D97-AF65-F5344CB8AC3E}">
        <p14:creationId xmlns:p14="http://schemas.microsoft.com/office/powerpoint/2010/main" val="300407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7" y="10225771"/>
            <a:ext cx="37308367" cy="7055984"/>
          </a:xfrm>
          <a:prstGeom prst="rect">
            <a:avLst/>
          </a:prstGeom>
        </p:spPr>
        <p:txBody>
          <a:bodyPr lIns="120015" tIns="60008" rIns="120015" bIns="60008"/>
          <a:lstStyle/>
          <a:p>
            <a:r>
              <a:rPr lang="en-US"/>
              <a:t>Click to edit Master title style</a:t>
            </a:r>
          </a:p>
        </p:txBody>
      </p:sp>
      <p:sp>
        <p:nvSpPr>
          <p:cNvPr id="3" name="Subtitle 2"/>
          <p:cNvSpPr>
            <a:spLocks noGrp="1"/>
          </p:cNvSpPr>
          <p:nvPr>
            <p:ph type="subTitle" idx="1"/>
          </p:nvPr>
        </p:nvSpPr>
        <p:spPr>
          <a:xfrm>
            <a:off x="6582839" y="18653354"/>
            <a:ext cx="30725535" cy="8413296"/>
          </a:xfrm>
          <a:prstGeom prst="rect">
            <a:avLst/>
          </a:prstGeom>
        </p:spPr>
        <p:txBody>
          <a:bodyPr lIns="120015" tIns="60008" rIns="120015" bIns="60008"/>
          <a:lstStyle>
            <a:lvl1pPr marL="0" indent="0" algn="ctr">
              <a:buNone/>
              <a:defRPr>
                <a:solidFill>
                  <a:schemeClr val="tx1">
                    <a:tint val="75000"/>
                  </a:schemeClr>
                </a:solidFill>
              </a:defRPr>
            </a:lvl1pPr>
            <a:lvl2pPr marL="337574" indent="0" algn="ctr">
              <a:buNone/>
              <a:defRPr>
                <a:solidFill>
                  <a:schemeClr val="tx1">
                    <a:tint val="75000"/>
                  </a:schemeClr>
                </a:solidFill>
              </a:defRPr>
            </a:lvl2pPr>
            <a:lvl3pPr marL="675149" indent="0" algn="ctr">
              <a:buNone/>
              <a:defRPr>
                <a:solidFill>
                  <a:schemeClr val="tx1">
                    <a:tint val="75000"/>
                  </a:schemeClr>
                </a:solidFill>
              </a:defRPr>
            </a:lvl3pPr>
            <a:lvl4pPr marL="1012724" indent="0" algn="ctr">
              <a:buNone/>
              <a:defRPr>
                <a:solidFill>
                  <a:schemeClr val="tx1">
                    <a:tint val="75000"/>
                  </a:schemeClr>
                </a:solidFill>
              </a:defRPr>
            </a:lvl4pPr>
            <a:lvl5pPr marL="1350298" indent="0" algn="ctr">
              <a:buNone/>
              <a:defRPr>
                <a:solidFill>
                  <a:schemeClr val="tx1">
                    <a:tint val="75000"/>
                  </a:schemeClr>
                </a:solidFill>
              </a:defRPr>
            </a:lvl5pPr>
            <a:lvl6pPr marL="1687872" indent="0" algn="ctr">
              <a:buNone/>
              <a:defRPr>
                <a:solidFill>
                  <a:schemeClr val="tx1">
                    <a:tint val="75000"/>
                  </a:schemeClr>
                </a:solidFill>
              </a:defRPr>
            </a:lvl6pPr>
            <a:lvl7pPr marL="2025446" indent="0" algn="ctr">
              <a:buNone/>
              <a:defRPr>
                <a:solidFill>
                  <a:schemeClr val="tx1">
                    <a:tint val="75000"/>
                  </a:schemeClr>
                </a:solidFill>
              </a:defRPr>
            </a:lvl7pPr>
            <a:lvl8pPr marL="2363020" indent="0" algn="ctr">
              <a:buNone/>
              <a:defRPr>
                <a:solidFill>
                  <a:schemeClr val="tx1">
                    <a:tint val="75000"/>
                  </a:schemeClr>
                </a:solidFill>
              </a:defRPr>
            </a:lvl8pPr>
            <a:lvl9pPr marL="270059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57758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B647B"/>
            </a:gs>
            <a:gs pos="100000">
              <a:srgbClr val="292E36"/>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1234544" rtl="0" fontAlgn="base">
        <a:spcBef>
          <a:spcPct val="0"/>
        </a:spcBef>
        <a:spcAft>
          <a:spcPct val="0"/>
        </a:spcAft>
        <a:defRPr sz="11870" kern="1200">
          <a:solidFill>
            <a:schemeClr val="tx1"/>
          </a:solidFill>
          <a:latin typeface="+mj-lt"/>
          <a:ea typeface="ＭＳ Ｐゴシック" pitchFamily="-111" charset="-128"/>
          <a:cs typeface="ＭＳ Ｐゴシック" pitchFamily="-111" charset="-128"/>
        </a:defRPr>
      </a:lvl1pPr>
      <a:lvl2pPr algn="ctr" defTabSz="1234544" rtl="0" fontAlgn="base">
        <a:spcBef>
          <a:spcPct val="0"/>
        </a:spcBef>
        <a:spcAft>
          <a:spcPct val="0"/>
        </a:spcAft>
        <a:defRPr sz="11870">
          <a:solidFill>
            <a:schemeClr val="tx1"/>
          </a:solidFill>
          <a:latin typeface="Arial" charset="0"/>
          <a:ea typeface="ＭＳ Ｐゴシック" pitchFamily="-111" charset="-128"/>
          <a:cs typeface="ＭＳ Ｐゴシック" pitchFamily="-111" charset="-128"/>
        </a:defRPr>
      </a:lvl2pPr>
      <a:lvl3pPr algn="ctr" defTabSz="1234544" rtl="0" fontAlgn="base">
        <a:spcBef>
          <a:spcPct val="0"/>
        </a:spcBef>
        <a:spcAft>
          <a:spcPct val="0"/>
        </a:spcAft>
        <a:defRPr sz="11870">
          <a:solidFill>
            <a:schemeClr val="tx1"/>
          </a:solidFill>
          <a:latin typeface="Arial" charset="0"/>
          <a:ea typeface="ＭＳ Ｐゴシック" pitchFamily="-111" charset="-128"/>
          <a:cs typeface="ＭＳ Ｐゴシック" pitchFamily="-111" charset="-128"/>
        </a:defRPr>
      </a:lvl3pPr>
      <a:lvl4pPr algn="ctr" defTabSz="1234544" rtl="0" fontAlgn="base">
        <a:spcBef>
          <a:spcPct val="0"/>
        </a:spcBef>
        <a:spcAft>
          <a:spcPct val="0"/>
        </a:spcAft>
        <a:defRPr sz="11870">
          <a:solidFill>
            <a:schemeClr val="tx1"/>
          </a:solidFill>
          <a:latin typeface="Arial" charset="0"/>
          <a:ea typeface="ＭＳ Ｐゴシック" pitchFamily="-111" charset="-128"/>
          <a:cs typeface="ＭＳ Ｐゴシック" pitchFamily="-111" charset="-128"/>
        </a:defRPr>
      </a:lvl4pPr>
      <a:lvl5pPr algn="ctr" defTabSz="1234544" rtl="0" fontAlgn="base">
        <a:spcBef>
          <a:spcPct val="0"/>
        </a:spcBef>
        <a:spcAft>
          <a:spcPct val="0"/>
        </a:spcAft>
        <a:defRPr sz="11870">
          <a:solidFill>
            <a:schemeClr val="tx1"/>
          </a:solidFill>
          <a:latin typeface="Arial" charset="0"/>
          <a:ea typeface="ＭＳ Ｐゴシック" pitchFamily="-111" charset="-128"/>
          <a:cs typeface="ＭＳ Ｐゴシック" pitchFamily="-111" charset="-128"/>
        </a:defRPr>
      </a:lvl5pPr>
      <a:lvl6pPr marL="1234544" algn="ctr" defTabSz="1234544" rtl="0" eaLnBrk="1" fontAlgn="base" hangingPunct="1">
        <a:spcBef>
          <a:spcPct val="0"/>
        </a:spcBef>
        <a:spcAft>
          <a:spcPct val="0"/>
        </a:spcAft>
        <a:defRPr sz="11870">
          <a:solidFill>
            <a:schemeClr val="tx1"/>
          </a:solidFill>
          <a:latin typeface="Calibri" pitchFamily="-111" charset="0"/>
          <a:ea typeface="ＭＳ Ｐゴシック" pitchFamily="-111" charset="-128"/>
          <a:cs typeface="ＭＳ Ｐゴシック" pitchFamily="-111" charset="-128"/>
        </a:defRPr>
      </a:lvl6pPr>
      <a:lvl7pPr marL="2469086" algn="ctr" defTabSz="1234544" rtl="0" eaLnBrk="1" fontAlgn="base" hangingPunct="1">
        <a:spcBef>
          <a:spcPct val="0"/>
        </a:spcBef>
        <a:spcAft>
          <a:spcPct val="0"/>
        </a:spcAft>
        <a:defRPr sz="11870">
          <a:solidFill>
            <a:schemeClr val="tx1"/>
          </a:solidFill>
          <a:latin typeface="Calibri" pitchFamily="-111" charset="0"/>
          <a:ea typeface="ＭＳ Ｐゴシック" pitchFamily="-111" charset="-128"/>
          <a:cs typeface="ＭＳ Ｐゴシック" pitchFamily="-111" charset="-128"/>
        </a:defRPr>
      </a:lvl7pPr>
      <a:lvl8pPr marL="3703630" algn="ctr" defTabSz="1234544" rtl="0" eaLnBrk="1" fontAlgn="base" hangingPunct="1">
        <a:spcBef>
          <a:spcPct val="0"/>
        </a:spcBef>
        <a:spcAft>
          <a:spcPct val="0"/>
        </a:spcAft>
        <a:defRPr sz="11870">
          <a:solidFill>
            <a:schemeClr val="tx1"/>
          </a:solidFill>
          <a:latin typeface="Calibri" pitchFamily="-111" charset="0"/>
          <a:ea typeface="ＭＳ Ｐゴシック" pitchFamily="-111" charset="-128"/>
          <a:cs typeface="ＭＳ Ｐゴシック" pitchFamily="-111" charset="-128"/>
        </a:defRPr>
      </a:lvl8pPr>
      <a:lvl9pPr marL="4938172" algn="ctr" defTabSz="1234544" rtl="0" eaLnBrk="1" fontAlgn="base" hangingPunct="1">
        <a:spcBef>
          <a:spcPct val="0"/>
        </a:spcBef>
        <a:spcAft>
          <a:spcPct val="0"/>
        </a:spcAft>
        <a:defRPr sz="11870">
          <a:solidFill>
            <a:schemeClr val="tx1"/>
          </a:solidFill>
          <a:latin typeface="Calibri" pitchFamily="-111" charset="0"/>
          <a:ea typeface="ＭＳ Ｐゴシック" pitchFamily="-111" charset="-128"/>
          <a:cs typeface="ＭＳ Ｐゴシック" pitchFamily="-111" charset="-128"/>
        </a:defRPr>
      </a:lvl9pPr>
    </p:titleStyle>
    <p:bodyStyle>
      <a:lvl1pPr marL="925907" indent="-925907" algn="l" defTabSz="1234544" rtl="0" fontAlgn="base">
        <a:spcBef>
          <a:spcPct val="20000"/>
        </a:spcBef>
        <a:spcAft>
          <a:spcPct val="0"/>
        </a:spcAft>
        <a:buFont typeface="Arial" charset="0"/>
        <a:buChar char="•"/>
        <a:defRPr sz="8663" kern="1200">
          <a:solidFill>
            <a:schemeClr val="tx1"/>
          </a:solidFill>
          <a:latin typeface="+mn-lt"/>
          <a:ea typeface="ＭＳ Ｐゴシック" pitchFamily="-111" charset="-128"/>
          <a:cs typeface="ＭＳ Ｐゴシック" pitchFamily="-111" charset="-128"/>
        </a:defRPr>
      </a:lvl1pPr>
      <a:lvl2pPr marL="2006132" indent="-771590" algn="l" defTabSz="1234544" rtl="0" fontAlgn="base">
        <a:spcBef>
          <a:spcPct val="20000"/>
        </a:spcBef>
        <a:spcAft>
          <a:spcPct val="0"/>
        </a:spcAft>
        <a:buFont typeface="Arial" charset="0"/>
        <a:buChar char="–"/>
        <a:defRPr sz="7538" kern="1200">
          <a:solidFill>
            <a:schemeClr val="tx1"/>
          </a:solidFill>
          <a:latin typeface="+mn-lt"/>
          <a:ea typeface="ＭＳ Ｐゴシック" pitchFamily="-111" charset="-128"/>
          <a:cs typeface="+mn-cs"/>
        </a:defRPr>
      </a:lvl2pPr>
      <a:lvl3pPr marL="3086357" indent="-617272" algn="l" defTabSz="1234544" rtl="0" fontAlgn="base">
        <a:spcBef>
          <a:spcPct val="20000"/>
        </a:spcBef>
        <a:spcAft>
          <a:spcPct val="0"/>
        </a:spcAft>
        <a:buFont typeface="Arial" charset="0"/>
        <a:buChar char="•"/>
        <a:defRPr sz="6525" kern="1200">
          <a:solidFill>
            <a:schemeClr val="tx1"/>
          </a:solidFill>
          <a:latin typeface="+mn-lt"/>
          <a:ea typeface="ＭＳ Ｐゴシック" pitchFamily="-111" charset="-128"/>
          <a:cs typeface="+mn-cs"/>
        </a:defRPr>
      </a:lvl3pPr>
      <a:lvl4pPr marL="4320900" indent="-617272" algn="l" defTabSz="1234544" rtl="0" fontAlgn="base">
        <a:spcBef>
          <a:spcPct val="20000"/>
        </a:spcBef>
        <a:spcAft>
          <a:spcPct val="0"/>
        </a:spcAft>
        <a:buFont typeface="Arial" charset="0"/>
        <a:buChar char="–"/>
        <a:defRPr sz="5401" kern="1200">
          <a:solidFill>
            <a:schemeClr val="tx1"/>
          </a:solidFill>
          <a:latin typeface="+mn-lt"/>
          <a:ea typeface="ＭＳ Ｐゴシック" pitchFamily="-111" charset="-128"/>
          <a:cs typeface="+mn-cs"/>
        </a:defRPr>
      </a:lvl4pPr>
      <a:lvl5pPr marL="5555445" indent="-617272" algn="l" defTabSz="1234544" rtl="0" fontAlgn="base">
        <a:spcBef>
          <a:spcPct val="20000"/>
        </a:spcBef>
        <a:spcAft>
          <a:spcPct val="0"/>
        </a:spcAft>
        <a:buFont typeface="Arial" charset="0"/>
        <a:buChar char="»"/>
        <a:defRPr sz="5401" kern="1200">
          <a:solidFill>
            <a:schemeClr val="tx1"/>
          </a:solidFill>
          <a:latin typeface="+mn-lt"/>
          <a:ea typeface="ＭＳ Ｐゴシック" pitchFamily="-111" charset="-128"/>
          <a:cs typeface="+mn-cs"/>
        </a:defRPr>
      </a:lvl5pPr>
      <a:lvl6pPr marL="6789987" indent="-617272" algn="l" defTabSz="1234544" rtl="0" eaLnBrk="1" latinLnBrk="0" hangingPunct="1">
        <a:spcBef>
          <a:spcPct val="20000"/>
        </a:spcBef>
        <a:buFont typeface="Arial"/>
        <a:buChar char="•"/>
        <a:defRPr sz="5401" kern="1200">
          <a:solidFill>
            <a:schemeClr val="tx1"/>
          </a:solidFill>
          <a:latin typeface="+mn-lt"/>
          <a:ea typeface="+mn-ea"/>
          <a:cs typeface="+mn-cs"/>
        </a:defRPr>
      </a:lvl6pPr>
      <a:lvl7pPr marL="8024530" indent="-617272" algn="l" defTabSz="1234544" rtl="0" eaLnBrk="1" latinLnBrk="0" hangingPunct="1">
        <a:spcBef>
          <a:spcPct val="20000"/>
        </a:spcBef>
        <a:buFont typeface="Arial"/>
        <a:buChar char="•"/>
        <a:defRPr sz="5401" kern="1200">
          <a:solidFill>
            <a:schemeClr val="tx1"/>
          </a:solidFill>
          <a:latin typeface="+mn-lt"/>
          <a:ea typeface="+mn-ea"/>
          <a:cs typeface="+mn-cs"/>
        </a:defRPr>
      </a:lvl7pPr>
      <a:lvl8pPr marL="9259074" indent="-617272" algn="l" defTabSz="1234544" rtl="0" eaLnBrk="1" latinLnBrk="0" hangingPunct="1">
        <a:spcBef>
          <a:spcPct val="20000"/>
        </a:spcBef>
        <a:buFont typeface="Arial"/>
        <a:buChar char="•"/>
        <a:defRPr sz="5401" kern="1200">
          <a:solidFill>
            <a:schemeClr val="tx1"/>
          </a:solidFill>
          <a:latin typeface="+mn-lt"/>
          <a:ea typeface="+mn-ea"/>
          <a:cs typeface="+mn-cs"/>
        </a:defRPr>
      </a:lvl8pPr>
      <a:lvl9pPr marL="10493616" indent="-617272" algn="l" defTabSz="1234544" rtl="0" eaLnBrk="1" latinLnBrk="0" hangingPunct="1">
        <a:spcBef>
          <a:spcPct val="20000"/>
        </a:spcBef>
        <a:buFont typeface="Arial"/>
        <a:buChar char="•"/>
        <a:defRPr sz="5401" kern="1200">
          <a:solidFill>
            <a:schemeClr val="tx1"/>
          </a:solidFill>
          <a:latin typeface="+mn-lt"/>
          <a:ea typeface="+mn-ea"/>
          <a:cs typeface="+mn-cs"/>
        </a:defRPr>
      </a:lvl9pPr>
    </p:bodyStyle>
    <p:otherStyle>
      <a:defPPr>
        <a:defRPr lang="en-US"/>
      </a:defPPr>
      <a:lvl1pPr marL="0" algn="l" defTabSz="1234544" rtl="0" eaLnBrk="1" latinLnBrk="0" hangingPunct="1">
        <a:defRPr sz="4894" kern="1200">
          <a:solidFill>
            <a:schemeClr val="tx1"/>
          </a:solidFill>
          <a:latin typeface="+mn-lt"/>
          <a:ea typeface="+mn-ea"/>
          <a:cs typeface="+mn-cs"/>
        </a:defRPr>
      </a:lvl1pPr>
      <a:lvl2pPr marL="1234544" algn="l" defTabSz="1234544" rtl="0" eaLnBrk="1" latinLnBrk="0" hangingPunct="1">
        <a:defRPr sz="4894" kern="1200">
          <a:solidFill>
            <a:schemeClr val="tx1"/>
          </a:solidFill>
          <a:latin typeface="+mn-lt"/>
          <a:ea typeface="+mn-ea"/>
          <a:cs typeface="+mn-cs"/>
        </a:defRPr>
      </a:lvl2pPr>
      <a:lvl3pPr marL="2469086" algn="l" defTabSz="1234544" rtl="0" eaLnBrk="1" latinLnBrk="0" hangingPunct="1">
        <a:defRPr sz="4894" kern="1200">
          <a:solidFill>
            <a:schemeClr val="tx1"/>
          </a:solidFill>
          <a:latin typeface="+mn-lt"/>
          <a:ea typeface="+mn-ea"/>
          <a:cs typeface="+mn-cs"/>
        </a:defRPr>
      </a:lvl3pPr>
      <a:lvl4pPr marL="3703630" algn="l" defTabSz="1234544" rtl="0" eaLnBrk="1" latinLnBrk="0" hangingPunct="1">
        <a:defRPr sz="4894" kern="1200">
          <a:solidFill>
            <a:schemeClr val="tx1"/>
          </a:solidFill>
          <a:latin typeface="+mn-lt"/>
          <a:ea typeface="+mn-ea"/>
          <a:cs typeface="+mn-cs"/>
        </a:defRPr>
      </a:lvl4pPr>
      <a:lvl5pPr marL="4938172" algn="l" defTabSz="1234544" rtl="0" eaLnBrk="1" latinLnBrk="0" hangingPunct="1">
        <a:defRPr sz="4894" kern="1200">
          <a:solidFill>
            <a:schemeClr val="tx1"/>
          </a:solidFill>
          <a:latin typeface="+mn-lt"/>
          <a:ea typeface="+mn-ea"/>
          <a:cs typeface="+mn-cs"/>
        </a:defRPr>
      </a:lvl5pPr>
      <a:lvl6pPr marL="6172716" algn="l" defTabSz="1234544" rtl="0" eaLnBrk="1" latinLnBrk="0" hangingPunct="1">
        <a:defRPr sz="4894" kern="1200">
          <a:solidFill>
            <a:schemeClr val="tx1"/>
          </a:solidFill>
          <a:latin typeface="+mn-lt"/>
          <a:ea typeface="+mn-ea"/>
          <a:cs typeface="+mn-cs"/>
        </a:defRPr>
      </a:lvl6pPr>
      <a:lvl7pPr marL="7407259" algn="l" defTabSz="1234544" rtl="0" eaLnBrk="1" latinLnBrk="0" hangingPunct="1">
        <a:defRPr sz="4894" kern="1200">
          <a:solidFill>
            <a:schemeClr val="tx1"/>
          </a:solidFill>
          <a:latin typeface="+mn-lt"/>
          <a:ea typeface="+mn-ea"/>
          <a:cs typeface="+mn-cs"/>
        </a:defRPr>
      </a:lvl7pPr>
      <a:lvl8pPr marL="8641802" algn="l" defTabSz="1234544" rtl="0" eaLnBrk="1" latinLnBrk="0" hangingPunct="1">
        <a:defRPr sz="4894" kern="1200">
          <a:solidFill>
            <a:schemeClr val="tx1"/>
          </a:solidFill>
          <a:latin typeface="+mn-lt"/>
          <a:ea typeface="+mn-ea"/>
          <a:cs typeface="+mn-cs"/>
        </a:defRPr>
      </a:lvl8pPr>
      <a:lvl9pPr marL="9876345" algn="l" defTabSz="1234544" rtl="0" eaLnBrk="1" latinLnBrk="0" hangingPunct="1">
        <a:defRPr sz="48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88000"/>
          </a:schemeClr>
        </a:solidFill>
        <a:effectLst/>
      </p:bgPr>
    </p:bg>
    <p:spTree>
      <p:nvGrpSpPr>
        <p:cNvPr id="1" name=""/>
        <p:cNvGrpSpPr/>
        <p:nvPr/>
      </p:nvGrpSpPr>
      <p:grpSpPr>
        <a:xfrm>
          <a:off x="0" y="0"/>
          <a:ext cx="0" cy="0"/>
          <a:chOff x="0" y="0"/>
          <a:chExt cx="0" cy="0"/>
        </a:xfrm>
      </p:grpSpPr>
      <p:sp>
        <p:nvSpPr>
          <p:cNvPr id="57" name="AutoShape 38">
            <a:extLst>
              <a:ext uri="{FF2B5EF4-FFF2-40B4-BE49-F238E27FC236}">
                <a16:creationId xmlns:a16="http://schemas.microsoft.com/office/drawing/2014/main" id="{35192FB2-81AE-A94E-A0C0-A862154239C3}"/>
              </a:ext>
            </a:extLst>
          </p:cNvPr>
          <p:cNvSpPr>
            <a:spLocks noChangeArrowheads="1"/>
          </p:cNvSpPr>
          <p:nvPr/>
        </p:nvSpPr>
        <p:spPr bwMode="auto">
          <a:xfrm>
            <a:off x="1788403" y="13410823"/>
            <a:ext cx="12254467" cy="304837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endParaRPr lang="en-US" sz="2251">
              <a:latin typeface="Times New Roman" pitchFamily="18" charset="0"/>
            </a:endParaRPr>
          </a:p>
        </p:txBody>
      </p:sp>
      <p:sp>
        <p:nvSpPr>
          <p:cNvPr id="9" name="AutoShape 25"/>
          <p:cNvSpPr>
            <a:spLocks noChangeArrowheads="1"/>
          </p:cNvSpPr>
          <p:nvPr/>
        </p:nvSpPr>
        <p:spPr bwMode="auto">
          <a:xfrm>
            <a:off x="15020493" y="4782172"/>
            <a:ext cx="13889184" cy="2289421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lvl="1" algn="just"/>
            <a:r>
              <a:rPr lang="en-US" sz="2081" b="1"/>
              <a:t> </a:t>
            </a:r>
          </a:p>
          <a:p>
            <a:pPr lvl="1" algn="just"/>
            <a:endParaRPr lang="en-US" sz="2081" b="1"/>
          </a:p>
        </p:txBody>
      </p:sp>
      <p:sp>
        <p:nvSpPr>
          <p:cNvPr id="23" name="Rectangle 22">
            <a:extLst>
              <a:ext uri="{FF2B5EF4-FFF2-40B4-BE49-F238E27FC236}">
                <a16:creationId xmlns:a16="http://schemas.microsoft.com/office/drawing/2014/main" id="{41D4D676-A100-5344-97DF-A8434D46B420}"/>
              </a:ext>
            </a:extLst>
          </p:cNvPr>
          <p:cNvSpPr/>
          <p:nvPr/>
        </p:nvSpPr>
        <p:spPr>
          <a:xfrm>
            <a:off x="0" y="0"/>
            <a:ext cx="43891200" cy="3812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17"/>
          <p:cNvSpPr>
            <a:spLocks noChangeArrowheads="1"/>
          </p:cNvSpPr>
          <p:nvPr/>
        </p:nvSpPr>
        <p:spPr bwMode="auto">
          <a:xfrm>
            <a:off x="1788404" y="4825635"/>
            <a:ext cx="12301998" cy="828800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endParaRPr lang="en-US" sz="3200" b="1">
              <a:latin typeface="Cambria" pitchFamily="18" charset="0"/>
            </a:endParaRPr>
          </a:p>
        </p:txBody>
      </p:sp>
      <p:sp>
        <p:nvSpPr>
          <p:cNvPr id="14" name="AutoShape 23"/>
          <p:cNvSpPr>
            <a:spLocks noChangeArrowheads="1"/>
          </p:cNvSpPr>
          <p:nvPr/>
        </p:nvSpPr>
        <p:spPr bwMode="auto">
          <a:xfrm>
            <a:off x="1788403" y="16826466"/>
            <a:ext cx="12301998" cy="15369426"/>
          </a:xfrm>
          <a:prstGeom prst="roundRect">
            <a:avLst>
              <a:gd name="adj" fmla="val 1059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endParaRPr lang="en-US" sz="4400" b="1"/>
          </a:p>
        </p:txBody>
      </p:sp>
      <p:sp>
        <p:nvSpPr>
          <p:cNvPr id="19" name="AutoShape 34"/>
          <p:cNvSpPr>
            <a:spLocks noChangeArrowheads="1"/>
          </p:cNvSpPr>
          <p:nvPr/>
        </p:nvSpPr>
        <p:spPr bwMode="auto">
          <a:xfrm>
            <a:off x="29800798" y="4724479"/>
            <a:ext cx="12301998" cy="1581931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ctr"/>
          <a:lstStyle/>
          <a:p>
            <a:pPr algn="ctr" defTabSz="2468512"/>
            <a:endParaRPr lang="en-US" sz="2363"/>
          </a:p>
        </p:txBody>
      </p:sp>
      <p:sp>
        <p:nvSpPr>
          <p:cNvPr id="22" name="AutoShape 38"/>
          <p:cNvSpPr>
            <a:spLocks noChangeArrowheads="1"/>
          </p:cNvSpPr>
          <p:nvPr/>
        </p:nvSpPr>
        <p:spPr bwMode="auto">
          <a:xfrm>
            <a:off x="15020493" y="28331853"/>
            <a:ext cx="13889184" cy="386403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endParaRPr lang="en-US" sz="2251">
              <a:latin typeface="Times New Roman" pitchFamily="18" charset="0"/>
            </a:endParaRPr>
          </a:p>
        </p:txBody>
      </p:sp>
      <p:sp>
        <p:nvSpPr>
          <p:cNvPr id="24" name="AutoShape 40"/>
          <p:cNvSpPr>
            <a:spLocks noChangeArrowheads="1"/>
          </p:cNvSpPr>
          <p:nvPr/>
        </p:nvSpPr>
        <p:spPr bwMode="auto">
          <a:xfrm>
            <a:off x="29923089" y="26398579"/>
            <a:ext cx="12301998" cy="579731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endParaRPr lang="en-US" sz="4400" b="1"/>
          </a:p>
        </p:txBody>
      </p:sp>
      <p:sp>
        <p:nvSpPr>
          <p:cNvPr id="28" name="Text Box 44"/>
          <p:cNvSpPr txBox="1">
            <a:spLocks noChangeArrowheads="1"/>
          </p:cNvSpPr>
          <p:nvPr/>
        </p:nvSpPr>
        <p:spPr bwMode="auto">
          <a:xfrm rot="10800000" flipV="1">
            <a:off x="33553494" y="4930450"/>
            <a:ext cx="4689639" cy="11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5400" b="1">
                <a:latin typeface="+mn-lt"/>
                <a:cs typeface="Arial" panose="020B0604020202020204" pitchFamily="34" charset="0"/>
              </a:rPr>
              <a:t>Results</a:t>
            </a:r>
          </a:p>
          <a:p>
            <a:pPr lvl="1" algn="just"/>
            <a:endParaRPr lang="en-US" sz="5400" b="1">
              <a:latin typeface="+mn-lt"/>
            </a:endParaRPr>
          </a:p>
        </p:txBody>
      </p:sp>
      <p:sp>
        <p:nvSpPr>
          <p:cNvPr id="29" name="Text Box 7"/>
          <p:cNvSpPr txBox="1">
            <a:spLocks noChangeArrowheads="1"/>
          </p:cNvSpPr>
          <p:nvPr/>
        </p:nvSpPr>
        <p:spPr bwMode="auto">
          <a:xfrm>
            <a:off x="3530159" y="551222"/>
            <a:ext cx="36830882" cy="293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08" tIns="33754" rIns="67508" bIns="33754" anchor="t">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6600" b="1">
                <a:latin typeface="Arial"/>
                <a:ea typeface="ＭＳ Ｐゴシック"/>
                <a:cs typeface="Arial"/>
              </a:rPr>
              <a:t>Relationship between Phytoestrogens and Breast Cancer</a:t>
            </a:r>
          </a:p>
          <a:p>
            <a:pPr algn="ctr"/>
            <a:r>
              <a:rPr lang="en-US" sz="4400" b="1">
                <a:latin typeface="Arial"/>
                <a:ea typeface="ＭＳ Ｐゴシック"/>
                <a:cs typeface="Arial"/>
              </a:rPr>
              <a:t>Adelaide McFarland (BBT), Daniel Mbusa (BBT), Ryan Smith (BBT), Jackson </a:t>
            </a:r>
            <a:r>
              <a:rPr lang="en-US" sz="4400" b="1" err="1">
                <a:latin typeface="Arial"/>
                <a:ea typeface="ＭＳ Ｐゴシック"/>
                <a:cs typeface="Arial"/>
              </a:rPr>
              <a:t>Su</a:t>
            </a:r>
            <a:r>
              <a:rPr lang="en-US" sz="4400" b="1">
                <a:latin typeface="Arial"/>
                <a:ea typeface="ＭＳ Ｐゴシック"/>
                <a:cs typeface="Arial"/>
              </a:rPr>
              <a:t> (BBT)</a:t>
            </a:r>
          </a:p>
          <a:p>
            <a:pPr algn="ctr"/>
            <a:r>
              <a:rPr lang="en-US" sz="4400" b="1">
                <a:latin typeface="Arial"/>
                <a:ea typeface="ＭＳ Ｐゴシック"/>
                <a:cs typeface="Arial"/>
              </a:rPr>
              <a:t>Advisor: Professor Mike Buckholt (BBT), Professor Jill </a:t>
            </a:r>
            <a:r>
              <a:rPr lang="en-US" sz="4400" b="1" err="1">
                <a:latin typeface="Arial"/>
                <a:ea typeface="ＭＳ Ｐゴシック"/>
                <a:cs typeface="Arial"/>
              </a:rPr>
              <a:t>Rulfs</a:t>
            </a:r>
            <a:r>
              <a:rPr lang="en-US" sz="4400" b="1">
                <a:latin typeface="Arial"/>
                <a:ea typeface="ＭＳ Ｐゴシック"/>
                <a:cs typeface="Arial"/>
              </a:rPr>
              <a:t> (BBT)</a:t>
            </a:r>
            <a:endParaRPr lang="en-US" sz="4400" b="1">
              <a:cs typeface="Arial"/>
            </a:endParaRPr>
          </a:p>
          <a:p>
            <a:pPr algn="ctr"/>
            <a:endParaRPr lang="en-US" sz="3200" b="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143" y="-297205"/>
            <a:ext cx="5951311" cy="4598739"/>
          </a:xfrm>
          <a:prstGeom prst="rect">
            <a:avLst/>
          </a:prstGeom>
        </p:spPr>
      </p:pic>
      <p:sp>
        <p:nvSpPr>
          <p:cNvPr id="6" name="TextBox 5"/>
          <p:cNvSpPr txBox="1"/>
          <p:nvPr/>
        </p:nvSpPr>
        <p:spPr>
          <a:xfrm>
            <a:off x="30219756" y="26616294"/>
            <a:ext cx="11667592" cy="5355312"/>
          </a:xfrm>
          <a:prstGeom prst="rect">
            <a:avLst/>
          </a:prstGeom>
          <a:noFill/>
        </p:spPr>
        <p:txBody>
          <a:bodyPr wrap="square" lIns="91440" tIns="45720" rIns="91440" bIns="45720" rtlCol="0" anchor="t">
            <a:spAutoFit/>
          </a:bodyPr>
          <a:lstStyle/>
          <a:p>
            <a:pPr algn="ctr"/>
            <a:r>
              <a:rPr lang="en-US" sz="5400" b="1">
                <a:latin typeface="+mn-lt"/>
                <a:ea typeface="ＭＳ Ｐゴシック"/>
                <a:cs typeface="Arial"/>
              </a:rPr>
              <a:t>Future Recommendations</a:t>
            </a:r>
          </a:p>
          <a:p>
            <a:endParaRPr lang="en-US" sz="3200" b="1"/>
          </a:p>
          <a:p>
            <a:pPr marL="457200" indent="-457200">
              <a:buFont typeface="Arial" panose="020B0604020202020204" pitchFamily="34" charset="0"/>
              <a:buChar char="•"/>
            </a:pPr>
            <a:r>
              <a:rPr lang="en-US" sz="3200">
                <a:latin typeface="+mn-lt"/>
                <a:ea typeface="ＭＳ Ｐゴシック"/>
                <a:cs typeface="Arial"/>
              </a:rPr>
              <a:t>Western Blot with p21 and Caspase3 antibodies to analyze cell cycle arrest and apoptosis mechanisms</a:t>
            </a:r>
          </a:p>
          <a:p>
            <a:pPr marL="457200" indent="-457200">
              <a:buFont typeface="Arial" panose="020B0604020202020204" pitchFamily="34" charset="0"/>
              <a:buChar char="•"/>
            </a:pPr>
            <a:r>
              <a:rPr lang="en-US" sz="3200">
                <a:latin typeface="+mn-lt"/>
                <a:ea typeface="ＭＳ Ｐゴシック"/>
                <a:cs typeface="Arial"/>
              </a:rPr>
              <a:t>Test phytoestrogen individually  at concentrations outside of the physiologic range</a:t>
            </a:r>
          </a:p>
          <a:p>
            <a:pPr marL="457200" indent="-457200">
              <a:buFont typeface="Arial" panose="020B0604020202020204" pitchFamily="34" charset="0"/>
              <a:buChar char="•"/>
            </a:pPr>
            <a:r>
              <a:rPr lang="en-US" sz="3200">
                <a:latin typeface="+mn-lt"/>
                <a:ea typeface="ＭＳ Ｐゴシック"/>
                <a:cs typeface="Arial"/>
              </a:rPr>
              <a:t>Experiment with the other two phytoestrogens, daidzein and formononetin</a:t>
            </a:r>
          </a:p>
          <a:p>
            <a:pPr marL="457200" indent="-457200">
              <a:buFont typeface="Arial" panose="020B0604020202020204" pitchFamily="34" charset="0"/>
              <a:buChar char="•"/>
            </a:pPr>
            <a:r>
              <a:rPr lang="en-US" sz="3200">
                <a:latin typeface="+mn-lt"/>
                <a:ea typeface="ＭＳ Ｐゴシック"/>
                <a:cs typeface="Arial"/>
              </a:rPr>
              <a:t>Perform combination treatments of phytoestrogens to understand synergistic effects</a:t>
            </a:r>
            <a:endParaRPr lang="en-US" sz="3200">
              <a:latin typeface="+mn-lt"/>
              <a:cs typeface="Arial"/>
            </a:endParaRPr>
          </a:p>
        </p:txBody>
      </p:sp>
      <p:sp>
        <p:nvSpPr>
          <p:cNvPr id="7" name="TextBox 6"/>
          <p:cNvSpPr txBox="1"/>
          <p:nvPr/>
        </p:nvSpPr>
        <p:spPr>
          <a:xfrm>
            <a:off x="2075591" y="17123653"/>
            <a:ext cx="11607348" cy="10279737"/>
          </a:xfrm>
          <a:prstGeom prst="rect">
            <a:avLst/>
          </a:prstGeom>
          <a:noFill/>
        </p:spPr>
        <p:txBody>
          <a:bodyPr wrap="square" lIns="91440" tIns="45720" rIns="91440" bIns="45720" rtlCol="0" anchor="t">
            <a:spAutoFit/>
          </a:bodyPr>
          <a:lstStyle/>
          <a:p>
            <a:pPr algn="ctr"/>
            <a:r>
              <a:rPr lang="en-US" sz="5400" b="1">
                <a:latin typeface="+mn-lt"/>
                <a:ea typeface="ＭＳ Ｐゴシック"/>
              </a:rPr>
              <a:t>Background</a:t>
            </a:r>
          </a:p>
          <a:p>
            <a:pPr algn="ctr"/>
            <a:endParaRPr lang="en-US" sz="3200" b="1">
              <a:latin typeface="+mn-lt"/>
            </a:endParaRPr>
          </a:p>
          <a:p>
            <a:pPr marL="457200" indent="-457200" algn="just">
              <a:buSzPct val="100000"/>
              <a:buFont typeface="Arial" panose="020B0604020202020204" pitchFamily="34" charset="0"/>
              <a:buChar char="•"/>
            </a:pPr>
            <a:r>
              <a:rPr lang="en-US" sz="3200" b="1">
                <a:latin typeface="+mn-lt"/>
                <a:ea typeface="ＭＳ Ｐゴシック"/>
              </a:rPr>
              <a:t>255,000</a:t>
            </a:r>
            <a:r>
              <a:rPr lang="en-US" sz="3200">
                <a:latin typeface="+mn-lt"/>
                <a:ea typeface="ＭＳ Ｐゴシック"/>
              </a:rPr>
              <a:t> women a year are diagnosed with breast cancer, and </a:t>
            </a:r>
            <a:r>
              <a:rPr lang="en-US" sz="3200" b="1">
                <a:latin typeface="+mn-lt"/>
                <a:ea typeface="ＭＳ Ｐゴシック"/>
              </a:rPr>
              <a:t>42,000 </a:t>
            </a:r>
            <a:r>
              <a:rPr lang="en-US" sz="3200">
                <a:latin typeface="+mn-lt"/>
                <a:ea typeface="ＭＳ Ｐゴシック"/>
              </a:rPr>
              <a:t>women die</a:t>
            </a:r>
            <a:r>
              <a:rPr lang="en-US" sz="3200" baseline="30000">
                <a:latin typeface="+mn-lt"/>
                <a:ea typeface="ＭＳ Ｐゴシック"/>
              </a:rPr>
              <a:t>1</a:t>
            </a:r>
            <a:endParaRPr lang="en-US" sz="3200" b="1">
              <a:latin typeface="+mn-lt"/>
              <a:ea typeface="ＭＳ Ｐゴシック"/>
            </a:endParaRPr>
          </a:p>
          <a:p>
            <a:pPr marL="457200" indent="-457200" algn="just">
              <a:buSzPct val="100000"/>
              <a:buFont typeface="Arial" panose="020B0604020202020204" pitchFamily="34" charset="0"/>
              <a:buChar char="•"/>
            </a:pPr>
            <a:r>
              <a:rPr lang="en-US" sz="3200">
                <a:latin typeface="+mn-lt"/>
                <a:ea typeface="ＭＳ Ｐゴシック"/>
              </a:rPr>
              <a:t>Estrogen hormone replacement therapy (HRT) is used to treat menopause symptoms but is a breast cancer risk factor</a:t>
            </a:r>
            <a:r>
              <a:rPr lang="en-US" sz="3200" baseline="30000">
                <a:latin typeface="+mn-lt"/>
                <a:ea typeface="ＭＳ Ｐゴシック"/>
              </a:rPr>
              <a:t>2</a:t>
            </a:r>
            <a:endParaRPr lang="en-US" sz="3200" b="1">
              <a:latin typeface="+mn-lt"/>
              <a:ea typeface="ＭＳ Ｐゴシック"/>
            </a:endParaRPr>
          </a:p>
          <a:p>
            <a:pPr marL="457200" indent="-457200" algn="just">
              <a:buSzPct val="100000"/>
              <a:buFont typeface="Arial" panose="020B0604020202020204" pitchFamily="34" charset="0"/>
              <a:buChar char="•"/>
            </a:pPr>
            <a:r>
              <a:rPr lang="en-US" sz="3200">
                <a:latin typeface="+mn-lt"/>
                <a:ea typeface="ＭＳ Ｐゴシック"/>
              </a:rPr>
              <a:t>HRT has restricted use, so other treatments are being tested</a:t>
            </a:r>
          </a:p>
          <a:p>
            <a:pPr marL="457200" indent="-457200" algn="just">
              <a:buSzPct val="100000"/>
              <a:buFont typeface="Arial" panose="020B0604020202020204" pitchFamily="34" charset="0"/>
              <a:buChar char="•"/>
            </a:pPr>
            <a:r>
              <a:rPr lang="en-US" sz="3200">
                <a:latin typeface="+mn-lt"/>
                <a:ea typeface="ＭＳ Ｐゴシック"/>
              </a:rPr>
              <a:t>Compounds in red clover called phytoestrogens have been found to help with menopause symptoms</a:t>
            </a:r>
            <a:r>
              <a:rPr lang="en-US" sz="3200" baseline="30000">
                <a:latin typeface="+mn-lt"/>
                <a:ea typeface="ＭＳ Ｐゴシック"/>
              </a:rPr>
              <a:t>3</a:t>
            </a:r>
            <a:endParaRPr lang="en-US" sz="3200">
              <a:latin typeface="+mn-lt"/>
              <a:ea typeface="ＭＳ Ｐゴシック"/>
            </a:endParaRPr>
          </a:p>
          <a:p>
            <a:pPr marL="457200" indent="-457200" algn="just">
              <a:buSzPct val="100000"/>
              <a:buFont typeface="Arial" panose="020B0604020202020204" pitchFamily="34" charset="0"/>
              <a:buChar char="•"/>
            </a:pPr>
            <a:r>
              <a:rPr lang="en-US" sz="3200">
                <a:latin typeface="+mn-lt"/>
                <a:ea typeface="ＭＳ Ｐゴシック"/>
              </a:rPr>
              <a:t>Supplements like </a:t>
            </a:r>
            <a:r>
              <a:rPr lang="en-US" sz="3200" err="1">
                <a:latin typeface="+mn-lt"/>
                <a:ea typeface="ＭＳ Ｐゴシック"/>
              </a:rPr>
              <a:t>Promensil</a:t>
            </a:r>
            <a:r>
              <a:rPr lang="en-US" sz="3200">
                <a:latin typeface="+mn-lt"/>
                <a:ea typeface="ＭＳ Ｐゴシック"/>
              </a:rPr>
              <a:t> convert red clover to a pill form</a:t>
            </a:r>
          </a:p>
          <a:p>
            <a:pPr marL="457200" indent="-457200" algn="just">
              <a:buSzPct val="100000"/>
              <a:buFont typeface="Arial" panose="020B0604020202020204" pitchFamily="34" charset="0"/>
              <a:buChar char="•"/>
            </a:pPr>
            <a:r>
              <a:rPr lang="en-US" sz="3200">
                <a:latin typeface="+mn-lt"/>
                <a:ea typeface="ＭＳ Ｐゴシック"/>
              </a:rPr>
              <a:t>Phytoestrogens have a similar structure to estrogen</a:t>
            </a:r>
            <a:r>
              <a:rPr lang="en-US" sz="3200" baseline="30000">
                <a:latin typeface="+mn-lt"/>
                <a:ea typeface="ＭＳ Ｐゴシック"/>
              </a:rPr>
              <a:t>4</a:t>
            </a:r>
            <a:endParaRPr lang="en-US" sz="3200" b="1">
              <a:latin typeface="+mn-lt"/>
              <a:ea typeface="ＭＳ Ｐゴシック"/>
            </a:endParaRPr>
          </a:p>
          <a:p>
            <a:pPr marL="457200" indent="-457200" algn="just">
              <a:buSzPct val="100000"/>
              <a:buFont typeface="Arial" panose="020B0604020202020204" pitchFamily="34" charset="0"/>
              <a:buChar char="•"/>
            </a:pPr>
            <a:r>
              <a:rPr lang="en-US" sz="3200">
                <a:latin typeface="+mn-lt"/>
                <a:ea typeface="ＭＳ Ｐゴシック"/>
              </a:rPr>
              <a:t>Studies show that phytoestrogens can decrease or prevent breast tumor growth</a:t>
            </a:r>
            <a:r>
              <a:rPr lang="en-US" sz="3200" baseline="30000">
                <a:latin typeface="+mn-lt"/>
                <a:ea typeface="ＭＳ Ｐゴシック"/>
              </a:rPr>
              <a:t>5</a:t>
            </a:r>
            <a:endParaRPr lang="en-US" sz="3200" b="1">
              <a:latin typeface="+mn-lt"/>
              <a:ea typeface="ＭＳ Ｐゴシック"/>
            </a:endParaRPr>
          </a:p>
          <a:p>
            <a:pPr marL="457200" indent="-457200" algn="just">
              <a:buSzPct val="100000"/>
              <a:buFont typeface="Arial" panose="020B0604020202020204" pitchFamily="34" charset="0"/>
              <a:buChar char="•"/>
            </a:pPr>
            <a:r>
              <a:rPr lang="en-US" sz="3200">
                <a:latin typeface="+mn-lt"/>
                <a:ea typeface="ＭＳ Ｐゴシック"/>
              </a:rPr>
              <a:t>Potential mechanisms of action include using the estrogen receptors to:</a:t>
            </a:r>
          </a:p>
          <a:p>
            <a:pPr marL="2494280" lvl="1" indent="-457200" algn="just">
              <a:buSzPct val="100000"/>
              <a:buFont typeface="Arial" panose="020B0604020202020204" pitchFamily="34" charset="0"/>
              <a:buChar char="•"/>
            </a:pPr>
            <a:r>
              <a:rPr lang="en-US" sz="3200">
                <a:latin typeface="+mn-lt"/>
                <a:ea typeface="ＭＳ Ｐゴシック"/>
              </a:rPr>
              <a:t>inhibit the cell cycle</a:t>
            </a:r>
          </a:p>
          <a:p>
            <a:pPr marL="2494280" lvl="1" indent="-457200" algn="just">
              <a:buSzPct val="100000"/>
              <a:buFont typeface="Arial" panose="020B0604020202020204" pitchFamily="34" charset="0"/>
              <a:buChar char="•"/>
            </a:pPr>
            <a:r>
              <a:rPr lang="en-US" sz="3200">
                <a:latin typeface="+mn-lt"/>
                <a:ea typeface="ＭＳ Ｐゴシック"/>
              </a:rPr>
              <a:t>increase apoptosis</a:t>
            </a:r>
            <a:endParaRPr lang="en-US" sz="3200">
              <a:latin typeface="+mn-lt"/>
            </a:endParaRPr>
          </a:p>
          <a:p>
            <a:pPr marL="457200" indent="-457200" algn="just">
              <a:buSzPct val="100000"/>
              <a:buFont typeface="Arial" panose="020B0604020202020204" pitchFamily="34" charset="0"/>
              <a:buChar char="•"/>
            </a:pPr>
            <a:r>
              <a:rPr lang="en-US" sz="3200">
                <a:latin typeface="+mn-lt"/>
                <a:ea typeface="ＭＳ Ｐゴシック"/>
              </a:rPr>
              <a:t>To decrease proliferation, phytoestrogens bind the beta estrogen receptor (ER</a:t>
            </a:r>
            <a:r>
              <a:rPr lang="el-GR" sz="3200">
                <a:latin typeface="+mn-lt"/>
                <a:ea typeface="ＭＳ Ｐゴシック"/>
              </a:rPr>
              <a:t>β</a:t>
            </a:r>
            <a:r>
              <a:rPr lang="en-US" sz="3200">
                <a:latin typeface="+mn-lt"/>
                <a:ea typeface="ＭＳ Ｐゴシック"/>
              </a:rPr>
              <a:t>) with more affinity than the alpha receptor (ER</a:t>
            </a:r>
            <a:r>
              <a:rPr lang="el-GR" sz="3200">
                <a:latin typeface="+mn-lt"/>
                <a:ea typeface="ＭＳ Ｐゴシック"/>
              </a:rPr>
              <a:t>α</a:t>
            </a:r>
            <a:r>
              <a:rPr lang="en-US" sz="3200">
                <a:latin typeface="+mn-lt"/>
                <a:ea typeface="ＭＳ Ｐゴシック"/>
              </a:rPr>
              <a:t>)</a:t>
            </a:r>
            <a:r>
              <a:rPr lang="en-US" sz="3200" baseline="30000">
                <a:latin typeface="+mn-lt"/>
                <a:ea typeface="ＭＳ Ｐゴシック"/>
              </a:rPr>
              <a:t>5,6</a:t>
            </a:r>
            <a:endParaRPr lang="en-US" sz="3200" b="1">
              <a:latin typeface="+mn-lt"/>
              <a:ea typeface="ＭＳ Ｐゴシック"/>
            </a:endParaRPr>
          </a:p>
        </p:txBody>
      </p:sp>
      <p:grpSp>
        <p:nvGrpSpPr>
          <p:cNvPr id="48" name="Group 47">
            <a:extLst>
              <a:ext uri="{FF2B5EF4-FFF2-40B4-BE49-F238E27FC236}">
                <a16:creationId xmlns:a16="http://schemas.microsoft.com/office/drawing/2014/main" id="{C796937C-A565-C742-8650-C65A06DB4915}"/>
              </a:ext>
            </a:extLst>
          </p:cNvPr>
          <p:cNvGrpSpPr/>
          <p:nvPr/>
        </p:nvGrpSpPr>
        <p:grpSpPr>
          <a:xfrm>
            <a:off x="29923090" y="20942572"/>
            <a:ext cx="12301997" cy="5057228"/>
            <a:chOff x="29923090" y="20471222"/>
            <a:chExt cx="12301997" cy="5057228"/>
          </a:xfrm>
        </p:grpSpPr>
        <p:sp>
          <p:nvSpPr>
            <p:cNvPr id="20" name="AutoShape 36"/>
            <p:cNvSpPr>
              <a:spLocks noChangeArrowheads="1"/>
            </p:cNvSpPr>
            <p:nvPr/>
          </p:nvSpPr>
          <p:spPr bwMode="auto">
            <a:xfrm>
              <a:off x="29923090" y="20471222"/>
              <a:ext cx="12301997" cy="505722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endParaRPr lang="en-US" sz="4400" b="1"/>
            </a:p>
          </p:txBody>
        </p:sp>
        <p:sp>
          <p:nvSpPr>
            <p:cNvPr id="8" name="TextBox 7"/>
            <p:cNvSpPr txBox="1"/>
            <p:nvPr/>
          </p:nvSpPr>
          <p:spPr>
            <a:xfrm>
              <a:off x="30132669" y="20686753"/>
              <a:ext cx="12092418" cy="4370427"/>
            </a:xfrm>
            <a:prstGeom prst="rect">
              <a:avLst/>
            </a:prstGeom>
            <a:noFill/>
          </p:spPr>
          <p:txBody>
            <a:bodyPr wrap="square" rtlCol="0">
              <a:spAutoFit/>
            </a:bodyPr>
            <a:lstStyle/>
            <a:p>
              <a:pPr algn="ctr"/>
              <a:r>
                <a:rPr lang="en-US" sz="5400" b="1" dirty="0">
                  <a:latin typeface="+mn-lt"/>
                </a:rPr>
                <a:t>Conclusions</a:t>
              </a:r>
            </a:p>
            <a:p>
              <a:pPr marL="457200" indent="-457200">
                <a:buFont typeface="Arial" panose="020B0604020202020204" pitchFamily="34" charset="0"/>
                <a:buChar char="•"/>
              </a:pPr>
              <a:endParaRPr lang="en-US" sz="3200" dirty="0">
                <a:latin typeface="+mn-lt"/>
              </a:endParaRPr>
            </a:p>
            <a:p>
              <a:pPr marL="457200" indent="-457200">
                <a:buFont typeface="Arial" panose="020B0604020202020204" pitchFamily="34" charset="0"/>
                <a:buChar char="•"/>
              </a:pPr>
              <a:r>
                <a:rPr lang="en-US" sz="3200" dirty="0">
                  <a:latin typeface="+mn-lt"/>
                </a:rPr>
                <a:t>At physiologic concentrations, genistein does not appear to change cell proliferation</a:t>
              </a:r>
            </a:p>
            <a:p>
              <a:pPr marL="457200" indent="-457200">
                <a:buFont typeface="Arial" panose="020B0604020202020204" pitchFamily="34" charset="0"/>
                <a:buChar char="•"/>
              </a:pPr>
              <a:r>
                <a:rPr lang="en-US" sz="3200" dirty="0">
                  <a:latin typeface="+mn-lt"/>
                </a:rPr>
                <a:t>Biochanin A appears to enhance cell proliferation to a level similar to 17</a:t>
              </a:r>
              <a:r>
                <a:rPr lang="el-GR" sz="3200" dirty="0">
                  <a:latin typeface="+mn-lt"/>
                  <a:ea typeface="ＭＳ Ｐゴシック"/>
                </a:rPr>
                <a:t>β</a:t>
              </a:r>
              <a:r>
                <a:rPr lang="en-US" sz="3200" dirty="0">
                  <a:latin typeface="+mn-lt"/>
                  <a:ea typeface="ＭＳ Ｐゴシック"/>
                </a:rPr>
                <a:t>-estradiol</a:t>
              </a:r>
            </a:p>
            <a:p>
              <a:pPr marL="457200" indent="-457200">
                <a:buFont typeface="Arial" panose="020B0604020202020204" pitchFamily="34" charset="0"/>
                <a:buChar char="•"/>
              </a:pPr>
              <a:r>
                <a:rPr lang="en-US" sz="3200" dirty="0">
                  <a:latin typeface="+mn-lt"/>
                  <a:ea typeface="ＭＳ Ｐゴシック"/>
                </a:rPr>
                <a:t>Based on these findings, the phytoestrogens in </a:t>
              </a:r>
              <a:r>
                <a:rPr lang="en-US" sz="3200" dirty="0" err="1">
                  <a:latin typeface="+mn-lt"/>
                  <a:ea typeface="ＭＳ Ｐゴシック"/>
                </a:rPr>
                <a:t>Promensil</a:t>
              </a:r>
              <a:r>
                <a:rPr lang="en-US" sz="3200" dirty="0">
                  <a:latin typeface="+mn-lt"/>
                  <a:ea typeface="ＭＳ Ｐゴシック"/>
                </a:rPr>
                <a:t> are not a recommended replacement for HRT</a:t>
              </a:r>
              <a:endParaRPr lang="en-US" sz="3200" dirty="0">
                <a:latin typeface="+mn-lt"/>
              </a:endParaRPr>
            </a:p>
          </p:txBody>
        </p:sp>
      </p:grpSp>
      <p:sp>
        <p:nvSpPr>
          <p:cNvPr id="13" name="TextBox 12"/>
          <p:cNvSpPr txBox="1"/>
          <p:nvPr/>
        </p:nvSpPr>
        <p:spPr>
          <a:xfrm>
            <a:off x="15217698" y="28312084"/>
            <a:ext cx="13573891" cy="3908762"/>
          </a:xfrm>
          <a:prstGeom prst="rect">
            <a:avLst/>
          </a:prstGeom>
          <a:noFill/>
        </p:spPr>
        <p:txBody>
          <a:bodyPr wrap="square" lIns="91440" tIns="45720" rIns="91440" bIns="45720" rtlCol="0" anchor="t">
            <a:spAutoFit/>
          </a:bodyPr>
          <a:lstStyle/>
          <a:p>
            <a:pPr algn="ctr"/>
            <a:r>
              <a:rPr lang="en-US" sz="5400" b="1">
                <a:latin typeface="+mn-lt"/>
              </a:rPr>
              <a:t>References</a:t>
            </a:r>
          </a:p>
          <a:p>
            <a:endParaRPr lang="en-US" sz="1400">
              <a:latin typeface="+mn-lt"/>
            </a:endParaRPr>
          </a:p>
          <a:p>
            <a:pPr marL="228600" indent="-228600">
              <a:buFont typeface="+mj-lt"/>
              <a:buAutoNum type="arabicPeriod"/>
            </a:pPr>
            <a:r>
              <a:rPr lang="en-US" sz="1400" err="1">
                <a:latin typeface="+mn-lt"/>
              </a:rPr>
              <a:t>CDCBreastCancer</a:t>
            </a:r>
            <a:r>
              <a:rPr lang="en-US" sz="1400">
                <a:latin typeface="+mn-lt"/>
              </a:rPr>
              <a:t>. (2022, March 9). </a:t>
            </a:r>
            <a:r>
              <a:rPr lang="en-US" sz="1400" i="1">
                <a:latin typeface="+mn-lt"/>
              </a:rPr>
              <a:t>Basic Information About Breast Cancer</a:t>
            </a:r>
            <a:r>
              <a:rPr lang="en-US" sz="1400">
                <a:latin typeface="+mn-lt"/>
              </a:rPr>
              <a:t>. Centers for Disease Control and Prevention. https://www.cdc.gov/cancer/breast/basic_info/index.htm</a:t>
            </a:r>
          </a:p>
          <a:p>
            <a:pPr marL="228600" indent="-228600">
              <a:buFont typeface="+mj-lt"/>
              <a:buAutoNum type="arabicPeriod"/>
            </a:pPr>
            <a:r>
              <a:rPr lang="en-US" sz="1400" i="1">
                <a:latin typeface="+mn-lt"/>
              </a:rPr>
              <a:t>Does hormone replacement therapy (HRT) increase cancer risk?</a:t>
            </a:r>
            <a:r>
              <a:rPr lang="en-US" sz="1400">
                <a:latin typeface="+mn-lt"/>
              </a:rPr>
              <a:t> (2019, February 27). Cancer Research UK. https://www.cancerresearchuk.org/about-cancer/causes-of-cancer/hormones-and-cancer/does-hormone-replacement-therapy-increase-cancer-risk</a:t>
            </a:r>
          </a:p>
          <a:p>
            <a:pPr marL="228600" indent="-228600">
              <a:buFont typeface="+mj-lt"/>
              <a:buAutoNum type="arabicPeriod"/>
            </a:pPr>
            <a:r>
              <a:rPr lang="en-US" sz="1400">
                <a:latin typeface="+mn-lt"/>
              </a:rPr>
              <a:t>van de Weijer, P. H. M., &amp; Barentsen, R. (2002). Isoflavones from red clover (Promensil) significantly reduce menopausal hot flush symptoms compared with placebo. </a:t>
            </a:r>
            <a:r>
              <a:rPr lang="en-US" sz="1400" i="1">
                <a:latin typeface="+mn-lt"/>
              </a:rPr>
              <a:t>Maturitas</a:t>
            </a:r>
            <a:r>
              <a:rPr lang="en-US" sz="1400">
                <a:latin typeface="+mn-lt"/>
              </a:rPr>
              <a:t>, </a:t>
            </a:r>
            <a:r>
              <a:rPr lang="en-US" sz="1400" i="1">
                <a:latin typeface="+mn-lt"/>
              </a:rPr>
              <a:t>42</a:t>
            </a:r>
            <a:r>
              <a:rPr lang="en-US" sz="1400">
                <a:latin typeface="+mn-lt"/>
              </a:rPr>
              <a:t>(3), 187–193. https://doi.org/10.1016/s0378-5122(02)00080-4</a:t>
            </a:r>
          </a:p>
          <a:p>
            <a:pPr marL="228600" indent="-228600">
              <a:buFont typeface="+mj-lt"/>
              <a:buAutoNum type="arabicPeriod"/>
            </a:pPr>
            <a:r>
              <a:rPr lang="en-US" sz="1400">
                <a:latin typeface="+mn-lt"/>
              </a:rPr>
              <a:t>Melchior, E. A., &amp; Myer, P. R. (2018). Fescue toxicosis and its influence on the rumen microbiome: Mitigation of production losses through clover isoflavones. </a:t>
            </a:r>
            <a:r>
              <a:rPr lang="en-US" sz="1400" i="1">
                <a:latin typeface="+mn-lt"/>
              </a:rPr>
              <a:t>Journal of Applied Animal Research</a:t>
            </a:r>
            <a:r>
              <a:rPr lang="en-US" sz="1400">
                <a:latin typeface="+mn-lt"/>
              </a:rPr>
              <a:t>, </a:t>
            </a:r>
            <a:r>
              <a:rPr lang="en-US" sz="1400" i="1">
                <a:latin typeface="+mn-lt"/>
              </a:rPr>
              <a:t>46</a:t>
            </a:r>
            <a:r>
              <a:rPr lang="en-US" sz="1400">
                <a:latin typeface="+mn-lt"/>
              </a:rPr>
              <a:t>(1), 1280–1288. https://doi.org/10.1080/09712119.2018.1496920</a:t>
            </a:r>
          </a:p>
          <a:p>
            <a:pPr marL="228600" indent="-228600">
              <a:buFont typeface="+mj-lt"/>
              <a:buAutoNum type="arabicPeriod"/>
            </a:pPr>
            <a:r>
              <a:rPr lang="en-US" sz="1400">
                <a:latin typeface="+mn-lt"/>
              </a:rPr>
              <a:t>Bilal, I., Chowdhury, A., Davidson, J., &amp; Whitehead, S. (2014). Phytoestrogens and prevention of breast cancer: The contentious debate. </a:t>
            </a:r>
            <a:r>
              <a:rPr lang="en-US" sz="1400" i="1">
                <a:latin typeface="+mn-lt"/>
              </a:rPr>
              <a:t>World Journal of Clinical Oncology</a:t>
            </a:r>
            <a:r>
              <a:rPr lang="en-US" sz="1400">
                <a:latin typeface="+mn-lt"/>
              </a:rPr>
              <a:t>, </a:t>
            </a:r>
            <a:r>
              <a:rPr lang="en-US" sz="1400" i="1">
                <a:latin typeface="+mn-lt"/>
              </a:rPr>
              <a:t>5</a:t>
            </a:r>
            <a:r>
              <a:rPr lang="en-US" sz="1400">
                <a:latin typeface="+mn-lt"/>
              </a:rPr>
              <a:t>(4), 705–712. https://doi.org/10.5306/wjco.v5.i4.705</a:t>
            </a:r>
          </a:p>
          <a:p>
            <a:pPr marL="228600" indent="-228600">
              <a:buFont typeface="+mj-lt"/>
              <a:buAutoNum type="arabicPeriod"/>
            </a:pPr>
            <a:r>
              <a:rPr lang="en-US" sz="1400">
                <a:latin typeface="+mn-lt"/>
              </a:rPr>
              <a:t>Morito, K., Hirose, T., Kinjo, J., Hirakawa, T., Okawa, M., Nohara, T., Ogawa, S., Inoue, S., Muramatsu, M., &amp; Masamune, Y. (2001). </a:t>
            </a:r>
            <a:r>
              <a:rPr lang="en-US" sz="1400" i="1">
                <a:latin typeface="+mn-lt"/>
              </a:rPr>
              <a:t>Interaction of Phytoestrogens with Estrogen Receptors a and b</a:t>
            </a:r>
            <a:r>
              <a:rPr lang="en-US" sz="1400">
                <a:latin typeface="+mn-lt"/>
              </a:rPr>
              <a:t>. </a:t>
            </a:r>
            <a:r>
              <a:rPr lang="en-US" sz="1400" i="1">
                <a:latin typeface="+mn-lt"/>
              </a:rPr>
              <a:t>24</a:t>
            </a:r>
            <a:r>
              <a:rPr lang="en-US" sz="1400">
                <a:latin typeface="+mn-lt"/>
              </a:rPr>
              <a:t>(4), 6.</a:t>
            </a:r>
          </a:p>
          <a:p>
            <a:endParaRPr lang="en-US" sz="1400" b="1">
              <a:latin typeface="+mn-lt"/>
            </a:endParaRPr>
          </a:p>
        </p:txBody>
      </p:sp>
      <p:sp>
        <p:nvSpPr>
          <p:cNvPr id="25" name="TextBox 24">
            <a:extLst>
              <a:ext uri="{FF2B5EF4-FFF2-40B4-BE49-F238E27FC236}">
                <a16:creationId xmlns:a16="http://schemas.microsoft.com/office/drawing/2014/main" id="{6B1C2E5F-C899-664C-B52C-5831E4CE6526}"/>
              </a:ext>
            </a:extLst>
          </p:cNvPr>
          <p:cNvSpPr txBox="1"/>
          <p:nvPr/>
        </p:nvSpPr>
        <p:spPr>
          <a:xfrm>
            <a:off x="2162424" y="5184005"/>
            <a:ext cx="11506424" cy="7325082"/>
          </a:xfrm>
          <a:prstGeom prst="rect">
            <a:avLst/>
          </a:prstGeom>
          <a:noFill/>
        </p:spPr>
        <p:txBody>
          <a:bodyPr wrap="square" lIns="91440" tIns="45720" rIns="91440" bIns="45720" rtlCol="0" anchor="t">
            <a:spAutoFit/>
          </a:bodyPr>
          <a:lstStyle/>
          <a:p>
            <a:pPr algn="ctr"/>
            <a:r>
              <a:rPr lang="en-US" sz="5400" b="1">
                <a:latin typeface="+mn-lt"/>
              </a:rPr>
              <a:t>Abstract</a:t>
            </a:r>
          </a:p>
          <a:p>
            <a:pPr algn="just"/>
            <a:endParaRPr lang="en-US" sz="3200">
              <a:latin typeface="+mn-lt"/>
            </a:endParaRPr>
          </a:p>
          <a:p>
            <a:pPr algn="just"/>
            <a:r>
              <a:rPr lang="en-US" sz="3200" b="1">
                <a:latin typeface="+mn-lt"/>
                <a:ea typeface="ＭＳ Ｐゴシック"/>
              </a:rPr>
              <a:t>Phytoestrogens</a:t>
            </a:r>
            <a:r>
              <a:rPr lang="en-US" sz="3200">
                <a:latin typeface="+mn-lt"/>
                <a:ea typeface="ＭＳ Ｐゴシック"/>
              </a:rPr>
              <a:t> (PEs), </a:t>
            </a:r>
            <a:r>
              <a:rPr lang="en-US" sz="3200">
                <a:latin typeface="Cambria"/>
                <a:ea typeface="ＭＳ Ｐゴシック"/>
                <a:cs typeface="Arial"/>
              </a:rPr>
              <a:t>estrogen-like plant compounds, can be used in place of traditional hormone replacement therapy (HRT) to relieve postmenopausal symptoms. HRT has been shown to increase breast cancer risk. In vitro, one PE product, </a:t>
            </a:r>
            <a:r>
              <a:rPr lang="en-US" sz="3200" err="1">
                <a:latin typeface="Cambria"/>
                <a:ea typeface="ＭＳ Ｐゴシック"/>
                <a:cs typeface="Arial"/>
              </a:rPr>
              <a:t>Promensil</a:t>
            </a:r>
            <a:r>
              <a:rPr lang="en-US" sz="3200">
                <a:latin typeface="Cambria"/>
                <a:ea typeface="ＭＳ Ｐゴシック"/>
                <a:cs typeface="Arial"/>
              </a:rPr>
              <a:t>, has been shown to decrease the number of T47D breast cancer cells. We found the serum concentrations of four individual PEs contained in </a:t>
            </a:r>
            <a:r>
              <a:rPr lang="en-US" sz="3200" err="1">
                <a:latin typeface="Cambria"/>
                <a:ea typeface="ＭＳ Ｐゴシック"/>
                <a:cs typeface="Arial"/>
              </a:rPr>
              <a:t>Promensil</a:t>
            </a:r>
            <a:r>
              <a:rPr lang="en-US" sz="3200">
                <a:latin typeface="Cambria"/>
                <a:ea typeface="ＭＳ Ｐゴシック"/>
                <a:cs typeface="Arial"/>
              </a:rPr>
              <a:t> and hypothesize that these PEs are responsible for reduced cell numbers at those concentrations. We investigated two of the phytoestrogens on T47D cells in culture and discovered that at serum concentrations, biochanin A increases cell numbers similarly to estrogen while genistein maintains the same cell numbers as untreated controls.</a:t>
            </a:r>
          </a:p>
        </p:txBody>
      </p:sp>
      <p:sp>
        <p:nvSpPr>
          <p:cNvPr id="30" name="TextBox 29">
            <a:extLst>
              <a:ext uri="{FF2B5EF4-FFF2-40B4-BE49-F238E27FC236}">
                <a16:creationId xmlns:a16="http://schemas.microsoft.com/office/drawing/2014/main" id="{4B9EEEE7-7041-C94E-8505-15F1AD721D8B}"/>
              </a:ext>
            </a:extLst>
          </p:cNvPr>
          <p:cNvSpPr txBox="1"/>
          <p:nvPr/>
        </p:nvSpPr>
        <p:spPr>
          <a:xfrm>
            <a:off x="2186692" y="13734683"/>
            <a:ext cx="11617018" cy="2400657"/>
          </a:xfrm>
          <a:prstGeom prst="rect">
            <a:avLst/>
          </a:prstGeom>
          <a:noFill/>
        </p:spPr>
        <p:txBody>
          <a:bodyPr wrap="square" lIns="91440" tIns="45720" rIns="91440" bIns="45720" rtlCol="0" anchor="t">
            <a:spAutoFit/>
          </a:bodyPr>
          <a:lstStyle/>
          <a:p>
            <a:pPr algn="ctr"/>
            <a:r>
              <a:rPr lang="en-US" sz="5400" b="1">
                <a:latin typeface="+mn-lt"/>
                <a:ea typeface="ＭＳ Ｐゴシック"/>
              </a:rPr>
              <a:t>Hypothesis</a:t>
            </a:r>
            <a:endParaRPr lang="en-US" sz="3200">
              <a:latin typeface="+mn-lt"/>
              <a:ea typeface="ＭＳ Ｐゴシック"/>
            </a:endParaRPr>
          </a:p>
          <a:p>
            <a:pPr algn="ctr"/>
            <a:endParaRPr lang="en-US" sz="3200">
              <a:latin typeface="+mn-lt"/>
            </a:endParaRPr>
          </a:p>
          <a:p>
            <a:pPr algn="ctr"/>
            <a:r>
              <a:rPr lang="en-US" sz="3200">
                <a:latin typeface="+mn-lt"/>
                <a:ea typeface="ＭＳ Ｐゴシック"/>
              </a:rPr>
              <a:t>At physiologic concentrations, the phytoestrogens in </a:t>
            </a:r>
            <a:r>
              <a:rPr lang="en-US" sz="3200" err="1">
                <a:latin typeface="+mn-lt"/>
                <a:ea typeface="ＭＳ Ｐゴシック"/>
              </a:rPr>
              <a:t>Promensil</a:t>
            </a:r>
            <a:r>
              <a:rPr lang="en-US" sz="3200">
                <a:latin typeface="+mn-lt"/>
                <a:ea typeface="ＭＳ Ｐゴシック"/>
              </a:rPr>
              <a:t> </a:t>
            </a:r>
            <a:r>
              <a:rPr lang="en-US" sz="3200" b="1">
                <a:latin typeface="+mn-lt"/>
                <a:ea typeface="ＭＳ Ｐゴシック"/>
              </a:rPr>
              <a:t>decrease </a:t>
            </a:r>
            <a:r>
              <a:rPr lang="en-US" sz="3200">
                <a:latin typeface="+mn-lt"/>
                <a:ea typeface="ＭＳ Ｐゴシック"/>
              </a:rPr>
              <a:t>cell proliferation.</a:t>
            </a:r>
          </a:p>
        </p:txBody>
      </p:sp>
      <p:pic>
        <p:nvPicPr>
          <p:cNvPr id="1026" name="Picture 2">
            <a:extLst>
              <a:ext uri="{FF2B5EF4-FFF2-40B4-BE49-F238E27FC236}">
                <a16:creationId xmlns:a16="http://schemas.microsoft.com/office/drawing/2014/main" id="{C75562DA-4B5D-6047-9BF5-5C26A3994955}"/>
              </a:ext>
            </a:extLst>
          </p:cNvPr>
          <p:cNvPicPr>
            <a:picLocks noChangeAspect="1" noChangeArrowheads="1"/>
          </p:cNvPicPr>
          <p:nvPr/>
        </p:nvPicPr>
        <p:blipFill>
          <a:blip r:embed="rId4"/>
          <a:srcRect/>
          <a:stretch/>
        </p:blipFill>
        <p:spPr bwMode="auto">
          <a:xfrm>
            <a:off x="30123145" y="5770918"/>
            <a:ext cx="11695697" cy="6384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EBA5B2-A31C-AB4B-BC60-38D16438BA5B}"/>
              </a:ext>
            </a:extLst>
          </p:cNvPr>
          <p:cNvPicPr>
            <a:picLocks noChangeAspect="1" noChangeArrowheads="1"/>
          </p:cNvPicPr>
          <p:nvPr/>
        </p:nvPicPr>
        <p:blipFill>
          <a:blip r:embed="rId5"/>
          <a:srcRect/>
          <a:stretch/>
        </p:blipFill>
        <p:spPr bwMode="auto">
          <a:xfrm>
            <a:off x="30219756" y="12790213"/>
            <a:ext cx="11695668" cy="62901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522008B-D470-E041-A8BD-6C8F1F044C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2423" y="27304176"/>
            <a:ext cx="7837967" cy="4421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2894C0-610D-8D41-AD32-7F6159FE3513}"/>
              </a:ext>
            </a:extLst>
          </p:cNvPr>
          <p:cNvSpPr txBox="1"/>
          <p:nvPr/>
        </p:nvSpPr>
        <p:spPr>
          <a:xfrm>
            <a:off x="20056384" y="5028965"/>
            <a:ext cx="3285866" cy="923330"/>
          </a:xfrm>
          <a:prstGeom prst="rect">
            <a:avLst/>
          </a:prstGeom>
          <a:noFill/>
        </p:spPr>
        <p:txBody>
          <a:bodyPr wrap="square" rtlCol="0">
            <a:spAutoFit/>
          </a:bodyPr>
          <a:lstStyle/>
          <a:p>
            <a:pPr algn="ctr"/>
            <a:r>
              <a:rPr lang="en-US" sz="5400" b="1">
                <a:latin typeface="+mn-lt"/>
              </a:rPr>
              <a:t>Methods</a:t>
            </a:r>
          </a:p>
        </p:txBody>
      </p:sp>
      <p:grpSp>
        <p:nvGrpSpPr>
          <p:cNvPr id="51" name="Group 50">
            <a:extLst>
              <a:ext uri="{FF2B5EF4-FFF2-40B4-BE49-F238E27FC236}">
                <a16:creationId xmlns:a16="http://schemas.microsoft.com/office/drawing/2014/main" id="{52DA18BB-6C24-C946-A436-DDEE028BDD42}"/>
              </a:ext>
            </a:extLst>
          </p:cNvPr>
          <p:cNvGrpSpPr/>
          <p:nvPr/>
        </p:nvGrpSpPr>
        <p:grpSpPr>
          <a:xfrm>
            <a:off x="10240142" y="27165337"/>
            <a:ext cx="3648851" cy="2839357"/>
            <a:chOff x="10181138" y="27062350"/>
            <a:chExt cx="3648851" cy="2839357"/>
          </a:xfrm>
        </p:grpSpPr>
        <p:pic>
          <p:nvPicPr>
            <p:cNvPr id="39" name="Picture 38" descr="Application&#10;&#10;Description automatically generated with medium confidence">
              <a:extLst>
                <a:ext uri="{FF2B5EF4-FFF2-40B4-BE49-F238E27FC236}">
                  <a16:creationId xmlns:a16="http://schemas.microsoft.com/office/drawing/2014/main" id="{D0583C8B-8BF2-9B45-9D58-041A571791C8}"/>
                </a:ext>
              </a:extLst>
            </p:cNvPr>
            <p:cNvPicPr>
              <a:picLocks noChangeAspect="1"/>
            </p:cNvPicPr>
            <p:nvPr/>
          </p:nvPicPr>
          <p:blipFill rotWithShape="1">
            <a:blip r:embed="rId7"/>
            <a:srcRect l="64572" r="21544" b="86192"/>
            <a:stretch/>
          </p:blipFill>
          <p:spPr>
            <a:xfrm>
              <a:off x="10181138" y="27062350"/>
              <a:ext cx="3648851" cy="2576240"/>
            </a:xfrm>
            <a:prstGeom prst="rect">
              <a:avLst/>
            </a:prstGeom>
          </p:spPr>
        </p:pic>
        <p:sp>
          <p:nvSpPr>
            <p:cNvPr id="50" name="TextBox 49">
              <a:extLst>
                <a:ext uri="{FF2B5EF4-FFF2-40B4-BE49-F238E27FC236}">
                  <a16:creationId xmlns:a16="http://schemas.microsoft.com/office/drawing/2014/main" id="{AD882640-AE29-DC4B-BE72-F3FC96888D63}"/>
                </a:ext>
              </a:extLst>
            </p:cNvPr>
            <p:cNvSpPr txBox="1"/>
            <p:nvPr/>
          </p:nvSpPr>
          <p:spPr>
            <a:xfrm>
              <a:off x="11098502" y="29501597"/>
              <a:ext cx="2050570" cy="400110"/>
            </a:xfrm>
            <a:prstGeom prst="rect">
              <a:avLst/>
            </a:prstGeom>
            <a:noFill/>
          </p:spPr>
          <p:txBody>
            <a:bodyPr wrap="square" rtlCol="0">
              <a:spAutoFit/>
            </a:bodyPr>
            <a:lstStyle/>
            <a:p>
              <a:pPr algn="ctr"/>
              <a:r>
                <a:rPr lang="en-US" sz="2000"/>
                <a:t>17</a:t>
              </a:r>
              <a:r>
                <a:rPr lang="el-GR" sz="2000">
                  <a:ea typeface="ＭＳ Ｐゴシック"/>
                </a:rPr>
                <a:t>β </a:t>
              </a:r>
              <a:r>
                <a:rPr lang="en-US" sz="2000"/>
                <a:t>- estradiol</a:t>
              </a:r>
            </a:p>
          </p:txBody>
        </p:sp>
      </p:grpSp>
      <p:grpSp>
        <p:nvGrpSpPr>
          <p:cNvPr id="41" name="Group 40">
            <a:extLst>
              <a:ext uri="{FF2B5EF4-FFF2-40B4-BE49-F238E27FC236}">
                <a16:creationId xmlns:a16="http://schemas.microsoft.com/office/drawing/2014/main" id="{532F5136-9AE3-464B-B215-41645628C72A}"/>
              </a:ext>
            </a:extLst>
          </p:cNvPr>
          <p:cNvGrpSpPr/>
          <p:nvPr/>
        </p:nvGrpSpPr>
        <p:grpSpPr>
          <a:xfrm>
            <a:off x="15340330" y="6860546"/>
            <a:ext cx="13210539" cy="19788618"/>
            <a:chOff x="15396047" y="6558668"/>
            <a:chExt cx="13210539" cy="19788618"/>
          </a:xfrm>
        </p:grpSpPr>
        <p:grpSp>
          <p:nvGrpSpPr>
            <p:cNvPr id="17" name="Group 16">
              <a:extLst>
                <a:ext uri="{FF2B5EF4-FFF2-40B4-BE49-F238E27FC236}">
                  <a16:creationId xmlns:a16="http://schemas.microsoft.com/office/drawing/2014/main" id="{7607981E-1A91-0D40-8F67-7D30B271BF8B}"/>
                </a:ext>
              </a:extLst>
            </p:cNvPr>
            <p:cNvGrpSpPr/>
            <p:nvPr/>
          </p:nvGrpSpPr>
          <p:grpSpPr>
            <a:xfrm>
              <a:off x="15541239" y="7286437"/>
              <a:ext cx="3225732" cy="1543042"/>
              <a:chOff x="15115395" y="7097486"/>
              <a:chExt cx="3225732" cy="1543042"/>
            </a:xfrm>
          </p:grpSpPr>
          <p:sp>
            <p:nvSpPr>
              <p:cNvPr id="15" name="Rectangle 14">
                <a:extLst>
                  <a:ext uri="{FF2B5EF4-FFF2-40B4-BE49-F238E27FC236}">
                    <a16:creationId xmlns:a16="http://schemas.microsoft.com/office/drawing/2014/main" id="{1BDB0B20-D571-D44B-BFE6-06C266B659C9}"/>
                  </a:ext>
                </a:extLst>
              </p:cNvPr>
              <p:cNvSpPr/>
              <p:nvPr/>
            </p:nvSpPr>
            <p:spPr>
              <a:xfrm>
                <a:off x="15115395" y="7097486"/>
                <a:ext cx="3225732" cy="1543042"/>
              </a:xfrm>
              <a:prstGeom prst="rect">
                <a:avLst/>
              </a:prstGeom>
              <a:solidFill>
                <a:schemeClr val="bg1">
                  <a:lumMod val="75000"/>
                </a:schemeClr>
              </a:solidFill>
              <a:ln w="190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6424B97-A613-0F46-AD42-A758F8D4437A}"/>
                  </a:ext>
                </a:extLst>
              </p:cNvPr>
              <p:cNvSpPr txBox="1"/>
              <p:nvPr/>
            </p:nvSpPr>
            <p:spPr>
              <a:xfrm>
                <a:off x="15619974" y="7576619"/>
                <a:ext cx="2216573" cy="584775"/>
              </a:xfrm>
              <a:prstGeom prst="rect">
                <a:avLst/>
              </a:prstGeom>
              <a:noFill/>
            </p:spPr>
            <p:txBody>
              <a:bodyPr wrap="square" rtlCol="0">
                <a:spAutoFit/>
              </a:bodyPr>
              <a:lstStyle/>
              <a:p>
                <a:pPr algn="ctr"/>
                <a:r>
                  <a:rPr lang="en-US" sz="3200">
                    <a:latin typeface="+mn-lt"/>
                  </a:rPr>
                  <a:t>Cell growth</a:t>
                </a:r>
              </a:p>
            </p:txBody>
          </p:sp>
        </p:grpSp>
        <p:grpSp>
          <p:nvGrpSpPr>
            <p:cNvPr id="21" name="Group 20">
              <a:extLst>
                <a:ext uri="{FF2B5EF4-FFF2-40B4-BE49-F238E27FC236}">
                  <a16:creationId xmlns:a16="http://schemas.microsoft.com/office/drawing/2014/main" id="{3BD994AA-CFF7-324E-B249-DBF515AAA78B}"/>
                </a:ext>
              </a:extLst>
            </p:cNvPr>
            <p:cNvGrpSpPr/>
            <p:nvPr/>
          </p:nvGrpSpPr>
          <p:grpSpPr>
            <a:xfrm>
              <a:off x="15396047" y="12623138"/>
              <a:ext cx="3225732" cy="1543042"/>
              <a:chOff x="15541239" y="11337391"/>
              <a:chExt cx="3225732" cy="1543042"/>
            </a:xfrm>
          </p:grpSpPr>
          <p:sp>
            <p:nvSpPr>
              <p:cNvPr id="31" name="Rectangle 30">
                <a:extLst>
                  <a:ext uri="{FF2B5EF4-FFF2-40B4-BE49-F238E27FC236}">
                    <a16:creationId xmlns:a16="http://schemas.microsoft.com/office/drawing/2014/main" id="{3527F678-021D-5042-AA01-637F8C0DB9C9}"/>
                  </a:ext>
                </a:extLst>
              </p:cNvPr>
              <p:cNvSpPr/>
              <p:nvPr/>
            </p:nvSpPr>
            <p:spPr>
              <a:xfrm>
                <a:off x="15541239" y="11337391"/>
                <a:ext cx="3225732" cy="1543042"/>
              </a:xfrm>
              <a:prstGeom prst="rect">
                <a:avLst/>
              </a:prstGeom>
              <a:solidFill>
                <a:schemeClr val="bg1">
                  <a:lumMod val="75000"/>
                </a:schemeClr>
              </a:solidFill>
              <a:ln w="190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243F1E4-CD8E-F34D-AD27-F38307D9D814}"/>
                  </a:ext>
                </a:extLst>
              </p:cNvPr>
              <p:cNvSpPr txBox="1"/>
              <p:nvPr/>
            </p:nvSpPr>
            <p:spPr>
              <a:xfrm>
                <a:off x="15541239" y="11816524"/>
                <a:ext cx="3225732" cy="584775"/>
              </a:xfrm>
              <a:prstGeom prst="rect">
                <a:avLst/>
              </a:prstGeom>
              <a:noFill/>
            </p:spPr>
            <p:txBody>
              <a:bodyPr wrap="square" rtlCol="0">
                <a:spAutoFit/>
              </a:bodyPr>
              <a:lstStyle/>
              <a:p>
                <a:r>
                  <a:rPr lang="en-US" sz="3200">
                    <a:latin typeface="+mn-lt"/>
                  </a:rPr>
                  <a:t>Synchronization</a:t>
                </a:r>
              </a:p>
            </p:txBody>
          </p:sp>
        </p:grpSp>
        <p:grpSp>
          <p:nvGrpSpPr>
            <p:cNvPr id="32" name="Group 31">
              <a:extLst>
                <a:ext uri="{FF2B5EF4-FFF2-40B4-BE49-F238E27FC236}">
                  <a16:creationId xmlns:a16="http://schemas.microsoft.com/office/drawing/2014/main" id="{5EFA0332-42FD-6647-B03D-DA8A46B2DEFD}"/>
                </a:ext>
              </a:extLst>
            </p:cNvPr>
            <p:cNvGrpSpPr/>
            <p:nvPr/>
          </p:nvGrpSpPr>
          <p:grpSpPr>
            <a:xfrm>
              <a:off x="15423005" y="18226850"/>
              <a:ext cx="3225732" cy="1543042"/>
              <a:chOff x="15388839" y="14579118"/>
              <a:chExt cx="3225732" cy="1543042"/>
            </a:xfrm>
          </p:grpSpPr>
          <p:sp>
            <p:nvSpPr>
              <p:cNvPr id="33" name="Rectangle 32">
                <a:extLst>
                  <a:ext uri="{FF2B5EF4-FFF2-40B4-BE49-F238E27FC236}">
                    <a16:creationId xmlns:a16="http://schemas.microsoft.com/office/drawing/2014/main" id="{07A85823-4543-F14A-8DED-3D4F01F47195}"/>
                  </a:ext>
                </a:extLst>
              </p:cNvPr>
              <p:cNvSpPr/>
              <p:nvPr/>
            </p:nvSpPr>
            <p:spPr>
              <a:xfrm>
                <a:off x="15388839" y="14579118"/>
                <a:ext cx="3225732" cy="1543042"/>
              </a:xfrm>
              <a:prstGeom prst="rect">
                <a:avLst/>
              </a:prstGeom>
              <a:solidFill>
                <a:schemeClr val="bg1">
                  <a:lumMod val="75000"/>
                </a:schemeClr>
              </a:solidFill>
              <a:ln w="190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FE312BD-6A84-F843-8508-6897FD30BD9C}"/>
                  </a:ext>
                </a:extLst>
              </p:cNvPr>
              <p:cNvSpPr txBox="1"/>
              <p:nvPr/>
            </p:nvSpPr>
            <p:spPr>
              <a:xfrm>
                <a:off x="15388839" y="14812030"/>
                <a:ext cx="3225732" cy="1077218"/>
              </a:xfrm>
              <a:prstGeom prst="rect">
                <a:avLst/>
              </a:prstGeom>
              <a:noFill/>
            </p:spPr>
            <p:txBody>
              <a:bodyPr wrap="square" rtlCol="0">
                <a:spAutoFit/>
              </a:bodyPr>
              <a:lstStyle/>
              <a:p>
                <a:pPr algn="ctr"/>
                <a:r>
                  <a:rPr lang="en-US" sz="3200">
                    <a:latin typeface="+mn-lt"/>
                  </a:rPr>
                  <a:t>Phytoestrogen concentrations</a:t>
                </a:r>
              </a:p>
            </p:txBody>
          </p:sp>
        </p:grpSp>
        <p:grpSp>
          <p:nvGrpSpPr>
            <p:cNvPr id="38" name="Group 37">
              <a:extLst>
                <a:ext uri="{FF2B5EF4-FFF2-40B4-BE49-F238E27FC236}">
                  <a16:creationId xmlns:a16="http://schemas.microsoft.com/office/drawing/2014/main" id="{BC01C73F-0AA2-8747-B643-EC40EB22D5C1}"/>
                </a:ext>
              </a:extLst>
            </p:cNvPr>
            <p:cNvGrpSpPr/>
            <p:nvPr/>
          </p:nvGrpSpPr>
          <p:grpSpPr>
            <a:xfrm>
              <a:off x="15396047" y="23350376"/>
              <a:ext cx="3225732" cy="1577098"/>
              <a:chOff x="15541239" y="18325371"/>
              <a:chExt cx="3225732" cy="1577098"/>
            </a:xfrm>
          </p:grpSpPr>
          <p:sp>
            <p:nvSpPr>
              <p:cNvPr id="37" name="Rectangle 36">
                <a:extLst>
                  <a:ext uri="{FF2B5EF4-FFF2-40B4-BE49-F238E27FC236}">
                    <a16:creationId xmlns:a16="http://schemas.microsoft.com/office/drawing/2014/main" id="{D9A9DB21-280C-7244-8454-E4365FDAE5F6}"/>
                  </a:ext>
                </a:extLst>
              </p:cNvPr>
              <p:cNvSpPr/>
              <p:nvPr/>
            </p:nvSpPr>
            <p:spPr>
              <a:xfrm>
                <a:off x="15547012" y="18325371"/>
                <a:ext cx="3219959" cy="157709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CC27947-E1CF-224E-997E-7F8BA1CD3434}"/>
                  </a:ext>
                </a:extLst>
              </p:cNvPr>
              <p:cNvSpPr txBox="1"/>
              <p:nvPr/>
            </p:nvSpPr>
            <p:spPr>
              <a:xfrm>
                <a:off x="15541239" y="18850878"/>
                <a:ext cx="3225732" cy="584775"/>
              </a:xfrm>
              <a:prstGeom prst="rect">
                <a:avLst/>
              </a:prstGeom>
              <a:noFill/>
            </p:spPr>
            <p:txBody>
              <a:bodyPr wrap="square" rtlCol="0">
                <a:spAutoFit/>
              </a:bodyPr>
              <a:lstStyle/>
              <a:p>
                <a:pPr algn="ctr"/>
                <a:r>
                  <a:rPr lang="en-US" sz="3200">
                    <a:latin typeface="+mn-lt"/>
                  </a:rPr>
                  <a:t>Cell Counting</a:t>
                </a:r>
              </a:p>
            </p:txBody>
          </p:sp>
        </p:grpSp>
        <p:pic>
          <p:nvPicPr>
            <p:cNvPr id="11" name="Picture 10">
              <a:extLst>
                <a:ext uri="{FF2B5EF4-FFF2-40B4-BE49-F238E27FC236}">
                  <a16:creationId xmlns:a16="http://schemas.microsoft.com/office/drawing/2014/main" id="{1E9D7907-9395-6F4A-86D6-6EFD74984D60}"/>
                </a:ext>
              </a:extLst>
            </p:cNvPr>
            <p:cNvPicPr>
              <a:picLocks noChangeAspect="1"/>
            </p:cNvPicPr>
            <p:nvPr/>
          </p:nvPicPr>
          <p:blipFill>
            <a:blip r:embed="rId8"/>
            <a:stretch>
              <a:fillRect/>
            </a:stretch>
          </p:blipFill>
          <p:spPr>
            <a:xfrm rot="16200000">
              <a:off x="24426007" y="5961443"/>
              <a:ext cx="3583353" cy="4777804"/>
            </a:xfrm>
            <a:prstGeom prst="rect">
              <a:avLst/>
            </a:prstGeom>
          </p:spPr>
        </p:pic>
        <p:pic>
          <p:nvPicPr>
            <p:cNvPr id="35" name="Picture 34">
              <a:extLst>
                <a:ext uri="{FF2B5EF4-FFF2-40B4-BE49-F238E27FC236}">
                  <a16:creationId xmlns:a16="http://schemas.microsoft.com/office/drawing/2014/main" id="{7130CA73-42A4-F34D-983A-A3A525158C8D}"/>
                </a:ext>
              </a:extLst>
            </p:cNvPr>
            <p:cNvPicPr>
              <a:picLocks noChangeAspect="1"/>
            </p:cNvPicPr>
            <p:nvPr/>
          </p:nvPicPr>
          <p:blipFill>
            <a:blip r:embed="rId9"/>
            <a:srcRect/>
            <a:stretch/>
          </p:blipFill>
          <p:spPr>
            <a:xfrm>
              <a:off x="19599402" y="11025025"/>
              <a:ext cx="2155632" cy="3908180"/>
            </a:xfrm>
            <a:prstGeom prst="rect">
              <a:avLst/>
            </a:prstGeom>
          </p:spPr>
        </p:pic>
        <p:pic>
          <p:nvPicPr>
            <p:cNvPr id="40" name="Picture 39" descr="A picture containing text, vessel, bottle&#10;&#10;Description automatically generated">
              <a:extLst>
                <a:ext uri="{FF2B5EF4-FFF2-40B4-BE49-F238E27FC236}">
                  <a16:creationId xmlns:a16="http://schemas.microsoft.com/office/drawing/2014/main" id="{1A1B1A76-DA82-A141-A8CF-91F86B9008B8}"/>
                </a:ext>
              </a:extLst>
            </p:cNvPr>
            <p:cNvPicPr>
              <a:picLocks noChangeAspect="1"/>
            </p:cNvPicPr>
            <p:nvPr/>
          </p:nvPicPr>
          <p:blipFill>
            <a:blip r:embed="rId10"/>
            <a:stretch>
              <a:fillRect/>
            </a:stretch>
          </p:blipFill>
          <p:spPr>
            <a:xfrm>
              <a:off x="25788468" y="11049282"/>
              <a:ext cx="2155632" cy="3785500"/>
            </a:xfrm>
            <a:prstGeom prst="rect">
              <a:avLst/>
            </a:prstGeom>
          </p:spPr>
        </p:pic>
        <p:pic>
          <p:nvPicPr>
            <p:cNvPr id="42" name="Picture 41">
              <a:extLst>
                <a:ext uri="{FF2B5EF4-FFF2-40B4-BE49-F238E27FC236}">
                  <a16:creationId xmlns:a16="http://schemas.microsoft.com/office/drawing/2014/main" id="{BE64F441-17BA-A047-8029-5E168F07F842}"/>
                </a:ext>
              </a:extLst>
            </p:cNvPr>
            <p:cNvPicPr>
              <a:picLocks noChangeAspect="1"/>
            </p:cNvPicPr>
            <p:nvPr/>
          </p:nvPicPr>
          <p:blipFill rotWithShape="1">
            <a:blip r:embed="rId11"/>
            <a:srcRect l="10857" r="5434"/>
            <a:stretch/>
          </p:blipFill>
          <p:spPr>
            <a:xfrm>
              <a:off x="19544502" y="7137272"/>
              <a:ext cx="3506748" cy="2187135"/>
            </a:xfrm>
            <a:prstGeom prst="rect">
              <a:avLst/>
            </a:prstGeom>
          </p:spPr>
        </p:pic>
        <p:sp>
          <p:nvSpPr>
            <p:cNvPr id="43" name="TextBox 42">
              <a:extLst>
                <a:ext uri="{FF2B5EF4-FFF2-40B4-BE49-F238E27FC236}">
                  <a16:creationId xmlns:a16="http://schemas.microsoft.com/office/drawing/2014/main" id="{C0282638-8253-5541-8C07-D3DB791C32B3}"/>
                </a:ext>
              </a:extLst>
            </p:cNvPr>
            <p:cNvSpPr txBox="1"/>
            <p:nvPr/>
          </p:nvSpPr>
          <p:spPr>
            <a:xfrm>
              <a:off x="22551694" y="11703053"/>
              <a:ext cx="2326105" cy="3170099"/>
            </a:xfrm>
            <a:prstGeom prst="rect">
              <a:avLst/>
            </a:prstGeom>
            <a:noFill/>
          </p:spPr>
          <p:txBody>
            <a:bodyPr wrap="square" rtlCol="0">
              <a:spAutoFit/>
            </a:bodyPr>
            <a:lstStyle/>
            <a:p>
              <a:pPr algn="ctr"/>
              <a:r>
                <a:rPr lang="en-US" sz="2000">
                  <a:latin typeface="+mn-lt"/>
                </a:rPr>
                <a:t>Media to synchronize cells into same stage of the cycle </a:t>
              </a:r>
            </a:p>
            <a:p>
              <a:endParaRPr lang="en-US" sz="2000">
                <a:latin typeface="+mn-lt"/>
              </a:endParaRPr>
            </a:p>
            <a:p>
              <a:endParaRPr lang="en-US" sz="2000">
                <a:latin typeface="+mn-lt"/>
              </a:endParaRPr>
            </a:p>
            <a:p>
              <a:endParaRPr lang="en-US" sz="2000">
                <a:latin typeface="+mn-lt"/>
              </a:endParaRPr>
            </a:p>
            <a:p>
              <a:pPr algn="ctr"/>
              <a:r>
                <a:rPr lang="en-US" sz="2000">
                  <a:latin typeface="+mn-lt"/>
                </a:rPr>
                <a:t>Media with any endogenous steroids removed</a:t>
              </a:r>
            </a:p>
          </p:txBody>
        </p:sp>
        <p:sp>
          <p:nvSpPr>
            <p:cNvPr id="44" name="Left Arrow 43">
              <a:extLst>
                <a:ext uri="{FF2B5EF4-FFF2-40B4-BE49-F238E27FC236}">
                  <a16:creationId xmlns:a16="http://schemas.microsoft.com/office/drawing/2014/main" id="{CCD1FBB7-ED66-5341-97E5-5709FA35F723}"/>
                </a:ext>
              </a:extLst>
            </p:cNvPr>
            <p:cNvSpPr/>
            <p:nvPr/>
          </p:nvSpPr>
          <p:spPr>
            <a:xfrm>
              <a:off x="21680640" y="12077655"/>
              <a:ext cx="978408" cy="484632"/>
            </a:xfrm>
            <a:prstGeom prst="lef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Left Arrow 45">
              <a:extLst>
                <a:ext uri="{FF2B5EF4-FFF2-40B4-BE49-F238E27FC236}">
                  <a16:creationId xmlns:a16="http://schemas.microsoft.com/office/drawing/2014/main" id="{22D737AB-28E3-F345-9D4B-CCE2582F6480}"/>
                </a:ext>
              </a:extLst>
            </p:cNvPr>
            <p:cNvSpPr/>
            <p:nvPr/>
          </p:nvSpPr>
          <p:spPr>
            <a:xfrm rot="10800000">
              <a:off x="24829482" y="13995528"/>
              <a:ext cx="978408" cy="484632"/>
            </a:xfrm>
            <a:prstGeom prst="lef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A picture containing microscope, automaton&#10;&#10;Description automatically generated">
              <a:extLst>
                <a:ext uri="{FF2B5EF4-FFF2-40B4-BE49-F238E27FC236}">
                  <a16:creationId xmlns:a16="http://schemas.microsoft.com/office/drawing/2014/main" id="{80149664-21E1-0743-9234-1E4205CD83CB}"/>
                </a:ext>
              </a:extLst>
            </p:cNvPr>
            <p:cNvPicPr>
              <a:picLocks noChangeAspect="1"/>
            </p:cNvPicPr>
            <p:nvPr/>
          </p:nvPicPr>
          <p:blipFill>
            <a:blip r:embed="rId12"/>
            <a:stretch>
              <a:fillRect/>
            </a:stretch>
          </p:blipFill>
          <p:spPr>
            <a:xfrm>
              <a:off x="24168986" y="22165476"/>
              <a:ext cx="3419790" cy="4005587"/>
            </a:xfrm>
            <a:prstGeom prst="rect">
              <a:avLst/>
            </a:prstGeom>
          </p:spPr>
        </p:pic>
        <p:pic>
          <p:nvPicPr>
            <p:cNvPr id="4" name="Picture 3">
              <a:extLst>
                <a:ext uri="{FF2B5EF4-FFF2-40B4-BE49-F238E27FC236}">
                  <a16:creationId xmlns:a16="http://schemas.microsoft.com/office/drawing/2014/main" id="{0500BCE1-3A5E-6D42-B49B-EA4984ABF885}"/>
                </a:ext>
              </a:extLst>
            </p:cNvPr>
            <p:cNvPicPr>
              <a:picLocks noChangeAspect="1"/>
            </p:cNvPicPr>
            <p:nvPr/>
          </p:nvPicPr>
          <p:blipFill rotWithShape="1">
            <a:blip r:embed="rId13"/>
            <a:srcRect b="1162"/>
            <a:stretch/>
          </p:blipFill>
          <p:spPr>
            <a:xfrm>
              <a:off x="19994915" y="15971605"/>
              <a:ext cx="7921834" cy="5433366"/>
            </a:xfrm>
            <a:prstGeom prst="rect">
              <a:avLst/>
            </a:prstGeom>
          </p:spPr>
        </p:pic>
        <p:sp>
          <p:nvSpPr>
            <p:cNvPr id="26" name="Down Arrow 25">
              <a:extLst>
                <a:ext uri="{FF2B5EF4-FFF2-40B4-BE49-F238E27FC236}">
                  <a16:creationId xmlns:a16="http://schemas.microsoft.com/office/drawing/2014/main" id="{914ED651-47F3-764F-8493-2737E84AB510}"/>
                </a:ext>
              </a:extLst>
            </p:cNvPr>
            <p:cNvSpPr/>
            <p:nvPr/>
          </p:nvSpPr>
          <p:spPr>
            <a:xfrm>
              <a:off x="16515950" y="9500301"/>
              <a:ext cx="997582" cy="2386899"/>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Down Arrow 44">
              <a:extLst>
                <a:ext uri="{FF2B5EF4-FFF2-40B4-BE49-F238E27FC236}">
                  <a16:creationId xmlns:a16="http://schemas.microsoft.com/office/drawing/2014/main" id="{11732D1C-D109-7143-BFA6-545CD20B68B4}"/>
                </a:ext>
              </a:extLst>
            </p:cNvPr>
            <p:cNvSpPr/>
            <p:nvPr/>
          </p:nvSpPr>
          <p:spPr>
            <a:xfrm>
              <a:off x="16510122" y="20436746"/>
              <a:ext cx="997582" cy="2386899"/>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Down Arrow 46">
              <a:extLst>
                <a:ext uri="{FF2B5EF4-FFF2-40B4-BE49-F238E27FC236}">
                  <a16:creationId xmlns:a16="http://schemas.microsoft.com/office/drawing/2014/main" id="{5914DD66-6CDE-8547-8762-ABD0AD16CE10}"/>
                </a:ext>
              </a:extLst>
            </p:cNvPr>
            <p:cNvSpPr/>
            <p:nvPr/>
          </p:nvSpPr>
          <p:spPr>
            <a:xfrm>
              <a:off x="16515950" y="15173098"/>
              <a:ext cx="997582" cy="2386899"/>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Shape&#10;&#10;Description automatically generated">
              <a:extLst>
                <a:ext uri="{FF2B5EF4-FFF2-40B4-BE49-F238E27FC236}">
                  <a16:creationId xmlns:a16="http://schemas.microsoft.com/office/drawing/2014/main" id="{763A9317-3243-3845-B1B8-2D42D8AE2CBF}"/>
                </a:ext>
              </a:extLst>
            </p:cNvPr>
            <p:cNvPicPr>
              <a:picLocks noChangeAspect="1"/>
            </p:cNvPicPr>
            <p:nvPr/>
          </p:nvPicPr>
          <p:blipFill>
            <a:blip r:embed="rId14"/>
            <a:stretch>
              <a:fillRect/>
            </a:stretch>
          </p:blipFill>
          <p:spPr>
            <a:xfrm>
              <a:off x="19994915" y="22341699"/>
              <a:ext cx="3637525" cy="4005587"/>
            </a:xfrm>
            <a:prstGeom prst="rect">
              <a:avLst/>
            </a:prstGeom>
          </p:spPr>
        </p:pic>
      </p:grpSp>
      <p:cxnSp>
        <p:nvCxnSpPr>
          <p:cNvPr id="56" name="Straight Connector 55">
            <a:extLst>
              <a:ext uri="{FF2B5EF4-FFF2-40B4-BE49-F238E27FC236}">
                <a16:creationId xmlns:a16="http://schemas.microsoft.com/office/drawing/2014/main" id="{1FEAC1EE-C48E-7E4B-B465-82806D22BC33}"/>
              </a:ext>
            </a:extLst>
          </p:cNvPr>
          <p:cNvCxnSpPr>
            <a:cxnSpLocks/>
          </p:cNvCxnSpPr>
          <p:nvPr/>
        </p:nvCxnSpPr>
        <p:spPr>
          <a:xfrm>
            <a:off x="30219756" y="12396335"/>
            <a:ext cx="11481266" cy="0"/>
          </a:xfrm>
          <a:prstGeom prst="line">
            <a:avLst/>
          </a:prstGeom>
          <a:ln w="38100"/>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A889EBBA-2B02-E543-B0B2-74BB45FACCC9}"/>
              </a:ext>
            </a:extLst>
          </p:cNvPr>
          <p:cNvSpPr txBox="1"/>
          <p:nvPr/>
        </p:nvSpPr>
        <p:spPr>
          <a:xfrm>
            <a:off x="30621768" y="19147429"/>
            <a:ext cx="10717618" cy="1323439"/>
          </a:xfrm>
          <a:prstGeom prst="rect">
            <a:avLst/>
          </a:prstGeom>
          <a:noFill/>
        </p:spPr>
        <p:txBody>
          <a:bodyPr wrap="square" lIns="91440" tIns="45720" rIns="91440" bIns="45720" rtlCol="0" anchor="t">
            <a:spAutoFit/>
          </a:bodyPr>
          <a:lstStyle/>
          <a:p>
            <a:pPr algn="ctr"/>
            <a:r>
              <a:rPr lang="en-US" sz="2000" dirty="0">
                <a:latin typeface="+mn-lt"/>
                <a:ea typeface="ＭＳ Ｐゴシック"/>
              </a:rPr>
              <a:t>In each graph, n=3 , with 3 experimental plates with triplicate wells made for each phytoestrogen. For the controls, n=7, representing 7 plates. Physiologic concentrations of estradiol and each phytoestrogen are highlighted </a:t>
            </a:r>
            <a:r>
              <a:rPr lang="en-US" sz="2000">
                <a:latin typeface="+mn-lt"/>
                <a:ea typeface="ＭＳ Ｐゴシック"/>
              </a:rPr>
              <a:t>in green, </a:t>
            </a:r>
            <a:r>
              <a:rPr lang="en-US" sz="2000" dirty="0">
                <a:latin typeface="+mn-lt"/>
                <a:ea typeface="ＭＳ Ｐゴシック"/>
              </a:rPr>
              <a:t>blue, and purple wells (left), while bars (above) of the same colors show the normalized cell counts. Error bars represent SEM.</a:t>
            </a:r>
            <a:endParaRPr lang="en-US" sz="2000" dirty="0">
              <a:latin typeface="+mn-lt"/>
            </a:endParaRPr>
          </a:p>
        </p:txBody>
      </p:sp>
    </p:spTree>
    <p:extLst>
      <p:ext uri="{BB962C8B-B14F-4D97-AF65-F5344CB8AC3E}">
        <p14:creationId xmlns:p14="http://schemas.microsoft.com/office/powerpoint/2010/main" val="2702103839"/>
      </p:ext>
    </p:extLst>
  </p:cSld>
  <p:clrMapOvr>
    <a:masterClrMapping/>
  </p:clrMapOvr>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790</Words>
  <Application>Microsoft Macintosh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wpi_ppt</vt:lpstr>
      <vt:lpstr>PowerPoint Presentation</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WPI;ATC</dc:creator>
  <cp:lastModifiedBy>McFarland, Adelaide</cp:lastModifiedBy>
  <cp:revision>3</cp:revision>
  <dcterms:created xsi:type="dcterms:W3CDTF">2009-11-05T19:41:53Z</dcterms:created>
  <dcterms:modified xsi:type="dcterms:W3CDTF">2022-04-11T17:41:42Z</dcterms:modified>
</cp:coreProperties>
</file>