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47"/>
  </p:notesMasterIdLst>
  <p:sldIdLst>
    <p:sldId id="256" r:id="rId2"/>
    <p:sldId id="260" r:id="rId3"/>
    <p:sldId id="263" r:id="rId4"/>
    <p:sldId id="261" r:id="rId5"/>
    <p:sldId id="258" r:id="rId6"/>
    <p:sldId id="282" r:id="rId7"/>
    <p:sldId id="283" r:id="rId8"/>
    <p:sldId id="259" r:id="rId9"/>
    <p:sldId id="262" r:id="rId10"/>
    <p:sldId id="305" r:id="rId11"/>
    <p:sldId id="266" r:id="rId12"/>
    <p:sldId id="267" r:id="rId13"/>
    <p:sldId id="268" r:id="rId14"/>
    <p:sldId id="303" r:id="rId15"/>
    <p:sldId id="302" r:id="rId16"/>
    <p:sldId id="285" r:id="rId17"/>
    <p:sldId id="269" r:id="rId18"/>
    <p:sldId id="306" r:id="rId19"/>
    <p:sldId id="272" r:id="rId20"/>
    <p:sldId id="273" r:id="rId21"/>
    <p:sldId id="274" r:id="rId22"/>
    <p:sldId id="286" r:id="rId23"/>
    <p:sldId id="307" r:id="rId24"/>
    <p:sldId id="308" r:id="rId25"/>
    <p:sldId id="287" r:id="rId26"/>
    <p:sldId id="309" r:id="rId27"/>
    <p:sldId id="288" r:id="rId28"/>
    <p:sldId id="290" r:id="rId29"/>
    <p:sldId id="276" r:id="rId30"/>
    <p:sldId id="277" r:id="rId31"/>
    <p:sldId id="278" r:id="rId32"/>
    <p:sldId id="301" r:id="rId33"/>
    <p:sldId id="300" r:id="rId34"/>
    <p:sldId id="291" r:id="rId35"/>
    <p:sldId id="295" r:id="rId36"/>
    <p:sldId id="292" r:id="rId37"/>
    <p:sldId id="293" r:id="rId38"/>
    <p:sldId id="294" r:id="rId39"/>
    <p:sldId id="279" r:id="rId40"/>
    <p:sldId id="296" r:id="rId41"/>
    <p:sldId id="310" r:id="rId42"/>
    <p:sldId id="311" r:id="rId43"/>
    <p:sldId id="312" r:id="rId44"/>
    <p:sldId id="304" r:id="rId45"/>
    <p:sldId id="29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0"/>
    <p:restoredTop sz="72057"/>
  </p:normalViewPr>
  <p:slideViewPr>
    <p:cSldViewPr snapToGrid="0" snapToObjects="1">
      <p:cViewPr>
        <p:scale>
          <a:sx n="107" d="100"/>
          <a:sy n="107" d="100"/>
        </p:scale>
        <p:origin x="116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120BB-021F-4D40-B6E9-070CA596CC18}" type="datetimeFigureOut">
              <a:rPr lang="en-US" smtClean="0"/>
              <a:t>4/22/22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4D131F-B48A-7B42-AA85-73781FBA6BF2}" type="slidenum">
              <a:rPr lang="en-US" smtClean="0"/>
              <a:t>‹#›</a:t>
            </a:fld>
            <a:endParaRPr lang="en-US"/>
          </a:p>
        </p:txBody>
      </p:sp>
    </p:spTree>
    <p:extLst>
      <p:ext uri="{BB962C8B-B14F-4D97-AF65-F5344CB8AC3E}">
        <p14:creationId xmlns:p14="http://schemas.microsoft.com/office/powerpoint/2010/main" val="1028812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Tracking who appears in a video and when is an important pre-processing task for many tasks</a:t>
            </a:r>
          </a:p>
          <a:p>
            <a:r>
              <a:rPr lang="en-US" dirty="0"/>
              <a:t>For example, within classroom videos, it can be useful to track where and when students and adults appear to see how each student responds to lessons and understand the positive climate</a:t>
            </a:r>
          </a:p>
          <a:p>
            <a:r>
              <a:rPr lang="en-US" dirty="0"/>
              <a:t>So how can we track people throughout videos?</a:t>
            </a:r>
          </a:p>
        </p:txBody>
      </p:sp>
      <p:sp>
        <p:nvSpPr>
          <p:cNvPr id="4" name="Slide Number Placeholder 3"/>
          <p:cNvSpPr>
            <a:spLocks noGrp="1"/>
          </p:cNvSpPr>
          <p:nvPr>
            <p:ph type="sldNum" sz="quarter" idx="5"/>
          </p:nvPr>
        </p:nvSpPr>
        <p:spPr/>
        <p:txBody>
          <a:bodyPr/>
          <a:lstStyle/>
          <a:p>
            <a:fld id="{6A4D131F-B48A-7B42-AA85-73781FBA6BF2}" type="slidenum">
              <a:rPr lang="en-US" smtClean="0"/>
              <a:t>2</a:t>
            </a:fld>
            <a:endParaRPr lang="en-US"/>
          </a:p>
        </p:txBody>
      </p:sp>
    </p:spTree>
    <p:extLst>
      <p:ext uri="{BB962C8B-B14F-4D97-AF65-F5344CB8AC3E}">
        <p14:creationId xmlns:p14="http://schemas.microsoft.com/office/powerpoint/2010/main" val="3177568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run our simulator, we needed to have a classroom video dataset which has identities labeled. </a:t>
            </a:r>
          </a:p>
          <a:p>
            <a:r>
              <a:rPr lang="en-US" dirty="0"/>
              <a:t>However, because we couldn’t find a pre-labeled dataset, we had to make our own dataset</a:t>
            </a:r>
          </a:p>
          <a:p>
            <a:r>
              <a:rPr lang="en-US" dirty="0"/>
              <a:t>But we obviously run into the expensive annotation situation we described earlier if we want to manually annotate this dataset, so we needed to find a better strategy</a:t>
            </a:r>
          </a:p>
        </p:txBody>
      </p:sp>
      <p:sp>
        <p:nvSpPr>
          <p:cNvPr id="4" name="Slide Number Placeholder 3"/>
          <p:cNvSpPr>
            <a:spLocks noGrp="1"/>
          </p:cNvSpPr>
          <p:nvPr>
            <p:ph type="sldNum" sz="quarter" idx="5"/>
          </p:nvPr>
        </p:nvSpPr>
        <p:spPr/>
        <p:txBody>
          <a:bodyPr/>
          <a:lstStyle/>
          <a:p>
            <a:fld id="{6A4D131F-B48A-7B42-AA85-73781FBA6BF2}" type="slidenum">
              <a:rPr lang="en-US" smtClean="0"/>
              <a:t>11</a:t>
            </a:fld>
            <a:endParaRPr lang="en-US"/>
          </a:p>
        </p:txBody>
      </p:sp>
    </p:spTree>
    <p:extLst>
      <p:ext uri="{BB962C8B-B14F-4D97-AF65-F5344CB8AC3E}">
        <p14:creationId xmlns:p14="http://schemas.microsoft.com/office/powerpoint/2010/main" val="4172882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order to collect this initial dataset, we take a similar strategy to the proposed one where we have a model predict identities within a video and then we manually correct them</a:t>
            </a:r>
          </a:p>
          <a:p>
            <a:r>
              <a:rPr lang="en-US" dirty="0"/>
              <a:t>Unlike the proposed solution where our model incrementally labels faces based on the already labeled faces, in this solution, we label all the faces within a video at once and then correct them all using an annotation tool</a:t>
            </a:r>
          </a:p>
        </p:txBody>
      </p:sp>
      <p:sp>
        <p:nvSpPr>
          <p:cNvPr id="4" name="Slide Number Placeholder 3"/>
          <p:cNvSpPr>
            <a:spLocks noGrp="1"/>
          </p:cNvSpPr>
          <p:nvPr>
            <p:ph type="sldNum" sz="quarter" idx="5"/>
          </p:nvPr>
        </p:nvSpPr>
        <p:spPr/>
        <p:txBody>
          <a:bodyPr/>
          <a:lstStyle/>
          <a:p>
            <a:fld id="{6A4D131F-B48A-7B42-AA85-73781FBA6BF2}" type="slidenum">
              <a:rPr lang="en-US" smtClean="0"/>
              <a:t>12</a:t>
            </a:fld>
            <a:endParaRPr lang="en-US"/>
          </a:p>
        </p:txBody>
      </p:sp>
    </p:spTree>
    <p:extLst>
      <p:ext uri="{BB962C8B-B14F-4D97-AF65-F5344CB8AC3E}">
        <p14:creationId xmlns:p14="http://schemas.microsoft.com/office/powerpoint/2010/main" val="4197597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process we used to auto-label videos.</a:t>
            </a:r>
          </a:p>
          <a:p>
            <a:endParaRPr lang="en-US" dirty="0"/>
          </a:p>
          <a:p>
            <a:r>
              <a:rPr lang="en-US" dirty="0"/>
              <a:t>First, we ripped 26 videos from a </a:t>
            </a:r>
            <a:r>
              <a:rPr lang="en-US" dirty="0" err="1"/>
              <a:t>youtube</a:t>
            </a:r>
            <a:r>
              <a:rPr lang="en-US" dirty="0"/>
              <a:t> playlist of classrooms. We chose this route to get the raw video because these videos are open domain.</a:t>
            </a:r>
          </a:p>
          <a:p>
            <a:r>
              <a:rPr lang="en-US" dirty="0"/>
              <a:t>Afterwards, we ran each of the videos through the pipeline shown in the slide</a:t>
            </a:r>
          </a:p>
          <a:p>
            <a:r>
              <a:rPr lang="en-US" dirty="0"/>
              <a:t>This pipeline splits each video into 60 second segments of 2fps. We split the videos into 60 second sub-video segments because we needed more than 26 total videos for our experiments, and this made labeling easier because we could label in batches. We reduced the frame rate because in practice we found that consecutive frames had the same exact faces appearing multiple times so we did not gain a lot by keeping them all≥</a:t>
            </a:r>
          </a:p>
          <a:p>
            <a:r>
              <a:rPr lang="en-US" dirty="0"/>
              <a:t>After we get these split videos, we use an MTCNN face detector model to detect all the faces in each sub video and run these faces through our pre-trained </a:t>
            </a:r>
            <a:r>
              <a:rPr lang="en-US" dirty="0" err="1"/>
              <a:t>facenet</a:t>
            </a:r>
            <a:r>
              <a:rPr lang="en-US" dirty="0"/>
              <a:t> model to get encodings for an entire sub-video</a:t>
            </a:r>
          </a:p>
          <a:p>
            <a:r>
              <a:rPr lang="en-US" dirty="0"/>
              <a:t>After getting encodings for each face, we run them through an agglomerative clustering algorithm which we chose because it allowed us to cluster based on a maximum distance threshold</a:t>
            </a:r>
          </a:p>
          <a:p>
            <a:r>
              <a:rPr lang="en-US" dirty="0"/>
              <a:t>And then came the fun part: manually correcting the annotations…</a:t>
            </a:r>
          </a:p>
          <a:p>
            <a:endParaRPr lang="en-US" dirty="0"/>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13</a:t>
            </a:fld>
            <a:endParaRPr lang="en-US"/>
          </a:p>
        </p:txBody>
      </p:sp>
    </p:spTree>
    <p:extLst>
      <p:ext uri="{BB962C8B-B14F-4D97-AF65-F5344CB8AC3E}">
        <p14:creationId xmlns:p14="http://schemas.microsoft.com/office/powerpoint/2010/main" val="674563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correct the machine generated labels, we could have used an existing annotation tool like CVAT</a:t>
            </a:r>
          </a:p>
          <a:p>
            <a:r>
              <a:rPr lang="en-US" dirty="0"/>
              <a:t>However, CVAT made labeling faces difficult because it supports creating labels only at the beginning of the job so to annotate a person’s identity we needed to manually edit a tag field we generated during the auto-labeling process.</a:t>
            </a:r>
          </a:p>
          <a:p>
            <a:r>
              <a:rPr lang="en-US" dirty="0"/>
              <a:t>This meant we would have to type each person’s name on each frame which made it time consuming to label each video as well as difficult because I would have needed to remember each person’s name</a:t>
            </a:r>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14</a:t>
            </a:fld>
            <a:endParaRPr lang="en-US"/>
          </a:p>
        </p:txBody>
      </p:sp>
    </p:spTree>
    <p:extLst>
      <p:ext uri="{BB962C8B-B14F-4D97-AF65-F5344CB8AC3E}">
        <p14:creationId xmlns:p14="http://schemas.microsoft.com/office/powerpoint/2010/main" val="4059054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make the labeling process easier on myself, I wrote a custom annotation tool using python and </a:t>
            </a:r>
            <a:r>
              <a:rPr lang="en-US" dirty="0" err="1"/>
              <a:t>tkinter</a:t>
            </a:r>
            <a:r>
              <a:rPr lang="en-US" dirty="0"/>
              <a:t> that used a merge-split strategy to label faces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chose python and </a:t>
            </a:r>
            <a:r>
              <a:rPr lang="en-US" dirty="0" err="1"/>
              <a:t>tkinter</a:t>
            </a:r>
            <a:r>
              <a:rPr lang="en-US" dirty="0"/>
              <a:t> because it allowed for a quick development time</a:t>
            </a:r>
          </a:p>
          <a:p>
            <a:r>
              <a:rPr lang="en-US" dirty="0"/>
              <a:t>To start the correction process I would load the auto-labeled sub-video folder using the interface shown in this slide</a:t>
            </a:r>
          </a:p>
        </p:txBody>
      </p:sp>
      <p:sp>
        <p:nvSpPr>
          <p:cNvPr id="4" name="Slide Number Placeholder 3"/>
          <p:cNvSpPr>
            <a:spLocks noGrp="1"/>
          </p:cNvSpPr>
          <p:nvPr>
            <p:ph type="sldNum" sz="quarter" idx="5"/>
          </p:nvPr>
        </p:nvSpPr>
        <p:spPr/>
        <p:txBody>
          <a:bodyPr/>
          <a:lstStyle/>
          <a:p>
            <a:fld id="{6A4D131F-B48A-7B42-AA85-73781FBA6BF2}" type="slidenum">
              <a:rPr lang="en-US" smtClean="0"/>
              <a:t>15</a:t>
            </a:fld>
            <a:endParaRPr lang="en-US"/>
          </a:p>
        </p:txBody>
      </p:sp>
    </p:spTree>
    <p:extLst>
      <p:ext uri="{BB962C8B-B14F-4D97-AF65-F5344CB8AC3E}">
        <p14:creationId xmlns:p14="http://schemas.microsoft.com/office/powerpoint/2010/main" val="2695500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follow this process:</a:t>
            </a:r>
          </a:p>
          <a:p>
            <a:r>
              <a:rPr lang="en-US" dirty="0"/>
              <a:t>When starting the correction process, I was presented with the view on the left which would have exemplar images of what the auto annotator thought each group was. </a:t>
            </a:r>
          </a:p>
          <a:p>
            <a:r>
              <a:rPr lang="en-US" dirty="0"/>
              <a:t>From this view, if the annotator noticed that two groups were of the same person, they could select them and merge them together.</a:t>
            </a:r>
          </a:p>
          <a:p>
            <a:r>
              <a:rPr lang="en-US" dirty="0"/>
              <a:t>But what if an auto-labeled group had people of different identities as shown on the right?</a:t>
            </a:r>
          </a:p>
          <a:p>
            <a:r>
              <a:rPr lang="en-US" dirty="0"/>
              <a:t>The annotator would need to click into that group and and select each person that was in the wrong group then click the split button</a:t>
            </a:r>
          </a:p>
          <a:p>
            <a:r>
              <a:rPr lang="en-US" dirty="0"/>
              <a:t>This would create a new group that for each person that could then be merged with existing groups from the merge view</a:t>
            </a:r>
          </a:p>
          <a:p>
            <a:r>
              <a:rPr lang="en-US" dirty="0"/>
              <a:t>Additionally, from the split view, annotators could also label “Faces” with FP and BH which stand for False Positive and Back of Head respectively</a:t>
            </a:r>
          </a:p>
          <a:p>
            <a:r>
              <a:rPr lang="en-US" dirty="0"/>
              <a:t>We decided to include this information because when using our face detector, we included every face to make sure that we didn’t’ lose any prospective faces</a:t>
            </a:r>
          </a:p>
          <a:p>
            <a:endParaRPr lang="en-US" dirty="0"/>
          </a:p>
          <a:p>
            <a:r>
              <a:rPr lang="en-US" dirty="0"/>
              <a:t>Its also important to notice how student of different </a:t>
            </a:r>
            <a:r>
              <a:rPr lang="en-US" dirty="0" err="1"/>
              <a:t>identies</a:t>
            </a:r>
            <a:r>
              <a:rPr lang="en-US" dirty="0"/>
              <a:t> are grouped together by the model’s predictions. This is why we are looking to solve this problem</a:t>
            </a:r>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16</a:t>
            </a:fld>
            <a:endParaRPr lang="en-US"/>
          </a:p>
        </p:txBody>
      </p:sp>
    </p:spTree>
    <p:extLst>
      <p:ext uri="{BB962C8B-B14F-4D97-AF65-F5344CB8AC3E}">
        <p14:creationId xmlns:p14="http://schemas.microsoft.com/office/powerpoint/2010/main" val="3104432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about two weeks of labeling, we got a dataset with the following properties</a:t>
            </a:r>
          </a:p>
          <a:p>
            <a:r>
              <a:rPr lang="en-US" dirty="0"/>
              <a:t>As you can see we annotated about 38,000 different faces using the strategy we described earlier</a:t>
            </a:r>
          </a:p>
          <a:p>
            <a:r>
              <a:rPr lang="en-US" dirty="0"/>
              <a:t>Does anyone have any questions on our dataset/ collection method?</a:t>
            </a:r>
          </a:p>
          <a:p>
            <a:r>
              <a:rPr lang="en-US" dirty="0"/>
              <a:t>At the end got about 267 total </a:t>
            </a:r>
            <a:r>
              <a:rPr lang="en-US" dirty="0" err="1"/>
              <a:t>subvideos</a:t>
            </a:r>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17</a:t>
            </a:fld>
            <a:endParaRPr lang="en-US"/>
          </a:p>
        </p:txBody>
      </p:sp>
    </p:spTree>
    <p:extLst>
      <p:ext uri="{BB962C8B-B14F-4D97-AF65-F5344CB8AC3E}">
        <p14:creationId xmlns:p14="http://schemas.microsoft.com/office/powerpoint/2010/main" val="1227583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 had a fully annotated dataset, we were able to start running our simulations</a:t>
            </a:r>
          </a:p>
          <a:p>
            <a:r>
              <a:rPr lang="en-US" dirty="0"/>
              <a:t>The first strategy we chose to explore was to present annotators with pre-labeled video frames and have them only correct annotations if the label was wrong.</a:t>
            </a:r>
          </a:p>
          <a:p>
            <a:r>
              <a:rPr lang="en-US" dirty="0"/>
              <a:t>A mock of how this would look outside of simulation can be seen in this image</a:t>
            </a:r>
          </a:p>
          <a:p>
            <a:r>
              <a:rPr lang="en-US" dirty="0"/>
              <a:t>Here an annotator is presented with a frame and bounding boxes around all the detected faces</a:t>
            </a:r>
          </a:p>
          <a:p>
            <a:r>
              <a:rPr lang="en-US" dirty="0"/>
              <a:t>They can then select a bounding box and label it with the face of the corresponding student from a previous frame</a:t>
            </a:r>
          </a:p>
          <a:p>
            <a:r>
              <a:rPr lang="en-US" dirty="0"/>
              <a:t>Because some faces are automatically correct, the annotator would not need to relabel each student which should save them time</a:t>
            </a:r>
          </a:p>
          <a:p>
            <a:endParaRPr lang="en-US" dirty="0"/>
          </a:p>
          <a:p>
            <a:r>
              <a:rPr lang="en-US" dirty="0"/>
              <a:t>We tried two different experiments using this type of strategy: using just an off-the-shelf model and retraining the model after n-videos were labeled</a:t>
            </a:r>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18</a:t>
            </a:fld>
            <a:endParaRPr lang="en-US"/>
          </a:p>
        </p:txBody>
      </p:sp>
    </p:spTree>
    <p:extLst>
      <p:ext uri="{BB962C8B-B14F-4D97-AF65-F5344CB8AC3E}">
        <p14:creationId xmlns:p14="http://schemas.microsoft.com/office/powerpoint/2010/main" val="253011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the same pipeline for classifying faces in all of our </a:t>
            </a:r>
            <a:r>
              <a:rPr lang="en-US" dirty="0" err="1"/>
              <a:t>facenet</a:t>
            </a:r>
            <a:r>
              <a:rPr lang="en-US" dirty="0"/>
              <a:t> corrections experiments</a:t>
            </a:r>
          </a:p>
          <a:p>
            <a:r>
              <a:rPr lang="en-US" dirty="0"/>
              <a:t>This pipeline can be seen here.</a:t>
            </a:r>
          </a:p>
          <a:p>
            <a:r>
              <a:rPr lang="en-US" dirty="0"/>
              <a:t>First we loaded a video using the labels file for the dataset as well as each frame. We used the labels file to crop faces, but we ignored false positives and back of heads</a:t>
            </a:r>
          </a:p>
          <a:p>
            <a:r>
              <a:rPr lang="en-US" dirty="0"/>
              <a:t>After we cropped the faces, we resized the face to a 160x160 pixel dimension because this is the dimensions the </a:t>
            </a:r>
            <a:r>
              <a:rPr lang="en-US" dirty="0" err="1"/>
              <a:t>facenet</a:t>
            </a:r>
            <a:r>
              <a:rPr lang="en-US" dirty="0"/>
              <a:t> encoder expected. </a:t>
            </a:r>
          </a:p>
          <a:p>
            <a:r>
              <a:rPr lang="en-US" dirty="0"/>
              <a:t>Then we fed the resized face into our encoder model to get a 512 dimensional encoding for each face within the batch which we fed into a KNN classifier</a:t>
            </a:r>
          </a:p>
          <a:p>
            <a:r>
              <a:rPr lang="en-US" dirty="0"/>
              <a:t>This KNN classifier used a value of K=1 because for this experiment we wanted to see how well the </a:t>
            </a:r>
            <a:r>
              <a:rPr lang="en-US" dirty="0" err="1"/>
              <a:t>facenet</a:t>
            </a:r>
            <a:r>
              <a:rPr lang="en-US" dirty="0"/>
              <a:t> model worked more than the KNN classifier</a:t>
            </a:r>
          </a:p>
        </p:txBody>
      </p:sp>
      <p:sp>
        <p:nvSpPr>
          <p:cNvPr id="4" name="Slide Number Placeholder 3"/>
          <p:cNvSpPr>
            <a:spLocks noGrp="1"/>
          </p:cNvSpPr>
          <p:nvPr>
            <p:ph type="sldNum" sz="quarter" idx="5"/>
          </p:nvPr>
        </p:nvSpPr>
        <p:spPr/>
        <p:txBody>
          <a:bodyPr/>
          <a:lstStyle/>
          <a:p>
            <a:fld id="{6A4D131F-B48A-7B42-AA85-73781FBA6BF2}" type="slidenum">
              <a:rPr lang="en-US" smtClean="0"/>
              <a:t>19</a:t>
            </a:fld>
            <a:endParaRPr lang="en-US"/>
          </a:p>
        </p:txBody>
      </p:sp>
    </p:spTree>
    <p:extLst>
      <p:ext uri="{BB962C8B-B14F-4D97-AF65-F5344CB8AC3E}">
        <p14:creationId xmlns:p14="http://schemas.microsoft.com/office/powerpoint/2010/main" val="3149375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off-the-shelf experiment, we saw promising results that showed about a 10 times reduction in user actions</a:t>
            </a:r>
          </a:p>
          <a:p>
            <a:r>
              <a:rPr lang="en-US" dirty="0"/>
              <a:t>Over the course of the entire experiment, the </a:t>
            </a:r>
            <a:r>
              <a:rPr lang="en-US" dirty="0" err="1"/>
              <a:t>facenet</a:t>
            </a:r>
            <a:r>
              <a:rPr lang="en-US" dirty="0"/>
              <a:t> model classified about 88% of the faces correctly</a:t>
            </a:r>
          </a:p>
        </p:txBody>
      </p:sp>
      <p:sp>
        <p:nvSpPr>
          <p:cNvPr id="4" name="Slide Number Placeholder 3"/>
          <p:cNvSpPr>
            <a:spLocks noGrp="1"/>
          </p:cNvSpPr>
          <p:nvPr>
            <p:ph type="sldNum" sz="quarter" idx="5"/>
          </p:nvPr>
        </p:nvSpPr>
        <p:spPr/>
        <p:txBody>
          <a:bodyPr/>
          <a:lstStyle/>
          <a:p>
            <a:fld id="{6A4D131F-B48A-7B42-AA85-73781FBA6BF2}" type="slidenum">
              <a:rPr lang="en-US" smtClean="0"/>
              <a:t>20</a:t>
            </a:fld>
            <a:endParaRPr lang="en-US"/>
          </a:p>
        </p:txBody>
      </p:sp>
    </p:spTree>
    <p:extLst>
      <p:ext uri="{BB962C8B-B14F-4D97-AF65-F5344CB8AC3E}">
        <p14:creationId xmlns:p14="http://schemas.microsoft.com/office/powerpoint/2010/main" val="45789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method of tracking people is to manually annotate annotate when and where each person appears within a video.</a:t>
            </a:r>
          </a:p>
          <a:p>
            <a:r>
              <a:rPr lang="en-US" dirty="0"/>
              <a:t>However, this is a very time-consuming process which means that it is also expensive</a:t>
            </a:r>
          </a:p>
          <a:p>
            <a:r>
              <a:rPr lang="en-US" dirty="0"/>
              <a:t>So what can we do when there is a task that takes a long time to complete?</a:t>
            </a:r>
          </a:p>
        </p:txBody>
      </p:sp>
      <p:sp>
        <p:nvSpPr>
          <p:cNvPr id="4" name="Slide Number Placeholder 3"/>
          <p:cNvSpPr>
            <a:spLocks noGrp="1"/>
          </p:cNvSpPr>
          <p:nvPr>
            <p:ph type="sldNum" sz="quarter" idx="5"/>
          </p:nvPr>
        </p:nvSpPr>
        <p:spPr/>
        <p:txBody>
          <a:bodyPr/>
          <a:lstStyle/>
          <a:p>
            <a:fld id="{6A4D131F-B48A-7B42-AA85-73781FBA6BF2}" type="slidenum">
              <a:rPr lang="en-US" smtClean="0"/>
              <a:t>3</a:t>
            </a:fld>
            <a:endParaRPr lang="en-US"/>
          </a:p>
        </p:txBody>
      </p:sp>
    </p:spTree>
    <p:extLst>
      <p:ext uri="{BB962C8B-B14F-4D97-AF65-F5344CB8AC3E}">
        <p14:creationId xmlns:p14="http://schemas.microsoft.com/office/powerpoint/2010/main" val="1643467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using the off-the shelf model, we wanted to experiment with whether we could further reduce annotation load by retraining the </a:t>
            </a:r>
            <a:r>
              <a:rPr lang="en-US" dirty="0" err="1"/>
              <a:t>facenet</a:t>
            </a:r>
            <a:r>
              <a:rPr lang="en-US" dirty="0"/>
              <a:t> model on newly annotated data.</a:t>
            </a:r>
          </a:p>
          <a:p>
            <a:r>
              <a:rPr lang="en-US" dirty="0"/>
              <a:t>We thought that by improving the </a:t>
            </a:r>
            <a:r>
              <a:rPr lang="en-US" dirty="0" err="1"/>
              <a:t>facenet</a:t>
            </a:r>
            <a:r>
              <a:rPr lang="en-US" dirty="0"/>
              <a:t> model on classroom datasets, we would be able to further reduce the work annotators needed to take. </a:t>
            </a:r>
          </a:p>
          <a:p>
            <a:r>
              <a:rPr lang="en-US" dirty="0"/>
              <a:t>However, we found that this ended up reducing our model performance and also increasing the number of actions taken by the </a:t>
            </a:r>
            <a:r>
              <a:rPr lang="en-US" dirty="0" err="1"/>
              <a:t>annotor</a:t>
            </a:r>
            <a:endParaRPr lang="en-US" dirty="0"/>
          </a:p>
          <a:p>
            <a:r>
              <a:rPr lang="en-US" dirty="0"/>
              <a:t>We tried to tackle this issue by doing a grid-search to find </a:t>
            </a:r>
            <a:r>
              <a:rPr lang="en-US"/>
              <a:t>optimal hyperparameters </a:t>
            </a:r>
            <a:r>
              <a:rPr lang="en-US" dirty="0"/>
              <a:t>but these models ended up still performing worse than off-the-shelf models</a:t>
            </a:r>
          </a:p>
        </p:txBody>
      </p:sp>
      <p:sp>
        <p:nvSpPr>
          <p:cNvPr id="4" name="Slide Number Placeholder 3"/>
          <p:cNvSpPr>
            <a:spLocks noGrp="1"/>
          </p:cNvSpPr>
          <p:nvPr>
            <p:ph type="sldNum" sz="quarter" idx="5"/>
          </p:nvPr>
        </p:nvSpPr>
        <p:spPr/>
        <p:txBody>
          <a:bodyPr/>
          <a:lstStyle/>
          <a:p>
            <a:fld id="{6A4D131F-B48A-7B42-AA85-73781FBA6BF2}" type="slidenum">
              <a:rPr lang="en-US" smtClean="0"/>
              <a:t>21</a:t>
            </a:fld>
            <a:endParaRPr lang="en-US"/>
          </a:p>
        </p:txBody>
      </p:sp>
    </p:spTree>
    <p:extLst>
      <p:ext uri="{BB962C8B-B14F-4D97-AF65-F5344CB8AC3E}">
        <p14:creationId xmlns:p14="http://schemas.microsoft.com/office/powerpoint/2010/main" val="2208153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can see in the graph here, just taking an off the shelf model significantly reduces the number of actions an annotator needs to take </a:t>
            </a:r>
          </a:p>
          <a:p>
            <a:r>
              <a:rPr lang="en-US" dirty="0"/>
              <a:t>Surprisingly, retraining made the </a:t>
            </a:r>
            <a:r>
              <a:rPr lang="en-US" dirty="0" err="1"/>
              <a:t>facenet</a:t>
            </a:r>
            <a:r>
              <a:rPr lang="en-US" dirty="0"/>
              <a:t> model perform worse than the off-the-shelf model</a:t>
            </a:r>
          </a:p>
        </p:txBody>
      </p:sp>
      <p:sp>
        <p:nvSpPr>
          <p:cNvPr id="4" name="Slide Number Placeholder 3"/>
          <p:cNvSpPr>
            <a:spLocks noGrp="1"/>
          </p:cNvSpPr>
          <p:nvPr>
            <p:ph type="sldNum" sz="quarter" idx="5"/>
          </p:nvPr>
        </p:nvSpPr>
        <p:spPr/>
        <p:txBody>
          <a:bodyPr/>
          <a:lstStyle/>
          <a:p>
            <a:fld id="{6A4D131F-B48A-7B42-AA85-73781FBA6BF2}" type="slidenum">
              <a:rPr lang="en-US" smtClean="0"/>
              <a:t>22</a:t>
            </a:fld>
            <a:endParaRPr lang="en-US"/>
          </a:p>
        </p:txBody>
      </p:sp>
    </p:spTree>
    <p:extLst>
      <p:ext uri="{BB962C8B-B14F-4D97-AF65-F5344CB8AC3E}">
        <p14:creationId xmlns:p14="http://schemas.microsoft.com/office/powerpoint/2010/main" val="2934609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next experiments, we wanted to evaluate whether we need to label every face, or we could get satisfactory performance by labeling a subset of faces and letting the encoder KNN pipeline handle the rest</a:t>
            </a:r>
          </a:p>
          <a:p>
            <a:r>
              <a:rPr lang="en-US" dirty="0"/>
              <a:t>We also wanted to know how many faces we would need to label to get this performance</a:t>
            </a:r>
          </a:p>
        </p:txBody>
      </p:sp>
      <p:sp>
        <p:nvSpPr>
          <p:cNvPr id="4" name="Slide Number Placeholder 3"/>
          <p:cNvSpPr>
            <a:spLocks noGrp="1"/>
          </p:cNvSpPr>
          <p:nvPr>
            <p:ph type="sldNum" sz="quarter" idx="5"/>
          </p:nvPr>
        </p:nvSpPr>
        <p:spPr/>
        <p:txBody>
          <a:bodyPr/>
          <a:lstStyle/>
          <a:p>
            <a:fld id="{6A4D131F-B48A-7B42-AA85-73781FBA6BF2}" type="slidenum">
              <a:rPr lang="en-US" smtClean="0"/>
              <a:t>23</a:t>
            </a:fld>
            <a:endParaRPr lang="en-US"/>
          </a:p>
        </p:txBody>
      </p:sp>
    </p:spTree>
    <p:extLst>
      <p:ext uri="{BB962C8B-B14F-4D97-AF65-F5344CB8AC3E}">
        <p14:creationId xmlns:p14="http://schemas.microsoft.com/office/powerpoint/2010/main" val="2372252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user workflow for this might look like an annotator labeling only the first 70 faces in a video and then allowing the model to predict the rest of the faces</a:t>
            </a:r>
          </a:p>
          <a:p>
            <a:r>
              <a:rPr lang="en-US" dirty="0"/>
              <a:t>This annotation can be done by selecting the first frames with n total faces in them and then having an annotator label them</a:t>
            </a:r>
          </a:p>
          <a:p>
            <a:r>
              <a:rPr lang="en-US" dirty="0"/>
              <a:t>Or faces can be chosen at random and the split/merge strategy can be employed to create the identities</a:t>
            </a:r>
          </a:p>
        </p:txBody>
      </p:sp>
      <p:sp>
        <p:nvSpPr>
          <p:cNvPr id="4" name="Slide Number Placeholder 3"/>
          <p:cNvSpPr>
            <a:spLocks noGrp="1"/>
          </p:cNvSpPr>
          <p:nvPr>
            <p:ph type="sldNum" sz="quarter" idx="5"/>
          </p:nvPr>
        </p:nvSpPr>
        <p:spPr/>
        <p:txBody>
          <a:bodyPr/>
          <a:lstStyle/>
          <a:p>
            <a:fld id="{6A4D131F-B48A-7B42-AA85-73781FBA6BF2}" type="slidenum">
              <a:rPr lang="en-US" smtClean="0"/>
              <a:t>24</a:t>
            </a:fld>
            <a:endParaRPr lang="en-US"/>
          </a:p>
        </p:txBody>
      </p:sp>
    </p:spTree>
    <p:extLst>
      <p:ext uri="{BB962C8B-B14F-4D97-AF65-F5344CB8AC3E}">
        <p14:creationId xmlns:p14="http://schemas.microsoft.com/office/powerpoint/2010/main" val="1641376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figure out whether this was a viable strategy, we got the encodings of each face within a video and ran KNN on the encodings progressively increasing the number of exemplars included for each iteration</a:t>
            </a:r>
          </a:p>
          <a:p>
            <a:endParaRPr lang="en-US" dirty="0"/>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25</a:t>
            </a:fld>
            <a:endParaRPr lang="en-US"/>
          </a:p>
        </p:txBody>
      </p:sp>
    </p:spTree>
    <p:extLst>
      <p:ext uri="{BB962C8B-B14F-4D97-AF65-F5344CB8AC3E}">
        <p14:creationId xmlns:p14="http://schemas.microsoft.com/office/powerpoint/2010/main" val="356064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 experiments, accuracy is a measure of how correct our final dataset is</a:t>
            </a:r>
          </a:p>
          <a:p>
            <a:r>
              <a:rPr lang="en-US" dirty="0"/>
              <a:t>The formula for it can be seen in this slide. </a:t>
            </a:r>
          </a:p>
          <a:p>
            <a:r>
              <a:rPr lang="en-US" dirty="0"/>
              <a:t>It is important to note that for this definition of accuracy, the accuracy will increase as the number of human annotated labels increases eventually reaching 100% in the case where every face is human annotated </a:t>
            </a:r>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26</a:t>
            </a:fld>
            <a:endParaRPr lang="en-US"/>
          </a:p>
        </p:txBody>
      </p:sp>
    </p:spTree>
    <p:extLst>
      <p:ext uri="{BB962C8B-B14F-4D97-AF65-F5344CB8AC3E}">
        <p14:creationId xmlns:p14="http://schemas.microsoft.com/office/powerpoint/2010/main" val="2730920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can see from the graph in this slide, labeling only a subset of the possible faces results in an accurate final dataset</a:t>
            </a:r>
          </a:p>
          <a:p>
            <a:r>
              <a:rPr lang="en-US" dirty="0"/>
              <a:t>In this graph, we can see that each exemplar has a large effect on the final accuracy until we reach the 100-exemplar point.</a:t>
            </a:r>
          </a:p>
          <a:p>
            <a:r>
              <a:rPr lang="en-US" dirty="0"/>
              <a:t>Afterwards, the graph here levels off which indicates that labeling exemplars past this point does not provide as strong of a benefit.</a:t>
            </a:r>
          </a:p>
          <a:p>
            <a:r>
              <a:rPr lang="en-US" dirty="0"/>
              <a:t>At the 100-exemplar point, the dataset’s accuracy is about 96%</a:t>
            </a:r>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27</a:t>
            </a:fld>
            <a:endParaRPr lang="en-US"/>
          </a:p>
        </p:txBody>
      </p:sp>
    </p:spTree>
    <p:extLst>
      <p:ext uri="{BB962C8B-B14F-4D97-AF65-F5344CB8AC3E}">
        <p14:creationId xmlns:p14="http://schemas.microsoft.com/office/powerpoint/2010/main" val="1913802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that attempted to reduce annotation load for semantic segmentation by labeling only uncertain pixels</a:t>
            </a:r>
          </a:p>
          <a:p>
            <a:r>
              <a:rPr lang="en-US" dirty="0"/>
              <a:t>Used a Pixel Selector model to find the pixels that were uncertain and then aggregated uncertain pixels together so that the annotator could label regions instead of individual pixels</a:t>
            </a:r>
          </a:p>
          <a:p>
            <a:r>
              <a:rPr lang="en-US" dirty="0"/>
              <a:t>This pixel selector model was initially trained on a source dataset and was used to label a target dataset</a:t>
            </a:r>
          </a:p>
          <a:p>
            <a:r>
              <a:rPr lang="en-US" dirty="0"/>
              <a:t>Pixel Selector model took existing feature extractor and added two classifier heads to the feature extractor</a:t>
            </a:r>
          </a:p>
          <a:p>
            <a:r>
              <a:rPr lang="en-US" dirty="0"/>
              <a:t>Uncertain pixels were pixels where two classifier heads disagreed on because if two classifiers were trained on the same dataset generated different predictions on a region, this means that there is a high variance in that region</a:t>
            </a:r>
          </a:p>
          <a:p>
            <a:r>
              <a:rPr lang="en-US" dirty="0"/>
              <a:t>The heads are initially trained on a source dataset, and then a discrepancy maximization step is run on the target dataset to increase the discrepancy between the two heads</a:t>
            </a:r>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28</a:t>
            </a:fld>
            <a:endParaRPr lang="en-US"/>
          </a:p>
        </p:txBody>
      </p:sp>
    </p:spTree>
    <p:extLst>
      <p:ext uri="{BB962C8B-B14F-4D97-AF65-F5344CB8AC3E}">
        <p14:creationId xmlns:p14="http://schemas.microsoft.com/office/powerpoint/2010/main" val="1267279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experiment can be seen as an extension of the exemplars experiment where the n images labeled by the annotator are the ones where the encoding model is the most uncertain about its predictions.</a:t>
            </a:r>
          </a:p>
          <a:p>
            <a:r>
              <a:rPr lang="en-US" dirty="0"/>
              <a:t>This still leads to one question though how do you quantify uncertainty within an encoding?</a:t>
            </a:r>
          </a:p>
        </p:txBody>
      </p:sp>
      <p:sp>
        <p:nvSpPr>
          <p:cNvPr id="4" name="Slide Number Placeholder 3"/>
          <p:cNvSpPr>
            <a:spLocks noGrp="1"/>
          </p:cNvSpPr>
          <p:nvPr>
            <p:ph type="sldNum" sz="quarter" idx="5"/>
          </p:nvPr>
        </p:nvSpPr>
        <p:spPr/>
        <p:txBody>
          <a:bodyPr/>
          <a:lstStyle/>
          <a:p>
            <a:fld id="{6A4D131F-B48A-7B42-AA85-73781FBA6BF2}" type="slidenum">
              <a:rPr lang="en-US" smtClean="0"/>
              <a:t>29</a:t>
            </a:fld>
            <a:endParaRPr lang="en-US"/>
          </a:p>
        </p:txBody>
      </p:sp>
    </p:spTree>
    <p:extLst>
      <p:ext uri="{BB962C8B-B14F-4D97-AF65-F5344CB8AC3E}">
        <p14:creationId xmlns:p14="http://schemas.microsoft.com/office/powerpoint/2010/main" val="709750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a similar approach to </a:t>
            </a:r>
            <a:r>
              <a:rPr lang="en-US" dirty="0" err="1"/>
              <a:t>LabOR</a:t>
            </a:r>
            <a:r>
              <a:rPr lang="en-US" dirty="0"/>
              <a:t> but instead of giving class labels, the heads gave encodings of the same dimensionality as the </a:t>
            </a:r>
            <a:r>
              <a:rPr lang="en-US" dirty="0" err="1"/>
              <a:t>facenet</a:t>
            </a:r>
            <a:r>
              <a:rPr lang="en-US" dirty="0"/>
              <a:t> model.</a:t>
            </a:r>
          </a:p>
          <a:p>
            <a:r>
              <a:rPr lang="en-US" dirty="0"/>
              <a:t>At this point, we still need to quantify the uncertainty into a scalar value</a:t>
            </a:r>
          </a:p>
        </p:txBody>
      </p:sp>
      <p:sp>
        <p:nvSpPr>
          <p:cNvPr id="4" name="Slide Number Placeholder 3"/>
          <p:cNvSpPr>
            <a:spLocks noGrp="1"/>
          </p:cNvSpPr>
          <p:nvPr>
            <p:ph type="sldNum" sz="quarter" idx="5"/>
          </p:nvPr>
        </p:nvSpPr>
        <p:spPr/>
        <p:txBody>
          <a:bodyPr/>
          <a:lstStyle/>
          <a:p>
            <a:fld id="{6A4D131F-B48A-7B42-AA85-73781FBA6BF2}" type="slidenum">
              <a:rPr lang="en-US" smtClean="0"/>
              <a:t>30</a:t>
            </a:fld>
            <a:endParaRPr lang="en-US"/>
          </a:p>
        </p:txBody>
      </p:sp>
    </p:spTree>
    <p:extLst>
      <p:ext uri="{BB962C8B-B14F-4D97-AF65-F5344CB8AC3E}">
        <p14:creationId xmlns:p14="http://schemas.microsoft.com/office/powerpoint/2010/main" val="275799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try to automate it…</a:t>
            </a:r>
          </a:p>
          <a:p>
            <a:r>
              <a:rPr lang="en-US" dirty="0"/>
              <a:t>Specifically, using facial recognition models we can reduce the time humans spend labeling</a:t>
            </a:r>
          </a:p>
          <a:p>
            <a:r>
              <a:rPr lang="en-US" dirty="0"/>
              <a:t>We chose facial recognition as our method of identifying people because there are already many existing models to both detect faces and identify who they belong to </a:t>
            </a:r>
          </a:p>
        </p:txBody>
      </p:sp>
      <p:sp>
        <p:nvSpPr>
          <p:cNvPr id="4" name="Slide Number Placeholder 3"/>
          <p:cNvSpPr>
            <a:spLocks noGrp="1"/>
          </p:cNvSpPr>
          <p:nvPr>
            <p:ph type="sldNum" sz="quarter" idx="5"/>
          </p:nvPr>
        </p:nvSpPr>
        <p:spPr/>
        <p:txBody>
          <a:bodyPr/>
          <a:lstStyle/>
          <a:p>
            <a:fld id="{6A4D131F-B48A-7B42-AA85-73781FBA6BF2}" type="slidenum">
              <a:rPr lang="en-US" smtClean="0"/>
              <a:t>4</a:t>
            </a:fld>
            <a:endParaRPr lang="en-US"/>
          </a:p>
        </p:txBody>
      </p:sp>
    </p:spTree>
    <p:extLst>
      <p:ext uri="{BB962C8B-B14F-4D97-AF65-F5344CB8AC3E}">
        <p14:creationId xmlns:p14="http://schemas.microsoft.com/office/powerpoint/2010/main" val="214643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pretty easy right? We can just get the L2 distance of the two head’s outputs and use that value as our metric</a:t>
            </a:r>
          </a:p>
        </p:txBody>
      </p:sp>
      <p:sp>
        <p:nvSpPr>
          <p:cNvPr id="4" name="Slide Number Placeholder 3"/>
          <p:cNvSpPr>
            <a:spLocks noGrp="1"/>
          </p:cNvSpPr>
          <p:nvPr>
            <p:ph type="sldNum" sz="quarter" idx="5"/>
          </p:nvPr>
        </p:nvSpPr>
        <p:spPr/>
        <p:txBody>
          <a:bodyPr/>
          <a:lstStyle/>
          <a:p>
            <a:fld id="{6A4D131F-B48A-7B42-AA85-73781FBA6BF2}" type="slidenum">
              <a:rPr lang="en-US" smtClean="0"/>
              <a:t>31</a:t>
            </a:fld>
            <a:endParaRPr lang="en-US"/>
          </a:p>
        </p:txBody>
      </p:sp>
    </p:spTree>
    <p:extLst>
      <p:ext uri="{BB962C8B-B14F-4D97-AF65-F5344CB8AC3E}">
        <p14:creationId xmlns:p14="http://schemas.microsoft.com/office/powerpoint/2010/main" val="3649701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leads to the issue where different indices of the encodings can be swapped leading to head 1 being an approximate rotation of head 2 and the L2 distance being large when the two heads agree with each other.</a:t>
            </a:r>
          </a:p>
        </p:txBody>
      </p:sp>
      <p:sp>
        <p:nvSpPr>
          <p:cNvPr id="4" name="Slide Number Placeholder 3"/>
          <p:cNvSpPr>
            <a:spLocks noGrp="1"/>
          </p:cNvSpPr>
          <p:nvPr>
            <p:ph type="sldNum" sz="quarter" idx="5"/>
          </p:nvPr>
        </p:nvSpPr>
        <p:spPr/>
        <p:txBody>
          <a:bodyPr/>
          <a:lstStyle/>
          <a:p>
            <a:fld id="{6A4D131F-B48A-7B42-AA85-73781FBA6BF2}" type="slidenum">
              <a:rPr lang="en-US" smtClean="0"/>
              <a:t>32</a:t>
            </a:fld>
            <a:endParaRPr lang="en-US"/>
          </a:p>
        </p:txBody>
      </p:sp>
    </p:spTree>
    <p:extLst>
      <p:ext uri="{BB962C8B-B14F-4D97-AF65-F5344CB8AC3E}">
        <p14:creationId xmlns:p14="http://schemas.microsoft.com/office/powerpoint/2010/main" val="4098833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solve this, we quantify uncertainty a little differently </a:t>
            </a:r>
          </a:p>
          <a:p>
            <a:r>
              <a:rPr lang="en-US" dirty="0"/>
              <a:t>First we find the vector of L2 distances between the encoding from head j of face f and compare that encoding to those of all the other known faces</a:t>
            </a:r>
          </a:p>
          <a:p>
            <a:r>
              <a:rPr lang="en-US" dirty="0"/>
              <a:t>We then take the vector produced by </a:t>
            </a:r>
            <a:r>
              <a:rPr lang="en-US" dirty="0" err="1"/>
              <a:t>yj</a:t>
            </a:r>
            <a:r>
              <a:rPr lang="en-US" dirty="0"/>
              <a:t> and pass it into the </a:t>
            </a:r>
            <a:r>
              <a:rPr lang="en-US" dirty="0" err="1"/>
              <a:t>softmax</a:t>
            </a:r>
            <a:r>
              <a:rPr lang="en-US" dirty="0"/>
              <a:t> function which gives us a normalized vector that takes the distance of each identity from the encoded image into account</a:t>
            </a:r>
          </a:p>
          <a:p>
            <a:r>
              <a:rPr lang="en-US" dirty="0"/>
              <a:t>We then use the cross-entropy function between the two </a:t>
            </a:r>
            <a:r>
              <a:rPr lang="en-US" dirty="0" err="1"/>
              <a:t>softmax</a:t>
            </a:r>
            <a:r>
              <a:rPr lang="en-US" dirty="0"/>
              <a:t> outputs in order to measure the agreement between the two encoding functions</a:t>
            </a:r>
          </a:p>
          <a:p>
            <a:r>
              <a:rPr lang="en-US" dirty="0"/>
              <a:t>If the cross-entropy is high, then that means that the two heads disagree with each other while a low cross entropy means the two heads agree</a:t>
            </a:r>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33</a:t>
            </a:fld>
            <a:endParaRPr lang="en-US"/>
          </a:p>
        </p:txBody>
      </p:sp>
    </p:spTree>
    <p:extLst>
      <p:ext uri="{BB962C8B-B14F-4D97-AF65-F5344CB8AC3E}">
        <p14:creationId xmlns:p14="http://schemas.microsoft.com/office/powerpoint/2010/main" val="1527166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failure case of our uncertainty model is that the two heads learn to produce just different values for any value.</a:t>
            </a:r>
          </a:p>
          <a:p>
            <a:r>
              <a:rPr lang="en-US" dirty="0"/>
              <a:t>It is important that our regimes don’t produce heads that produce random encodings because this does not give us any signal on the uncertainty</a:t>
            </a:r>
          </a:p>
          <a:p>
            <a:r>
              <a:rPr lang="en-US" dirty="0"/>
              <a:t>So, we tried 3 training regimes to produce a useful model</a:t>
            </a:r>
          </a:p>
          <a:p>
            <a:r>
              <a:rPr lang="en-US" dirty="0"/>
              <a:t>Additionally, because we want to quantify the uncertainty of the pre-trained model, we freeze the encoder model</a:t>
            </a:r>
          </a:p>
        </p:txBody>
      </p:sp>
      <p:sp>
        <p:nvSpPr>
          <p:cNvPr id="4" name="Slide Number Placeholder 3"/>
          <p:cNvSpPr>
            <a:spLocks noGrp="1"/>
          </p:cNvSpPr>
          <p:nvPr>
            <p:ph type="sldNum" sz="quarter" idx="5"/>
          </p:nvPr>
        </p:nvSpPr>
        <p:spPr/>
        <p:txBody>
          <a:bodyPr/>
          <a:lstStyle/>
          <a:p>
            <a:fld id="{6A4D131F-B48A-7B42-AA85-73781FBA6BF2}" type="slidenum">
              <a:rPr lang="en-US" smtClean="0"/>
              <a:t>34</a:t>
            </a:fld>
            <a:endParaRPr lang="en-US"/>
          </a:p>
        </p:txBody>
      </p:sp>
    </p:spTree>
    <p:extLst>
      <p:ext uri="{BB962C8B-B14F-4D97-AF65-F5344CB8AC3E}">
        <p14:creationId xmlns:p14="http://schemas.microsoft.com/office/powerpoint/2010/main" val="3489123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source dataset within our training regimes, we use the Labeled Faces in the wild dataset</a:t>
            </a:r>
          </a:p>
        </p:txBody>
      </p:sp>
      <p:sp>
        <p:nvSpPr>
          <p:cNvPr id="4" name="Slide Number Placeholder 3"/>
          <p:cNvSpPr>
            <a:spLocks noGrp="1"/>
          </p:cNvSpPr>
          <p:nvPr>
            <p:ph type="sldNum" sz="quarter" idx="5"/>
          </p:nvPr>
        </p:nvSpPr>
        <p:spPr/>
        <p:txBody>
          <a:bodyPr/>
          <a:lstStyle/>
          <a:p>
            <a:fld id="{6A4D131F-B48A-7B42-AA85-73781FBA6BF2}" type="slidenum">
              <a:rPr lang="en-US" smtClean="0"/>
              <a:t>35</a:t>
            </a:fld>
            <a:endParaRPr lang="en-US"/>
          </a:p>
        </p:txBody>
      </p:sp>
    </p:spTree>
    <p:extLst>
      <p:ext uri="{BB962C8B-B14F-4D97-AF65-F5344CB8AC3E}">
        <p14:creationId xmlns:p14="http://schemas.microsoft.com/office/powerpoint/2010/main" val="1921155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training regime we use to tune the uncertainty heads is one where we just use batch hard triplet loss to reduce their loss</a:t>
            </a:r>
          </a:p>
          <a:p>
            <a:r>
              <a:rPr lang="en-US" dirty="0"/>
              <a:t>We start off this process by initializing both heads randomly and training both at the same time. </a:t>
            </a:r>
          </a:p>
          <a:p>
            <a:r>
              <a:rPr lang="en-US" dirty="0"/>
              <a:t>Because of the random initialization, we hope that both heads reach different local minima’s</a:t>
            </a:r>
          </a:p>
        </p:txBody>
      </p:sp>
      <p:sp>
        <p:nvSpPr>
          <p:cNvPr id="4" name="Slide Number Placeholder 3"/>
          <p:cNvSpPr>
            <a:spLocks noGrp="1"/>
          </p:cNvSpPr>
          <p:nvPr>
            <p:ph type="sldNum" sz="quarter" idx="5"/>
          </p:nvPr>
        </p:nvSpPr>
        <p:spPr/>
        <p:txBody>
          <a:bodyPr/>
          <a:lstStyle/>
          <a:p>
            <a:fld id="{6A4D131F-B48A-7B42-AA85-73781FBA6BF2}" type="slidenum">
              <a:rPr lang="en-US" smtClean="0"/>
              <a:t>36</a:t>
            </a:fld>
            <a:endParaRPr lang="en-US"/>
          </a:p>
        </p:txBody>
      </p:sp>
    </p:spTree>
    <p:extLst>
      <p:ext uri="{BB962C8B-B14F-4D97-AF65-F5344CB8AC3E}">
        <p14:creationId xmlns:p14="http://schemas.microsoft.com/office/powerpoint/2010/main" val="269181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before, we initialize both heads randomly</a:t>
            </a:r>
          </a:p>
          <a:p>
            <a:r>
              <a:rPr lang="en-US" dirty="0"/>
              <a:t>This time however our loss function combines both triplet loss and discrepancy loss to train the two heads</a:t>
            </a:r>
          </a:p>
          <a:p>
            <a:r>
              <a:rPr lang="en-US" dirty="0"/>
              <a:t>Alpha is a hyper parameter that weighs how much the discrepancy loss affects the overall loss</a:t>
            </a:r>
          </a:p>
          <a:p>
            <a:r>
              <a:rPr lang="en-US" dirty="0"/>
              <a:t>If alpha is too large, its possible that our two heads just output bad encodings</a:t>
            </a:r>
          </a:p>
        </p:txBody>
      </p:sp>
      <p:sp>
        <p:nvSpPr>
          <p:cNvPr id="4" name="Slide Number Placeholder 3"/>
          <p:cNvSpPr>
            <a:spLocks noGrp="1"/>
          </p:cNvSpPr>
          <p:nvPr>
            <p:ph type="sldNum" sz="quarter" idx="5"/>
          </p:nvPr>
        </p:nvSpPr>
        <p:spPr/>
        <p:txBody>
          <a:bodyPr/>
          <a:lstStyle/>
          <a:p>
            <a:fld id="{6A4D131F-B48A-7B42-AA85-73781FBA6BF2}" type="slidenum">
              <a:rPr lang="en-US" smtClean="0"/>
              <a:t>37</a:t>
            </a:fld>
            <a:endParaRPr lang="en-US"/>
          </a:p>
        </p:txBody>
      </p:sp>
    </p:spTree>
    <p:extLst>
      <p:ext uri="{BB962C8B-B14F-4D97-AF65-F5344CB8AC3E}">
        <p14:creationId xmlns:p14="http://schemas.microsoft.com/office/powerpoint/2010/main" val="3642186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Took best three models from previous training regimes and maximized the discrepancy loss</a:t>
            </a:r>
          </a:p>
          <a:p>
            <a:endParaRPr lang="en-US" dirty="0"/>
          </a:p>
          <a:p>
            <a:r>
              <a:rPr lang="en-US" dirty="0"/>
              <a:t>But how do we know which are the best models?</a:t>
            </a:r>
          </a:p>
        </p:txBody>
      </p:sp>
      <p:sp>
        <p:nvSpPr>
          <p:cNvPr id="4" name="Slide Number Placeholder 3"/>
          <p:cNvSpPr>
            <a:spLocks noGrp="1"/>
          </p:cNvSpPr>
          <p:nvPr>
            <p:ph type="sldNum" sz="quarter" idx="5"/>
          </p:nvPr>
        </p:nvSpPr>
        <p:spPr/>
        <p:txBody>
          <a:bodyPr/>
          <a:lstStyle/>
          <a:p>
            <a:fld id="{6A4D131F-B48A-7B42-AA85-73781FBA6BF2}" type="slidenum">
              <a:rPr lang="en-US" smtClean="0"/>
              <a:t>38</a:t>
            </a:fld>
            <a:endParaRPr lang="en-US"/>
          </a:p>
        </p:txBody>
      </p:sp>
    </p:spTree>
    <p:extLst>
      <p:ext uri="{BB962C8B-B14F-4D97-AF65-F5344CB8AC3E}">
        <p14:creationId xmlns:p14="http://schemas.microsoft.com/office/powerpoint/2010/main" val="3774797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use t-score to compare uncertainty of two heads between correctly labeled examples and incorrectly labeled 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t-score describes how different two groups distributions are, we want a large value for our t-test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the graphs shown in the diagram would yield a high t-score which is what we want(as long as the green is the correct uncertainty and red is the incorrect uncertainty)</a:t>
            </a:r>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39</a:t>
            </a:fld>
            <a:endParaRPr lang="en-US"/>
          </a:p>
        </p:txBody>
      </p:sp>
    </p:spTree>
    <p:extLst>
      <p:ext uri="{BB962C8B-B14F-4D97-AF65-F5344CB8AC3E}">
        <p14:creationId xmlns:p14="http://schemas.microsoft.com/office/powerpoint/2010/main" val="1211729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previous graphs are ideal, in practice it is much more difficult to train these types of models leading to distributions like this</a:t>
            </a:r>
          </a:p>
        </p:txBody>
      </p:sp>
      <p:sp>
        <p:nvSpPr>
          <p:cNvPr id="4" name="Slide Number Placeholder 3"/>
          <p:cNvSpPr>
            <a:spLocks noGrp="1"/>
          </p:cNvSpPr>
          <p:nvPr>
            <p:ph type="sldNum" sz="quarter" idx="5"/>
          </p:nvPr>
        </p:nvSpPr>
        <p:spPr/>
        <p:txBody>
          <a:bodyPr/>
          <a:lstStyle/>
          <a:p>
            <a:fld id="{6A4D131F-B48A-7B42-AA85-73781FBA6BF2}" type="slidenum">
              <a:rPr lang="en-US" smtClean="0"/>
              <a:t>40</a:t>
            </a:fld>
            <a:endParaRPr lang="en-US"/>
          </a:p>
        </p:txBody>
      </p:sp>
    </p:spTree>
    <p:extLst>
      <p:ext uri="{BB962C8B-B14F-4D97-AF65-F5344CB8AC3E}">
        <p14:creationId xmlns:p14="http://schemas.microsoft.com/office/powerpoint/2010/main" val="388079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do facial recognition is through the use of regular classification methods</a:t>
            </a:r>
          </a:p>
          <a:p>
            <a:r>
              <a:rPr lang="en-US" dirty="0"/>
              <a:t>This can be as simple as your favorite CNN with a </a:t>
            </a:r>
            <a:r>
              <a:rPr lang="en-US" dirty="0" err="1"/>
              <a:t>softmax</a:t>
            </a:r>
            <a:r>
              <a:rPr lang="en-US" dirty="0"/>
              <a:t> layer at the end</a:t>
            </a:r>
          </a:p>
          <a:p>
            <a:r>
              <a:rPr lang="en-US" dirty="0"/>
              <a:t>The major benefit to this time of facial recognition model is that they are much easier to train</a:t>
            </a:r>
          </a:p>
          <a:p>
            <a:r>
              <a:rPr lang="en-US" dirty="0"/>
              <a:t>However, if you need to detect an identity that does not line up with the trained identities, this type of model is not able to detect that identity</a:t>
            </a:r>
          </a:p>
        </p:txBody>
      </p:sp>
      <p:sp>
        <p:nvSpPr>
          <p:cNvPr id="4" name="Slide Number Placeholder 3"/>
          <p:cNvSpPr>
            <a:spLocks noGrp="1"/>
          </p:cNvSpPr>
          <p:nvPr>
            <p:ph type="sldNum" sz="quarter" idx="5"/>
          </p:nvPr>
        </p:nvSpPr>
        <p:spPr/>
        <p:txBody>
          <a:bodyPr/>
          <a:lstStyle/>
          <a:p>
            <a:fld id="{6A4D131F-B48A-7B42-AA85-73781FBA6BF2}" type="slidenum">
              <a:rPr lang="en-US" smtClean="0"/>
              <a:t>5</a:t>
            </a:fld>
            <a:endParaRPr lang="en-US"/>
          </a:p>
        </p:txBody>
      </p:sp>
    </p:spTree>
    <p:extLst>
      <p:ext uri="{BB962C8B-B14F-4D97-AF65-F5344CB8AC3E}">
        <p14:creationId xmlns:p14="http://schemas.microsoft.com/office/powerpoint/2010/main" val="2777330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understand whether labeling the most uncertain examples provides a benefit compared to randomly selecting which faces to label, we compared this experiment’s results to the exemplar experiment</a:t>
            </a:r>
          </a:p>
          <a:p>
            <a:r>
              <a:rPr lang="en-US" dirty="0"/>
              <a:t>Based on the graph, we see that labeling the most uncertain examples ended up reducing performance</a:t>
            </a:r>
          </a:p>
        </p:txBody>
      </p:sp>
      <p:sp>
        <p:nvSpPr>
          <p:cNvPr id="4" name="Slide Number Placeholder 3"/>
          <p:cNvSpPr>
            <a:spLocks noGrp="1"/>
          </p:cNvSpPr>
          <p:nvPr>
            <p:ph type="sldNum" sz="quarter" idx="5"/>
          </p:nvPr>
        </p:nvSpPr>
        <p:spPr/>
        <p:txBody>
          <a:bodyPr/>
          <a:lstStyle/>
          <a:p>
            <a:fld id="{6A4D131F-B48A-7B42-AA85-73781FBA6BF2}" type="slidenum">
              <a:rPr lang="en-US" smtClean="0"/>
              <a:t>41</a:t>
            </a:fld>
            <a:endParaRPr lang="en-US"/>
          </a:p>
        </p:txBody>
      </p:sp>
    </p:spTree>
    <p:extLst>
      <p:ext uri="{BB962C8B-B14F-4D97-AF65-F5344CB8AC3E}">
        <p14:creationId xmlns:p14="http://schemas.microsoft.com/office/powerpoint/2010/main" val="3258173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 results of the uncertainty experiment did not show an improvement compared to randomly selecting which faces to label, using our selection metric to select the best models did produce the best results. </a:t>
            </a:r>
          </a:p>
          <a:p>
            <a:r>
              <a:rPr lang="en-US" dirty="0"/>
              <a:t>As you can see in the chart here, the models with the higher t-score ended up performing more strongly than models that did not.</a:t>
            </a:r>
          </a:p>
          <a:p>
            <a:r>
              <a:rPr lang="en-US" dirty="0"/>
              <a:t>This is exciting because potentially with better training regimes, we could create an uncertainty model that is able to outperform random selection</a:t>
            </a:r>
          </a:p>
        </p:txBody>
      </p:sp>
      <p:sp>
        <p:nvSpPr>
          <p:cNvPr id="4" name="Slide Number Placeholder 3"/>
          <p:cNvSpPr>
            <a:spLocks noGrp="1"/>
          </p:cNvSpPr>
          <p:nvPr>
            <p:ph type="sldNum" sz="quarter" idx="5"/>
          </p:nvPr>
        </p:nvSpPr>
        <p:spPr/>
        <p:txBody>
          <a:bodyPr/>
          <a:lstStyle/>
          <a:p>
            <a:fld id="{6A4D131F-B48A-7B42-AA85-73781FBA6BF2}" type="slidenum">
              <a:rPr lang="en-US" smtClean="0"/>
              <a:t>42</a:t>
            </a:fld>
            <a:endParaRPr lang="en-US"/>
          </a:p>
        </p:txBody>
      </p:sp>
    </p:spTree>
    <p:extLst>
      <p:ext uri="{BB962C8B-B14F-4D97-AF65-F5344CB8AC3E}">
        <p14:creationId xmlns:p14="http://schemas.microsoft.com/office/powerpoint/2010/main" val="2144799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our first two training regimes performed the best. </a:t>
            </a:r>
          </a:p>
          <a:p>
            <a:r>
              <a:rPr lang="en-US" dirty="0"/>
              <a:t>Surprisingly, the discrepancy tuning regime ended up strongly reducing the benefit that our uncertainty produced.</a:t>
            </a:r>
          </a:p>
        </p:txBody>
      </p:sp>
      <p:sp>
        <p:nvSpPr>
          <p:cNvPr id="4" name="Slide Number Placeholder 3"/>
          <p:cNvSpPr>
            <a:spLocks noGrp="1"/>
          </p:cNvSpPr>
          <p:nvPr>
            <p:ph type="sldNum" sz="quarter" idx="5"/>
          </p:nvPr>
        </p:nvSpPr>
        <p:spPr/>
        <p:txBody>
          <a:bodyPr/>
          <a:lstStyle/>
          <a:p>
            <a:fld id="{6A4D131F-B48A-7B42-AA85-73781FBA6BF2}" type="slidenum">
              <a:rPr lang="en-US" smtClean="0"/>
              <a:t>43</a:t>
            </a:fld>
            <a:endParaRPr lang="en-US"/>
          </a:p>
        </p:txBody>
      </p:sp>
    </p:spTree>
    <p:extLst>
      <p:ext uri="{BB962C8B-B14F-4D97-AF65-F5344CB8AC3E}">
        <p14:creationId xmlns:p14="http://schemas.microsoft.com/office/powerpoint/2010/main" val="565721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Decrease cognitive load by showing picture</a:t>
            </a:r>
          </a:p>
          <a:p>
            <a:r>
              <a:rPr lang="en-US" dirty="0"/>
              <a:t>Take credit for first part of thesis for labeling and building custom tool</a:t>
            </a:r>
          </a:p>
          <a:p>
            <a:endParaRPr lang="en-US" dirty="0"/>
          </a:p>
        </p:txBody>
      </p:sp>
      <p:sp>
        <p:nvSpPr>
          <p:cNvPr id="4" name="Slide Number Placeholder 3"/>
          <p:cNvSpPr>
            <a:spLocks noGrp="1"/>
          </p:cNvSpPr>
          <p:nvPr>
            <p:ph type="sldNum" sz="quarter" idx="5"/>
          </p:nvPr>
        </p:nvSpPr>
        <p:spPr/>
        <p:txBody>
          <a:bodyPr/>
          <a:lstStyle/>
          <a:p>
            <a:fld id="{6A4D131F-B48A-7B42-AA85-73781FBA6BF2}" type="slidenum">
              <a:rPr lang="en-US" smtClean="0"/>
              <a:t>45</a:t>
            </a:fld>
            <a:endParaRPr lang="en-US"/>
          </a:p>
        </p:txBody>
      </p:sp>
    </p:spTree>
    <p:extLst>
      <p:ext uri="{BB962C8B-B14F-4D97-AF65-F5344CB8AC3E}">
        <p14:creationId xmlns:p14="http://schemas.microsoft.com/office/powerpoint/2010/main" val="197288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one common method to add new identities post training is through the use of metric encodings</a:t>
            </a:r>
          </a:p>
          <a:p>
            <a:r>
              <a:rPr lang="en-US" dirty="0"/>
              <a:t>Metric encoding attempts encode images of the same identity close together and images of different identities far apart. </a:t>
            </a:r>
          </a:p>
          <a:p>
            <a:r>
              <a:rPr lang="en-US" dirty="0"/>
              <a:t>After having an encoding network produce this, we can feed the embeddings into clustering/distance based classification algorithms to get an actual class for the image</a:t>
            </a:r>
          </a:p>
          <a:p>
            <a:r>
              <a:rPr lang="en-US" dirty="0"/>
              <a:t>Because the encodings are not pre-determined, this means that after training and encoding network we can use it to predict new identities as long as there are multiple examples of that identity in the dataset</a:t>
            </a:r>
          </a:p>
          <a:p>
            <a:endParaRPr lang="en-US" dirty="0"/>
          </a:p>
          <a:p>
            <a:r>
              <a:rPr lang="en-US" dirty="0"/>
              <a:t>TODO: How to Cite images?</a:t>
            </a:r>
          </a:p>
        </p:txBody>
      </p:sp>
      <p:sp>
        <p:nvSpPr>
          <p:cNvPr id="4" name="Slide Number Placeholder 3"/>
          <p:cNvSpPr>
            <a:spLocks noGrp="1"/>
          </p:cNvSpPr>
          <p:nvPr>
            <p:ph type="sldNum" sz="quarter" idx="5"/>
          </p:nvPr>
        </p:nvSpPr>
        <p:spPr/>
        <p:txBody>
          <a:bodyPr/>
          <a:lstStyle/>
          <a:p>
            <a:fld id="{6A4D131F-B48A-7B42-AA85-73781FBA6BF2}" type="slidenum">
              <a:rPr lang="en-US" smtClean="0"/>
              <a:t>6</a:t>
            </a:fld>
            <a:endParaRPr lang="en-US"/>
          </a:p>
        </p:txBody>
      </p:sp>
    </p:spTree>
    <p:extLst>
      <p:ext uri="{BB962C8B-B14F-4D97-AF65-F5344CB8AC3E}">
        <p14:creationId xmlns:p14="http://schemas.microsoft.com/office/powerpoint/2010/main" val="1398920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produce metric encoding models is to use triplet loss paired with a typical gradient descent strategy</a:t>
            </a:r>
          </a:p>
          <a:p>
            <a:r>
              <a:rPr lang="en-US" dirty="0"/>
              <a:t>This loss function selects an anchor image, positive image of the same class as the anchor and negative image of a different class</a:t>
            </a:r>
          </a:p>
          <a:p>
            <a:r>
              <a:rPr lang="en-US" dirty="0"/>
              <a:t>It then uses the loss function shown in the slide to move the positive image’s encoding closer to the anchor image’s encoding and the negative image’s encoding farther away</a:t>
            </a:r>
          </a:p>
        </p:txBody>
      </p:sp>
      <p:sp>
        <p:nvSpPr>
          <p:cNvPr id="4" name="Slide Number Placeholder 3"/>
          <p:cNvSpPr>
            <a:spLocks noGrp="1"/>
          </p:cNvSpPr>
          <p:nvPr>
            <p:ph type="sldNum" sz="quarter" idx="5"/>
          </p:nvPr>
        </p:nvSpPr>
        <p:spPr/>
        <p:txBody>
          <a:bodyPr/>
          <a:lstStyle/>
          <a:p>
            <a:fld id="{6A4D131F-B48A-7B42-AA85-73781FBA6BF2}" type="slidenum">
              <a:rPr lang="en-US" smtClean="0"/>
              <a:t>7</a:t>
            </a:fld>
            <a:endParaRPr lang="en-US"/>
          </a:p>
        </p:txBody>
      </p:sp>
    </p:spTree>
    <p:extLst>
      <p:ext uri="{BB962C8B-B14F-4D97-AF65-F5344CB8AC3E}">
        <p14:creationId xmlns:p14="http://schemas.microsoft.com/office/powerpoint/2010/main" val="275599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problem with many existing models is that they’re trained on non-diverse datasets which creates a bias in the models</a:t>
            </a:r>
          </a:p>
          <a:p>
            <a:r>
              <a:rPr lang="en-US" dirty="0"/>
              <a:t>For example, this is a sample of the Labeled Faces in the wild dataset where you can see that there are no children included</a:t>
            </a:r>
          </a:p>
          <a:p>
            <a:r>
              <a:rPr lang="en-US" dirty="0"/>
              <a:t>This means that models trained on these types of datasets don’t transfer well to classroom environments where understanding where dataset accuracy is mission critical</a:t>
            </a:r>
          </a:p>
        </p:txBody>
      </p:sp>
      <p:sp>
        <p:nvSpPr>
          <p:cNvPr id="4" name="Slide Number Placeholder 3"/>
          <p:cNvSpPr>
            <a:spLocks noGrp="1"/>
          </p:cNvSpPr>
          <p:nvPr>
            <p:ph type="sldNum" sz="quarter" idx="5"/>
          </p:nvPr>
        </p:nvSpPr>
        <p:spPr/>
        <p:txBody>
          <a:bodyPr/>
          <a:lstStyle/>
          <a:p>
            <a:fld id="{6A4D131F-B48A-7B42-AA85-73781FBA6BF2}" type="slidenum">
              <a:rPr lang="en-US" smtClean="0"/>
              <a:t>8</a:t>
            </a:fld>
            <a:endParaRPr lang="en-US"/>
          </a:p>
        </p:txBody>
      </p:sp>
    </p:spTree>
    <p:extLst>
      <p:ext uri="{BB962C8B-B14F-4D97-AF65-F5344CB8AC3E}">
        <p14:creationId xmlns:p14="http://schemas.microsoft.com/office/powerpoint/2010/main" val="114909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if we didn’t commit to having a model identify all people or manually annotate an entire video?</a:t>
            </a:r>
          </a:p>
          <a:p>
            <a:r>
              <a:rPr lang="en-US" dirty="0"/>
              <a:t>We can instead combine these approaches by having an annotator correct machine generated labels which makes sure the annotator does not need to generate all labels but also allows us to check that our dataset is labeled correctly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take this even farther, what if there are other strategies that allow us to to further reduce the amount of time spent labeling while still producing high quality annotations</a:t>
            </a:r>
          </a:p>
        </p:txBody>
      </p:sp>
      <p:sp>
        <p:nvSpPr>
          <p:cNvPr id="4" name="Slide Number Placeholder 3"/>
          <p:cNvSpPr>
            <a:spLocks noGrp="1"/>
          </p:cNvSpPr>
          <p:nvPr>
            <p:ph type="sldNum" sz="quarter" idx="5"/>
          </p:nvPr>
        </p:nvSpPr>
        <p:spPr/>
        <p:txBody>
          <a:bodyPr/>
          <a:lstStyle/>
          <a:p>
            <a:fld id="{6A4D131F-B48A-7B42-AA85-73781FBA6BF2}" type="slidenum">
              <a:rPr lang="en-US" smtClean="0"/>
              <a:t>9</a:t>
            </a:fld>
            <a:endParaRPr lang="en-US"/>
          </a:p>
        </p:txBody>
      </p:sp>
    </p:spTree>
    <p:extLst>
      <p:ext uri="{BB962C8B-B14F-4D97-AF65-F5344CB8AC3E}">
        <p14:creationId xmlns:p14="http://schemas.microsoft.com/office/powerpoint/2010/main" val="94138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estimate what type of effect this strategy has on labeling time, we developed a custom simulation engine we call </a:t>
            </a:r>
            <a:r>
              <a:rPr lang="en-US" dirty="0" err="1"/>
              <a:t>FaceSim</a:t>
            </a:r>
            <a:r>
              <a:rPr lang="en-US" dirty="0"/>
              <a:t> that allowed us to understand what type of strategies reduce an annotator’s workload the most</a:t>
            </a:r>
          </a:p>
          <a:p>
            <a:r>
              <a:rPr lang="en-US" dirty="0"/>
              <a:t>Because </a:t>
            </a:r>
            <a:r>
              <a:rPr lang="en-US" dirty="0" err="1"/>
              <a:t>FaceSim</a:t>
            </a:r>
            <a:r>
              <a:rPr lang="en-US" dirty="0"/>
              <a:t> is built out of many loosely coupled components, it is also extensible which allowed us to easily write new experiments without rewriting a lot of code</a:t>
            </a:r>
          </a:p>
          <a:p>
            <a:r>
              <a:rPr lang="en-US" dirty="0"/>
              <a:t>For every experiment, I averaged about 1 new class of code and re-used what was already written </a:t>
            </a:r>
          </a:p>
        </p:txBody>
      </p:sp>
      <p:sp>
        <p:nvSpPr>
          <p:cNvPr id="4" name="Slide Number Placeholder 3"/>
          <p:cNvSpPr>
            <a:spLocks noGrp="1"/>
          </p:cNvSpPr>
          <p:nvPr>
            <p:ph type="sldNum" sz="quarter" idx="5"/>
          </p:nvPr>
        </p:nvSpPr>
        <p:spPr/>
        <p:txBody>
          <a:bodyPr/>
          <a:lstStyle/>
          <a:p>
            <a:fld id="{6A4D131F-B48A-7B42-AA85-73781FBA6BF2}" type="slidenum">
              <a:rPr lang="en-US" smtClean="0"/>
              <a:t>10</a:t>
            </a:fld>
            <a:endParaRPr lang="en-US"/>
          </a:p>
        </p:txBody>
      </p:sp>
    </p:spTree>
    <p:extLst>
      <p:ext uri="{BB962C8B-B14F-4D97-AF65-F5344CB8AC3E}">
        <p14:creationId xmlns:p14="http://schemas.microsoft.com/office/powerpoint/2010/main" val="2454296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greyWatermark-20.png"/>
          <p:cNvPicPr>
            <a:picLocks noChangeAspect="1"/>
          </p:cNvPicPr>
          <p:nvPr/>
        </p:nvPicPr>
        <p:blipFill>
          <a:blip r:embed="rId2" cstate="print"/>
          <a:stretch>
            <a:fillRect/>
          </a:stretch>
        </p:blipFill>
        <p:spPr>
          <a:xfrm>
            <a:off x="6914120" y="2981886"/>
            <a:ext cx="5277880" cy="3876115"/>
          </a:xfrm>
          <a:prstGeom prst="rect">
            <a:avLst/>
          </a:prstGeom>
        </p:spPr>
      </p:pic>
      <p:sp>
        <p:nvSpPr>
          <p:cNvPr id="2" name="Title 1"/>
          <p:cNvSpPr>
            <a:spLocks noGrp="1"/>
          </p:cNvSpPr>
          <p:nvPr>
            <p:ph type="ctrTitle"/>
          </p:nvPr>
        </p:nvSpPr>
        <p:spPr>
          <a:xfrm>
            <a:off x="609600" y="2286000"/>
            <a:ext cx="9144000" cy="1524000"/>
          </a:xfrm>
        </p:spPr>
        <p:txBody>
          <a:bodyPr>
            <a:noAutofit/>
          </a:bodyPr>
          <a:lstStyle>
            <a:lvl1pPr>
              <a:defRPr sz="4000" b="1"/>
            </a:lvl1pPr>
          </a:lstStyle>
          <a:p>
            <a:r>
              <a:rPr lang="en-US"/>
              <a:t>Click to edit Master title style</a:t>
            </a:r>
            <a:endParaRPr lang="en-US" dirty="0"/>
          </a:p>
        </p:txBody>
      </p:sp>
      <p:sp>
        <p:nvSpPr>
          <p:cNvPr id="3" name="Subtitle 2"/>
          <p:cNvSpPr>
            <a:spLocks noGrp="1"/>
          </p:cNvSpPr>
          <p:nvPr>
            <p:ph type="subTitle" idx="1"/>
          </p:nvPr>
        </p:nvSpPr>
        <p:spPr>
          <a:xfrm>
            <a:off x="609600" y="4041648"/>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00" y="990601"/>
            <a:ext cx="3657600" cy="88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9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C64983DA-8F4B-F447-AB38-AED776C2EA22}"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609600" y="1524000"/>
            <a:ext cx="7823200" cy="4648200"/>
          </a:xfrm>
        </p:spPr>
        <p:txBody>
          <a:bodyPr/>
          <a:lstStyle/>
          <a:p>
            <a:r>
              <a:rPr lang="en-US"/>
              <a:t>Click icon to add picture</a:t>
            </a:r>
          </a:p>
        </p:txBody>
      </p:sp>
      <p:sp>
        <p:nvSpPr>
          <p:cNvPr id="8" name="Text Placeholder 7"/>
          <p:cNvSpPr>
            <a:spLocks noGrp="1"/>
          </p:cNvSpPr>
          <p:nvPr>
            <p:ph type="body" sz="quarter" idx="13"/>
          </p:nvPr>
        </p:nvSpPr>
        <p:spPr>
          <a:xfrm>
            <a:off x="8737600" y="1524000"/>
            <a:ext cx="28448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23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Re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300" y="1433514"/>
            <a:ext cx="5359400" cy="3990975"/>
          </a:xfrm>
          <a:prstGeom prst="rect">
            <a:avLst/>
          </a:prstGeom>
        </p:spPr>
      </p:pic>
    </p:spTree>
    <p:extLst>
      <p:ext uri="{BB962C8B-B14F-4D97-AF65-F5344CB8AC3E}">
        <p14:creationId xmlns:p14="http://schemas.microsoft.com/office/powerpoint/2010/main" val="3694401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2">
    <p:bg>
      <p:bgPr>
        <a:solidFill>
          <a:srgbClr val="AB192D"/>
        </a:solidFill>
        <a:effectLst/>
      </p:bgPr>
    </p:bg>
    <p:spTree>
      <p:nvGrpSpPr>
        <p:cNvPr id="1" name=""/>
        <p:cNvGrpSpPr/>
        <p:nvPr/>
      </p:nvGrpSpPr>
      <p:grpSpPr>
        <a:xfrm>
          <a:off x="0" y="0"/>
          <a:ext cx="0" cy="0"/>
          <a:chOff x="0" y="0"/>
          <a:chExt cx="0" cy="0"/>
        </a:xfrm>
      </p:grpSpPr>
      <p:pic>
        <p:nvPicPr>
          <p:cNvPr id="9"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36" y="986500"/>
            <a:ext cx="3657600" cy="8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09600" y="2286000"/>
            <a:ext cx="9144000" cy="1524000"/>
          </a:xfrm>
        </p:spPr>
        <p:txBody>
          <a:bodyPr>
            <a:noAutofit/>
          </a:bodyPr>
          <a:lstStyle>
            <a:lvl1pPr>
              <a:defRPr sz="4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4038600"/>
            <a:ext cx="9144000" cy="990600"/>
          </a:xfrm>
        </p:spPr>
        <p:txBody>
          <a:bodyPr anchor="t" anchorCtr="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865" y="2980945"/>
            <a:ext cx="5279161" cy="3877055"/>
          </a:xfrm>
          <a:prstGeom prst="rect">
            <a:avLst/>
          </a:prstGeom>
        </p:spPr>
      </p:pic>
    </p:spTree>
    <p:extLst>
      <p:ext uri="{BB962C8B-B14F-4D97-AF65-F5344CB8AC3E}">
        <p14:creationId xmlns:p14="http://schemas.microsoft.com/office/powerpoint/2010/main" val="231594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descr="greyWatermark-20.png"/>
          <p:cNvPicPr>
            <a:picLocks noChangeAspect="1"/>
          </p:cNvPicPr>
          <p:nvPr/>
        </p:nvPicPr>
        <p:blipFill>
          <a:blip r:embed="rId2" cstate="print"/>
          <a:stretch>
            <a:fillRect/>
          </a:stretch>
        </p:blipFill>
        <p:spPr>
          <a:xfrm>
            <a:off x="6914120" y="2981886"/>
            <a:ext cx="5277880" cy="3876115"/>
          </a:xfrm>
          <a:prstGeom prst="rect">
            <a:avLst/>
          </a:prstGeom>
        </p:spPr>
      </p:pic>
      <p:sp>
        <p:nvSpPr>
          <p:cNvPr id="7" name="Rectangle 6"/>
          <p:cNvSpPr/>
          <p:nvPr/>
        </p:nvSpPr>
        <p:spPr>
          <a:xfrm>
            <a:off x="0" y="0"/>
            <a:ext cx="12192000" cy="1143000"/>
          </a:xfrm>
          <a:prstGeom prst="rect">
            <a:avLst/>
          </a:prstGeom>
          <a:solidFill>
            <a:schemeClr val="bg2"/>
          </a:solidFill>
          <a:ln>
            <a:noFill/>
          </a:ln>
          <a:effectLst>
            <a:innerShdw blurRad="215900" dist="76200" dir="54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016000" y="1447800"/>
            <a:ext cx="9144000" cy="1676400"/>
          </a:xfrm>
        </p:spPr>
        <p:txBody>
          <a:bodyPr anchor="b" anchorCtr="0"/>
          <a:lstStyle>
            <a:lvl1pPr algn="l">
              <a:defRPr lang="en-US" sz="4000" b="1"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016000" y="31242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64983DA-8F4B-F447-AB38-AED776C2EA22}" type="slidenum">
              <a:rPr lang="en-US" smtClean="0"/>
              <a:t>‹#›</a:t>
            </a:fld>
            <a:endParaRPr lang="en-US"/>
          </a:p>
        </p:txBody>
      </p:sp>
      <p:sp>
        <p:nvSpPr>
          <p:cNvPr id="9"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2"/>
                </a:solidFill>
              </a:defRPr>
            </a:lvl1pPr>
          </a:lstStyle>
          <a:p>
            <a:endParaRPr lang="en-US"/>
          </a:p>
        </p:txBody>
      </p:sp>
    </p:spTree>
    <p:extLst>
      <p:ext uri="{BB962C8B-B14F-4D97-AF65-F5344CB8AC3E}">
        <p14:creationId xmlns:p14="http://schemas.microsoft.com/office/powerpoint/2010/main" val="144385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dirty="0"/>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C64983DA-8F4B-F447-AB38-AED776C2EA22}" type="slidenum">
              <a:rPr lang="en-US" smtClean="0"/>
              <a:t>‹#›</a:t>
            </a:fld>
            <a:endParaRPr lang="en-US"/>
          </a:p>
        </p:txBody>
      </p:sp>
    </p:spTree>
    <p:extLst>
      <p:ext uri="{BB962C8B-B14F-4D97-AF65-F5344CB8AC3E}">
        <p14:creationId xmlns:p14="http://schemas.microsoft.com/office/powerpoint/2010/main" val="12780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60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64983DA-8F4B-F447-AB38-AED776C2EA22}" type="slidenum">
              <a:rPr lang="en-US" smtClean="0"/>
              <a:t>‹#›</a:t>
            </a:fld>
            <a:endParaRPr lang="en-US"/>
          </a:p>
        </p:txBody>
      </p:sp>
      <p:sp>
        <p:nvSpPr>
          <p:cNvPr id="6"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192777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6000" y="1496736"/>
            <a:ext cx="48768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60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1496736"/>
            <a:ext cx="48768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C64983DA-8F4B-F447-AB38-AED776C2EA22}" type="slidenum">
              <a:rPr lang="en-US" smtClean="0"/>
              <a:t>‹#›</a:t>
            </a:fld>
            <a:endParaRPr lang="en-US"/>
          </a:p>
        </p:txBody>
      </p:sp>
      <p:sp>
        <p:nvSpPr>
          <p:cNvPr id="8"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134332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64983DA-8F4B-F447-AB38-AED776C2EA22}" type="slidenum">
              <a:rPr lang="en-US" smtClean="0"/>
              <a:t>‹#›</a:t>
            </a:fld>
            <a:endParaRPr lang="en-US"/>
          </a:p>
        </p:txBody>
      </p:sp>
      <p:sp>
        <p:nvSpPr>
          <p:cNvPr id="4"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2602319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 y="6391657"/>
            <a:ext cx="612396" cy="365125"/>
          </a:xfrm>
        </p:spPr>
        <p:txBody>
          <a:bodyPr/>
          <a:lstStyle/>
          <a:p>
            <a:fld id="{C64983DA-8F4B-F447-AB38-AED776C2EA22}" type="slidenum">
              <a:rPr lang="en-US" smtClean="0"/>
              <a:t>‹#›</a:t>
            </a:fld>
            <a:endParaRPr lang="en-US"/>
          </a:p>
        </p:txBody>
      </p:sp>
      <p:sp>
        <p:nvSpPr>
          <p:cNvPr id="3"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2305134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074400" cy="1066800"/>
          </a:xfrm>
        </p:spPr>
        <p:txBody>
          <a:bodyPr anchor="b">
            <a:normAutofit/>
          </a:bodyPr>
          <a:lstStyle>
            <a:lvl1pPr algn="l">
              <a:defRPr sz="3200" b="1"/>
            </a:lvl1pPr>
          </a:lstStyle>
          <a:p>
            <a:r>
              <a:rPr lang="en-US"/>
              <a:t>Click to edit Master title style</a:t>
            </a:r>
            <a:endParaRPr lang="en-US" dirty="0"/>
          </a:p>
        </p:txBody>
      </p:sp>
      <p:sp>
        <p:nvSpPr>
          <p:cNvPr id="3" name="Content Placeholder 2"/>
          <p:cNvSpPr>
            <a:spLocks noGrp="1"/>
          </p:cNvSpPr>
          <p:nvPr>
            <p:ph idx="1"/>
          </p:nvPr>
        </p:nvSpPr>
        <p:spPr>
          <a:xfrm>
            <a:off x="4523709" y="1524001"/>
            <a:ext cx="7058691"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1890" y="1524000"/>
            <a:ext cx="3564876" cy="4648200"/>
          </a:xfrm>
        </p:spPr>
        <p:txBody>
          <a:bodyPr>
            <a:normAutofit/>
          </a:bodyPr>
          <a:lstStyle>
            <a:lvl1pPr marL="0" indent="0">
              <a:buNone/>
              <a:defRPr sz="2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64983DA-8F4B-F447-AB38-AED776C2EA22}" type="slidenum">
              <a:rPr lang="en-US" smtClean="0"/>
              <a:t>‹#›</a:t>
            </a:fld>
            <a:endParaRPr lang="en-US"/>
          </a:p>
        </p:txBody>
      </p:sp>
      <p:cxnSp>
        <p:nvCxnSpPr>
          <p:cNvPr id="10" name="Straight Connector 9"/>
          <p:cNvCxnSpPr/>
          <p:nvPr/>
        </p:nvCxnSpPr>
        <p:spPr>
          <a:xfrm rot="5400000">
            <a:off x="2447147" y="3581135"/>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2781948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42900"/>
            <a:ext cx="10972800" cy="8001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524000"/>
            <a:ext cx="10972800" cy="464820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 y="6387664"/>
            <a:ext cx="609600" cy="394136"/>
          </a:xfrm>
          <a:prstGeom prst="rect">
            <a:avLst/>
          </a:prstGeom>
        </p:spPr>
        <p:txBody>
          <a:bodyPr vert="horz" lIns="91440" tIns="45720" rIns="91440" bIns="45720" rtlCol="0" anchor="ctr"/>
          <a:lstStyle>
            <a:lvl1pPr algn="l">
              <a:defRPr sz="1200">
                <a:solidFill>
                  <a:schemeClr val="tx1">
                    <a:lumMod val="85000"/>
                    <a:lumOff val="15000"/>
                  </a:schemeClr>
                </a:solidFill>
                <a:latin typeface="+mj-lt"/>
              </a:defRPr>
            </a:lvl1pPr>
          </a:lstStyle>
          <a:p>
            <a:fld id="{C64983DA-8F4B-F447-AB38-AED776C2EA22}" type="slidenum">
              <a:rPr lang="en-US" smtClean="0"/>
              <a:t>‹#›</a:t>
            </a:fld>
            <a:endParaRPr lang="en-US"/>
          </a:p>
        </p:txBody>
      </p:sp>
      <p:sp>
        <p:nvSpPr>
          <p:cNvPr id="9" name="Rectangle 8"/>
          <p:cNvSpPr/>
          <p:nvPr/>
        </p:nvSpPr>
        <p:spPr>
          <a:xfrm>
            <a:off x="609600" y="1234967"/>
            <a:ext cx="115824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p:nvSpPr>
        <p:spPr>
          <a:xfrm>
            <a:off x="7315200" y="6400800"/>
            <a:ext cx="4470400" cy="369332"/>
          </a:xfrm>
          <a:prstGeom prst="rect">
            <a:avLst/>
          </a:prstGeom>
          <a:noFill/>
          <a:ln>
            <a:noFill/>
          </a:ln>
        </p:spPr>
        <p:txBody>
          <a:bodyPr wrap="square" rtlCol="0">
            <a:spAutoFit/>
          </a:bodyPr>
          <a:lstStyle/>
          <a:p>
            <a:pPr algn="r"/>
            <a:r>
              <a:rPr lang="en-US" sz="1800" dirty="0">
                <a:solidFill>
                  <a:schemeClr val="bg2"/>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2"/>
                </a:solidFill>
              </a:defRPr>
            </a:lvl1pPr>
          </a:lstStyle>
          <a:p>
            <a:endParaRPr lang="en-US"/>
          </a:p>
        </p:txBody>
      </p:sp>
    </p:spTree>
    <p:extLst>
      <p:ext uri="{BB962C8B-B14F-4D97-AF65-F5344CB8AC3E}">
        <p14:creationId xmlns:p14="http://schemas.microsoft.com/office/powerpoint/2010/main" val="4571138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3017D-5659-E24F-9541-89CD3A943EBF}"/>
              </a:ext>
            </a:extLst>
          </p:cNvPr>
          <p:cNvSpPr>
            <a:spLocks noGrp="1"/>
          </p:cNvSpPr>
          <p:nvPr>
            <p:ph type="ctrTitle"/>
          </p:nvPr>
        </p:nvSpPr>
        <p:spPr/>
        <p:txBody>
          <a:bodyPr/>
          <a:lstStyle/>
          <a:p>
            <a:r>
              <a:rPr lang="en-US" dirty="0"/>
              <a:t>Facial Recognition Annotation on Accuracy Sensitive Datasets</a:t>
            </a:r>
          </a:p>
        </p:txBody>
      </p:sp>
      <p:sp>
        <p:nvSpPr>
          <p:cNvPr id="3" name="Subtitle 2">
            <a:extLst>
              <a:ext uri="{FF2B5EF4-FFF2-40B4-BE49-F238E27FC236}">
                <a16:creationId xmlns:a16="http://schemas.microsoft.com/office/drawing/2014/main" id="{6C2165E2-37BE-8D4B-B1E8-0ED4791566C1}"/>
              </a:ext>
            </a:extLst>
          </p:cNvPr>
          <p:cNvSpPr>
            <a:spLocks noGrp="1"/>
          </p:cNvSpPr>
          <p:nvPr>
            <p:ph type="subTitle" idx="1"/>
          </p:nvPr>
        </p:nvSpPr>
        <p:spPr/>
        <p:txBody>
          <a:bodyPr/>
          <a:lstStyle/>
          <a:p>
            <a:r>
              <a:rPr lang="en-US" dirty="0"/>
              <a:t>Vlad </a:t>
            </a:r>
            <a:r>
              <a:rPr lang="en-US" dirty="0" err="1"/>
              <a:t>Stelea</a:t>
            </a:r>
            <a:endParaRPr lang="en-US" dirty="0"/>
          </a:p>
        </p:txBody>
      </p:sp>
    </p:spTree>
    <p:extLst>
      <p:ext uri="{BB962C8B-B14F-4D97-AF65-F5344CB8AC3E}">
        <p14:creationId xmlns:p14="http://schemas.microsoft.com/office/powerpoint/2010/main" val="244254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0278-F66D-5241-85CE-AEB1644CF45A}"/>
              </a:ext>
            </a:extLst>
          </p:cNvPr>
          <p:cNvSpPr>
            <a:spLocks noGrp="1"/>
          </p:cNvSpPr>
          <p:nvPr>
            <p:ph type="title"/>
          </p:nvPr>
        </p:nvSpPr>
        <p:spPr/>
        <p:txBody>
          <a:bodyPr/>
          <a:lstStyle/>
          <a:p>
            <a:r>
              <a:rPr lang="en-US" dirty="0" err="1"/>
              <a:t>FaceSim</a:t>
            </a:r>
            <a:endParaRPr lang="en-US" dirty="0"/>
          </a:p>
        </p:txBody>
      </p:sp>
      <p:sp>
        <p:nvSpPr>
          <p:cNvPr id="3" name="Content Placeholder 2">
            <a:extLst>
              <a:ext uri="{FF2B5EF4-FFF2-40B4-BE49-F238E27FC236}">
                <a16:creationId xmlns:a16="http://schemas.microsoft.com/office/drawing/2014/main" id="{AB419CEE-4314-364F-BC1D-A8F8E1CBE266}"/>
              </a:ext>
            </a:extLst>
          </p:cNvPr>
          <p:cNvSpPr>
            <a:spLocks noGrp="1"/>
          </p:cNvSpPr>
          <p:nvPr>
            <p:ph idx="1"/>
          </p:nvPr>
        </p:nvSpPr>
        <p:spPr/>
        <p:txBody>
          <a:bodyPr/>
          <a:lstStyle/>
          <a:p>
            <a:r>
              <a:rPr lang="en-US" dirty="0"/>
              <a:t>Custom simulation engine</a:t>
            </a:r>
          </a:p>
          <a:p>
            <a:r>
              <a:rPr lang="en-US" dirty="0"/>
              <a:t>Modularity -&gt; Extensible</a:t>
            </a:r>
          </a:p>
        </p:txBody>
      </p:sp>
      <p:sp>
        <p:nvSpPr>
          <p:cNvPr id="4" name="Slide Number Placeholder 3">
            <a:extLst>
              <a:ext uri="{FF2B5EF4-FFF2-40B4-BE49-F238E27FC236}">
                <a16:creationId xmlns:a16="http://schemas.microsoft.com/office/drawing/2014/main" id="{A82ABD50-A9E0-E946-89A2-5F94004746B5}"/>
              </a:ext>
            </a:extLst>
          </p:cNvPr>
          <p:cNvSpPr>
            <a:spLocks noGrp="1"/>
          </p:cNvSpPr>
          <p:nvPr>
            <p:ph type="sldNum" sz="quarter" idx="12"/>
          </p:nvPr>
        </p:nvSpPr>
        <p:spPr/>
        <p:txBody>
          <a:bodyPr/>
          <a:lstStyle/>
          <a:p>
            <a:fld id="{C64983DA-8F4B-F447-AB38-AED776C2EA22}" type="slidenum">
              <a:rPr lang="en-US" smtClean="0"/>
              <a:t>10</a:t>
            </a:fld>
            <a:endParaRPr lang="en-US"/>
          </a:p>
        </p:txBody>
      </p:sp>
    </p:spTree>
    <p:extLst>
      <p:ext uri="{BB962C8B-B14F-4D97-AF65-F5344CB8AC3E}">
        <p14:creationId xmlns:p14="http://schemas.microsoft.com/office/powerpoint/2010/main" val="693550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EF85-7B6D-F34D-B78D-DDFAC391FC98}"/>
              </a:ext>
            </a:extLst>
          </p:cNvPr>
          <p:cNvSpPr>
            <a:spLocks noGrp="1"/>
          </p:cNvSpPr>
          <p:nvPr>
            <p:ph type="title"/>
          </p:nvPr>
        </p:nvSpPr>
        <p:spPr/>
        <p:txBody>
          <a:bodyPr/>
          <a:lstStyle/>
          <a:p>
            <a:r>
              <a:rPr lang="en-US" dirty="0"/>
              <a:t>Challenge 1: Collecting a Dataset</a:t>
            </a:r>
          </a:p>
        </p:txBody>
      </p:sp>
      <p:sp>
        <p:nvSpPr>
          <p:cNvPr id="3" name="Content Placeholder 2">
            <a:extLst>
              <a:ext uri="{FF2B5EF4-FFF2-40B4-BE49-F238E27FC236}">
                <a16:creationId xmlns:a16="http://schemas.microsoft.com/office/drawing/2014/main" id="{41103ABB-1116-3446-BAA0-22DF6D482E4B}"/>
              </a:ext>
            </a:extLst>
          </p:cNvPr>
          <p:cNvSpPr>
            <a:spLocks noGrp="1"/>
          </p:cNvSpPr>
          <p:nvPr>
            <p:ph idx="1"/>
          </p:nvPr>
        </p:nvSpPr>
        <p:spPr/>
        <p:txBody>
          <a:bodyPr/>
          <a:lstStyle/>
          <a:p>
            <a:r>
              <a:rPr lang="en-US" dirty="0"/>
              <a:t>No Pre-labeled datasets</a:t>
            </a:r>
          </a:p>
          <a:p>
            <a:r>
              <a:rPr lang="en-US" dirty="0"/>
              <a:t>Expensive Manual Annotation</a:t>
            </a:r>
          </a:p>
        </p:txBody>
      </p:sp>
      <p:sp>
        <p:nvSpPr>
          <p:cNvPr id="4" name="Slide Number Placeholder 3">
            <a:extLst>
              <a:ext uri="{FF2B5EF4-FFF2-40B4-BE49-F238E27FC236}">
                <a16:creationId xmlns:a16="http://schemas.microsoft.com/office/drawing/2014/main" id="{ADDDD9EA-4437-AA46-ADFA-2218C4F0AA24}"/>
              </a:ext>
            </a:extLst>
          </p:cNvPr>
          <p:cNvSpPr>
            <a:spLocks noGrp="1"/>
          </p:cNvSpPr>
          <p:nvPr>
            <p:ph type="sldNum" sz="quarter" idx="12"/>
          </p:nvPr>
        </p:nvSpPr>
        <p:spPr/>
        <p:txBody>
          <a:bodyPr/>
          <a:lstStyle/>
          <a:p>
            <a:fld id="{C64983DA-8F4B-F447-AB38-AED776C2EA22}" type="slidenum">
              <a:rPr lang="en-US" smtClean="0"/>
              <a:t>11</a:t>
            </a:fld>
            <a:endParaRPr lang="en-US"/>
          </a:p>
        </p:txBody>
      </p:sp>
    </p:spTree>
    <p:extLst>
      <p:ext uri="{BB962C8B-B14F-4D97-AF65-F5344CB8AC3E}">
        <p14:creationId xmlns:p14="http://schemas.microsoft.com/office/powerpoint/2010/main" val="1801834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75B4-339F-5A4C-95B8-098D949C984C}"/>
              </a:ext>
            </a:extLst>
          </p:cNvPr>
          <p:cNvSpPr>
            <a:spLocks noGrp="1"/>
          </p:cNvSpPr>
          <p:nvPr>
            <p:ph type="title"/>
          </p:nvPr>
        </p:nvSpPr>
        <p:spPr/>
        <p:txBody>
          <a:bodyPr/>
          <a:lstStyle/>
          <a:p>
            <a:r>
              <a:rPr lang="en-US" dirty="0"/>
              <a:t>Solution 1: Fix Model Prediction</a:t>
            </a:r>
          </a:p>
        </p:txBody>
      </p:sp>
      <p:sp>
        <p:nvSpPr>
          <p:cNvPr id="4" name="Rounded Rectangle 3">
            <a:extLst>
              <a:ext uri="{FF2B5EF4-FFF2-40B4-BE49-F238E27FC236}">
                <a16:creationId xmlns:a16="http://schemas.microsoft.com/office/drawing/2014/main" id="{439FF0C8-5195-1D41-90A1-8739C3E4A43D}"/>
              </a:ext>
            </a:extLst>
          </p:cNvPr>
          <p:cNvSpPr/>
          <p:nvPr/>
        </p:nvSpPr>
        <p:spPr bwMode="auto">
          <a:xfrm>
            <a:off x="2743201" y="3429000"/>
            <a:ext cx="2644049" cy="1454226"/>
          </a:xfrm>
          <a:prstGeom prst="roundRect">
            <a:avLst/>
          </a:prstGeom>
          <a:solidFill>
            <a:schemeClr val="accent2"/>
          </a:solidFill>
          <a:ln w="12700" cap="sq" algn="ctr">
            <a:solidFill>
              <a:schemeClr val="tx2"/>
            </a:solidFill>
            <a:miter lim="800000"/>
            <a:headEnd/>
            <a:tailEnd/>
          </a:ln>
          <a:effectLst/>
        </p:spPr>
        <p:txBody>
          <a:bodyPr wrap="none" rtlCol="0" anchor="ctr"/>
          <a:lstStyle/>
          <a:p>
            <a:pPr algn="ctr"/>
            <a:r>
              <a:rPr lang="en-US" sz="1600" dirty="0">
                <a:solidFill>
                  <a:schemeClr val="bg1"/>
                </a:solidFill>
              </a:rPr>
              <a:t>Auto-Label</a:t>
            </a:r>
            <a:endParaRPr lang="en-US" sz="1600" dirty="0">
              <a:solidFill>
                <a:schemeClr val="bg1"/>
              </a:solidFill>
              <a:latin typeface="+mn-lt"/>
            </a:endParaRPr>
          </a:p>
        </p:txBody>
      </p:sp>
      <p:sp>
        <p:nvSpPr>
          <p:cNvPr id="5" name="Rounded Rectangle 4">
            <a:extLst>
              <a:ext uri="{FF2B5EF4-FFF2-40B4-BE49-F238E27FC236}">
                <a16:creationId xmlns:a16="http://schemas.microsoft.com/office/drawing/2014/main" id="{725D3498-E4E1-C548-8151-E3DD5E53FF0D}"/>
              </a:ext>
            </a:extLst>
          </p:cNvPr>
          <p:cNvSpPr/>
          <p:nvPr/>
        </p:nvSpPr>
        <p:spPr bwMode="auto">
          <a:xfrm>
            <a:off x="6712945" y="3429000"/>
            <a:ext cx="2644049" cy="1454226"/>
          </a:xfrm>
          <a:prstGeom prst="roundRect">
            <a:avLst/>
          </a:prstGeom>
          <a:solidFill>
            <a:schemeClr val="accent2"/>
          </a:solidFill>
          <a:ln w="12700" cap="sq" algn="ctr">
            <a:solidFill>
              <a:schemeClr val="tx2"/>
            </a:solidFill>
            <a:miter lim="800000"/>
            <a:headEnd/>
            <a:tailEnd/>
          </a:ln>
          <a:effectLst/>
        </p:spPr>
        <p:txBody>
          <a:bodyPr wrap="none" rtlCol="0" anchor="ctr"/>
          <a:lstStyle/>
          <a:p>
            <a:pPr algn="ctr"/>
            <a:r>
              <a:rPr lang="en-US" sz="1600" dirty="0">
                <a:solidFill>
                  <a:schemeClr val="bg1"/>
                </a:solidFill>
                <a:latin typeface="+mn-lt"/>
              </a:rPr>
              <a:t>Human Correction</a:t>
            </a:r>
          </a:p>
        </p:txBody>
      </p:sp>
      <p:cxnSp>
        <p:nvCxnSpPr>
          <p:cNvPr id="7" name="Straight Arrow Connector 6">
            <a:extLst>
              <a:ext uri="{FF2B5EF4-FFF2-40B4-BE49-F238E27FC236}">
                <a16:creationId xmlns:a16="http://schemas.microsoft.com/office/drawing/2014/main" id="{20058663-89C6-624E-BDCB-296268B6AE05}"/>
              </a:ext>
            </a:extLst>
          </p:cNvPr>
          <p:cNvCxnSpPr>
            <a:stCxn id="4" idx="3"/>
            <a:endCxn id="5" idx="1"/>
          </p:cNvCxnSpPr>
          <p:nvPr/>
        </p:nvCxnSpPr>
        <p:spPr>
          <a:xfrm>
            <a:off x="5387250" y="4156113"/>
            <a:ext cx="132569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C181E57E-7EB6-9341-953A-A0A4E5DB6D85}"/>
              </a:ext>
            </a:extLst>
          </p:cNvPr>
          <p:cNvSpPr>
            <a:spLocks noGrp="1"/>
          </p:cNvSpPr>
          <p:nvPr>
            <p:ph type="sldNum" sz="quarter" idx="12"/>
          </p:nvPr>
        </p:nvSpPr>
        <p:spPr/>
        <p:txBody>
          <a:bodyPr/>
          <a:lstStyle/>
          <a:p>
            <a:fld id="{C64983DA-8F4B-F447-AB38-AED776C2EA22}" type="slidenum">
              <a:rPr lang="en-US" smtClean="0"/>
              <a:t>12</a:t>
            </a:fld>
            <a:endParaRPr lang="en-US"/>
          </a:p>
        </p:txBody>
      </p:sp>
    </p:spTree>
    <p:extLst>
      <p:ext uri="{BB962C8B-B14F-4D97-AF65-F5344CB8AC3E}">
        <p14:creationId xmlns:p14="http://schemas.microsoft.com/office/powerpoint/2010/main" val="582388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82D2-52CD-E540-A0F6-52577BE1D31C}"/>
              </a:ext>
            </a:extLst>
          </p:cNvPr>
          <p:cNvSpPr>
            <a:spLocks noGrp="1"/>
          </p:cNvSpPr>
          <p:nvPr>
            <p:ph type="title"/>
          </p:nvPr>
        </p:nvSpPr>
        <p:spPr/>
        <p:txBody>
          <a:bodyPr/>
          <a:lstStyle/>
          <a:p>
            <a:r>
              <a:rPr lang="en-US" dirty="0"/>
              <a:t>Auto-Labeling Step</a:t>
            </a:r>
          </a:p>
        </p:txBody>
      </p:sp>
      <p:sp>
        <p:nvSpPr>
          <p:cNvPr id="4" name="Slide Number Placeholder 3">
            <a:extLst>
              <a:ext uri="{FF2B5EF4-FFF2-40B4-BE49-F238E27FC236}">
                <a16:creationId xmlns:a16="http://schemas.microsoft.com/office/drawing/2014/main" id="{C5F03239-895B-5644-9DCA-42F69BDA5CB5}"/>
              </a:ext>
            </a:extLst>
          </p:cNvPr>
          <p:cNvSpPr>
            <a:spLocks noGrp="1"/>
          </p:cNvSpPr>
          <p:nvPr>
            <p:ph type="sldNum" sz="quarter" idx="12"/>
          </p:nvPr>
        </p:nvSpPr>
        <p:spPr/>
        <p:txBody>
          <a:bodyPr/>
          <a:lstStyle/>
          <a:p>
            <a:fld id="{C64983DA-8F4B-F447-AB38-AED776C2EA22}" type="slidenum">
              <a:rPr lang="en-US" smtClean="0"/>
              <a:t>13</a:t>
            </a:fld>
            <a:endParaRPr lang="en-US"/>
          </a:p>
        </p:txBody>
      </p:sp>
      <p:pic>
        <p:nvPicPr>
          <p:cNvPr id="5" name="Picture 4">
            <a:extLst>
              <a:ext uri="{FF2B5EF4-FFF2-40B4-BE49-F238E27FC236}">
                <a16:creationId xmlns:a16="http://schemas.microsoft.com/office/drawing/2014/main" id="{19250172-108C-1548-B67C-1ADA0AF0DABB}"/>
              </a:ext>
            </a:extLst>
          </p:cNvPr>
          <p:cNvPicPr>
            <a:picLocks noChangeAspect="1"/>
          </p:cNvPicPr>
          <p:nvPr/>
        </p:nvPicPr>
        <p:blipFill>
          <a:blip r:embed="rId3"/>
          <a:stretch>
            <a:fillRect/>
          </a:stretch>
        </p:blipFill>
        <p:spPr>
          <a:xfrm>
            <a:off x="1384300" y="2419350"/>
            <a:ext cx="9423400" cy="2019300"/>
          </a:xfrm>
          <a:prstGeom prst="rect">
            <a:avLst/>
          </a:prstGeom>
        </p:spPr>
      </p:pic>
    </p:spTree>
    <p:extLst>
      <p:ext uri="{BB962C8B-B14F-4D97-AF65-F5344CB8AC3E}">
        <p14:creationId xmlns:p14="http://schemas.microsoft.com/office/powerpoint/2010/main" val="3563282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28F98-F73A-2840-9F46-FB0F57A4C539}"/>
              </a:ext>
            </a:extLst>
          </p:cNvPr>
          <p:cNvSpPr>
            <a:spLocks noGrp="1"/>
          </p:cNvSpPr>
          <p:nvPr>
            <p:ph type="title"/>
          </p:nvPr>
        </p:nvSpPr>
        <p:spPr/>
        <p:txBody>
          <a:bodyPr/>
          <a:lstStyle/>
          <a:p>
            <a:r>
              <a:rPr lang="en-US" dirty="0"/>
              <a:t>Annotation Tool: CVAT</a:t>
            </a:r>
          </a:p>
        </p:txBody>
      </p:sp>
      <p:sp>
        <p:nvSpPr>
          <p:cNvPr id="4" name="Slide Number Placeholder 3">
            <a:extLst>
              <a:ext uri="{FF2B5EF4-FFF2-40B4-BE49-F238E27FC236}">
                <a16:creationId xmlns:a16="http://schemas.microsoft.com/office/drawing/2014/main" id="{4B9B4AA3-4210-4F47-AC5D-FAC7AF148AE5}"/>
              </a:ext>
            </a:extLst>
          </p:cNvPr>
          <p:cNvSpPr>
            <a:spLocks noGrp="1"/>
          </p:cNvSpPr>
          <p:nvPr>
            <p:ph type="sldNum" sz="quarter" idx="12"/>
          </p:nvPr>
        </p:nvSpPr>
        <p:spPr/>
        <p:txBody>
          <a:bodyPr/>
          <a:lstStyle/>
          <a:p>
            <a:fld id="{C64983DA-8F4B-F447-AB38-AED776C2EA22}" type="slidenum">
              <a:rPr lang="en-US" smtClean="0"/>
              <a:t>14</a:t>
            </a:fld>
            <a:endParaRPr lang="en-US"/>
          </a:p>
        </p:txBody>
      </p:sp>
      <p:pic>
        <p:nvPicPr>
          <p:cNvPr id="6" name="Picture 5">
            <a:extLst>
              <a:ext uri="{FF2B5EF4-FFF2-40B4-BE49-F238E27FC236}">
                <a16:creationId xmlns:a16="http://schemas.microsoft.com/office/drawing/2014/main" id="{064B9149-45B0-3448-ACD3-2F0BC7D40F77}"/>
              </a:ext>
            </a:extLst>
          </p:cNvPr>
          <p:cNvPicPr>
            <a:picLocks noChangeAspect="1"/>
          </p:cNvPicPr>
          <p:nvPr/>
        </p:nvPicPr>
        <p:blipFill>
          <a:blip r:embed="rId3"/>
          <a:stretch>
            <a:fillRect/>
          </a:stretch>
        </p:blipFill>
        <p:spPr>
          <a:xfrm>
            <a:off x="1871536" y="1489297"/>
            <a:ext cx="8448928" cy="4898367"/>
          </a:xfrm>
          <a:prstGeom prst="rect">
            <a:avLst/>
          </a:prstGeom>
        </p:spPr>
      </p:pic>
    </p:spTree>
    <p:extLst>
      <p:ext uri="{BB962C8B-B14F-4D97-AF65-F5344CB8AC3E}">
        <p14:creationId xmlns:p14="http://schemas.microsoft.com/office/powerpoint/2010/main" val="188285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4AD-14A5-A144-80E8-792852B0F2D0}"/>
              </a:ext>
            </a:extLst>
          </p:cNvPr>
          <p:cNvSpPr>
            <a:spLocks noGrp="1"/>
          </p:cNvSpPr>
          <p:nvPr>
            <p:ph type="title"/>
          </p:nvPr>
        </p:nvSpPr>
        <p:spPr/>
        <p:txBody>
          <a:bodyPr/>
          <a:lstStyle/>
          <a:p>
            <a:r>
              <a:rPr lang="en-US" dirty="0"/>
              <a:t>Merge/Split Labeling Tool</a:t>
            </a:r>
          </a:p>
        </p:txBody>
      </p:sp>
      <p:sp>
        <p:nvSpPr>
          <p:cNvPr id="4" name="Slide Number Placeholder 3">
            <a:extLst>
              <a:ext uri="{FF2B5EF4-FFF2-40B4-BE49-F238E27FC236}">
                <a16:creationId xmlns:a16="http://schemas.microsoft.com/office/drawing/2014/main" id="{01071899-2C6C-A54A-B697-BED97A167EDC}"/>
              </a:ext>
            </a:extLst>
          </p:cNvPr>
          <p:cNvSpPr>
            <a:spLocks noGrp="1"/>
          </p:cNvSpPr>
          <p:nvPr>
            <p:ph type="sldNum" sz="quarter" idx="12"/>
          </p:nvPr>
        </p:nvSpPr>
        <p:spPr/>
        <p:txBody>
          <a:bodyPr/>
          <a:lstStyle/>
          <a:p>
            <a:fld id="{C64983DA-8F4B-F447-AB38-AED776C2EA22}" type="slidenum">
              <a:rPr lang="en-US" smtClean="0"/>
              <a:t>15</a:t>
            </a:fld>
            <a:endParaRPr lang="en-US"/>
          </a:p>
        </p:txBody>
      </p:sp>
      <p:pic>
        <p:nvPicPr>
          <p:cNvPr id="7" name="Picture 6">
            <a:extLst>
              <a:ext uri="{FF2B5EF4-FFF2-40B4-BE49-F238E27FC236}">
                <a16:creationId xmlns:a16="http://schemas.microsoft.com/office/drawing/2014/main" id="{715B9923-87C8-2E4A-B256-4EF641A4B735}"/>
              </a:ext>
            </a:extLst>
          </p:cNvPr>
          <p:cNvPicPr>
            <a:picLocks noChangeAspect="1"/>
          </p:cNvPicPr>
          <p:nvPr/>
        </p:nvPicPr>
        <p:blipFill>
          <a:blip r:embed="rId3"/>
          <a:stretch>
            <a:fillRect/>
          </a:stretch>
        </p:blipFill>
        <p:spPr>
          <a:xfrm>
            <a:off x="3694930" y="1783601"/>
            <a:ext cx="4802139" cy="4604063"/>
          </a:xfrm>
          <a:prstGeom prst="rect">
            <a:avLst/>
          </a:prstGeom>
        </p:spPr>
      </p:pic>
    </p:spTree>
    <p:extLst>
      <p:ext uri="{BB962C8B-B14F-4D97-AF65-F5344CB8AC3E}">
        <p14:creationId xmlns:p14="http://schemas.microsoft.com/office/powerpoint/2010/main" val="3334599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24D3-B99E-C44A-A780-9F1D565B3896}"/>
              </a:ext>
            </a:extLst>
          </p:cNvPr>
          <p:cNvSpPr>
            <a:spLocks noGrp="1"/>
          </p:cNvSpPr>
          <p:nvPr>
            <p:ph type="title"/>
          </p:nvPr>
        </p:nvSpPr>
        <p:spPr/>
        <p:txBody>
          <a:bodyPr/>
          <a:lstStyle/>
          <a:p>
            <a:r>
              <a:rPr lang="en-US" dirty="0"/>
              <a:t>Merge/Split Labeling Tool</a:t>
            </a:r>
          </a:p>
        </p:txBody>
      </p:sp>
      <p:pic>
        <p:nvPicPr>
          <p:cNvPr id="3073" name="Picture 1" descr="page27image56279664">
            <a:extLst>
              <a:ext uri="{FF2B5EF4-FFF2-40B4-BE49-F238E27FC236}">
                <a16:creationId xmlns:a16="http://schemas.microsoft.com/office/drawing/2014/main" id="{730D07EA-9B46-6641-9E44-8F5F6B866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390" y="1339849"/>
            <a:ext cx="4796010" cy="464084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28image56543888">
            <a:extLst>
              <a:ext uri="{FF2B5EF4-FFF2-40B4-BE49-F238E27FC236}">
                <a16:creationId xmlns:a16="http://schemas.microsoft.com/office/drawing/2014/main" id="{30A8B57B-AB0B-4F45-B9E3-6C22E445C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39850"/>
            <a:ext cx="4953918" cy="4618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DEAC1D3-7835-0549-94C1-3E204B60FF4C}"/>
              </a:ext>
            </a:extLst>
          </p:cNvPr>
          <p:cNvSpPr>
            <a:spLocks noGrp="1"/>
          </p:cNvSpPr>
          <p:nvPr>
            <p:ph type="sldNum" sz="quarter" idx="12"/>
          </p:nvPr>
        </p:nvSpPr>
        <p:spPr/>
        <p:txBody>
          <a:bodyPr/>
          <a:lstStyle/>
          <a:p>
            <a:fld id="{C64983DA-8F4B-F447-AB38-AED776C2EA22}" type="slidenum">
              <a:rPr lang="en-US" smtClean="0"/>
              <a:t>16</a:t>
            </a:fld>
            <a:endParaRPr lang="en-US"/>
          </a:p>
        </p:txBody>
      </p:sp>
    </p:spTree>
    <p:extLst>
      <p:ext uri="{BB962C8B-B14F-4D97-AF65-F5344CB8AC3E}">
        <p14:creationId xmlns:p14="http://schemas.microsoft.com/office/powerpoint/2010/main" val="2639649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E6750-F658-A145-90AD-534D26FEBD7E}"/>
              </a:ext>
            </a:extLst>
          </p:cNvPr>
          <p:cNvSpPr>
            <a:spLocks noGrp="1"/>
          </p:cNvSpPr>
          <p:nvPr>
            <p:ph type="title"/>
          </p:nvPr>
        </p:nvSpPr>
        <p:spPr/>
        <p:txBody>
          <a:bodyPr/>
          <a:lstStyle/>
          <a:p>
            <a:r>
              <a:rPr lang="en-US" dirty="0"/>
              <a:t>Results: Dataset</a:t>
            </a:r>
          </a:p>
        </p:txBody>
      </p:sp>
      <p:pic>
        <p:nvPicPr>
          <p:cNvPr id="4" name="Content Placeholder 3">
            <a:extLst>
              <a:ext uri="{FF2B5EF4-FFF2-40B4-BE49-F238E27FC236}">
                <a16:creationId xmlns:a16="http://schemas.microsoft.com/office/drawing/2014/main" id="{DF3EDD61-C90A-714C-80BB-034FEA327118}"/>
              </a:ext>
            </a:extLst>
          </p:cNvPr>
          <p:cNvPicPr>
            <a:picLocks noGrp="1" noChangeAspect="1"/>
          </p:cNvPicPr>
          <p:nvPr>
            <p:ph idx="1"/>
          </p:nvPr>
        </p:nvPicPr>
        <p:blipFill>
          <a:blip r:embed="rId3"/>
          <a:stretch>
            <a:fillRect/>
          </a:stretch>
        </p:blipFill>
        <p:spPr>
          <a:xfrm>
            <a:off x="2032000" y="2609850"/>
            <a:ext cx="8128000" cy="2476500"/>
          </a:xfrm>
          <a:prstGeom prst="rect">
            <a:avLst/>
          </a:prstGeom>
        </p:spPr>
      </p:pic>
      <p:sp>
        <p:nvSpPr>
          <p:cNvPr id="5" name="Slide Number Placeholder 4">
            <a:extLst>
              <a:ext uri="{FF2B5EF4-FFF2-40B4-BE49-F238E27FC236}">
                <a16:creationId xmlns:a16="http://schemas.microsoft.com/office/drawing/2014/main" id="{E2253E41-20D9-FC44-BA5C-25423D7A85ED}"/>
              </a:ext>
            </a:extLst>
          </p:cNvPr>
          <p:cNvSpPr>
            <a:spLocks noGrp="1"/>
          </p:cNvSpPr>
          <p:nvPr>
            <p:ph type="sldNum" sz="quarter" idx="12"/>
          </p:nvPr>
        </p:nvSpPr>
        <p:spPr/>
        <p:txBody>
          <a:bodyPr/>
          <a:lstStyle/>
          <a:p>
            <a:fld id="{C64983DA-8F4B-F447-AB38-AED776C2EA22}" type="slidenum">
              <a:rPr lang="en-US" smtClean="0"/>
              <a:t>17</a:t>
            </a:fld>
            <a:endParaRPr lang="en-US"/>
          </a:p>
        </p:txBody>
      </p:sp>
    </p:spTree>
    <p:extLst>
      <p:ext uri="{BB962C8B-B14F-4D97-AF65-F5344CB8AC3E}">
        <p14:creationId xmlns:p14="http://schemas.microsoft.com/office/powerpoint/2010/main" val="3982032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07FE-4EB5-5B42-AF87-B131FA00E07D}"/>
              </a:ext>
            </a:extLst>
          </p:cNvPr>
          <p:cNvSpPr>
            <a:spLocks noGrp="1"/>
          </p:cNvSpPr>
          <p:nvPr>
            <p:ph type="title"/>
          </p:nvPr>
        </p:nvSpPr>
        <p:spPr/>
        <p:txBody>
          <a:bodyPr/>
          <a:lstStyle/>
          <a:p>
            <a:r>
              <a:rPr lang="en-US" dirty="0" err="1"/>
              <a:t>FaceNet</a:t>
            </a:r>
            <a:r>
              <a:rPr lang="en-US" dirty="0"/>
              <a:t> Corrections</a:t>
            </a:r>
          </a:p>
        </p:txBody>
      </p:sp>
      <p:sp>
        <p:nvSpPr>
          <p:cNvPr id="4" name="Slide Number Placeholder 3">
            <a:extLst>
              <a:ext uri="{FF2B5EF4-FFF2-40B4-BE49-F238E27FC236}">
                <a16:creationId xmlns:a16="http://schemas.microsoft.com/office/drawing/2014/main" id="{09F3632B-AB1D-ED4B-AB75-38419D4C8DF0}"/>
              </a:ext>
            </a:extLst>
          </p:cNvPr>
          <p:cNvSpPr>
            <a:spLocks noGrp="1"/>
          </p:cNvSpPr>
          <p:nvPr>
            <p:ph type="sldNum" sz="quarter" idx="12"/>
          </p:nvPr>
        </p:nvSpPr>
        <p:spPr/>
        <p:txBody>
          <a:bodyPr/>
          <a:lstStyle/>
          <a:p>
            <a:fld id="{C64983DA-8F4B-F447-AB38-AED776C2EA22}" type="slidenum">
              <a:rPr lang="en-US" smtClean="0"/>
              <a:t>18</a:t>
            </a:fld>
            <a:endParaRPr lang="en-US"/>
          </a:p>
        </p:txBody>
      </p:sp>
      <p:pic>
        <p:nvPicPr>
          <p:cNvPr id="5" name="Picture 4">
            <a:extLst>
              <a:ext uri="{FF2B5EF4-FFF2-40B4-BE49-F238E27FC236}">
                <a16:creationId xmlns:a16="http://schemas.microsoft.com/office/drawing/2014/main" id="{2A5CD37A-6C60-C241-B207-AF4457B5DB9E}"/>
              </a:ext>
            </a:extLst>
          </p:cNvPr>
          <p:cNvPicPr>
            <a:picLocks noChangeAspect="1"/>
          </p:cNvPicPr>
          <p:nvPr/>
        </p:nvPicPr>
        <p:blipFill rotWithShape="1">
          <a:blip r:embed="rId3"/>
          <a:srcRect l="722" t="1043" r="1334" b="1129"/>
          <a:stretch/>
        </p:blipFill>
        <p:spPr>
          <a:xfrm>
            <a:off x="2576945" y="1567543"/>
            <a:ext cx="6994567" cy="4263241"/>
          </a:xfrm>
          <a:prstGeom prst="rect">
            <a:avLst/>
          </a:prstGeom>
        </p:spPr>
      </p:pic>
    </p:spTree>
    <p:extLst>
      <p:ext uri="{BB962C8B-B14F-4D97-AF65-F5344CB8AC3E}">
        <p14:creationId xmlns:p14="http://schemas.microsoft.com/office/powerpoint/2010/main" val="2067846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C3A6-8490-AA4B-81C5-9BCF2057EDD4}"/>
              </a:ext>
            </a:extLst>
          </p:cNvPr>
          <p:cNvSpPr>
            <a:spLocks noGrp="1"/>
          </p:cNvSpPr>
          <p:nvPr>
            <p:ph type="title"/>
          </p:nvPr>
        </p:nvSpPr>
        <p:spPr/>
        <p:txBody>
          <a:bodyPr/>
          <a:lstStyle/>
          <a:p>
            <a:r>
              <a:rPr lang="en-US" dirty="0" err="1"/>
              <a:t>FaceNet</a:t>
            </a:r>
            <a:r>
              <a:rPr lang="en-US" dirty="0"/>
              <a:t> corrections: Pipeline</a:t>
            </a:r>
          </a:p>
        </p:txBody>
      </p:sp>
      <p:pic>
        <p:nvPicPr>
          <p:cNvPr id="8" name="Graphic 7">
            <a:extLst>
              <a:ext uri="{FF2B5EF4-FFF2-40B4-BE49-F238E27FC236}">
                <a16:creationId xmlns:a16="http://schemas.microsoft.com/office/drawing/2014/main" id="{FDEAB181-032C-E94D-A86D-D256969A75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226" y="2730116"/>
            <a:ext cx="11106174" cy="1896967"/>
          </a:xfrm>
          <a:prstGeom prst="rect">
            <a:avLst/>
          </a:prstGeom>
        </p:spPr>
      </p:pic>
      <p:sp>
        <p:nvSpPr>
          <p:cNvPr id="9" name="Slide Number Placeholder 8">
            <a:extLst>
              <a:ext uri="{FF2B5EF4-FFF2-40B4-BE49-F238E27FC236}">
                <a16:creationId xmlns:a16="http://schemas.microsoft.com/office/drawing/2014/main" id="{CCAD9D79-C493-6549-8914-2A19E0CFB8FD}"/>
              </a:ext>
            </a:extLst>
          </p:cNvPr>
          <p:cNvSpPr>
            <a:spLocks noGrp="1"/>
          </p:cNvSpPr>
          <p:nvPr>
            <p:ph type="sldNum" sz="quarter" idx="12"/>
          </p:nvPr>
        </p:nvSpPr>
        <p:spPr/>
        <p:txBody>
          <a:bodyPr/>
          <a:lstStyle/>
          <a:p>
            <a:fld id="{C64983DA-8F4B-F447-AB38-AED776C2EA22}" type="slidenum">
              <a:rPr lang="en-US" smtClean="0"/>
              <a:t>19</a:t>
            </a:fld>
            <a:endParaRPr lang="en-US"/>
          </a:p>
        </p:txBody>
      </p:sp>
    </p:spTree>
    <p:extLst>
      <p:ext uri="{BB962C8B-B14F-4D97-AF65-F5344CB8AC3E}">
        <p14:creationId xmlns:p14="http://schemas.microsoft.com/office/powerpoint/2010/main" val="1265722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0C3D-9766-E743-85E1-E21658E6C44C}"/>
              </a:ext>
            </a:extLst>
          </p:cNvPr>
          <p:cNvSpPr>
            <a:spLocks noGrp="1"/>
          </p:cNvSpPr>
          <p:nvPr>
            <p:ph type="title"/>
          </p:nvPr>
        </p:nvSpPr>
        <p:spPr/>
        <p:txBody>
          <a:bodyPr/>
          <a:lstStyle/>
          <a:p>
            <a:r>
              <a:rPr lang="en-US" dirty="0"/>
              <a:t>Why tracking people in a video is important</a:t>
            </a:r>
          </a:p>
        </p:txBody>
      </p:sp>
      <p:sp>
        <p:nvSpPr>
          <p:cNvPr id="3" name="Content Placeholder 2">
            <a:extLst>
              <a:ext uri="{FF2B5EF4-FFF2-40B4-BE49-F238E27FC236}">
                <a16:creationId xmlns:a16="http://schemas.microsoft.com/office/drawing/2014/main" id="{8915A04F-7894-274C-B97F-058B82927F59}"/>
              </a:ext>
            </a:extLst>
          </p:cNvPr>
          <p:cNvSpPr>
            <a:spLocks noGrp="1"/>
          </p:cNvSpPr>
          <p:nvPr>
            <p:ph idx="1"/>
          </p:nvPr>
        </p:nvSpPr>
        <p:spPr/>
        <p:txBody>
          <a:bodyPr/>
          <a:lstStyle/>
          <a:p>
            <a:r>
              <a:rPr lang="en-US" dirty="0"/>
              <a:t>Can aggregate information about person</a:t>
            </a:r>
          </a:p>
          <a:p>
            <a:pPr lvl="1"/>
            <a:r>
              <a:rPr lang="en-US" dirty="0"/>
              <a:t>Response to lessons</a:t>
            </a:r>
          </a:p>
          <a:p>
            <a:pPr lvl="1"/>
            <a:r>
              <a:rPr lang="en-US" dirty="0"/>
              <a:t>Understand positive climate</a:t>
            </a:r>
          </a:p>
        </p:txBody>
      </p:sp>
      <p:sp>
        <p:nvSpPr>
          <p:cNvPr id="4" name="Slide Number Placeholder 3">
            <a:extLst>
              <a:ext uri="{FF2B5EF4-FFF2-40B4-BE49-F238E27FC236}">
                <a16:creationId xmlns:a16="http://schemas.microsoft.com/office/drawing/2014/main" id="{F182F34D-78AC-A845-AC75-796FF0A7EF10}"/>
              </a:ext>
            </a:extLst>
          </p:cNvPr>
          <p:cNvSpPr>
            <a:spLocks noGrp="1"/>
          </p:cNvSpPr>
          <p:nvPr>
            <p:ph type="sldNum" sz="quarter" idx="12"/>
          </p:nvPr>
        </p:nvSpPr>
        <p:spPr/>
        <p:txBody>
          <a:bodyPr/>
          <a:lstStyle/>
          <a:p>
            <a:fld id="{C64983DA-8F4B-F447-AB38-AED776C2EA22}" type="slidenum">
              <a:rPr lang="en-US" smtClean="0"/>
              <a:t>2</a:t>
            </a:fld>
            <a:endParaRPr lang="en-US"/>
          </a:p>
        </p:txBody>
      </p:sp>
    </p:spTree>
    <p:extLst>
      <p:ext uri="{BB962C8B-B14F-4D97-AF65-F5344CB8AC3E}">
        <p14:creationId xmlns:p14="http://schemas.microsoft.com/office/powerpoint/2010/main" val="3122468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B7F0-1035-1A4A-B237-344C8529C1D1}"/>
              </a:ext>
            </a:extLst>
          </p:cNvPr>
          <p:cNvSpPr>
            <a:spLocks noGrp="1"/>
          </p:cNvSpPr>
          <p:nvPr>
            <p:ph type="title"/>
          </p:nvPr>
        </p:nvSpPr>
        <p:spPr/>
        <p:txBody>
          <a:bodyPr/>
          <a:lstStyle/>
          <a:p>
            <a:r>
              <a:rPr lang="en-US" dirty="0" err="1"/>
              <a:t>Facenet</a:t>
            </a:r>
            <a:r>
              <a:rPr lang="en-US" dirty="0"/>
              <a:t> corrections: Off-the-shelf</a:t>
            </a:r>
          </a:p>
        </p:txBody>
      </p:sp>
      <p:sp>
        <p:nvSpPr>
          <p:cNvPr id="3" name="Content Placeholder 2">
            <a:extLst>
              <a:ext uri="{FF2B5EF4-FFF2-40B4-BE49-F238E27FC236}">
                <a16:creationId xmlns:a16="http://schemas.microsoft.com/office/drawing/2014/main" id="{0D51427D-797F-4B44-87E6-72EF04C358D8}"/>
              </a:ext>
            </a:extLst>
          </p:cNvPr>
          <p:cNvSpPr>
            <a:spLocks noGrp="1"/>
          </p:cNvSpPr>
          <p:nvPr>
            <p:ph idx="1"/>
          </p:nvPr>
        </p:nvSpPr>
        <p:spPr/>
        <p:txBody>
          <a:bodyPr/>
          <a:lstStyle/>
          <a:p>
            <a:r>
              <a:rPr lang="en-US" dirty="0"/>
              <a:t>~10X reduction in user actions</a:t>
            </a:r>
          </a:p>
          <a:p>
            <a:r>
              <a:rPr lang="en-US" dirty="0"/>
              <a:t>Average 88% Accuracy on dataset</a:t>
            </a:r>
          </a:p>
        </p:txBody>
      </p:sp>
      <p:sp>
        <p:nvSpPr>
          <p:cNvPr id="4" name="Slide Number Placeholder 3">
            <a:extLst>
              <a:ext uri="{FF2B5EF4-FFF2-40B4-BE49-F238E27FC236}">
                <a16:creationId xmlns:a16="http://schemas.microsoft.com/office/drawing/2014/main" id="{0FF72337-D31B-BE44-A381-121B716A5D0E}"/>
              </a:ext>
            </a:extLst>
          </p:cNvPr>
          <p:cNvSpPr>
            <a:spLocks noGrp="1"/>
          </p:cNvSpPr>
          <p:nvPr>
            <p:ph type="sldNum" sz="quarter" idx="12"/>
          </p:nvPr>
        </p:nvSpPr>
        <p:spPr/>
        <p:txBody>
          <a:bodyPr/>
          <a:lstStyle/>
          <a:p>
            <a:fld id="{C64983DA-8F4B-F447-AB38-AED776C2EA22}" type="slidenum">
              <a:rPr lang="en-US" smtClean="0"/>
              <a:t>20</a:t>
            </a:fld>
            <a:endParaRPr lang="en-US"/>
          </a:p>
        </p:txBody>
      </p:sp>
    </p:spTree>
    <p:extLst>
      <p:ext uri="{BB962C8B-B14F-4D97-AF65-F5344CB8AC3E}">
        <p14:creationId xmlns:p14="http://schemas.microsoft.com/office/powerpoint/2010/main" val="235539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F16B-036A-A640-AA0D-4E4FFCE61FDE}"/>
              </a:ext>
            </a:extLst>
          </p:cNvPr>
          <p:cNvSpPr>
            <a:spLocks noGrp="1"/>
          </p:cNvSpPr>
          <p:nvPr>
            <p:ph type="title"/>
          </p:nvPr>
        </p:nvSpPr>
        <p:spPr/>
        <p:txBody>
          <a:bodyPr/>
          <a:lstStyle/>
          <a:p>
            <a:r>
              <a:rPr lang="en-US" dirty="0" err="1"/>
              <a:t>Facenet</a:t>
            </a:r>
            <a:r>
              <a:rPr lang="en-US" dirty="0"/>
              <a:t> Corrections: Retraining</a:t>
            </a:r>
          </a:p>
        </p:txBody>
      </p:sp>
      <p:sp>
        <p:nvSpPr>
          <p:cNvPr id="3" name="Content Placeholder 2">
            <a:extLst>
              <a:ext uri="{FF2B5EF4-FFF2-40B4-BE49-F238E27FC236}">
                <a16:creationId xmlns:a16="http://schemas.microsoft.com/office/drawing/2014/main" id="{54BF94D9-BB71-B04D-940F-37CB3BDDCF87}"/>
              </a:ext>
            </a:extLst>
          </p:cNvPr>
          <p:cNvSpPr>
            <a:spLocks noGrp="1"/>
          </p:cNvSpPr>
          <p:nvPr>
            <p:ph idx="1"/>
          </p:nvPr>
        </p:nvSpPr>
        <p:spPr/>
        <p:txBody>
          <a:bodyPr/>
          <a:lstStyle/>
          <a:p>
            <a:r>
              <a:rPr lang="en-US" dirty="0"/>
              <a:t>Grid-search to find optimal hyper params</a:t>
            </a:r>
          </a:p>
          <a:p>
            <a:r>
              <a:rPr lang="en-US" dirty="0"/>
              <a:t>Performed worse than pretrained model</a:t>
            </a:r>
          </a:p>
          <a:p>
            <a:r>
              <a:rPr lang="en-US" dirty="0"/>
              <a:t>~84% accuracy</a:t>
            </a:r>
          </a:p>
        </p:txBody>
      </p:sp>
      <p:sp>
        <p:nvSpPr>
          <p:cNvPr id="4" name="Slide Number Placeholder 3">
            <a:extLst>
              <a:ext uri="{FF2B5EF4-FFF2-40B4-BE49-F238E27FC236}">
                <a16:creationId xmlns:a16="http://schemas.microsoft.com/office/drawing/2014/main" id="{D878274B-C897-FF4D-8AE8-7A330B15D75A}"/>
              </a:ext>
            </a:extLst>
          </p:cNvPr>
          <p:cNvSpPr>
            <a:spLocks noGrp="1"/>
          </p:cNvSpPr>
          <p:nvPr>
            <p:ph type="sldNum" sz="quarter" idx="12"/>
          </p:nvPr>
        </p:nvSpPr>
        <p:spPr/>
        <p:txBody>
          <a:bodyPr/>
          <a:lstStyle/>
          <a:p>
            <a:fld id="{C64983DA-8F4B-F447-AB38-AED776C2EA22}" type="slidenum">
              <a:rPr lang="en-US" smtClean="0"/>
              <a:t>21</a:t>
            </a:fld>
            <a:endParaRPr lang="en-US"/>
          </a:p>
        </p:txBody>
      </p:sp>
    </p:spTree>
    <p:extLst>
      <p:ext uri="{BB962C8B-B14F-4D97-AF65-F5344CB8AC3E}">
        <p14:creationId xmlns:p14="http://schemas.microsoft.com/office/powerpoint/2010/main" val="3881392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D87F-4A5D-7646-80C8-720FBA522E9A}"/>
              </a:ext>
            </a:extLst>
          </p:cNvPr>
          <p:cNvSpPr>
            <a:spLocks noGrp="1"/>
          </p:cNvSpPr>
          <p:nvPr>
            <p:ph type="title"/>
          </p:nvPr>
        </p:nvSpPr>
        <p:spPr/>
        <p:txBody>
          <a:bodyPr/>
          <a:lstStyle/>
          <a:p>
            <a:r>
              <a:rPr lang="en-US" dirty="0" err="1"/>
              <a:t>FaceNet</a:t>
            </a:r>
            <a:r>
              <a:rPr lang="en-US" dirty="0"/>
              <a:t> Corrections: Results</a:t>
            </a:r>
          </a:p>
        </p:txBody>
      </p:sp>
      <p:sp>
        <p:nvSpPr>
          <p:cNvPr id="4" name="Slide Number Placeholder 3">
            <a:extLst>
              <a:ext uri="{FF2B5EF4-FFF2-40B4-BE49-F238E27FC236}">
                <a16:creationId xmlns:a16="http://schemas.microsoft.com/office/drawing/2014/main" id="{C64591D3-A342-8349-92C3-E020C934F4E6}"/>
              </a:ext>
            </a:extLst>
          </p:cNvPr>
          <p:cNvSpPr>
            <a:spLocks noGrp="1"/>
          </p:cNvSpPr>
          <p:nvPr>
            <p:ph type="sldNum" sz="quarter" idx="12"/>
          </p:nvPr>
        </p:nvSpPr>
        <p:spPr/>
        <p:txBody>
          <a:bodyPr/>
          <a:lstStyle/>
          <a:p>
            <a:fld id="{C64983DA-8F4B-F447-AB38-AED776C2EA22}" type="slidenum">
              <a:rPr lang="en-US" smtClean="0"/>
              <a:t>22</a:t>
            </a:fld>
            <a:endParaRPr lang="en-US"/>
          </a:p>
        </p:txBody>
      </p:sp>
      <p:pic>
        <p:nvPicPr>
          <p:cNvPr id="5" name="Picture 4">
            <a:extLst>
              <a:ext uri="{FF2B5EF4-FFF2-40B4-BE49-F238E27FC236}">
                <a16:creationId xmlns:a16="http://schemas.microsoft.com/office/drawing/2014/main" id="{1DA12C15-442E-DA45-93B3-1166EC9A9793}"/>
              </a:ext>
            </a:extLst>
          </p:cNvPr>
          <p:cNvPicPr>
            <a:picLocks noChangeAspect="1"/>
          </p:cNvPicPr>
          <p:nvPr/>
        </p:nvPicPr>
        <p:blipFill>
          <a:blip r:embed="rId3"/>
          <a:stretch>
            <a:fillRect/>
          </a:stretch>
        </p:blipFill>
        <p:spPr>
          <a:xfrm>
            <a:off x="2851150" y="1917264"/>
            <a:ext cx="6489700" cy="4470400"/>
          </a:xfrm>
          <a:prstGeom prst="rect">
            <a:avLst/>
          </a:prstGeom>
        </p:spPr>
      </p:pic>
    </p:spTree>
    <p:extLst>
      <p:ext uri="{BB962C8B-B14F-4D97-AF65-F5344CB8AC3E}">
        <p14:creationId xmlns:p14="http://schemas.microsoft.com/office/powerpoint/2010/main" val="3061028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7CF9-045C-E548-AC1F-7CB2BD04537C}"/>
              </a:ext>
            </a:extLst>
          </p:cNvPr>
          <p:cNvSpPr>
            <a:spLocks noGrp="1"/>
          </p:cNvSpPr>
          <p:nvPr>
            <p:ph type="title"/>
          </p:nvPr>
        </p:nvSpPr>
        <p:spPr/>
        <p:txBody>
          <a:bodyPr/>
          <a:lstStyle/>
          <a:p>
            <a:r>
              <a:rPr lang="en-US" dirty="0"/>
              <a:t>Exemplar Experiment</a:t>
            </a:r>
          </a:p>
        </p:txBody>
      </p:sp>
      <p:sp>
        <p:nvSpPr>
          <p:cNvPr id="3" name="Content Placeholder 2">
            <a:extLst>
              <a:ext uri="{FF2B5EF4-FFF2-40B4-BE49-F238E27FC236}">
                <a16:creationId xmlns:a16="http://schemas.microsoft.com/office/drawing/2014/main" id="{5B683C5C-05F7-C74A-A31D-5176AF54189B}"/>
              </a:ext>
            </a:extLst>
          </p:cNvPr>
          <p:cNvSpPr>
            <a:spLocks noGrp="1"/>
          </p:cNvSpPr>
          <p:nvPr>
            <p:ph idx="1"/>
          </p:nvPr>
        </p:nvSpPr>
        <p:spPr/>
        <p:txBody>
          <a:bodyPr/>
          <a:lstStyle/>
          <a:p>
            <a:r>
              <a:rPr lang="en-US" dirty="0"/>
              <a:t>Do we need to check every face?</a:t>
            </a:r>
          </a:p>
          <a:p>
            <a:r>
              <a:rPr lang="en-US" dirty="0"/>
              <a:t>If not, how many do we need to label?</a:t>
            </a:r>
          </a:p>
        </p:txBody>
      </p:sp>
      <p:sp>
        <p:nvSpPr>
          <p:cNvPr id="4" name="Slide Number Placeholder 3">
            <a:extLst>
              <a:ext uri="{FF2B5EF4-FFF2-40B4-BE49-F238E27FC236}">
                <a16:creationId xmlns:a16="http://schemas.microsoft.com/office/drawing/2014/main" id="{FB9A28C8-15DC-3B45-AD40-D3FAFE7A18CB}"/>
              </a:ext>
            </a:extLst>
          </p:cNvPr>
          <p:cNvSpPr>
            <a:spLocks noGrp="1"/>
          </p:cNvSpPr>
          <p:nvPr>
            <p:ph type="sldNum" sz="quarter" idx="12"/>
          </p:nvPr>
        </p:nvSpPr>
        <p:spPr/>
        <p:txBody>
          <a:bodyPr/>
          <a:lstStyle/>
          <a:p>
            <a:fld id="{C64983DA-8F4B-F447-AB38-AED776C2EA22}" type="slidenum">
              <a:rPr lang="en-US" smtClean="0"/>
              <a:t>23</a:t>
            </a:fld>
            <a:endParaRPr lang="en-US"/>
          </a:p>
        </p:txBody>
      </p:sp>
    </p:spTree>
    <p:extLst>
      <p:ext uri="{BB962C8B-B14F-4D97-AF65-F5344CB8AC3E}">
        <p14:creationId xmlns:p14="http://schemas.microsoft.com/office/powerpoint/2010/main" val="127584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D7B8-1D07-7947-B966-BA81F2F8B8EE}"/>
              </a:ext>
            </a:extLst>
          </p:cNvPr>
          <p:cNvSpPr>
            <a:spLocks noGrp="1"/>
          </p:cNvSpPr>
          <p:nvPr>
            <p:ph type="title"/>
          </p:nvPr>
        </p:nvSpPr>
        <p:spPr/>
        <p:txBody>
          <a:bodyPr/>
          <a:lstStyle/>
          <a:p>
            <a:r>
              <a:rPr lang="en-US" dirty="0"/>
              <a:t>Exemplar Experiment: Methodology</a:t>
            </a:r>
          </a:p>
        </p:txBody>
      </p:sp>
      <p:sp>
        <p:nvSpPr>
          <p:cNvPr id="4" name="Slide Number Placeholder 3">
            <a:extLst>
              <a:ext uri="{FF2B5EF4-FFF2-40B4-BE49-F238E27FC236}">
                <a16:creationId xmlns:a16="http://schemas.microsoft.com/office/drawing/2014/main" id="{50955353-ADB0-DD45-9EEC-BA2CB3AEDA64}"/>
              </a:ext>
            </a:extLst>
          </p:cNvPr>
          <p:cNvSpPr>
            <a:spLocks noGrp="1"/>
          </p:cNvSpPr>
          <p:nvPr>
            <p:ph type="sldNum" sz="quarter" idx="12"/>
          </p:nvPr>
        </p:nvSpPr>
        <p:spPr/>
        <p:txBody>
          <a:bodyPr/>
          <a:lstStyle/>
          <a:p>
            <a:fld id="{C64983DA-8F4B-F447-AB38-AED776C2EA22}" type="slidenum">
              <a:rPr lang="en-US" smtClean="0"/>
              <a:t>24</a:t>
            </a:fld>
            <a:endParaRPr lang="en-US"/>
          </a:p>
        </p:txBody>
      </p:sp>
      <p:pic>
        <p:nvPicPr>
          <p:cNvPr id="5" name="Picture 4">
            <a:extLst>
              <a:ext uri="{FF2B5EF4-FFF2-40B4-BE49-F238E27FC236}">
                <a16:creationId xmlns:a16="http://schemas.microsoft.com/office/drawing/2014/main" id="{F194766F-0F26-4443-8002-9F7602A2B6A6}"/>
              </a:ext>
            </a:extLst>
          </p:cNvPr>
          <p:cNvPicPr>
            <a:picLocks noChangeAspect="1"/>
          </p:cNvPicPr>
          <p:nvPr/>
        </p:nvPicPr>
        <p:blipFill>
          <a:blip r:embed="rId3"/>
          <a:stretch>
            <a:fillRect/>
          </a:stretch>
        </p:blipFill>
        <p:spPr>
          <a:xfrm>
            <a:off x="1039283" y="3524250"/>
            <a:ext cx="1320800" cy="850900"/>
          </a:xfrm>
          <a:prstGeom prst="rect">
            <a:avLst/>
          </a:prstGeom>
        </p:spPr>
      </p:pic>
      <p:pic>
        <p:nvPicPr>
          <p:cNvPr id="6" name="Picture 5">
            <a:extLst>
              <a:ext uri="{FF2B5EF4-FFF2-40B4-BE49-F238E27FC236}">
                <a16:creationId xmlns:a16="http://schemas.microsoft.com/office/drawing/2014/main" id="{D16A0F30-5EAB-FA44-9CA7-6F1FB6331F60}"/>
              </a:ext>
            </a:extLst>
          </p:cNvPr>
          <p:cNvPicPr>
            <a:picLocks noChangeAspect="1"/>
          </p:cNvPicPr>
          <p:nvPr/>
        </p:nvPicPr>
        <p:blipFill>
          <a:blip r:embed="rId4"/>
          <a:stretch>
            <a:fillRect/>
          </a:stretch>
        </p:blipFill>
        <p:spPr>
          <a:xfrm>
            <a:off x="3848100" y="3429000"/>
            <a:ext cx="838200" cy="1041400"/>
          </a:xfrm>
          <a:prstGeom prst="rect">
            <a:avLst/>
          </a:prstGeom>
        </p:spPr>
      </p:pic>
      <p:pic>
        <p:nvPicPr>
          <p:cNvPr id="7" name="Picture 6">
            <a:extLst>
              <a:ext uri="{FF2B5EF4-FFF2-40B4-BE49-F238E27FC236}">
                <a16:creationId xmlns:a16="http://schemas.microsoft.com/office/drawing/2014/main" id="{C6B02C0B-15C8-2B47-B8EB-70D3F678C47B}"/>
              </a:ext>
            </a:extLst>
          </p:cNvPr>
          <p:cNvPicPr>
            <a:picLocks noChangeAspect="1"/>
          </p:cNvPicPr>
          <p:nvPr/>
        </p:nvPicPr>
        <p:blipFill>
          <a:blip r:embed="rId5"/>
          <a:stretch>
            <a:fillRect/>
          </a:stretch>
        </p:blipFill>
        <p:spPr>
          <a:xfrm>
            <a:off x="6174316" y="3333750"/>
            <a:ext cx="901700" cy="1231900"/>
          </a:xfrm>
          <a:prstGeom prst="rect">
            <a:avLst/>
          </a:prstGeom>
        </p:spPr>
      </p:pic>
      <p:pic>
        <p:nvPicPr>
          <p:cNvPr id="8" name="Picture 7">
            <a:extLst>
              <a:ext uri="{FF2B5EF4-FFF2-40B4-BE49-F238E27FC236}">
                <a16:creationId xmlns:a16="http://schemas.microsoft.com/office/drawing/2014/main" id="{E169753F-03CB-644A-87A3-3C5A2CA1841A}"/>
              </a:ext>
            </a:extLst>
          </p:cNvPr>
          <p:cNvPicPr>
            <a:picLocks noChangeAspect="1"/>
          </p:cNvPicPr>
          <p:nvPr/>
        </p:nvPicPr>
        <p:blipFill>
          <a:blip r:embed="rId6"/>
          <a:stretch>
            <a:fillRect/>
          </a:stretch>
        </p:blipFill>
        <p:spPr>
          <a:xfrm>
            <a:off x="8564032" y="3429000"/>
            <a:ext cx="889000" cy="1003300"/>
          </a:xfrm>
          <a:prstGeom prst="rect">
            <a:avLst/>
          </a:prstGeom>
        </p:spPr>
      </p:pic>
      <p:cxnSp>
        <p:nvCxnSpPr>
          <p:cNvPr id="10" name="Straight Arrow Connector 9">
            <a:extLst>
              <a:ext uri="{FF2B5EF4-FFF2-40B4-BE49-F238E27FC236}">
                <a16:creationId xmlns:a16="http://schemas.microsoft.com/office/drawing/2014/main" id="{FBEA68D2-C133-904A-B946-937B5DC048D4}"/>
              </a:ext>
            </a:extLst>
          </p:cNvPr>
          <p:cNvCxnSpPr>
            <a:stCxn id="5" idx="3"/>
            <a:endCxn id="6" idx="1"/>
          </p:cNvCxnSpPr>
          <p:nvPr/>
        </p:nvCxnSpPr>
        <p:spPr>
          <a:xfrm>
            <a:off x="2360083" y="3949700"/>
            <a:ext cx="1488017"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a:extLst>
              <a:ext uri="{FF2B5EF4-FFF2-40B4-BE49-F238E27FC236}">
                <a16:creationId xmlns:a16="http://schemas.microsoft.com/office/drawing/2014/main" id="{BA464DC0-54B1-3345-ACFD-5E6EF7458117}"/>
              </a:ext>
            </a:extLst>
          </p:cNvPr>
          <p:cNvCxnSpPr>
            <a:cxnSpLocks/>
            <a:stCxn id="6" idx="3"/>
            <a:endCxn id="7" idx="1"/>
          </p:cNvCxnSpPr>
          <p:nvPr/>
        </p:nvCxnSpPr>
        <p:spPr>
          <a:xfrm>
            <a:off x="4686300" y="3949700"/>
            <a:ext cx="1488016"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4" name="Straight Arrow Connector 13">
            <a:extLst>
              <a:ext uri="{FF2B5EF4-FFF2-40B4-BE49-F238E27FC236}">
                <a16:creationId xmlns:a16="http://schemas.microsoft.com/office/drawing/2014/main" id="{33F64544-64E2-014E-9FB0-B62A2A0AD169}"/>
              </a:ext>
            </a:extLst>
          </p:cNvPr>
          <p:cNvCxnSpPr>
            <a:cxnSpLocks/>
            <a:stCxn id="7" idx="3"/>
            <a:endCxn id="8" idx="1"/>
          </p:cNvCxnSpPr>
          <p:nvPr/>
        </p:nvCxnSpPr>
        <p:spPr>
          <a:xfrm flipV="1">
            <a:off x="7076016" y="3930650"/>
            <a:ext cx="1488016" cy="1905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a16="http://schemas.microsoft.com/office/drawing/2014/main" id="{8F7CC96C-71FE-B642-8F3A-1A5389CB6050}"/>
              </a:ext>
            </a:extLst>
          </p:cNvPr>
          <p:cNvSpPr txBox="1"/>
          <p:nvPr/>
        </p:nvSpPr>
        <p:spPr>
          <a:xfrm>
            <a:off x="1197327" y="2992263"/>
            <a:ext cx="1004711" cy="501648"/>
          </a:xfrm>
          <a:prstGeom prst="rect">
            <a:avLst/>
          </a:prstGeom>
          <a:noFill/>
        </p:spPr>
        <p:txBody>
          <a:bodyPr wrap="square" rtlCol="0">
            <a:noAutofit/>
          </a:bodyPr>
          <a:lstStyle/>
          <a:p>
            <a:pPr algn="ctr"/>
            <a:r>
              <a:rPr lang="en-US" sz="1200" dirty="0"/>
              <a:t>Human Labeled</a:t>
            </a:r>
          </a:p>
        </p:txBody>
      </p:sp>
      <p:sp>
        <p:nvSpPr>
          <p:cNvPr id="19" name="TextBox 18">
            <a:extLst>
              <a:ext uri="{FF2B5EF4-FFF2-40B4-BE49-F238E27FC236}">
                <a16:creationId xmlns:a16="http://schemas.microsoft.com/office/drawing/2014/main" id="{3E731F51-7576-1145-8230-1FD61F96001E}"/>
              </a:ext>
            </a:extLst>
          </p:cNvPr>
          <p:cNvSpPr txBox="1"/>
          <p:nvPr/>
        </p:nvSpPr>
        <p:spPr>
          <a:xfrm>
            <a:off x="3764844" y="2894189"/>
            <a:ext cx="1004711" cy="501648"/>
          </a:xfrm>
          <a:prstGeom prst="rect">
            <a:avLst/>
          </a:prstGeom>
          <a:noFill/>
        </p:spPr>
        <p:txBody>
          <a:bodyPr wrap="square" rtlCol="0">
            <a:noAutofit/>
          </a:bodyPr>
          <a:lstStyle/>
          <a:p>
            <a:pPr algn="ctr"/>
            <a:r>
              <a:rPr lang="en-US" sz="1200" dirty="0"/>
              <a:t>Human Labeled</a:t>
            </a:r>
          </a:p>
        </p:txBody>
      </p:sp>
      <p:sp>
        <p:nvSpPr>
          <p:cNvPr id="20" name="TextBox 19">
            <a:extLst>
              <a:ext uri="{FF2B5EF4-FFF2-40B4-BE49-F238E27FC236}">
                <a16:creationId xmlns:a16="http://schemas.microsoft.com/office/drawing/2014/main" id="{171F309D-B5B5-F645-A660-69222963FE17}"/>
              </a:ext>
            </a:extLst>
          </p:cNvPr>
          <p:cNvSpPr txBox="1"/>
          <p:nvPr/>
        </p:nvSpPr>
        <p:spPr>
          <a:xfrm>
            <a:off x="6096000" y="2808465"/>
            <a:ext cx="1004711" cy="501648"/>
          </a:xfrm>
          <a:prstGeom prst="rect">
            <a:avLst/>
          </a:prstGeom>
          <a:noFill/>
        </p:spPr>
        <p:txBody>
          <a:bodyPr wrap="square" rtlCol="0">
            <a:noAutofit/>
          </a:bodyPr>
          <a:lstStyle/>
          <a:p>
            <a:pPr algn="ctr"/>
            <a:r>
              <a:rPr lang="en-US" sz="1200" dirty="0"/>
              <a:t>Machine Labeled</a:t>
            </a:r>
          </a:p>
        </p:txBody>
      </p:sp>
      <p:sp>
        <p:nvSpPr>
          <p:cNvPr id="21" name="TextBox 20">
            <a:extLst>
              <a:ext uri="{FF2B5EF4-FFF2-40B4-BE49-F238E27FC236}">
                <a16:creationId xmlns:a16="http://schemas.microsoft.com/office/drawing/2014/main" id="{7E366165-008A-BF4D-AAA1-DE0C6DC2FE92}"/>
              </a:ext>
            </a:extLst>
          </p:cNvPr>
          <p:cNvSpPr txBox="1"/>
          <p:nvPr/>
        </p:nvSpPr>
        <p:spPr>
          <a:xfrm>
            <a:off x="8506176" y="2741439"/>
            <a:ext cx="1004711" cy="501648"/>
          </a:xfrm>
          <a:prstGeom prst="rect">
            <a:avLst/>
          </a:prstGeom>
          <a:noFill/>
        </p:spPr>
        <p:txBody>
          <a:bodyPr wrap="square" rtlCol="0">
            <a:noAutofit/>
          </a:bodyPr>
          <a:lstStyle/>
          <a:p>
            <a:pPr algn="ctr"/>
            <a:r>
              <a:rPr lang="en-US" sz="1200" dirty="0"/>
              <a:t>Machine Labeled</a:t>
            </a:r>
          </a:p>
        </p:txBody>
      </p:sp>
    </p:spTree>
    <p:extLst>
      <p:ext uri="{BB962C8B-B14F-4D97-AF65-F5344CB8AC3E}">
        <p14:creationId xmlns:p14="http://schemas.microsoft.com/office/powerpoint/2010/main" val="3482031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DD9-3035-1E47-AC2D-38124EA5A65C}"/>
              </a:ext>
            </a:extLst>
          </p:cNvPr>
          <p:cNvSpPr>
            <a:spLocks noGrp="1"/>
          </p:cNvSpPr>
          <p:nvPr>
            <p:ph type="title"/>
          </p:nvPr>
        </p:nvSpPr>
        <p:spPr/>
        <p:txBody>
          <a:bodyPr/>
          <a:lstStyle/>
          <a:p>
            <a:r>
              <a:rPr lang="en-US" dirty="0"/>
              <a:t>Effect of Exemplars: Simulation Methodology</a:t>
            </a:r>
          </a:p>
        </p:txBody>
      </p:sp>
      <p:sp>
        <p:nvSpPr>
          <p:cNvPr id="3" name="Content Placeholder 2">
            <a:extLst>
              <a:ext uri="{FF2B5EF4-FFF2-40B4-BE49-F238E27FC236}">
                <a16:creationId xmlns:a16="http://schemas.microsoft.com/office/drawing/2014/main" id="{86F59270-CE60-DD40-94EA-96CCA80173DF}"/>
              </a:ext>
            </a:extLst>
          </p:cNvPr>
          <p:cNvSpPr>
            <a:spLocks noGrp="1"/>
          </p:cNvSpPr>
          <p:nvPr>
            <p:ph idx="1"/>
          </p:nvPr>
        </p:nvSpPr>
        <p:spPr/>
        <p:txBody>
          <a:bodyPr/>
          <a:lstStyle/>
          <a:p>
            <a:r>
              <a:rPr lang="en-US" dirty="0"/>
              <a:t>Get Encodings and ground truth of each face</a:t>
            </a:r>
          </a:p>
          <a:p>
            <a:r>
              <a:rPr lang="en-US" dirty="0"/>
              <a:t>Run KNN on encodings of sub-video, progressively increasing the number of exemplars</a:t>
            </a:r>
          </a:p>
        </p:txBody>
      </p:sp>
      <p:sp>
        <p:nvSpPr>
          <p:cNvPr id="5" name="Slide Number Placeholder 4">
            <a:extLst>
              <a:ext uri="{FF2B5EF4-FFF2-40B4-BE49-F238E27FC236}">
                <a16:creationId xmlns:a16="http://schemas.microsoft.com/office/drawing/2014/main" id="{C124653D-A3DD-4443-8643-BFFC5DD19567}"/>
              </a:ext>
            </a:extLst>
          </p:cNvPr>
          <p:cNvSpPr>
            <a:spLocks noGrp="1"/>
          </p:cNvSpPr>
          <p:nvPr>
            <p:ph type="sldNum" sz="quarter" idx="12"/>
          </p:nvPr>
        </p:nvSpPr>
        <p:spPr/>
        <p:txBody>
          <a:bodyPr/>
          <a:lstStyle/>
          <a:p>
            <a:fld id="{C64983DA-8F4B-F447-AB38-AED776C2EA22}" type="slidenum">
              <a:rPr lang="en-US" smtClean="0"/>
              <a:t>25</a:t>
            </a:fld>
            <a:endParaRPr lang="en-US"/>
          </a:p>
        </p:txBody>
      </p:sp>
    </p:spTree>
    <p:extLst>
      <p:ext uri="{BB962C8B-B14F-4D97-AF65-F5344CB8AC3E}">
        <p14:creationId xmlns:p14="http://schemas.microsoft.com/office/powerpoint/2010/main" val="1510774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8C205-E399-BB43-8F98-4C7A33C49699}"/>
              </a:ext>
            </a:extLst>
          </p:cNvPr>
          <p:cNvSpPr>
            <a:spLocks noGrp="1"/>
          </p:cNvSpPr>
          <p:nvPr>
            <p:ph type="title"/>
          </p:nvPr>
        </p:nvSpPr>
        <p:spPr/>
        <p:txBody>
          <a:bodyPr/>
          <a:lstStyle/>
          <a:p>
            <a:r>
              <a:rPr lang="en-US" dirty="0"/>
              <a:t>Effect of Exemplars: Accuracy</a:t>
            </a:r>
          </a:p>
        </p:txBody>
      </p:sp>
      <p:sp>
        <p:nvSpPr>
          <p:cNvPr id="3" name="Content Placeholder 2">
            <a:extLst>
              <a:ext uri="{FF2B5EF4-FFF2-40B4-BE49-F238E27FC236}">
                <a16:creationId xmlns:a16="http://schemas.microsoft.com/office/drawing/2014/main" id="{EAA035D0-1F22-064D-876D-4CA9ECEC2F06}"/>
              </a:ext>
            </a:extLst>
          </p:cNvPr>
          <p:cNvSpPr>
            <a:spLocks noGrp="1"/>
          </p:cNvSpPr>
          <p:nvPr>
            <p:ph idx="1"/>
          </p:nvPr>
        </p:nvSpPr>
        <p:spPr/>
        <p:txBody>
          <a:bodyPr/>
          <a:lstStyle/>
          <a:p>
            <a:r>
              <a:rPr lang="en-US" dirty="0"/>
              <a:t>Measures correctness of final dataset</a:t>
            </a:r>
          </a:p>
        </p:txBody>
      </p:sp>
      <p:sp>
        <p:nvSpPr>
          <p:cNvPr id="4" name="Slide Number Placeholder 3">
            <a:extLst>
              <a:ext uri="{FF2B5EF4-FFF2-40B4-BE49-F238E27FC236}">
                <a16:creationId xmlns:a16="http://schemas.microsoft.com/office/drawing/2014/main" id="{00CF27AD-5B3D-0540-9498-E8FE2848966A}"/>
              </a:ext>
            </a:extLst>
          </p:cNvPr>
          <p:cNvSpPr>
            <a:spLocks noGrp="1"/>
          </p:cNvSpPr>
          <p:nvPr>
            <p:ph type="sldNum" sz="quarter" idx="12"/>
          </p:nvPr>
        </p:nvSpPr>
        <p:spPr/>
        <p:txBody>
          <a:bodyPr/>
          <a:lstStyle/>
          <a:p>
            <a:fld id="{C64983DA-8F4B-F447-AB38-AED776C2EA22}" type="slidenum">
              <a:rPr lang="en-US" smtClean="0"/>
              <a:t>26</a:t>
            </a:fld>
            <a:endParaRPr lang="en-US"/>
          </a:p>
        </p:txBody>
      </p:sp>
      <p:pic>
        <p:nvPicPr>
          <p:cNvPr id="5" name="Picture 4">
            <a:extLst>
              <a:ext uri="{FF2B5EF4-FFF2-40B4-BE49-F238E27FC236}">
                <a16:creationId xmlns:a16="http://schemas.microsoft.com/office/drawing/2014/main" id="{5B7E8651-9EFA-3A4C-A9CE-886483D98165}"/>
              </a:ext>
            </a:extLst>
          </p:cNvPr>
          <p:cNvPicPr>
            <a:picLocks noChangeAspect="1"/>
          </p:cNvPicPr>
          <p:nvPr/>
        </p:nvPicPr>
        <p:blipFill>
          <a:blip r:embed="rId3"/>
          <a:stretch>
            <a:fillRect/>
          </a:stretch>
        </p:blipFill>
        <p:spPr>
          <a:xfrm>
            <a:off x="3562350" y="5334000"/>
            <a:ext cx="5067300" cy="1054100"/>
          </a:xfrm>
          <a:prstGeom prst="rect">
            <a:avLst/>
          </a:prstGeom>
        </p:spPr>
      </p:pic>
    </p:spTree>
    <p:extLst>
      <p:ext uri="{BB962C8B-B14F-4D97-AF65-F5344CB8AC3E}">
        <p14:creationId xmlns:p14="http://schemas.microsoft.com/office/powerpoint/2010/main" val="955967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A94F-DF2E-0047-8A5A-9D6F4C43E50C}"/>
              </a:ext>
            </a:extLst>
          </p:cNvPr>
          <p:cNvSpPr>
            <a:spLocks noGrp="1"/>
          </p:cNvSpPr>
          <p:nvPr>
            <p:ph type="title"/>
          </p:nvPr>
        </p:nvSpPr>
        <p:spPr/>
        <p:txBody>
          <a:bodyPr/>
          <a:lstStyle/>
          <a:p>
            <a:r>
              <a:rPr lang="en-US" dirty="0"/>
              <a:t>Effect of Exemplars: Results</a:t>
            </a:r>
          </a:p>
        </p:txBody>
      </p:sp>
      <p:sp>
        <p:nvSpPr>
          <p:cNvPr id="4" name="Slide Number Placeholder 3">
            <a:extLst>
              <a:ext uri="{FF2B5EF4-FFF2-40B4-BE49-F238E27FC236}">
                <a16:creationId xmlns:a16="http://schemas.microsoft.com/office/drawing/2014/main" id="{F1B299A9-DD3C-4D44-8182-657E7D446EEC}"/>
              </a:ext>
            </a:extLst>
          </p:cNvPr>
          <p:cNvSpPr>
            <a:spLocks noGrp="1"/>
          </p:cNvSpPr>
          <p:nvPr>
            <p:ph type="sldNum" sz="quarter" idx="12"/>
          </p:nvPr>
        </p:nvSpPr>
        <p:spPr/>
        <p:txBody>
          <a:bodyPr/>
          <a:lstStyle/>
          <a:p>
            <a:fld id="{C64983DA-8F4B-F447-AB38-AED776C2EA22}" type="slidenum">
              <a:rPr lang="en-US" smtClean="0"/>
              <a:t>27</a:t>
            </a:fld>
            <a:endParaRPr lang="en-US"/>
          </a:p>
        </p:txBody>
      </p:sp>
      <p:pic>
        <p:nvPicPr>
          <p:cNvPr id="7" name="Picture 6">
            <a:extLst>
              <a:ext uri="{FF2B5EF4-FFF2-40B4-BE49-F238E27FC236}">
                <a16:creationId xmlns:a16="http://schemas.microsoft.com/office/drawing/2014/main" id="{8552E58F-35AD-CC4A-8B27-72EBB009849A}"/>
              </a:ext>
            </a:extLst>
          </p:cNvPr>
          <p:cNvPicPr>
            <a:picLocks noChangeAspect="1"/>
          </p:cNvPicPr>
          <p:nvPr/>
        </p:nvPicPr>
        <p:blipFill>
          <a:blip r:embed="rId3"/>
          <a:stretch>
            <a:fillRect/>
          </a:stretch>
        </p:blipFill>
        <p:spPr>
          <a:xfrm>
            <a:off x="3021280" y="1884928"/>
            <a:ext cx="6149440" cy="4333284"/>
          </a:xfrm>
          <a:prstGeom prst="rect">
            <a:avLst/>
          </a:prstGeom>
        </p:spPr>
      </p:pic>
    </p:spTree>
    <p:extLst>
      <p:ext uri="{BB962C8B-B14F-4D97-AF65-F5344CB8AC3E}">
        <p14:creationId xmlns:p14="http://schemas.microsoft.com/office/powerpoint/2010/main" val="539597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1741-D059-3744-8EF7-48EA7B67787F}"/>
              </a:ext>
            </a:extLst>
          </p:cNvPr>
          <p:cNvSpPr>
            <a:spLocks noGrp="1"/>
          </p:cNvSpPr>
          <p:nvPr>
            <p:ph type="title"/>
          </p:nvPr>
        </p:nvSpPr>
        <p:spPr/>
        <p:txBody>
          <a:bodyPr/>
          <a:lstStyle/>
          <a:p>
            <a:r>
              <a:rPr lang="en-US" dirty="0"/>
              <a:t>Extra Background: </a:t>
            </a:r>
            <a:r>
              <a:rPr lang="en-US" dirty="0" err="1"/>
              <a:t>LabOR</a:t>
            </a:r>
            <a:endParaRPr lang="en-US" dirty="0"/>
          </a:p>
        </p:txBody>
      </p:sp>
      <p:pic>
        <p:nvPicPr>
          <p:cNvPr id="4" name="Content Placeholder 3">
            <a:extLst>
              <a:ext uri="{FF2B5EF4-FFF2-40B4-BE49-F238E27FC236}">
                <a16:creationId xmlns:a16="http://schemas.microsoft.com/office/drawing/2014/main" id="{8B4D46E0-00B4-554B-BD86-749ABF10EB12}"/>
              </a:ext>
            </a:extLst>
          </p:cNvPr>
          <p:cNvPicPr>
            <a:picLocks noGrp="1" noChangeAspect="1"/>
          </p:cNvPicPr>
          <p:nvPr>
            <p:ph idx="1"/>
          </p:nvPr>
        </p:nvPicPr>
        <p:blipFill>
          <a:blip r:embed="rId3"/>
          <a:stretch>
            <a:fillRect/>
          </a:stretch>
        </p:blipFill>
        <p:spPr>
          <a:xfrm>
            <a:off x="1705778" y="1648399"/>
            <a:ext cx="8780443" cy="4508876"/>
          </a:xfrm>
          <a:prstGeom prst="rect">
            <a:avLst/>
          </a:prstGeom>
        </p:spPr>
      </p:pic>
      <p:sp>
        <p:nvSpPr>
          <p:cNvPr id="5" name="Slide Number Placeholder 4">
            <a:extLst>
              <a:ext uri="{FF2B5EF4-FFF2-40B4-BE49-F238E27FC236}">
                <a16:creationId xmlns:a16="http://schemas.microsoft.com/office/drawing/2014/main" id="{2E32F8B6-526A-5B4C-BA96-64A417ADDD33}"/>
              </a:ext>
            </a:extLst>
          </p:cNvPr>
          <p:cNvSpPr>
            <a:spLocks noGrp="1"/>
          </p:cNvSpPr>
          <p:nvPr>
            <p:ph type="sldNum" sz="quarter" idx="12"/>
          </p:nvPr>
        </p:nvSpPr>
        <p:spPr/>
        <p:txBody>
          <a:bodyPr/>
          <a:lstStyle/>
          <a:p>
            <a:fld id="{C64983DA-8F4B-F447-AB38-AED776C2EA22}" type="slidenum">
              <a:rPr lang="en-US" smtClean="0"/>
              <a:t>28</a:t>
            </a:fld>
            <a:endParaRPr lang="en-US"/>
          </a:p>
        </p:txBody>
      </p:sp>
      <p:sp>
        <p:nvSpPr>
          <p:cNvPr id="6" name="TextBox 5">
            <a:extLst>
              <a:ext uri="{FF2B5EF4-FFF2-40B4-BE49-F238E27FC236}">
                <a16:creationId xmlns:a16="http://schemas.microsoft.com/office/drawing/2014/main" id="{8C4B39CE-1D29-D446-BC0D-FA76F1441C5D}"/>
              </a:ext>
            </a:extLst>
          </p:cNvPr>
          <p:cNvSpPr txBox="1"/>
          <p:nvPr/>
        </p:nvSpPr>
        <p:spPr>
          <a:xfrm>
            <a:off x="4415640" y="6274395"/>
            <a:ext cx="3360717" cy="394136"/>
          </a:xfrm>
          <a:prstGeom prst="rect">
            <a:avLst/>
          </a:prstGeom>
          <a:noFill/>
        </p:spPr>
        <p:txBody>
          <a:bodyPr wrap="square" rtlCol="0">
            <a:noAutofit/>
          </a:bodyPr>
          <a:lstStyle/>
          <a:p>
            <a:pPr algn="ctr"/>
            <a:r>
              <a:rPr lang="en-US" sz="900" dirty="0"/>
              <a:t>Shin </a:t>
            </a:r>
            <a:r>
              <a:rPr lang="en-US" sz="900" dirty="0" err="1"/>
              <a:t>et.al</a:t>
            </a:r>
            <a:endParaRPr lang="en-US" sz="900" dirty="0"/>
          </a:p>
        </p:txBody>
      </p:sp>
    </p:spTree>
    <p:extLst>
      <p:ext uri="{BB962C8B-B14F-4D97-AF65-F5344CB8AC3E}">
        <p14:creationId xmlns:p14="http://schemas.microsoft.com/office/powerpoint/2010/main" val="3260786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9376A-5D18-7044-B0E5-6CAB25DDC4E8}"/>
              </a:ext>
            </a:extLst>
          </p:cNvPr>
          <p:cNvSpPr>
            <a:spLocks noGrp="1"/>
          </p:cNvSpPr>
          <p:nvPr>
            <p:ph type="title"/>
          </p:nvPr>
        </p:nvSpPr>
        <p:spPr/>
        <p:txBody>
          <a:bodyPr/>
          <a:lstStyle/>
          <a:p>
            <a:r>
              <a:rPr lang="en-US" dirty="0"/>
              <a:t>Uncertainty Labeling: Goal</a:t>
            </a:r>
          </a:p>
        </p:txBody>
      </p:sp>
      <p:sp>
        <p:nvSpPr>
          <p:cNvPr id="3" name="Content Placeholder 2">
            <a:extLst>
              <a:ext uri="{FF2B5EF4-FFF2-40B4-BE49-F238E27FC236}">
                <a16:creationId xmlns:a16="http://schemas.microsoft.com/office/drawing/2014/main" id="{7AFF6E0F-30EA-DB43-81EE-7AF93E5F07B1}"/>
              </a:ext>
            </a:extLst>
          </p:cNvPr>
          <p:cNvSpPr>
            <a:spLocks noGrp="1"/>
          </p:cNvSpPr>
          <p:nvPr>
            <p:ph idx="1"/>
          </p:nvPr>
        </p:nvSpPr>
        <p:spPr/>
        <p:txBody>
          <a:bodyPr/>
          <a:lstStyle/>
          <a:p>
            <a:r>
              <a:rPr lang="en-US" dirty="0"/>
              <a:t>Does labeling only the most uncertain examples increase final labeling accuracy?</a:t>
            </a:r>
          </a:p>
        </p:txBody>
      </p:sp>
      <p:sp>
        <p:nvSpPr>
          <p:cNvPr id="4" name="Slide Number Placeholder 3">
            <a:extLst>
              <a:ext uri="{FF2B5EF4-FFF2-40B4-BE49-F238E27FC236}">
                <a16:creationId xmlns:a16="http://schemas.microsoft.com/office/drawing/2014/main" id="{04F01332-365C-064F-A440-7DCF6C550BD4}"/>
              </a:ext>
            </a:extLst>
          </p:cNvPr>
          <p:cNvSpPr>
            <a:spLocks noGrp="1"/>
          </p:cNvSpPr>
          <p:nvPr>
            <p:ph type="sldNum" sz="quarter" idx="12"/>
          </p:nvPr>
        </p:nvSpPr>
        <p:spPr/>
        <p:txBody>
          <a:bodyPr/>
          <a:lstStyle/>
          <a:p>
            <a:fld id="{C64983DA-8F4B-F447-AB38-AED776C2EA22}" type="slidenum">
              <a:rPr lang="en-US" smtClean="0"/>
              <a:t>29</a:t>
            </a:fld>
            <a:endParaRPr lang="en-US"/>
          </a:p>
        </p:txBody>
      </p:sp>
    </p:spTree>
    <p:extLst>
      <p:ext uri="{BB962C8B-B14F-4D97-AF65-F5344CB8AC3E}">
        <p14:creationId xmlns:p14="http://schemas.microsoft.com/office/powerpoint/2010/main" val="1588683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28F98-F73A-2840-9F46-FB0F57A4C539}"/>
              </a:ext>
            </a:extLst>
          </p:cNvPr>
          <p:cNvSpPr>
            <a:spLocks noGrp="1"/>
          </p:cNvSpPr>
          <p:nvPr>
            <p:ph type="title"/>
          </p:nvPr>
        </p:nvSpPr>
        <p:spPr/>
        <p:txBody>
          <a:bodyPr/>
          <a:lstStyle/>
          <a:p>
            <a:r>
              <a:rPr lang="en-US" dirty="0"/>
              <a:t>Manual Annotation</a:t>
            </a:r>
          </a:p>
        </p:txBody>
      </p:sp>
      <p:sp>
        <p:nvSpPr>
          <p:cNvPr id="4" name="Slide Number Placeholder 3">
            <a:extLst>
              <a:ext uri="{FF2B5EF4-FFF2-40B4-BE49-F238E27FC236}">
                <a16:creationId xmlns:a16="http://schemas.microsoft.com/office/drawing/2014/main" id="{4B9B4AA3-4210-4F47-AC5D-FAC7AF148AE5}"/>
              </a:ext>
            </a:extLst>
          </p:cNvPr>
          <p:cNvSpPr>
            <a:spLocks noGrp="1"/>
          </p:cNvSpPr>
          <p:nvPr>
            <p:ph type="sldNum" sz="quarter" idx="12"/>
          </p:nvPr>
        </p:nvSpPr>
        <p:spPr/>
        <p:txBody>
          <a:bodyPr/>
          <a:lstStyle/>
          <a:p>
            <a:fld id="{C64983DA-8F4B-F447-AB38-AED776C2EA22}" type="slidenum">
              <a:rPr lang="en-US" smtClean="0"/>
              <a:t>3</a:t>
            </a:fld>
            <a:endParaRPr lang="en-US"/>
          </a:p>
        </p:txBody>
      </p:sp>
      <p:pic>
        <p:nvPicPr>
          <p:cNvPr id="1026" name="Picture 2" descr="Amazon.com: The Ultimate Wall Clock - 14&quot; Atomic, Black, Easy to Read,  Perfect for Home, Office, School, Indoor / Outdoor : Home &amp; Kitchen">
            <a:extLst>
              <a:ext uri="{FF2B5EF4-FFF2-40B4-BE49-F238E27FC236}">
                <a16:creationId xmlns:a16="http://schemas.microsoft.com/office/drawing/2014/main" id="{D4D3F7D2-3D46-9C4E-BEF3-17DA67192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188" y="2389147"/>
            <a:ext cx="4009624" cy="399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426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38D5A-08B8-2F4E-A639-D10FDC439B52}"/>
              </a:ext>
            </a:extLst>
          </p:cNvPr>
          <p:cNvSpPr>
            <a:spLocks noGrp="1"/>
          </p:cNvSpPr>
          <p:nvPr>
            <p:ph type="title"/>
          </p:nvPr>
        </p:nvSpPr>
        <p:spPr/>
        <p:txBody>
          <a:bodyPr/>
          <a:lstStyle/>
          <a:p>
            <a:r>
              <a:rPr lang="en-US" dirty="0"/>
              <a:t>Uncertainty Labeling: Pipeline</a:t>
            </a:r>
          </a:p>
        </p:txBody>
      </p:sp>
      <p:pic>
        <p:nvPicPr>
          <p:cNvPr id="7169" name="Picture 1" descr="page39image56215168">
            <a:extLst>
              <a:ext uri="{FF2B5EF4-FFF2-40B4-BE49-F238E27FC236}">
                <a16:creationId xmlns:a16="http://schemas.microsoft.com/office/drawing/2014/main" id="{4DDC37D4-8500-854D-B8C2-597A3F2FA6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0" y="19431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E2AFCE-A049-E94C-AD84-EBC71D32F00A}"/>
              </a:ext>
            </a:extLst>
          </p:cNvPr>
          <p:cNvSpPr txBox="1"/>
          <p:nvPr/>
        </p:nvSpPr>
        <p:spPr>
          <a:xfrm>
            <a:off x="6477918" y="1943100"/>
            <a:ext cx="1024569" cy="282307"/>
          </a:xfrm>
          <a:prstGeom prst="rect">
            <a:avLst/>
          </a:prstGeom>
          <a:noFill/>
        </p:spPr>
        <p:txBody>
          <a:bodyPr wrap="square" rtlCol="0">
            <a:noAutofit/>
          </a:bodyPr>
          <a:lstStyle/>
          <a:p>
            <a:pPr algn="ctr"/>
            <a:r>
              <a:rPr lang="en-US" sz="1600" dirty="0"/>
              <a:t>Head A</a:t>
            </a:r>
          </a:p>
        </p:txBody>
      </p:sp>
      <p:sp>
        <p:nvSpPr>
          <p:cNvPr id="6" name="TextBox 5">
            <a:extLst>
              <a:ext uri="{FF2B5EF4-FFF2-40B4-BE49-F238E27FC236}">
                <a16:creationId xmlns:a16="http://schemas.microsoft.com/office/drawing/2014/main" id="{AF0FB6EE-5B41-5A45-B4F1-97924BF452FF}"/>
              </a:ext>
            </a:extLst>
          </p:cNvPr>
          <p:cNvSpPr txBox="1"/>
          <p:nvPr/>
        </p:nvSpPr>
        <p:spPr>
          <a:xfrm>
            <a:off x="6477917" y="3946793"/>
            <a:ext cx="1024569" cy="282307"/>
          </a:xfrm>
          <a:prstGeom prst="rect">
            <a:avLst/>
          </a:prstGeom>
          <a:noFill/>
        </p:spPr>
        <p:txBody>
          <a:bodyPr wrap="square" rtlCol="0">
            <a:noAutofit/>
          </a:bodyPr>
          <a:lstStyle/>
          <a:p>
            <a:pPr algn="ctr"/>
            <a:r>
              <a:rPr lang="en-US" sz="1600" dirty="0"/>
              <a:t>Head B</a:t>
            </a:r>
          </a:p>
        </p:txBody>
      </p:sp>
      <p:sp>
        <p:nvSpPr>
          <p:cNvPr id="5" name="Slide Number Placeholder 4">
            <a:extLst>
              <a:ext uri="{FF2B5EF4-FFF2-40B4-BE49-F238E27FC236}">
                <a16:creationId xmlns:a16="http://schemas.microsoft.com/office/drawing/2014/main" id="{ABAF952E-6152-5047-9495-A89E0F6C9FE8}"/>
              </a:ext>
            </a:extLst>
          </p:cNvPr>
          <p:cNvSpPr>
            <a:spLocks noGrp="1"/>
          </p:cNvSpPr>
          <p:nvPr>
            <p:ph type="sldNum" sz="quarter" idx="12"/>
          </p:nvPr>
        </p:nvSpPr>
        <p:spPr/>
        <p:txBody>
          <a:bodyPr/>
          <a:lstStyle/>
          <a:p>
            <a:fld id="{C64983DA-8F4B-F447-AB38-AED776C2EA22}" type="slidenum">
              <a:rPr lang="en-US" smtClean="0"/>
              <a:t>30</a:t>
            </a:fld>
            <a:endParaRPr lang="en-US"/>
          </a:p>
        </p:txBody>
      </p:sp>
    </p:spTree>
    <p:extLst>
      <p:ext uri="{BB962C8B-B14F-4D97-AF65-F5344CB8AC3E}">
        <p14:creationId xmlns:p14="http://schemas.microsoft.com/office/powerpoint/2010/main" val="1166340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6D76-2B9F-D042-87C6-2A217D63714A}"/>
              </a:ext>
            </a:extLst>
          </p:cNvPr>
          <p:cNvSpPr>
            <a:spLocks noGrp="1"/>
          </p:cNvSpPr>
          <p:nvPr>
            <p:ph type="title"/>
          </p:nvPr>
        </p:nvSpPr>
        <p:spPr/>
        <p:txBody>
          <a:bodyPr/>
          <a:lstStyle/>
          <a:p>
            <a:r>
              <a:rPr lang="en-US" dirty="0"/>
              <a:t>Uncertainty Labeling: Quantifying Uncertainty</a:t>
            </a:r>
          </a:p>
        </p:txBody>
      </p:sp>
      <p:pic>
        <p:nvPicPr>
          <p:cNvPr id="7" name="Picture 6">
            <a:extLst>
              <a:ext uri="{FF2B5EF4-FFF2-40B4-BE49-F238E27FC236}">
                <a16:creationId xmlns:a16="http://schemas.microsoft.com/office/drawing/2014/main" id="{4ECEABF5-89F8-4646-85A0-ECF08448543A}"/>
              </a:ext>
            </a:extLst>
          </p:cNvPr>
          <p:cNvPicPr>
            <a:picLocks noChangeAspect="1"/>
          </p:cNvPicPr>
          <p:nvPr/>
        </p:nvPicPr>
        <p:blipFill>
          <a:blip r:embed="rId3"/>
          <a:stretch>
            <a:fillRect/>
          </a:stretch>
        </p:blipFill>
        <p:spPr>
          <a:xfrm>
            <a:off x="5289550" y="1670050"/>
            <a:ext cx="1612900" cy="317500"/>
          </a:xfrm>
          <a:prstGeom prst="rect">
            <a:avLst/>
          </a:prstGeom>
        </p:spPr>
      </p:pic>
      <p:sp>
        <p:nvSpPr>
          <p:cNvPr id="10" name="Slide Number Placeholder 9">
            <a:extLst>
              <a:ext uri="{FF2B5EF4-FFF2-40B4-BE49-F238E27FC236}">
                <a16:creationId xmlns:a16="http://schemas.microsoft.com/office/drawing/2014/main" id="{19E9DBC3-E857-4340-91CB-845323F515E6}"/>
              </a:ext>
            </a:extLst>
          </p:cNvPr>
          <p:cNvSpPr>
            <a:spLocks noGrp="1"/>
          </p:cNvSpPr>
          <p:nvPr>
            <p:ph type="sldNum" sz="quarter" idx="12"/>
          </p:nvPr>
        </p:nvSpPr>
        <p:spPr/>
        <p:txBody>
          <a:bodyPr/>
          <a:lstStyle/>
          <a:p>
            <a:fld id="{C64983DA-8F4B-F447-AB38-AED776C2EA22}" type="slidenum">
              <a:rPr lang="en-US" smtClean="0"/>
              <a:t>31</a:t>
            </a:fld>
            <a:endParaRPr lang="en-US"/>
          </a:p>
        </p:txBody>
      </p:sp>
    </p:spTree>
    <p:extLst>
      <p:ext uri="{BB962C8B-B14F-4D97-AF65-F5344CB8AC3E}">
        <p14:creationId xmlns:p14="http://schemas.microsoft.com/office/powerpoint/2010/main" val="912111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6D76-2B9F-D042-87C6-2A217D63714A}"/>
              </a:ext>
            </a:extLst>
          </p:cNvPr>
          <p:cNvSpPr>
            <a:spLocks noGrp="1"/>
          </p:cNvSpPr>
          <p:nvPr>
            <p:ph type="title"/>
          </p:nvPr>
        </p:nvSpPr>
        <p:spPr/>
        <p:txBody>
          <a:bodyPr/>
          <a:lstStyle/>
          <a:p>
            <a:r>
              <a:rPr lang="en-US" dirty="0"/>
              <a:t>Uncertainty Labeling: Quantifying Uncertainty</a:t>
            </a:r>
          </a:p>
        </p:txBody>
      </p:sp>
      <p:pic>
        <p:nvPicPr>
          <p:cNvPr id="7" name="Picture 6">
            <a:extLst>
              <a:ext uri="{FF2B5EF4-FFF2-40B4-BE49-F238E27FC236}">
                <a16:creationId xmlns:a16="http://schemas.microsoft.com/office/drawing/2014/main" id="{4ECEABF5-89F8-4646-85A0-ECF08448543A}"/>
              </a:ext>
            </a:extLst>
          </p:cNvPr>
          <p:cNvPicPr>
            <a:picLocks noChangeAspect="1"/>
          </p:cNvPicPr>
          <p:nvPr/>
        </p:nvPicPr>
        <p:blipFill>
          <a:blip r:embed="rId3"/>
          <a:stretch>
            <a:fillRect/>
          </a:stretch>
        </p:blipFill>
        <p:spPr>
          <a:xfrm>
            <a:off x="5289550" y="1670050"/>
            <a:ext cx="1612900" cy="317500"/>
          </a:xfrm>
          <a:prstGeom prst="rect">
            <a:avLst/>
          </a:prstGeom>
        </p:spPr>
      </p:pic>
      <p:sp>
        <p:nvSpPr>
          <p:cNvPr id="10" name="Slide Number Placeholder 9">
            <a:extLst>
              <a:ext uri="{FF2B5EF4-FFF2-40B4-BE49-F238E27FC236}">
                <a16:creationId xmlns:a16="http://schemas.microsoft.com/office/drawing/2014/main" id="{19E9DBC3-E857-4340-91CB-845323F515E6}"/>
              </a:ext>
            </a:extLst>
          </p:cNvPr>
          <p:cNvSpPr>
            <a:spLocks noGrp="1"/>
          </p:cNvSpPr>
          <p:nvPr>
            <p:ph type="sldNum" sz="quarter" idx="12"/>
          </p:nvPr>
        </p:nvSpPr>
        <p:spPr/>
        <p:txBody>
          <a:bodyPr/>
          <a:lstStyle/>
          <a:p>
            <a:fld id="{C64983DA-8F4B-F447-AB38-AED776C2EA22}" type="slidenum">
              <a:rPr lang="en-US" smtClean="0"/>
              <a:t>32</a:t>
            </a:fld>
            <a:endParaRPr lang="en-US"/>
          </a:p>
        </p:txBody>
      </p:sp>
      <p:pic>
        <p:nvPicPr>
          <p:cNvPr id="4" name="Picture 3" descr="Chart, scatter chart&#10;&#10;Description automatically generated">
            <a:extLst>
              <a:ext uri="{FF2B5EF4-FFF2-40B4-BE49-F238E27FC236}">
                <a16:creationId xmlns:a16="http://schemas.microsoft.com/office/drawing/2014/main" id="{CE2FB1F9-F872-2649-8593-68BED10A3172}"/>
              </a:ext>
            </a:extLst>
          </p:cNvPr>
          <p:cNvPicPr>
            <a:picLocks noChangeAspect="1"/>
          </p:cNvPicPr>
          <p:nvPr/>
        </p:nvPicPr>
        <p:blipFill>
          <a:blip r:embed="rId4"/>
          <a:stretch>
            <a:fillRect/>
          </a:stretch>
        </p:blipFill>
        <p:spPr>
          <a:xfrm>
            <a:off x="3318013" y="2444197"/>
            <a:ext cx="5555973" cy="4140535"/>
          </a:xfrm>
          <a:prstGeom prst="rect">
            <a:avLst/>
          </a:prstGeom>
        </p:spPr>
      </p:pic>
    </p:spTree>
    <p:extLst>
      <p:ext uri="{BB962C8B-B14F-4D97-AF65-F5344CB8AC3E}">
        <p14:creationId xmlns:p14="http://schemas.microsoft.com/office/powerpoint/2010/main" val="1600115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6D76-2B9F-D042-87C6-2A217D63714A}"/>
              </a:ext>
            </a:extLst>
          </p:cNvPr>
          <p:cNvSpPr>
            <a:spLocks noGrp="1"/>
          </p:cNvSpPr>
          <p:nvPr>
            <p:ph type="title"/>
          </p:nvPr>
        </p:nvSpPr>
        <p:spPr/>
        <p:txBody>
          <a:bodyPr/>
          <a:lstStyle/>
          <a:p>
            <a:r>
              <a:rPr lang="en-US" dirty="0"/>
              <a:t>Uncertainty Labeling: Quantifying Uncertainty</a:t>
            </a:r>
          </a:p>
        </p:txBody>
      </p:sp>
      <p:pic>
        <p:nvPicPr>
          <p:cNvPr id="4" name="Content Placeholder 3">
            <a:extLst>
              <a:ext uri="{FF2B5EF4-FFF2-40B4-BE49-F238E27FC236}">
                <a16:creationId xmlns:a16="http://schemas.microsoft.com/office/drawing/2014/main" id="{444002F8-ADF0-C842-9489-FE3C1C1E78F3}"/>
              </a:ext>
            </a:extLst>
          </p:cNvPr>
          <p:cNvPicPr>
            <a:picLocks noGrp="1" noChangeAspect="1"/>
          </p:cNvPicPr>
          <p:nvPr>
            <p:ph idx="1"/>
          </p:nvPr>
        </p:nvPicPr>
        <p:blipFill>
          <a:blip r:embed="rId3"/>
          <a:stretch>
            <a:fillRect/>
          </a:stretch>
        </p:blipFill>
        <p:spPr>
          <a:xfrm>
            <a:off x="3740150" y="3429000"/>
            <a:ext cx="4711700" cy="723900"/>
          </a:xfrm>
          <a:prstGeom prst="rect">
            <a:avLst/>
          </a:prstGeom>
        </p:spPr>
      </p:pic>
      <p:pic>
        <p:nvPicPr>
          <p:cNvPr id="7" name="Picture 6">
            <a:extLst>
              <a:ext uri="{FF2B5EF4-FFF2-40B4-BE49-F238E27FC236}">
                <a16:creationId xmlns:a16="http://schemas.microsoft.com/office/drawing/2014/main" id="{4ECEABF5-89F8-4646-85A0-ECF08448543A}"/>
              </a:ext>
            </a:extLst>
          </p:cNvPr>
          <p:cNvPicPr>
            <a:picLocks noChangeAspect="1"/>
          </p:cNvPicPr>
          <p:nvPr/>
        </p:nvPicPr>
        <p:blipFill>
          <a:blip r:embed="rId4"/>
          <a:stretch>
            <a:fillRect/>
          </a:stretch>
        </p:blipFill>
        <p:spPr>
          <a:xfrm>
            <a:off x="5289550" y="1670050"/>
            <a:ext cx="1612900" cy="317500"/>
          </a:xfrm>
          <a:prstGeom prst="rect">
            <a:avLst/>
          </a:prstGeom>
        </p:spPr>
      </p:pic>
      <p:cxnSp>
        <p:nvCxnSpPr>
          <p:cNvPr id="9" name="Straight Connector 8">
            <a:extLst>
              <a:ext uri="{FF2B5EF4-FFF2-40B4-BE49-F238E27FC236}">
                <a16:creationId xmlns:a16="http://schemas.microsoft.com/office/drawing/2014/main" id="{4D41842F-F7D0-E34A-81DD-B3B8188F3396}"/>
              </a:ext>
            </a:extLst>
          </p:cNvPr>
          <p:cNvCxnSpPr>
            <a:stCxn id="7" idx="1"/>
            <a:endCxn id="7" idx="3"/>
          </p:cNvCxnSpPr>
          <p:nvPr/>
        </p:nvCxnSpPr>
        <p:spPr>
          <a:xfrm>
            <a:off x="5289550" y="1828800"/>
            <a:ext cx="16129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B5CDEE2A-9AE7-3C42-934C-A81DC576CA7F}"/>
              </a:ext>
            </a:extLst>
          </p:cNvPr>
          <p:cNvSpPr>
            <a:spLocks noGrp="1"/>
          </p:cNvSpPr>
          <p:nvPr>
            <p:ph type="sldNum" sz="quarter" idx="12"/>
          </p:nvPr>
        </p:nvSpPr>
        <p:spPr/>
        <p:txBody>
          <a:bodyPr/>
          <a:lstStyle/>
          <a:p>
            <a:fld id="{C64983DA-8F4B-F447-AB38-AED776C2EA22}" type="slidenum">
              <a:rPr lang="en-US" smtClean="0"/>
              <a:t>33</a:t>
            </a:fld>
            <a:endParaRPr lang="en-US"/>
          </a:p>
        </p:txBody>
      </p:sp>
      <p:pic>
        <p:nvPicPr>
          <p:cNvPr id="3" name="Picture 2">
            <a:extLst>
              <a:ext uri="{FF2B5EF4-FFF2-40B4-BE49-F238E27FC236}">
                <a16:creationId xmlns:a16="http://schemas.microsoft.com/office/drawing/2014/main" id="{BF4CDA5D-0F4B-C84B-8080-DA5F946E11C5}"/>
              </a:ext>
            </a:extLst>
          </p:cNvPr>
          <p:cNvPicPr>
            <a:picLocks noChangeAspect="1"/>
          </p:cNvPicPr>
          <p:nvPr/>
        </p:nvPicPr>
        <p:blipFill>
          <a:blip r:embed="rId5"/>
          <a:stretch>
            <a:fillRect/>
          </a:stretch>
        </p:blipFill>
        <p:spPr>
          <a:xfrm>
            <a:off x="3729390" y="4728284"/>
            <a:ext cx="4722460" cy="919331"/>
          </a:xfrm>
          <a:prstGeom prst="rect">
            <a:avLst/>
          </a:prstGeom>
        </p:spPr>
      </p:pic>
    </p:spTree>
    <p:extLst>
      <p:ext uri="{BB962C8B-B14F-4D97-AF65-F5344CB8AC3E}">
        <p14:creationId xmlns:p14="http://schemas.microsoft.com/office/powerpoint/2010/main" val="196196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165E-984D-9E40-A53F-B02A42FACF21}"/>
              </a:ext>
            </a:extLst>
          </p:cNvPr>
          <p:cNvSpPr>
            <a:spLocks noGrp="1"/>
          </p:cNvSpPr>
          <p:nvPr>
            <p:ph type="title"/>
          </p:nvPr>
        </p:nvSpPr>
        <p:spPr/>
        <p:txBody>
          <a:bodyPr/>
          <a:lstStyle/>
          <a:p>
            <a:r>
              <a:rPr lang="en-US" dirty="0"/>
              <a:t>Training Regimes</a:t>
            </a:r>
          </a:p>
        </p:txBody>
      </p:sp>
      <p:sp>
        <p:nvSpPr>
          <p:cNvPr id="3" name="Content Placeholder 2">
            <a:extLst>
              <a:ext uri="{FF2B5EF4-FFF2-40B4-BE49-F238E27FC236}">
                <a16:creationId xmlns:a16="http://schemas.microsoft.com/office/drawing/2014/main" id="{072C51AA-5BD4-8F46-8960-6473AD6AEA21}"/>
              </a:ext>
            </a:extLst>
          </p:cNvPr>
          <p:cNvSpPr>
            <a:spLocks noGrp="1"/>
          </p:cNvSpPr>
          <p:nvPr>
            <p:ph idx="1"/>
          </p:nvPr>
        </p:nvSpPr>
        <p:spPr/>
        <p:txBody>
          <a:bodyPr/>
          <a:lstStyle/>
          <a:p>
            <a:r>
              <a:rPr lang="en-US" dirty="0"/>
              <a:t>Triplet Loss Tuning</a:t>
            </a:r>
          </a:p>
          <a:p>
            <a:r>
              <a:rPr lang="en-US" dirty="0"/>
              <a:t>Triplet/Discrepancy Loss Combination</a:t>
            </a:r>
          </a:p>
          <a:p>
            <a:r>
              <a:rPr lang="en-US" dirty="0"/>
              <a:t>Maximizing Discrepancy</a:t>
            </a:r>
          </a:p>
        </p:txBody>
      </p:sp>
      <p:sp>
        <p:nvSpPr>
          <p:cNvPr id="4" name="Slide Number Placeholder 3">
            <a:extLst>
              <a:ext uri="{FF2B5EF4-FFF2-40B4-BE49-F238E27FC236}">
                <a16:creationId xmlns:a16="http://schemas.microsoft.com/office/drawing/2014/main" id="{9E6B8DDF-46A7-FE4C-96F3-0CB3B5410CC1}"/>
              </a:ext>
            </a:extLst>
          </p:cNvPr>
          <p:cNvSpPr>
            <a:spLocks noGrp="1"/>
          </p:cNvSpPr>
          <p:nvPr>
            <p:ph type="sldNum" sz="quarter" idx="12"/>
          </p:nvPr>
        </p:nvSpPr>
        <p:spPr/>
        <p:txBody>
          <a:bodyPr/>
          <a:lstStyle/>
          <a:p>
            <a:fld id="{C64983DA-8F4B-F447-AB38-AED776C2EA22}" type="slidenum">
              <a:rPr lang="en-US" smtClean="0"/>
              <a:t>34</a:t>
            </a:fld>
            <a:endParaRPr lang="en-US"/>
          </a:p>
        </p:txBody>
      </p:sp>
    </p:spTree>
    <p:extLst>
      <p:ext uri="{BB962C8B-B14F-4D97-AF65-F5344CB8AC3E}">
        <p14:creationId xmlns:p14="http://schemas.microsoft.com/office/powerpoint/2010/main" val="2402866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2BC4-BE22-6D44-AF4A-0D5FA1AB3235}"/>
              </a:ext>
            </a:extLst>
          </p:cNvPr>
          <p:cNvSpPr>
            <a:spLocks noGrp="1"/>
          </p:cNvSpPr>
          <p:nvPr>
            <p:ph type="title"/>
          </p:nvPr>
        </p:nvSpPr>
        <p:spPr/>
        <p:txBody>
          <a:bodyPr/>
          <a:lstStyle/>
          <a:p>
            <a:r>
              <a:rPr lang="en-US" dirty="0"/>
              <a:t>Source Dataset</a:t>
            </a:r>
          </a:p>
        </p:txBody>
      </p:sp>
      <p:pic>
        <p:nvPicPr>
          <p:cNvPr id="6" name="Picture 5">
            <a:extLst>
              <a:ext uri="{FF2B5EF4-FFF2-40B4-BE49-F238E27FC236}">
                <a16:creationId xmlns:a16="http://schemas.microsoft.com/office/drawing/2014/main" id="{7989A049-810B-1249-BEBB-E1B41D39AAAA}"/>
              </a:ext>
            </a:extLst>
          </p:cNvPr>
          <p:cNvPicPr>
            <a:picLocks noChangeAspect="1"/>
          </p:cNvPicPr>
          <p:nvPr/>
        </p:nvPicPr>
        <p:blipFill>
          <a:blip r:embed="rId3"/>
          <a:stretch>
            <a:fillRect/>
          </a:stretch>
        </p:blipFill>
        <p:spPr>
          <a:xfrm>
            <a:off x="4714493" y="1807235"/>
            <a:ext cx="3028219" cy="3916193"/>
          </a:xfrm>
          <a:prstGeom prst="rect">
            <a:avLst/>
          </a:prstGeom>
        </p:spPr>
      </p:pic>
      <p:sp>
        <p:nvSpPr>
          <p:cNvPr id="8" name="Slide Number Placeholder 7">
            <a:extLst>
              <a:ext uri="{FF2B5EF4-FFF2-40B4-BE49-F238E27FC236}">
                <a16:creationId xmlns:a16="http://schemas.microsoft.com/office/drawing/2014/main" id="{B5C9D399-F8D2-EC48-93AA-B4B272012BA3}"/>
              </a:ext>
            </a:extLst>
          </p:cNvPr>
          <p:cNvSpPr>
            <a:spLocks noGrp="1"/>
          </p:cNvSpPr>
          <p:nvPr>
            <p:ph type="sldNum" sz="quarter" idx="12"/>
          </p:nvPr>
        </p:nvSpPr>
        <p:spPr/>
        <p:txBody>
          <a:bodyPr/>
          <a:lstStyle/>
          <a:p>
            <a:fld id="{C64983DA-8F4B-F447-AB38-AED776C2EA22}" type="slidenum">
              <a:rPr lang="en-US" smtClean="0"/>
              <a:t>35</a:t>
            </a:fld>
            <a:endParaRPr lang="en-US"/>
          </a:p>
        </p:txBody>
      </p:sp>
      <p:sp>
        <p:nvSpPr>
          <p:cNvPr id="12" name="TextBox 11">
            <a:extLst>
              <a:ext uri="{FF2B5EF4-FFF2-40B4-BE49-F238E27FC236}">
                <a16:creationId xmlns:a16="http://schemas.microsoft.com/office/drawing/2014/main" id="{30517FB4-B48B-5E4F-9BA9-9A11BA0C28F1}"/>
              </a:ext>
            </a:extLst>
          </p:cNvPr>
          <p:cNvSpPr txBox="1"/>
          <p:nvPr/>
        </p:nvSpPr>
        <p:spPr>
          <a:xfrm>
            <a:off x="4415641" y="6014579"/>
            <a:ext cx="3360717" cy="373084"/>
          </a:xfrm>
          <a:prstGeom prst="rect">
            <a:avLst/>
          </a:prstGeom>
          <a:noFill/>
        </p:spPr>
        <p:txBody>
          <a:bodyPr wrap="square" rtlCol="0">
            <a:noAutofit/>
          </a:bodyPr>
          <a:lstStyle/>
          <a:p>
            <a:pPr algn="ctr"/>
            <a:r>
              <a:rPr lang="en-US" sz="900" dirty="0"/>
              <a:t>Huang </a:t>
            </a:r>
            <a:r>
              <a:rPr lang="en-US" sz="900" dirty="0" err="1"/>
              <a:t>et.al</a:t>
            </a:r>
            <a:endParaRPr lang="en-US" sz="900" dirty="0"/>
          </a:p>
        </p:txBody>
      </p:sp>
    </p:spTree>
    <p:extLst>
      <p:ext uri="{BB962C8B-B14F-4D97-AF65-F5344CB8AC3E}">
        <p14:creationId xmlns:p14="http://schemas.microsoft.com/office/powerpoint/2010/main" val="1491317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C4E1-6E55-ED42-B9D0-E2CDF15A3F45}"/>
              </a:ext>
            </a:extLst>
          </p:cNvPr>
          <p:cNvSpPr>
            <a:spLocks noGrp="1"/>
          </p:cNvSpPr>
          <p:nvPr>
            <p:ph type="title"/>
          </p:nvPr>
        </p:nvSpPr>
        <p:spPr/>
        <p:txBody>
          <a:bodyPr/>
          <a:lstStyle/>
          <a:p>
            <a:r>
              <a:rPr lang="en-US" dirty="0"/>
              <a:t>Training Regime: Triplet Loss Tuning</a:t>
            </a:r>
          </a:p>
        </p:txBody>
      </p:sp>
      <p:sp>
        <p:nvSpPr>
          <p:cNvPr id="3" name="Content Placeholder 2">
            <a:extLst>
              <a:ext uri="{FF2B5EF4-FFF2-40B4-BE49-F238E27FC236}">
                <a16:creationId xmlns:a16="http://schemas.microsoft.com/office/drawing/2014/main" id="{221F52EB-D47A-114F-B4D6-7EDF628E6F90}"/>
              </a:ext>
            </a:extLst>
          </p:cNvPr>
          <p:cNvSpPr>
            <a:spLocks noGrp="1"/>
          </p:cNvSpPr>
          <p:nvPr>
            <p:ph idx="1"/>
          </p:nvPr>
        </p:nvSpPr>
        <p:spPr/>
        <p:txBody>
          <a:bodyPr/>
          <a:lstStyle/>
          <a:p>
            <a:r>
              <a:rPr lang="en-US" dirty="0"/>
              <a:t>Initialize both heads randomly</a:t>
            </a:r>
          </a:p>
          <a:p>
            <a:r>
              <a:rPr lang="en-US" dirty="0"/>
              <a:t>Train both heads using triplet loss</a:t>
            </a:r>
          </a:p>
        </p:txBody>
      </p:sp>
      <p:sp>
        <p:nvSpPr>
          <p:cNvPr id="4" name="Slide Number Placeholder 3">
            <a:extLst>
              <a:ext uri="{FF2B5EF4-FFF2-40B4-BE49-F238E27FC236}">
                <a16:creationId xmlns:a16="http://schemas.microsoft.com/office/drawing/2014/main" id="{FE4BDBCA-0040-004A-A4AF-F8EC4F4CA0A8}"/>
              </a:ext>
            </a:extLst>
          </p:cNvPr>
          <p:cNvSpPr>
            <a:spLocks noGrp="1"/>
          </p:cNvSpPr>
          <p:nvPr>
            <p:ph type="sldNum" sz="quarter" idx="12"/>
          </p:nvPr>
        </p:nvSpPr>
        <p:spPr/>
        <p:txBody>
          <a:bodyPr/>
          <a:lstStyle/>
          <a:p>
            <a:fld id="{C64983DA-8F4B-F447-AB38-AED776C2EA22}" type="slidenum">
              <a:rPr lang="en-US" smtClean="0"/>
              <a:t>36</a:t>
            </a:fld>
            <a:endParaRPr lang="en-US"/>
          </a:p>
        </p:txBody>
      </p:sp>
    </p:spTree>
    <p:extLst>
      <p:ext uri="{BB962C8B-B14F-4D97-AF65-F5344CB8AC3E}">
        <p14:creationId xmlns:p14="http://schemas.microsoft.com/office/powerpoint/2010/main" val="296675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3D73-2563-4C4E-9429-424B34EFDD79}"/>
              </a:ext>
            </a:extLst>
          </p:cNvPr>
          <p:cNvSpPr>
            <a:spLocks noGrp="1"/>
          </p:cNvSpPr>
          <p:nvPr>
            <p:ph type="title"/>
          </p:nvPr>
        </p:nvSpPr>
        <p:spPr/>
        <p:txBody>
          <a:bodyPr/>
          <a:lstStyle/>
          <a:p>
            <a:r>
              <a:rPr lang="en-US" dirty="0"/>
              <a:t>Training Regime: Triplet/Discrepancy Loss</a:t>
            </a:r>
          </a:p>
        </p:txBody>
      </p:sp>
      <p:sp>
        <p:nvSpPr>
          <p:cNvPr id="3" name="Content Placeholder 2">
            <a:extLst>
              <a:ext uri="{FF2B5EF4-FFF2-40B4-BE49-F238E27FC236}">
                <a16:creationId xmlns:a16="http://schemas.microsoft.com/office/drawing/2014/main" id="{2C91F795-B1B3-084C-8B6B-3277D226E1B3}"/>
              </a:ext>
            </a:extLst>
          </p:cNvPr>
          <p:cNvSpPr>
            <a:spLocks noGrp="1"/>
          </p:cNvSpPr>
          <p:nvPr>
            <p:ph idx="1"/>
          </p:nvPr>
        </p:nvSpPr>
        <p:spPr/>
        <p:txBody>
          <a:bodyPr/>
          <a:lstStyle/>
          <a:p>
            <a:r>
              <a:rPr lang="en-US" dirty="0"/>
              <a:t>Initialize both heads randomly</a:t>
            </a:r>
          </a:p>
          <a:p>
            <a:r>
              <a:rPr lang="en-US" dirty="0"/>
              <a:t>Combine both triplet loss and discrepancy loss to train </a:t>
            </a:r>
          </a:p>
        </p:txBody>
      </p:sp>
      <p:pic>
        <p:nvPicPr>
          <p:cNvPr id="5" name="Picture 4">
            <a:extLst>
              <a:ext uri="{FF2B5EF4-FFF2-40B4-BE49-F238E27FC236}">
                <a16:creationId xmlns:a16="http://schemas.microsoft.com/office/drawing/2014/main" id="{D63FCEA1-5888-7C4D-9AB3-BE9F0EF04AFE}"/>
              </a:ext>
            </a:extLst>
          </p:cNvPr>
          <p:cNvPicPr>
            <a:picLocks noChangeAspect="1"/>
          </p:cNvPicPr>
          <p:nvPr/>
        </p:nvPicPr>
        <p:blipFill>
          <a:blip r:embed="rId3"/>
          <a:stretch>
            <a:fillRect/>
          </a:stretch>
        </p:blipFill>
        <p:spPr>
          <a:xfrm>
            <a:off x="2981363" y="5588000"/>
            <a:ext cx="5854700" cy="584200"/>
          </a:xfrm>
          <a:prstGeom prst="rect">
            <a:avLst/>
          </a:prstGeom>
        </p:spPr>
      </p:pic>
      <p:sp>
        <p:nvSpPr>
          <p:cNvPr id="6" name="Slide Number Placeholder 5">
            <a:extLst>
              <a:ext uri="{FF2B5EF4-FFF2-40B4-BE49-F238E27FC236}">
                <a16:creationId xmlns:a16="http://schemas.microsoft.com/office/drawing/2014/main" id="{A03548A2-C15E-AB44-B624-4F0E197F1B17}"/>
              </a:ext>
            </a:extLst>
          </p:cNvPr>
          <p:cNvSpPr>
            <a:spLocks noGrp="1"/>
          </p:cNvSpPr>
          <p:nvPr>
            <p:ph type="sldNum" sz="quarter" idx="12"/>
          </p:nvPr>
        </p:nvSpPr>
        <p:spPr/>
        <p:txBody>
          <a:bodyPr/>
          <a:lstStyle/>
          <a:p>
            <a:fld id="{C64983DA-8F4B-F447-AB38-AED776C2EA22}" type="slidenum">
              <a:rPr lang="en-US" smtClean="0"/>
              <a:t>37</a:t>
            </a:fld>
            <a:endParaRPr lang="en-US"/>
          </a:p>
        </p:txBody>
      </p:sp>
    </p:spTree>
    <p:extLst>
      <p:ext uri="{BB962C8B-B14F-4D97-AF65-F5344CB8AC3E}">
        <p14:creationId xmlns:p14="http://schemas.microsoft.com/office/powerpoint/2010/main" val="3648192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F3A0-0861-7C48-A09D-7997B5E13C92}"/>
              </a:ext>
            </a:extLst>
          </p:cNvPr>
          <p:cNvSpPr>
            <a:spLocks noGrp="1"/>
          </p:cNvSpPr>
          <p:nvPr>
            <p:ph type="title"/>
          </p:nvPr>
        </p:nvSpPr>
        <p:spPr/>
        <p:txBody>
          <a:bodyPr/>
          <a:lstStyle/>
          <a:p>
            <a:r>
              <a:rPr lang="en-US" dirty="0"/>
              <a:t>Training Regime: Maximizing Discrepancy</a:t>
            </a:r>
          </a:p>
        </p:txBody>
      </p:sp>
      <p:sp>
        <p:nvSpPr>
          <p:cNvPr id="3" name="Content Placeholder 2">
            <a:extLst>
              <a:ext uri="{FF2B5EF4-FFF2-40B4-BE49-F238E27FC236}">
                <a16:creationId xmlns:a16="http://schemas.microsoft.com/office/drawing/2014/main" id="{BF83607A-E186-C348-AE9A-9482021AC5BA}"/>
              </a:ext>
            </a:extLst>
          </p:cNvPr>
          <p:cNvSpPr>
            <a:spLocks noGrp="1"/>
          </p:cNvSpPr>
          <p:nvPr>
            <p:ph idx="1"/>
          </p:nvPr>
        </p:nvSpPr>
        <p:spPr/>
        <p:txBody>
          <a:bodyPr/>
          <a:lstStyle/>
          <a:p>
            <a:r>
              <a:rPr lang="en-US" dirty="0"/>
              <a:t>Took best three models from previous training regimes and maximized the discrepancy loss</a:t>
            </a:r>
          </a:p>
          <a:p>
            <a:r>
              <a:rPr lang="en-US" dirty="0"/>
              <a:t>What are the best models?</a:t>
            </a:r>
          </a:p>
        </p:txBody>
      </p:sp>
      <p:sp>
        <p:nvSpPr>
          <p:cNvPr id="4" name="Slide Number Placeholder 3">
            <a:extLst>
              <a:ext uri="{FF2B5EF4-FFF2-40B4-BE49-F238E27FC236}">
                <a16:creationId xmlns:a16="http://schemas.microsoft.com/office/drawing/2014/main" id="{8B0C30B8-321D-3448-B992-F6E7D066A425}"/>
              </a:ext>
            </a:extLst>
          </p:cNvPr>
          <p:cNvSpPr>
            <a:spLocks noGrp="1"/>
          </p:cNvSpPr>
          <p:nvPr>
            <p:ph type="sldNum" sz="quarter" idx="12"/>
          </p:nvPr>
        </p:nvSpPr>
        <p:spPr/>
        <p:txBody>
          <a:bodyPr/>
          <a:lstStyle/>
          <a:p>
            <a:fld id="{C64983DA-8F4B-F447-AB38-AED776C2EA22}" type="slidenum">
              <a:rPr lang="en-US" smtClean="0"/>
              <a:t>38</a:t>
            </a:fld>
            <a:endParaRPr lang="en-US"/>
          </a:p>
        </p:txBody>
      </p:sp>
    </p:spTree>
    <p:extLst>
      <p:ext uri="{BB962C8B-B14F-4D97-AF65-F5344CB8AC3E}">
        <p14:creationId xmlns:p14="http://schemas.microsoft.com/office/powerpoint/2010/main" val="493340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F2EF-D7A4-2147-8E3A-2A19E55BAD4F}"/>
              </a:ext>
            </a:extLst>
          </p:cNvPr>
          <p:cNvSpPr>
            <a:spLocks noGrp="1"/>
          </p:cNvSpPr>
          <p:nvPr>
            <p:ph type="title"/>
          </p:nvPr>
        </p:nvSpPr>
        <p:spPr/>
        <p:txBody>
          <a:bodyPr/>
          <a:lstStyle/>
          <a:p>
            <a:r>
              <a:rPr lang="en-US" dirty="0"/>
              <a:t>Uncertainty Labeling: Selecting Model</a:t>
            </a:r>
          </a:p>
        </p:txBody>
      </p:sp>
      <p:sp>
        <p:nvSpPr>
          <p:cNvPr id="3" name="Content Placeholder 2">
            <a:extLst>
              <a:ext uri="{FF2B5EF4-FFF2-40B4-BE49-F238E27FC236}">
                <a16:creationId xmlns:a16="http://schemas.microsoft.com/office/drawing/2014/main" id="{4EC9AA9C-37C1-0146-87B8-687E5ED61A5F}"/>
              </a:ext>
            </a:extLst>
          </p:cNvPr>
          <p:cNvSpPr>
            <a:spLocks noGrp="1"/>
          </p:cNvSpPr>
          <p:nvPr>
            <p:ph idx="1"/>
          </p:nvPr>
        </p:nvSpPr>
        <p:spPr/>
        <p:txBody>
          <a:bodyPr/>
          <a:lstStyle/>
          <a:p>
            <a:r>
              <a:rPr lang="en-US" dirty="0"/>
              <a:t>Can use t-score to compare uncertainty of two heads between correctly labeled examples and incorrectly labeled examples</a:t>
            </a:r>
          </a:p>
          <a:p>
            <a:endParaRPr lang="en-US" dirty="0"/>
          </a:p>
        </p:txBody>
      </p:sp>
      <p:pic>
        <p:nvPicPr>
          <p:cNvPr id="4" name="Picture 3">
            <a:extLst>
              <a:ext uri="{FF2B5EF4-FFF2-40B4-BE49-F238E27FC236}">
                <a16:creationId xmlns:a16="http://schemas.microsoft.com/office/drawing/2014/main" id="{794B5888-A496-234F-9822-BBE2A65D60D3}"/>
              </a:ext>
            </a:extLst>
          </p:cNvPr>
          <p:cNvPicPr>
            <a:picLocks noChangeAspect="1"/>
          </p:cNvPicPr>
          <p:nvPr/>
        </p:nvPicPr>
        <p:blipFill>
          <a:blip r:embed="rId3"/>
          <a:stretch>
            <a:fillRect/>
          </a:stretch>
        </p:blipFill>
        <p:spPr>
          <a:xfrm>
            <a:off x="3871579" y="3429000"/>
            <a:ext cx="4448842" cy="2772348"/>
          </a:xfrm>
          <a:prstGeom prst="rect">
            <a:avLst/>
          </a:prstGeom>
        </p:spPr>
      </p:pic>
      <p:sp>
        <p:nvSpPr>
          <p:cNvPr id="5" name="Slide Number Placeholder 4">
            <a:extLst>
              <a:ext uri="{FF2B5EF4-FFF2-40B4-BE49-F238E27FC236}">
                <a16:creationId xmlns:a16="http://schemas.microsoft.com/office/drawing/2014/main" id="{BD8E37C1-39A9-C34D-9EAE-2C70C44229D8}"/>
              </a:ext>
            </a:extLst>
          </p:cNvPr>
          <p:cNvSpPr>
            <a:spLocks noGrp="1"/>
          </p:cNvSpPr>
          <p:nvPr>
            <p:ph type="sldNum" sz="quarter" idx="12"/>
          </p:nvPr>
        </p:nvSpPr>
        <p:spPr/>
        <p:txBody>
          <a:bodyPr/>
          <a:lstStyle/>
          <a:p>
            <a:fld id="{C64983DA-8F4B-F447-AB38-AED776C2EA22}" type="slidenum">
              <a:rPr lang="en-US" smtClean="0"/>
              <a:t>39</a:t>
            </a:fld>
            <a:endParaRPr lang="en-US"/>
          </a:p>
        </p:txBody>
      </p:sp>
    </p:spTree>
    <p:extLst>
      <p:ext uri="{BB962C8B-B14F-4D97-AF65-F5344CB8AC3E}">
        <p14:creationId xmlns:p14="http://schemas.microsoft.com/office/powerpoint/2010/main" val="3477849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B3F4D-DAF9-374E-93BC-8B1F9F1DA6D5}"/>
              </a:ext>
            </a:extLst>
          </p:cNvPr>
          <p:cNvSpPr>
            <a:spLocks noGrp="1"/>
          </p:cNvSpPr>
          <p:nvPr>
            <p:ph type="title"/>
          </p:nvPr>
        </p:nvSpPr>
        <p:spPr/>
        <p:txBody>
          <a:bodyPr/>
          <a:lstStyle/>
          <a:p>
            <a:r>
              <a:rPr lang="en-US" dirty="0"/>
              <a:t>Facial Recognition</a:t>
            </a:r>
          </a:p>
        </p:txBody>
      </p:sp>
      <p:sp>
        <p:nvSpPr>
          <p:cNvPr id="4" name="Slide Number Placeholder 3">
            <a:extLst>
              <a:ext uri="{FF2B5EF4-FFF2-40B4-BE49-F238E27FC236}">
                <a16:creationId xmlns:a16="http://schemas.microsoft.com/office/drawing/2014/main" id="{11EEF890-C4B3-3E45-BB19-7F06EB035D46}"/>
              </a:ext>
            </a:extLst>
          </p:cNvPr>
          <p:cNvSpPr>
            <a:spLocks noGrp="1"/>
          </p:cNvSpPr>
          <p:nvPr>
            <p:ph type="sldNum" sz="quarter" idx="12"/>
          </p:nvPr>
        </p:nvSpPr>
        <p:spPr/>
        <p:txBody>
          <a:bodyPr/>
          <a:lstStyle/>
          <a:p>
            <a:fld id="{C64983DA-8F4B-F447-AB38-AED776C2EA22}" type="slidenum">
              <a:rPr lang="en-US" smtClean="0"/>
              <a:t>4</a:t>
            </a:fld>
            <a:endParaRPr lang="en-US"/>
          </a:p>
        </p:txBody>
      </p:sp>
      <p:pic>
        <p:nvPicPr>
          <p:cNvPr id="4098" name="Picture 2" descr="Finally, progress on regulating facial recognition - Microsoft On the Issues">
            <a:extLst>
              <a:ext uri="{FF2B5EF4-FFF2-40B4-BE49-F238E27FC236}">
                <a16:creationId xmlns:a16="http://schemas.microsoft.com/office/drawing/2014/main" id="{0B0BAC1E-EA00-A849-95AA-00FAB71304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64267" y="1524000"/>
            <a:ext cx="8263466" cy="464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075821-8A21-814F-8F09-AFC86DE5F644}"/>
              </a:ext>
            </a:extLst>
          </p:cNvPr>
          <p:cNvSpPr txBox="1"/>
          <p:nvPr/>
        </p:nvSpPr>
        <p:spPr>
          <a:xfrm>
            <a:off x="1460665" y="6387664"/>
            <a:ext cx="7101444" cy="250642"/>
          </a:xfrm>
          <a:prstGeom prst="rect">
            <a:avLst/>
          </a:prstGeom>
          <a:noFill/>
        </p:spPr>
        <p:txBody>
          <a:bodyPr wrap="square" rtlCol="0">
            <a:noAutofit/>
          </a:bodyPr>
          <a:lstStyle/>
          <a:p>
            <a:pPr algn="ctr"/>
            <a:r>
              <a:rPr lang="en-US" sz="900" dirty="0"/>
              <a:t>https://</a:t>
            </a:r>
            <a:r>
              <a:rPr lang="en-US" sz="900" dirty="0" err="1"/>
              <a:t>blogs.microsoft.com</a:t>
            </a:r>
            <a:r>
              <a:rPr lang="en-US" sz="900" dirty="0"/>
              <a:t>/on-the-issues/2020/03/31/</a:t>
            </a:r>
            <a:r>
              <a:rPr lang="en-US" sz="900" dirty="0" err="1"/>
              <a:t>washington</a:t>
            </a:r>
            <a:r>
              <a:rPr lang="en-US" sz="900" dirty="0"/>
              <a:t>-facial-recognition-legislation/</a:t>
            </a:r>
          </a:p>
        </p:txBody>
      </p:sp>
    </p:spTree>
    <p:extLst>
      <p:ext uri="{BB962C8B-B14F-4D97-AF65-F5344CB8AC3E}">
        <p14:creationId xmlns:p14="http://schemas.microsoft.com/office/powerpoint/2010/main" val="608680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C3EB-C7BB-C440-B79B-813CB2E062E1}"/>
              </a:ext>
            </a:extLst>
          </p:cNvPr>
          <p:cNvSpPr>
            <a:spLocks noGrp="1"/>
          </p:cNvSpPr>
          <p:nvPr>
            <p:ph type="title"/>
          </p:nvPr>
        </p:nvSpPr>
        <p:spPr/>
        <p:txBody>
          <a:bodyPr/>
          <a:lstStyle/>
          <a:p>
            <a:r>
              <a:rPr lang="en-US" dirty="0"/>
              <a:t>Our plotted distribution</a:t>
            </a:r>
          </a:p>
        </p:txBody>
      </p:sp>
      <p:pic>
        <p:nvPicPr>
          <p:cNvPr id="15" name="Picture 14" descr="Chart, histogram&#10;&#10;Description automatically generated">
            <a:extLst>
              <a:ext uri="{FF2B5EF4-FFF2-40B4-BE49-F238E27FC236}">
                <a16:creationId xmlns:a16="http://schemas.microsoft.com/office/drawing/2014/main" id="{B2750E95-AAE0-3949-84A9-8315196A7C02}"/>
              </a:ext>
            </a:extLst>
          </p:cNvPr>
          <p:cNvPicPr>
            <a:picLocks noChangeAspect="1"/>
          </p:cNvPicPr>
          <p:nvPr/>
        </p:nvPicPr>
        <p:blipFill>
          <a:blip r:embed="rId3"/>
          <a:stretch>
            <a:fillRect/>
          </a:stretch>
        </p:blipFill>
        <p:spPr>
          <a:xfrm>
            <a:off x="3175000" y="1238250"/>
            <a:ext cx="5842000" cy="4381500"/>
          </a:xfrm>
          <a:prstGeom prst="rect">
            <a:avLst/>
          </a:prstGeom>
        </p:spPr>
      </p:pic>
      <p:sp>
        <p:nvSpPr>
          <p:cNvPr id="18" name="Slide Number Placeholder 17">
            <a:extLst>
              <a:ext uri="{FF2B5EF4-FFF2-40B4-BE49-F238E27FC236}">
                <a16:creationId xmlns:a16="http://schemas.microsoft.com/office/drawing/2014/main" id="{0EB7928E-1653-1A43-A847-CA3622DDAB62}"/>
              </a:ext>
            </a:extLst>
          </p:cNvPr>
          <p:cNvSpPr>
            <a:spLocks noGrp="1"/>
          </p:cNvSpPr>
          <p:nvPr>
            <p:ph type="sldNum" sz="quarter" idx="12"/>
          </p:nvPr>
        </p:nvSpPr>
        <p:spPr/>
        <p:txBody>
          <a:bodyPr/>
          <a:lstStyle/>
          <a:p>
            <a:fld id="{C64983DA-8F4B-F447-AB38-AED776C2EA22}" type="slidenum">
              <a:rPr lang="en-US" smtClean="0"/>
              <a:t>40</a:t>
            </a:fld>
            <a:endParaRPr lang="en-US"/>
          </a:p>
        </p:txBody>
      </p:sp>
    </p:spTree>
    <p:extLst>
      <p:ext uri="{BB962C8B-B14F-4D97-AF65-F5344CB8AC3E}">
        <p14:creationId xmlns:p14="http://schemas.microsoft.com/office/powerpoint/2010/main" val="1656223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52946-6EB7-5947-A9F4-14CDDC09859D}"/>
              </a:ext>
            </a:extLst>
          </p:cNvPr>
          <p:cNvSpPr>
            <a:spLocks noGrp="1"/>
          </p:cNvSpPr>
          <p:nvPr>
            <p:ph type="title"/>
          </p:nvPr>
        </p:nvSpPr>
        <p:spPr/>
        <p:txBody>
          <a:bodyPr/>
          <a:lstStyle/>
          <a:p>
            <a:r>
              <a:rPr lang="en-US" dirty="0"/>
              <a:t>Uncertainty Results: Dataset Accuracy</a:t>
            </a:r>
          </a:p>
        </p:txBody>
      </p:sp>
      <p:sp>
        <p:nvSpPr>
          <p:cNvPr id="4" name="Slide Number Placeholder 3">
            <a:extLst>
              <a:ext uri="{FF2B5EF4-FFF2-40B4-BE49-F238E27FC236}">
                <a16:creationId xmlns:a16="http://schemas.microsoft.com/office/drawing/2014/main" id="{BE0EF2E9-FF68-194C-8328-DF5B30ADF786}"/>
              </a:ext>
            </a:extLst>
          </p:cNvPr>
          <p:cNvSpPr>
            <a:spLocks noGrp="1"/>
          </p:cNvSpPr>
          <p:nvPr>
            <p:ph type="sldNum" sz="quarter" idx="12"/>
          </p:nvPr>
        </p:nvSpPr>
        <p:spPr/>
        <p:txBody>
          <a:bodyPr/>
          <a:lstStyle/>
          <a:p>
            <a:fld id="{C64983DA-8F4B-F447-AB38-AED776C2EA22}" type="slidenum">
              <a:rPr lang="en-US" smtClean="0"/>
              <a:t>41</a:t>
            </a:fld>
            <a:endParaRPr lang="en-US"/>
          </a:p>
        </p:txBody>
      </p:sp>
      <p:pic>
        <p:nvPicPr>
          <p:cNvPr id="6" name="Picture 5" descr="Graphical user interface, chart&#10;&#10;Description automatically generated">
            <a:extLst>
              <a:ext uri="{FF2B5EF4-FFF2-40B4-BE49-F238E27FC236}">
                <a16:creationId xmlns:a16="http://schemas.microsoft.com/office/drawing/2014/main" id="{9E8DFB1B-AF26-BE41-8789-ED62BA91AE30}"/>
              </a:ext>
            </a:extLst>
          </p:cNvPr>
          <p:cNvPicPr>
            <a:picLocks noChangeAspect="1"/>
          </p:cNvPicPr>
          <p:nvPr/>
        </p:nvPicPr>
        <p:blipFill>
          <a:blip r:embed="rId3"/>
          <a:stretch>
            <a:fillRect/>
          </a:stretch>
        </p:blipFill>
        <p:spPr>
          <a:xfrm>
            <a:off x="3105356" y="1628059"/>
            <a:ext cx="5981288" cy="4274545"/>
          </a:xfrm>
          <a:prstGeom prst="rect">
            <a:avLst/>
          </a:prstGeom>
        </p:spPr>
      </p:pic>
    </p:spTree>
    <p:extLst>
      <p:ext uri="{BB962C8B-B14F-4D97-AF65-F5344CB8AC3E}">
        <p14:creationId xmlns:p14="http://schemas.microsoft.com/office/powerpoint/2010/main" val="3639108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2775-F085-F74F-A6B5-0A4D21B9D206}"/>
              </a:ext>
            </a:extLst>
          </p:cNvPr>
          <p:cNvSpPr>
            <a:spLocks noGrp="1"/>
          </p:cNvSpPr>
          <p:nvPr>
            <p:ph type="title"/>
          </p:nvPr>
        </p:nvSpPr>
        <p:spPr/>
        <p:txBody>
          <a:bodyPr/>
          <a:lstStyle/>
          <a:p>
            <a:r>
              <a:rPr lang="en-US" dirty="0"/>
              <a:t>Uncertainty Results: Selection Metric</a:t>
            </a:r>
          </a:p>
        </p:txBody>
      </p:sp>
      <p:sp>
        <p:nvSpPr>
          <p:cNvPr id="4" name="Slide Number Placeholder 3">
            <a:extLst>
              <a:ext uri="{FF2B5EF4-FFF2-40B4-BE49-F238E27FC236}">
                <a16:creationId xmlns:a16="http://schemas.microsoft.com/office/drawing/2014/main" id="{828DC30B-D616-E645-A161-C781E61C3856}"/>
              </a:ext>
            </a:extLst>
          </p:cNvPr>
          <p:cNvSpPr>
            <a:spLocks noGrp="1"/>
          </p:cNvSpPr>
          <p:nvPr>
            <p:ph type="sldNum" sz="quarter" idx="12"/>
          </p:nvPr>
        </p:nvSpPr>
        <p:spPr/>
        <p:txBody>
          <a:bodyPr/>
          <a:lstStyle/>
          <a:p>
            <a:fld id="{C64983DA-8F4B-F447-AB38-AED776C2EA22}" type="slidenum">
              <a:rPr lang="en-US" smtClean="0"/>
              <a:t>42</a:t>
            </a:fld>
            <a:endParaRPr lang="en-US"/>
          </a:p>
        </p:txBody>
      </p:sp>
      <p:pic>
        <p:nvPicPr>
          <p:cNvPr id="6" name="Picture 5" descr="Chart, scatter chart&#10;&#10;Description automatically generated">
            <a:extLst>
              <a:ext uri="{FF2B5EF4-FFF2-40B4-BE49-F238E27FC236}">
                <a16:creationId xmlns:a16="http://schemas.microsoft.com/office/drawing/2014/main" id="{3084A90E-95F1-9249-92C5-AF4D13623C14}"/>
              </a:ext>
            </a:extLst>
          </p:cNvPr>
          <p:cNvPicPr>
            <a:picLocks noChangeAspect="1"/>
          </p:cNvPicPr>
          <p:nvPr/>
        </p:nvPicPr>
        <p:blipFill>
          <a:blip r:embed="rId3"/>
          <a:stretch>
            <a:fillRect/>
          </a:stretch>
        </p:blipFill>
        <p:spPr>
          <a:xfrm>
            <a:off x="2823441" y="1797854"/>
            <a:ext cx="6545118" cy="3934956"/>
          </a:xfrm>
          <a:prstGeom prst="rect">
            <a:avLst/>
          </a:prstGeom>
        </p:spPr>
      </p:pic>
    </p:spTree>
    <p:extLst>
      <p:ext uri="{BB962C8B-B14F-4D97-AF65-F5344CB8AC3E}">
        <p14:creationId xmlns:p14="http://schemas.microsoft.com/office/powerpoint/2010/main" val="123428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1390-6153-DA4D-863A-BBE4964BB03A}"/>
              </a:ext>
            </a:extLst>
          </p:cNvPr>
          <p:cNvSpPr>
            <a:spLocks noGrp="1"/>
          </p:cNvSpPr>
          <p:nvPr>
            <p:ph type="title"/>
          </p:nvPr>
        </p:nvSpPr>
        <p:spPr/>
        <p:txBody>
          <a:bodyPr/>
          <a:lstStyle/>
          <a:p>
            <a:r>
              <a:rPr lang="en-US" dirty="0"/>
              <a:t>Uncertainty Results: Training Regimes</a:t>
            </a:r>
          </a:p>
        </p:txBody>
      </p:sp>
      <p:sp>
        <p:nvSpPr>
          <p:cNvPr id="4" name="Slide Number Placeholder 3">
            <a:extLst>
              <a:ext uri="{FF2B5EF4-FFF2-40B4-BE49-F238E27FC236}">
                <a16:creationId xmlns:a16="http://schemas.microsoft.com/office/drawing/2014/main" id="{DF3FE33E-EE54-064F-99A1-7D43CA585382}"/>
              </a:ext>
            </a:extLst>
          </p:cNvPr>
          <p:cNvSpPr>
            <a:spLocks noGrp="1"/>
          </p:cNvSpPr>
          <p:nvPr>
            <p:ph type="sldNum" sz="quarter" idx="12"/>
          </p:nvPr>
        </p:nvSpPr>
        <p:spPr/>
        <p:txBody>
          <a:bodyPr/>
          <a:lstStyle/>
          <a:p>
            <a:fld id="{C64983DA-8F4B-F447-AB38-AED776C2EA22}" type="slidenum">
              <a:rPr lang="en-US" smtClean="0"/>
              <a:t>43</a:t>
            </a:fld>
            <a:endParaRPr lang="en-US"/>
          </a:p>
        </p:txBody>
      </p:sp>
      <p:pic>
        <p:nvPicPr>
          <p:cNvPr id="5" name="Picture 4">
            <a:extLst>
              <a:ext uri="{FF2B5EF4-FFF2-40B4-BE49-F238E27FC236}">
                <a16:creationId xmlns:a16="http://schemas.microsoft.com/office/drawing/2014/main" id="{3641B7BD-CAAE-A04F-87A8-678F6D125C6C}"/>
              </a:ext>
            </a:extLst>
          </p:cNvPr>
          <p:cNvPicPr>
            <a:picLocks noChangeAspect="1"/>
          </p:cNvPicPr>
          <p:nvPr/>
        </p:nvPicPr>
        <p:blipFill>
          <a:blip r:embed="rId3"/>
          <a:stretch>
            <a:fillRect/>
          </a:stretch>
        </p:blipFill>
        <p:spPr>
          <a:xfrm>
            <a:off x="1339850" y="2654300"/>
            <a:ext cx="9512300" cy="1549400"/>
          </a:xfrm>
          <a:prstGeom prst="rect">
            <a:avLst/>
          </a:prstGeom>
        </p:spPr>
      </p:pic>
    </p:spTree>
    <p:extLst>
      <p:ext uri="{BB962C8B-B14F-4D97-AF65-F5344CB8AC3E}">
        <p14:creationId xmlns:p14="http://schemas.microsoft.com/office/powerpoint/2010/main" val="1860027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3B64-125C-6249-B460-BC760D1DE9DD}"/>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3B8084AE-FB83-3E44-B34B-1FA28378C7DA}"/>
              </a:ext>
            </a:extLst>
          </p:cNvPr>
          <p:cNvSpPr>
            <a:spLocks noGrp="1"/>
          </p:cNvSpPr>
          <p:nvPr>
            <p:ph idx="1"/>
          </p:nvPr>
        </p:nvSpPr>
        <p:spPr/>
        <p:txBody>
          <a:bodyPr/>
          <a:lstStyle/>
          <a:p>
            <a:r>
              <a:rPr lang="en-US" dirty="0"/>
              <a:t>Use our simulation findings for a real annotation tool</a:t>
            </a:r>
          </a:p>
          <a:p>
            <a:r>
              <a:rPr lang="en-US" dirty="0"/>
              <a:t>Better training regimes for uncertainty model</a:t>
            </a:r>
          </a:p>
        </p:txBody>
      </p:sp>
      <p:sp>
        <p:nvSpPr>
          <p:cNvPr id="4" name="Slide Number Placeholder 3">
            <a:extLst>
              <a:ext uri="{FF2B5EF4-FFF2-40B4-BE49-F238E27FC236}">
                <a16:creationId xmlns:a16="http://schemas.microsoft.com/office/drawing/2014/main" id="{9D6B0374-F9BA-C049-8F33-E9D2E73B70D4}"/>
              </a:ext>
            </a:extLst>
          </p:cNvPr>
          <p:cNvSpPr>
            <a:spLocks noGrp="1"/>
          </p:cNvSpPr>
          <p:nvPr>
            <p:ph type="sldNum" sz="quarter" idx="12"/>
          </p:nvPr>
        </p:nvSpPr>
        <p:spPr/>
        <p:txBody>
          <a:bodyPr/>
          <a:lstStyle/>
          <a:p>
            <a:fld id="{C64983DA-8F4B-F447-AB38-AED776C2EA22}" type="slidenum">
              <a:rPr lang="en-US" smtClean="0"/>
              <a:t>44</a:t>
            </a:fld>
            <a:endParaRPr lang="en-US"/>
          </a:p>
        </p:txBody>
      </p:sp>
    </p:spTree>
    <p:extLst>
      <p:ext uri="{BB962C8B-B14F-4D97-AF65-F5344CB8AC3E}">
        <p14:creationId xmlns:p14="http://schemas.microsoft.com/office/powerpoint/2010/main" val="207912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16FC-AA59-6544-9DB8-871284936664}"/>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6E976CE2-818D-3240-B7AF-7D7D6E963DB1}"/>
              </a:ext>
            </a:extLst>
          </p:cNvPr>
          <p:cNvSpPr>
            <a:spLocks noGrp="1"/>
          </p:cNvSpPr>
          <p:nvPr>
            <p:ph type="sldNum" sz="quarter" idx="12"/>
          </p:nvPr>
        </p:nvSpPr>
        <p:spPr/>
        <p:txBody>
          <a:bodyPr/>
          <a:lstStyle/>
          <a:p>
            <a:fld id="{C64983DA-8F4B-F447-AB38-AED776C2EA22}" type="slidenum">
              <a:rPr lang="en-US" smtClean="0"/>
              <a:t>45</a:t>
            </a:fld>
            <a:endParaRPr lang="en-US"/>
          </a:p>
        </p:txBody>
      </p:sp>
    </p:spTree>
    <p:extLst>
      <p:ext uri="{BB962C8B-B14F-4D97-AF65-F5344CB8AC3E}">
        <p14:creationId xmlns:p14="http://schemas.microsoft.com/office/powerpoint/2010/main" val="403441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A918-8EC2-434B-8B6C-EB0B1F34367E}"/>
              </a:ext>
            </a:extLst>
          </p:cNvPr>
          <p:cNvSpPr>
            <a:spLocks noGrp="1"/>
          </p:cNvSpPr>
          <p:nvPr>
            <p:ph type="title"/>
          </p:nvPr>
        </p:nvSpPr>
        <p:spPr/>
        <p:txBody>
          <a:bodyPr/>
          <a:lstStyle/>
          <a:p>
            <a:r>
              <a:rPr lang="en-US" dirty="0"/>
              <a:t>Face Recognition Method: Classification</a:t>
            </a:r>
          </a:p>
        </p:txBody>
      </p:sp>
      <p:sp>
        <p:nvSpPr>
          <p:cNvPr id="3" name="Content Placeholder 2">
            <a:extLst>
              <a:ext uri="{FF2B5EF4-FFF2-40B4-BE49-F238E27FC236}">
                <a16:creationId xmlns:a16="http://schemas.microsoft.com/office/drawing/2014/main" id="{7DA174F2-6FBD-984B-9DF4-10E9E126BAD9}"/>
              </a:ext>
            </a:extLst>
          </p:cNvPr>
          <p:cNvSpPr>
            <a:spLocks noGrp="1"/>
          </p:cNvSpPr>
          <p:nvPr>
            <p:ph idx="1"/>
          </p:nvPr>
        </p:nvSpPr>
        <p:spPr/>
        <p:txBody>
          <a:bodyPr/>
          <a:lstStyle/>
          <a:p>
            <a:r>
              <a:rPr lang="en-US" dirty="0"/>
              <a:t>Regular CNN with </a:t>
            </a:r>
            <a:r>
              <a:rPr lang="en-US" dirty="0" err="1"/>
              <a:t>Softmax</a:t>
            </a:r>
            <a:r>
              <a:rPr lang="en-US" dirty="0"/>
              <a:t> at end</a:t>
            </a:r>
          </a:p>
          <a:p>
            <a:pPr>
              <a:buClr>
                <a:srgbClr val="00B050"/>
              </a:buClr>
              <a:buFont typeface="System Font Regular"/>
              <a:buChar char="+"/>
            </a:pPr>
            <a:r>
              <a:rPr lang="en-US" dirty="0"/>
              <a:t>Simple to train</a:t>
            </a:r>
          </a:p>
          <a:p>
            <a:pPr>
              <a:buFont typeface="System Font Regular"/>
              <a:buChar char="-"/>
            </a:pPr>
            <a:r>
              <a:rPr lang="en-US" dirty="0"/>
              <a:t>Can’t be automatically used with new identities</a:t>
            </a:r>
          </a:p>
        </p:txBody>
      </p:sp>
      <p:sp>
        <p:nvSpPr>
          <p:cNvPr id="4" name="Slide Number Placeholder 3">
            <a:extLst>
              <a:ext uri="{FF2B5EF4-FFF2-40B4-BE49-F238E27FC236}">
                <a16:creationId xmlns:a16="http://schemas.microsoft.com/office/drawing/2014/main" id="{5F1FE82A-94D3-7A4F-B2A8-30E526462238}"/>
              </a:ext>
            </a:extLst>
          </p:cNvPr>
          <p:cNvSpPr>
            <a:spLocks noGrp="1"/>
          </p:cNvSpPr>
          <p:nvPr>
            <p:ph type="sldNum" sz="quarter" idx="12"/>
          </p:nvPr>
        </p:nvSpPr>
        <p:spPr/>
        <p:txBody>
          <a:bodyPr/>
          <a:lstStyle/>
          <a:p>
            <a:fld id="{C64983DA-8F4B-F447-AB38-AED776C2EA22}" type="slidenum">
              <a:rPr lang="en-US" smtClean="0"/>
              <a:t>5</a:t>
            </a:fld>
            <a:endParaRPr lang="en-US"/>
          </a:p>
        </p:txBody>
      </p:sp>
    </p:spTree>
    <p:extLst>
      <p:ext uri="{BB962C8B-B14F-4D97-AF65-F5344CB8AC3E}">
        <p14:creationId xmlns:p14="http://schemas.microsoft.com/office/powerpoint/2010/main" val="3593613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01E7-2CBB-2949-A036-4859EC6533E0}"/>
              </a:ext>
            </a:extLst>
          </p:cNvPr>
          <p:cNvSpPr>
            <a:spLocks noGrp="1"/>
          </p:cNvSpPr>
          <p:nvPr>
            <p:ph type="title"/>
          </p:nvPr>
        </p:nvSpPr>
        <p:spPr>
          <a:xfrm>
            <a:off x="609600" y="342900"/>
            <a:ext cx="10972800" cy="800100"/>
          </a:xfrm>
        </p:spPr>
        <p:txBody>
          <a:bodyPr anchor="b">
            <a:normAutofit/>
          </a:bodyPr>
          <a:lstStyle/>
          <a:p>
            <a:r>
              <a:rPr lang="en-US" dirty="0"/>
              <a:t>Face Recognition Method: Metric Encoding</a:t>
            </a:r>
          </a:p>
        </p:txBody>
      </p:sp>
      <p:sp>
        <p:nvSpPr>
          <p:cNvPr id="3" name="Content Placeholder 2">
            <a:extLst>
              <a:ext uri="{FF2B5EF4-FFF2-40B4-BE49-F238E27FC236}">
                <a16:creationId xmlns:a16="http://schemas.microsoft.com/office/drawing/2014/main" id="{BED7FA7B-ED02-454F-B40C-2EBC582B709D}"/>
              </a:ext>
            </a:extLst>
          </p:cNvPr>
          <p:cNvSpPr>
            <a:spLocks noGrp="1"/>
          </p:cNvSpPr>
          <p:nvPr>
            <p:ph sz="half" idx="1"/>
          </p:nvPr>
        </p:nvSpPr>
        <p:spPr>
          <a:xfrm>
            <a:off x="1016000" y="1676400"/>
            <a:ext cx="4876800" cy="4495800"/>
          </a:xfrm>
        </p:spPr>
        <p:txBody>
          <a:bodyPr anchor="t">
            <a:normAutofit/>
          </a:bodyPr>
          <a:lstStyle/>
          <a:p>
            <a:r>
              <a:rPr lang="en-US" dirty="0"/>
              <a:t>Network outputs encoding of each face</a:t>
            </a:r>
          </a:p>
          <a:p>
            <a:r>
              <a:rPr lang="en-US" dirty="0"/>
              <a:t>Small L2 = Similar Face</a:t>
            </a:r>
          </a:p>
          <a:p>
            <a:r>
              <a:rPr lang="en-US" dirty="0"/>
              <a:t>Large L2 = Dissimilar Face</a:t>
            </a:r>
          </a:p>
          <a:p>
            <a:r>
              <a:rPr lang="en-US" dirty="0"/>
              <a:t>Encodings fed into clustering/distance-based classification algos</a:t>
            </a:r>
          </a:p>
        </p:txBody>
      </p:sp>
      <p:pic>
        <p:nvPicPr>
          <p:cNvPr id="5" name="Picture 4" descr="A collage of a person&#10;&#10;Description automatically generated with medium confidence">
            <a:extLst>
              <a:ext uri="{FF2B5EF4-FFF2-40B4-BE49-F238E27FC236}">
                <a16:creationId xmlns:a16="http://schemas.microsoft.com/office/drawing/2014/main" id="{8BCED04B-59E5-3246-9B9C-3DCACE67406F}"/>
              </a:ext>
            </a:extLst>
          </p:cNvPr>
          <p:cNvPicPr>
            <a:picLocks noChangeAspect="1"/>
          </p:cNvPicPr>
          <p:nvPr/>
        </p:nvPicPr>
        <p:blipFill>
          <a:blip r:embed="rId3"/>
          <a:stretch>
            <a:fillRect/>
          </a:stretch>
        </p:blipFill>
        <p:spPr>
          <a:xfrm>
            <a:off x="6669088" y="1676400"/>
            <a:ext cx="3933823" cy="4495800"/>
          </a:xfrm>
          <a:prstGeom prst="rect">
            <a:avLst/>
          </a:prstGeom>
          <a:noFill/>
        </p:spPr>
      </p:pic>
      <p:sp>
        <p:nvSpPr>
          <p:cNvPr id="4" name="Slide Number Placeholder 3">
            <a:extLst>
              <a:ext uri="{FF2B5EF4-FFF2-40B4-BE49-F238E27FC236}">
                <a16:creationId xmlns:a16="http://schemas.microsoft.com/office/drawing/2014/main" id="{6805D372-628A-4640-9008-EE356B8D5801}"/>
              </a:ext>
            </a:extLst>
          </p:cNvPr>
          <p:cNvSpPr>
            <a:spLocks noGrp="1"/>
          </p:cNvSpPr>
          <p:nvPr>
            <p:ph type="sldNum" sz="quarter" idx="12"/>
          </p:nvPr>
        </p:nvSpPr>
        <p:spPr>
          <a:xfrm>
            <a:off x="1" y="6387664"/>
            <a:ext cx="609600" cy="394136"/>
          </a:xfrm>
        </p:spPr>
        <p:txBody>
          <a:bodyPr anchor="ctr">
            <a:normAutofit/>
          </a:bodyPr>
          <a:lstStyle/>
          <a:p>
            <a:pPr>
              <a:spcAft>
                <a:spcPts val="600"/>
              </a:spcAft>
            </a:pPr>
            <a:fld id="{C64983DA-8F4B-F447-AB38-AED776C2EA22}" type="slidenum">
              <a:rPr lang="en-US" smtClean="0"/>
              <a:pPr>
                <a:spcAft>
                  <a:spcPts val="600"/>
                </a:spcAft>
              </a:pPr>
              <a:t>6</a:t>
            </a:fld>
            <a:endParaRPr lang="en-US"/>
          </a:p>
        </p:txBody>
      </p:sp>
      <p:sp>
        <p:nvSpPr>
          <p:cNvPr id="6" name="TextBox 5">
            <a:extLst>
              <a:ext uri="{FF2B5EF4-FFF2-40B4-BE49-F238E27FC236}">
                <a16:creationId xmlns:a16="http://schemas.microsoft.com/office/drawing/2014/main" id="{DE5C3EAE-EDF6-794D-A796-8D6F6C313D37}"/>
              </a:ext>
            </a:extLst>
          </p:cNvPr>
          <p:cNvSpPr txBox="1"/>
          <p:nvPr/>
        </p:nvSpPr>
        <p:spPr>
          <a:xfrm>
            <a:off x="6669088" y="6173908"/>
            <a:ext cx="3360717" cy="163286"/>
          </a:xfrm>
          <a:prstGeom prst="rect">
            <a:avLst/>
          </a:prstGeom>
          <a:noFill/>
        </p:spPr>
        <p:txBody>
          <a:bodyPr wrap="square" rtlCol="0">
            <a:noAutofit/>
          </a:bodyPr>
          <a:lstStyle/>
          <a:p>
            <a:pPr algn="ctr"/>
            <a:r>
              <a:rPr lang="en-US" sz="900" dirty="0" err="1"/>
              <a:t>Schroff</a:t>
            </a:r>
            <a:r>
              <a:rPr lang="en-US" sz="900" dirty="0"/>
              <a:t> </a:t>
            </a:r>
            <a:r>
              <a:rPr lang="en-US" sz="900" dirty="0" err="1"/>
              <a:t>et.al</a:t>
            </a:r>
            <a:endParaRPr lang="en-US" sz="900" dirty="0"/>
          </a:p>
        </p:txBody>
      </p:sp>
    </p:spTree>
    <p:extLst>
      <p:ext uri="{BB962C8B-B14F-4D97-AF65-F5344CB8AC3E}">
        <p14:creationId xmlns:p14="http://schemas.microsoft.com/office/powerpoint/2010/main" val="171514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60D5-521C-8C48-92EE-DBCC6F28AA15}"/>
              </a:ext>
            </a:extLst>
          </p:cNvPr>
          <p:cNvSpPr>
            <a:spLocks noGrp="1"/>
          </p:cNvSpPr>
          <p:nvPr>
            <p:ph type="title"/>
          </p:nvPr>
        </p:nvSpPr>
        <p:spPr/>
        <p:txBody>
          <a:bodyPr/>
          <a:lstStyle/>
          <a:p>
            <a:r>
              <a:rPr lang="en-US" dirty="0"/>
              <a:t>Metric Encoding: Triplet Loss</a:t>
            </a:r>
          </a:p>
        </p:txBody>
      </p:sp>
      <p:sp>
        <p:nvSpPr>
          <p:cNvPr id="3" name="Content Placeholder 2">
            <a:extLst>
              <a:ext uri="{FF2B5EF4-FFF2-40B4-BE49-F238E27FC236}">
                <a16:creationId xmlns:a16="http://schemas.microsoft.com/office/drawing/2014/main" id="{26DE109A-A5F6-0849-8D2A-6FD634328303}"/>
              </a:ext>
            </a:extLst>
          </p:cNvPr>
          <p:cNvSpPr>
            <a:spLocks noGrp="1"/>
          </p:cNvSpPr>
          <p:nvPr>
            <p:ph idx="1"/>
          </p:nvPr>
        </p:nvSpPr>
        <p:spPr/>
        <p:txBody>
          <a:bodyPr/>
          <a:lstStyle/>
          <a:p>
            <a:r>
              <a:rPr lang="en-US" dirty="0"/>
              <a:t>Triplet Loss directly adjusts encodings</a:t>
            </a:r>
          </a:p>
          <a:p>
            <a:r>
              <a:rPr lang="en-US" dirty="0"/>
              <a:t>3-Components:</a:t>
            </a:r>
          </a:p>
          <a:p>
            <a:pPr lvl="1"/>
            <a:r>
              <a:rPr lang="en-US" dirty="0"/>
              <a:t>Anchor (Class A)</a:t>
            </a:r>
          </a:p>
          <a:p>
            <a:pPr lvl="1"/>
            <a:r>
              <a:rPr lang="en-US" dirty="0"/>
              <a:t>Positive (Class A)</a:t>
            </a:r>
          </a:p>
          <a:p>
            <a:pPr lvl="1"/>
            <a:r>
              <a:rPr lang="en-US" dirty="0"/>
              <a:t>Negative (Class B)</a:t>
            </a:r>
          </a:p>
          <a:p>
            <a:endParaRPr lang="en-US" dirty="0"/>
          </a:p>
        </p:txBody>
      </p:sp>
      <p:pic>
        <p:nvPicPr>
          <p:cNvPr id="1025" name="Picture 1" descr="page15image56463008">
            <a:extLst>
              <a:ext uri="{FF2B5EF4-FFF2-40B4-BE49-F238E27FC236}">
                <a16:creationId xmlns:a16="http://schemas.microsoft.com/office/drawing/2014/main" id="{7B282D7C-0C24-1349-A577-144522305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48250"/>
            <a:ext cx="57658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271FB5-5AEA-854A-AAD9-8DF186BF1843}"/>
              </a:ext>
            </a:extLst>
          </p:cNvPr>
          <p:cNvPicPr>
            <a:picLocks noChangeAspect="1"/>
          </p:cNvPicPr>
          <p:nvPr/>
        </p:nvPicPr>
        <p:blipFill>
          <a:blip r:embed="rId4"/>
          <a:stretch>
            <a:fillRect/>
          </a:stretch>
        </p:blipFill>
        <p:spPr>
          <a:xfrm>
            <a:off x="5702300" y="5232400"/>
            <a:ext cx="6489700" cy="1257300"/>
          </a:xfrm>
          <a:prstGeom prst="rect">
            <a:avLst/>
          </a:prstGeom>
        </p:spPr>
      </p:pic>
      <p:sp>
        <p:nvSpPr>
          <p:cNvPr id="6" name="Slide Number Placeholder 5">
            <a:extLst>
              <a:ext uri="{FF2B5EF4-FFF2-40B4-BE49-F238E27FC236}">
                <a16:creationId xmlns:a16="http://schemas.microsoft.com/office/drawing/2014/main" id="{B1772876-D724-1841-88DE-EA37EFC477E1}"/>
              </a:ext>
            </a:extLst>
          </p:cNvPr>
          <p:cNvSpPr>
            <a:spLocks noGrp="1"/>
          </p:cNvSpPr>
          <p:nvPr>
            <p:ph type="sldNum" sz="quarter" idx="12"/>
          </p:nvPr>
        </p:nvSpPr>
        <p:spPr/>
        <p:txBody>
          <a:bodyPr/>
          <a:lstStyle/>
          <a:p>
            <a:fld id="{C64983DA-8F4B-F447-AB38-AED776C2EA22}" type="slidenum">
              <a:rPr lang="en-US" smtClean="0"/>
              <a:t>7</a:t>
            </a:fld>
            <a:endParaRPr lang="en-US"/>
          </a:p>
        </p:txBody>
      </p:sp>
      <p:sp>
        <p:nvSpPr>
          <p:cNvPr id="7" name="TextBox 6">
            <a:extLst>
              <a:ext uri="{FF2B5EF4-FFF2-40B4-BE49-F238E27FC236}">
                <a16:creationId xmlns:a16="http://schemas.microsoft.com/office/drawing/2014/main" id="{E1E765C7-45CF-8143-A462-504447969249}"/>
              </a:ext>
            </a:extLst>
          </p:cNvPr>
          <p:cNvSpPr txBox="1"/>
          <p:nvPr/>
        </p:nvSpPr>
        <p:spPr>
          <a:xfrm>
            <a:off x="5077794" y="6489700"/>
            <a:ext cx="3360717" cy="163286"/>
          </a:xfrm>
          <a:prstGeom prst="rect">
            <a:avLst/>
          </a:prstGeom>
          <a:noFill/>
        </p:spPr>
        <p:txBody>
          <a:bodyPr wrap="square" rtlCol="0">
            <a:noAutofit/>
          </a:bodyPr>
          <a:lstStyle/>
          <a:p>
            <a:pPr algn="ctr"/>
            <a:r>
              <a:rPr lang="en-US" sz="900" dirty="0" err="1"/>
              <a:t>Schroff</a:t>
            </a:r>
            <a:r>
              <a:rPr lang="en-US" sz="900" dirty="0"/>
              <a:t> </a:t>
            </a:r>
            <a:r>
              <a:rPr lang="en-US" sz="900" dirty="0" err="1"/>
              <a:t>et.al</a:t>
            </a:r>
            <a:endParaRPr lang="en-US" sz="900" dirty="0"/>
          </a:p>
        </p:txBody>
      </p:sp>
    </p:spTree>
    <p:extLst>
      <p:ext uri="{BB962C8B-B14F-4D97-AF65-F5344CB8AC3E}">
        <p14:creationId xmlns:p14="http://schemas.microsoft.com/office/powerpoint/2010/main" val="2459100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AD7C-5D68-B142-8330-672F652E9251}"/>
              </a:ext>
            </a:extLst>
          </p:cNvPr>
          <p:cNvSpPr>
            <a:spLocks noGrp="1"/>
          </p:cNvSpPr>
          <p:nvPr>
            <p:ph type="title"/>
          </p:nvPr>
        </p:nvSpPr>
        <p:spPr/>
        <p:txBody>
          <a:bodyPr/>
          <a:lstStyle/>
          <a:p>
            <a:r>
              <a:rPr lang="en-US" dirty="0"/>
              <a:t>Problem with existing models</a:t>
            </a:r>
          </a:p>
        </p:txBody>
      </p:sp>
      <p:sp>
        <p:nvSpPr>
          <p:cNvPr id="3" name="Content Placeholder 2">
            <a:extLst>
              <a:ext uri="{FF2B5EF4-FFF2-40B4-BE49-F238E27FC236}">
                <a16:creationId xmlns:a16="http://schemas.microsoft.com/office/drawing/2014/main" id="{73AF2F33-A564-B143-A6F6-13B629BA764C}"/>
              </a:ext>
            </a:extLst>
          </p:cNvPr>
          <p:cNvSpPr>
            <a:spLocks noGrp="1"/>
          </p:cNvSpPr>
          <p:nvPr>
            <p:ph idx="1"/>
          </p:nvPr>
        </p:nvSpPr>
        <p:spPr/>
        <p:txBody>
          <a:bodyPr/>
          <a:lstStyle/>
          <a:p>
            <a:r>
              <a:rPr lang="en-US" dirty="0"/>
              <a:t>Models trained on non-diverse datasets (Bias)</a:t>
            </a:r>
          </a:p>
          <a:p>
            <a:r>
              <a:rPr lang="en-US" dirty="0"/>
              <a:t>Doesn’t transfer well to classrooms</a:t>
            </a:r>
          </a:p>
        </p:txBody>
      </p:sp>
      <p:sp>
        <p:nvSpPr>
          <p:cNvPr id="4" name="Slide Number Placeholder 3">
            <a:extLst>
              <a:ext uri="{FF2B5EF4-FFF2-40B4-BE49-F238E27FC236}">
                <a16:creationId xmlns:a16="http://schemas.microsoft.com/office/drawing/2014/main" id="{BFD8E3A8-2CAA-DC40-A44A-524C07002292}"/>
              </a:ext>
            </a:extLst>
          </p:cNvPr>
          <p:cNvSpPr>
            <a:spLocks noGrp="1"/>
          </p:cNvSpPr>
          <p:nvPr>
            <p:ph type="sldNum" sz="quarter" idx="12"/>
          </p:nvPr>
        </p:nvSpPr>
        <p:spPr/>
        <p:txBody>
          <a:bodyPr/>
          <a:lstStyle/>
          <a:p>
            <a:fld id="{C64983DA-8F4B-F447-AB38-AED776C2EA22}" type="slidenum">
              <a:rPr lang="en-US" smtClean="0"/>
              <a:t>8</a:t>
            </a:fld>
            <a:endParaRPr lang="en-US"/>
          </a:p>
        </p:txBody>
      </p:sp>
      <p:pic>
        <p:nvPicPr>
          <p:cNvPr id="5" name="Picture 4">
            <a:extLst>
              <a:ext uri="{FF2B5EF4-FFF2-40B4-BE49-F238E27FC236}">
                <a16:creationId xmlns:a16="http://schemas.microsoft.com/office/drawing/2014/main" id="{117F4481-3F8B-7146-AE1A-19A20B7CA2EF}"/>
              </a:ext>
            </a:extLst>
          </p:cNvPr>
          <p:cNvPicPr>
            <a:picLocks noChangeAspect="1"/>
          </p:cNvPicPr>
          <p:nvPr/>
        </p:nvPicPr>
        <p:blipFill rotWithShape="1">
          <a:blip r:embed="rId3"/>
          <a:srcRect t="23723" b="1108"/>
          <a:stretch/>
        </p:blipFill>
        <p:spPr>
          <a:xfrm>
            <a:off x="8208725" y="1232559"/>
            <a:ext cx="3707270" cy="5155105"/>
          </a:xfrm>
          <a:prstGeom prst="rect">
            <a:avLst/>
          </a:prstGeom>
        </p:spPr>
      </p:pic>
      <p:sp>
        <p:nvSpPr>
          <p:cNvPr id="6" name="TextBox 5">
            <a:extLst>
              <a:ext uri="{FF2B5EF4-FFF2-40B4-BE49-F238E27FC236}">
                <a16:creationId xmlns:a16="http://schemas.microsoft.com/office/drawing/2014/main" id="{34A3AA05-873A-1E45-93A3-E8F1EF9BF5ED}"/>
              </a:ext>
            </a:extLst>
          </p:cNvPr>
          <p:cNvSpPr txBox="1"/>
          <p:nvPr/>
        </p:nvSpPr>
        <p:spPr>
          <a:xfrm>
            <a:off x="5505306" y="6211648"/>
            <a:ext cx="3360717" cy="373084"/>
          </a:xfrm>
          <a:prstGeom prst="rect">
            <a:avLst/>
          </a:prstGeom>
          <a:noFill/>
        </p:spPr>
        <p:txBody>
          <a:bodyPr wrap="square" rtlCol="0">
            <a:noAutofit/>
          </a:bodyPr>
          <a:lstStyle/>
          <a:p>
            <a:pPr algn="ctr"/>
            <a:r>
              <a:rPr lang="en-US" sz="900" dirty="0"/>
              <a:t>Huang </a:t>
            </a:r>
            <a:r>
              <a:rPr lang="en-US" sz="900" dirty="0" err="1"/>
              <a:t>et.al</a:t>
            </a:r>
            <a:endParaRPr lang="en-US" sz="900" dirty="0"/>
          </a:p>
        </p:txBody>
      </p:sp>
    </p:spTree>
    <p:extLst>
      <p:ext uri="{BB962C8B-B14F-4D97-AF65-F5344CB8AC3E}">
        <p14:creationId xmlns:p14="http://schemas.microsoft.com/office/powerpoint/2010/main" val="262937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68A6-840F-8E41-9BC7-5CC5CFF69918}"/>
              </a:ext>
            </a:extLst>
          </p:cNvPr>
          <p:cNvSpPr>
            <a:spLocks noGrp="1"/>
          </p:cNvSpPr>
          <p:nvPr>
            <p:ph type="title"/>
          </p:nvPr>
        </p:nvSpPr>
        <p:spPr/>
        <p:txBody>
          <a:bodyPr/>
          <a:lstStyle/>
          <a:p>
            <a:r>
              <a:rPr lang="en-US" dirty="0"/>
              <a:t>Our Solution</a:t>
            </a:r>
          </a:p>
        </p:txBody>
      </p:sp>
      <p:sp>
        <p:nvSpPr>
          <p:cNvPr id="3" name="Content Placeholder 2">
            <a:extLst>
              <a:ext uri="{FF2B5EF4-FFF2-40B4-BE49-F238E27FC236}">
                <a16:creationId xmlns:a16="http://schemas.microsoft.com/office/drawing/2014/main" id="{FF26EBCA-9DBE-F648-AEEA-F62EAD4A9D99}"/>
              </a:ext>
            </a:extLst>
          </p:cNvPr>
          <p:cNvSpPr>
            <a:spLocks noGrp="1"/>
          </p:cNvSpPr>
          <p:nvPr>
            <p:ph idx="1"/>
          </p:nvPr>
        </p:nvSpPr>
        <p:spPr/>
        <p:txBody>
          <a:bodyPr/>
          <a:lstStyle/>
          <a:p>
            <a:r>
              <a:rPr lang="en-US" dirty="0"/>
              <a:t>Combine both by having an annotator correct labels</a:t>
            </a:r>
          </a:p>
          <a:p>
            <a:r>
              <a:rPr lang="en-US" dirty="0"/>
              <a:t>Doesn’t make the annotator generate all labels</a:t>
            </a:r>
          </a:p>
          <a:p>
            <a:r>
              <a:rPr lang="en-US" dirty="0"/>
              <a:t>But doesn’t rely on biased model’s predictions</a:t>
            </a:r>
          </a:p>
        </p:txBody>
      </p:sp>
      <p:sp>
        <p:nvSpPr>
          <p:cNvPr id="7" name="Slide Number Placeholder 6">
            <a:extLst>
              <a:ext uri="{FF2B5EF4-FFF2-40B4-BE49-F238E27FC236}">
                <a16:creationId xmlns:a16="http://schemas.microsoft.com/office/drawing/2014/main" id="{78936759-3A24-A241-8054-F0057B2D371C}"/>
              </a:ext>
            </a:extLst>
          </p:cNvPr>
          <p:cNvSpPr>
            <a:spLocks noGrp="1"/>
          </p:cNvSpPr>
          <p:nvPr>
            <p:ph type="sldNum" sz="quarter" idx="12"/>
          </p:nvPr>
        </p:nvSpPr>
        <p:spPr/>
        <p:txBody>
          <a:bodyPr/>
          <a:lstStyle/>
          <a:p>
            <a:fld id="{C64983DA-8F4B-F447-AB38-AED776C2EA22}" type="slidenum">
              <a:rPr lang="en-US" smtClean="0"/>
              <a:t>9</a:t>
            </a:fld>
            <a:endParaRPr lang="en-US"/>
          </a:p>
        </p:txBody>
      </p:sp>
    </p:spTree>
    <p:extLst>
      <p:ext uri="{BB962C8B-B14F-4D97-AF65-F5344CB8AC3E}">
        <p14:creationId xmlns:p14="http://schemas.microsoft.com/office/powerpoint/2010/main" val="14646276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ustom 56">
      <a:dk1>
        <a:sysClr val="windowText" lastClr="000000"/>
      </a:dk1>
      <a:lt1>
        <a:sysClr val="window" lastClr="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solidFill>
        <a:ln w="12700" cap="sq" algn="ctr">
          <a:solidFill>
            <a:schemeClr val="tx2"/>
          </a:solidFill>
          <a:miter lim="800000"/>
          <a:headEnd/>
          <a:tailEnd/>
        </a:ln>
        <a:effectLst/>
      </a:spPr>
      <a:bodyPr wrap="none" anchor="ctr"/>
      <a:lstStyle>
        <a:defPPr algn="ctr">
          <a:defRPr sz="1600" dirty="0" smtClean="0">
            <a:solidFill>
              <a:schemeClr val="bg1"/>
            </a:solidFill>
            <a:latin typeface="+mn-lt"/>
          </a:defRPr>
        </a:defPPr>
      </a:lstStyle>
    </a:spDef>
    <a:txDef>
      <a:spPr>
        <a:noFill/>
      </a:spPr>
      <a:bodyPr wrap="none" rtlCol="0">
        <a:noAutofit/>
      </a:bodyPr>
      <a:lstStyle>
        <a:defPPr algn="ctr">
          <a:defRPr sz="1600" dirty="0" err="1" smtClean="0"/>
        </a:defPPr>
      </a:lstStyle>
    </a:txDef>
  </a:objectDefaults>
  <a:extraClrSchemeLst/>
  <a:extLst>
    <a:ext uri="{05A4C25C-085E-4340-85A3-A5531E510DB2}">
      <thm15:themeFamily xmlns:thm15="http://schemas.microsoft.com/office/thememl/2012/main" name="Theme1" id="{6A3DD699-8CC0-204C-9484-DB485F283FFF}" vid="{1F4AF0B3-484C-1848-81A5-5DA7B84499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7151</TotalTime>
  <Words>3761</Words>
  <Application>Microsoft Macintosh PowerPoint</Application>
  <PresentationFormat>Widescreen</PresentationFormat>
  <Paragraphs>338</Paragraphs>
  <Slides>45</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Courier New</vt:lpstr>
      <vt:lpstr>System Font Regular</vt:lpstr>
      <vt:lpstr>Times New Roman</vt:lpstr>
      <vt:lpstr>Verdana</vt:lpstr>
      <vt:lpstr>Wingdings</vt:lpstr>
      <vt:lpstr>Theme1</vt:lpstr>
      <vt:lpstr>Facial Recognition Annotation on Accuracy Sensitive Datasets</vt:lpstr>
      <vt:lpstr>Why tracking people in a video is important</vt:lpstr>
      <vt:lpstr>Manual Annotation</vt:lpstr>
      <vt:lpstr>Facial Recognition</vt:lpstr>
      <vt:lpstr>Face Recognition Method: Classification</vt:lpstr>
      <vt:lpstr>Face Recognition Method: Metric Encoding</vt:lpstr>
      <vt:lpstr>Metric Encoding: Triplet Loss</vt:lpstr>
      <vt:lpstr>Problem with existing models</vt:lpstr>
      <vt:lpstr>Our Solution</vt:lpstr>
      <vt:lpstr>FaceSim</vt:lpstr>
      <vt:lpstr>Challenge 1: Collecting a Dataset</vt:lpstr>
      <vt:lpstr>Solution 1: Fix Model Prediction</vt:lpstr>
      <vt:lpstr>Auto-Labeling Step</vt:lpstr>
      <vt:lpstr>Annotation Tool: CVAT</vt:lpstr>
      <vt:lpstr>Merge/Split Labeling Tool</vt:lpstr>
      <vt:lpstr>Merge/Split Labeling Tool</vt:lpstr>
      <vt:lpstr>Results: Dataset</vt:lpstr>
      <vt:lpstr>FaceNet Corrections</vt:lpstr>
      <vt:lpstr>FaceNet corrections: Pipeline</vt:lpstr>
      <vt:lpstr>Facenet corrections: Off-the-shelf</vt:lpstr>
      <vt:lpstr>Facenet Corrections: Retraining</vt:lpstr>
      <vt:lpstr>FaceNet Corrections: Results</vt:lpstr>
      <vt:lpstr>Exemplar Experiment</vt:lpstr>
      <vt:lpstr>Exemplar Experiment: Methodology</vt:lpstr>
      <vt:lpstr>Effect of Exemplars: Simulation Methodology</vt:lpstr>
      <vt:lpstr>Effect of Exemplars: Accuracy</vt:lpstr>
      <vt:lpstr>Effect of Exemplars: Results</vt:lpstr>
      <vt:lpstr>Extra Background: LabOR</vt:lpstr>
      <vt:lpstr>Uncertainty Labeling: Goal</vt:lpstr>
      <vt:lpstr>Uncertainty Labeling: Pipeline</vt:lpstr>
      <vt:lpstr>Uncertainty Labeling: Quantifying Uncertainty</vt:lpstr>
      <vt:lpstr>Uncertainty Labeling: Quantifying Uncertainty</vt:lpstr>
      <vt:lpstr>Uncertainty Labeling: Quantifying Uncertainty</vt:lpstr>
      <vt:lpstr>Training Regimes</vt:lpstr>
      <vt:lpstr>Source Dataset</vt:lpstr>
      <vt:lpstr>Training Regime: Triplet Loss Tuning</vt:lpstr>
      <vt:lpstr>Training Regime: Triplet/Discrepancy Loss</vt:lpstr>
      <vt:lpstr>Training Regime: Maximizing Discrepancy</vt:lpstr>
      <vt:lpstr>Uncertainty Labeling: Selecting Model</vt:lpstr>
      <vt:lpstr>Our plotted distribution</vt:lpstr>
      <vt:lpstr>Uncertainty Results: Dataset Accuracy</vt:lpstr>
      <vt:lpstr>Uncertainty Results: Selection Metric</vt:lpstr>
      <vt:lpstr>Uncertainty Results: Training Regimes</vt:lpstr>
      <vt:lpstr>Future Work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Facial Recognition Annotation on Accuracy Sensitive Datasets</dc:title>
  <dc:creator>Stelea, Vlad</dc:creator>
  <cp:lastModifiedBy>Stelea, Vlad</cp:lastModifiedBy>
  <cp:revision>44</cp:revision>
  <dcterms:created xsi:type="dcterms:W3CDTF">2022-04-14T15:13:45Z</dcterms:created>
  <dcterms:modified xsi:type="dcterms:W3CDTF">2022-04-26T14:32:29Z</dcterms:modified>
</cp:coreProperties>
</file>