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4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8BA1D8-833F-4534-90FF-03BB99108E13}">
  <a:tblStyle styleId="{1E8BA1D8-833F-4534-90FF-03BB99108E1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209"/>
    <p:restoredTop sz="94671"/>
  </p:normalViewPr>
  <p:slideViewPr>
    <p:cSldViewPr snapToGrid="0" snapToObjects="1">
      <p:cViewPr>
        <p:scale>
          <a:sx n="124" d="100"/>
          <a:sy n="124" d="100"/>
        </p:scale>
        <p:origin x="71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elugu MN" charset="0"/>
                <a:ea typeface="Telugu MN" charset="0"/>
                <a:cs typeface="Telugu MN" charset="0"/>
              </a:rPr>
              <a:t>Devices Used For Music</a:t>
            </a:r>
          </a:p>
        </c:rich>
      </c:tx>
      <c:layout>
        <c:manualLayout>
          <c:xMode val="edge"/>
          <c:yMode val="edge"/>
          <c:x val="0.248759436290332"/>
          <c:y val="0.0369290392517886"/>
        </c:manualLayout>
      </c:layout>
      <c:overlay val="0"/>
      <c:spPr>
        <a:solidFill>
          <a:schemeClr val="bg1">
            <a:alpha val="85000"/>
          </a:schemeClr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0497423496794"/>
          <c:y val="0.213625187116825"/>
          <c:w val="0.383929218759874"/>
          <c:h val="0.57589382813981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Devices Used For Music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33935170053864"/>
                  <c:y val="-0.1728197618629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862080797248525"/>
                  <c:y val="0.13792036587082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660555831473311"/>
                  <c:y val="0.1263298815828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6642826597128"/>
                  <c:y val="0.01717927274799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elugu MN" charset="0"/>
                    <a:ea typeface="Telugu MN" charset="0"/>
                    <a:cs typeface="Telugu MN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Smartphone</c:v>
                </c:pt>
                <c:pt idx="1">
                  <c:v>Computer</c:v>
                </c:pt>
                <c:pt idx="2">
                  <c:v>Radio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0.447</c:v>
                </c:pt>
                <c:pt idx="1">
                  <c:v>0.237</c:v>
                </c:pt>
                <c:pt idx="2">
                  <c:v>0.132</c:v>
                </c:pt>
                <c:pt idx="3">
                  <c:v>0.184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15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9653638566866"/>
          <c:y val="0.859024991945398"/>
          <c:w val="0.67084497906579"/>
          <c:h val="0.0784239034983141"/>
        </c:manualLayout>
      </c:layout>
      <c:overlay val="0"/>
      <c:spPr>
        <a:solidFill>
          <a:schemeClr val="bg1">
            <a:alpha val="85000"/>
          </a:schemeClr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elugu MN" charset="0"/>
                <a:ea typeface="Telugu MN" charset="0"/>
                <a:cs typeface="Telugu MN" charset="0"/>
              </a:rPr>
              <a:t>Music Listening in Cape Town</a:t>
            </a:r>
          </a:p>
        </c:rich>
      </c:tx>
      <c:layout>
        <c:manualLayout>
          <c:xMode val="edge"/>
          <c:yMode val="edge"/>
          <c:x val="0.18232530000471"/>
          <c:y val="0.0404517039375405"/>
        </c:manualLayout>
      </c:layout>
      <c:overlay val="0"/>
      <c:spPr>
        <a:solidFill>
          <a:schemeClr val="bg1">
            <a:alpha val="85000"/>
          </a:schemeClr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8312993267509"/>
          <c:y val="0.215227098529869"/>
          <c:w val="0.383374013464982"/>
          <c:h val="0.5750610757025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Music Listening in Cape Town</c:v>
                </c:pt>
              </c:strCache>
            </c:strRef>
          </c:tx>
          <c:spPr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0975594430541217"/>
                  <c:y val="0.10202776834290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76506316681119"/>
                  <c:y val="-0.1470128429092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962635601511278"/>
                  <c:y val="-0.07963368187818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973104204197016"/>
                  <c:y val="0.047974794273984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681844242326435"/>
                  <c:y val="0.13269375048682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elugu MN" charset="0"/>
                    <a:ea typeface="Telugu MN" charset="0"/>
                    <a:cs typeface="Telugu MN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YouTube</c:v>
                </c:pt>
                <c:pt idx="1">
                  <c:v>Downloads</c:v>
                </c:pt>
                <c:pt idx="2">
                  <c:v>iTunes/GooglePlay</c:v>
                </c:pt>
                <c:pt idx="3">
                  <c:v>SoundCloud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28.6</c:v>
                </c:pt>
                <c:pt idx="1">
                  <c:v>28.6</c:v>
                </c:pt>
                <c:pt idx="2">
                  <c:v>17.9</c:v>
                </c:pt>
                <c:pt idx="3">
                  <c:v>10.7</c:v>
                </c:pt>
                <c:pt idx="4">
                  <c:v>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377419862971917"/>
          <c:y val="0.859102400723208"/>
          <c:w val="0.946580591060049"/>
          <c:h val="0.0804794902332445"/>
        </c:manualLayout>
      </c:layout>
      <c:overlay val="0"/>
      <c:spPr>
        <a:solidFill>
          <a:schemeClr val="bg1">
            <a:alpha val="90000"/>
          </a:schemeClr>
        </a:solidFill>
        <a:ln>
          <a:noFill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elugu MN" charset="0"/>
              <a:ea typeface="Telugu MN" charset="0"/>
              <a:cs typeface="Telugu M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1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Gina</a:t>
            </a:r>
          </a:p>
          <a:p>
            <a:r>
              <a:rPr lang="en-US" dirty="0" smtClean="0"/>
              <a:t>Great experience and got PMP's</a:t>
            </a:r>
            <a:r>
              <a:rPr lang="en-US" baseline="0" dirty="0" smtClean="0"/>
              <a:t> name out to more potential collaborators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4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6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4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9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27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only high generating songs only generate revenue, to bridge the revenue gap</a:t>
            </a:r>
          </a:p>
        </p:txBody>
      </p:sp>
    </p:spTree>
    <p:extLst>
      <p:ext uri="{BB962C8B-B14F-4D97-AF65-F5344CB8AC3E}">
        <p14:creationId xmlns:p14="http://schemas.microsoft.com/office/powerpoint/2010/main" val="63011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1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Relationship Id="rId3" Type="http://schemas.microsoft.com/office/2007/relationships/hdphoto" Target="../media/hdphoto6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Relationship Id="rId3" Type="http://schemas.microsoft.com/office/2007/relationships/hdphoto" Target="../media/hdphoto8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5206" y="1895217"/>
            <a:ext cx="4133589" cy="137377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hape 9"/>
          <p:cNvSpPr/>
          <p:nvPr userDrawn="1"/>
        </p:nvSpPr>
        <p:spPr>
          <a:xfrm>
            <a:off x="0" y="-113016"/>
            <a:ext cx="9144000" cy="5282016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747949" y="760500"/>
            <a:ext cx="3647999" cy="3647999"/>
          </a:xfrm>
          <a:prstGeom prst="ellipse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 hasCustomPrompt="1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 b="1" baseline="0">
                <a:latin typeface="Telugu MN" charset="0"/>
                <a:ea typeface="Telugu MN" charset="0"/>
                <a:cs typeface="Telugu MN" charset="0"/>
              </a:defRPr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r>
              <a:rPr lang="en-US" dirty="0" smtClean="0"/>
              <a:t>Music Distribution in Cape Town to the Beat of the Townships</a:t>
            </a:r>
            <a:endParaRPr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494710" y="3463053"/>
            <a:ext cx="2154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Gina Gonzalez-Roundey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Tess</a:t>
            </a:r>
            <a:r>
              <a:rPr lang="en-US" baseline="0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 Meier</a:t>
            </a:r>
          </a:p>
          <a:p>
            <a:pPr algn="ctr"/>
            <a:r>
              <a:rPr lang="en-US" baseline="0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Carter Reynolds</a:t>
            </a:r>
            <a:endParaRPr lang="en-US" dirty="0">
              <a:solidFill>
                <a:schemeClr val="bg1"/>
              </a:solidFill>
              <a:latin typeface="Telugu MN" charset="0"/>
              <a:ea typeface="Telugu MN" charset="0"/>
              <a:cs typeface="Telugu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14107" b="28388"/>
          <a:stretch/>
        </p:blipFill>
        <p:spPr>
          <a:xfrm>
            <a:off x="3885302" y="314005"/>
            <a:ext cx="1373291" cy="1484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>
              <a:alpha val="41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-53367" y="0"/>
            <a:ext cx="4900940" cy="51434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 hasCustomPrompt="1"/>
          </p:nvPr>
        </p:nvSpPr>
        <p:spPr>
          <a:xfrm>
            <a:off x="469233" y="440161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200" b="1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Artist Interviews</a:t>
            </a:r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 hasCustomPrompt="1"/>
          </p:nvPr>
        </p:nvSpPr>
        <p:spPr>
          <a:xfrm>
            <a:off x="469233" y="1659788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 baseline="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err="1" smtClean="0"/>
              <a:t>Tonny</a:t>
            </a:r>
            <a:r>
              <a:rPr lang="en-US" dirty="0" smtClean="0"/>
              <a:t> </a:t>
            </a:r>
            <a:r>
              <a:rPr lang="en-US" dirty="0" err="1" smtClean="0"/>
              <a:t>Madd</a:t>
            </a:r>
            <a:r>
              <a:rPr lang="en-US" dirty="0" smtClean="0"/>
              <a:t> Sparks</a:t>
            </a:r>
          </a:p>
          <a:p>
            <a:r>
              <a:rPr lang="en-US" dirty="0" smtClean="0"/>
              <a:t>Sir Vincent</a:t>
            </a:r>
          </a:p>
          <a:p>
            <a:r>
              <a:rPr lang="en-US" dirty="0" err="1" smtClean="0"/>
              <a:t>Phushy</a:t>
            </a:r>
            <a:r>
              <a:rPr lang="en-US" dirty="0" smtClean="0"/>
              <a:t> </a:t>
            </a:r>
            <a:r>
              <a:rPr lang="en-US" dirty="0" err="1" smtClean="0"/>
              <a:t>Luu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1190100" y="4470400"/>
            <a:ext cx="6763800" cy="6731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 hasCustomPrompt="1"/>
          </p:nvPr>
        </p:nvSpPr>
        <p:spPr>
          <a:xfrm>
            <a:off x="1190100" y="4470500"/>
            <a:ext cx="6763800" cy="6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Clr>
                <a:srgbClr val="FFFFFF"/>
              </a:buClr>
              <a:buFont typeface="Muli"/>
              <a:buNone/>
              <a:defRPr sz="320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</a:lstStyle>
          <a:p>
            <a:r>
              <a:rPr lang="en-US" dirty="0" err="1" smtClean="0"/>
              <a:t>CiTi</a:t>
            </a:r>
            <a:r>
              <a:rPr lang="en-US" dirty="0" smtClean="0"/>
              <a:t> Interviews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20" y="424967"/>
            <a:ext cx="1070933" cy="1348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06" y="423955"/>
            <a:ext cx="1070933" cy="1348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9" y="423955"/>
            <a:ext cx="1070933" cy="1348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46" y="423955"/>
            <a:ext cx="1070933" cy="13488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33" y="423955"/>
            <a:ext cx="1070933" cy="1348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33" y="2882863"/>
            <a:ext cx="1070933" cy="1348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924405"/>
            <a:ext cx="1070933" cy="1348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20" y="2882863"/>
            <a:ext cx="1070933" cy="1348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07" y="2882863"/>
            <a:ext cx="1070933" cy="1348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46" y="2882863"/>
            <a:ext cx="1070933" cy="1348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 dpi="0" rotWithShape="1">
          <a:blip r:embed="rId4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 hasCustomPrompt="1"/>
          </p:nvPr>
        </p:nvSpPr>
        <p:spPr>
          <a:xfrm>
            <a:off x="5128375" y="302375"/>
            <a:ext cx="3493199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200" b="1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Application</a:t>
            </a:r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body" idx="1" hasCustomPrompt="1"/>
          </p:nvPr>
        </p:nvSpPr>
        <p:spPr>
          <a:xfrm>
            <a:off x="5128481" y="1509475"/>
            <a:ext cx="3493199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 baseline="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Promotional Tool</a:t>
            </a:r>
          </a:p>
          <a:p>
            <a:r>
              <a:rPr lang="en-US" dirty="0" smtClean="0"/>
              <a:t>Participatory Design of Front-End with </a:t>
            </a:r>
            <a:r>
              <a:rPr lang="en-US" dirty="0" err="1" smtClean="0"/>
              <a:t>Sbu</a:t>
            </a:r>
            <a:endParaRPr dirty="0"/>
          </a:p>
        </p:txBody>
      </p:sp>
      <p:pic>
        <p:nvPicPr>
          <p:cNvPr id="3" name="APP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459" y="0"/>
            <a:ext cx="28194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40431" y="184935"/>
            <a:ext cx="6000108" cy="923330"/>
          </a:xfrm>
          <a:prstGeom prst="rect">
            <a:avLst/>
          </a:prstGeom>
          <a:solidFill>
            <a:srgbClr val="FFFFFF">
              <a:alpha val="72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elugu MN" charset="0"/>
                <a:ea typeface="Telugu MN" charset="0"/>
                <a:cs typeface="Telugu MN" charset="0"/>
              </a:rPr>
              <a:t>Thank </a:t>
            </a:r>
            <a:r>
              <a:rPr lang="en-US" sz="5400" baseline="0" dirty="0" smtClean="0">
                <a:solidFill>
                  <a:schemeClr val="tx1"/>
                </a:solidFill>
                <a:latin typeface="Telugu MN" charset="0"/>
                <a:ea typeface="Telugu MN" charset="0"/>
                <a:cs typeface="Telugu MN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14238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-184935"/>
            <a:ext cx="9144000" cy="537297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38"/>
          <p:cNvSpPr/>
          <p:nvPr userDrawn="1"/>
        </p:nvSpPr>
        <p:spPr>
          <a:xfrm>
            <a:off x="811294" y="0"/>
            <a:ext cx="7521412" cy="51434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24"/>
          <p:cNvSpPr txBox="1">
            <a:spLocks/>
          </p:cNvSpPr>
          <p:nvPr userDrawn="1"/>
        </p:nvSpPr>
        <p:spPr>
          <a:xfrm>
            <a:off x="1516913" y="19039"/>
            <a:ext cx="6044154" cy="7408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 baseline="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-US" sz="3200" dirty="0" smtClean="0"/>
              <a:t>Final Mission Statement: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266671" y="1035520"/>
            <a:ext cx="65446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0" i="0" u="none" strike="noStrike" cap="none" baseline="0" dirty="0" smtClean="0">
                <a:solidFill>
                  <a:schemeClr val="bg1"/>
                </a:solidFill>
                <a:effectLst/>
                <a:latin typeface="Telugu MN" charset="0"/>
                <a:ea typeface="Telugu MN" charset="0"/>
                <a:cs typeface="Telugu MN" charset="0"/>
                <a:sym typeface="Muli"/>
              </a:rPr>
              <a:t>Philippi Music Project aims to provide an infrastructure to township artists by building a studio and offering studio rental time as well as mixing and mastering services. We assisted PMP by reevaluating its business plan and exploring music distribution models including a mobile application to serve as a potential revenue generation method. </a:t>
            </a:r>
          </a:p>
          <a:p>
            <a:endParaRPr lang="en-US" sz="21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5168999"/>
          </a:xfrm>
          <a:prstGeom prst="rect">
            <a:avLst/>
          </a:prstGeom>
          <a:solidFill>
            <a:srgbClr val="FFFFFF">
              <a:alpha val="51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319065"/>
            <a:ext cx="9144000" cy="1354217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62835" y="3232064"/>
            <a:ext cx="8818324" cy="38472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Telugu MN" charset="0"/>
                <a:ea typeface="Telugu MN" charset="0"/>
                <a:cs typeface="Telugu MN" charset="0"/>
              </a:rPr>
              <a:t>Monthly Profit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= Monthly Revenue </a:t>
            </a:r>
            <a:r>
              <a:rPr lang="mr-IN" sz="1900" baseline="0" dirty="0" smtClean="0">
                <a:latin typeface="Telugu MN" charset="0"/>
                <a:ea typeface="Telugu MN" charset="0"/>
                <a:cs typeface="Telugu MN" charset="0"/>
              </a:rPr>
              <a:t>–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Monthly Costs</a:t>
            </a:r>
            <a:endParaRPr lang="en-US" sz="1900" dirty="0">
              <a:latin typeface="Telugu MN" charset="0"/>
              <a:ea typeface="Telugu MN" charset="0"/>
              <a:cs typeface="Telugu MN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62834" y="3232064"/>
            <a:ext cx="8818324" cy="38472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900" dirty="0" smtClean="0">
                <a:latin typeface="Telugu MN" charset="0"/>
                <a:ea typeface="Telugu MN" charset="0"/>
                <a:cs typeface="Telugu MN" charset="0"/>
              </a:rPr>
              <a:t>Monthly Profit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= Recording + Mixing + Mastering + Events + Distribution </a:t>
            </a:r>
            <a:r>
              <a:rPr lang="mr-IN" sz="1900" baseline="0" dirty="0" smtClean="0">
                <a:latin typeface="Telugu MN" charset="0"/>
                <a:ea typeface="Telugu MN" charset="0"/>
                <a:cs typeface="Telugu MN" charset="0"/>
              </a:rPr>
              <a:t>–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R54,000</a:t>
            </a:r>
            <a:endParaRPr lang="en-US" sz="1900" dirty="0" smtClean="0">
              <a:latin typeface="Telugu MN" charset="0"/>
              <a:ea typeface="Telugu MN" charset="0"/>
              <a:cs typeface="Telugu MN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62834" y="2405478"/>
            <a:ext cx="8818324" cy="677108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Telugu MN" charset="0"/>
                <a:ea typeface="Telugu MN" charset="0"/>
                <a:cs typeface="Telugu MN" charset="0"/>
              </a:rPr>
              <a:t>High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Success in Rentals and Events</a:t>
            </a:r>
          </a:p>
          <a:p>
            <a:pPr algn="ctr"/>
            <a:r>
              <a:rPr lang="en-US" sz="1900" b="1" dirty="0" smtClean="0">
                <a:latin typeface="Telugu MN" charset="0"/>
                <a:ea typeface="Telugu MN" charset="0"/>
                <a:cs typeface="Telugu MN" charset="0"/>
              </a:rPr>
              <a:t>R200</a:t>
            </a:r>
            <a:r>
              <a:rPr lang="en-US" sz="1900" b="0" baseline="0" dirty="0" smtClean="0">
                <a:latin typeface="Telugu MN" charset="0"/>
                <a:ea typeface="Telugu MN" charset="0"/>
                <a:cs typeface="Telugu MN" charset="0"/>
              </a:rPr>
              <a:t> = R30,000 + R7,500 + R7,500 + R9,300 + R0 </a:t>
            </a:r>
            <a:r>
              <a:rPr lang="mr-IN" sz="1900" b="0" baseline="0" dirty="0" smtClean="0">
                <a:latin typeface="Telugu MN" charset="0"/>
                <a:ea typeface="Telugu MN" charset="0"/>
                <a:cs typeface="Telugu MN" charset="0"/>
              </a:rPr>
              <a:t>–</a:t>
            </a:r>
            <a:r>
              <a:rPr lang="en-US" sz="1900" b="0" baseline="0" dirty="0" smtClean="0">
                <a:latin typeface="Telugu MN" charset="0"/>
                <a:ea typeface="Telugu MN" charset="0"/>
                <a:cs typeface="Telugu MN" charset="0"/>
              </a:rPr>
              <a:t> R54,000 </a:t>
            </a:r>
            <a:endParaRPr lang="en-US" sz="1900" b="1" dirty="0" smtClean="0">
              <a:latin typeface="Telugu MN" charset="0"/>
              <a:ea typeface="Telugu MN" charset="0"/>
              <a:cs typeface="Telugu MN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833" y="2405478"/>
            <a:ext cx="8818324" cy="677108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Telugu MN" charset="0"/>
                <a:ea typeface="Telugu MN" charset="0"/>
                <a:cs typeface="Telugu MN" charset="0"/>
              </a:rPr>
              <a:t>High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Success in Rentals/Mixing/Mastering</a:t>
            </a:r>
          </a:p>
          <a:p>
            <a:pPr algn="ctr"/>
            <a:r>
              <a:rPr lang="en-US" sz="1900" b="1" baseline="0" dirty="0" smtClean="0">
                <a:latin typeface="Telugu MN" charset="0"/>
                <a:ea typeface="Telugu MN" charset="0"/>
                <a:cs typeface="Telugu MN" charset="0"/>
              </a:rPr>
              <a:t>R1,800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= R30,000 + R12,000 + R12,000 + R300 + R1,600 </a:t>
            </a:r>
            <a:r>
              <a:rPr lang="mr-IN" sz="1900" baseline="0" dirty="0" smtClean="0">
                <a:latin typeface="Telugu MN" charset="0"/>
                <a:ea typeface="Telugu MN" charset="0"/>
                <a:cs typeface="Telugu MN" charset="0"/>
              </a:rPr>
              <a:t>–</a:t>
            </a:r>
            <a:r>
              <a:rPr lang="en-US" sz="1900" baseline="0" dirty="0" smtClean="0">
                <a:latin typeface="Telugu MN" charset="0"/>
                <a:ea typeface="Telugu MN" charset="0"/>
                <a:cs typeface="Telugu MN" charset="0"/>
              </a:rPr>
              <a:t> R54,000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14811" y="703785"/>
            <a:ext cx="691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Monthly Projections</a:t>
            </a:r>
            <a:endParaRPr lang="en-US" sz="3200" dirty="0">
              <a:solidFill>
                <a:schemeClr val="bg1"/>
              </a:solidFill>
              <a:latin typeface="Telugu MN" charset="0"/>
              <a:ea typeface="Telugu MN" charset="0"/>
              <a:cs typeface="Telugu M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30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3027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7" grpId="0" animBg="1"/>
      <p:bldP spid="7" grpId="3" animBg="1"/>
      <p:bldP spid="8" grpId="0" animBg="1"/>
      <p:bldP spid="8" grpId="3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 userDrawn="1"/>
        </p:nvSpPr>
        <p:spPr>
          <a:xfrm>
            <a:off x="7929" y="0"/>
            <a:ext cx="9136071" cy="51435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9"/>
          <p:cNvSpPr/>
          <p:nvPr userDrawn="1"/>
        </p:nvSpPr>
        <p:spPr>
          <a:xfrm>
            <a:off x="1194064" y="-8379"/>
            <a:ext cx="6763800" cy="6731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 hasCustomPrompt="1"/>
          </p:nvPr>
        </p:nvSpPr>
        <p:spPr>
          <a:xfrm>
            <a:off x="2724059" y="-22891"/>
            <a:ext cx="370381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200" b="1" baseline="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sz="3200" dirty="0" smtClean="0"/>
              <a:t>How-To Register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"/>
          <a:stretch/>
        </p:blipFill>
        <p:spPr>
          <a:xfrm>
            <a:off x="1027802" y="1269149"/>
            <a:ext cx="2908904" cy="32700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15390"/>
          <a:stretch/>
        </p:blipFill>
        <p:spPr>
          <a:xfrm>
            <a:off x="5047445" y="1269149"/>
            <a:ext cx="3075778" cy="321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-287676"/>
            <a:ext cx="9144000" cy="6101041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 hasCustomPrompt="1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200" b="1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Consumer Interviews</a:t>
            </a:r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 hasCustomPrompt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 baseline="0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Uber</a:t>
            </a:r>
          </a:p>
          <a:p>
            <a:r>
              <a:rPr lang="en-US" dirty="0" smtClean="0"/>
              <a:t>Long Street</a:t>
            </a:r>
          </a:p>
          <a:p>
            <a:r>
              <a:rPr lang="en-US" dirty="0" smtClean="0"/>
              <a:t>Observatory</a:t>
            </a:r>
          </a:p>
          <a:p>
            <a:r>
              <a:rPr lang="en-US" dirty="0" smtClean="0"/>
              <a:t>Philippi Township</a:t>
            </a:r>
          </a:p>
          <a:p>
            <a:r>
              <a:rPr lang="en-US" dirty="0" smtClean="0"/>
              <a:t>Open Streets </a:t>
            </a:r>
            <a:r>
              <a:rPr lang="en-US" dirty="0" err="1" smtClean="0"/>
              <a:t>Langa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 hasCustomPrompt="1"/>
          </p:nvPr>
        </p:nvSpPr>
        <p:spPr>
          <a:xfrm>
            <a:off x="1190100" y="177150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200" b="1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smtClean="0"/>
              <a:t>Findings</a:t>
            </a:r>
            <a:endParaRPr dirty="0"/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1927217902"/>
              </p:ext>
            </p:extLst>
          </p:nvPr>
        </p:nvGraphicFramePr>
        <p:xfrm>
          <a:off x="-420875" y="1158024"/>
          <a:ext cx="5158542" cy="343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253494077"/>
              </p:ext>
            </p:extLst>
          </p:nvPr>
        </p:nvGraphicFramePr>
        <p:xfrm>
          <a:off x="3851013" y="1143551"/>
          <a:ext cx="5180252" cy="345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159532"/>
            <a:ext cx="9144000" cy="5168999"/>
          </a:xfrm>
          <a:prstGeom prst="rect">
            <a:avLst/>
          </a:prstGeom>
          <a:solidFill>
            <a:srgbClr val="FFFFFF">
              <a:alpha val="51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319065"/>
            <a:ext cx="9144000" cy="1354217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62835" y="3232064"/>
            <a:ext cx="8818324" cy="392415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5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Monthly Distribution Profit = (Views X $ Per 1000 Views X  PMP Share) – Costs</a:t>
            </a:r>
            <a:endParaRPr lang="en-US" sz="195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62834" y="2405478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High Popularity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R4720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(180000 Views X R71.80 X 35%) - R0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832" y="3285422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Medium Popularity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R40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(1500 Views X R71.80 X 35%) - R0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14811" y="703785"/>
            <a:ext cx="691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elugu MN" charset="0"/>
                <a:ea typeface="Telugu MN" charset="0"/>
                <a:cs typeface="Telugu MN" charset="0"/>
              </a:rPr>
              <a:t>YouTube Monetization</a:t>
            </a:r>
            <a:endParaRPr lang="en-US" sz="3200" dirty="0">
              <a:solidFill>
                <a:schemeClr val="bg1"/>
              </a:solidFill>
              <a:latin typeface="Telugu MN" charset="0"/>
              <a:ea typeface="Telugu MN" charset="0"/>
              <a:cs typeface="Telugu MN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62833" y="4165367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Low Popularity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R5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(200 Views X R71.80 X 35%) - R0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7531E-6 L 0 -0.30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2" animBg="1"/>
      <p:bldP spid="7" grpId="0" animBg="1"/>
      <p:bldP spid="8" grpId="0" animBg="1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159532"/>
            <a:ext cx="9144000" cy="5168999"/>
          </a:xfrm>
          <a:prstGeom prst="rect">
            <a:avLst/>
          </a:prstGeom>
          <a:solidFill>
            <a:srgbClr val="FFFFFF">
              <a:alpha val="51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319065"/>
            <a:ext cx="9144000" cy="1354217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62835" y="3232064"/>
            <a:ext cx="8818324" cy="415498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Monthly Distribution Profit = (Views X $ Per Unit X  PMP Share) – Costs</a:t>
            </a:r>
            <a:endParaRPr lang="en-US" sz="21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62834" y="2405478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YouTube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R4720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(180000 Views X R71.80 / 1000 Views  X 35%) - R0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833" y="3285422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iTunes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R5850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(1200 Downloads X R9.99 X 50%) – R140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29517" y="701426"/>
            <a:ext cx="868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cap="none" dirty="0" smtClean="0">
                <a:solidFill>
                  <a:schemeClr val="bg1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Comparing High Popular Songs on Platforms</a:t>
            </a:r>
            <a:endParaRPr lang="en-US" sz="3200" b="0" i="0" u="none" strike="noStrike" cap="none" dirty="0">
              <a:solidFill>
                <a:schemeClr val="bg1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62833" y="4165367"/>
            <a:ext cx="8818324" cy="76944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Simfy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Africa</a:t>
            </a:r>
          </a:p>
          <a:p>
            <a:pPr algn="ctr"/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 </a:t>
            </a:r>
            <a:r>
              <a:rPr lang="en-US" sz="2200" b="1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R900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effectLst/>
                <a:latin typeface="Telugu MN" charset="0"/>
                <a:ea typeface="Telugu MN" charset="0"/>
                <a:cs typeface="Telugu MN" charset="0"/>
                <a:sym typeface="Arial"/>
              </a:rPr>
              <a:t> = (18000 Streams X R0.1 X 50%) – R0</a:t>
            </a:r>
            <a:endParaRPr lang="en-US" sz="2200" b="0" i="0" u="none" strike="noStrike" cap="none" dirty="0">
              <a:solidFill>
                <a:srgbClr val="000000"/>
              </a:solidFill>
              <a:effectLst/>
              <a:latin typeface="Telugu MN" charset="0"/>
              <a:ea typeface="Telugu MN" charset="0"/>
              <a:cs typeface="Telugu MN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83951E-6 L 0 -0.30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8" grpId="0" animBg="1"/>
      <p:bldP spid="9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309974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 userDrawn="1"/>
        </p:nvSpPr>
        <p:spPr>
          <a:xfrm>
            <a:off x="811294" y="1"/>
            <a:ext cx="7521412" cy="5143499"/>
          </a:xfrm>
          <a:prstGeom prst="rect">
            <a:avLst/>
          </a:prstGeom>
          <a:solidFill>
            <a:schemeClr val="accent4">
              <a:alpha val="7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 hasCustomPrompt="1"/>
          </p:nvPr>
        </p:nvSpPr>
        <p:spPr>
          <a:xfrm>
            <a:off x="2807594" y="1"/>
            <a:ext cx="3528811" cy="80547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3200" b="1">
                <a:solidFill>
                  <a:srgbClr val="FFFFFF"/>
                </a:solidFill>
                <a:latin typeface="Telugu MN" charset="0"/>
                <a:ea typeface="Telugu MN" charset="0"/>
                <a:cs typeface="Telugu MN" charset="0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 err="1" smtClean="0"/>
              <a:t>Patreon</a:t>
            </a:r>
            <a:r>
              <a:rPr lang="en-US" dirty="0" smtClean="0"/>
              <a:t> Account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53" y="217078"/>
            <a:ext cx="1106734" cy="470934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18" y="608534"/>
            <a:ext cx="2301869" cy="431788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46" y="1735417"/>
            <a:ext cx="2176887" cy="20641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1" r:id="rId5"/>
    <p:sldLayoutId id="2147483655" r:id="rId6"/>
    <p:sldLayoutId id="2147483671" r:id="rId7"/>
    <p:sldLayoutId id="2147483672" r:id="rId8"/>
    <p:sldLayoutId id="2147483654" r:id="rId9"/>
    <p:sldLayoutId id="2147483670" r:id="rId10"/>
    <p:sldLayoutId id="2147483656" r:id="rId11"/>
    <p:sldLayoutId id="2147483652" r:id="rId12"/>
    <p:sldLayoutId id="214748367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Distribution in Cape Town to the Beat of the Townships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86427" y="257881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Artists Interviews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Tonny</a:t>
            </a:r>
            <a:r>
              <a:rPr lang="en-US" dirty="0" smtClean="0"/>
              <a:t> </a:t>
            </a:r>
            <a:r>
              <a:rPr lang="en-US" dirty="0" err="1" smtClean="0"/>
              <a:t>Madd</a:t>
            </a:r>
            <a:r>
              <a:rPr lang="en-US" dirty="0" smtClean="0"/>
              <a:t> Sparks</a:t>
            </a:r>
          </a:p>
          <a:p>
            <a:r>
              <a:rPr lang="en-US" dirty="0" smtClean="0"/>
              <a:t>Sir Vincent</a:t>
            </a:r>
          </a:p>
          <a:p>
            <a:r>
              <a:rPr lang="en-US" dirty="0" err="1" smtClean="0"/>
              <a:t>Phushy</a:t>
            </a:r>
            <a:r>
              <a:rPr lang="en-US" dirty="0" smtClean="0"/>
              <a:t> </a:t>
            </a:r>
            <a:r>
              <a:rPr lang="en-US" dirty="0" err="1" smtClean="0"/>
              <a:t>Luu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776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CiTi</a:t>
            </a:r>
            <a:r>
              <a:rPr lang="en-US" dirty="0" smtClean="0"/>
              <a:t> Interviews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0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Promotional Tool</a:t>
            </a:r>
          </a:p>
          <a:p>
            <a:r>
              <a:rPr lang="en-US" dirty="0" smtClean="0"/>
              <a:t>Participatory Design of Front-End with </a:t>
            </a:r>
            <a:r>
              <a:rPr lang="en-US" dirty="0" err="1" smtClean="0"/>
              <a:t>Sbu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2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6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How-To Register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2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Interviews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Uber</a:t>
            </a:r>
          </a:p>
          <a:p>
            <a:r>
              <a:rPr lang="en-US" dirty="0" smtClean="0"/>
              <a:t>Long Street </a:t>
            </a:r>
          </a:p>
          <a:p>
            <a:r>
              <a:rPr lang="en-US" dirty="0" smtClean="0"/>
              <a:t>Observatory</a:t>
            </a:r>
          </a:p>
          <a:p>
            <a:r>
              <a:rPr lang="en-US" dirty="0" smtClean="0"/>
              <a:t>Philippi Township</a:t>
            </a:r>
          </a:p>
          <a:p>
            <a:r>
              <a:rPr lang="en-US" dirty="0" smtClean="0"/>
              <a:t>Open Streets </a:t>
            </a:r>
            <a:r>
              <a:rPr lang="en-US" dirty="0" err="1" smtClean="0"/>
              <a:t>Langa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7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6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65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Patreon</a:t>
            </a:r>
            <a:r>
              <a:rPr lang="en-US" dirty="0" smtClean="0"/>
              <a:t> 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3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</TotalTime>
  <Words>82</Words>
  <Application>Microsoft Macintosh PowerPoint</Application>
  <PresentationFormat>On-screen Show (16:9)</PresentationFormat>
  <Paragraphs>30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Varela Round</vt:lpstr>
      <vt:lpstr>Helvetica</vt:lpstr>
      <vt:lpstr>Arial</vt:lpstr>
      <vt:lpstr>Muli</vt:lpstr>
      <vt:lpstr>Calibri</vt:lpstr>
      <vt:lpstr>Telugu MN</vt:lpstr>
      <vt:lpstr>Georgia</vt:lpstr>
      <vt:lpstr>Banquo template</vt:lpstr>
      <vt:lpstr>Music Distribution in Cape Town to the Beat of the Townships</vt:lpstr>
      <vt:lpstr>PowerPoint Presentation</vt:lpstr>
      <vt:lpstr>PowerPoint Presentation</vt:lpstr>
      <vt:lpstr>How-To Register</vt:lpstr>
      <vt:lpstr>Consumer Interviews</vt:lpstr>
      <vt:lpstr>Findings</vt:lpstr>
      <vt:lpstr>PowerPoint Presentation</vt:lpstr>
      <vt:lpstr>PowerPoint Presentation</vt:lpstr>
      <vt:lpstr>Patreon Account</vt:lpstr>
      <vt:lpstr>Artists Interviews</vt:lpstr>
      <vt:lpstr>PowerPoint Presentation</vt:lpstr>
      <vt:lpstr>Application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Distribution in Cape Town to the Beat of the Townships</dc:title>
  <cp:lastModifiedBy>Microsoft Office User</cp:lastModifiedBy>
  <cp:revision>47</cp:revision>
  <cp:lastPrinted>2016-12-05T18:07:27Z</cp:lastPrinted>
  <dcterms:modified xsi:type="dcterms:W3CDTF">2016-12-06T15:02:22Z</dcterms:modified>
</cp:coreProperties>
</file>