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Proxima Nova"/>
      <p:regular r:id="rId32"/>
      <p:bold r:id="rId33"/>
      <p:italic r:id="rId34"/>
      <p:boldItalic r:id="rId35"/>
    </p:embeddedFont>
    <p:embeddedFont>
      <p:font typeface="Old Standard TT"/>
      <p:regular r:id="rId36"/>
      <p:bold r:id="rId37"/>
      <p: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bold.fntdata"/><Relationship Id="rId10" Type="http://schemas.openxmlformats.org/officeDocument/2006/relationships/slide" Target="slides/slide5.xml"/><Relationship Id="rId32" Type="http://schemas.openxmlformats.org/officeDocument/2006/relationships/font" Target="fonts/ProximaNova-regular.fntdata"/><Relationship Id="rId13" Type="http://schemas.openxmlformats.org/officeDocument/2006/relationships/slide" Target="slides/slide8.xml"/><Relationship Id="rId35" Type="http://schemas.openxmlformats.org/officeDocument/2006/relationships/font" Target="fonts/ProximaNova-boldItalic.fntdata"/><Relationship Id="rId12" Type="http://schemas.openxmlformats.org/officeDocument/2006/relationships/slide" Target="slides/slide7.xml"/><Relationship Id="rId34" Type="http://schemas.openxmlformats.org/officeDocument/2006/relationships/font" Target="fonts/ProximaNova-italic.fntdata"/><Relationship Id="rId15" Type="http://schemas.openxmlformats.org/officeDocument/2006/relationships/slide" Target="slides/slide10.xml"/><Relationship Id="rId37" Type="http://schemas.openxmlformats.org/officeDocument/2006/relationships/font" Target="fonts/OldStandardTT-bold.fntdata"/><Relationship Id="rId14" Type="http://schemas.openxmlformats.org/officeDocument/2006/relationships/slide" Target="slides/slide9.xml"/><Relationship Id="rId36" Type="http://schemas.openxmlformats.org/officeDocument/2006/relationships/font" Target="fonts/OldStandardTT-regular.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OldStandardT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mh.com.au/environment/climate-change/trend-towards-worsening-heatwaves-is-accelerating-new-research-finds-20200703-p558s8.html" TargetMode="External"/><Relationship Id="rId3" Type="http://schemas.openxmlformats.org/officeDocument/2006/relationships/hyperlink" Target="https://www.theguardian.com/australia-news/2018/aug/04/australias-drought-crisis-and-farmers-stories-of-anxiety-fear-and-resilience" TargetMode="External"/><Relationship Id="rId4" Type="http://schemas.openxmlformats.org/officeDocument/2006/relationships/hyperlink" Target="https://ideas.ted.com/famine-extinction-natural-disasters-takeaways-from-the-new-2022-ipcc-report/" TargetMode="External"/><Relationship Id="rId5" Type="http://schemas.openxmlformats.org/officeDocument/2006/relationships/hyperlink" Target="https://www.climatecouncil.org.au/resources/hard-to-swallow-how-climate-change-is-affecting-australian-food/" TargetMode="External"/><Relationship Id="rId6" Type="http://schemas.openxmlformats.org/officeDocument/2006/relationships/hyperlink" Target="https://www.zotero.org/google-docs/?fXIjO2" TargetMode="External"/><Relationship Id="rId7" Type="http://schemas.openxmlformats.org/officeDocument/2006/relationships/hyperlink" Target="https://economy.id.com.au/hume/unemployment"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opscience.iop.org/article/10.1088/1748-9326/aac1c6/pd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mh.com.au/environment/climate-change/trend-towards-worsening-heatwaves-is-accelerating-new-research-finds-20200703-p558s8.html" TargetMode="External"/><Relationship Id="rId3" Type="http://schemas.openxmlformats.org/officeDocument/2006/relationships/hyperlink" Target="https://www.theguardian.com/australia-news/2018/aug/04/australias-drought-crisis-and-farmers-stories-of-anxiety-fear-and-resilience" TargetMode="External"/><Relationship Id="rId4" Type="http://schemas.openxmlformats.org/officeDocument/2006/relationships/hyperlink" Target="https://ideas.ted.com/famine-extinction-natural-disasters-takeaways-from-the-new-2022-ipcc-report/" TargetMode="External"/><Relationship Id="rId5" Type="http://schemas.openxmlformats.org/officeDocument/2006/relationships/hyperlink" Target="https://www.climatecouncil.org.au/resources/hard-to-swallow-how-climate-change-is-affecting-australian-food/" TargetMode="External"/><Relationship Id="rId6" Type="http://schemas.openxmlformats.org/officeDocument/2006/relationships/hyperlink" Target="https://www.zotero.org/google-docs/?fXIjO2"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 and then everyone</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Anecdote about why Eli isn’t here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26204ca1b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26204ca1b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general idea of the circular economy in the game is to close the waste loop which is done by players recycling all resources wasted by the social housings (as opposed to letting them go to waste). This teaches sustainable growth because players understand additional houses produce more waste and require consideration to maintain.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Social housings produce 2 waste at the start of each round. Players may recycle this waste back into the economy when they choose by operating the recycler (costs resource to build and resources to operate).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Social housing require 1 food and water each to sustain at the start of each round. If players do not have a composter, these resources are not sustainably used and are wasted (aren’t recycled back into the circular economy)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Additionally, players need to be aware of the amount of resources they are holding – if they have too many at the end of their turn, they must discard them, which teaches sustainable growth.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15c836490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15c836490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Based on discussions and information gathered during the preparation term, it was decided that the board game would present multiple upcoming community initiatives as specific locations. These include:</a:t>
            </a:r>
            <a:endParaRPr/>
          </a:p>
          <a:p>
            <a:pPr indent="-298450" lvl="0" marL="457200" rtl="0" algn="l">
              <a:spcBef>
                <a:spcPts val="0"/>
              </a:spcBef>
              <a:spcAft>
                <a:spcPts val="0"/>
              </a:spcAft>
              <a:buSzPts val="1100"/>
              <a:buChar char="-"/>
            </a:pPr>
            <a:r>
              <a:rPr lang="en"/>
              <a:t>Community Garden</a:t>
            </a:r>
            <a:endParaRPr/>
          </a:p>
          <a:p>
            <a:pPr indent="-298450" lvl="0" marL="457200" rtl="0" algn="l">
              <a:spcBef>
                <a:spcPts val="0"/>
              </a:spcBef>
              <a:spcAft>
                <a:spcPts val="0"/>
              </a:spcAft>
              <a:buSzPts val="1100"/>
              <a:buChar char="-"/>
            </a:pPr>
            <a:r>
              <a:rPr lang="en"/>
              <a:t>Heat Haven</a:t>
            </a:r>
            <a:endParaRPr/>
          </a:p>
          <a:p>
            <a:pPr indent="-298450" lvl="0" marL="457200" rtl="0" algn="l">
              <a:spcBef>
                <a:spcPts val="0"/>
              </a:spcBef>
              <a:spcAft>
                <a:spcPts val="0"/>
              </a:spcAft>
              <a:buSzPts val="1100"/>
              <a:buChar char="-"/>
            </a:pPr>
            <a:r>
              <a:rPr lang="en"/>
              <a:t>Food Forest</a:t>
            </a:r>
            <a:endParaRPr/>
          </a:p>
          <a:p>
            <a:pPr indent="0" lvl="0" marL="0" rtl="0" algn="l">
              <a:spcBef>
                <a:spcPts val="0"/>
              </a:spcBef>
              <a:spcAft>
                <a:spcPts val="0"/>
              </a:spcAft>
              <a:buNone/>
            </a:pPr>
            <a:r>
              <a:rPr lang="en"/>
              <a:t>These locations were chosen as they not only showcased a variety of Banksia Gardens’ community initiatives related to sustainability but brought alongside them </a:t>
            </a:r>
            <a:r>
              <a:rPr lang="en"/>
              <a:t>potential in creating engaging gameplay. The Food Forest and Heat Haven in particular are planned to grow in size. Such growth could be represented through the game through player expansion.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the social housing was chosen to be represented in-game as a way to show the role the community members play in both Banksia Gardens and the circular economy as a whole.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Discussions with our Sponsor helped to finalize the locations and to figure out specific details to be represented in each, such as the </a:t>
            </a:r>
            <a:r>
              <a:rPr lang="en">
                <a:solidFill>
                  <a:schemeClr val="dk1"/>
                </a:solidFill>
              </a:rPr>
              <a:t>presence</a:t>
            </a:r>
            <a:r>
              <a:rPr lang="en">
                <a:solidFill>
                  <a:schemeClr val="dk1"/>
                </a:solidFill>
              </a:rPr>
              <a:t> of shipping containers within the social housing. These details were discussed to help accurately </a:t>
            </a:r>
            <a:r>
              <a:rPr lang="en">
                <a:solidFill>
                  <a:schemeClr val="dk1"/>
                </a:solidFill>
              </a:rPr>
              <a:t>represent</a:t>
            </a:r>
            <a:r>
              <a:rPr lang="en">
                <a:solidFill>
                  <a:schemeClr val="dk1"/>
                </a:solidFill>
              </a:rPr>
              <a:t> the locations and community initiatives showcased and influenced the additional features represented within the game including the: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Bus Stop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Composter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Irrigation System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Shelter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Shipping Containers</a:t>
            </a:r>
            <a:endParaRPr>
              <a:solidFill>
                <a:schemeClr val="dk1"/>
              </a:solidFill>
            </a:endParaRPr>
          </a:p>
          <a:p>
            <a:pPr indent="0" lvl="0" marL="0" rtl="0" algn="l">
              <a:spcBef>
                <a:spcPts val="0"/>
              </a:spcBef>
              <a:spcAft>
                <a:spcPts val="0"/>
              </a:spcAft>
              <a:buNone/>
            </a:pPr>
            <a:r>
              <a:rPr lang="en">
                <a:solidFill>
                  <a:schemeClr val="dk1"/>
                </a:solidFill>
              </a:rPr>
              <a:t>Many of these were chosen due to their presence at Banksia, such as the </a:t>
            </a:r>
            <a:r>
              <a:rPr lang="en">
                <a:solidFill>
                  <a:schemeClr val="dk1"/>
                </a:solidFill>
              </a:rPr>
              <a:t>composter and shipping containers, while others, such as the irrigation system and shelter, were created based on the intended purposes of the community initiatives.</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d831e02f4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d831e02f4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Eli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The team picked board games like : And we also explored games for sustainability like </a:t>
            </a:r>
            <a:endParaRPr b="1"/>
          </a:p>
          <a:p>
            <a:pPr indent="0" lvl="0" marL="0" rtl="0" algn="l">
              <a:spcBef>
                <a:spcPts val="0"/>
              </a:spcBef>
              <a:spcAft>
                <a:spcPts val="0"/>
              </a:spcAft>
              <a:buNone/>
            </a:pPr>
            <a:r>
              <a:t/>
            </a:r>
            <a:endParaRPr b="1"/>
          </a:p>
          <a:p>
            <a:pPr indent="-298450" lvl="1" marL="914400" rtl="0" algn="l">
              <a:lnSpc>
                <a:spcPct val="100000"/>
              </a:lnSpc>
              <a:spcBef>
                <a:spcPts val="0"/>
              </a:spcBef>
              <a:spcAft>
                <a:spcPts val="0"/>
              </a:spcAft>
              <a:buClr>
                <a:schemeClr val="dk1"/>
              </a:buClr>
              <a:buSzPts val="1100"/>
              <a:buFont typeface="Arial"/>
              <a:buChar char="○"/>
            </a:pPr>
            <a:r>
              <a:rPr b="1" lang="en">
                <a:solidFill>
                  <a:schemeClr val="dk1"/>
                </a:solidFill>
              </a:rPr>
              <a:t>Settlers of Catan</a:t>
            </a:r>
            <a:endParaRPr b="1">
              <a:solidFill>
                <a:schemeClr val="dk1"/>
              </a:solidFill>
            </a:endParaRPr>
          </a:p>
          <a:p>
            <a:pPr indent="-298450" lvl="1" marL="914400" rtl="0" algn="l">
              <a:lnSpc>
                <a:spcPct val="100000"/>
              </a:lnSpc>
              <a:spcBef>
                <a:spcPts val="0"/>
              </a:spcBef>
              <a:spcAft>
                <a:spcPts val="0"/>
              </a:spcAft>
              <a:buClr>
                <a:schemeClr val="dk1"/>
              </a:buClr>
              <a:buSzPts val="1100"/>
              <a:buFont typeface="Arial"/>
              <a:buChar char="○"/>
            </a:pPr>
            <a:r>
              <a:rPr b="1" lang="en">
                <a:solidFill>
                  <a:schemeClr val="dk1"/>
                </a:solidFill>
              </a:rPr>
              <a:t>Agricola</a:t>
            </a:r>
            <a:endParaRPr b="1">
              <a:solidFill>
                <a:schemeClr val="dk1"/>
              </a:solidFill>
            </a:endParaRPr>
          </a:p>
          <a:p>
            <a:pPr indent="-298450" lvl="1" marL="914400" rtl="0" algn="l">
              <a:lnSpc>
                <a:spcPct val="100000"/>
              </a:lnSpc>
              <a:spcBef>
                <a:spcPts val="0"/>
              </a:spcBef>
              <a:spcAft>
                <a:spcPts val="0"/>
              </a:spcAft>
              <a:buClr>
                <a:schemeClr val="dk1"/>
              </a:buClr>
              <a:buSzPts val="1100"/>
              <a:buFont typeface="Arial"/>
              <a:buChar char="○"/>
            </a:pPr>
            <a:r>
              <a:rPr b="1" lang="en">
                <a:solidFill>
                  <a:schemeClr val="dk1"/>
                </a:solidFill>
              </a:rPr>
              <a:t>In the Loop</a:t>
            </a:r>
            <a:endParaRPr b="1">
              <a:solidFill>
                <a:schemeClr val="dk1"/>
              </a:solidFill>
            </a:endParaRPr>
          </a:p>
          <a:p>
            <a:pPr indent="-298450" lvl="1" marL="914400" rtl="0" algn="l">
              <a:lnSpc>
                <a:spcPct val="100000"/>
              </a:lnSpc>
              <a:spcBef>
                <a:spcPts val="0"/>
              </a:spcBef>
              <a:spcAft>
                <a:spcPts val="0"/>
              </a:spcAft>
              <a:buClr>
                <a:schemeClr val="dk1"/>
              </a:buClr>
              <a:buSzPts val="1100"/>
              <a:buFont typeface="Arial"/>
              <a:buChar char="○"/>
            </a:pPr>
            <a:r>
              <a:rPr b="1" lang="en">
                <a:solidFill>
                  <a:schemeClr val="dk1"/>
                </a:solidFill>
              </a:rPr>
              <a:t>The Fish Game</a:t>
            </a:r>
            <a:endParaRPr b="1">
              <a:solidFill>
                <a:schemeClr val="dk1"/>
              </a:solidFill>
            </a:endParaRPr>
          </a:p>
          <a:p>
            <a:pPr indent="-298450" lvl="1" marL="914400" rtl="0" algn="l">
              <a:lnSpc>
                <a:spcPct val="100000"/>
              </a:lnSpc>
              <a:spcBef>
                <a:spcPts val="0"/>
              </a:spcBef>
              <a:spcAft>
                <a:spcPts val="0"/>
              </a:spcAft>
              <a:buClr>
                <a:schemeClr val="dk1"/>
              </a:buClr>
              <a:buSzPts val="1100"/>
              <a:buFont typeface="Arial"/>
              <a:buChar char="○"/>
            </a:pPr>
            <a:r>
              <a:rPr b="1" lang="en">
                <a:solidFill>
                  <a:schemeClr val="dk1"/>
                </a:solidFill>
              </a:rPr>
              <a:t>Windfall</a:t>
            </a:r>
            <a:endParaRPr b="1"/>
          </a:p>
          <a:p>
            <a:pPr indent="0" lvl="0" marL="0" rtl="0" algn="l">
              <a:spcBef>
                <a:spcPts val="1200"/>
              </a:spcBef>
              <a:spcAft>
                <a:spcPts val="0"/>
              </a:spcAft>
              <a:buNone/>
            </a:pPr>
            <a:r>
              <a:rPr b="1" lang="en"/>
              <a:t>When playing the team </a:t>
            </a:r>
            <a:r>
              <a:rPr b="1" lang="en">
                <a:solidFill>
                  <a:schemeClr val="dk1"/>
                </a:solidFill>
              </a:rPr>
              <a:t>the team used rubrics to evaluate various aspects of the game like the </a:t>
            </a:r>
            <a:br>
              <a:rPr b="1" lang="en">
                <a:solidFill>
                  <a:schemeClr val="dk1"/>
                </a:solidFill>
              </a:rPr>
            </a:br>
            <a:r>
              <a:rPr b="1" lang="en">
                <a:solidFill>
                  <a:schemeClr val="dk1"/>
                </a:solidFill>
              </a:rPr>
              <a:t>Fun, Difficulty, Artwork, level of Cooperation,  but  mainly we kept emphasis on game mechanics and Relevancy to BGCS</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1d831e02f4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1d831e02f4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a:t>Jonathan</a:t>
            </a:r>
            <a:endParaRPr/>
          </a:p>
          <a:p>
            <a:pPr indent="0" lvl="0" marL="0" rtl="0" algn="l">
              <a:lnSpc>
                <a:spcPct val="95000"/>
              </a:lnSpc>
              <a:spcBef>
                <a:spcPts val="1200"/>
              </a:spcBef>
              <a:spcAft>
                <a:spcPts val="0"/>
              </a:spcAft>
              <a:buNone/>
            </a:pPr>
            <a:r>
              <a:rPr lang="en"/>
              <a:t>We created several different prototypes, each with more complexity and effort, as the game mechanics got more and more settled</a:t>
            </a:r>
            <a:endParaRPr/>
          </a:p>
          <a:p>
            <a:pPr indent="0" lvl="0" marL="0" rtl="0" algn="l">
              <a:lnSpc>
                <a:spcPct val="95000"/>
              </a:lnSpc>
              <a:spcBef>
                <a:spcPts val="1200"/>
              </a:spcBef>
              <a:spcAft>
                <a:spcPts val="0"/>
              </a:spcAft>
              <a:buNone/>
            </a:pPr>
            <a:r>
              <a:rPr lang="en"/>
              <a:t>Prototype 0</a:t>
            </a:r>
            <a:endParaRPr/>
          </a:p>
          <a:p>
            <a:pPr indent="-298450" lvl="0" marL="457200" rtl="0" algn="l">
              <a:lnSpc>
                <a:spcPct val="95000"/>
              </a:lnSpc>
              <a:spcBef>
                <a:spcPts val="1200"/>
              </a:spcBef>
              <a:spcAft>
                <a:spcPts val="0"/>
              </a:spcAft>
              <a:buSzPts val="1100"/>
              <a:buChar char="●"/>
            </a:pPr>
            <a:r>
              <a:rPr lang="en"/>
              <a:t>Prototype 0 was a very rough draft that was merely the board layout.</a:t>
            </a:r>
            <a:endParaRPr/>
          </a:p>
          <a:p>
            <a:pPr indent="-298450" lvl="1" marL="914400" rtl="0" algn="l">
              <a:lnSpc>
                <a:spcPct val="95000"/>
              </a:lnSpc>
              <a:spcBef>
                <a:spcPts val="0"/>
              </a:spcBef>
              <a:spcAft>
                <a:spcPts val="0"/>
              </a:spcAft>
              <a:buSzPts val="1100"/>
              <a:buChar char="○"/>
            </a:pPr>
            <a:r>
              <a:rPr lang="en"/>
              <a:t>It started with the idea to make BGCS a central hub with rings around it</a:t>
            </a:r>
            <a:endParaRPr/>
          </a:p>
          <a:p>
            <a:pPr indent="-298450" lvl="0" marL="457200" rtl="0" algn="l">
              <a:lnSpc>
                <a:spcPct val="95000"/>
              </a:lnSpc>
              <a:spcBef>
                <a:spcPts val="0"/>
              </a:spcBef>
              <a:spcAft>
                <a:spcPts val="0"/>
              </a:spcAft>
              <a:buSzPts val="1100"/>
              <a:buChar char="●"/>
            </a:pPr>
            <a:r>
              <a:rPr lang="en"/>
              <a:t>It gave us the ideas for further mechanics such as crafting, movement, etc.</a:t>
            </a:r>
            <a:endParaRPr/>
          </a:p>
          <a:p>
            <a:pPr indent="-298450" lvl="0" marL="457200" rtl="0" algn="l">
              <a:lnSpc>
                <a:spcPct val="95000"/>
              </a:lnSpc>
              <a:spcBef>
                <a:spcPts val="0"/>
              </a:spcBef>
              <a:spcAft>
                <a:spcPts val="0"/>
              </a:spcAft>
              <a:buSzPts val="1100"/>
              <a:buChar char="●"/>
            </a:pPr>
            <a:r>
              <a:rPr lang="en"/>
              <a:t>We never played on it, but it was an important piece of the project.</a:t>
            </a:r>
            <a:endParaRPr/>
          </a:p>
          <a:p>
            <a:pPr indent="-298450" lvl="1" marL="914400" rtl="0" algn="l">
              <a:lnSpc>
                <a:spcPct val="95000"/>
              </a:lnSpc>
              <a:spcBef>
                <a:spcPts val="0"/>
              </a:spcBef>
              <a:spcAft>
                <a:spcPts val="0"/>
              </a:spcAft>
              <a:buSzPts val="1100"/>
              <a:buChar char="○"/>
            </a:pPr>
            <a:r>
              <a:rPr lang="en"/>
              <a:t>Allowed us to visualize the game at the beginning</a:t>
            </a:r>
            <a:endParaRPr/>
          </a:p>
          <a:p>
            <a:pPr indent="0" lvl="0" marL="0" rtl="0" algn="l">
              <a:lnSpc>
                <a:spcPct val="95000"/>
              </a:lnSpc>
              <a:spcBef>
                <a:spcPts val="1200"/>
              </a:spcBef>
              <a:spcAft>
                <a:spcPts val="0"/>
              </a:spcAft>
              <a:buNone/>
            </a:pPr>
            <a:r>
              <a:rPr lang="en"/>
              <a:t>Prototype 1</a:t>
            </a:r>
            <a:endParaRPr/>
          </a:p>
          <a:p>
            <a:pPr indent="-298450" lvl="0" marL="457200" rtl="0" algn="l">
              <a:lnSpc>
                <a:spcPct val="95000"/>
              </a:lnSpc>
              <a:spcBef>
                <a:spcPts val="1200"/>
              </a:spcBef>
              <a:spcAft>
                <a:spcPts val="0"/>
              </a:spcAft>
              <a:buSzPts val="1100"/>
              <a:buChar char="●"/>
            </a:pPr>
            <a:r>
              <a:rPr lang="en"/>
              <a:t>Made it in week 2 of the project</a:t>
            </a:r>
            <a:endParaRPr/>
          </a:p>
          <a:p>
            <a:pPr indent="-298450" lvl="0" marL="457200" rtl="0" algn="l">
              <a:lnSpc>
                <a:spcPct val="95000"/>
              </a:lnSpc>
              <a:spcBef>
                <a:spcPts val="0"/>
              </a:spcBef>
              <a:spcAft>
                <a:spcPts val="0"/>
              </a:spcAft>
              <a:buSzPts val="1100"/>
              <a:buChar char="●"/>
            </a:pPr>
            <a:r>
              <a:rPr lang="en"/>
              <a:t>Remade the board layout with Jonathan’s “Unit Hexagon” (which was misshapen)</a:t>
            </a:r>
            <a:endParaRPr/>
          </a:p>
          <a:p>
            <a:pPr indent="-298450" lvl="1" marL="914400" rtl="0" algn="l">
              <a:lnSpc>
                <a:spcPct val="95000"/>
              </a:lnSpc>
              <a:spcBef>
                <a:spcPts val="0"/>
              </a:spcBef>
              <a:spcAft>
                <a:spcPts val="0"/>
              </a:spcAft>
              <a:buSzPts val="1100"/>
              <a:buChar char="○"/>
            </a:pPr>
            <a:r>
              <a:rPr lang="en"/>
              <a:t>Used a poster board, pencils, colored pencils</a:t>
            </a:r>
            <a:endParaRPr/>
          </a:p>
          <a:p>
            <a:pPr indent="-298450" lvl="1" marL="914400" rtl="0" algn="l">
              <a:lnSpc>
                <a:spcPct val="95000"/>
              </a:lnSpc>
              <a:spcBef>
                <a:spcPts val="0"/>
              </a:spcBef>
              <a:spcAft>
                <a:spcPts val="0"/>
              </a:spcAft>
              <a:buSzPts val="1100"/>
              <a:buChar char="○"/>
            </a:pPr>
            <a:r>
              <a:rPr lang="en">
                <a:solidFill>
                  <a:schemeClr val="dk1"/>
                </a:solidFill>
              </a:rPr>
              <a:t>This allowed us to change a lot about the board, such as costs of various craftable things</a:t>
            </a:r>
            <a:endParaRPr>
              <a:solidFill>
                <a:schemeClr val="dk1"/>
              </a:solidFill>
            </a:endParaRPr>
          </a:p>
          <a:p>
            <a:pPr indent="-298450" lvl="1" marL="914400" rtl="0" algn="l">
              <a:lnSpc>
                <a:spcPct val="95000"/>
              </a:lnSpc>
              <a:spcBef>
                <a:spcPts val="0"/>
              </a:spcBef>
              <a:spcAft>
                <a:spcPts val="0"/>
              </a:spcAft>
              <a:buSzPts val="1100"/>
              <a:buChar char="○"/>
            </a:pPr>
            <a:r>
              <a:rPr lang="en">
                <a:solidFill>
                  <a:schemeClr val="dk1"/>
                </a:solidFill>
              </a:rPr>
              <a:t>Adding new things to the board, such as tables of information</a:t>
            </a:r>
            <a:endParaRPr/>
          </a:p>
          <a:p>
            <a:pPr indent="-298450" lvl="0" marL="457200" rtl="0" algn="l">
              <a:lnSpc>
                <a:spcPct val="95000"/>
              </a:lnSpc>
              <a:spcBef>
                <a:spcPts val="0"/>
              </a:spcBef>
              <a:spcAft>
                <a:spcPts val="0"/>
              </a:spcAft>
              <a:buSzPts val="1100"/>
              <a:buChar char="●"/>
            </a:pPr>
            <a:r>
              <a:rPr lang="en"/>
              <a:t>Doesn’t </a:t>
            </a:r>
            <a:r>
              <a:rPr lang="en"/>
              <a:t>have</a:t>
            </a:r>
            <a:r>
              <a:rPr lang="en"/>
              <a:t> all of the final pieces (spinner, die, tiles, event cards w/ art)</a:t>
            </a:r>
            <a:endParaRPr/>
          </a:p>
          <a:p>
            <a:pPr indent="-298450" lvl="1" marL="914400" rtl="0" algn="l">
              <a:lnSpc>
                <a:spcPct val="95000"/>
              </a:lnSpc>
              <a:spcBef>
                <a:spcPts val="0"/>
              </a:spcBef>
              <a:spcAft>
                <a:spcPts val="0"/>
              </a:spcAft>
              <a:buSzPts val="1100"/>
              <a:buChar char="○"/>
            </a:pPr>
            <a:r>
              <a:rPr lang="en"/>
              <a:t>Used an online spinner, die, slips of paper to represent tiles, further RNG for event selection</a:t>
            </a:r>
            <a:endParaRPr/>
          </a:p>
          <a:p>
            <a:pPr indent="-298450" lvl="0" marL="457200" rtl="0" algn="l">
              <a:lnSpc>
                <a:spcPct val="95000"/>
              </a:lnSpc>
              <a:spcBef>
                <a:spcPts val="0"/>
              </a:spcBef>
              <a:spcAft>
                <a:spcPts val="0"/>
              </a:spcAft>
              <a:buSzPts val="1100"/>
              <a:buChar char="●"/>
            </a:pPr>
            <a:r>
              <a:rPr lang="en"/>
              <a:t>Prototype 1 went through several iterations of playtesting and subsequently gaining more information on the board</a:t>
            </a:r>
            <a:endParaRPr/>
          </a:p>
          <a:p>
            <a:pPr indent="-298450" lvl="1" marL="914400" rtl="0" algn="l">
              <a:lnSpc>
                <a:spcPct val="95000"/>
              </a:lnSpc>
              <a:spcBef>
                <a:spcPts val="0"/>
              </a:spcBef>
              <a:spcAft>
                <a:spcPts val="0"/>
              </a:spcAft>
              <a:buSzPts val="1100"/>
              <a:buChar char="○"/>
            </a:pPr>
            <a:r>
              <a:rPr lang="en"/>
              <a:t>Crafting costs + tile production</a:t>
            </a:r>
            <a:endParaRPr/>
          </a:p>
          <a:p>
            <a:pPr indent="-298450" lvl="1" marL="914400" rtl="0" algn="l">
              <a:lnSpc>
                <a:spcPct val="95000"/>
              </a:lnSpc>
              <a:spcBef>
                <a:spcPts val="0"/>
              </a:spcBef>
              <a:spcAft>
                <a:spcPts val="0"/>
              </a:spcAft>
              <a:buSzPts val="1100"/>
              <a:buChar char="○"/>
            </a:pPr>
            <a:r>
              <a:rPr lang="en"/>
              <a:t>Resource </a:t>
            </a:r>
            <a:r>
              <a:rPr lang="en"/>
              <a:t>reservoirs</a:t>
            </a:r>
            <a:r>
              <a:rPr lang="en"/>
              <a:t> for resources</a:t>
            </a:r>
            <a:endParaRPr/>
          </a:p>
          <a:p>
            <a:pPr indent="-298450" lvl="1" marL="914400" rtl="0" algn="l">
              <a:lnSpc>
                <a:spcPct val="95000"/>
              </a:lnSpc>
              <a:spcBef>
                <a:spcPts val="0"/>
              </a:spcBef>
              <a:spcAft>
                <a:spcPts val="0"/>
              </a:spcAft>
              <a:buSzPts val="1100"/>
              <a:buChar char="○"/>
            </a:pPr>
            <a:r>
              <a:rPr lang="en"/>
              <a:t>Round counter w/ token to not lose </a:t>
            </a:r>
            <a:r>
              <a:rPr lang="en"/>
              <a:t>position</a:t>
            </a:r>
            <a:r>
              <a:rPr lang="en"/>
              <a:t> in the game</a:t>
            </a:r>
            <a:endParaRPr/>
          </a:p>
          <a:p>
            <a:pPr indent="-298450" lvl="1" marL="914400" rtl="0" algn="l">
              <a:lnSpc>
                <a:spcPct val="95000"/>
              </a:lnSpc>
              <a:spcBef>
                <a:spcPts val="0"/>
              </a:spcBef>
              <a:spcAft>
                <a:spcPts val="0"/>
              </a:spcAft>
              <a:buSzPts val="1100"/>
              <a:buChar char="○"/>
            </a:pPr>
            <a:r>
              <a:rPr lang="en"/>
              <a:t>Progression conditions</a:t>
            </a:r>
            <a:endParaRPr/>
          </a:p>
          <a:p>
            <a:pPr indent="-298450" lvl="0" marL="457200" rtl="0" algn="l">
              <a:lnSpc>
                <a:spcPct val="95000"/>
              </a:lnSpc>
              <a:spcBef>
                <a:spcPts val="0"/>
              </a:spcBef>
              <a:spcAft>
                <a:spcPts val="0"/>
              </a:spcAft>
              <a:buSzPts val="1100"/>
              <a:buChar char="●"/>
            </a:pPr>
            <a:r>
              <a:rPr lang="en"/>
              <a:t>Tweaked the maximum amount of each tile/upgrade that players can build (added more resource tiles and recyclers, still need to add more upgrades)</a:t>
            </a:r>
            <a:endParaRPr/>
          </a:p>
          <a:p>
            <a:pPr indent="0" lvl="0" marL="0" rtl="0" algn="l">
              <a:lnSpc>
                <a:spcPct val="95000"/>
              </a:lnSpc>
              <a:spcBef>
                <a:spcPts val="1200"/>
              </a:spcBef>
              <a:spcAft>
                <a:spcPts val="0"/>
              </a:spcAft>
              <a:buNone/>
            </a:pPr>
            <a:r>
              <a:rPr lang="en"/>
              <a:t>Final Product</a:t>
            </a:r>
            <a:endParaRPr/>
          </a:p>
          <a:p>
            <a:pPr indent="-298450" lvl="0" marL="457200" rtl="0" algn="l">
              <a:lnSpc>
                <a:spcPct val="95000"/>
              </a:lnSpc>
              <a:spcBef>
                <a:spcPts val="1200"/>
              </a:spcBef>
              <a:spcAft>
                <a:spcPts val="0"/>
              </a:spcAft>
              <a:buSzPts val="1100"/>
              <a:buChar char="●"/>
            </a:pPr>
            <a:r>
              <a:rPr lang="en"/>
              <a:t>Sean has been working on artwork throughout the project by using photoshop</a:t>
            </a:r>
            <a:endParaRPr/>
          </a:p>
          <a:p>
            <a:pPr indent="-298450" lvl="0" marL="457200" rtl="0" algn="l">
              <a:lnSpc>
                <a:spcPct val="95000"/>
              </a:lnSpc>
              <a:spcBef>
                <a:spcPts val="0"/>
              </a:spcBef>
              <a:spcAft>
                <a:spcPts val="0"/>
              </a:spcAft>
              <a:buSzPts val="1100"/>
              <a:buChar char="●"/>
            </a:pPr>
            <a:r>
              <a:rPr lang="en"/>
              <a:t>End goal of being printed on chipboard </a:t>
            </a:r>
            <a:endParaRPr/>
          </a:p>
          <a:p>
            <a:pPr indent="-298450" lvl="1" marL="914400" rtl="0" algn="l">
              <a:lnSpc>
                <a:spcPct val="95000"/>
              </a:lnSpc>
              <a:spcBef>
                <a:spcPts val="0"/>
              </a:spcBef>
              <a:spcAft>
                <a:spcPts val="0"/>
              </a:spcAft>
              <a:buSzPts val="1100"/>
              <a:buChar char="○"/>
            </a:pPr>
            <a:r>
              <a:rPr lang="en"/>
              <a:t>Separate </a:t>
            </a:r>
            <a:r>
              <a:rPr lang="en"/>
              <a:t>information</a:t>
            </a:r>
            <a:r>
              <a:rPr lang="en"/>
              <a:t> and necessary game features into different parts of the board — “Reference Sheets”</a:t>
            </a:r>
            <a:endParaRPr/>
          </a:p>
          <a:p>
            <a:pPr indent="-298450" lvl="1" marL="914400" rtl="0" algn="l">
              <a:lnSpc>
                <a:spcPct val="95000"/>
              </a:lnSpc>
              <a:spcBef>
                <a:spcPts val="0"/>
              </a:spcBef>
              <a:spcAft>
                <a:spcPts val="0"/>
              </a:spcAft>
              <a:buSzPts val="1100"/>
              <a:buChar char="○"/>
            </a:pPr>
            <a:r>
              <a:rPr lang="en"/>
              <a:t>Split the board up into different pieces so it’s not just one big poster</a:t>
            </a:r>
            <a:endParaRPr/>
          </a:p>
          <a:p>
            <a:pPr indent="-298450" lvl="0" marL="457200" rtl="0" algn="l">
              <a:lnSpc>
                <a:spcPct val="95000"/>
              </a:lnSpc>
              <a:spcBef>
                <a:spcPts val="0"/>
              </a:spcBef>
              <a:spcAft>
                <a:spcPts val="0"/>
              </a:spcAft>
              <a:buSzPts val="1100"/>
              <a:buChar char="●"/>
            </a:pPr>
            <a:r>
              <a:rPr lang="en"/>
              <a:t>Cardboard tiles to place on board when crafted</a:t>
            </a:r>
            <a:endParaRPr/>
          </a:p>
          <a:p>
            <a:pPr indent="-298450" lvl="0" marL="457200" rtl="0" algn="l">
              <a:lnSpc>
                <a:spcPct val="95000"/>
              </a:lnSpc>
              <a:spcBef>
                <a:spcPts val="0"/>
              </a:spcBef>
              <a:spcAft>
                <a:spcPts val="0"/>
              </a:spcAft>
              <a:buSzPts val="1100"/>
              <a:buChar char="●"/>
            </a:pPr>
            <a:r>
              <a:rPr lang="en"/>
              <a:t>Actual pieces (would like to 3D print but don’t have resources to)</a:t>
            </a:r>
            <a:endParaRPr/>
          </a:p>
          <a:p>
            <a:pPr indent="-298450" lvl="0" marL="457200" rtl="0" algn="l">
              <a:lnSpc>
                <a:spcPct val="95000"/>
              </a:lnSpc>
              <a:spcBef>
                <a:spcPts val="0"/>
              </a:spcBef>
              <a:spcAft>
                <a:spcPts val="0"/>
              </a:spcAft>
              <a:buSzPts val="1100"/>
              <a:buChar char="●"/>
            </a:pPr>
            <a:r>
              <a:rPr lang="en"/>
              <a:t>Real die</a:t>
            </a:r>
            <a:endParaRPr/>
          </a:p>
          <a:p>
            <a:pPr indent="-298450" lvl="0" marL="457200" rtl="0" algn="l">
              <a:lnSpc>
                <a:spcPct val="95000"/>
              </a:lnSpc>
              <a:spcBef>
                <a:spcPts val="0"/>
              </a:spcBef>
              <a:spcAft>
                <a:spcPts val="0"/>
              </a:spcAft>
              <a:buSzPts val="1100"/>
              <a:buChar char="●"/>
            </a:pPr>
            <a:r>
              <a:rPr lang="en"/>
              <a:t>Online spinner (link to spinner in rule book)</a:t>
            </a:r>
            <a:endParaRPr/>
          </a:p>
          <a:p>
            <a:pPr indent="-298450" lvl="0" marL="457200" rtl="0" algn="l">
              <a:lnSpc>
                <a:spcPct val="95000"/>
              </a:lnSpc>
              <a:spcBef>
                <a:spcPts val="0"/>
              </a:spcBef>
              <a:spcAft>
                <a:spcPts val="0"/>
              </a:spcAft>
              <a:buSzPts val="1100"/>
              <a:buChar char="●"/>
            </a:pPr>
            <a:r>
              <a:rPr lang="en"/>
              <a:t>Print event cards w/ finished art, laminate </a:t>
            </a:r>
            <a:endParaRPr/>
          </a:p>
          <a:p>
            <a:pPr indent="0" lvl="0" marL="0" rtl="0" algn="l">
              <a:lnSpc>
                <a:spcPct val="95000"/>
              </a:lnSpc>
              <a:spcBef>
                <a:spcPts val="1200"/>
              </a:spcBef>
              <a:spcAft>
                <a:spcPts val="120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d831e02f4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1d831e02f4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a:t>Jonathan</a:t>
            </a:r>
            <a:endParaRPr/>
          </a:p>
          <a:p>
            <a:pPr indent="0" lvl="0" marL="0" rtl="0" algn="l">
              <a:lnSpc>
                <a:spcPct val="95000"/>
              </a:lnSpc>
              <a:spcBef>
                <a:spcPts val="1200"/>
              </a:spcBef>
              <a:spcAft>
                <a:spcPts val="0"/>
              </a:spcAft>
              <a:buNone/>
            </a:pPr>
            <a:r>
              <a:rPr lang="en"/>
              <a:t>Testing among group members:</a:t>
            </a:r>
            <a:endParaRPr/>
          </a:p>
          <a:p>
            <a:pPr indent="-298450" lvl="0" marL="457200" rtl="0" algn="l">
              <a:lnSpc>
                <a:spcPct val="95000"/>
              </a:lnSpc>
              <a:spcBef>
                <a:spcPts val="1200"/>
              </a:spcBef>
              <a:spcAft>
                <a:spcPts val="0"/>
              </a:spcAft>
              <a:buSzPts val="1100"/>
              <a:buChar char="●"/>
            </a:pPr>
            <a:r>
              <a:rPr lang="en"/>
              <a:t>We started out by doing initial testing within our group to make sure the game was actually playable, winnable, and actually enjoyable.</a:t>
            </a:r>
            <a:endParaRPr/>
          </a:p>
          <a:p>
            <a:pPr indent="-298450" lvl="0" marL="457200" rtl="0" algn="l">
              <a:lnSpc>
                <a:spcPct val="95000"/>
              </a:lnSpc>
              <a:spcBef>
                <a:spcPts val="0"/>
              </a:spcBef>
              <a:spcAft>
                <a:spcPts val="0"/>
              </a:spcAft>
              <a:buSzPts val="1100"/>
              <a:buChar char="●"/>
            </a:pPr>
            <a:r>
              <a:rPr lang="en"/>
              <a:t>We overhauled and simplified many large features such as the structure of turns and trading.</a:t>
            </a:r>
            <a:endParaRPr/>
          </a:p>
          <a:p>
            <a:pPr indent="-298450" lvl="1" marL="914400" rtl="0" algn="l">
              <a:lnSpc>
                <a:spcPct val="95000"/>
              </a:lnSpc>
              <a:spcBef>
                <a:spcPts val="0"/>
              </a:spcBef>
              <a:spcAft>
                <a:spcPts val="0"/>
              </a:spcAft>
              <a:buSzPts val="1100"/>
              <a:buChar char="○"/>
            </a:pPr>
            <a:r>
              <a:rPr lang="en"/>
              <a:t>Turns were originally moving, gathering resources,  taking an action (which was not the same as gathering resources), then trading.</a:t>
            </a:r>
            <a:endParaRPr/>
          </a:p>
          <a:p>
            <a:pPr indent="-298450" lvl="1" marL="914400" rtl="0" algn="l">
              <a:lnSpc>
                <a:spcPct val="95000"/>
              </a:lnSpc>
              <a:spcBef>
                <a:spcPts val="0"/>
              </a:spcBef>
              <a:spcAft>
                <a:spcPts val="0"/>
              </a:spcAft>
              <a:buSzPts val="1100"/>
              <a:buChar char="○"/>
            </a:pPr>
            <a:r>
              <a:rPr lang="en"/>
              <a:t>Found that this was too restrictive and slow paced, so we settled on our action → move → action structure and allowed trading at any point during a turn.</a:t>
            </a:r>
            <a:endParaRPr/>
          </a:p>
          <a:p>
            <a:pPr indent="-298450" lvl="0" marL="457200" rtl="0" algn="l">
              <a:lnSpc>
                <a:spcPct val="95000"/>
              </a:lnSpc>
              <a:spcBef>
                <a:spcPts val="0"/>
              </a:spcBef>
              <a:spcAft>
                <a:spcPts val="0"/>
              </a:spcAft>
              <a:buSzPts val="1100"/>
              <a:buChar char="●"/>
            </a:pPr>
            <a:r>
              <a:rPr lang="en"/>
              <a:t>We also made many changes to things like costs, power level of certain mechanics, and waste production/removal</a:t>
            </a:r>
            <a:endParaRPr/>
          </a:p>
          <a:p>
            <a:pPr indent="0" lvl="0" marL="0" rtl="0" algn="l">
              <a:lnSpc>
                <a:spcPct val="95000"/>
              </a:lnSpc>
              <a:spcBef>
                <a:spcPts val="1200"/>
              </a:spcBef>
              <a:spcAft>
                <a:spcPts val="0"/>
              </a:spcAft>
              <a:buNone/>
            </a:pPr>
            <a:r>
              <a:rPr lang="en"/>
              <a:t>Testing among cohort and with advisors:</a:t>
            </a:r>
            <a:endParaRPr/>
          </a:p>
          <a:p>
            <a:pPr indent="-298450" lvl="0" marL="457200" rtl="0" algn="l">
              <a:lnSpc>
                <a:spcPct val="95000"/>
              </a:lnSpc>
              <a:spcBef>
                <a:spcPts val="1200"/>
              </a:spcBef>
              <a:spcAft>
                <a:spcPts val="0"/>
              </a:spcAft>
              <a:buSzPts val="1100"/>
              <a:buChar char="●"/>
            </a:pPr>
            <a:r>
              <a:rPr lang="en"/>
              <a:t>Once the game was in a balanced enough state that playing it was actually enjoyable, we moved onto testing with other members of our group</a:t>
            </a:r>
            <a:endParaRPr/>
          </a:p>
          <a:p>
            <a:pPr indent="-298450" lvl="0" marL="457200" rtl="0" algn="l">
              <a:lnSpc>
                <a:spcPct val="95000"/>
              </a:lnSpc>
              <a:spcBef>
                <a:spcPts val="0"/>
              </a:spcBef>
              <a:spcAft>
                <a:spcPts val="0"/>
              </a:spcAft>
              <a:buSzPts val="1100"/>
              <a:buChar char="●"/>
            </a:pPr>
            <a:r>
              <a:rPr lang="en"/>
              <a:t>This time, since we weren’t playing “perfectly”, it was a good way to make sure the game was still balanced for the average player</a:t>
            </a:r>
            <a:endParaRPr/>
          </a:p>
          <a:p>
            <a:pPr indent="-298450" lvl="0" marL="457200" rtl="0" algn="l">
              <a:lnSpc>
                <a:spcPct val="95000"/>
              </a:lnSpc>
              <a:spcBef>
                <a:spcPts val="0"/>
              </a:spcBef>
              <a:spcAft>
                <a:spcPts val="0"/>
              </a:spcAft>
              <a:buSzPts val="1100"/>
              <a:buChar char="●"/>
            </a:pPr>
            <a:r>
              <a:rPr lang="en"/>
              <a:t>The big thing we were testing this time was how intuitive it was, since new players were experiencing our game</a:t>
            </a:r>
            <a:endParaRPr/>
          </a:p>
          <a:p>
            <a:pPr indent="-298450" lvl="1" marL="914400" rtl="0" algn="l">
              <a:lnSpc>
                <a:spcPct val="95000"/>
              </a:lnSpc>
              <a:spcBef>
                <a:spcPts val="0"/>
              </a:spcBef>
              <a:spcAft>
                <a:spcPts val="0"/>
              </a:spcAft>
              <a:buSzPts val="1100"/>
              <a:buChar char="○"/>
            </a:pPr>
            <a:r>
              <a:rPr lang="en"/>
              <a:t>We found that the game had a bit of a learning curve (mostly due to the instruction rulebook needing to be structured better), but after playing a couple rounds, players quickly caught on and played well</a:t>
            </a:r>
            <a:endParaRPr/>
          </a:p>
          <a:p>
            <a:pPr indent="-298450" lvl="1" marL="914400" rtl="0" algn="l">
              <a:lnSpc>
                <a:spcPct val="95000"/>
              </a:lnSpc>
              <a:spcBef>
                <a:spcPts val="0"/>
              </a:spcBef>
              <a:spcAft>
                <a:spcPts val="0"/>
              </a:spcAft>
              <a:buSzPts val="1100"/>
              <a:buChar char="○"/>
            </a:pPr>
            <a:r>
              <a:rPr lang="en"/>
              <a:t>Several tweaks were made to be more clear, especially regarding to information on the board</a:t>
            </a:r>
            <a:endParaRPr/>
          </a:p>
          <a:p>
            <a:pPr indent="0" lvl="0" marL="0" rtl="0" algn="l">
              <a:lnSpc>
                <a:spcPct val="95000"/>
              </a:lnSpc>
              <a:spcBef>
                <a:spcPts val="1200"/>
              </a:spcBef>
              <a:spcAft>
                <a:spcPts val="0"/>
              </a:spcAft>
              <a:buNone/>
            </a:pPr>
            <a:r>
              <a:rPr lang="en"/>
              <a:t>Testing with External People</a:t>
            </a:r>
            <a:endParaRPr/>
          </a:p>
          <a:p>
            <a:pPr indent="-298450" lvl="0" marL="457200" rtl="0" algn="l">
              <a:lnSpc>
                <a:spcPct val="95000"/>
              </a:lnSpc>
              <a:spcBef>
                <a:spcPts val="1200"/>
              </a:spcBef>
              <a:spcAft>
                <a:spcPts val="0"/>
              </a:spcAft>
              <a:buSzPts val="1100"/>
              <a:buChar char="●"/>
            </a:pPr>
            <a:r>
              <a:rPr lang="en"/>
              <a:t>Tested with Caitlin from Circular Economy Victoria, Ian from the Business Network from Hume City Council, and </a:t>
            </a:r>
            <a:r>
              <a:rPr lang="en"/>
              <a:t>Francisco</a:t>
            </a:r>
            <a:r>
              <a:rPr lang="en"/>
              <a:t> the bio-medical lecturer from RMIT.</a:t>
            </a:r>
            <a:endParaRPr/>
          </a:p>
          <a:p>
            <a:pPr indent="-298450" lvl="0" marL="457200" rtl="0" algn="l">
              <a:lnSpc>
                <a:spcPct val="95000"/>
              </a:lnSpc>
              <a:spcBef>
                <a:spcPts val="0"/>
              </a:spcBef>
              <a:spcAft>
                <a:spcPts val="0"/>
              </a:spcAft>
              <a:buSzPts val="1100"/>
              <a:buChar char="●"/>
            </a:pPr>
            <a:r>
              <a:rPr lang="en"/>
              <a:t>The final stage of testing was to make sure the game was educational and informative enough</a:t>
            </a:r>
            <a:endParaRPr/>
          </a:p>
          <a:p>
            <a:pPr indent="0" lvl="0" marL="0" rtl="0" algn="l">
              <a:lnSpc>
                <a:spcPct val="95000"/>
              </a:lnSpc>
              <a:spcBef>
                <a:spcPts val="1200"/>
              </a:spcBef>
              <a:spcAft>
                <a:spcPts val="0"/>
              </a:spcAft>
              <a:buNone/>
            </a:pPr>
            <a:r>
              <a:t/>
            </a:r>
            <a:endParaRPr/>
          </a:p>
          <a:p>
            <a:pPr indent="0" lvl="0" marL="0" rtl="0" algn="l">
              <a:lnSpc>
                <a:spcPct val="95000"/>
              </a:lnSpc>
              <a:spcBef>
                <a:spcPts val="1200"/>
              </a:spcBef>
              <a:spcAft>
                <a:spcPts val="0"/>
              </a:spcAft>
              <a:buNone/>
            </a:pPr>
            <a:r>
              <a:t/>
            </a:r>
            <a:endParaRPr/>
          </a:p>
          <a:p>
            <a:pPr indent="0" lvl="0" marL="0" rtl="0" algn="l">
              <a:lnSpc>
                <a:spcPct val="95000"/>
              </a:lnSpc>
              <a:spcBef>
                <a:spcPts val="1200"/>
              </a:spcBef>
              <a:spcAft>
                <a:spcPts val="0"/>
              </a:spcAft>
              <a:buNone/>
            </a:pPr>
            <a:r>
              <a:t/>
            </a:r>
            <a:endParaRPr/>
          </a:p>
          <a:p>
            <a:pPr indent="0" lvl="0" marL="0" rtl="0" algn="l">
              <a:lnSpc>
                <a:spcPct val="95000"/>
              </a:lnSpc>
              <a:spcBef>
                <a:spcPts val="1200"/>
              </a:spcBef>
              <a:spcAft>
                <a:spcPts val="0"/>
              </a:spcAft>
              <a:buNone/>
            </a:pPr>
            <a:r>
              <a:rPr lang="en"/>
              <a:t>General tweaks that don’t </a:t>
            </a:r>
            <a:r>
              <a:rPr lang="en"/>
              <a:t>necessarily</a:t>
            </a:r>
            <a:r>
              <a:rPr lang="en"/>
              <a:t> need to be presented on:</a:t>
            </a:r>
            <a:endParaRPr/>
          </a:p>
          <a:p>
            <a:pPr indent="-298450" lvl="0" marL="457200" rtl="0" algn="l">
              <a:lnSpc>
                <a:spcPct val="95000"/>
              </a:lnSpc>
              <a:spcBef>
                <a:spcPts val="1200"/>
              </a:spcBef>
              <a:spcAft>
                <a:spcPts val="0"/>
              </a:spcAft>
              <a:buSzPts val="1100"/>
              <a:buChar char="●"/>
            </a:pPr>
            <a:r>
              <a:rPr lang="en"/>
              <a:t>Made non-shipping container upgrades more relevant</a:t>
            </a:r>
            <a:endParaRPr/>
          </a:p>
          <a:p>
            <a:pPr indent="-298450" lvl="0" marL="457200" rtl="0" algn="l">
              <a:lnSpc>
                <a:spcPct val="95000"/>
              </a:lnSpc>
              <a:spcBef>
                <a:spcPts val="0"/>
              </a:spcBef>
              <a:spcAft>
                <a:spcPts val="0"/>
              </a:spcAft>
              <a:buSzPts val="1100"/>
              <a:buChar char="●"/>
            </a:pPr>
            <a:r>
              <a:rPr lang="en"/>
              <a:t>Switched events to all even rounds</a:t>
            </a:r>
            <a:endParaRPr/>
          </a:p>
          <a:p>
            <a:pPr indent="-298450" lvl="0" marL="457200" rtl="0" algn="l">
              <a:lnSpc>
                <a:spcPct val="95000"/>
              </a:lnSpc>
              <a:spcBef>
                <a:spcPts val="0"/>
              </a:spcBef>
              <a:spcAft>
                <a:spcPts val="0"/>
              </a:spcAft>
              <a:buSzPts val="1100"/>
              <a:buChar char="●"/>
            </a:pPr>
            <a:r>
              <a:rPr lang="en"/>
              <a:t>Decreased amount of waste HE produce to flat rate</a:t>
            </a:r>
            <a:endParaRPr/>
          </a:p>
          <a:p>
            <a:pPr indent="-298450" lvl="0" marL="457200" rtl="0" algn="l">
              <a:lnSpc>
                <a:spcPct val="95000"/>
              </a:lnSpc>
              <a:spcBef>
                <a:spcPts val="0"/>
              </a:spcBef>
              <a:spcAft>
                <a:spcPts val="0"/>
              </a:spcAft>
              <a:buSzPts val="1100"/>
              <a:buChar char="●"/>
            </a:pPr>
            <a:r>
              <a:rPr lang="en"/>
              <a:t>Changed</a:t>
            </a:r>
            <a:r>
              <a:rPr lang="en"/>
              <a:t> </a:t>
            </a:r>
            <a:r>
              <a:rPr lang="en"/>
              <a:t>progression</a:t>
            </a:r>
            <a:r>
              <a:rPr lang="en"/>
              <a:t> conditions to contain HE (necessitate </a:t>
            </a:r>
            <a:r>
              <a:rPr lang="en"/>
              <a:t>building</a:t>
            </a:r>
            <a:r>
              <a:rPr lang="en"/>
              <a:t> of HE to establish circular </a:t>
            </a:r>
            <a:r>
              <a:rPr lang="en"/>
              <a:t>economies</a:t>
            </a:r>
            <a:r>
              <a:rPr lang="en"/>
              <a:t>)</a:t>
            </a:r>
            <a:endParaRPr/>
          </a:p>
          <a:p>
            <a:pPr indent="-298450" lvl="0" marL="457200" rtl="0" algn="l">
              <a:lnSpc>
                <a:spcPct val="95000"/>
              </a:lnSpc>
              <a:spcBef>
                <a:spcPts val="0"/>
              </a:spcBef>
              <a:spcAft>
                <a:spcPts val="0"/>
              </a:spcAft>
              <a:buSzPts val="1100"/>
              <a:buChar char="●"/>
            </a:pPr>
            <a:r>
              <a:rPr lang="en"/>
              <a:t>Added late-game upgrades that contain large risks if used </a:t>
            </a:r>
            <a:r>
              <a:rPr lang="en"/>
              <a:t>inappropriately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24f8579f1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24f8579f1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2215cdbe14_6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2215cdbe14_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265d64dd6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265d64dd6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17ac4ccbc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17ac4ccbc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1e84eb79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d1e84eb79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25f2f58e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25f2f58e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4991bd8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14991bd8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26204ca40c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26204ca40c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22222"/>
                </a:solidFill>
                <a:highlight>
                  <a:srgbClr val="FFFFFF"/>
                </a:highlight>
                <a:latin typeface="Times New Roman"/>
                <a:ea typeface="Times New Roman"/>
                <a:cs typeface="Times New Roman"/>
                <a:sym typeface="Times New Roman"/>
              </a:rPr>
              <a:t>Eli</a:t>
            </a:r>
            <a:endParaRPr b="1">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a:solidFill>
                  <a:srgbClr val="453F3C"/>
                </a:solidFill>
                <a:latin typeface="Times New Roman"/>
                <a:ea typeface="Times New Roman"/>
                <a:cs typeface="Times New Roman"/>
                <a:sym typeface="Times New Roman"/>
              </a:rPr>
              <a:t>Pose question: Did you know : Disadvantaged communities, bear the most of the  effects of climate change compared to other developed areas around the world?  </a:t>
            </a:r>
            <a:endParaRPr>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a:solidFill>
                  <a:srgbClr val="222222"/>
                </a:solidFill>
                <a:highlight>
                  <a:srgbClr val="FFFFFF"/>
                </a:highlight>
                <a:latin typeface="Times New Roman"/>
                <a:ea typeface="Times New Roman"/>
                <a:cs typeface="Times New Roman"/>
                <a:sym typeface="Times New Roman"/>
              </a:rPr>
              <a:t>Climate change has been a significant problem in the world , but more so Australia has been  affected significantly. </a:t>
            </a:r>
            <a:r>
              <a:rPr lang="en">
                <a:solidFill>
                  <a:srgbClr val="222222"/>
                </a:solidFill>
                <a:highlight>
                  <a:schemeClr val="lt1"/>
                </a:highlight>
                <a:latin typeface="Times New Roman"/>
                <a:ea typeface="Times New Roman"/>
                <a:cs typeface="Times New Roman"/>
                <a:sym typeface="Times New Roman"/>
              </a:rPr>
              <a:t>This has been noticed through  various events like the increased temperatures from intense heat waves , droughts leading to food insecurities. Researchers have even reported that Melbourne had 3000 extra deaths in 2019 as a result of intense heat waves. </a:t>
            </a:r>
            <a:endParaRPr>
              <a:solidFill>
                <a:srgbClr val="222222"/>
              </a:solidFill>
              <a:highlight>
                <a:schemeClr val="lt1"/>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a:solidFill>
                  <a:srgbClr val="222222"/>
                </a:solidFill>
                <a:highlight>
                  <a:srgbClr val="FFFFFF"/>
                </a:highlight>
                <a:latin typeface="Times New Roman"/>
                <a:ea typeface="Times New Roman"/>
                <a:cs typeface="Times New Roman"/>
                <a:sym typeface="Times New Roman"/>
              </a:rPr>
              <a:t>Broadmeadows community being one of the disadvantaged areas in Melbourne , have been  main victims . </a:t>
            </a:r>
            <a:r>
              <a:rPr lang="en">
                <a:solidFill>
                  <a:schemeClr val="dk1"/>
                </a:solidFill>
                <a:latin typeface="Times New Roman"/>
                <a:ea typeface="Times New Roman"/>
                <a:cs typeface="Times New Roman"/>
                <a:sym typeface="Times New Roman"/>
              </a:rPr>
              <a:t>Broadmeadows is a suburb of about 12,000 people located in the northern region of Melbourne in the city of Hume; There are many issues prevalent in the area, including high rates of unemployment of about 15.9% as of 2016, and high crime levels</a:t>
            </a:r>
            <a:r>
              <a:rPr lang="en">
                <a:solidFill>
                  <a:srgbClr val="453F3C"/>
                </a:solidFill>
                <a:latin typeface="Times New Roman"/>
                <a:ea typeface="Times New Roman"/>
                <a:cs typeface="Times New Roman"/>
                <a:sym typeface="Times New Roman"/>
              </a:rPr>
              <a:t>.</a:t>
            </a:r>
            <a:endParaRPr>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solidFill>
                  <a:srgbClr val="453F3C"/>
                </a:solidFill>
                <a:latin typeface="Times New Roman"/>
                <a:ea typeface="Times New Roman"/>
                <a:cs typeface="Times New Roman"/>
                <a:sym typeface="Times New Roman"/>
              </a:rPr>
              <a:t>Our game aims to engage the Broadmeadows community with ways in which they can mitigate around the climate change impacts.  </a:t>
            </a:r>
            <a:endParaRPr b="1">
              <a:solidFill>
                <a:srgbClr val="453F3C"/>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solidFill>
                  <a:srgbClr val="222222"/>
                </a:solidFill>
                <a:highlight>
                  <a:srgbClr val="FFFFFF"/>
                </a:highlight>
                <a:latin typeface="Times New Roman"/>
                <a:ea typeface="Times New Roman"/>
                <a:cs typeface="Times New Roman"/>
                <a:sym typeface="Times New Roman"/>
              </a:rPr>
              <a:t>End </a:t>
            </a:r>
            <a:endParaRPr>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b="1">
              <a:solidFill>
                <a:srgbClr val="453F3C"/>
              </a:solidFill>
              <a:latin typeface="Times New Roman"/>
              <a:ea typeface="Times New Roman"/>
              <a:cs typeface="Times New Roman"/>
              <a:sym typeface="Times New Roman"/>
            </a:endParaRPr>
          </a:p>
          <a:p>
            <a:pPr indent="-298450" lvl="0" marL="457200" rtl="0" algn="l">
              <a:lnSpc>
                <a:spcPct val="200000"/>
              </a:lnSpc>
              <a:spcBef>
                <a:spcPts val="1200"/>
              </a:spcBef>
              <a:spcAft>
                <a:spcPts val="0"/>
              </a:spcAft>
              <a:buSzPts val="1100"/>
              <a:buChar char="●"/>
            </a:pPr>
            <a:r>
              <a:rPr lang="en" u="sng">
                <a:solidFill>
                  <a:schemeClr val="hlink"/>
                </a:solidFill>
                <a:highlight>
                  <a:srgbClr val="FFFFFF"/>
                </a:highlight>
                <a:hlinkClick r:id="rId2"/>
              </a:rPr>
              <a:t>https://www.smh.com.au/environment/climate-change/trend-towards-worsening-heatwaves-is-accelerating-new-research-finds-20200703-p558s8.html</a:t>
            </a:r>
            <a:r>
              <a:rPr lang="en">
                <a:solidFill>
                  <a:srgbClr val="222222"/>
                </a:solidFill>
                <a:highlight>
                  <a:srgbClr val="FFFFFF"/>
                </a:highlight>
              </a:rPr>
              <a:t> - 1st Image</a:t>
            </a:r>
            <a:endParaRPr>
              <a:solidFill>
                <a:srgbClr val="222222"/>
              </a:solidFill>
              <a:highlight>
                <a:srgbClr val="FFFFFF"/>
              </a:highlight>
            </a:endParaRPr>
          </a:p>
          <a:p>
            <a:pPr indent="-298450" lvl="0" marL="457200" rtl="0" algn="l">
              <a:lnSpc>
                <a:spcPct val="200000"/>
              </a:lnSpc>
              <a:spcBef>
                <a:spcPts val="0"/>
              </a:spcBef>
              <a:spcAft>
                <a:spcPts val="0"/>
              </a:spcAft>
              <a:buSzPts val="1100"/>
              <a:buChar char="●"/>
            </a:pPr>
            <a:r>
              <a:rPr lang="en" u="sng">
                <a:solidFill>
                  <a:schemeClr val="hlink"/>
                </a:solidFill>
                <a:highlight>
                  <a:srgbClr val="FFFFFF"/>
                </a:highlight>
                <a:hlinkClick r:id="rId3"/>
              </a:rPr>
              <a:t>https://www.theguardian.com/australia-news/2018/aug/04/australias-drought-crisis-and-farmers-stories-of-anxiety-fear-and-resilience</a:t>
            </a:r>
            <a:r>
              <a:rPr lang="en">
                <a:solidFill>
                  <a:srgbClr val="222222"/>
                </a:solidFill>
                <a:highlight>
                  <a:srgbClr val="FFFFFF"/>
                </a:highlight>
              </a:rPr>
              <a:t> - </a:t>
            </a:r>
            <a:endParaRPr>
              <a:solidFill>
                <a:srgbClr val="222222"/>
              </a:solidFill>
              <a:highlight>
                <a:srgbClr val="FFFFFF"/>
              </a:highlight>
            </a:endParaRPr>
          </a:p>
          <a:p>
            <a:pPr indent="-298450" lvl="0" marL="457200" rtl="0" algn="l">
              <a:lnSpc>
                <a:spcPct val="200000"/>
              </a:lnSpc>
              <a:spcBef>
                <a:spcPts val="0"/>
              </a:spcBef>
              <a:spcAft>
                <a:spcPts val="0"/>
              </a:spcAft>
              <a:buSzPts val="1100"/>
              <a:buChar char="●"/>
            </a:pPr>
            <a:r>
              <a:rPr lang="en" u="sng">
                <a:solidFill>
                  <a:schemeClr val="hlink"/>
                </a:solidFill>
                <a:highlight>
                  <a:srgbClr val="FFFFFF"/>
                </a:highlight>
                <a:hlinkClick r:id="rId4"/>
              </a:rPr>
              <a:t>https://ideas.ted.com/famine-extinction-natural-disasters-takeaways-from-the-new-2022-ipcc-report/</a:t>
            </a:r>
            <a:r>
              <a:rPr lang="en">
                <a:solidFill>
                  <a:srgbClr val="222222"/>
                </a:solidFill>
                <a:highlight>
                  <a:srgbClr val="FFFFFF"/>
                </a:highlight>
              </a:rPr>
              <a:t> 2nd image </a:t>
            </a:r>
            <a:endParaRPr>
              <a:solidFill>
                <a:srgbClr val="222222"/>
              </a:solidFill>
              <a:highlight>
                <a:srgbClr val="FFFFFF"/>
              </a:highlight>
            </a:endParaRPr>
          </a:p>
          <a:p>
            <a:pPr indent="-298450" lvl="0" marL="457200" rtl="0" algn="l">
              <a:lnSpc>
                <a:spcPct val="200000"/>
              </a:lnSpc>
              <a:spcBef>
                <a:spcPts val="0"/>
              </a:spcBef>
              <a:spcAft>
                <a:spcPts val="0"/>
              </a:spcAft>
              <a:buSzPts val="1100"/>
              <a:buChar char="●"/>
            </a:pPr>
            <a:r>
              <a:rPr lang="en" u="sng">
                <a:solidFill>
                  <a:schemeClr val="hlink"/>
                </a:solidFill>
                <a:highlight>
                  <a:srgbClr val="FFFFFF"/>
                </a:highlight>
                <a:hlinkClick r:id="rId5"/>
              </a:rPr>
              <a:t>https://www.climatecouncil.org.au/resources/hard-to-swallow-how-climate-change-is-affecting-australian-food/</a:t>
            </a:r>
            <a:r>
              <a:rPr lang="en">
                <a:solidFill>
                  <a:srgbClr val="222222"/>
                </a:solidFill>
                <a:highlight>
                  <a:srgbClr val="FFFFFF"/>
                </a:highlight>
              </a:rPr>
              <a:t> - info on crops threats and food insecurities </a:t>
            </a:r>
            <a:endParaRPr>
              <a:solidFill>
                <a:srgbClr val="222222"/>
              </a:solidFill>
              <a:highlight>
                <a:srgbClr val="FFFFFF"/>
              </a:highlight>
            </a:endParaRPr>
          </a:p>
          <a:p>
            <a:pPr indent="-298450" lvl="0" marL="457200" rtl="0" algn="l">
              <a:lnSpc>
                <a:spcPct val="115000"/>
              </a:lnSpc>
              <a:spcBef>
                <a:spcPts val="0"/>
              </a:spcBef>
              <a:spcAft>
                <a:spcPts val="0"/>
              </a:spcAft>
              <a:buClr>
                <a:srgbClr val="222222"/>
              </a:buClr>
              <a:buSzPts val="1100"/>
              <a:buChar char="●"/>
            </a:pPr>
            <a:r>
              <a:rPr lang="en">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https://profile.id.com.au/hume/employment-status?WebID=120</a:t>
            </a:r>
            <a:r>
              <a:rPr lang="en">
                <a:solidFill>
                  <a:srgbClr val="222222"/>
                </a:solidFill>
                <a:highlight>
                  <a:srgbClr val="FFFFFF"/>
                </a:highlight>
              </a:rPr>
              <a:t> - Broadmeadows as a disadvantaged community </a:t>
            </a:r>
            <a:endParaRPr>
              <a:solidFill>
                <a:srgbClr val="222222"/>
              </a:solidFill>
              <a:highlight>
                <a:srgbClr val="FFFFFF"/>
              </a:highlight>
            </a:endParaRPr>
          </a:p>
          <a:p>
            <a:pPr indent="-298450" lvl="0" marL="457200" rtl="0" algn="l">
              <a:lnSpc>
                <a:spcPct val="115000"/>
              </a:lnSpc>
              <a:spcBef>
                <a:spcPts val="0"/>
              </a:spcBef>
              <a:spcAft>
                <a:spcPts val="0"/>
              </a:spcAft>
              <a:buClr>
                <a:srgbClr val="222222"/>
              </a:buClr>
              <a:buSzPts val="1100"/>
              <a:buChar char="●"/>
            </a:pPr>
            <a:r>
              <a:rPr lang="en" u="sng">
                <a:solidFill>
                  <a:schemeClr val="hlink"/>
                </a:solidFill>
                <a:highlight>
                  <a:srgbClr val="FFFFFF"/>
                </a:highlight>
                <a:hlinkClick r:id="rId7"/>
              </a:rPr>
              <a:t>https://economy.id.com.au/hume/unemployment</a:t>
            </a:r>
            <a:endParaRPr>
              <a:solidFill>
                <a:srgbClr val="222222"/>
              </a:solidFill>
              <a:highlight>
                <a:srgbClr val="FFFFFF"/>
              </a:highlight>
            </a:endParaRPr>
          </a:p>
          <a:p>
            <a:pPr indent="-298450" lvl="0" marL="457200" rtl="0" algn="l">
              <a:lnSpc>
                <a:spcPct val="115000"/>
              </a:lnSpc>
              <a:spcBef>
                <a:spcPts val="0"/>
              </a:spcBef>
              <a:spcAft>
                <a:spcPts val="0"/>
              </a:spcAft>
              <a:buClr>
                <a:srgbClr val="222222"/>
              </a:buClr>
              <a:buSzPts val="1100"/>
              <a:buChar char="●"/>
            </a:pPr>
            <a:r>
              <a:t/>
            </a:r>
            <a:endParaRPr>
              <a:solidFill>
                <a:srgbClr val="222222"/>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0e2a1c2428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0e2a1c2428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BGCS:</a:t>
            </a:r>
            <a:endParaRPr/>
          </a:p>
          <a:p>
            <a:pPr indent="-298450" lvl="0" marL="457200" rtl="0" algn="l">
              <a:spcBef>
                <a:spcPts val="0"/>
              </a:spcBef>
              <a:spcAft>
                <a:spcPts val="0"/>
              </a:spcAft>
              <a:buSzPts val="1100"/>
              <a:buChar char="●"/>
            </a:pPr>
            <a:r>
              <a:rPr lang="en"/>
              <a:t>On the left is a photo of part of Banksia Gardens Community Services, or BGCS</a:t>
            </a:r>
            <a:endParaRPr/>
          </a:p>
          <a:p>
            <a:pPr indent="-298450" lvl="0" marL="457200" rtl="0" algn="l">
              <a:spcBef>
                <a:spcPts val="0"/>
              </a:spcBef>
              <a:spcAft>
                <a:spcPts val="0"/>
              </a:spcAft>
              <a:buSzPts val="1100"/>
              <a:buChar char="●"/>
            </a:pPr>
            <a:r>
              <a:rPr lang="en"/>
              <a:t>BGCS is a community service organization in the Broadmeadows area</a:t>
            </a:r>
            <a:endParaRPr/>
          </a:p>
          <a:p>
            <a:pPr indent="-298450" lvl="0" marL="457200" rtl="0" algn="l">
              <a:spcBef>
                <a:spcPts val="0"/>
              </a:spcBef>
              <a:spcAft>
                <a:spcPts val="0"/>
              </a:spcAft>
              <a:buSzPts val="1100"/>
              <a:buChar char="●"/>
            </a:pPr>
            <a:r>
              <a:rPr lang="en">
                <a:solidFill>
                  <a:schemeClr val="dk1"/>
                </a:solidFill>
              </a:rPr>
              <a:t>BGCS has collaborated with WPI since 2010</a:t>
            </a:r>
            <a:endParaRPr/>
          </a:p>
          <a:p>
            <a:pPr indent="-298450" lvl="0" marL="457200" rtl="0" algn="l">
              <a:spcBef>
                <a:spcPts val="0"/>
              </a:spcBef>
              <a:spcAft>
                <a:spcPts val="0"/>
              </a:spcAft>
              <a:buSzPts val="1100"/>
              <a:buChar char="●"/>
            </a:pPr>
            <a:r>
              <a:rPr lang="en"/>
              <a:t>They have many initiatives to combat climate change through educational programs focused on sustainability and preservation.</a:t>
            </a:r>
            <a:endParaRPr/>
          </a:p>
          <a:p>
            <a:pPr indent="-298450" lvl="0" marL="457200" rtl="0" algn="l">
              <a:spcBef>
                <a:spcPts val="0"/>
              </a:spcBef>
              <a:spcAft>
                <a:spcPts val="0"/>
              </a:spcAft>
              <a:buSzPts val="1100"/>
              <a:buChar char="●"/>
            </a:pPr>
            <a:r>
              <a:rPr lang="en">
                <a:solidFill>
                  <a:schemeClr val="dk1"/>
                </a:solidFill>
              </a:rPr>
              <a:t>The overall goal of these programs is to create awareness for climate change and engage the community.</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Social Housing: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On the right is a photo of part of the social housing around BGCS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 would like to first point out that there are lots of cats, even though it’s hard to see any in this photo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social housing is a place for the families around the area to have a place to live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BGCS runs some events such as the community planting day in an area in the middle of the social housing, which strengthens the community</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2215cdbe14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2215cdbe14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Community Garden: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purpose of BGCS’s Community Garden is to educate community members with gardening knowledge and life skills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promotes sustainable food sources and is volunteer-run, which helps provide a sense of ownership to the community members using it.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produces food for their food relief program, which assists the most vulnerable members of the community with getting food.</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Shipping Containers:</a:t>
            </a:r>
            <a:endParaRPr/>
          </a:p>
          <a:p>
            <a:pPr indent="-298450" lvl="0" marL="457200" rtl="0" algn="l">
              <a:spcBef>
                <a:spcPts val="0"/>
              </a:spcBef>
              <a:spcAft>
                <a:spcPts val="0"/>
              </a:spcAft>
              <a:buSzPts val="1100"/>
              <a:buChar char="●"/>
            </a:pPr>
            <a:r>
              <a:rPr lang="en"/>
              <a:t>BGCS recently added some shipping containers to an area in the social housing where they are also doing further plantings.</a:t>
            </a:r>
            <a:endParaRPr/>
          </a:p>
          <a:p>
            <a:pPr indent="-298450" lvl="0" marL="457200" rtl="0" algn="l">
              <a:spcBef>
                <a:spcPts val="0"/>
              </a:spcBef>
              <a:spcAft>
                <a:spcPts val="0"/>
              </a:spcAft>
              <a:buSzPts val="1100"/>
              <a:buChar char="●"/>
            </a:pPr>
            <a:r>
              <a:rPr lang="en"/>
              <a:t>The shipping containers are used for storage and also a place to sit in some shade</a:t>
            </a:r>
            <a:endParaRPr/>
          </a:p>
          <a:p>
            <a:pPr indent="-298450" lvl="0" marL="457200" rtl="0" algn="l">
              <a:spcBef>
                <a:spcPts val="0"/>
              </a:spcBef>
              <a:spcAft>
                <a:spcPts val="0"/>
              </a:spcAft>
              <a:buSzPts val="1100"/>
              <a:buChar char="●"/>
            </a:pPr>
            <a:r>
              <a:rPr lang="en"/>
              <a:t>They were used during the community planting day we went to for kids to do activities inside while people planted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254d51627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254d51627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beginning the process of designing the game, several design constraints were placed onto it, both self-imposed and inherent.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Based on the gaming research, constraints created by the team were that the game had to be simple in concept, engaging to play, provide educational value pertaining to circular economies, emphasize collaboration between players, and stay fast paced. These design </a:t>
            </a:r>
            <a:r>
              <a:rPr lang="en"/>
              <a:t>constraints</a:t>
            </a:r>
            <a:r>
              <a:rPr lang="en"/>
              <a:t> were inspired by games played such as </a:t>
            </a:r>
            <a:r>
              <a:rPr i="1" lang="en"/>
              <a:t>Catan</a:t>
            </a:r>
            <a:r>
              <a:rPr lang="en"/>
              <a:t> and </a:t>
            </a:r>
            <a:r>
              <a:rPr i="1" lang="en"/>
              <a:t>Agricola</a:t>
            </a:r>
            <a:r>
              <a:rPr lang="en"/>
              <a:t>. </a:t>
            </a:r>
            <a:r>
              <a:rPr i="1" lang="en"/>
              <a:t>Catan</a:t>
            </a:r>
            <a:r>
              <a:rPr lang="en"/>
              <a:t> inspired the desire to create a simple game, one that was easy to pick up and learn but remained engaging and collaborative.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Agricola was used as an influence in what to try and avoid, specifically </a:t>
            </a:r>
            <a:r>
              <a:rPr lang="en"/>
              <a:t>the difficult learning curve and slow pacing, but was also seen as a great example of how to teach players about a subject matter through the gameplay.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Features of Banksia Gardens were an inherent design constraint placed onto the game, as the game not only had to represent the concepts of circular economy but also Banksia Gardens itself. The community initiatives were chosen to be represented within the game due to this constraint.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2224d5ad12_28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2224d5ad12_28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Brief overview of some of the game’s mechanics - the manual as it stands is 17 pages and counting.</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Crafting</a:t>
            </a:r>
            <a:r>
              <a:rPr lang="en"/>
              <a:t> allows players to create tiles or upgrades that are the different Banksia initiatives or aspects of those areas, familiarizing players with all of the sustainable programs BGCS offers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Players “Use” resources when they craft, meaning they aren’t wasted, and go back into the resource bank, as these items are now in the circular economy</a:t>
            </a:r>
            <a:endParaRPr/>
          </a:p>
          <a:p>
            <a:pPr indent="-298450" lvl="0" marL="457200" rtl="0" algn="l">
              <a:spcBef>
                <a:spcPts val="0"/>
              </a:spcBef>
              <a:spcAft>
                <a:spcPts val="0"/>
              </a:spcAft>
              <a:buSzPts val="1100"/>
              <a:buChar char="●"/>
            </a:pPr>
            <a:r>
              <a:rPr lang="en"/>
              <a:t>Players may craft HH, FF, CG, SH, REC tiles</a:t>
            </a:r>
            <a:endParaRPr/>
          </a:p>
          <a:p>
            <a:pPr indent="-298450" lvl="1" marL="914400" rtl="0" algn="l">
              <a:spcBef>
                <a:spcPts val="0"/>
              </a:spcBef>
              <a:spcAft>
                <a:spcPts val="0"/>
              </a:spcAft>
              <a:buSzPts val="1100"/>
              <a:buChar char="○"/>
            </a:pPr>
            <a:r>
              <a:rPr lang="en"/>
              <a:t>Upgrade them with Shelter, Irrigation System, </a:t>
            </a:r>
            <a:r>
              <a:rPr lang="en">
                <a:solidFill>
                  <a:schemeClr val="dk1"/>
                </a:solidFill>
              </a:rPr>
              <a:t>Composter, </a:t>
            </a:r>
            <a:r>
              <a:rPr lang="en"/>
              <a:t>Shipping Container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Wasting</a:t>
            </a:r>
            <a:r>
              <a:rPr lang="en"/>
              <a:t> refers to discarding Resource cards into the Waste pile, which is communal for all players, since in the real world, each of our individual actions affects the environment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Waste level determines the probability players may get good or bad events</a:t>
            </a:r>
            <a:endParaRPr/>
          </a:p>
          <a:p>
            <a:pPr indent="-298450" lvl="0" marL="457200" rtl="0" algn="l">
              <a:spcBef>
                <a:spcPts val="0"/>
              </a:spcBef>
              <a:spcAft>
                <a:spcPts val="0"/>
              </a:spcAft>
              <a:buSzPts val="1100"/>
              <a:buChar char="●"/>
            </a:pPr>
            <a:r>
              <a:rPr lang="en"/>
              <a:t>If waste level too high (&gt; 24 cards), players lose the game</a:t>
            </a:r>
            <a:endParaRPr/>
          </a:p>
          <a:p>
            <a:pPr indent="-298450" lvl="0" marL="457200" rtl="0" algn="l">
              <a:spcBef>
                <a:spcPts val="0"/>
              </a:spcBef>
              <a:spcAft>
                <a:spcPts val="0"/>
              </a:spcAft>
              <a:buSzPts val="1100"/>
              <a:buChar char="●"/>
            </a:pPr>
            <a:r>
              <a:rPr lang="en"/>
              <a:t>Food and water are wasted until composter is built as they aren’t used sustainably to make compost </a:t>
            </a:r>
            <a:endParaRPr/>
          </a:p>
          <a:p>
            <a:pPr indent="-298450" lvl="0" marL="457200" rtl="0" algn="l">
              <a:spcBef>
                <a:spcPts val="0"/>
              </a:spcBef>
              <a:spcAft>
                <a:spcPts val="0"/>
              </a:spcAft>
              <a:buSzPts val="1100"/>
              <a:buChar char="●"/>
            </a:pPr>
            <a:r>
              <a:rPr lang="en"/>
              <a:t>SH produce 2 waste at the start of each round as an upkeep</a:t>
            </a:r>
            <a:endParaRPr/>
          </a:p>
          <a:p>
            <a:pPr indent="-298450" lvl="1" marL="914400" rtl="0" algn="l">
              <a:spcBef>
                <a:spcPts val="0"/>
              </a:spcBef>
              <a:spcAft>
                <a:spcPts val="0"/>
              </a:spcAft>
              <a:buSzPts val="1100"/>
              <a:buChar char="○"/>
            </a:pPr>
            <a:r>
              <a:rPr lang="en"/>
              <a:t>Shows the cost to sustain people</a:t>
            </a:r>
            <a:endParaRPr/>
          </a:p>
          <a:p>
            <a:pPr indent="-298450" lvl="1" marL="914400" rtl="0" algn="l">
              <a:spcBef>
                <a:spcPts val="0"/>
              </a:spcBef>
              <a:spcAft>
                <a:spcPts val="0"/>
              </a:spcAft>
              <a:buSzPts val="1100"/>
              <a:buChar char="○"/>
            </a:pPr>
            <a:r>
              <a:rPr lang="en"/>
              <a:t>Players Need to be able to handle the consequences of what they build</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u="sng"/>
              <a:t>Recycling</a:t>
            </a:r>
            <a:r>
              <a:rPr lang="en"/>
              <a:t> refers to returning Resource cards back from the Waste pile into the Resource Bank. this is communal for all players, since they all get access to these Resources again, representing how people can affect the environment positively as well.</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Several different ways to recycle Waste, primarily through use of the Recycler, which is a Tile that recycles Waste if certain Resources are “Used”</a:t>
            </a:r>
            <a:endParaRPr/>
          </a:p>
          <a:p>
            <a:pPr indent="-298450" lvl="0" marL="457200" rtl="0" algn="l">
              <a:spcBef>
                <a:spcPts val="0"/>
              </a:spcBef>
              <a:spcAft>
                <a:spcPts val="0"/>
              </a:spcAft>
              <a:buSzPts val="1100"/>
              <a:buChar char="●"/>
            </a:pPr>
            <a:r>
              <a:rPr lang="en"/>
              <a:t>Also certain events such as Trash Pickup Day recycle some waste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Players are also allowed to </a:t>
            </a:r>
            <a:r>
              <a:rPr lang="en" u="sng"/>
              <a:t>trade</a:t>
            </a:r>
            <a:r>
              <a:rPr lang="en"/>
              <a:t> with each other with some restrictions, such as being connected through a chain of players and only up to a certain limit of resources. These restrictions are strict enough to ensure the mechanic isn’t overpowered, yet lenient enough that trading is still a powerful mechanic that players should take advantage of. The goal of this mechanic is to emphasize the cooperative nature of the game.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Events</a:t>
            </a:r>
            <a:r>
              <a:rPr lang="en"/>
              <a:t> are global events that affect all players that occur on certain rounds, and require the players to work together.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Bad events such as heat waves or droughts that can require players to Use their resources to negate bad effects</a:t>
            </a:r>
            <a:endParaRPr/>
          </a:p>
          <a:p>
            <a:pPr indent="-298450" lvl="0" marL="457200" rtl="0" algn="l">
              <a:spcBef>
                <a:spcPts val="0"/>
              </a:spcBef>
              <a:spcAft>
                <a:spcPts val="0"/>
              </a:spcAft>
              <a:buSzPts val="1100"/>
              <a:buChar char="●"/>
            </a:pPr>
            <a:r>
              <a:rPr lang="en"/>
              <a:t>Good events in which all players can reap the benefits</a:t>
            </a:r>
            <a:endParaRPr/>
          </a:p>
          <a:p>
            <a:pPr indent="-298450" lvl="0" marL="457200" rtl="0" algn="l">
              <a:spcBef>
                <a:spcPts val="0"/>
              </a:spcBef>
              <a:spcAft>
                <a:spcPts val="0"/>
              </a:spcAft>
              <a:buSzPts val="1100"/>
              <a:buChar char="●"/>
            </a:pPr>
            <a:r>
              <a:rPr lang="en"/>
              <a:t>Probability of good and bad events are based on the amount of Waste</a:t>
            </a:r>
            <a:endParaRPr/>
          </a:p>
          <a:p>
            <a:pPr indent="-298450" lvl="1" marL="914400" rtl="0" algn="l">
              <a:spcBef>
                <a:spcPts val="0"/>
              </a:spcBef>
              <a:spcAft>
                <a:spcPts val="0"/>
              </a:spcAft>
              <a:buSzPts val="1100"/>
              <a:buChar char="○"/>
            </a:pPr>
            <a:r>
              <a:rPr lang="en"/>
              <a:t>Highlights the “runaway” effect of climate change – you have to be careful to not waste too much or you will get more bad effects and dig yourself deeper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26204ca40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26204ca40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Brief overview of some of the game’s mechanics - the manual as it stands is 17 pages and counting.</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Crafting</a:t>
            </a:r>
            <a:r>
              <a:rPr lang="en"/>
              <a:t> allows players to create tiles or upgrades that are the different Banksia initiatives or aspects of those areas, familiarizing players with all of the sustainable programs BGCS offers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Players “Use” resources when they craft, meaning they aren’t wasted, and go back into the resource bank, as these items are now in the circular economy</a:t>
            </a:r>
            <a:endParaRPr/>
          </a:p>
          <a:p>
            <a:pPr indent="-298450" lvl="0" marL="457200" rtl="0" algn="l">
              <a:spcBef>
                <a:spcPts val="0"/>
              </a:spcBef>
              <a:spcAft>
                <a:spcPts val="0"/>
              </a:spcAft>
              <a:buSzPts val="1100"/>
              <a:buChar char="●"/>
            </a:pPr>
            <a:r>
              <a:rPr lang="en"/>
              <a:t>Players may craft HH, FF, CG, SH, REC tiles</a:t>
            </a:r>
            <a:endParaRPr/>
          </a:p>
          <a:p>
            <a:pPr indent="-298450" lvl="1" marL="914400" rtl="0" algn="l">
              <a:spcBef>
                <a:spcPts val="0"/>
              </a:spcBef>
              <a:spcAft>
                <a:spcPts val="0"/>
              </a:spcAft>
              <a:buSzPts val="1100"/>
              <a:buChar char="○"/>
            </a:pPr>
            <a:r>
              <a:rPr lang="en"/>
              <a:t>Upgrade them with Shelter, Irrigation System, </a:t>
            </a:r>
            <a:r>
              <a:rPr lang="en">
                <a:solidFill>
                  <a:schemeClr val="dk1"/>
                </a:solidFill>
              </a:rPr>
              <a:t>Composter, </a:t>
            </a:r>
            <a:r>
              <a:rPr lang="en"/>
              <a:t>Shipping Container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Wasting</a:t>
            </a:r>
            <a:r>
              <a:rPr lang="en"/>
              <a:t> refers to discarding Resource cards into the Waste pile, which is communal for all players, since in the real world, each of our individual actions affects the environment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Waste level determines the probability players may get good or bad events</a:t>
            </a:r>
            <a:endParaRPr/>
          </a:p>
          <a:p>
            <a:pPr indent="-298450" lvl="0" marL="457200" rtl="0" algn="l">
              <a:spcBef>
                <a:spcPts val="0"/>
              </a:spcBef>
              <a:spcAft>
                <a:spcPts val="0"/>
              </a:spcAft>
              <a:buSzPts val="1100"/>
              <a:buChar char="●"/>
            </a:pPr>
            <a:r>
              <a:rPr lang="en"/>
              <a:t>If waste level too high (&gt; 24 cards), players lose the game</a:t>
            </a:r>
            <a:endParaRPr/>
          </a:p>
          <a:p>
            <a:pPr indent="-298450" lvl="0" marL="457200" rtl="0" algn="l">
              <a:spcBef>
                <a:spcPts val="0"/>
              </a:spcBef>
              <a:spcAft>
                <a:spcPts val="0"/>
              </a:spcAft>
              <a:buSzPts val="1100"/>
              <a:buChar char="●"/>
            </a:pPr>
            <a:r>
              <a:rPr lang="en"/>
              <a:t>Food and water are wasted until composter is built as they aren’t used sustainably to make compost </a:t>
            </a:r>
            <a:endParaRPr/>
          </a:p>
          <a:p>
            <a:pPr indent="-298450" lvl="0" marL="457200" rtl="0" algn="l">
              <a:spcBef>
                <a:spcPts val="0"/>
              </a:spcBef>
              <a:spcAft>
                <a:spcPts val="0"/>
              </a:spcAft>
              <a:buSzPts val="1100"/>
              <a:buChar char="●"/>
            </a:pPr>
            <a:r>
              <a:rPr lang="en"/>
              <a:t>SH produce 2 waste at the start of each round as an upkeep</a:t>
            </a:r>
            <a:endParaRPr/>
          </a:p>
          <a:p>
            <a:pPr indent="-298450" lvl="1" marL="914400" rtl="0" algn="l">
              <a:spcBef>
                <a:spcPts val="0"/>
              </a:spcBef>
              <a:spcAft>
                <a:spcPts val="0"/>
              </a:spcAft>
              <a:buSzPts val="1100"/>
              <a:buChar char="○"/>
            </a:pPr>
            <a:r>
              <a:rPr lang="en"/>
              <a:t>Shows the cost to sustain people</a:t>
            </a:r>
            <a:endParaRPr/>
          </a:p>
          <a:p>
            <a:pPr indent="-298450" lvl="1" marL="914400" rtl="0" algn="l">
              <a:spcBef>
                <a:spcPts val="0"/>
              </a:spcBef>
              <a:spcAft>
                <a:spcPts val="0"/>
              </a:spcAft>
              <a:buSzPts val="1100"/>
              <a:buChar char="○"/>
            </a:pPr>
            <a:r>
              <a:rPr lang="en"/>
              <a:t>Players Need to be able to handle the consequences of what they build</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u="sng"/>
              <a:t>Recycling</a:t>
            </a:r>
            <a:r>
              <a:rPr lang="en"/>
              <a:t> refers to returning Resource cards back from the Waste pile into the Resource Bank. this is communal for all players, since they all get access to these Resources again, representing how people can affect the environment positively as well.</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Several different ways to recycle Waste, primarily through use of the Recycler, which is a Tile that recycles Waste if certain Resources are “Used”</a:t>
            </a:r>
            <a:endParaRPr/>
          </a:p>
          <a:p>
            <a:pPr indent="-298450" lvl="0" marL="457200" rtl="0" algn="l">
              <a:spcBef>
                <a:spcPts val="0"/>
              </a:spcBef>
              <a:spcAft>
                <a:spcPts val="0"/>
              </a:spcAft>
              <a:buSzPts val="1100"/>
              <a:buChar char="●"/>
            </a:pPr>
            <a:r>
              <a:rPr lang="en"/>
              <a:t>Also certain events such as Trash Pickup Day recycle some waste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Players are also allowed to </a:t>
            </a:r>
            <a:r>
              <a:rPr lang="en" u="sng"/>
              <a:t>trade</a:t>
            </a:r>
            <a:r>
              <a:rPr lang="en"/>
              <a:t> with each other with some restrictions, such as being connected through a chain of players and only up to a certain limit of resources. These restrictions are strict enough to ensure the mechanic isn’t overpowered, yet lenient enough that trading is still a powerful mechanic that players should take advantage of. The goal of this mechanic is to emphasize the cooperative nature of the game.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Events</a:t>
            </a:r>
            <a:r>
              <a:rPr lang="en"/>
              <a:t> are global events that affect all players that occur on certain rounds, and require the players to work together.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Bad events such as heat waves or droughts that can require players to Use their resources to negate bad effects</a:t>
            </a:r>
            <a:endParaRPr/>
          </a:p>
          <a:p>
            <a:pPr indent="-298450" lvl="0" marL="457200" rtl="0" algn="l">
              <a:spcBef>
                <a:spcPts val="0"/>
              </a:spcBef>
              <a:spcAft>
                <a:spcPts val="0"/>
              </a:spcAft>
              <a:buSzPts val="1100"/>
              <a:buChar char="●"/>
            </a:pPr>
            <a:r>
              <a:rPr lang="en"/>
              <a:t>Good events in which all players can reap the benefits</a:t>
            </a:r>
            <a:endParaRPr/>
          </a:p>
          <a:p>
            <a:pPr indent="-298450" lvl="0" marL="457200" rtl="0" algn="l">
              <a:spcBef>
                <a:spcPts val="0"/>
              </a:spcBef>
              <a:spcAft>
                <a:spcPts val="0"/>
              </a:spcAft>
              <a:buSzPts val="1100"/>
              <a:buChar char="●"/>
            </a:pPr>
            <a:r>
              <a:rPr lang="en"/>
              <a:t>Probability of good and bad events are based on the amount of Waste</a:t>
            </a:r>
            <a:endParaRPr/>
          </a:p>
          <a:p>
            <a:pPr indent="-298450" lvl="1" marL="914400" rtl="0" algn="l">
              <a:spcBef>
                <a:spcPts val="0"/>
              </a:spcBef>
              <a:spcAft>
                <a:spcPts val="0"/>
              </a:spcAft>
              <a:buSzPts val="1100"/>
              <a:buChar char="○"/>
            </a:pPr>
            <a:r>
              <a:rPr lang="en"/>
              <a:t>Highlights the “runaway” effect of climate change – you have to be careful to not waste too much or you will get more bad effects and dig yourself deeper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26204ca1b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26204ca1b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Old Standard TT"/>
                <a:ea typeface="Old Standard TT"/>
                <a:cs typeface="Old Standard TT"/>
                <a:sym typeface="Old Standard TT"/>
              </a:rPr>
              <a:t>Game anecdote</a:t>
            </a:r>
            <a:endParaRPr sz="1800">
              <a:solidFill>
                <a:schemeClr val="dk1"/>
              </a:solidFill>
              <a:latin typeface="Old Standard TT"/>
              <a:ea typeface="Old Standard TT"/>
              <a:cs typeface="Old Standard TT"/>
              <a:sym typeface="Old Standard TT"/>
            </a:endParaRPr>
          </a:p>
          <a:p>
            <a:pPr indent="0" lvl="0" marL="0" rtl="0" algn="l">
              <a:lnSpc>
                <a:spcPct val="115000"/>
              </a:lnSpc>
              <a:spcBef>
                <a:spcPts val="1200"/>
              </a:spcBef>
              <a:spcAft>
                <a:spcPts val="0"/>
              </a:spcAft>
              <a:buClr>
                <a:schemeClr val="dk1"/>
              </a:buClr>
              <a:buSzPts val="1100"/>
              <a:buFont typeface="Arial"/>
              <a:buNone/>
            </a:pPr>
            <a:r>
              <a:rPr lang="en" sz="1800">
                <a:solidFill>
                  <a:schemeClr val="dk1"/>
                </a:solidFill>
                <a:latin typeface="Old Standard TT"/>
                <a:ea typeface="Old Standard TT"/>
                <a:cs typeface="Old Standard TT"/>
                <a:sym typeface="Old Standard TT"/>
              </a:rPr>
              <a:t>Anecdote about why Eli isn’t here</a:t>
            </a:r>
            <a:endParaRPr sz="1800">
              <a:solidFill>
                <a:schemeClr val="dk1"/>
              </a:solidFill>
              <a:latin typeface="Old Standard TT"/>
              <a:ea typeface="Old Standard TT"/>
              <a:cs typeface="Old Standard TT"/>
              <a:sym typeface="Old Standard TT"/>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Old Standard TT"/>
                <a:ea typeface="Old Standard TT"/>
                <a:cs typeface="Old Standard TT"/>
                <a:sym typeface="Old Standard TT"/>
              </a:rPr>
              <a:t>I personally tend to get very competitive when playing games and that’s how I express my love for gaming. </a:t>
            </a:r>
            <a:endParaRPr sz="1000">
              <a:solidFill>
                <a:schemeClr val="dk1"/>
              </a:solidFill>
              <a:latin typeface="Old Standard TT"/>
              <a:ea typeface="Old Standard TT"/>
              <a:cs typeface="Old Standard TT"/>
              <a:sym typeface="Old Standard TT"/>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ld Standard TT"/>
              <a:ea typeface="Old Standard TT"/>
              <a:cs typeface="Old Standard TT"/>
              <a:sym typeface="Old Standard TT"/>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ld Standard TT"/>
                <a:ea typeface="Old Standard TT"/>
                <a:cs typeface="Old Standard TT"/>
                <a:sym typeface="Old Standard TT"/>
              </a:rPr>
              <a:t>Unfortunately  I was unable to be there in person because I couldn’t obtain my visa on time. This was as a result of long processing times experienced by the Australia Immigration Services due to COVID. … </a:t>
            </a:r>
            <a:endParaRPr sz="1000">
              <a:solidFill>
                <a:schemeClr val="dk1"/>
              </a:solidFill>
              <a:latin typeface="Old Standard TT"/>
              <a:ea typeface="Old Standard TT"/>
              <a:cs typeface="Old Standard TT"/>
              <a:sym typeface="Old Standard TT"/>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ld Standard TT"/>
              <a:ea typeface="Old Standard TT"/>
              <a:cs typeface="Old Standard TT"/>
              <a:sym typeface="Old Standard TT"/>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ld Standard TT"/>
                <a:ea typeface="Old Standard TT"/>
                <a:cs typeface="Old Standard TT"/>
                <a:sym typeface="Old Standard TT"/>
              </a:rPr>
              <a:t>Who knows the</a:t>
            </a:r>
            <a:r>
              <a:rPr b="1" lang="en" sz="1000">
                <a:solidFill>
                  <a:schemeClr val="dk1"/>
                </a:solidFill>
                <a:latin typeface="Old Standard TT"/>
                <a:ea typeface="Old Standard TT"/>
                <a:cs typeface="Old Standard TT"/>
                <a:sym typeface="Old Standard TT"/>
              </a:rPr>
              <a:t> Social Injustice</a:t>
            </a:r>
            <a:r>
              <a:rPr lang="en" sz="1000">
                <a:solidFill>
                  <a:schemeClr val="dk1"/>
                </a:solidFill>
                <a:latin typeface="Old Standard TT"/>
                <a:ea typeface="Old Standard TT"/>
                <a:cs typeface="Old Standard TT"/>
                <a:sym typeface="Old Standard TT"/>
              </a:rPr>
              <a:t>  that is magnified by bad events like this pandemic. However as Human beings we are learning to adapt to that, and our team is a living proof for this ,  we have worked together to use our love for games to create a game for positive impact </a:t>
            </a:r>
            <a:endParaRPr sz="1000">
              <a:solidFill>
                <a:schemeClr val="dk1"/>
              </a:solidFill>
              <a:latin typeface="Old Standard TT"/>
              <a:ea typeface="Old Standard TT"/>
              <a:cs typeface="Old Standard TT"/>
              <a:sym typeface="Old Standard TT"/>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Old Standard TT"/>
              <a:ea typeface="Old Standard TT"/>
              <a:cs typeface="Old Standard TT"/>
              <a:sym typeface="Old Standard TT"/>
            </a:endParaRPr>
          </a:p>
          <a:p>
            <a:pPr indent="0" lvl="0" marL="0" rtl="0" algn="l">
              <a:lnSpc>
                <a:spcPct val="115000"/>
              </a:lnSpc>
              <a:spcBef>
                <a:spcPts val="1200"/>
              </a:spcBef>
              <a:spcAft>
                <a:spcPts val="0"/>
              </a:spcAft>
              <a:buClr>
                <a:schemeClr val="dk1"/>
              </a:buClr>
              <a:buSzPts val="1100"/>
              <a:buFont typeface="Arial"/>
              <a:buNone/>
            </a:pPr>
            <a:r>
              <a:rPr lang="en" sz="1800">
                <a:solidFill>
                  <a:schemeClr val="dk1"/>
                </a:solidFill>
                <a:latin typeface="Old Standard TT"/>
                <a:ea typeface="Old Standard TT"/>
                <a:cs typeface="Old Standard TT"/>
                <a:sym typeface="Old Standard TT"/>
              </a:rPr>
              <a:t>Anecdote/joke about your job interview</a:t>
            </a:r>
            <a:endParaRPr sz="1800">
              <a:solidFill>
                <a:schemeClr val="dk1"/>
              </a:solidFill>
              <a:latin typeface="Old Standard TT"/>
              <a:ea typeface="Old Standard TT"/>
              <a:cs typeface="Old Standard TT"/>
              <a:sym typeface="Old Standard TT"/>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0e2a1c2428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0e2a1c2428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Outside of Banksia Garden’s current community initiatives, there have been other ways organizations and companies have tried to teach current issues, which includes the use of interactive games.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Serious games are designed with characteristics from entertainment games but with a focus on learning and training rather than pure entertainment. This is done through theoretical instructions that teach players new concepts for </a:t>
            </a:r>
            <a:r>
              <a:rPr lang="en"/>
              <a:t>real world </a:t>
            </a:r>
            <a:r>
              <a:rPr lang="en"/>
              <a:t>environments.</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An example of a serious game is The Fish Game. Players choose the number of fish they want to take from the lake while other fishermen try to catch as many fish as possible. The lake can only contain a specific number of fish at a time, and reproduction occurs at a rate of 25%. The game targets environmental sustainability and the effects of taking too much, as the “aim of the game is to show how individuals’ decisions affect resources and may cause its depletion”.</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As a medium, games have the potential to teach various concepts. An example is the board game Agricola, a turn based board game where players take on the role of a farmer and work on their farms, collecting materials and raising their family. To succeed in the game, </a:t>
            </a:r>
            <a:r>
              <a:rPr lang="en"/>
              <a:t>players must grow their families and wealth through proper resource management and farming.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https://iopscience.iop.org/article/10.1088/1748-9326/aac1c6/pdf</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0e2a1c242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0e2a1c242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22222"/>
                </a:solidFill>
                <a:highlight>
                  <a:srgbClr val="FFFFFF"/>
                </a:highlight>
                <a:latin typeface="Times New Roman"/>
                <a:ea typeface="Times New Roman"/>
                <a:cs typeface="Times New Roman"/>
                <a:sym typeface="Times New Roman"/>
              </a:rPr>
              <a:t>Eli</a:t>
            </a:r>
            <a:endParaRPr b="1">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a:solidFill>
                  <a:srgbClr val="453F3C"/>
                </a:solidFill>
                <a:latin typeface="Times New Roman"/>
                <a:ea typeface="Times New Roman"/>
                <a:cs typeface="Times New Roman"/>
                <a:sym typeface="Times New Roman"/>
              </a:rPr>
              <a:t>Pose question: Did you know : </a:t>
            </a:r>
            <a:r>
              <a:rPr lang="en">
                <a:solidFill>
                  <a:srgbClr val="453F3C"/>
                </a:solidFill>
                <a:latin typeface="Times New Roman"/>
                <a:ea typeface="Times New Roman"/>
                <a:cs typeface="Times New Roman"/>
                <a:sym typeface="Times New Roman"/>
              </a:rPr>
              <a:t>Disadvantaged communities, bear the most of climate change effects compared to other developed areas around the world?  This is exactly why our team was inspired to create a serious game to engage the Broadmeadows community with ways to mitigate around the climate change impacts .</a:t>
            </a:r>
            <a:endParaRPr>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a:solidFill>
                  <a:srgbClr val="222222"/>
                </a:solidFill>
                <a:highlight>
                  <a:srgbClr val="FFFFFF"/>
                </a:highlight>
                <a:latin typeface="Times New Roman"/>
                <a:ea typeface="Times New Roman"/>
                <a:cs typeface="Times New Roman"/>
                <a:sym typeface="Times New Roman"/>
              </a:rPr>
              <a:t>Climate change has been a significant problem in </a:t>
            </a:r>
            <a:r>
              <a:rPr lang="en">
                <a:solidFill>
                  <a:srgbClr val="222222"/>
                </a:solidFill>
                <a:highlight>
                  <a:srgbClr val="FFFFFF"/>
                </a:highlight>
                <a:latin typeface="Times New Roman"/>
                <a:ea typeface="Times New Roman"/>
                <a:cs typeface="Times New Roman"/>
                <a:sym typeface="Times New Roman"/>
              </a:rPr>
              <a:t>the world , but more so Australia has been  affected significantly. </a:t>
            </a:r>
            <a:r>
              <a:rPr lang="en">
                <a:solidFill>
                  <a:srgbClr val="222222"/>
                </a:solidFill>
                <a:highlight>
                  <a:schemeClr val="lt1"/>
                </a:highlight>
                <a:latin typeface="Times New Roman"/>
                <a:ea typeface="Times New Roman"/>
                <a:cs typeface="Times New Roman"/>
                <a:sym typeface="Times New Roman"/>
              </a:rPr>
              <a:t>This has been noticed through  intense heat waves , droughts leading to food insecurities. As seen on the left side images on our slide here. </a:t>
            </a:r>
            <a:endParaRPr>
              <a:solidFill>
                <a:srgbClr val="222222"/>
              </a:solidFill>
              <a:highlight>
                <a:schemeClr val="lt1"/>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a:solidFill>
                  <a:srgbClr val="222222"/>
                </a:solidFill>
                <a:highlight>
                  <a:srgbClr val="FFFFFF"/>
                </a:highlight>
                <a:latin typeface="Times New Roman"/>
                <a:ea typeface="Times New Roman"/>
                <a:cs typeface="Times New Roman"/>
                <a:sym typeface="Times New Roman"/>
              </a:rPr>
              <a:t>. </a:t>
            </a:r>
            <a:r>
              <a:rPr lang="en">
                <a:solidFill>
                  <a:srgbClr val="222222"/>
                </a:solidFill>
                <a:highlight>
                  <a:schemeClr val="lt1"/>
                </a:highlight>
                <a:latin typeface="Times New Roman"/>
                <a:ea typeface="Times New Roman"/>
                <a:cs typeface="Times New Roman"/>
                <a:sym typeface="Times New Roman"/>
              </a:rPr>
              <a:t>Broadmeadows community is one of the most disadvantaged areas </a:t>
            </a:r>
            <a:r>
              <a:rPr lang="en">
                <a:solidFill>
                  <a:schemeClr val="dk1"/>
                </a:solidFill>
                <a:latin typeface="Times New Roman"/>
                <a:ea typeface="Times New Roman"/>
                <a:cs typeface="Times New Roman"/>
                <a:sym typeface="Times New Roman"/>
              </a:rPr>
              <a:t> in the city of Hume located in Melbourne; There are many issues prevalent in the area, including  unemployment rate of about 15.9% as of 2016, and high crime levels</a:t>
            </a:r>
            <a:r>
              <a:rPr lang="en">
                <a:solidFill>
                  <a:srgbClr val="453F3C"/>
                </a:solidFill>
                <a:latin typeface="Times New Roman"/>
                <a:ea typeface="Times New Roman"/>
                <a:cs typeface="Times New Roman"/>
                <a:sym typeface="Times New Roman"/>
              </a:rPr>
              <a:t>. These are only part of the issues that make  them the main victims of climate change effects.</a:t>
            </a:r>
            <a:endParaRPr>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solidFill>
                  <a:srgbClr val="453F3C"/>
                </a:solidFill>
                <a:latin typeface="Times New Roman"/>
                <a:ea typeface="Times New Roman"/>
                <a:cs typeface="Times New Roman"/>
                <a:sym typeface="Times New Roman"/>
              </a:rPr>
              <a:t>Our game aims to engage the Broadmeadows community with ways in which they can mitigate around the climate change impacts.  </a:t>
            </a:r>
            <a:endParaRPr b="1">
              <a:solidFill>
                <a:srgbClr val="453F3C"/>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solidFill>
                  <a:srgbClr val="222222"/>
                </a:solidFill>
                <a:highlight>
                  <a:srgbClr val="FFFFFF"/>
                </a:highlight>
                <a:latin typeface="Times New Roman"/>
                <a:ea typeface="Times New Roman"/>
                <a:cs typeface="Times New Roman"/>
                <a:sym typeface="Times New Roman"/>
              </a:rPr>
              <a:t>End </a:t>
            </a:r>
            <a:endParaRPr>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b="1">
              <a:solidFill>
                <a:srgbClr val="453F3C"/>
              </a:solidFill>
              <a:latin typeface="Times New Roman"/>
              <a:ea typeface="Times New Roman"/>
              <a:cs typeface="Times New Roman"/>
              <a:sym typeface="Times New Roman"/>
            </a:endParaRPr>
          </a:p>
          <a:p>
            <a:pPr indent="-298450" lvl="0" marL="457200" rtl="0" algn="l">
              <a:lnSpc>
                <a:spcPct val="200000"/>
              </a:lnSpc>
              <a:spcBef>
                <a:spcPts val="1200"/>
              </a:spcBef>
              <a:spcAft>
                <a:spcPts val="0"/>
              </a:spcAft>
              <a:buSzPts val="1100"/>
              <a:buChar char="●"/>
            </a:pPr>
            <a:r>
              <a:rPr lang="en" u="sng">
                <a:solidFill>
                  <a:schemeClr val="hlink"/>
                </a:solidFill>
                <a:highlight>
                  <a:srgbClr val="FFFFFF"/>
                </a:highlight>
                <a:hlinkClick r:id="rId2"/>
              </a:rPr>
              <a:t>https://www.smh.com.au/environment/climate-change/trend-towards-worsening-heatwaves-is-accelerating-new-research-finds-20200703-p558s8.html</a:t>
            </a:r>
            <a:r>
              <a:rPr lang="en">
                <a:solidFill>
                  <a:srgbClr val="222222"/>
                </a:solidFill>
                <a:highlight>
                  <a:srgbClr val="FFFFFF"/>
                </a:highlight>
              </a:rPr>
              <a:t> - 1st Image</a:t>
            </a:r>
            <a:endParaRPr>
              <a:solidFill>
                <a:srgbClr val="222222"/>
              </a:solidFill>
              <a:highlight>
                <a:srgbClr val="FFFFFF"/>
              </a:highlight>
            </a:endParaRPr>
          </a:p>
          <a:p>
            <a:pPr indent="-298450" lvl="0" marL="457200" rtl="0" algn="l">
              <a:lnSpc>
                <a:spcPct val="200000"/>
              </a:lnSpc>
              <a:spcBef>
                <a:spcPts val="0"/>
              </a:spcBef>
              <a:spcAft>
                <a:spcPts val="0"/>
              </a:spcAft>
              <a:buSzPts val="1100"/>
              <a:buChar char="●"/>
            </a:pPr>
            <a:r>
              <a:rPr lang="en" u="sng">
                <a:solidFill>
                  <a:schemeClr val="hlink"/>
                </a:solidFill>
                <a:highlight>
                  <a:srgbClr val="FFFFFF"/>
                </a:highlight>
                <a:hlinkClick r:id="rId3"/>
              </a:rPr>
              <a:t>https://www.theguardian.com/australia-news/2018/aug/04/australias-drought-crisis-and-farmers-stories-of-anxiety-fear-and-resilience</a:t>
            </a:r>
            <a:r>
              <a:rPr lang="en">
                <a:solidFill>
                  <a:srgbClr val="222222"/>
                </a:solidFill>
                <a:highlight>
                  <a:srgbClr val="FFFFFF"/>
                </a:highlight>
              </a:rPr>
              <a:t> - </a:t>
            </a:r>
            <a:endParaRPr>
              <a:solidFill>
                <a:srgbClr val="222222"/>
              </a:solidFill>
              <a:highlight>
                <a:srgbClr val="FFFFFF"/>
              </a:highlight>
            </a:endParaRPr>
          </a:p>
          <a:p>
            <a:pPr indent="-298450" lvl="0" marL="457200" rtl="0" algn="l">
              <a:lnSpc>
                <a:spcPct val="200000"/>
              </a:lnSpc>
              <a:spcBef>
                <a:spcPts val="0"/>
              </a:spcBef>
              <a:spcAft>
                <a:spcPts val="0"/>
              </a:spcAft>
              <a:buSzPts val="1100"/>
              <a:buChar char="●"/>
            </a:pPr>
            <a:r>
              <a:rPr lang="en" u="sng">
                <a:solidFill>
                  <a:schemeClr val="hlink"/>
                </a:solidFill>
                <a:highlight>
                  <a:srgbClr val="FFFFFF"/>
                </a:highlight>
                <a:hlinkClick r:id="rId4"/>
              </a:rPr>
              <a:t>https://ideas.ted.com/famine-extinction-natural-disasters-takeaways-from-the-new-2022-ipcc-report/</a:t>
            </a:r>
            <a:r>
              <a:rPr lang="en">
                <a:solidFill>
                  <a:srgbClr val="222222"/>
                </a:solidFill>
                <a:highlight>
                  <a:srgbClr val="FFFFFF"/>
                </a:highlight>
              </a:rPr>
              <a:t> 2nd image </a:t>
            </a:r>
            <a:endParaRPr>
              <a:solidFill>
                <a:srgbClr val="222222"/>
              </a:solidFill>
              <a:highlight>
                <a:srgbClr val="FFFFFF"/>
              </a:highlight>
            </a:endParaRPr>
          </a:p>
          <a:p>
            <a:pPr indent="-298450" lvl="0" marL="457200" rtl="0" algn="l">
              <a:lnSpc>
                <a:spcPct val="200000"/>
              </a:lnSpc>
              <a:spcBef>
                <a:spcPts val="0"/>
              </a:spcBef>
              <a:spcAft>
                <a:spcPts val="0"/>
              </a:spcAft>
              <a:buSzPts val="1100"/>
              <a:buChar char="●"/>
            </a:pPr>
            <a:r>
              <a:rPr lang="en" u="sng">
                <a:solidFill>
                  <a:schemeClr val="hlink"/>
                </a:solidFill>
                <a:highlight>
                  <a:srgbClr val="FFFFFF"/>
                </a:highlight>
                <a:hlinkClick r:id="rId5"/>
              </a:rPr>
              <a:t>https://www.climatecouncil.org.au/resources/hard-to-swallow-how-climate-change-is-affecting-australian-food/</a:t>
            </a:r>
            <a:r>
              <a:rPr lang="en">
                <a:solidFill>
                  <a:srgbClr val="222222"/>
                </a:solidFill>
                <a:highlight>
                  <a:srgbClr val="FFFFFF"/>
                </a:highlight>
              </a:rPr>
              <a:t> - info on crops threats and food insecurities </a:t>
            </a:r>
            <a:endParaRPr>
              <a:solidFill>
                <a:srgbClr val="222222"/>
              </a:solidFill>
              <a:highlight>
                <a:srgbClr val="FFFFFF"/>
              </a:highlight>
            </a:endParaRPr>
          </a:p>
          <a:p>
            <a:pPr indent="-298450" lvl="0" marL="457200" rtl="0" algn="l">
              <a:lnSpc>
                <a:spcPct val="115000"/>
              </a:lnSpc>
              <a:spcBef>
                <a:spcPts val="0"/>
              </a:spcBef>
              <a:spcAft>
                <a:spcPts val="0"/>
              </a:spcAft>
              <a:buClr>
                <a:srgbClr val="222222"/>
              </a:buClr>
              <a:buSzPts val="1100"/>
              <a:buChar char="●"/>
            </a:pPr>
            <a:r>
              <a:rPr lang="en">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https://profile.id.com.au/hume/employment-status?WebID=120</a:t>
            </a:r>
            <a:r>
              <a:rPr lang="en">
                <a:solidFill>
                  <a:srgbClr val="222222"/>
                </a:solidFill>
                <a:highlight>
                  <a:srgbClr val="FFFFFF"/>
                </a:highlight>
              </a:rPr>
              <a:t> - Broadmeadows as a disadvantaged community </a:t>
            </a:r>
            <a:endParaRPr>
              <a:solidFill>
                <a:srgbClr val="222222"/>
              </a:solidFill>
              <a:highlight>
                <a:srgbClr val="FFFFFF"/>
              </a:highlight>
            </a:endParaRPr>
          </a:p>
          <a:p>
            <a:pPr indent="-298450" lvl="0" marL="457200" rtl="0" algn="l">
              <a:lnSpc>
                <a:spcPct val="115000"/>
              </a:lnSpc>
              <a:spcBef>
                <a:spcPts val="0"/>
              </a:spcBef>
              <a:spcAft>
                <a:spcPts val="0"/>
              </a:spcAft>
              <a:buClr>
                <a:srgbClr val="222222"/>
              </a:buClr>
              <a:buSzPts val="1100"/>
              <a:buChar char="●"/>
            </a:pPr>
            <a:r>
              <a:t/>
            </a:r>
            <a:endParaRPr>
              <a:solidFill>
                <a:srgbClr val="222222"/>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5f1c5dec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15f1c5dec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Some of BGCS’s planned climate initiatives are the Heat Haven and the Food Forest.</a:t>
            </a:r>
            <a:endParaRPr/>
          </a:p>
          <a:p>
            <a:pPr indent="-298450" lvl="0" marL="457200" rtl="0" algn="l">
              <a:spcBef>
                <a:spcPts val="0"/>
              </a:spcBef>
              <a:spcAft>
                <a:spcPts val="0"/>
              </a:spcAft>
              <a:buClr>
                <a:schemeClr val="dk1"/>
              </a:buClr>
              <a:buSzPts val="1100"/>
              <a:buChar char="●"/>
            </a:pPr>
            <a:r>
              <a:rPr lang="en">
                <a:solidFill>
                  <a:schemeClr val="dk1"/>
                </a:solidFill>
              </a:rPr>
              <a:t>They are similar topics, but are both climate initiatives that will be very helpful for the community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Heat Haven: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Heat Haven provides residents with shelter from the heat waves that come as a result of climate change as we discussed earlier.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current design includes some large fast-growing trees with overlapping canopies as well as a pergola and three umbrellas to help provide shade.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goal is to provide a central shaded area for residents and staff to relax and enjoy in the summertime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Food Forest: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Food Forest initiative supports BGCS’ food program and will provide people with a place to cool down in the adjacent area to the property with extra shade, as well as develop the surrounding land.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current design is just for the initial stage, and includes many types of trees such as apple, plum, and olive trees.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0e2a1c2428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0e2a1c2428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group next had to research circular </a:t>
            </a:r>
            <a:r>
              <a:rPr lang="en"/>
              <a:t>economies</a:t>
            </a:r>
            <a:r>
              <a:rPr lang="en"/>
              <a:t> before we could create a game.</a:t>
            </a:r>
            <a:endParaRPr/>
          </a:p>
          <a:p>
            <a:pPr indent="-298450" lvl="0" marL="457200" rtl="0" algn="l">
              <a:spcBef>
                <a:spcPts val="0"/>
              </a:spcBef>
              <a:spcAft>
                <a:spcPts val="0"/>
              </a:spcAft>
              <a:buSzPts val="1100"/>
              <a:buChar char="●"/>
            </a:pPr>
            <a:r>
              <a:rPr lang="en"/>
              <a:t>All familiar with…</a:t>
            </a:r>
            <a:endParaRPr/>
          </a:p>
          <a:p>
            <a:pPr indent="-298450" lvl="0" marL="457200" rtl="0" algn="l">
              <a:spcBef>
                <a:spcPts val="0"/>
              </a:spcBef>
              <a:spcAft>
                <a:spcPts val="0"/>
              </a:spcAft>
              <a:buSzPts val="1100"/>
              <a:buChar char="●"/>
            </a:pPr>
            <a:r>
              <a:rPr lang="en"/>
              <a:t>Good example we stumbled on to help us understand: space waste</a:t>
            </a:r>
            <a:endParaRPr/>
          </a:p>
          <a:p>
            <a:pPr indent="-298450" lvl="0" marL="457200" rtl="0" algn="l">
              <a:spcBef>
                <a:spcPts val="0"/>
              </a:spcBef>
              <a:spcAft>
                <a:spcPts val="0"/>
              </a:spcAft>
              <a:buSzPts val="1100"/>
              <a:buChar char="●"/>
            </a:pPr>
            <a:r>
              <a:rPr lang="en"/>
              <a:t>Discarded rocket boosters and satellite debris orbit the Earth as a result of NASA’s non-reusable rockets and satellites</a:t>
            </a:r>
            <a:endParaRPr/>
          </a:p>
          <a:p>
            <a:pPr indent="-298450" lvl="0" marL="457200" rtl="0" algn="l">
              <a:spcBef>
                <a:spcPts val="0"/>
              </a:spcBef>
              <a:spcAft>
                <a:spcPts val="0"/>
              </a:spcAft>
              <a:buSzPts val="1100"/>
              <a:buChar char="●"/>
            </a:pPr>
            <a:r>
              <a:rPr lang="en"/>
              <a:t>SpaceX has created the Falcon 9, a reusable rocket that eliminates the needless space waste </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To summarize: This is a prime example of a circular economy, </a:t>
            </a:r>
            <a:r>
              <a:rPr lang="en">
                <a:solidFill>
                  <a:schemeClr val="dk1"/>
                </a:solidFill>
              </a:rPr>
              <a:t>one that “closes the loop” where the resources put into the economy stay in the economy (as little waste as possible)</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Next we spoke with our sponsor to determine prominent circular economies at banksia we can base our game 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BGCS’ climate initiatives will help establish a circular economy for the community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BGCS processes a lot of organic matter from its various food programs to avoid creating waste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Organic matter gets processed w/ vermicompost, bokashi anaerobic pre-composting and aerobic composting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Composted organic matter goes into </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Garden beds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Food Forest to regenerate soil outside Banksia </a:t>
            </a:r>
            <a:endParaRPr>
              <a:solidFill>
                <a:schemeClr val="dk1"/>
              </a:solidFill>
            </a:endParaRPr>
          </a:p>
          <a:p>
            <a:pPr indent="-298450" lvl="3" marL="1828800" rtl="0" algn="l">
              <a:spcBef>
                <a:spcPts val="0"/>
              </a:spcBef>
              <a:spcAft>
                <a:spcPts val="0"/>
              </a:spcAft>
              <a:buClr>
                <a:schemeClr val="dk1"/>
              </a:buClr>
              <a:buSzPts val="1100"/>
              <a:buChar char="●"/>
            </a:pPr>
            <a:r>
              <a:rPr lang="en">
                <a:solidFill>
                  <a:schemeClr val="dk1"/>
                </a:solidFill>
              </a:rPr>
              <a:t>Plant more trees to create the food forest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Food forest will allow BGCS to grow fruits and vegetables, which will contribute to their food programs and create more OM, restarting the cycle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Additionally, this will help combat climate change because bokashi keeps CO2 and methane in the soil</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0e2a1c2428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0e2a1c2428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26204ca40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26204ca40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Evan</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None/>
            </a:pPr>
            <a:r>
              <a:rPr lang="en" sz="1200">
                <a:solidFill>
                  <a:schemeClr val="dk1"/>
                </a:solidFill>
                <a:latin typeface="Old Standard TT"/>
                <a:ea typeface="Old Standard TT"/>
                <a:cs typeface="Old Standard TT"/>
                <a:sym typeface="Old Standard TT"/>
              </a:rPr>
              <a:t>Here is final concept art for the game.</a:t>
            </a:r>
            <a:endParaRPr sz="1200">
              <a:solidFill>
                <a:schemeClr val="dk1"/>
              </a:solidFill>
              <a:latin typeface="Old Standard TT"/>
              <a:ea typeface="Old Standard TT"/>
              <a:cs typeface="Old Standard TT"/>
              <a:sym typeface="Old Standard TT"/>
            </a:endParaRPr>
          </a:p>
          <a:p>
            <a:pPr indent="0" lvl="0" marL="0" rtl="0" algn="l">
              <a:lnSpc>
                <a:spcPct val="150000"/>
              </a:lnSpc>
              <a:spcBef>
                <a:spcPts val="0"/>
              </a:spcBef>
              <a:spcAft>
                <a:spcPts val="0"/>
              </a:spcAft>
              <a:buNone/>
            </a:pPr>
            <a:r>
              <a:t/>
            </a:r>
            <a:endParaRPr sz="1200">
              <a:solidFill>
                <a:schemeClr val="dk1"/>
              </a:solidFill>
              <a:latin typeface="Old Standard TT"/>
              <a:ea typeface="Old Standard TT"/>
              <a:cs typeface="Old Standard TT"/>
              <a:sym typeface="Old Standard TT"/>
            </a:endParaRPr>
          </a:p>
          <a:p>
            <a:pPr indent="0" lvl="0" marL="0" rtl="0" algn="l">
              <a:lnSpc>
                <a:spcPct val="150000"/>
              </a:lnSpc>
              <a:spcBef>
                <a:spcPts val="0"/>
              </a:spcBef>
              <a:spcAft>
                <a:spcPts val="0"/>
              </a:spcAft>
              <a:buNone/>
            </a:pPr>
            <a:r>
              <a:rPr lang="en" sz="1200">
                <a:solidFill>
                  <a:schemeClr val="dk1"/>
                </a:solidFill>
                <a:latin typeface="Old Standard TT"/>
                <a:ea typeface="Old Standard TT"/>
                <a:cs typeface="Old Standard TT"/>
                <a:sym typeface="Old Standard TT"/>
              </a:rPr>
              <a:t>The object of the game is for players to cooperate to sustainably expand Banksia Gardens outwards by gathering resources, trading, crafting, and keeping an eye on waste.</a:t>
            </a:r>
            <a:endParaRPr sz="1200">
              <a:solidFill>
                <a:schemeClr val="dk1"/>
              </a:solidFill>
              <a:latin typeface="Old Standard TT"/>
              <a:ea typeface="Old Standard TT"/>
              <a:cs typeface="Old Standard TT"/>
              <a:sym typeface="Old Standard TT"/>
            </a:endParaRPr>
          </a:p>
          <a:p>
            <a:pPr indent="0" lvl="0" marL="0" rtl="0" algn="l">
              <a:lnSpc>
                <a:spcPct val="150000"/>
              </a:lnSpc>
              <a:spcBef>
                <a:spcPts val="0"/>
              </a:spcBef>
              <a:spcAft>
                <a:spcPts val="0"/>
              </a:spcAft>
              <a:buNone/>
            </a:pPr>
            <a:r>
              <a:rPr lang="en" sz="1200">
                <a:solidFill>
                  <a:schemeClr val="dk1"/>
                </a:solidFill>
                <a:latin typeface="Old Standard TT"/>
                <a:ea typeface="Old Standard TT"/>
                <a:cs typeface="Old Standard TT"/>
                <a:sym typeface="Old Standard TT"/>
              </a:rPr>
              <a:t>Players traverse the board with a spinner.</a:t>
            </a:r>
            <a:endParaRPr sz="1200">
              <a:solidFill>
                <a:schemeClr val="dk1"/>
              </a:solidFill>
              <a:latin typeface="Old Standard TT"/>
              <a:ea typeface="Old Standard TT"/>
              <a:cs typeface="Old Standard TT"/>
              <a:sym typeface="Old Standard TT"/>
            </a:endParaRPr>
          </a:p>
          <a:p>
            <a:pPr indent="0" lvl="0" marL="0" rtl="0" algn="l">
              <a:lnSpc>
                <a:spcPct val="150000"/>
              </a:lnSpc>
              <a:spcBef>
                <a:spcPts val="0"/>
              </a:spcBef>
              <a:spcAft>
                <a:spcPts val="0"/>
              </a:spcAft>
              <a:buNone/>
            </a:pPr>
            <a:r>
              <a:t/>
            </a:r>
            <a:endParaRPr sz="1200">
              <a:solidFill>
                <a:schemeClr val="dk1"/>
              </a:solidFill>
              <a:latin typeface="Old Standard TT"/>
              <a:ea typeface="Old Standard TT"/>
              <a:cs typeface="Old Standard TT"/>
              <a:sym typeface="Old Standard TT"/>
            </a:endParaRPr>
          </a:p>
          <a:p>
            <a:pPr indent="0" lvl="0" marL="0" rtl="0" algn="l">
              <a:lnSpc>
                <a:spcPct val="150000"/>
              </a:lnSpc>
              <a:spcBef>
                <a:spcPts val="0"/>
              </a:spcBef>
              <a:spcAft>
                <a:spcPts val="0"/>
              </a:spcAft>
              <a:buNone/>
            </a:pPr>
            <a:r>
              <a:rPr lang="en" sz="1200">
                <a:solidFill>
                  <a:schemeClr val="dk1"/>
                </a:solidFill>
                <a:latin typeface="Old Standard TT"/>
                <a:ea typeface="Old Standard TT"/>
                <a:cs typeface="Old Standard TT"/>
                <a:sym typeface="Old Standard TT"/>
              </a:rPr>
              <a:t>Go over game pieces/tiles/cards</a:t>
            </a:r>
            <a:endParaRPr sz="12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101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2400"/>
              <a:buNone/>
              <a:defRPr sz="2400">
                <a:solidFill>
                  <a:schemeClr val="accent2"/>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sz="4200">
                <a:solidFill>
                  <a:schemeClr val="lt2"/>
                </a:solidFill>
              </a:defRPr>
            </a:lvl1pPr>
            <a:lvl2pPr lvl="1" rtl="0" algn="ctr">
              <a:spcBef>
                <a:spcPts val="0"/>
              </a:spcBef>
              <a:spcAft>
                <a:spcPts val="0"/>
              </a:spcAft>
              <a:buClr>
                <a:schemeClr val="lt2"/>
              </a:buClr>
              <a:buSzPts val="4200"/>
              <a:buNone/>
              <a:defRPr sz="4200">
                <a:solidFill>
                  <a:schemeClr val="lt2"/>
                </a:solidFill>
              </a:defRPr>
            </a:lvl2pPr>
            <a:lvl3pPr lvl="2" rtl="0" algn="ctr">
              <a:spcBef>
                <a:spcPts val="0"/>
              </a:spcBef>
              <a:spcAft>
                <a:spcPts val="0"/>
              </a:spcAft>
              <a:buClr>
                <a:schemeClr val="lt2"/>
              </a:buClr>
              <a:buSzPts val="4200"/>
              <a:buNone/>
              <a:defRPr sz="4200">
                <a:solidFill>
                  <a:schemeClr val="lt2"/>
                </a:solidFill>
              </a:defRPr>
            </a:lvl3pPr>
            <a:lvl4pPr lvl="3" rtl="0" algn="ctr">
              <a:spcBef>
                <a:spcPts val="0"/>
              </a:spcBef>
              <a:spcAft>
                <a:spcPts val="0"/>
              </a:spcAft>
              <a:buClr>
                <a:schemeClr val="lt2"/>
              </a:buClr>
              <a:buSzPts val="4200"/>
              <a:buNone/>
              <a:defRPr sz="4200">
                <a:solidFill>
                  <a:schemeClr val="lt2"/>
                </a:solidFill>
              </a:defRPr>
            </a:lvl4pPr>
            <a:lvl5pPr lvl="4" rtl="0" algn="ctr">
              <a:spcBef>
                <a:spcPts val="0"/>
              </a:spcBef>
              <a:spcAft>
                <a:spcPts val="0"/>
              </a:spcAft>
              <a:buClr>
                <a:schemeClr val="lt2"/>
              </a:buClr>
              <a:buSzPts val="4200"/>
              <a:buNone/>
              <a:defRPr sz="4200">
                <a:solidFill>
                  <a:schemeClr val="lt2"/>
                </a:solidFill>
              </a:defRPr>
            </a:lvl5pPr>
            <a:lvl6pPr lvl="5" rtl="0" algn="ctr">
              <a:spcBef>
                <a:spcPts val="0"/>
              </a:spcBef>
              <a:spcAft>
                <a:spcPts val="0"/>
              </a:spcAft>
              <a:buClr>
                <a:schemeClr val="lt2"/>
              </a:buClr>
              <a:buSzPts val="4200"/>
              <a:buNone/>
              <a:defRPr sz="4200">
                <a:solidFill>
                  <a:schemeClr val="lt2"/>
                </a:solidFill>
              </a:defRPr>
            </a:lvl6pPr>
            <a:lvl7pPr lvl="6" rtl="0" algn="ctr">
              <a:spcBef>
                <a:spcPts val="0"/>
              </a:spcBef>
              <a:spcAft>
                <a:spcPts val="0"/>
              </a:spcAft>
              <a:buClr>
                <a:schemeClr val="lt2"/>
              </a:buClr>
              <a:buSzPts val="4200"/>
              <a:buNone/>
              <a:defRPr sz="4200">
                <a:solidFill>
                  <a:schemeClr val="lt2"/>
                </a:solidFill>
              </a:defRPr>
            </a:lvl7pPr>
            <a:lvl8pPr lvl="7" rtl="0" algn="ctr">
              <a:spcBef>
                <a:spcPts val="0"/>
              </a:spcBef>
              <a:spcAft>
                <a:spcPts val="0"/>
              </a:spcAft>
              <a:buClr>
                <a:schemeClr val="lt2"/>
              </a:buClr>
              <a:buSzPts val="4200"/>
              <a:buNone/>
              <a:defRPr sz="4200">
                <a:solidFill>
                  <a:schemeClr val="lt2"/>
                </a:solidFill>
              </a:defRPr>
            </a:lvl8pPr>
            <a:lvl9pPr lvl="8" rtl="0"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accent1"/>
              </a:buClr>
              <a:buSzPts val="1800"/>
              <a:buChar char="●"/>
              <a:defRPr>
                <a:solidFill>
                  <a:schemeClr val="accent1"/>
                </a:solidFill>
              </a:defRPr>
            </a:lvl1pPr>
            <a:lvl2pPr indent="-317500" lvl="1" marL="914400" rtl="0">
              <a:spcBef>
                <a:spcPts val="0"/>
              </a:spcBef>
              <a:spcAft>
                <a:spcPts val="0"/>
              </a:spcAft>
              <a:buClr>
                <a:schemeClr val="accent1"/>
              </a:buClr>
              <a:buSzPts val="1400"/>
              <a:buChar char="○"/>
              <a:defRPr>
                <a:solidFill>
                  <a:schemeClr val="accent1"/>
                </a:solidFill>
              </a:defRPr>
            </a:lvl2pPr>
            <a:lvl3pPr indent="-317500" lvl="2" marL="1371600" rtl="0">
              <a:spcBef>
                <a:spcPts val="0"/>
              </a:spcBef>
              <a:spcAft>
                <a:spcPts val="0"/>
              </a:spcAft>
              <a:buClr>
                <a:schemeClr val="accent1"/>
              </a:buClr>
              <a:buSzPts val="1400"/>
              <a:buChar char="■"/>
              <a:defRPr>
                <a:solidFill>
                  <a:schemeClr val="accent1"/>
                </a:solidFill>
              </a:defRPr>
            </a:lvl3pPr>
            <a:lvl4pPr indent="-317500" lvl="3" marL="1828800" rtl="0">
              <a:spcBef>
                <a:spcPts val="0"/>
              </a:spcBef>
              <a:spcAft>
                <a:spcPts val="0"/>
              </a:spcAft>
              <a:buClr>
                <a:schemeClr val="accent1"/>
              </a:buClr>
              <a:buSzPts val="1400"/>
              <a:buChar char="●"/>
              <a:defRPr>
                <a:solidFill>
                  <a:schemeClr val="accent1"/>
                </a:solidFill>
              </a:defRPr>
            </a:lvl4pPr>
            <a:lvl5pPr indent="-317500" lvl="4" marL="2286000" rtl="0">
              <a:spcBef>
                <a:spcPts val="0"/>
              </a:spcBef>
              <a:spcAft>
                <a:spcPts val="0"/>
              </a:spcAft>
              <a:buClr>
                <a:schemeClr val="accent1"/>
              </a:buClr>
              <a:buSzPts val="1400"/>
              <a:buChar char="○"/>
              <a:defRPr>
                <a:solidFill>
                  <a:schemeClr val="accent1"/>
                </a:solidFill>
              </a:defRPr>
            </a:lvl5pPr>
            <a:lvl6pPr indent="-317500" lvl="5" marL="2743200" rtl="0">
              <a:spcBef>
                <a:spcPts val="0"/>
              </a:spcBef>
              <a:spcAft>
                <a:spcPts val="0"/>
              </a:spcAft>
              <a:buClr>
                <a:schemeClr val="accent1"/>
              </a:buClr>
              <a:buSzPts val="1400"/>
              <a:buChar char="■"/>
              <a:defRPr>
                <a:solidFill>
                  <a:schemeClr val="accent1"/>
                </a:solidFill>
              </a:defRPr>
            </a:lvl6pPr>
            <a:lvl7pPr indent="-317500" lvl="6" marL="3200400" rtl="0">
              <a:spcBef>
                <a:spcPts val="0"/>
              </a:spcBef>
              <a:spcAft>
                <a:spcPts val="0"/>
              </a:spcAft>
              <a:buClr>
                <a:schemeClr val="accent1"/>
              </a:buClr>
              <a:buSzPts val="1400"/>
              <a:buChar char="●"/>
              <a:defRPr>
                <a:solidFill>
                  <a:schemeClr val="accent1"/>
                </a:solidFill>
              </a:defRPr>
            </a:lvl7pPr>
            <a:lvl8pPr indent="-317500" lvl="7" marL="3657600" rtl="0">
              <a:spcBef>
                <a:spcPts val="0"/>
              </a:spcBef>
              <a:spcAft>
                <a:spcPts val="0"/>
              </a:spcAft>
              <a:buClr>
                <a:schemeClr val="accent1"/>
              </a:buClr>
              <a:buSzPts val="1400"/>
              <a:buChar char="○"/>
              <a:defRPr>
                <a:solidFill>
                  <a:schemeClr val="accent1"/>
                </a:solidFill>
              </a:defRPr>
            </a:lvl8pPr>
            <a:lvl9pPr indent="-317500" lvl="8" marL="4114800" rtl="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Old Standard TT"/>
                <a:ea typeface="Old Standard TT"/>
                <a:cs typeface="Old Standard TT"/>
                <a:sym typeface="Old Standard TT"/>
              </a:defRPr>
            </a:lvl1pPr>
            <a:lvl2pPr lvl="1" rtl="0" algn="r">
              <a:buNone/>
              <a:defRPr sz="1000">
                <a:solidFill>
                  <a:schemeClr val="dk1"/>
                </a:solidFill>
                <a:latin typeface="Old Standard TT"/>
                <a:ea typeface="Old Standard TT"/>
                <a:cs typeface="Old Standard TT"/>
                <a:sym typeface="Old Standard TT"/>
              </a:defRPr>
            </a:lvl2pPr>
            <a:lvl3pPr lvl="2" rtl="0" algn="r">
              <a:buNone/>
              <a:defRPr sz="1000">
                <a:solidFill>
                  <a:schemeClr val="dk1"/>
                </a:solidFill>
                <a:latin typeface="Old Standard TT"/>
                <a:ea typeface="Old Standard TT"/>
                <a:cs typeface="Old Standard TT"/>
                <a:sym typeface="Old Standard TT"/>
              </a:defRPr>
            </a:lvl3pPr>
            <a:lvl4pPr lvl="3" rtl="0" algn="r">
              <a:buNone/>
              <a:defRPr sz="1000">
                <a:solidFill>
                  <a:schemeClr val="dk1"/>
                </a:solidFill>
                <a:latin typeface="Old Standard TT"/>
                <a:ea typeface="Old Standard TT"/>
                <a:cs typeface="Old Standard TT"/>
                <a:sym typeface="Old Standard TT"/>
              </a:defRPr>
            </a:lvl4pPr>
            <a:lvl5pPr lvl="4" rtl="0" algn="r">
              <a:buNone/>
              <a:defRPr sz="1000">
                <a:solidFill>
                  <a:schemeClr val="dk1"/>
                </a:solidFill>
                <a:latin typeface="Old Standard TT"/>
                <a:ea typeface="Old Standard TT"/>
                <a:cs typeface="Old Standard TT"/>
                <a:sym typeface="Old Standard TT"/>
              </a:defRPr>
            </a:lvl5pPr>
            <a:lvl6pPr lvl="5" rtl="0" algn="r">
              <a:buNone/>
              <a:defRPr sz="1000">
                <a:solidFill>
                  <a:schemeClr val="dk1"/>
                </a:solidFill>
                <a:latin typeface="Old Standard TT"/>
                <a:ea typeface="Old Standard TT"/>
                <a:cs typeface="Old Standard TT"/>
                <a:sym typeface="Old Standard TT"/>
              </a:defRPr>
            </a:lvl6pPr>
            <a:lvl7pPr lvl="6" rtl="0" algn="r">
              <a:buNone/>
              <a:defRPr sz="1000">
                <a:solidFill>
                  <a:schemeClr val="dk1"/>
                </a:solidFill>
                <a:latin typeface="Old Standard TT"/>
                <a:ea typeface="Old Standard TT"/>
                <a:cs typeface="Old Standard TT"/>
                <a:sym typeface="Old Standard TT"/>
              </a:defRPr>
            </a:lvl7pPr>
            <a:lvl8pPr lvl="7" rtl="0" algn="r">
              <a:buNone/>
              <a:defRPr sz="1000">
                <a:solidFill>
                  <a:schemeClr val="dk1"/>
                </a:solidFill>
                <a:latin typeface="Old Standard TT"/>
                <a:ea typeface="Old Standard TT"/>
                <a:cs typeface="Old Standard TT"/>
                <a:sym typeface="Old Standard TT"/>
              </a:defRPr>
            </a:lvl8pPr>
            <a:lvl9pPr lvl="8" rtl="0"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13.png"/><Relationship Id="rId7" Type="http://schemas.openxmlformats.org/officeDocument/2006/relationships/image" Target="../media/image39.png"/><Relationship Id="rId8" Type="http://schemas.openxmlformats.org/officeDocument/2006/relationships/image" Target="../media/image24.png"/><Relationship Id="rId10"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5.jpg"/><Relationship Id="rId4" Type="http://schemas.openxmlformats.org/officeDocument/2006/relationships/image" Target="../media/image42.jpg"/><Relationship Id="rId5" Type="http://schemas.openxmlformats.org/officeDocument/2006/relationships/image" Target="../media/image40.jpg"/><Relationship Id="rId6"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66.png"/><Relationship Id="rId9" Type="http://schemas.openxmlformats.org/officeDocument/2006/relationships/image" Target="../media/image1.png"/><Relationship Id="rId5" Type="http://schemas.openxmlformats.org/officeDocument/2006/relationships/image" Target="../media/image54.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hyperlink" Target="http://drive.google.com/file/d/1xpWRGEYpSrOIknMw8Aow1RtvEfHUDs52/vie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60.png"/><Relationship Id="rId5" Type="http://schemas.openxmlformats.org/officeDocument/2006/relationships/image" Target="../media/image53.jpg"/><Relationship Id="rId6"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drive.google.com/file/d/1JYIfDCZB52CGDxi99ASBYKcc0ARXK8j5/view"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mailto:gr-m22-game@wpi.edu" TargetMode="External"/><Relationship Id="rId4" Type="http://schemas.openxmlformats.org/officeDocument/2006/relationships/hyperlink" Target="https://sites.google.com/view/m22-game/home" TargetMode="External"/><Relationship Id="rId5" Type="http://schemas.openxmlformats.org/officeDocument/2006/relationships/hyperlink" Target="https://banksiagardens.org.au/" TargetMode="External"/><Relationship Id="rId6" Type="http://schemas.openxmlformats.org/officeDocument/2006/relationships/image" Target="../media/image50.png"/><Relationship Id="rId7" Type="http://schemas.openxmlformats.org/officeDocument/2006/relationships/image" Target="../media/image52.png"/><Relationship Id="rId8"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6.jpg"/></Relationships>
</file>

<file path=ppt/slides/_rels/slide19.xml.rels><?xml version="1.0" encoding="UTF-8" standalone="yes"?><Relationships xmlns="http://schemas.openxmlformats.org/package/2006/relationships"><Relationship Id="rId40" Type="http://schemas.openxmlformats.org/officeDocument/2006/relationships/hyperlink" Target="https://www.zotero.org/google-docs/?5QcpvM" TargetMode="External"/><Relationship Id="rId20" Type="http://schemas.openxmlformats.org/officeDocument/2006/relationships/hyperlink" Target="https://www.zotero.org/google-docs/?5QcpvM" TargetMode="External"/><Relationship Id="rId42" Type="http://schemas.openxmlformats.org/officeDocument/2006/relationships/hyperlink" Target="https://doi.org/10.3390/horticulturae4030027" TargetMode="External"/><Relationship Id="rId41" Type="http://schemas.openxmlformats.org/officeDocument/2006/relationships/hyperlink" Target="https://www.zotero.org/google-docs/?5QcpvM" TargetMode="External"/><Relationship Id="rId22" Type="http://schemas.openxmlformats.org/officeDocument/2006/relationships/hyperlink" Target="https://www.zotero.org/google-docs/?5QcpvM" TargetMode="External"/><Relationship Id="rId21" Type="http://schemas.openxmlformats.org/officeDocument/2006/relationships/hyperlink" Target="https://www.zotero.org/google-docs/?5QcpvM" TargetMode="External"/><Relationship Id="rId24" Type="http://schemas.openxmlformats.org/officeDocument/2006/relationships/hyperlink" Target="https://www.zotero.org/google-docs/?5QcpvM" TargetMode="External"/><Relationship Id="rId23" Type="http://schemas.openxmlformats.org/officeDocument/2006/relationships/hyperlink" Target="https://www.zotero.org/google-docs/?5QcpvM" TargetMode="External"/><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zotero.org/google-docs/?5QcpvM" TargetMode="External"/><Relationship Id="rId4" Type="http://schemas.openxmlformats.org/officeDocument/2006/relationships/hyperlink" Target="https://www.zotero.org/google-docs/?5QcpvM" TargetMode="External"/><Relationship Id="rId9" Type="http://schemas.openxmlformats.org/officeDocument/2006/relationships/hyperlink" Target="https://www.zotero.org/google-docs/?5QcpvM" TargetMode="External"/><Relationship Id="rId26" Type="http://schemas.openxmlformats.org/officeDocument/2006/relationships/hyperlink" Target="https://www.zotero.org/google-docs/?5QcpvM" TargetMode="External"/><Relationship Id="rId25" Type="http://schemas.openxmlformats.org/officeDocument/2006/relationships/hyperlink" Target="https://www.zotero.org/google-docs/?5QcpvM" TargetMode="External"/><Relationship Id="rId28" Type="http://schemas.openxmlformats.org/officeDocument/2006/relationships/hyperlink" Target="https://www.zotero.org/google-docs/?5QcpvM" TargetMode="External"/><Relationship Id="rId27" Type="http://schemas.openxmlformats.org/officeDocument/2006/relationships/hyperlink" Target="https://www.zotero.org/google-docs/?5QcpvM" TargetMode="External"/><Relationship Id="rId5" Type="http://schemas.openxmlformats.org/officeDocument/2006/relationships/hyperlink" Target="https://www.zotero.org/google-docs/?5QcpvM" TargetMode="External"/><Relationship Id="rId6" Type="http://schemas.openxmlformats.org/officeDocument/2006/relationships/hyperlink" Target="https://www.zotero.org/google-docs/?5QcpvM" TargetMode="External"/><Relationship Id="rId29" Type="http://schemas.openxmlformats.org/officeDocument/2006/relationships/hyperlink" Target="https://www.zotero.org/google-docs/?5QcpvM" TargetMode="External"/><Relationship Id="rId7" Type="http://schemas.openxmlformats.org/officeDocument/2006/relationships/hyperlink" Target="https://www.zotero.org/google-docs/?5QcpvM" TargetMode="External"/><Relationship Id="rId8" Type="http://schemas.openxmlformats.org/officeDocument/2006/relationships/hyperlink" Target="https://www.zotero.org/google-docs/?5QcpvM" TargetMode="External"/><Relationship Id="rId31" Type="http://schemas.openxmlformats.org/officeDocument/2006/relationships/hyperlink" Target="https://www.zotero.org/google-docs/?5QcpvM" TargetMode="External"/><Relationship Id="rId30" Type="http://schemas.openxmlformats.org/officeDocument/2006/relationships/hyperlink" Target="https://www.zotero.org/google-docs/?5QcpvM" TargetMode="External"/><Relationship Id="rId11" Type="http://schemas.openxmlformats.org/officeDocument/2006/relationships/hyperlink" Target="https://www.zotero.org/google-docs/?5QcpvM" TargetMode="External"/><Relationship Id="rId33" Type="http://schemas.openxmlformats.org/officeDocument/2006/relationships/hyperlink" Target="https://www.zotero.org/google-docs/?5QcpvM" TargetMode="External"/><Relationship Id="rId10" Type="http://schemas.openxmlformats.org/officeDocument/2006/relationships/hyperlink" Target="https://www.zotero.org/google-docs/?5QcpvM" TargetMode="External"/><Relationship Id="rId32" Type="http://schemas.openxmlformats.org/officeDocument/2006/relationships/hyperlink" Target="https://www.zotero.org/google-docs/?5QcpvM" TargetMode="External"/><Relationship Id="rId13" Type="http://schemas.openxmlformats.org/officeDocument/2006/relationships/hyperlink" Target="https://doi.org/10.1038/s43247-020-00065-8" TargetMode="External"/><Relationship Id="rId35" Type="http://schemas.openxmlformats.org/officeDocument/2006/relationships/hyperlink" Target="https://www.zotero.org/google-docs/?5QcpvM" TargetMode="External"/><Relationship Id="rId12" Type="http://schemas.openxmlformats.org/officeDocument/2006/relationships/hyperlink" Target="https://www.zotero.org/google-docs/?5QcpvM" TargetMode="External"/><Relationship Id="rId34" Type="http://schemas.openxmlformats.org/officeDocument/2006/relationships/hyperlink" Target="https://www.zotero.org/google-docs/?5QcpvM" TargetMode="External"/><Relationship Id="rId15" Type="http://schemas.openxmlformats.org/officeDocument/2006/relationships/hyperlink" Target="https://www.zotero.org/google-docs/?5QcpvM" TargetMode="External"/><Relationship Id="rId37" Type="http://schemas.openxmlformats.org/officeDocument/2006/relationships/hyperlink" Target="https://www.zotero.org/google-docs/?5QcpvM" TargetMode="External"/><Relationship Id="rId14" Type="http://schemas.openxmlformats.org/officeDocument/2006/relationships/hyperlink" Target="https://www.zotero.org/google-docs/?5QcpvM" TargetMode="External"/><Relationship Id="rId36" Type="http://schemas.openxmlformats.org/officeDocument/2006/relationships/hyperlink" Target="https://www.zotero.org/google-docs/?5QcpvM" TargetMode="External"/><Relationship Id="rId17" Type="http://schemas.openxmlformats.org/officeDocument/2006/relationships/hyperlink" Target="https://themasites.pbl.nl/o/circular-economy/" TargetMode="External"/><Relationship Id="rId39" Type="http://schemas.openxmlformats.org/officeDocument/2006/relationships/hyperlink" Target="https://www.zotero.org/google-docs/?5QcpvM" TargetMode="External"/><Relationship Id="rId16" Type="http://schemas.openxmlformats.org/officeDocument/2006/relationships/hyperlink" Target="https://www.zotero.org/google-docs/?5QcpvM" TargetMode="External"/><Relationship Id="rId38" Type="http://schemas.openxmlformats.org/officeDocument/2006/relationships/hyperlink" Target="https://www.zotero.org/google-docs/?5QcpvM" TargetMode="External"/><Relationship Id="rId19" Type="http://schemas.openxmlformats.org/officeDocument/2006/relationships/hyperlink" Target="https://www.zotero.org/google-docs/?5QcpvM" TargetMode="External"/><Relationship Id="rId18" Type="http://schemas.openxmlformats.org/officeDocument/2006/relationships/hyperlink" Target="https://www.zotero.org/google-docs/?5Qcpv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0" Type="http://schemas.openxmlformats.org/officeDocument/2006/relationships/hyperlink" Target="https://www.zotero.org/google-docs/?5QcpvM" TargetMode="External"/><Relationship Id="rId22" Type="http://schemas.openxmlformats.org/officeDocument/2006/relationships/hyperlink" Target="https://www.zotero.org/google-docs/?5QcpvM" TargetMode="External"/><Relationship Id="rId21" Type="http://schemas.openxmlformats.org/officeDocument/2006/relationships/hyperlink" Target="https://www.zotero.org/google-docs/?5QcpvM" TargetMode="External"/><Relationship Id="rId24" Type="http://schemas.openxmlformats.org/officeDocument/2006/relationships/hyperlink" Target="https://www.conserve-energy-future.com/types-methods-importance-irrigation.php" TargetMode="External"/><Relationship Id="rId23" Type="http://schemas.openxmlformats.org/officeDocument/2006/relationships/hyperlink" Target="https://www.zotero.org/google-docs/?5QcpvM" TargetMode="External"/><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pixabay.com/photos/ux-prototyping-design-webdesign-788002/" TargetMode="External"/><Relationship Id="rId4" Type="http://schemas.openxmlformats.org/officeDocument/2006/relationships/hyperlink" Target="https://www.zotero.org/google-docs/?5QcpvM" TargetMode="External"/><Relationship Id="rId9" Type="http://schemas.openxmlformats.org/officeDocument/2006/relationships/hyperlink" Target="https://www.zotero.org/google-docs/?5QcpvM" TargetMode="External"/><Relationship Id="rId26" Type="http://schemas.openxmlformats.org/officeDocument/2006/relationships/hyperlink" Target="https://unsplash.com/photos/Y_bpePELbPo" TargetMode="External"/><Relationship Id="rId25" Type="http://schemas.openxmlformats.org/officeDocument/2006/relationships/hyperlink" Target="https://unsplash.com/photos/NrS53eUKgiE" TargetMode="External"/><Relationship Id="rId28" Type="http://schemas.openxmlformats.org/officeDocument/2006/relationships/hyperlink" Target="https://unsplash.com/photos/xDSD3Vmzh70" TargetMode="External"/><Relationship Id="rId27" Type="http://schemas.openxmlformats.org/officeDocument/2006/relationships/hyperlink" Target="https://unsplash.com/photos/JaoVGh5aJ3E" TargetMode="External"/><Relationship Id="rId5" Type="http://schemas.openxmlformats.org/officeDocument/2006/relationships/hyperlink" Target="https://www.zotero.org/google-docs/?5QcpvM" TargetMode="External"/><Relationship Id="rId6" Type="http://schemas.openxmlformats.org/officeDocument/2006/relationships/hyperlink" Target="https://www.zotero.org/google-docs/?5QcpvM" TargetMode="External"/><Relationship Id="rId29" Type="http://schemas.openxmlformats.org/officeDocument/2006/relationships/hyperlink" Target="https://www.zotero.org/google-docs/?5QcpvM" TargetMode="External"/><Relationship Id="rId7" Type="http://schemas.openxmlformats.org/officeDocument/2006/relationships/hyperlink" Target="https://www.zotero.org/google-docs/?5QcpvM" TargetMode="External"/><Relationship Id="rId8" Type="http://schemas.openxmlformats.org/officeDocument/2006/relationships/hyperlink" Target="https://www.zotero.org/google-docs/?5QcpvM" TargetMode="External"/><Relationship Id="rId31" Type="http://schemas.openxmlformats.org/officeDocument/2006/relationships/hyperlink" Target="https://www.zotero.org/google-docs/?5QcpvM" TargetMode="External"/><Relationship Id="rId30" Type="http://schemas.openxmlformats.org/officeDocument/2006/relationships/hyperlink" Target="https://www.zotero.org/google-docs/?5QcpvM" TargetMode="External"/><Relationship Id="rId11" Type="http://schemas.openxmlformats.org/officeDocument/2006/relationships/hyperlink" Target="https://www.zotero.org/google-docs/?5QcpvM" TargetMode="External"/><Relationship Id="rId33" Type="http://schemas.openxmlformats.org/officeDocument/2006/relationships/hyperlink" Target="https://www.zotero.org/google-docs/?5QcpvM" TargetMode="External"/><Relationship Id="rId10" Type="http://schemas.openxmlformats.org/officeDocument/2006/relationships/hyperlink" Target="https://www.zotero.org/google-docs/?5QcpvM" TargetMode="External"/><Relationship Id="rId32" Type="http://schemas.openxmlformats.org/officeDocument/2006/relationships/hyperlink" Target="https://www.zotero.org/google-docs/?5QcpvM" TargetMode="External"/><Relationship Id="rId13" Type="http://schemas.openxmlformats.org/officeDocument/2006/relationships/hyperlink" Target="https://www.zotero.org/google-docs/?5QcpvM" TargetMode="External"/><Relationship Id="rId12" Type="http://schemas.openxmlformats.org/officeDocument/2006/relationships/hyperlink" Target="https://www.zotero.org/google-docs/?5QcpvM" TargetMode="External"/><Relationship Id="rId34" Type="http://schemas.openxmlformats.org/officeDocument/2006/relationships/hyperlink" Target="https://banksiagardens.org.au/wpi-in-melbourne/" TargetMode="External"/><Relationship Id="rId15" Type="http://schemas.openxmlformats.org/officeDocument/2006/relationships/hyperlink" Target="https://www.zotero.org/google-docs/?5QcpvM" TargetMode="External"/><Relationship Id="rId14" Type="http://schemas.openxmlformats.org/officeDocument/2006/relationships/hyperlink" Target="https://www.zotero.org/google-docs/?5QcpvM" TargetMode="External"/><Relationship Id="rId17" Type="http://schemas.openxmlformats.org/officeDocument/2006/relationships/hyperlink" Target="https://www.zotero.org/google-docs/?5QcpvM" TargetMode="External"/><Relationship Id="rId16" Type="http://schemas.openxmlformats.org/officeDocument/2006/relationships/hyperlink" Target="https://www.zotero.org/google-docs/?5QcpvM" TargetMode="External"/><Relationship Id="rId19" Type="http://schemas.openxmlformats.org/officeDocument/2006/relationships/hyperlink" Target="https://www.zotero.org/google-docs/?5QcpvM" TargetMode="External"/><Relationship Id="rId18" Type="http://schemas.openxmlformats.org/officeDocument/2006/relationships/hyperlink" Target="https://www.zotero.org/google-docs/?5Qcpv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hyperlink" Target="http://drive.google.com/file/d/1CTnEr9TqymExbgJlMm6n54vFuavD3g8g/view" TargetMode="External"/><Relationship Id="rId5" Type="http://schemas.openxmlformats.org/officeDocument/2006/relationships/image" Target="../media/image46.png"/><Relationship Id="rId6"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2.jp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0.jpg"/><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7.jpg"/><Relationship Id="rId4" Type="http://schemas.openxmlformats.org/officeDocument/2006/relationships/image" Target="../media/image45.jpg"/><Relationship Id="rId5"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1.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gif"/><Relationship Id="rId4" Type="http://schemas.openxmlformats.org/officeDocument/2006/relationships/image" Target="../media/image47.png"/><Relationship Id="rId5" Type="http://schemas.openxmlformats.org/officeDocument/2006/relationships/image" Target="../media/image23.png"/><Relationship Id="rId6" Type="http://schemas.openxmlformats.org/officeDocument/2006/relationships/hyperlink" Target="http://drive.google.com/file/d/1BZMD4Z6OhDWuwNKA2s85T0a6t5GLJZUv/view" TargetMode="External"/><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hyperlink" Target="https://www.zotero.org/google-docs/?5QcpvM" TargetMode="External"/><Relationship Id="rId6" Type="http://schemas.openxmlformats.org/officeDocument/2006/relationships/hyperlink" Target="https://www.zotero.org/google-docs/?5QcpvM" TargetMode="External"/><Relationship Id="rId7" Type="http://schemas.openxmlformats.org/officeDocument/2006/relationships/hyperlink" Target="https://www.zotero.org/google-docs/?5Qcpv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0" Type="http://schemas.openxmlformats.org/officeDocument/2006/relationships/image" Target="../media/image31.png"/><Relationship Id="rId22" Type="http://schemas.openxmlformats.org/officeDocument/2006/relationships/image" Target="../media/image41.png"/><Relationship Id="rId21" Type="http://schemas.openxmlformats.org/officeDocument/2006/relationships/image" Target="../media/image27.png"/><Relationship Id="rId24" Type="http://schemas.openxmlformats.org/officeDocument/2006/relationships/image" Target="../media/image38.png"/><Relationship Id="rId23"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0.png"/><Relationship Id="rId4" Type="http://schemas.openxmlformats.org/officeDocument/2006/relationships/image" Target="../media/image7.png"/><Relationship Id="rId9" Type="http://schemas.openxmlformats.org/officeDocument/2006/relationships/image" Target="../media/image30.png"/><Relationship Id="rId25" Type="http://schemas.openxmlformats.org/officeDocument/2006/relationships/image" Target="../media/image37.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4.png"/><Relationship Id="rId8" Type="http://schemas.openxmlformats.org/officeDocument/2006/relationships/image" Target="../media/image13.png"/><Relationship Id="rId11" Type="http://schemas.openxmlformats.org/officeDocument/2006/relationships/image" Target="../media/image21.png"/><Relationship Id="rId10" Type="http://schemas.openxmlformats.org/officeDocument/2006/relationships/image" Target="../media/image18.png"/><Relationship Id="rId13" Type="http://schemas.openxmlformats.org/officeDocument/2006/relationships/image" Target="../media/image15.png"/><Relationship Id="rId12" Type="http://schemas.openxmlformats.org/officeDocument/2006/relationships/image" Target="../media/image17.png"/><Relationship Id="rId15" Type="http://schemas.openxmlformats.org/officeDocument/2006/relationships/image" Target="../media/image20.png"/><Relationship Id="rId14" Type="http://schemas.openxmlformats.org/officeDocument/2006/relationships/image" Target="../media/image24.png"/><Relationship Id="rId17" Type="http://schemas.openxmlformats.org/officeDocument/2006/relationships/image" Target="../media/image33.png"/><Relationship Id="rId16" Type="http://schemas.openxmlformats.org/officeDocument/2006/relationships/image" Target="../media/image22.png"/><Relationship Id="rId19" Type="http://schemas.openxmlformats.org/officeDocument/2006/relationships/image" Target="../media/image32.png"/><Relationship Id="rId18"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893300"/>
            <a:ext cx="8118600" cy="1522800"/>
          </a:xfrm>
          <a:prstGeom prst="rect">
            <a:avLst/>
          </a:prstGeom>
        </p:spPr>
        <p:txBody>
          <a:bodyPr anchorCtr="0" anchor="b" bIns="91425" lIns="91425" spcFirstLastPara="1" rIns="91425" wrap="square" tIns="91425">
            <a:normAutofit fontScale="90000"/>
          </a:bodyPr>
          <a:lstStyle/>
          <a:p>
            <a:pPr indent="0" lvl="0" marL="0" rtl="0" algn="ctr">
              <a:lnSpc>
                <a:spcPct val="115000"/>
              </a:lnSpc>
              <a:spcBef>
                <a:spcPts val="0"/>
              </a:spcBef>
              <a:spcAft>
                <a:spcPts val="0"/>
              </a:spcAft>
              <a:buNone/>
            </a:pPr>
            <a:r>
              <a:rPr b="1" lang="en" sz="2300">
                <a:solidFill>
                  <a:schemeClr val="dk2"/>
                </a:solidFill>
              </a:rPr>
              <a:t> </a:t>
            </a:r>
            <a:r>
              <a:rPr b="1" lang="en" sz="2633">
                <a:solidFill>
                  <a:schemeClr val="dk2"/>
                </a:solidFill>
              </a:rPr>
              <a:t>Designing </a:t>
            </a:r>
            <a:r>
              <a:rPr b="1" lang="en" sz="2633">
                <a:solidFill>
                  <a:schemeClr val="dk2"/>
                </a:solidFill>
              </a:rPr>
              <a:t>A Circular Economy Board Game to </a:t>
            </a:r>
            <a:r>
              <a:rPr b="1" lang="en" sz="2633">
                <a:solidFill>
                  <a:schemeClr val="dk2"/>
                </a:solidFill>
              </a:rPr>
              <a:t>Engage the Banksia Community with Climate Resilience Efforts</a:t>
            </a:r>
            <a:endParaRPr b="1" sz="2633">
              <a:solidFill>
                <a:schemeClr val="dk2"/>
              </a:solidFill>
            </a:endParaRPr>
          </a:p>
          <a:p>
            <a:pPr indent="0" lvl="0" marL="0" rtl="0" algn="ctr">
              <a:lnSpc>
                <a:spcPct val="115000"/>
              </a:lnSpc>
              <a:spcBef>
                <a:spcPts val="0"/>
              </a:spcBef>
              <a:spcAft>
                <a:spcPts val="0"/>
              </a:spcAft>
              <a:buNone/>
            </a:pPr>
            <a:r>
              <a:t/>
            </a:r>
            <a:endParaRPr>
              <a:solidFill>
                <a:schemeClr val="dk2"/>
              </a:solidFill>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0"/>
              </a:spcAft>
              <a:buSzPts val="1018"/>
              <a:buNone/>
            </a:pPr>
            <a:r>
              <a:rPr lang="en" sz="1920">
                <a:solidFill>
                  <a:schemeClr val="dk2"/>
                </a:solidFill>
              </a:rPr>
              <a:t>By: </a:t>
            </a:r>
            <a:r>
              <a:rPr lang="en" sz="1920">
                <a:solidFill>
                  <a:schemeClr val="dk2"/>
                </a:solidFill>
              </a:rPr>
              <a:t>Sean O’Connor, </a:t>
            </a:r>
            <a:r>
              <a:rPr lang="en" sz="1920">
                <a:solidFill>
                  <a:schemeClr val="dk2"/>
                </a:solidFill>
              </a:rPr>
              <a:t>Jonathan Metcalf, Evan Vadeboncoeur, &amp; </a:t>
            </a:r>
            <a:r>
              <a:rPr lang="en" sz="1920">
                <a:solidFill>
                  <a:schemeClr val="dk2"/>
                </a:solidFill>
              </a:rPr>
              <a:t>Elitumaini Swai</a:t>
            </a:r>
            <a:endParaRPr sz="1920">
              <a:solidFill>
                <a:schemeClr val="dk2"/>
              </a:solidFill>
            </a:endParaRPr>
          </a:p>
        </p:txBody>
      </p:sp>
      <p:pic>
        <p:nvPicPr>
          <p:cNvPr id="61" name="Google Shape;61;p13"/>
          <p:cNvPicPr preferRelativeResize="0"/>
          <p:nvPr/>
        </p:nvPicPr>
        <p:blipFill>
          <a:blip r:embed="rId3">
            <a:alphaModFix/>
          </a:blip>
          <a:stretch>
            <a:fillRect/>
          </a:stretch>
        </p:blipFill>
        <p:spPr>
          <a:xfrm>
            <a:off x="7130975" y="0"/>
            <a:ext cx="1970250" cy="1030850"/>
          </a:xfrm>
          <a:prstGeom prst="rect">
            <a:avLst/>
          </a:prstGeom>
          <a:noFill/>
          <a:ln>
            <a:noFill/>
          </a:ln>
        </p:spPr>
      </p:pic>
      <p:sp>
        <p:nvSpPr>
          <p:cNvPr id="62" name="Google Shape;62;p13"/>
          <p:cNvSpPr txBox="1"/>
          <p:nvPr/>
        </p:nvSpPr>
        <p:spPr>
          <a:xfrm>
            <a:off x="8092500" y="4349675"/>
            <a:ext cx="105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roxima Nova"/>
                <a:ea typeface="Proxima Nova"/>
                <a:cs typeface="Proxima Nova"/>
                <a:sym typeface="Proxima Nova"/>
              </a:rPr>
              <a:t>28/4/2022</a:t>
            </a:r>
            <a:endParaRPr>
              <a:solidFill>
                <a:schemeClr val="dk2"/>
              </a:solidFill>
              <a:latin typeface="Proxima Nova"/>
              <a:ea typeface="Proxima Nova"/>
              <a:cs typeface="Proxima Nova"/>
              <a:sym typeface="Proxima Nova"/>
            </a:endParaRPr>
          </a:p>
        </p:txBody>
      </p:sp>
      <p:sp>
        <p:nvSpPr>
          <p:cNvPr id="63" name="Google Shape;6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64" name="Google Shape;64;p13"/>
          <p:cNvPicPr preferRelativeResize="0"/>
          <p:nvPr/>
        </p:nvPicPr>
        <p:blipFill>
          <a:blip r:embed="rId4">
            <a:alphaModFix/>
          </a:blip>
          <a:stretch>
            <a:fillRect/>
          </a:stretch>
        </p:blipFill>
        <p:spPr>
          <a:xfrm>
            <a:off x="171100" y="273625"/>
            <a:ext cx="1497074" cy="48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2"/>
          <p:cNvSpPr txBox="1"/>
          <p:nvPr>
            <p:ph type="title"/>
          </p:nvPr>
        </p:nvSpPr>
        <p:spPr>
          <a:xfrm>
            <a:off x="232425" y="839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Connection to Circular Economies</a:t>
            </a:r>
            <a:endParaRPr b="1">
              <a:solidFill>
                <a:schemeClr val="dk2"/>
              </a:solidFill>
            </a:endParaRPr>
          </a:p>
        </p:txBody>
      </p:sp>
      <p:sp>
        <p:nvSpPr>
          <p:cNvPr id="170" name="Google Shape;17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1" name="Google Shape;171;p22"/>
          <p:cNvPicPr preferRelativeResize="0"/>
          <p:nvPr/>
        </p:nvPicPr>
        <p:blipFill>
          <a:blip r:embed="rId3">
            <a:alphaModFix/>
          </a:blip>
          <a:stretch>
            <a:fillRect/>
          </a:stretch>
        </p:blipFill>
        <p:spPr>
          <a:xfrm>
            <a:off x="3558972" y="3935350"/>
            <a:ext cx="1034525" cy="889525"/>
          </a:xfrm>
          <a:prstGeom prst="rect">
            <a:avLst/>
          </a:prstGeom>
          <a:noFill/>
          <a:ln>
            <a:noFill/>
          </a:ln>
          <a:effectLst>
            <a:outerShdw blurRad="57150" rotWithShape="0" algn="bl" dir="5400000" dist="19050">
              <a:srgbClr val="000000">
                <a:alpha val="50000"/>
              </a:srgbClr>
            </a:outerShdw>
          </a:effectLst>
        </p:spPr>
      </p:pic>
      <p:pic>
        <p:nvPicPr>
          <p:cNvPr id="172" name="Google Shape;172;p22"/>
          <p:cNvPicPr preferRelativeResize="0"/>
          <p:nvPr/>
        </p:nvPicPr>
        <p:blipFill>
          <a:blip r:embed="rId4">
            <a:alphaModFix/>
          </a:blip>
          <a:stretch>
            <a:fillRect/>
          </a:stretch>
        </p:blipFill>
        <p:spPr>
          <a:xfrm>
            <a:off x="3538188" y="697125"/>
            <a:ext cx="1076090" cy="965175"/>
          </a:xfrm>
          <a:prstGeom prst="rect">
            <a:avLst/>
          </a:prstGeom>
          <a:noFill/>
          <a:ln>
            <a:noFill/>
          </a:ln>
          <a:effectLst>
            <a:outerShdw blurRad="57150" rotWithShape="0" algn="bl" dir="5400000" dist="19050">
              <a:srgbClr val="000000">
                <a:alpha val="50000"/>
              </a:srgbClr>
            </a:outerShdw>
          </a:effectLst>
        </p:spPr>
      </p:pic>
      <p:pic>
        <p:nvPicPr>
          <p:cNvPr id="173" name="Google Shape;173;p22"/>
          <p:cNvPicPr preferRelativeResize="0"/>
          <p:nvPr/>
        </p:nvPicPr>
        <p:blipFill>
          <a:blip r:embed="rId5">
            <a:alphaModFix/>
          </a:blip>
          <a:stretch>
            <a:fillRect/>
          </a:stretch>
        </p:blipFill>
        <p:spPr>
          <a:xfrm>
            <a:off x="6445723" y="2819439"/>
            <a:ext cx="614722" cy="507264"/>
          </a:xfrm>
          <a:prstGeom prst="rect">
            <a:avLst/>
          </a:prstGeom>
          <a:noFill/>
          <a:ln>
            <a:noFill/>
          </a:ln>
          <a:effectLst>
            <a:outerShdw blurRad="57150" rotWithShape="0" algn="bl" dir="5400000" dist="19050">
              <a:srgbClr val="000000">
                <a:alpha val="50000"/>
              </a:srgbClr>
            </a:outerShdw>
          </a:effectLst>
        </p:spPr>
      </p:pic>
      <p:pic>
        <p:nvPicPr>
          <p:cNvPr id="174" name="Google Shape;174;p22"/>
          <p:cNvPicPr preferRelativeResize="0"/>
          <p:nvPr/>
        </p:nvPicPr>
        <p:blipFill>
          <a:blip r:embed="rId6">
            <a:alphaModFix/>
          </a:blip>
          <a:stretch>
            <a:fillRect/>
          </a:stretch>
        </p:blipFill>
        <p:spPr>
          <a:xfrm>
            <a:off x="5718537" y="2820515"/>
            <a:ext cx="538651" cy="505099"/>
          </a:xfrm>
          <a:prstGeom prst="rect">
            <a:avLst/>
          </a:prstGeom>
          <a:noFill/>
          <a:ln>
            <a:noFill/>
          </a:ln>
          <a:effectLst>
            <a:outerShdw blurRad="57150" rotWithShape="0" algn="bl" dir="5400000" dist="19050">
              <a:srgbClr val="000000">
                <a:alpha val="50000"/>
              </a:srgbClr>
            </a:outerShdw>
          </a:effectLst>
        </p:spPr>
      </p:pic>
      <p:pic>
        <p:nvPicPr>
          <p:cNvPr id="175" name="Google Shape;175;p22"/>
          <p:cNvPicPr preferRelativeResize="0"/>
          <p:nvPr/>
        </p:nvPicPr>
        <p:blipFill>
          <a:blip r:embed="rId7">
            <a:alphaModFix/>
          </a:blip>
          <a:stretch>
            <a:fillRect/>
          </a:stretch>
        </p:blipFill>
        <p:spPr>
          <a:xfrm>
            <a:off x="5642475" y="2798962"/>
            <a:ext cx="614723" cy="548212"/>
          </a:xfrm>
          <a:prstGeom prst="rect">
            <a:avLst/>
          </a:prstGeom>
          <a:noFill/>
          <a:ln>
            <a:noFill/>
          </a:ln>
        </p:spPr>
      </p:pic>
      <p:pic>
        <p:nvPicPr>
          <p:cNvPr id="176" name="Google Shape;176;p22"/>
          <p:cNvPicPr preferRelativeResize="0"/>
          <p:nvPr/>
        </p:nvPicPr>
        <p:blipFill>
          <a:blip r:embed="rId7">
            <a:alphaModFix/>
          </a:blip>
          <a:stretch>
            <a:fillRect/>
          </a:stretch>
        </p:blipFill>
        <p:spPr>
          <a:xfrm>
            <a:off x="6445728" y="2777401"/>
            <a:ext cx="614723" cy="548212"/>
          </a:xfrm>
          <a:prstGeom prst="rect">
            <a:avLst/>
          </a:prstGeom>
          <a:noFill/>
          <a:ln>
            <a:noFill/>
          </a:ln>
        </p:spPr>
      </p:pic>
      <p:sp>
        <p:nvSpPr>
          <p:cNvPr id="177" name="Google Shape;177;p22"/>
          <p:cNvSpPr/>
          <p:nvPr/>
        </p:nvSpPr>
        <p:spPr>
          <a:xfrm rot="5401638">
            <a:off x="3761397" y="3370141"/>
            <a:ext cx="629700" cy="393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2"/>
          <p:cNvSpPr/>
          <p:nvPr/>
        </p:nvSpPr>
        <p:spPr>
          <a:xfrm rot="5400000">
            <a:off x="3761397" y="1939905"/>
            <a:ext cx="629700" cy="393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22"/>
          <p:cNvPicPr preferRelativeResize="0"/>
          <p:nvPr/>
        </p:nvPicPr>
        <p:blipFill>
          <a:blip r:embed="rId8">
            <a:alphaModFix/>
          </a:blip>
          <a:stretch>
            <a:fillRect/>
          </a:stretch>
        </p:blipFill>
        <p:spPr>
          <a:xfrm>
            <a:off x="2531100" y="2577102"/>
            <a:ext cx="588900" cy="447811"/>
          </a:xfrm>
          <a:prstGeom prst="rect">
            <a:avLst/>
          </a:prstGeom>
          <a:noFill/>
          <a:ln>
            <a:noFill/>
          </a:ln>
          <a:effectLst>
            <a:outerShdw blurRad="57150" rotWithShape="0" algn="bl" dir="5400000" dist="19050">
              <a:srgbClr val="000000">
                <a:alpha val="50000"/>
              </a:srgbClr>
            </a:outerShdw>
          </a:effectLst>
        </p:spPr>
      </p:pic>
      <p:pic>
        <p:nvPicPr>
          <p:cNvPr id="180" name="Google Shape;180;p22"/>
          <p:cNvPicPr preferRelativeResize="0"/>
          <p:nvPr/>
        </p:nvPicPr>
        <p:blipFill>
          <a:blip r:embed="rId9">
            <a:alphaModFix/>
          </a:blip>
          <a:stretch>
            <a:fillRect/>
          </a:stretch>
        </p:blipFill>
        <p:spPr>
          <a:xfrm>
            <a:off x="1967887" y="2451554"/>
            <a:ext cx="453520" cy="613200"/>
          </a:xfrm>
          <a:prstGeom prst="rect">
            <a:avLst/>
          </a:prstGeom>
          <a:noFill/>
          <a:ln>
            <a:noFill/>
          </a:ln>
          <a:effectLst>
            <a:outerShdw blurRad="57150" rotWithShape="0" algn="bl" dir="5400000" dist="19050">
              <a:srgbClr val="000000">
                <a:alpha val="50000"/>
              </a:srgbClr>
            </a:outerShdw>
          </a:effectLst>
        </p:spPr>
      </p:pic>
      <p:sp>
        <p:nvSpPr>
          <p:cNvPr id="181" name="Google Shape;181;p22"/>
          <p:cNvSpPr/>
          <p:nvPr/>
        </p:nvSpPr>
        <p:spPr>
          <a:xfrm rot="-2536642">
            <a:off x="2745937" y="1723611"/>
            <a:ext cx="629682" cy="39351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2"/>
          <p:cNvSpPr/>
          <p:nvPr/>
        </p:nvSpPr>
        <p:spPr>
          <a:xfrm rot="-7762549">
            <a:off x="2708773" y="3458189"/>
            <a:ext cx="629882" cy="393685"/>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p:nvPr/>
        </p:nvSpPr>
        <p:spPr>
          <a:xfrm rot="2211866">
            <a:off x="4781250" y="1723645"/>
            <a:ext cx="629580" cy="39348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2"/>
          <p:cNvPicPr preferRelativeResize="0"/>
          <p:nvPr/>
        </p:nvPicPr>
        <p:blipFill>
          <a:blip r:embed="rId10">
            <a:alphaModFix/>
          </a:blip>
          <a:stretch>
            <a:fillRect/>
          </a:stretch>
        </p:blipFill>
        <p:spPr>
          <a:xfrm>
            <a:off x="3433575" y="2277674"/>
            <a:ext cx="1297799" cy="1123675"/>
          </a:xfrm>
          <a:prstGeom prst="rect">
            <a:avLst/>
          </a:prstGeom>
          <a:noFill/>
          <a:ln>
            <a:noFill/>
          </a:ln>
        </p:spPr>
      </p:pic>
      <p:pic>
        <p:nvPicPr>
          <p:cNvPr id="185" name="Google Shape;185;p22"/>
          <p:cNvPicPr preferRelativeResize="0"/>
          <p:nvPr/>
        </p:nvPicPr>
        <p:blipFill>
          <a:blip r:embed="rId8">
            <a:alphaModFix/>
          </a:blip>
          <a:stretch>
            <a:fillRect/>
          </a:stretch>
        </p:blipFill>
        <p:spPr>
          <a:xfrm>
            <a:off x="6335838" y="2136200"/>
            <a:ext cx="739200" cy="562103"/>
          </a:xfrm>
          <a:prstGeom prst="rect">
            <a:avLst/>
          </a:prstGeom>
          <a:noFill/>
          <a:ln>
            <a:noFill/>
          </a:ln>
          <a:effectLst>
            <a:outerShdw blurRad="57150" rotWithShape="0" algn="bl" dir="5400000" dist="19050">
              <a:srgbClr val="000000">
                <a:alpha val="50000"/>
              </a:srgbClr>
            </a:outerShdw>
          </a:effectLst>
        </p:spPr>
      </p:pic>
      <p:pic>
        <p:nvPicPr>
          <p:cNvPr id="186" name="Google Shape;186;p22"/>
          <p:cNvPicPr preferRelativeResize="0"/>
          <p:nvPr/>
        </p:nvPicPr>
        <p:blipFill>
          <a:blip r:embed="rId9">
            <a:alphaModFix/>
          </a:blip>
          <a:stretch>
            <a:fillRect/>
          </a:stretch>
        </p:blipFill>
        <p:spPr>
          <a:xfrm>
            <a:off x="5786287" y="2110654"/>
            <a:ext cx="453520" cy="613200"/>
          </a:xfrm>
          <a:prstGeom prst="rect">
            <a:avLst/>
          </a:prstGeom>
          <a:noFill/>
          <a:ln>
            <a:noFill/>
          </a:ln>
          <a:effectLst>
            <a:outerShdw blurRad="57150" rotWithShape="0" algn="bl" dir="5400000" dist="19050">
              <a:srgbClr val="000000">
                <a:alpha val="50000"/>
              </a:srgbClr>
            </a:outerShdw>
          </a:effectLst>
        </p:spPr>
      </p:pic>
      <p:sp>
        <p:nvSpPr>
          <p:cNvPr id="187" name="Google Shape;187;p22"/>
          <p:cNvSpPr/>
          <p:nvPr/>
        </p:nvSpPr>
        <p:spPr>
          <a:xfrm rot="8300011">
            <a:off x="4832602" y="3581887"/>
            <a:ext cx="693148" cy="393735"/>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 name="Google Shape;188;p22"/>
          <p:cNvPicPr preferRelativeResize="0"/>
          <p:nvPr/>
        </p:nvPicPr>
        <p:blipFill>
          <a:blip r:embed="rId7">
            <a:alphaModFix/>
          </a:blip>
          <a:stretch>
            <a:fillRect/>
          </a:stretch>
        </p:blipFill>
        <p:spPr>
          <a:xfrm>
            <a:off x="5647162" y="2148612"/>
            <a:ext cx="614723" cy="548212"/>
          </a:xfrm>
          <a:prstGeom prst="rect">
            <a:avLst/>
          </a:prstGeom>
          <a:noFill/>
          <a:ln>
            <a:noFill/>
          </a:ln>
        </p:spPr>
      </p:pic>
      <p:pic>
        <p:nvPicPr>
          <p:cNvPr id="189" name="Google Shape;189;p22"/>
          <p:cNvPicPr preferRelativeResize="0"/>
          <p:nvPr/>
        </p:nvPicPr>
        <p:blipFill>
          <a:blip r:embed="rId7">
            <a:alphaModFix/>
          </a:blip>
          <a:stretch>
            <a:fillRect/>
          </a:stretch>
        </p:blipFill>
        <p:spPr>
          <a:xfrm>
            <a:off x="6398100" y="2150099"/>
            <a:ext cx="614723" cy="5482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Important BGCS </a:t>
            </a:r>
            <a:r>
              <a:rPr b="1" lang="en">
                <a:solidFill>
                  <a:schemeClr val="dk2"/>
                </a:solidFill>
              </a:rPr>
              <a:t>Features for Game Board</a:t>
            </a:r>
            <a:endParaRPr b="1">
              <a:solidFill>
                <a:schemeClr val="dk2"/>
              </a:solidFill>
            </a:endParaRPr>
          </a:p>
        </p:txBody>
      </p:sp>
      <p:sp>
        <p:nvSpPr>
          <p:cNvPr id="195" name="Google Shape;195;p23"/>
          <p:cNvSpPr txBox="1"/>
          <p:nvPr>
            <p:ph idx="4294967295" type="body"/>
          </p:nvPr>
        </p:nvSpPr>
        <p:spPr>
          <a:xfrm>
            <a:off x="311700" y="1152475"/>
            <a:ext cx="4260300" cy="3416400"/>
          </a:xfrm>
          <a:prstGeom prst="rect">
            <a:avLst/>
          </a:prstGeom>
        </p:spPr>
        <p:txBody>
          <a:bodyPr anchorCtr="0" anchor="t" bIns="91425" lIns="91425" spcFirstLastPara="1" rIns="91425" wrap="square" tIns="91425">
            <a:normAutofit lnSpcReduction="20000"/>
          </a:bodyPr>
          <a:lstStyle/>
          <a:p>
            <a:pPr indent="-342900" lvl="0" marL="457200" rtl="0" algn="l">
              <a:lnSpc>
                <a:spcPct val="150000"/>
              </a:lnSpc>
              <a:spcBef>
                <a:spcPts val="0"/>
              </a:spcBef>
              <a:spcAft>
                <a:spcPts val="0"/>
              </a:spcAft>
              <a:buSzPts val="1800"/>
              <a:buChar char="●"/>
            </a:pPr>
            <a:r>
              <a:rPr lang="en"/>
              <a:t>Key F</a:t>
            </a:r>
            <a:r>
              <a:rPr lang="en"/>
              <a:t>eatures of BGCS</a:t>
            </a:r>
            <a:endParaRPr/>
          </a:p>
          <a:p>
            <a:pPr indent="-317500" lvl="1" marL="914400" rtl="0" algn="l">
              <a:lnSpc>
                <a:spcPct val="150000"/>
              </a:lnSpc>
              <a:spcBef>
                <a:spcPts val="0"/>
              </a:spcBef>
              <a:spcAft>
                <a:spcPts val="0"/>
              </a:spcAft>
              <a:buSzPts val="1400"/>
              <a:buChar char="○"/>
            </a:pPr>
            <a:r>
              <a:rPr lang="en"/>
              <a:t>Community Garden</a:t>
            </a:r>
            <a:endParaRPr/>
          </a:p>
          <a:p>
            <a:pPr indent="-317500" lvl="1" marL="914400" rtl="0" algn="l">
              <a:lnSpc>
                <a:spcPct val="150000"/>
              </a:lnSpc>
              <a:spcBef>
                <a:spcPts val="0"/>
              </a:spcBef>
              <a:spcAft>
                <a:spcPts val="0"/>
              </a:spcAft>
              <a:buSzPts val="1400"/>
              <a:buChar char="○"/>
            </a:pPr>
            <a:r>
              <a:rPr lang="en"/>
              <a:t>Food Forest</a:t>
            </a:r>
            <a:endParaRPr/>
          </a:p>
          <a:p>
            <a:pPr indent="-317500" lvl="1" marL="914400" rtl="0" algn="l">
              <a:lnSpc>
                <a:spcPct val="150000"/>
              </a:lnSpc>
              <a:spcBef>
                <a:spcPts val="0"/>
              </a:spcBef>
              <a:spcAft>
                <a:spcPts val="0"/>
              </a:spcAft>
              <a:buSzPts val="1400"/>
              <a:buChar char="○"/>
            </a:pPr>
            <a:r>
              <a:rPr lang="en"/>
              <a:t>Heat Haven</a:t>
            </a:r>
            <a:endParaRPr/>
          </a:p>
          <a:p>
            <a:pPr indent="-317500" lvl="1" marL="914400" rtl="0" algn="l">
              <a:lnSpc>
                <a:spcPct val="150000"/>
              </a:lnSpc>
              <a:spcBef>
                <a:spcPts val="0"/>
              </a:spcBef>
              <a:spcAft>
                <a:spcPts val="0"/>
              </a:spcAft>
              <a:buSzPts val="1400"/>
              <a:buChar char="○"/>
            </a:pPr>
            <a:r>
              <a:rPr lang="en"/>
              <a:t>Social Housing</a:t>
            </a:r>
            <a:endParaRPr/>
          </a:p>
          <a:p>
            <a:pPr indent="-342900" lvl="0" marL="457200" rtl="0" algn="l">
              <a:lnSpc>
                <a:spcPct val="150000"/>
              </a:lnSpc>
              <a:spcBef>
                <a:spcPts val="0"/>
              </a:spcBef>
              <a:spcAft>
                <a:spcPts val="0"/>
              </a:spcAft>
              <a:buSzPts val="1800"/>
              <a:buChar char="●"/>
            </a:pPr>
            <a:r>
              <a:rPr lang="en"/>
              <a:t>Additional Features</a:t>
            </a:r>
            <a:endParaRPr/>
          </a:p>
          <a:p>
            <a:pPr indent="-317500" lvl="1" marL="914400" rtl="0" algn="l">
              <a:lnSpc>
                <a:spcPct val="150000"/>
              </a:lnSpc>
              <a:spcBef>
                <a:spcPts val="0"/>
              </a:spcBef>
              <a:spcAft>
                <a:spcPts val="0"/>
              </a:spcAft>
              <a:buSzPts val="1400"/>
              <a:buChar char="○"/>
            </a:pPr>
            <a:r>
              <a:rPr lang="en"/>
              <a:t>Bus Stop</a:t>
            </a:r>
            <a:endParaRPr/>
          </a:p>
          <a:p>
            <a:pPr indent="-317500" lvl="1" marL="914400" rtl="0" algn="l">
              <a:lnSpc>
                <a:spcPct val="150000"/>
              </a:lnSpc>
              <a:spcBef>
                <a:spcPts val="0"/>
              </a:spcBef>
              <a:spcAft>
                <a:spcPts val="0"/>
              </a:spcAft>
              <a:buSzPts val="1400"/>
              <a:buChar char="○"/>
            </a:pPr>
            <a:r>
              <a:rPr lang="en"/>
              <a:t>Composter</a:t>
            </a:r>
            <a:endParaRPr/>
          </a:p>
          <a:p>
            <a:pPr indent="-317500" lvl="1" marL="914400" rtl="0" algn="l">
              <a:lnSpc>
                <a:spcPct val="150000"/>
              </a:lnSpc>
              <a:spcBef>
                <a:spcPts val="0"/>
              </a:spcBef>
              <a:spcAft>
                <a:spcPts val="0"/>
              </a:spcAft>
              <a:buSzPts val="1400"/>
              <a:buChar char="○"/>
            </a:pPr>
            <a:r>
              <a:rPr lang="en"/>
              <a:t>Irrigation System</a:t>
            </a:r>
            <a:endParaRPr/>
          </a:p>
          <a:p>
            <a:pPr indent="-317500" lvl="1" marL="914400" rtl="0" algn="l">
              <a:lnSpc>
                <a:spcPct val="150000"/>
              </a:lnSpc>
              <a:spcBef>
                <a:spcPts val="0"/>
              </a:spcBef>
              <a:spcAft>
                <a:spcPts val="0"/>
              </a:spcAft>
              <a:buSzPts val="1400"/>
              <a:buChar char="○"/>
            </a:pPr>
            <a:r>
              <a:rPr lang="en"/>
              <a:t>Shelter</a:t>
            </a:r>
            <a:endParaRPr/>
          </a:p>
          <a:p>
            <a:pPr indent="-317500" lvl="1" marL="914400" rtl="0" algn="l">
              <a:lnSpc>
                <a:spcPct val="150000"/>
              </a:lnSpc>
              <a:spcBef>
                <a:spcPts val="0"/>
              </a:spcBef>
              <a:spcAft>
                <a:spcPts val="0"/>
              </a:spcAft>
              <a:buSzPts val="1400"/>
              <a:buChar char="○"/>
            </a:pPr>
            <a:r>
              <a:rPr lang="en"/>
              <a:t>Shipping Containers</a:t>
            </a:r>
            <a:endParaRPr/>
          </a:p>
        </p:txBody>
      </p:sp>
      <p:sp>
        <p:nvSpPr>
          <p:cNvPr id="196" name="Google Shape;19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7" name="Google Shape;197;p23"/>
          <p:cNvPicPr preferRelativeResize="0"/>
          <p:nvPr/>
        </p:nvPicPr>
        <p:blipFill>
          <a:blip r:embed="rId3">
            <a:alphaModFix/>
          </a:blip>
          <a:stretch>
            <a:fillRect/>
          </a:stretch>
        </p:blipFill>
        <p:spPr>
          <a:xfrm>
            <a:off x="3729449" y="1303250"/>
            <a:ext cx="2044198" cy="1533828"/>
          </a:xfrm>
          <a:prstGeom prst="rect">
            <a:avLst/>
          </a:prstGeom>
          <a:noFill/>
          <a:ln>
            <a:noFill/>
          </a:ln>
          <a:effectLst>
            <a:outerShdw blurRad="57150" rotWithShape="0" algn="bl" dir="5400000" dist="19050">
              <a:srgbClr val="000000">
                <a:alpha val="50000"/>
              </a:srgbClr>
            </a:outerShdw>
          </a:effectLst>
        </p:spPr>
      </p:pic>
      <p:pic>
        <p:nvPicPr>
          <p:cNvPr id="198" name="Google Shape;198;p23"/>
          <p:cNvPicPr preferRelativeResize="0"/>
          <p:nvPr/>
        </p:nvPicPr>
        <p:blipFill rotWithShape="1">
          <a:blip r:embed="rId4">
            <a:alphaModFix/>
          </a:blip>
          <a:srcRect b="6464" l="0" r="29942" t="9902"/>
          <a:stretch/>
        </p:blipFill>
        <p:spPr>
          <a:xfrm>
            <a:off x="6533650" y="3082105"/>
            <a:ext cx="1928798" cy="1526370"/>
          </a:xfrm>
          <a:prstGeom prst="rect">
            <a:avLst/>
          </a:prstGeom>
          <a:noFill/>
          <a:ln>
            <a:noFill/>
          </a:ln>
          <a:effectLst>
            <a:outerShdw blurRad="57150" rotWithShape="0" algn="bl" dir="5400000" dist="19050">
              <a:srgbClr val="000000">
                <a:alpha val="50000"/>
              </a:srgbClr>
            </a:outerShdw>
          </a:effectLst>
        </p:spPr>
      </p:pic>
      <p:pic>
        <p:nvPicPr>
          <p:cNvPr id="199" name="Google Shape;199;p23"/>
          <p:cNvPicPr preferRelativeResize="0"/>
          <p:nvPr/>
        </p:nvPicPr>
        <p:blipFill rotWithShape="1">
          <a:blip r:embed="rId5">
            <a:alphaModFix/>
          </a:blip>
          <a:srcRect b="0" l="0" r="0" t="0"/>
          <a:stretch/>
        </p:blipFill>
        <p:spPr>
          <a:xfrm>
            <a:off x="6480875" y="1306975"/>
            <a:ext cx="2034359" cy="1526376"/>
          </a:xfrm>
          <a:prstGeom prst="rect">
            <a:avLst/>
          </a:prstGeom>
          <a:noFill/>
          <a:ln>
            <a:noFill/>
          </a:ln>
          <a:effectLst>
            <a:outerShdw blurRad="57150" rotWithShape="0" algn="bl" dir="5400000" dist="19050">
              <a:srgbClr val="000000">
                <a:alpha val="50000"/>
              </a:srgbClr>
            </a:outerShdw>
          </a:effectLst>
        </p:spPr>
      </p:pic>
      <p:pic>
        <p:nvPicPr>
          <p:cNvPr id="200" name="Google Shape;200;p23"/>
          <p:cNvPicPr preferRelativeResize="0"/>
          <p:nvPr/>
        </p:nvPicPr>
        <p:blipFill>
          <a:blip r:embed="rId6">
            <a:alphaModFix/>
          </a:blip>
          <a:stretch>
            <a:fillRect/>
          </a:stretch>
        </p:blipFill>
        <p:spPr>
          <a:xfrm>
            <a:off x="3734375" y="3082100"/>
            <a:ext cx="2034350" cy="152576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4"/>
          <p:cNvSpPr txBox="1"/>
          <p:nvPr>
            <p:ph type="title"/>
          </p:nvPr>
        </p:nvSpPr>
        <p:spPr>
          <a:xfrm>
            <a:off x="500550" y="66350"/>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We Played Games to Help Make Our Own Game</a:t>
            </a:r>
            <a:endParaRPr b="1">
              <a:solidFill>
                <a:schemeClr val="dk2"/>
              </a:solidFill>
            </a:endParaRPr>
          </a:p>
        </p:txBody>
      </p:sp>
      <p:sp>
        <p:nvSpPr>
          <p:cNvPr id="206" name="Google Shape;206;p24"/>
          <p:cNvSpPr txBox="1"/>
          <p:nvPr>
            <p:ph idx="4294967295" type="body"/>
          </p:nvPr>
        </p:nvSpPr>
        <p:spPr>
          <a:xfrm>
            <a:off x="901563" y="4105200"/>
            <a:ext cx="4862700" cy="951600"/>
          </a:xfrm>
          <a:prstGeom prst="rect">
            <a:avLst/>
          </a:prstGeom>
        </p:spPr>
        <p:txBody>
          <a:bodyPr anchorCtr="0" anchor="t" bIns="91425" lIns="91425" spcFirstLastPara="1" rIns="91425" wrap="square" tIns="91425">
            <a:normAutofit fontScale="92500"/>
          </a:bodyPr>
          <a:lstStyle/>
          <a:p>
            <a:pPr indent="0" lvl="0" marL="0" rtl="0" algn="l">
              <a:lnSpc>
                <a:spcPct val="150000"/>
              </a:lnSpc>
              <a:spcBef>
                <a:spcPts val="0"/>
              </a:spcBef>
              <a:spcAft>
                <a:spcPts val="1200"/>
              </a:spcAft>
              <a:buNone/>
            </a:pPr>
            <a:r>
              <a:rPr lang="en" sz="1600"/>
              <a:t>We used a r</a:t>
            </a:r>
            <a:r>
              <a:rPr lang="en" sz="1600"/>
              <a:t>ubric to evaluate different games, focusing on </a:t>
            </a:r>
            <a:r>
              <a:rPr b="1" lang="en" sz="1600"/>
              <a:t>Fun</a:t>
            </a:r>
            <a:r>
              <a:rPr lang="en" sz="1600"/>
              <a:t>, </a:t>
            </a:r>
            <a:r>
              <a:rPr b="1" lang="en" sz="1600"/>
              <a:t>Difficulty</a:t>
            </a:r>
            <a:r>
              <a:rPr lang="en" sz="1600"/>
              <a:t>, </a:t>
            </a:r>
            <a:r>
              <a:rPr b="1" lang="en" sz="1600"/>
              <a:t>Aesthetics</a:t>
            </a:r>
            <a:r>
              <a:rPr lang="en" sz="1600"/>
              <a:t>, and </a:t>
            </a:r>
            <a:r>
              <a:rPr b="1" lang="en" sz="1600"/>
              <a:t>Level of Cooperation</a:t>
            </a:r>
            <a:endParaRPr b="1" sz="1600"/>
          </a:p>
        </p:txBody>
      </p:sp>
      <p:sp>
        <p:nvSpPr>
          <p:cNvPr id="207" name="Google Shape;20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8" name="Google Shape;208;p24"/>
          <p:cNvPicPr preferRelativeResize="0"/>
          <p:nvPr/>
        </p:nvPicPr>
        <p:blipFill rotWithShape="1">
          <a:blip r:embed="rId3">
            <a:alphaModFix/>
          </a:blip>
          <a:srcRect b="0" l="5249" r="0" t="4415"/>
          <a:stretch/>
        </p:blipFill>
        <p:spPr>
          <a:xfrm>
            <a:off x="500550" y="805612"/>
            <a:ext cx="1441163" cy="1497375"/>
          </a:xfrm>
          <a:prstGeom prst="rect">
            <a:avLst/>
          </a:prstGeom>
          <a:noFill/>
          <a:ln>
            <a:noFill/>
          </a:ln>
          <a:effectLst>
            <a:outerShdw blurRad="57150" rotWithShape="0" algn="bl" dir="5400000" dist="19050">
              <a:srgbClr val="000000">
                <a:alpha val="50000"/>
              </a:srgbClr>
            </a:outerShdw>
          </a:effectLst>
        </p:spPr>
      </p:pic>
      <p:pic>
        <p:nvPicPr>
          <p:cNvPr id="209" name="Google Shape;209;p24"/>
          <p:cNvPicPr preferRelativeResize="0"/>
          <p:nvPr/>
        </p:nvPicPr>
        <p:blipFill>
          <a:blip r:embed="rId4">
            <a:alphaModFix/>
          </a:blip>
          <a:stretch>
            <a:fillRect/>
          </a:stretch>
        </p:blipFill>
        <p:spPr>
          <a:xfrm>
            <a:off x="2192562" y="805600"/>
            <a:ext cx="1494525" cy="1497375"/>
          </a:xfrm>
          <a:prstGeom prst="rect">
            <a:avLst/>
          </a:prstGeom>
          <a:noFill/>
          <a:ln>
            <a:noFill/>
          </a:ln>
          <a:effectLst>
            <a:outerShdw blurRad="57150" rotWithShape="0" algn="bl" dir="5400000" dist="19050">
              <a:srgbClr val="000000">
                <a:alpha val="50000"/>
              </a:srgbClr>
            </a:outerShdw>
          </a:effectLst>
        </p:spPr>
      </p:pic>
      <p:pic>
        <p:nvPicPr>
          <p:cNvPr id="210" name="Google Shape;210;p24"/>
          <p:cNvPicPr preferRelativeResize="0"/>
          <p:nvPr/>
        </p:nvPicPr>
        <p:blipFill>
          <a:blip r:embed="rId5">
            <a:alphaModFix/>
          </a:blip>
          <a:stretch>
            <a:fillRect/>
          </a:stretch>
        </p:blipFill>
        <p:spPr>
          <a:xfrm>
            <a:off x="500550" y="2488376"/>
            <a:ext cx="2168740" cy="1431400"/>
          </a:xfrm>
          <a:prstGeom prst="rect">
            <a:avLst/>
          </a:prstGeom>
          <a:noFill/>
          <a:ln>
            <a:noFill/>
          </a:ln>
          <a:effectLst>
            <a:outerShdw blurRad="57150" rotWithShape="0" algn="bl" dir="5400000" dist="19050">
              <a:srgbClr val="000000">
                <a:alpha val="50000"/>
              </a:srgbClr>
            </a:outerShdw>
          </a:effectLst>
        </p:spPr>
      </p:pic>
      <p:pic>
        <p:nvPicPr>
          <p:cNvPr id="211" name="Google Shape;211;p24"/>
          <p:cNvPicPr preferRelativeResize="0"/>
          <p:nvPr/>
        </p:nvPicPr>
        <p:blipFill rotWithShape="1">
          <a:blip r:embed="rId6">
            <a:alphaModFix/>
          </a:blip>
          <a:srcRect b="4370" l="12009" r="2388" t="2450"/>
          <a:stretch/>
        </p:blipFill>
        <p:spPr>
          <a:xfrm>
            <a:off x="2905075" y="2488400"/>
            <a:ext cx="1797050" cy="1431400"/>
          </a:xfrm>
          <a:prstGeom prst="rect">
            <a:avLst/>
          </a:prstGeom>
          <a:noFill/>
          <a:ln>
            <a:noFill/>
          </a:ln>
          <a:effectLst>
            <a:outerShdw blurRad="57150" rotWithShape="0" algn="bl" dir="5400000" dist="19050">
              <a:srgbClr val="000000">
                <a:alpha val="50000"/>
              </a:srgbClr>
            </a:outerShdw>
          </a:effectLst>
        </p:spPr>
      </p:pic>
      <p:pic>
        <p:nvPicPr>
          <p:cNvPr id="212" name="Google Shape;212;p24"/>
          <p:cNvPicPr preferRelativeResize="0"/>
          <p:nvPr/>
        </p:nvPicPr>
        <p:blipFill rotWithShape="1">
          <a:blip r:embed="rId7">
            <a:alphaModFix/>
          </a:blip>
          <a:srcRect b="0" l="5219" r="11799" t="0"/>
          <a:stretch/>
        </p:blipFill>
        <p:spPr>
          <a:xfrm>
            <a:off x="3937900" y="805613"/>
            <a:ext cx="1651361" cy="1497375"/>
          </a:xfrm>
          <a:prstGeom prst="rect">
            <a:avLst/>
          </a:prstGeom>
          <a:noFill/>
          <a:ln>
            <a:noFill/>
          </a:ln>
          <a:effectLst>
            <a:outerShdw blurRad="57150" rotWithShape="0" algn="bl" dir="5400000" dist="19050">
              <a:srgbClr val="000000">
                <a:alpha val="50000"/>
              </a:srgbClr>
            </a:outerShdw>
          </a:effectLst>
        </p:spPr>
      </p:pic>
      <p:sp>
        <p:nvSpPr>
          <p:cNvPr id="213" name="Google Shape;213;p24"/>
          <p:cNvSpPr txBox="1"/>
          <p:nvPr>
            <p:ph idx="4294967295" type="body"/>
          </p:nvPr>
        </p:nvSpPr>
        <p:spPr>
          <a:xfrm>
            <a:off x="6073900" y="805600"/>
            <a:ext cx="2840700" cy="329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Constraints:</a:t>
            </a:r>
            <a:endParaRPr/>
          </a:p>
          <a:p>
            <a:pPr indent="-342900" lvl="0" marL="457200" rtl="0" algn="l">
              <a:spcBef>
                <a:spcPts val="0"/>
              </a:spcBef>
              <a:spcAft>
                <a:spcPts val="0"/>
              </a:spcAft>
              <a:buSzPts val="1800"/>
              <a:buChar char="●"/>
            </a:pPr>
            <a:r>
              <a:rPr lang="en"/>
              <a:t>Simple (not for kids)</a:t>
            </a:r>
            <a:endParaRPr/>
          </a:p>
          <a:p>
            <a:pPr indent="-342900" lvl="0" marL="457200" rtl="0" algn="l">
              <a:spcBef>
                <a:spcPts val="0"/>
              </a:spcBef>
              <a:spcAft>
                <a:spcPts val="0"/>
              </a:spcAft>
              <a:buSzPts val="1800"/>
              <a:buChar char="●"/>
            </a:pPr>
            <a:r>
              <a:rPr lang="en"/>
              <a:t>Engaging</a:t>
            </a:r>
            <a:endParaRPr/>
          </a:p>
          <a:p>
            <a:pPr indent="-342900" lvl="0" marL="457200" rtl="0" algn="l">
              <a:spcBef>
                <a:spcPts val="0"/>
              </a:spcBef>
              <a:spcAft>
                <a:spcPts val="0"/>
              </a:spcAft>
              <a:buSzPts val="1800"/>
              <a:buChar char="●"/>
            </a:pPr>
            <a:r>
              <a:rPr lang="en"/>
              <a:t>Educational</a:t>
            </a:r>
            <a:endParaRPr/>
          </a:p>
          <a:p>
            <a:pPr indent="-342900" lvl="0" marL="457200" rtl="0" algn="l">
              <a:spcBef>
                <a:spcPts val="0"/>
              </a:spcBef>
              <a:spcAft>
                <a:spcPts val="0"/>
              </a:spcAft>
              <a:buSzPts val="1800"/>
              <a:buChar char="●"/>
            </a:pPr>
            <a:r>
              <a:rPr lang="en"/>
              <a:t>Collaborative</a:t>
            </a:r>
            <a:endParaRPr/>
          </a:p>
          <a:p>
            <a:pPr indent="-342900" lvl="0" marL="457200" rtl="0" algn="l">
              <a:spcBef>
                <a:spcPts val="0"/>
              </a:spcBef>
              <a:spcAft>
                <a:spcPts val="0"/>
              </a:spcAft>
              <a:buSzPts val="1800"/>
              <a:buChar char="●"/>
            </a:pPr>
            <a:r>
              <a:rPr lang="en"/>
              <a:t>Fast-paced</a:t>
            </a:r>
            <a:endParaRPr/>
          </a:p>
          <a:p>
            <a:pPr indent="-342900" lvl="0" marL="457200" rtl="0" algn="l">
              <a:spcBef>
                <a:spcPts val="0"/>
              </a:spcBef>
              <a:spcAft>
                <a:spcPts val="0"/>
              </a:spcAft>
              <a:buSzPts val="1800"/>
              <a:buChar char="●"/>
            </a:pPr>
            <a:r>
              <a:rPr lang="en"/>
              <a:t>Features of BGCS</a:t>
            </a:r>
            <a:endParaRPr/>
          </a:p>
        </p:txBody>
      </p:sp>
      <p:pic>
        <p:nvPicPr>
          <p:cNvPr id="214" name="Google Shape;214;p24" title="Slide-12-recording-.mp3">
            <a:hlinkClick r:id="rId8"/>
          </p:cNvPr>
          <p:cNvPicPr preferRelativeResize="0"/>
          <p:nvPr/>
        </p:nvPicPr>
        <p:blipFill>
          <a:blip r:embed="rId9">
            <a:alphaModFix/>
          </a:blip>
          <a:stretch>
            <a:fillRect/>
          </a:stretch>
        </p:blipFill>
        <p:spPr>
          <a:xfrm>
            <a:off x="87627" y="4450025"/>
            <a:ext cx="548700" cy="54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p>
            <a:pPr indent="0" lvl="0" marL="0" rtl="0" algn="l">
              <a:lnSpc>
                <a:spcPct val="180000"/>
              </a:lnSpc>
              <a:spcBef>
                <a:spcPts val="0"/>
              </a:spcBef>
              <a:spcAft>
                <a:spcPts val="0"/>
              </a:spcAft>
              <a:buNone/>
            </a:pPr>
            <a:r>
              <a:rPr b="1" lang="en" sz="2700">
                <a:solidFill>
                  <a:schemeClr val="dk2"/>
                </a:solidFill>
              </a:rPr>
              <a:t>We Began Prototyping</a:t>
            </a:r>
            <a:endParaRPr b="1" sz="2700">
              <a:solidFill>
                <a:schemeClr val="dk2"/>
              </a:solidFill>
            </a:endParaRPr>
          </a:p>
        </p:txBody>
      </p:sp>
      <p:sp>
        <p:nvSpPr>
          <p:cNvPr id="220" name="Google Shape;220;p25"/>
          <p:cNvSpPr txBox="1"/>
          <p:nvPr>
            <p:ph idx="4294967295" type="body"/>
          </p:nvPr>
        </p:nvSpPr>
        <p:spPr>
          <a:xfrm>
            <a:off x="311700" y="1043825"/>
            <a:ext cx="4799700" cy="3416400"/>
          </a:xfrm>
          <a:prstGeom prst="rect">
            <a:avLst/>
          </a:prstGeom>
        </p:spPr>
        <p:txBody>
          <a:bodyPr anchorCtr="0" anchor="t" bIns="91425" lIns="91425" spcFirstLastPara="1" rIns="91425" wrap="square" tIns="91425">
            <a:normAutofit fontScale="92500" lnSpcReduction="10000"/>
          </a:bodyPr>
          <a:lstStyle/>
          <a:p>
            <a:pPr indent="-322580" lvl="0" marL="457200" rtl="0" algn="l">
              <a:lnSpc>
                <a:spcPct val="150000"/>
              </a:lnSpc>
              <a:spcBef>
                <a:spcPts val="0"/>
              </a:spcBef>
              <a:spcAft>
                <a:spcPts val="0"/>
              </a:spcAft>
              <a:buSzPct val="100000"/>
              <a:buChar char="●"/>
            </a:pPr>
            <a:r>
              <a:rPr lang="en" sz="1600"/>
              <a:t>Prototype 0 was a rough draft of the board layout</a:t>
            </a:r>
            <a:endParaRPr sz="1600"/>
          </a:p>
          <a:p>
            <a:pPr indent="-322580" lvl="1" marL="914400" rtl="0" algn="l">
              <a:lnSpc>
                <a:spcPct val="150000"/>
              </a:lnSpc>
              <a:spcBef>
                <a:spcPts val="0"/>
              </a:spcBef>
              <a:spcAft>
                <a:spcPts val="0"/>
              </a:spcAft>
              <a:buSzPct val="100000"/>
              <a:buChar char="○"/>
            </a:pPr>
            <a:r>
              <a:rPr lang="en" sz="1600"/>
              <a:t>Catan-like hexagon tiles</a:t>
            </a:r>
            <a:endParaRPr sz="1600"/>
          </a:p>
          <a:p>
            <a:pPr indent="-322580" lvl="1" marL="914400" rtl="0" algn="l">
              <a:lnSpc>
                <a:spcPct val="150000"/>
              </a:lnSpc>
              <a:spcBef>
                <a:spcPts val="0"/>
              </a:spcBef>
              <a:spcAft>
                <a:spcPts val="0"/>
              </a:spcAft>
              <a:buSzPct val="100000"/>
              <a:buChar char="○"/>
            </a:pPr>
            <a:r>
              <a:rPr lang="en" sz="1600"/>
              <a:t>Gave us ideas for mechanics</a:t>
            </a:r>
            <a:endParaRPr sz="1600"/>
          </a:p>
          <a:p>
            <a:pPr indent="-322580" lvl="0" marL="457200" rtl="0" algn="l">
              <a:lnSpc>
                <a:spcPct val="150000"/>
              </a:lnSpc>
              <a:spcBef>
                <a:spcPts val="0"/>
              </a:spcBef>
              <a:spcAft>
                <a:spcPts val="0"/>
              </a:spcAft>
              <a:buSzPct val="100000"/>
              <a:buChar char="●"/>
            </a:pPr>
            <a:r>
              <a:rPr lang="en" sz="1600"/>
              <a:t>Prototype 1</a:t>
            </a:r>
            <a:endParaRPr sz="1600"/>
          </a:p>
          <a:p>
            <a:pPr indent="-322580" lvl="1" marL="914400" rtl="0" algn="l">
              <a:lnSpc>
                <a:spcPct val="150000"/>
              </a:lnSpc>
              <a:spcBef>
                <a:spcPts val="0"/>
              </a:spcBef>
              <a:spcAft>
                <a:spcPts val="0"/>
              </a:spcAft>
              <a:buSzPct val="100000"/>
              <a:buChar char="○"/>
            </a:pPr>
            <a:r>
              <a:rPr lang="en" sz="1600"/>
              <a:t>Complete board </a:t>
            </a:r>
            <a:r>
              <a:rPr lang="en" sz="1600"/>
              <a:t>using poster board and colored pencils</a:t>
            </a:r>
            <a:endParaRPr sz="1600"/>
          </a:p>
          <a:p>
            <a:pPr indent="-322580" lvl="1" marL="914400" rtl="0" algn="l">
              <a:lnSpc>
                <a:spcPct val="150000"/>
              </a:lnSpc>
              <a:spcBef>
                <a:spcPts val="0"/>
              </a:spcBef>
              <a:spcAft>
                <a:spcPts val="0"/>
              </a:spcAft>
              <a:buSzPct val="100000"/>
              <a:buChar char="○"/>
            </a:pPr>
            <a:r>
              <a:rPr lang="en" sz="1600"/>
              <a:t>Most of the pieces present as paper scraps</a:t>
            </a:r>
            <a:endParaRPr sz="1600"/>
          </a:p>
          <a:p>
            <a:pPr indent="-322580" lvl="1" marL="914400" rtl="0" algn="l">
              <a:lnSpc>
                <a:spcPct val="150000"/>
              </a:lnSpc>
              <a:spcBef>
                <a:spcPts val="0"/>
              </a:spcBef>
              <a:spcAft>
                <a:spcPts val="0"/>
              </a:spcAft>
              <a:buSzPct val="100000"/>
              <a:buChar char="○"/>
            </a:pPr>
            <a:r>
              <a:rPr lang="en" sz="1600"/>
              <a:t>Several iterations of gaining more info on board, changing costs, etc.</a:t>
            </a:r>
            <a:endParaRPr sz="1600"/>
          </a:p>
          <a:p>
            <a:pPr indent="-322580" lvl="0" marL="457200" rtl="0" algn="l">
              <a:lnSpc>
                <a:spcPct val="150000"/>
              </a:lnSpc>
              <a:spcBef>
                <a:spcPts val="0"/>
              </a:spcBef>
              <a:spcAft>
                <a:spcPts val="0"/>
              </a:spcAft>
              <a:buSzPct val="100000"/>
              <a:buChar char="●"/>
            </a:pPr>
            <a:r>
              <a:rPr lang="en" sz="1600"/>
              <a:t>Final product has been created digitally</a:t>
            </a:r>
            <a:endParaRPr sz="1600"/>
          </a:p>
        </p:txBody>
      </p:sp>
      <p:sp>
        <p:nvSpPr>
          <p:cNvPr id="221" name="Google Shape;22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2" name="Google Shape;222;p25"/>
          <p:cNvSpPr txBox="1"/>
          <p:nvPr/>
        </p:nvSpPr>
        <p:spPr>
          <a:xfrm>
            <a:off x="7519706" y="2143625"/>
            <a:ext cx="1265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ld Standard TT"/>
                <a:ea typeface="Old Standard TT"/>
                <a:cs typeface="Old Standard TT"/>
                <a:sym typeface="Old Standard TT"/>
              </a:rPr>
              <a:t>First Prototype</a:t>
            </a:r>
            <a:endParaRPr>
              <a:latin typeface="Old Standard TT"/>
              <a:ea typeface="Old Standard TT"/>
              <a:cs typeface="Old Standard TT"/>
              <a:sym typeface="Old Standard TT"/>
            </a:endParaRPr>
          </a:p>
        </p:txBody>
      </p:sp>
      <p:pic>
        <p:nvPicPr>
          <p:cNvPr id="223" name="Google Shape;223;p25"/>
          <p:cNvPicPr preferRelativeResize="0"/>
          <p:nvPr/>
        </p:nvPicPr>
        <p:blipFill rotWithShape="1">
          <a:blip r:embed="rId3">
            <a:alphaModFix/>
          </a:blip>
          <a:srcRect b="0" l="12912" r="32535" t="0"/>
          <a:stretch/>
        </p:blipFill>
        <p:spPr>
          <a:xfrm rot="5400000">
            <a:off x="5048012" y="229063"/>
            <a:ext cx="1996227" cy="1779551"/>
          </a:xfrm>
          <a:prstGeom prst="rect">
            <a:avLst/>
          </a:prstGeom>
          <a:noFill/>
          <a:ln>
            <a:noFill/>
          </a:ln>
          <a:effectLst>
            <a:outerShdw blurRad="57150" rotWithShape="0" algn="bl" dir="5400000" dist="19050">
              <a:srgbClr val="000000">
                <a:alpha val="50000"/>
              </a:srgbClr>
            </a:outerShdw>
          </a:effectLst>
        </p:spPr>
      </p:pic>
      <p:sp>
        <p:nvSpPr>
          <p:cNvPr id="224" name="Google Shape;224;p25"/>
          <p:cNvSpPr txBox="1"/>
          <p:nvPr/>
        </p:nvSpPr>
        <p:spPr>
          <a:xfrm>
            <a:off x="5413418" y="2116938"/>
            <a:ext cx="1265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ld Standard TT"/>
                <a:ea typeface="Old Standard TT"/>
                <a:cs typeface="Old Standard TT"/>
                <a:sym typeface="Old Standard TT"/>
              </a:rPr>
              <a:t>Zeroth</a:t>
            </a:r>
            <a:endParaRPr>
              <a:latin typeface="Old Standard TT"/>
              <a:ea typeface="Old Standard TT"/>
              <a:cs typeface="Old Standard TT"/>
              <a:sym typeface="Old Standard TT"/>
            </a:endParaRPr>
          </a:p>
          <a:p>
            <a:pPr indent="0" lvl="0" marL="0" rtl="0" algn="ctr">
              <a:spcBef>
                <a:spcPts val="0"/>
              </a:spcBef>
              <a:spcAft>
                <a:spcPts val="0"/>
              </a:spcAft>
              <a:buNone/>
            </a:pPr>
            <a:r>
              <a:rPr lang="en">
                <a:latin typeface="Old Standard TT"/>
                <a:ea typeface="Old Standard TT"/>
                <a:cs typeface="Old Standard TT"/>
                <a:sym typeface="Old Standard TT"/>
              </a:rPr>
              <a:t>Prototype</a:t>
            </a:r>
            <a:endParaRPr>
              <a:latin typeface="Old Standard TT"/>
              <a:ea typeface="Old Standard TT"/>
              <a:cs typeface="Old Standard TT"/>
              <a:sym typeface="Old Standard TT"/>
            </a:endParaRPr>
          </a:p>
        </p:txBody>
      </p:sp>
      <p:sp>
        <p:nvSpPr>
          <p:cNvPr id="225" name="Google Shape;225;p25"/>
          <p:cNvSpPr txBox="1"/>
          <p:nvPr/>
        </p:nvSpPr>
        <p:spPr>
          <a:xfrm>
            <a:off x="7566893" y="3844625"/>
            <a:ext cx="1265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ld Standard TT"/>
                <a:ea typeface="Old Standard TT"/>
                <a:cs typeface="Old Standard TT"/>
                <a:sym typeface="Old Standard TT"/>
              </a:rPr>
              <a:t>Final Product Concept</a:t>
            </a:r>
            <a:endParaRPr>
              <a:latin typeface="Old Standard TT"/>
              <a:ea typeface="Old Standard TT"/>
              <a:cs typeface="Old Standard TT"/>
              <a:sym typeface="Old Standard TT"/>
            </a:endParaRPr>
          </a:p>
        </p:txBody>
      </p:sp>
      <p:pic>
        <p:nvPicPr>
          <p:cNvPr id="226" name="Google Shape;226;p25"/>
          <p:cNvPicPr preferRelativeResize="0"/>
          <p:nvPr/>
        </p:nvPicPr>
        <p:blipFill rotWithShape="1">
          <a:blip r:embed="rId4">
            <a:alphaModFix/>
          </a:blip>
          <a:srcRect b="6120" l="0" r="0" t="0"/>
          <a:stretch/>
        </p:blipFill>
        <p:spPr>
          <a:xfrm>
            <a:off x="7334875" y="120725"/>
            <a:ext cx="1635075" cy="2047200"/>
          </a:xfrm>
          <a:prstGeom prst="rect">
            <a:avLst/>
          </a:prstGeom>
          <a:noFill/>
          <a:ln>
            <a:noFill/>
          </a:ln>
        </p:spPr>
      </p:pic>
      <p:pic>
        <p:nvPicPr>
          <p:cNvPr id="227" name="Google Shape;227;p25"/>
          <p:cNvPicPr preferRelativeResize="0"/>
          <p:nvPr/>
        </p:nvPicPr>
        <p:blipFill>
          <a:blip r:embed="rId5">
            <a:alphaModFix/>
          </a:blip>
          <a:stretch>
            <a:fillRect/>
          </a:stretch>
        </p:blipFill>
        <p:spPr>
          <a:xfrm>
            <a:off x="5236525" y="2732550"/>
            <a:ext cx="2367027" cy="236702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p>
            <a:pPr indent="0" lvl="0" marL="0" rtl="0" algn="l">
              <a:lnSpc>
                <a:spcPct val="180000"/>
              </a:lnSpc>
              <a:spcBef>
                <a:spcPts val="0"/>
              </a:spcBef>
              <a:spcAft>
                <a:spcPts val="0"/>
              </a:spcAft>
              <a:buNone/>
            </a:pPr>
            <a:r>
              <a:rPr b="1" lang="en" sz="2700">
                <a:solidFill>
                  <a:schemeClr val="dk2"/>
                </a:solidFill>
              </a:rPr>
              <a:t>We </a:t>
            </a:r>
            <a:r>
              <a:rPr b="1" lang="en" sz="2700">
                <a:solidFill>
                  <a:schemeClr val="dk2"/>
                </a:solidFill>
              </a:rPr>
              <a:t>Tested our Prototypes</a:t>
            </a:r>
            <a:endParaRPr b="1" sz="2700">
              <a:solidFill>
                <a:schemeClr val="dk2"/>
              </a:solidFill>
            </a:endParaRPr>
          </a:p>
        </p:txBody>
      </p:sp>
      <p:sp>
        <p:nvSpPr>
          <p:cNvPr id="233" name="Google Shape;233;p26"/>
          <p:cNvSpPr txBox="1"/>
          <p:nvPr>
            <p:ph idx="1" type="body"/>
          </p:nvPr>
        </p:nvSpPr>
        <p:spPr>
          <a:xfrm>
            <a:off x="311700" y="1152475"/>
            <a:ext cx="4214100" cy="3435000"/>
          </a:xfrm>
          <a:prstGeom prst="rect">
            <a:avLst/>
          </a:prstGeom>
        </p:spPr>
        <p:txBody>
          <a:bodyPr anchorCtr="0" anchor="t" bIns="91425" lIns="91425" spcFirstLastPara="1" rIns="91425" wrap="square" tIns="91425">
            <a:normAutofit lnSpcReduction="20000"/>
          </a:bodyPr>
          <a:lstStyle/>
          <a:p>
            <a:pPr indent="-330200" lvl="0" marL="457200" rtl="0" algn="l">
              <a:lnSpc>
                <a:spcPct val="150000"/>
              </a:lnSpc>
              <a:spcBef>
                <a:spcPts val="0"/>
              </a:spcBef>
              <a:spcAft>
                <a:spcPts val="0"/>
              </a:spcAft>
              <a:buSzPts val="1600"/>
              <a:buChar char="●"/>
            </a:pPr>
            <a:r>
              <a:rPr lang="en" sz="1600"/>
              <a:t>Testing among </a:t>
            </a:r>
            <a:r>
              <a:rPr lang="en" sz="1600"/>
              <a:t>group (kinda)</a:t>
            </a:r>
            <a:endParaRPr sz="1600"/>
          </a:p>
          <a:p>
            <a:pPr indent="-330200" lvl="1" marL="914400" rtl="0" algn="l">
              <a:lnSpc>
                <a:spcPct val="150000"/>
              </a:lnSpc>
              <a:spcBef>
                <a:spcPts val="0"/>
              </a:spcBef>
              <a:spcAft>
                <a:spcPts val="0"/>
              </a:spcAft>
              <a:buSzPts val="1600"/>
              <a:buChar char="○"/>
            </a:pPr>
            <a:r>
              <a:rPr lang="en" sz="1600"/>
              <a:t>Initial testing done to make game actually playable &amp; winnable</a:t>
            </a:r>
            <a:endParaRPr sz="1600"/>
          </a:p>
          <a:p>
            <a:pPr indent="-330200" lvl="1" marL="914400" rtl="0" algn="l">
              <a:lnSpc>
                <a:spcPct val="150000"/>
              </a:lnSpc>
              <a:spcBef>
                <a:spcPts val="0"/>
              </a:spcBef>
              <a:spcAft>
                <a:spcPts val="0"/>
              </a:spcAft>
              <a:buSzPts val="1600"/>
              <a:buChar char="○"/>
            </a:pPr>
            <a:r>
              <a:rPr lang="en" sz="1600"/>
              <a:t>Overhauled and simplified many features such as turn structure and trading</a:t>
            </a:r>
            <a:endParaRPr sz="1600"/>
          </a:p>
          <a:p>
            <a:pPr indent="-330200" lvl="0" marL="457200" rtl="0" algn="l">
              <a:lnSpc>
                <a:spcPct val="150000"/>
              </a:lnSpc>
              <a:spcBef>
                <a:spcPts val="0"/>
              </a:spcBef>
              <a:spcAft>
                <a:spcPts val="0"/>
              </a:spcAft>
              <a:buSzPts val="1600"/>
              <a:buChar char="●"/>
            </a:pPr>
            <a:r>
              <a:rPr lang="en" sz="1600"/>
              <a:t>Testing among cohort and advisors</a:t>
            </a:r>
            <a:endParaRPr sz="1600"/>
          </a:p>
          <a:p>
            <a:pPr indent="-330200" lvl="1" marL="914400" rtl="0" algn="l">
              <a:lnSpc>
                <a:spcPct val="150000"/>
              </a:lnSpc>
              <a:spcBef>
                <a:spcPts val="0"/>
              </a:spcBef>
              <a:spcAft>
                <a:spcPts val="0"/>
              </a:spcAft>
              <a:buSzPts val="1600"/>
              <a:buChar char="○"/>
            </a:pPr>
            <a:r>
              <a:rPr lang="en" sz="1600"/>
              <a:t>Confirm intuitiveness of the game</a:t>
            </a:r>
            <a:endParaRPr sz="1600"/>
          </a:p>
          <a:p>
            <a:pPr indent="-330200" lvl="0" marL="457200" rtl="0" algn="l">
              <a:lnSpc>
                <a:spcPct val="150000"/>
              </a:lnSpc>
              <a:spcBef>
                <a:spcPts val="0"/>
              </a:spcBef>
              <a:spcAft>
                <a:spcPts val="0"/>
              </a:spcAft>
              <a:buSzPts val="1600"/>
              <a:buChar char="●"/>
            </a:pPr>
            <a:r>
              <a:rPr lang="en" sz="1600"/>
              <a:t>Testing with external people</a:t>
            </a:r>
            <a:endParaRPr sz="1600"/>
          </a:p>
          <a:p>
            <a:pPr indent="-330200" lvl="1" marL="914400" rtl="0" algn="l">
              <a:lnSpc>
                <a:spcPct val="150000"/>
              </a:lnSpc>
              <a:spcBef>
                <a:spcPts val="0"/>
              </a:spcBef>
              <a:spcAft>
                <a:spcPts val="0"/>
              </a:spcAft>
              <a:buSzPts val="1600"/>
              <a:buChar char="○"/>
            </a:pPr>
            <a:r>
              <a:rPr lang="en" sz="1600"/>
              <a:t>Confirm educational ability</a:t>
            </a:r>
            <a:endParaRPr sz="1600"/>
          </a:p>
        </p:txBody>
      </p:sp>
      <p:sp>
        <p:nvSpPr>
          <p:cNvPr id="234" name="Google Shape;23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5" name="Google Shape;235;p26"/>
          <p:cNvPicPr preferRelativeResize="0"/>
          <p:nvPr/>
        </p:nvPicPr>
        <p:blipFill>
          <a:blip r:embed="rId3">
            <a:alphaModFix/>
          </a:blip>
          <a:stretch>
            <a:fillRect/>
          </a:stretch>
        </p:blipFill>
        <p:spPr>
          <a:xfrm>
            <a:off x="6760500" y="727150"/>
            <a:ext cx="1884426" cy="1413324"/>
          </a:xfrm>
          <a:prstGeom prst="rect">
            <a:avLst/>
          </a:prstGeom>
          <a:noFill/>
          <a:ln>
            <a:noFill/>
          </a:ln>
          <a:effectLst>
            <a:outerShdw blurRad="57150" rotWithShape="0" algn="bl" dir="5400000" dist="19050">
              <a:srgbClr val="000000">
                <a:alpha val="50000"/>
              </a:srgbClr>
            </a:outerShdw>
          </a:effectLst>
        </p:spPr>
      </p:pic>
      <p:pic>
        <p:nvPicPr>
          <p:cNvPr id="236" name="Google Shape;236;p26"/>
          <p:cNvPicPr preferRelativeResize="0"/>
          <p:nvPr/>
        </p:nvPicPr>
        <p:blipFill>
          <a:blip r:embed="rId4">
            <a:alphaModFix/>
          </a:blip>
          <a:stretch>
            <a:fillRect/>
          </a:stretch>
        </p:blipFill>
        <p:spPr>
          <a:xfrm>
            <a:off x="4700939" y="2855851"/>
            <a:ext cx="1884426" cy="1413362"/>
          </a:xfrm>
          <a:prstGeom prst="rect">
            <a:avLst/>
          </a:prstGeom>
          <a:noFill/>
          <a:ln>
            <a:noFill/>
          </a:ln>
        </p:spPr>
      </p:pic>
      <p:pic>
        <p:nvPicPr>
          <p:cNvPr id="237" name="Google Shape;237;p26"/>
          <p:cNvPicPr preferRelativeResize="0"/>
          <p:nvPr/>
        </p:nvPicPr>
        <p:blipFill rotWithShape="1">
          <a:blip r:embed="rId5">
            <a:alphaModFix/>
          </a:blip>
          <a:srcRect b="-2249" l="0" r="0" t="0"/>
          <a:stretch/>
        </p:blipFill>
        <p:spPr>
          <a:xfrm rot="5400000">
            <a:off x="4933450" y="487562"/>
            <a:ext cx="1419375" cy="1892500"/>
          </a:xfrm>
          <a:prstGeom prst="rect">
            <a:avLst/>
          </a:prstGeom>
          <a:noFill/>
          <a:ln>
            <a:noFill/>
          </a:ln>
          <a:effectLst>
            <a:outerShdw blurRad="57150" rotWithShape="0" algn="bl" dir="5400000" dist="19050">
              <a:srgbClr val="000000">
                <a:alpha val="50000"/>
              </a:srgbClr>
            </a:outerShdw>
          </a:effectLst>
        </p:spPr>
      </p:pic>
      <p:pic>
        <p:nvPicPr>
          <p:cNvPr id="238" name="Google Shape;238;p26"/>
          <p:cNvPicPr preferRelativeResize="0"/>
          <p:nvPr/>
        </p:nvPicPr>
        <p:blipFill>
          <a:blip r:embed="rId6">
            <a:alphaModFix/>
          </a:blip>
          <a:stretch>
            <a:fillRect/>
          </a:stretch>
        </p:blipFill>
        <p:spPr>
          <a:xfrm>
            <a:off x="6760500" y="2855902"/>
            <a:ext cx="1884426" cy="1413285"/>
          </a:xfrm>
          <a:prstGeom prst="rect">
            <a:avLst/>
          </a:prstGeom>
          <a:noFill/>
          <a:ln>
            <a:noFill/>
          </a:ln>
          <a:effectLst>
            <a:outerShdw blurRad="57150" rotWithShape="0" algn="bl" dir="5400000" dist="19050">
              <a:srgbClr val="000000">
                <a:alpha val="50000"/>
              </a:srgbClr>
            </a:outerShdw>
          </a:effectLst>
        </p:spPr>
      </p:pic>
      <p:sp>
        <p:nvSpPr>
          <p:cNvPr id="239" name="Google Shape;239;p26"/>
          <p:cNvSpPr txBox="1"/>
          <p:nvPr/>
        </p:nvSpPr>
        <p:spPr>
          <a:xfrm>
            <a:off x="4717813" y="2143500"/>
            <a:ext cx="185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latin typeface="Old Standard TT"/>
                <a:ea typeface="Old Standard TT"/>
                <a:cs typeface="Old Standard TT"/>
                <a:sym typeface="Old Standard TT"/>
              </a:rPr>
              <a:t>Individual Testing</a:t>
            </a:r>
            <a:endParaRPr i="1" sz="1200">
              <a:latin typeface="Old Standard TT"/>
              <a:ea typeface="Old Standard TT"/>
              <a:cs typeface="Old Standard TT"/>
              <a:sym typeface="Old Standard TT"/>
            </a:endParaRPr>
          </a:p>
        </p:txBody>
      </p:sp>
      <p:sp>
        <p:nvSpPr>
          <p:cNvPr id="240" name="Google Shape;240;p26"/>
          <p:cNvSpPr txBox="1"/>
          <p:nvPr/>
        </p:nvSpPr>
        <p:spPr>
          <a:xfrm>
            <a:off x="6760538" y="2143500"/>
            <a:ext cx="185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latin typeface="Old Standard TT"/>
                <a:ea typeface="Old Standard TT"/>
                <a:cs typeface="Old Standard TT"/>
                <a:sym typeface="Old Standard TT"/>
              </a:rPr>
              <a:t>Testing with Advisors</a:t>
            </a:r>
            <a:endParaRPr i="1" sz="1200">
              <a:latin typeface="Old Standard TT"/>
              <a:ea typeface="Old Standard TT"/>
              <a:cs typeface="Old Standard TT"/>
              <a:sym typeface="Old Standard TT"/>
            </a:endParaRPr>
          </a:p>
        </p:txBody>
      </p:sp>
      <p:sp>
        <p:nvSpPr>
          <p:cNvPr id="241" name="Google Shape;241;p26"/>
          <p:cNvSpPr txBox="1"/>
          <p:nvPr/>
        </p:nvSpPr>
        <p:spPr>
          <a:xfrm>
            <a:off x="4717788" y="4269175"/>
            <a:ext cx="185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latin typeface="Old Standard TT"/>
                <a:ea typeface="Old Standard TT"/>
                <a:cs typeface="Old Standard TT"/>
                <a:sym typeface="Old Standard TT"/>
              </a:rPr>
              <a:t>Testing with Cohort</a:t>
            </a:r>
            <a:endParaRPr i="1" sz="1200">
              <a:latin typeface="Old Standard TT"/>
              <a:ea typeface="Old Standard TT"/>
              <a:cs typeface="Old Standard TT"/>
              <a:sym typeface="Old Standard TT"/>
            </a:endParaRPr>
          </a:p>
        </p:txBody>
      </p:sp>
      <p:sp>
        <p:nvSpPr>
          <p:cNvPr id="242" name="Google Shape;242;p26"/>
          <p:cNvSpPr txBox="1"/>
          <p:nvPr/>
        </p:nvSpPr>
        <p:spPr>
          <a:xfrm>
            <a:off x="6760513" y="4269175"/>
            <a:ext cx="185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latin typeface="Old Standard TT"/>
                <a:ea typeface="Old Standard TT"/>
                <a:cs typeface="Old Standard TT"/>
                <a:sym typeface="Old Standard TT"/>
              </a:rPr>
              <a:t>Testing with Others</a:t>
            </a:r>
            <a:endParaRPr i="1" sz="1200">
              <a:latin typeface="Old Standard TT"/>
              <a:ea typeface="Old Standard TT"/>
              <a:cs typeface="Old Standard TT"/>
              <a:sym typeface="Old Standard T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48" name="Google Shape;248;p27"/>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SzPts val="2300"/>
              <a:buChar char="●"/>
            </a:pPr>
            <a:r>
              <a:rPr lang="en" sz="2300"/>
              <a:t>Creation of the final </a:t>
            </a:r>
            <a:r>
              <a:rPr lang="en" sz="2300"/>
              <a:t>game board itself</a:t>
            </a:r>
            <a:endParaRPr sz="2300"/>
          </a:p>
          <a:p>
            <a:pPr indent="-349250" lvl="1" marL="914400" rtl="0" algn="l">
              <a:spcBef>
                <a:spcPts val="0"/>
              </a:spcBef>
              <a:spcAft>
                <a:spcPts val="0"/>
              </a:spcAft>
              <a:buSzPts val="1900"/>
              <a:buChar char="○"/>
            </a:pPr>
            <a:r>
              <a:rPr lang="en" sz="1900"/>
              <a:t>Printing designs on chipboard/cardboards </a:t>
            </a:r>
            <a:endParaRPr sz="1900"/>
          </a:p>
          <a:p>
            <a:pPr indent="-349250" lvl="1" marL="914400" rtl="0" algn="l">
              <a:spcBef>
                <a:spcPts val="0"/>
              </a:spcBef>
              <a:spcAft>
                <a:spcPts val="0"/>
              </a:spcAft>
              <a:buSzPts val="1900"/>
              <a:buChar char="○"/>
            </a:pPr>
            <a:r>
              <a:rPr lang="en" sz="1900"/>
              <a:t>3D printing of game pieces</a:t>
            </a:r>
            <a:endParaRPr sz="1900"/>
          </a:p>
          <a:p>
            <a:pPr indent="-374650" lvl="0" marL="457200" rtl="0" algn="l">
              <a:spcBef>
                <a:spcPts val="0"/>
              </a:spcBef>
              <a:spcAft>
                <a:spcPts val="0"/>
              </a:spcAft>
              <a:buSzPts val="2300"/>
              <a:buChar char="●"/>
            </a:pPr>
            <a:r>
              <a:rPr lang="en" sz="2300"/>
              <a:t>Potential further testing and refining with other groups</a:t>
            </a:r>
            <a:endParaRPr sz="2300"/>
          </a:p>
          <a:p>
            <a:pPr indent="-374650" lvl="0" marL="457200" rtl="0" algn="l">
              <a:spcBef>
                <a:spcPts val="0"/>
              </a:spcBef>
              <a:spcAft>
                <a:spcPts val="0"/>
              </a:spcAft>
              <a:buSzPts val="2300"/>
              <a:buChar char="●"/>
            </a:pPr>
            <a:r>
              <a:rPr lang="en" sz="2300"/>
              <a:t>Digitization </a:t>
            </a:r>
            <a:endParaRPr sz="2300"/>
          </a:p>
          <a:p>
            <a:pPr indent="-374650" lvl="1" marL="914400" rtl="0" algn="l">
              <a:spcBef>
                <a:spcPts val="0"/>
              </a:spcBef>
              <a:spcAft>
                <a:spcPts val="0"/>
              </a:spcAft>
              <a:buSzPts val="2300"/>
              <a:buChar char="○"/>
            </a:pPr>
            <a:r>
              <a:rPr lang="en" sz="2300"/>
              <a:t>Upcoming project teams could take over this project</a:t>
            </a:r>
            <a:endParaRPr sz="2300"/>
          </a:p>
          <a:p>
            <a:pPr indent="-374650" lvl="1" marL="914400" rtl="0" algn="l">
              <a:spcBef>
                <a:spcPts val="0"/>
              </a:spcBef>
              <a:spcAft>
                <a:spcPts val="0"/>
              </a:spcAft>
              <a:buSzPts val="2300"/>
              <a:buChar char="○"/>
            </a:pPr>
            <a:r>
              <a:rPr lang="en" sz="2300"/>
              <a:t>Expanding the game beyond Broadmeadows </a:t>
            </a:r>
            <a:endParaRPr sz="2300"/>
          </a:p>
          <a:p>
            <a:pPr indent="-374650" lvl="0" marL="457200" rtl="0" algn="l">
              <a:spcBef>
                <a:spcPts val="0"/>
              </a:spcBef>
              <a:spcAft>
                <a:spcPts val="0"/>
              </a:spcAft>
              <a:buSzPts val="2300"/>
              <a:buChar char="●"/>
            </a:pPr>
            <a:r>
              <a:rPr lang="en" sz="2300"/>
              <a:t>Accessibility features for colorblindness, etc.</a:t>
            </a:r>
            <a:endParaRPr sz="2300"/>
          </a:p>
        </p:txBody>
      </p:sp>
      <p:sp>
        <p:nvSpPr>
          <p:cNvPr id="249" name="Google Shape;249;p2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Recommendations</a:t>
            </a:r>
            <a:endParaRPr b="1">
              <a:solidFill>
                <a:schemeClr val="dk2"/>
              </a:solidFill>
            </a:endParaRPr>
          </a:p>
        </p:txBody>
      </p:sp>
      <p:pic>
        <p:nvPicPr>
          <p:cNvPr id="250" name="Google Shape;250;p27" title="Slide-15-recording-.mp3">
            <a:hlinkClick r:id="rId3"/>
          </p:cNvPr>
          <p:cNvPicPr preferRelativeResize="0"/>
          <p:nvPr/>
        </p:nvPicPr>
        <p:blipFill>
          <a:blip r:embed="rId4">
            <a:alphaModFix/>
          </a:blip>
          <a:stretch>
            <a:fillRect/>
          </a:stretch>
        </p:blipFill>
        <p:spPr>
          <a:xfrm>
            <a:off x="152400" y="4494700"/>
            <a:ext cx="496400" cy="49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8"/>
          <p:cNvSpPr txBox="1"/>
          <p:nvPr>
            <p:ph type="title"/>
          </p:nvPr>
        </p:nvSpPr>
        <p:spPr>
          <a:xfrm>
            <a:off x="0" y="789950"/>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Contact Information</a:t>
            </a:r>
            <a:endParaRPr b="1">
              <a:solidFill>
                <a:schemeClr val="dk2"/>
              </a:solidFill>
            </a:endParaRPr>
          </a:p>
        </p:txBody>
      </p:sp>
      <p:sp>
        <p:nvSpPr>
          <p:cNvPr id="256" name="Google Shape;256;p28"/>
          <p:cNvSpPr txBox="1"/>
          <p:nvPr>
            <p:ph idx="1" type="body"/>
          </p:nvPr>
        </p:nvSpPr>
        <p:spPr>
          <a:xfrm>
            <a:off x="37600" y="1485700"/>
            <a:ext cx="42318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200">
                <a:solidFill>
                  <a:schemeClr val="dk2"/>
                </a:solidFill>
              </a:rPr>
              <a:t>Team: </a:t>
            </a:r>
            <a:r>
              <a:rPr lang="en" sz="1200">
                <a:solidFill>
                  <a:schemeClr val="dk2"/>
                </a:solidFill>
              </a:rPr>
              <a:t>Sean O’Connor, Jonathan Metcalf, Elitumaini Swai, &amp; Evan Vadeboncoeur</a:t>
            </a:r>
            <a:endParaRPr sz="1200">
              <a:solidFill>
                <a:schemeClr val="dk2"/>
              </a:solidFill>
            </a:endParaRPr>
          </a:p>
          <a:p>
            <a:pPr indent="0" lvl="0" marL="0" rtl="0" algn="l">
              <a:spcBef>
                <a:spcPts val="1200"/>
              </a:spcBef>
              <a:spcAft>
                <a:spcPts val="0"/>
              </a:spcAft>
              <a:buNone/>
            </a:pPr>
            <a:r>
              <a:rPr b="1" lang="en" sz="1200">
                <a:solidFill>
                  <a:schemeClr val="dk2"/>
                </a:solidFill>
              </a:rPr>
              <a:t>Email:</a:t>
            </a:r>
            <a:r>
              <a:rPr lang="en" sz="1200">
                <a:solidFill>
                  <a:schemeClr val="dk2"/>
                </a:solidFill>
              </a:rPr>
              <a:t> </a:t>
            </a:r>
            <a:r>
              <a:rPr lang="en" sz="1200">
                <a:solidFill>
                  <a:schemeClr val="dk2"/>
                </a:solidFill>
                <a:uFill>
                  <a:noFill/>
                </a:uFill>
                <a:hlinkClick r:id="rId3">
                  <a:extLst>
                    <a:ext uri="{A12FA001-AC4F-418D-AE19-62706E023703}">
                      <ahyp:hlinkClr val="tx"/>
                    </a:ext>
                  </a:extLst>
                </a:hlinkClick>
              </a:rPr>
              <a:t>gr-m22-game@wpi.edu</a:t>
            </a:r>
            <a:endParaRPr sz="1200">
              <a:solidFill>
                <a:schemeClr val="dk2"/>
              </a:solidFill>
            </a:endParaRPr>
          </a:p>
          <a:p>
            <a:pPr indent="0" lvl="0" marL="0" rtl="0" algn="l">
              <a:spcBef>
                <a:spcPts val="1200"/>
              </a:spcBef>
              <a:spcAft>
                <a:spcPts val="0"/>
              </a:spcAft>
              <a:buNone/>
            </a:pPr>
            <a:r>
              <a:rPr lang="en" sz="1200" u="sng">
                <a:solidFill>
                  <a:schemeClr val="dk2"/>
                </a:solidFill>
                <a:hlinkClick r:id="rId4">
                  <a:extLst>
                    <a:ext uri="{A12FA001-AC4F-418D-AE19-62706E023703}">
                      <ahyp:hlinkClr val="tx"/>
                    </a:ext>
                  </a:extLst>
                </a:hlinkClick>
              </a:rPr>
              <a:t>Team Website</a:t>
            </a:r>
            <a:endParaRPr b="1" sz="1200">
              <a:solidFill>
                <a:schemeClr val="dk2"/>
              </a:solidFill>
            </a:endParaRPr>
          </a:p>
          <a:p>
            <a:pPr indent="0" lvl="0" marL="0" rtl="0" algn="l">
              <a:spcBef>
                <a:spcPts val="1200"/>
              </a:spcBef>
              <a:spcAft>
                <a:spcPts val="0"/>
              </a:spcAft>
              <a:buNone/>
            </a:pPr>
            <a:r>
              <a:t/>
            </a:r>
            <a:endParaRPr sz="1200">
              <a:solidFill>
                <a:schemeClr val="dk2"/>
              </a:solidFill>
            </a:endParaRPr>
          </a:p>
          <a:p>
            <a:pPr indent="0" lvl="0" marL="0" rtl="0" algn="l">
              <a:spcBef>
                <a:spcPts val="1200"/>
              </a:spcBef>
              <a:spcAft>
                <a:spcPts val="0"/>
              </a:spcAft>
              <a:buNone/>
            </a:pPr>
            <a:r>
              <a:rPr lang="en" sz="1200">
                <a:solidFill>
                  <a:schemeClr val="dk2"/>
                </a:solidFill>
              </a:rPr>
              <a:t>Advisors: Stephen McCauley and Fabio Carrera</a:t>
            </a:r>
            <a:endParaRPr sz="1200">
              <a:solidFill>
                <a:schemeClr val="dk2"/>
              </a:solidFill>
            </a:endParaRPr>
          </a:p>
          <a:p>
            <a:pPr indent="0" lvl="0" marL="0" rtl="0" algn="l">
              <a:spcBef>
                <a:spcPts val="1200"/>
              </a:spcBef>
              <a:spcAft>
                <a:spcPts val="0"/>
              </a:spcAft>
              <a:buNone/>
            </a:pPr>
            <a:r>
              <a:rPr lang="en" sz="1200">
                <a:solidFill>
                  <a:schemeClr val="dk2"/>
                </a:solidFill>
              </a:rPr>
              <a:t>Sponsor: Banksia Gardens Community Services</a:t>
            </a:r>
            <a:endParaRPr sz="1200">
              <a:solidFill>
                <a:schemeClr val="dk2"/>
              </a:solidFill>
            </a:endParaRPr>
          </a:p>
          <a:p>
            <a:pPr indent="0" lvl="0" marL="0" rtl="0" algn="l">
              <a:spcBef>
                <a:spcPts val="1200"/>
              </a:spcBef>
              <a:spcAft>
                <a:spcPts val="1200"/>
              </a:spcAft>
              <a:buNone/>
            </a:pPr>
            <a:r>
              <a:rPr lang="en" sz="1200" u="sng">
                <a:solidFill>
                  <a:schemeClr val="dk2"/>
                </a:solidFill>
                <a:hlinkClick r:id="rId5">
                  <a:extLst>
                    <a:ext uri="{A12FA001-AC4F-418D-AE19-62706E023703}">
                      <ahyp:hlinkClr val="tx"/>
                    </a:ext>
                  </a:extLst>
                </a:hlinkClick>
              </a:rPr>
              <a:t>Sponsor Website</a:t>
            </a:r>
            <a:endParaRPr sz="1200">
              <a:solidFill>
                <a:schemeClr val="dk2"/>
              </a:solidFill>
            </a:endParaRPr>
          </a:p>
        </p:txBody>
      </p:sp>
      <p:sp>
        <p:nvSpPr>
          <p:cNvPr id="257" name="Google Shape;25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8" name="Google Shape;258;p28"/>
          <p:cNvPicPr preferRelativeResize="0"/>
          <p:nvPr/>
        </p:nvPicPr>
        <p:blipFill>
          <a:blip r:embed="rId6">
            <a:alphaModFix/>
          </a:blip>
          <a:stretch>
            <a:fillRect/>
          </a:stretch>
        </p:blipFill>
        <p:spPr>
          <a:xfrm>
            <a:off x="0" y="0"/>
            <a:ext cx="1597000" cy="516675"/>
          </a:xfrm>
          <a:prstGeom prst="rect">
            <a:avLst/>
          </a:prstGeom>
          <a:noFill/>
          <a:ln>
            <a:noFill/>
          </a:ln>
        </p:spPr>
      </p:pic>
      <p:pic>
        <p:nvPicPr>
          <p:cNvPr id="259" name="Google Shape;259;p28"/>
          <p:cNvPicPr preferRelativeResize="0"/>
          <p:nvPr/>
        </p:nvPicPr>
        <p:blipFill>
          <a:blip r:embed="rId7">
            <a:alphaModFix/>
          </a:blip>
          <a:stretch>
            <a:fillRect/>
          </a:stretch>
        </p:blipFill>
        <p:spPr>
          <a:xfrm>
            <a:off x="7470875" y="0"/>
            <a:ext cx="1673125" cy="875400"/>
          </a:xfrm>
          <a:prstGeom prst="rect">
            <a:avLst/>
          </a:prstGeom>
          <a:noFill/>
          <a:ln>
            <a:noFill/>
          </a:ln>
        </p:spPr>
      </p:pic>
      <p:pic>
        <p:nvPicPr>
          <p:cNvPr id="260" name="Google Shape;260;p28"/>
          <p:cNvPicPr preferRelativeResize="0"/>
          <p:nvPr/>
        </p:nvPicPr>
        <p:blipFill>
          <a:blip r:embed="rId8">
            <a:alphaModFix/>
          </a:blip>
          <a:stretch>
            <a:fillRect/>
          </a:stretch>
        </p:blipFill>
        <p:spPr>
          <a:xfrm>
            <a:off x="4466900" y="1567350"/>
            <a:ext cx="4145175" cy="2505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A Question for You…</a:t>
            </a:r>
            <a:endParaRPr b="1">
              <a:solidFill>
                <a:schemeClr val="dk2"/>
              </a:solidFill>
            </a:endParaRPr>
          </a:p>
        </p:txBody>
      </p:sp>
      <p:sp>
        <p:nvSpPr>
          <p:cNvPr id="266" name="Google Shape;266;p2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2700"/>
          </a:p>
          <a:p>
            <a:pPr indent="0" lvl="0" marL="0" rtl="0" algn="l">
              <a:spcBef>
                <a:spcPts val="1200"/>
              </a:spcBef>
              <a:spcAft>
                <a:spcPts val="0"/>
              </a:spcAft>
              <a:buNone/>
            </a:pPr>
            <a:r>
              <a:t/>
            </a:r>
            <a:endParaRPr sz="2700"/>
          </a:p>
          <a:p>
            <a:pPr indent="0" lvl="0" marL="0" rtl="0" algn="ctr">
              <a:spcBef>
                <a:spcPts val="1200"/>
              </a:spcBef>
              <a:spcAft>
                <a:spcPts val="1200"/>
              </a:spcAft>
              <a:buNone/>
            </a:pPr>
            <a:r>
              <a:rPr lang="en" sz="2700"/>
              <a:t>What should the name of our game be?</a:t>
            </a:r>
            <a:endParaRPr sz="2700"/>
          </a:p>
        </p:txBody>
      </p:sp>
      <p:sp>
        <p:nvSpPr>
          <p:cNvPr id="267" name="Google Shape;26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0"/>
          <p:cNvSpPr txBox="1"/>
          <p:nvPr>
            <p:ph idx="1" type="body"/>
          </p:nvPr>
        </p:nvSpPr>
        <p:spPr>
          <a:xfrm>
            <a:off x="1572600" y="2272350"/>
            <a:ext cx="5998800" cy="59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dk2"/>
                </a:solidFill>
              </a:rPr>
              <a:t>Questions?</a:t>
            </a:r>
            <a:endParaRPr b="1" sz="3600">
              <a:solidFill>
                <a:schemeClr val="dk2"/>
              </a:solidFill>
            </a:endParaRPr>
          </a:p>
        </p:txBody>
      </p:sp>
      <p:sp>
        <p:nvSpPr>
          <p:cNvPr id="273" name="Google Shape;27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4" name="Google Shape;274;p30"/>
          <p:cNvPicPr preferRelativeResize="0"/>
          <p:nvPr/>
        </p:nvPicPr>
        <p:blipFill rotWithShape="1">
          <a:blip r:embed="rId3">
            <a:alphaModFix/>
          </a:blip>
          <a:srcRect b="11159" l="18468" r="18776" t="22213"/>
          <a:stretch/>
        </p:blipFill>
        <p:spPr>
          <a:xfrm>
            <a:off x="6184062" y="886800"/>
            <a:ext cx="2229599" cy="3156849"/>
          </a:xfrm>
          <a:prstGeom prst="rect">
            <a:avLst/>
          </a:prstGeom>
          <a:noFill/>
          <a:ln>
            <a:noFill/>
          </a:ln>
          <a:effectLst>
            <a:outerShdw blurRad="57150" rotWithShape="0" algn="bl" dir="5400000" dist="19050">
              <a:srgbClr val="000000">
                <a:alpha val="50000"/>
              </a:srgbClr>
            </a:outerShdw>
          </a:effectLst>
        </p:spPr>
      </p:pic>
      <p:pic>
        <p:nvPicPr>
          <p:cNvPr id="275" name="Google Shape;275;p30"/>
          <p:cNvPicPr preferRelativeResize="0"/>
          <p:nvPr/>
        </p:nvPicPr>
        <p:blipFill rotWithShape="1">
          <a:blip r:embed="rId3">
            <a:alphaModFix/>
          </a:blip>
          <a:srcRect b="11159" l="18468" r="18776" t="22213"/>
          <a:stretch/>
        </p:blipFill>
        <p:spPr>
          <a:xfrm flipH="1">
            <a:off x="716337" y="886800"/>
            <a:ext cx="2229599" cy="31568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type="title"/>
          </p:nvPr>
        </p:nvSpPr>
        <p:spPr>
          <a:xfrm>
            <a:off x="229400" y="43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4"/>
                </a:solidFill>
              </a:rPr>
              <a:t>Bibliography</a:t>
            </a:r>
            <a:endParaRPr>
              <a:solidFill>
                <a:schemeClr val="accent4"/>
              </a:solidFill>
            </a:endParaRPr>
          </a:p>
        </p:txBody>
      </p:sp>
      <p:sp>
        <p:nvSpPr>
          <p:cNvPr id="281" name="Google Shape;281;p31"/>
          <p:cNvSpPr txBox="1"/>
          <p:nvPr>
            <p:ph idx="1" type="body"/>
          </p:nvPr>
        </p:nvSpPr>
        <p:spPr>
          <a:xfrm>
            <a:off x="311700" y="493075"/>
            <a:ext cx="8520600" cy="4650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88"/>
              <a:buNone/>
            </a:pPr>
            <a:r>
              <a:rPr i="1" lang="en" sz="1000">
                <a:solidFill>
                  <a:srgbClr val="000000"/>
                </a:solidFill>
                <a:uFill>
                  <a:noFill/>
                </a:uFill>
                <a:latin typeface="Times New Roman"/>
                <a:ea typeface="Times New Roman"/>
                <a:cs typeface="Times New Roman"/>
                <a:sym typeface="Times New Roman"/>
                <a:hlinkClick r:id="rId3">
                  <a:extLst>
                    <a:ext uri="{A12FA001-AC4F-418D-AE19-62706E023703}">
                      <ahyp:hlinkClr val="tx"/>
                    </a:ext>
                  </a:extLst>
                </a:hlinkClick>
              </a:rPr>
              <a:t>2016 Census QuickStats: Broadmeadows</a:t>
            </a:r>
            <a:r>
              <a:rPr lang="en" sz="1000">
                <a:solidFill>
                  <a:srgbClr val="000000"/>
                </a:solidFill>
                <a:uFill>
                  <a:noFill/>
                </a:uFill>
                <a:latin typeface="Times New Roman"/>
                <a:ea typeface="Times New Roman"/>
                <a:cs typeface="Times New Roman"/>
                <a:sym typeface="Times New Roman"/>
                <a:hlinkClick r:id="rId4">
                  <a:extLst>
                    <a:ext uri="{A12FA001-AC4F-418D-AE19-62706E023703}">
                      <ahyp:hlinkClr val="tx"/>
                    </a:ext>
                  </a:extLst>
                </a:hlinkClick>
              </a:rPr>
              <a:t>. (n.d.). Retrieved February 14, 2022, from</a:t>
            </a:r>
            <a:endParaRPr sz="1000">
              <a:solidFill>
                <a:srgbClr val="000000"/>
              </a:solidFill>
              <a:latin typeface="Times New Roman"/>
              <a:ea typeface="Times New Roman"/>
              <a:cs typeface="Times New Roman"/>
              <a:sym typeface="Times New Roman"/>
            </a:endParaRPr>
          </a:p>
          <a:p>
            <a:pPr indent="0" lvl="0" marL="457200" rtl="0" algn="l">
              <a:lnSpc>
                <a:spcPct val="115000"/>
              </a:lnSpc>
              <a:spcBef>
                <a:spcPts val="0"/>
              </a:spcBef>
              <a:spcAft>
                <a:spcPts val="0"/>
              </a:spcAft>
              <a:buSzPts val="688"/>
              <a:buNone/>
            </a:pPr>
            <a:r>
              <a:rPr lang="en" sz="1000">
                <a:solidFill>
                  <a:srgbClr val="000000"/>
                </a:solidFill>
                <a:uFill>
                  <a:noFill/>
                </a:uFill>
                <a:latin typeface="Times New Roman"/>
                <a:ea typeface="Times New Roman"/>
                <a:cs typeface="Times New Roman"/>
                <a:sym typeface="Times New Roman"/>
                <a:hlinkClick r:id="rId5">
                  <a:extLst>
                    <a:ext uri="{A12FA001-AC4F-418D-AE19-62706E023703}">
                      <ahyp:hlinkClr val="tx"/>
                    </a:ext>
                  </a:extLst>
                </a:hlinkClick>
              </a:rPr>
              <a:t>https://quickstats.censusdata.abs.gov.au/census_services/getproduct/census/2016/quickstat/210051242</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i="1" lang="en" sz="1000">
                <a:solidFill>
                  <a:srgbClr val="000000"/>
                </a:solidFill>
                <a:uFill>
                  <a:noFill/>
                </a:uFill>
                <a:latin typeface="Times New Roman"/>
                <a:ea typeface="Times New Roman"/>
                <a:cs typeface="Times New Roman"/>
                <a:sym typeface="Times New Roman"/>
                <a:hlinkClick r:id="rId6">
                  <a:extLst>
                    <a:ext uri="{A12FA001-AC4F-418D-AE19-62706E023703}">
                      <ahyp:hlinkClr val="tx"/>
                    </a:ext>
                  </a:extLst>
                </a:hlinkClick>
              </a:rPr>
              <a:t>About Us—Banksia Gardens Community Services</a:t>
            </a:r>
            <a:r>
              <a:rPr lang="en" sz="1000">
                <a:solidFill>
                  <a:srgbClr val="000000"/>
                </a:solidFill>
                <a:uFill>
                  <a:noFill/>
                </a:uFill>
                <a:latin typeface="Times New Roman"/>
                <a:ea typeface="Times New Roman"/>
                <a:cs typeface="Times New Roman"/>
                <a:sym typeface="Times New Roman"/>
                <a:hlinkClick r:id="rId7">
                  <a:extLst>
                    <a:ext uri="{A12FA001-AC4F-418D-AE19-62706E023703}">
                      <ahyp:hlinkClr val="tx"/>
                    </a:ext>
                  </a:extLst>
                </a:hlinkClick>
              </a:rPr>
              <a:t>. (2022). https://banksiagardens.org.au/about-us/</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lang="en" sz="1000">
                <a:solidFill>
                  <a:srgbClr val="000000"/>
                </a:solidFill>
                <a:uFill>
                  <a:noFill/>
                </a:uFill>
                <a:latin typeface="Times New Roman"/>
                <a:ea typeface="Times New Roman"/>
                <a:cs typeface="Times New Roman"/>
                <a:sym typeface="Times New Roman"/>
                <a:hlinkClick r:id="rId8">
                  <a:extLst>
                    <a:ext uri="{A12FA001-AC4F-418D-AE19-62706E023703}">
                      <ahyp:hlinkClr val="tx"/>
                    </a:ext>
                  </a:extLst>
                </a:hlinkClick>
              </a:rPr>
              <a:t>Abram, N. J., Henley, B. J., Sen Gupta, A., Lippmann, T. J. R., Clarke, H., Dowdy, A. J., Sharples, J. J., Nolan, R. H., Zhang, T., Wooster, M. J., Wurtzel, J. B., Meissner, K. J., Pitman, A. J., Ukkola, A. M., Murphy, B. P., Tapper, N. J., &amp; Boer, M. M. (2021). Connections of climate change and variability to large and extreme forest fires in southeast Australia. </a:t>
            </a:r>
            <a:r>
              <a:rPr i="1" lang="en" sz="1000">
                <a:solidFill>
                  <a:srgbClr val="000000"/>
                </a:solidFill>
                <a:uFill>
                  <a:noFill/>
                </a:uFill>
                <a:latin typeface="Times New Roman"/>
                <a:ea typeface="Times New Roman"/>
                <a:cs typeface="Times New Roman"/>
                <a:sym typeface="Times New Roman"/>
                <a:hlinkClick r:id="rId9">
                  <a:extLst>
                    <a:ext uri="{A12FA001-AC4F-418D-AE19-62706E023703}">
                      <ahyp:hlinkClr val="tx"/>
                    </a:ext>
                  </a:extLst>
                </a:hlinkClick>
              </a:rPr>
              <a:t>Communications Earth &amp; Environment</a:t>
            </a:r>
            <a:r>
              <a:rPr lang="en" sz="1000">
                <a:solidFill>
                  <a:srgbClr val="000000"/>
                </a:solidFill>
                <a:uFill>
                  <a:noFill/>
                </a:uFill>
                <a:latin typeface="Times New Roman"/>
                <a:ea typeface="Times New Roman"/>
                <a:cs typeface="Times New Roman"/>
                <a:sym typeface="Times New Roman"/>
                <a:hlinkClick r:id="rId10">
                  <a:extLst>
                    <a:ext uri="{A12FA001-AC4F-418D-AE19-62706E023703}">
                      <ahyp:hlinkClr val="tx"/>
                    </a:ext>
                  </a:extLst>
                </a:hlinkClick>
              </a:rPr>
              <a:t>, </a:t>
            </a:r>
            <a:r>
              <a:rPr i="1" lang="en" sz="1000">
                <a:solidFill>
                  <a:srgbClr val="000000"/>
                </a:solidFill>
                <a:uFill>
                  <a:noFill/>
                </a:uFill>
                <a:latin typeface="Times New Roman"/>
                <a:ea typeface="Times New Roman"/>
                <a:cs typeface="Times New Roman"/>
                <a:sym typeface="Times New Roman"/>
                <a:hlinkClick r:id="rId11">
                  <a:extLst>
                    <a:ext uri="{A12FA001-AC4F-418D-AE19-62706E023703}">
                      <ahyp:hlinkClr val="tx"/>
                    </a:ext>
                  </a:extLst>
                </a:hlinkClick>
              </a:rPr>
              <a:t>2</a:t>
            </a:r>
            <a:r>
              <a:rPr lang="en" sz="1000">
                <a:solidFill>
                  <a:srgbClr val="000000"/>
                </a:solidFill>
                <a:uFill>
                  <a:noFill/>
                </a:uFill>
                <a:latin typeface="Times New Roman"/>
                <a:ea typeface="Times New Roman"/>
                <a:cs typeface="Times New Roman"/>
                <a:sym typeface="Times New Roman"/>
                <a:hlinkClick r:id="rId12">
                  <a:extLst>
                    <a:ext uri="{A12FA001-AC4F-418D-AE19-62706E023703}">
                      <ahyp:hlinkClr val="tx"/>
                    </a:ext>
                  </a:extLst>
                </a:hlinkClick>
              </a:rPr>
              <a:t>(1), 1–17. </a:t>
            </a:r>
            <a:r>
              <a:rPr lang="en" sz="1000">
                <a:solidFill>
                  <a:srgbClr val="000000"/>
                </a:solidFill>
                <a:uFill>
                  <a:noFill/>
                </a:uFill>
                <a:latin typeface="Times New Roman"/>
                <a:ea typeface="Times New Roman"/>
                <a:cs typeface="Times New Roman"/>
                <a:sym typeface="Times New Roman"/>
                <a:hlinkClick r:id="rId13">
                  <a:extLst>
                    <a:ext uri="{A12FA001-AC4F-418D-AE19-62706E023703}">
                      <ahyp:hlinkClr val="tx"/>
                    </a:ext>
                  </a:extLst>
                </a:hlinkClick>
              </a:rPr>
              <a:t>https://doi.org/10.1038/s43247-020-00065-8</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None/>
            </a:pPr>
            <a:r>
              <a:rPr lang="en" sz="1000">
                <a:solidFill>
                  <a:srgbClr val="000000"/>
                </a:solidFill>
                <a:uFill>
                  <a:noFill/>
                </a:uFill>
                <a:latin typeface="Times New Roman"/>
                <a:ea typeface="Times New Roman"/>
                <a:cs typeface="Times New Roman"/>
                <a:sym typeface="Times New Roman"/>
                <a:hlinkClick r:id="rId14">
                  <a:extLst>
                    <a:ext uri="{A12FA001-AC4F-418D-AE19-62706E023703}">
                      <ahyp:hlinkClr val="tx"/>
                    </a:ext>
                  </a:extLst>
                </a:hlinkClick>
              </a:rPr>
              <a:t>Caballero, E. (2022). </a:t>
            </a:r>
            <a:r>
              <a:rPr i="1" lang="en" sz="1000">
                <a:solidFill>
                  <a:srgbClr val="000000"/>
                </a:solidFill>
                <a:uFill>
                  <a:noFill/>
                </a:uFill>
                <a:latin typeface="Times New Roman"/>
                <a:ea typeface="Times New Roman"/>
                <a:cs typeface="Times New Roman"/>
                <a:sym typeface="Times New Roman"/>
                <a:hlinkClick r:id="rId15">
                  <a:extLst>
                    <a:ext uri="{A12FA001-AC4F-418D-AE19-62706E023703}">
                      <ahyp:hlinkClr val="tx"/>
                    </a:ext>
                  </a:extLst>
                </a:hlinkClick>
              </a:rPr>
              <a:t>Banksia Gardens—Concept design Community Square</a:t>
            </a:r>
            <a:r>
              <a:rPr lang="en" sz="1000">
                <a:solidFill>
                  <a:srgbClr val="000000"/>
                </a:solidFill>
                <a:uFill>
                  <a:noFill/>
                </a:uFill>
                <a:latin typeface="Times New Roman"/>
                <a:ea typeface="Times New Roman"/>
                <a:cs typeface="Times New Roman"/>
                <a:sym typeface="Times New Roman"/>
                <a:hlinkClick r:id="rId16">
                  <a:extLst>
                    <a:ext uri="{A12FA001-AC4F-418D-AE19-62706E023703}">
                      <ahyp:hlinkClr val="tx"/>
                    </a:ext>
                  </a:extLst>
                </a:hlinkClick>
              </a:rPr>
              <a:t>. Wild Urban Green. https://www.wildurbangreen.com.au/</a:t>
            </a:r>
            <a:endParaRPr sz="1000">
              <a:solidFill>
                <a:srgbClr val="000000"/>
              </a:solidFill>
              <a:latin typeface="Times New Roman"/>
              <a:ea typeface="Times New Roman"/>
              <a:cs typeface="Times New Roman"/>
              <a:sym typeface="Times New Roman"/>
            </a:endParaRPr>
          </a:p>
          <a:p>
            <a:pPr indent="0" lvl="0" marL="0" marR="50800" rtl="0" algn="l">
              <a:lnSpc>
                <a:spcPct val="115000"/>
              </a:lnSpc>
              <a:spcBef>
                <a:spcPts val="0"/>
              </a:spcBef>
              <a:spcAft>
                <a:spcPts val="0"/>
              </a:spcAft>
              <a:buNone/>
            </a:pPr>
            <a:r>
              <a:rPr i="1" lang="en" sz="1000">
                <a:solidFill>
                  <a:srgbClr val="000000"/>
                </a:solidFill>
                <a:latin typeface="Times New Roman"/>
                <a:ea typeface="Times New Roman"/>
                <a:cs typeface="Times New Roman"/>
                <a:sym typeface="Times New Roman"/>
              </a:rPr>
              <a:t>Circular-economy-related opportunities</a:t>
            </a:r>
            <a:r>
              <a:rPr lang="en" sz="1000">
                <a:solidFill>
                  <a:srgbClr val="000000"/>
                </a:solidFill>
                <a:latin typeface="Times New Roman"/>
                <a:ea typeface="Times New Roman"/>
                <a:cs typeface="Times New Roman"/>
                <a:sym typeface="Times New Roman"/>
              </a:rPr>
              <a:t>. (2022). Circular-economy-related opportunities. </a:t>
            </a:r>
            <a:r>
              <a:rPr lang="en" sz="1000">
                <a:solidFill>
                  <a:srgbClr val="000000"/>
                </a:solidFill>
                <a:uFill>
                  <a:noFill/>
                </a:uFill>
                <a:latin typeface="Times New Roman"/>
                <a:ea typeface="Times New Roman"/>
                <a:cs typeface="Times New Roman"/>
                <a:sym typeface="Times New Roman"/>
                <a:hlinkClick r:id="rId17">
                  <a:extLst>
                    <a:ext uri="{A12FA001-AC4F-418D-AE19-62706E023703}">
                      <ahyp:hlinkClr val="tx"/>
                    </a:ext>
                  </a:extLst>
                </a:hlinkClick>
              </a:rPr>
              <a:t>https://themasites.pbl.nl/o/circular-economy</a:t>
            </a:r>
            <a:endParaRPr sz="1000">
              <a:solidFill>
                <a:srgbClr val="000000"/>
              </a:solidFill>
              <a:latin typeface="Times New Roman"/>
              <a:ea typeface="Times New Roman"/>
              <a:cs typeface="Times New Roman"/>
              <a:sym typeface="Times New Roman"/>
            </a:endParaRPr>
          </a:p>
          <a:p>
            <a:pPr indent="0" lvl="0" marL="0" marR="50800" rtl="0" algn="l">
              <a:lnSpc>
                <a:spcPct val="115000"/>
              </a:lnSpc>
              <a:spcBef>
                <a:spcPts val="0"/>
              </a:spcBef>
              <a:spcAft>
                <a:spcPts val="0"/>
              </a:spcAft>
              <a:buNone/>
            </a:pPr>
            <a:r>
              <a:rPr i="1" lang="en" sz="1000">
                <a:solidFill>
                  <a:srgbClr val="000000"/>
                </a:solidFill>
                <a:uFill>
                  <a:noFill/>
                </a:uFill>
                <a:latin typeface="Times New Roman"/>
                <a:ea typeface="Times New Roman"/>
                <a:cs typeface="Times New Roman"/>
                <a:sym typeface="Times New Roman"/>
                <a:hlinkClick r:id="rId18">
                  <a:extLst>
                    <a:ext uri="{A12FA001-AC4F-418D-AE19-62706E023703}">
                      <ahyp:hlinkClr val="tx"/>
                    </a:ext>
                  </a:extLst>
                </a:hlinkClick>
              </a:rPr>
              <a:t>Employment status | Hume City | Community profile</a:t>
            </a:r>
            <a:r>
              <a:rPr lang="en" sz="1000">
                <a:solidFill>
                  <a:srgbClr val="000000"/>
                </a:solidFill>
                <a:uFill>
                  <a:noFill/>
                </a:uFill>
                <a:latin typeface="Times New Roman"/>
                <a:ea typeface="Times New Roman"/>
                <a:cs typeface="Times New Roman"/>
                <a:sym typeface="Times New Roman"/>
                <a:hlinkClick r:id="rId19">
                  <a:extLst>
                    <a:ext uri="{A12FA001-AC4F-418D-AE19-62706E023703}">
                      <ahyp:hlinkClr val="tx"/>
                    </a:ext>
                  </a:extLst>
                </a:hlinkClick>
              </a:rPr>
              <a:t>. (2022). https://profile.id.com.au/hume/employment-status?WebID=120</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lang="en" sz="1000">
                <a:solidFill>
                  <a:srgbClr val="000000"/>
                </a:solidFill>
                <a:uFill>
                  <a:noFill/>
                </a:uFill>
                <a:latin typeface="Times New Roman"/>
                <a:ea typeface="Times New Roman"/>
                <a:cs typeface="Times New Roman"/>
                <a:sym typeface="Times New Roman"/>
                <a:hlinkClick r:id="rId20">
                  <a:extLst>
                    <a:ext uri="{A12FA001-AC4F-418D-AE19-62706E023703}">
                      <ahyp:hlinkClr val="tx"/>
                    </a:ext>
                  </a:extLst>
                </a:hlinkClick>
              </a:rPr>
              <a:t>Halog, A., Balanay, R., Anieke, S., &amp; Yu, T. Y. (2021). Circular Economy across Australia: Taking Stock of Progress and Lessons. </a:t>
            </a:r>
            <a:r>
              <a:rPr i="1" lang="en" sz="1000">
                <a:solidFill>
                  <a:srgbClr val="000000"/>
                </a:solidFill>
                <a:uFill>
                  <a:noFill/>
                </a:uFill>
                <a:latin typeface="Times New Roman"/>
                <a:ea typeface="Times New Roman"/>
                <a:cs typeface="Times New Roman"/>
                <a:sym typeface="Times New Roman"/>
                <a:hlinkClick r:id="rId21">
                  <a:extLst>
                    <a:ext uri="{A12FA001-AC4F-418D-AE19-62706E023703}">
                      <ahyp:hlinkClr val="tx"/>
                    </a:ext>
                  </a:extLst>
                </a:hlinkClick>
              </a:rPr>
              <a:t>Circular Economy and Sustainability</a:t>
            </a:r>
            <a:r>
              <a:rPr lang="en" sz="1000">
                <a:solidFill>
                  <a:srgbClr val="000000"/>
                </a:solidFill>
                <a:uFill>
                  <a:noFill/>
                </a:uFill>
                <a:latin typeface="Times New Roman"/>
                <a:ea typeface="Times New Roman"/>
                <a:cs typeface="Times New Roman"/>
                <a:sym typeface="Times New Roman"/>
                <a:hlinkClick r:id="rId22">
                  <a:extLst>
                    <a:ext uri="{A12FA001-AC4F-418D-AE19-62706E023703}">
                      <ahyp:hlinkClr val="tx"/>
                    </a:ext>
                  </a:extLst>
                </a:hlinkClick>
              </a:rPr>
              <a:t>, </a:t>
            </a:r>
            <a:r>
              <a:rPr i="1" lang="en" sz="1000">
                <a:solidFill>
                  <a:srgbClr val="000000"/>
                </a:solidFill>
                <a:uFill>
                  <a:noFill/>
                </a:uFill>
                <a:latin typeface="Times New Roman"/>
                <a:ea typeface="Times New Roman"/>
                <a:cs typeface="Times New Roman"/>
                <a:sym typeface="Times New Roman"/>
                <a:hlinkClick r:id="rId23">
                  <a:extLst>
                    <a:ext uri="{A12FA001-AC4F-418D-AE19-62706E023703}">
                      <ahyp:hlinkClr val="tx"/>
                    </a:ext>
                  </a:extLst>
                </a:hlinkClick>
              </a:rPr>
              <a:t>1</a:t>
            </a:r>
            <a:r>
              <a:rPr lang="en" sz="1000">
                <a:solidFill>
                  <a:srgbClr val="000000"/>
                </a:solidFill>
                <a:uFill>
                  <a:noFill/>
                </a:uFill>
                <a:latin typeface="Times New Roman"/>
                <a:ea typeface="Times New Roman"/>
                <a:cs typeface="Times New Roman"/>
                <a:sym typeface="Times New Roman"/>
                <a:hlinkClick r:id="rId24">
                  <a:extLst>
                    <a:ext uri="{A12FA001-AC4F-418D-AE19-62706E023703}">
                      <ahyp:hlinkClr val="tx"/>
                    </a:ext>
                  </a:extLst>
                </a:hlinkClick>
              </a:rPr>
              <a:t>(1), 283–301. https://doi.org/10.1007/s43615-021-00020-5</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i="1" lang="en" sz="1000">
                <a:solidFill>
                  <a:srgbClr val="000000"/>
                </a:solidFill>
                <a:uFill>
                  <a:noFill/>
                </a:uFill>
                <a:latin typeface="Times New Roman"/>
                <a:ea typeface="Times New Roman"/>
                <a:cs typeface="Times New Roman"/>
                <a:sym typeface="Times New Roman"/>
                <a:hlinkClick r:id="rId25">
                  <a:extLst>
                    <a:ext uri="{A12FA001-AC4F-418D-AE19-62706E023703}">
                      <ahyp:hlinkClr val="tx"/>
                    </a:ext>
                  </a:extLst>
                </a:hlinkClick>
              </a:rPr>
              <a:t>Hume Regional Climate Change Adaptation Strategy</a:t>
            </a:r>
            <a:r>
              <a:rPr lang="en" sz="1000">
                <a:solidFill>
                  <a:srgbClr val="000000"/>
                </a:solidFill>
                <a:uFill>
                  <a:noFill/>
                </a:uFill>
                <a:latin typeface="Times New Roman"/>
                <a:ea typeface="Times New Roman"/>
                <a:cs typeface="Times New Roman"/>
                <a:sym typeface="Times New Roman"/>
                <a:hlinkClick r:id="rId26">
                  <a:extLst>
                    <a:ext uri="{A12FA001-AC4F-418D-AE19-62706E023703}">
                      <ahyp:hlinkClr val="tx"/>
                    </a:ext>
                  </a:extLst>
                </a:hlinkClick>
              </a:rPr>
              <a:t>. (2021, December 17). Engage Victoria. https://engage.vic.gov.au/hume-regional-climate-change-adaptation-strategy</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lang="en" sz="1000">
                <a:solidFill>
                  <a:srgbClr val="000000"/>
                </a:solidFill>
                <a:uFill>
                  <a:noFill/>
                </a:uFill>
                <a:latin typeface="Times New Roman"/>
                <a:ea typeface="Times New Roman"/>
                <a:cs typeface="Times New Roman"/>
                <a:sym typeface="Times New Roman"/>
                <a:hlinkClick r:id="rId27">
                  <a:extLst>
                    <a:ext uri="{A12FA001-AC4F-418D-AE19-62706E023703}">
                      <ahyp:hlinkClr val="tx"/>
                    </a:ext>
                  </a:extLst>
                </a:hlinkClick>
              </a:rPr>
              <a:t>Mohapatra, M., Doan, M.-C. D., &amp; Dominguez, S. A. (2020, March 5). </a:t>
            </a:r>
            <a:r>
              <a:rPr i="1" lang="en" sz="1000">
                <a:solidFill>
                  <a:srgbClr val="000000"/>
                </a:solidFill>
                <a:uFill>
                  <a:noFill/>
                </a:uFill>
                <a:latin typeface="Times New Roman"/>
                <a:ea typeface="Times New Roman"/>
                <a:cs typeface="Times New Roman"/>
                <a:sym typeface="Times New Roman"/>
                <a:hlinkClick r:id="rId28">
                  <a:extLst>
                    <a:ext uri="{A12FA001-AC4F-418D-AE19-62706E023703}">
                      <ahyp:hlinkClr val="tx"/>
                    </a:ext>
                  </a:extLst>
                </a:hlinkClick>
              </a:rPr>
              <a:t>Climate Adaptation Requires Youth Action: Creating the C.A.R.Y.A. Program Framework</a:t>
            </a:r>
            <a:r>
              <a:rPr lang="en" sz="1000">
                <a:solidFill>
                  <a:srgbClr val="000000"/>
                </a:solidFill>
                <a:uFill>
                  <a:noFill/>
                </a:uFill>
                <a:latin typeface="Times New Roman"/>
                <a:ea typeface="Times New Roman"/>
                <a:cs typeface="Times New Roman"/>
                <a:sym typeface="Times New Roman"/>
                <a:hlinkClick r:id="rId29">
                  <a:extLst>
                    <a:ext uri="{A12FA001-AC4F-418D-AE19-62706E023703}">
                      <ahyp:hlinkClr val="tx"/>
                    </a:ext>
                  </a:extLst>
                </a:hlinkClick>
              </a:rPr>
              <a:t>. Worcester Polytechnic Institute.</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lang="en" sz="1000">
                <a:solidFill>
                  <a:srgbClr val="000000"/>
                </a:solidFill>
                <a:uFill>
                  <a:noFill/>
                </a:uFill>
                <a:latin typeface="Times New Roman"/>
                <a:ea typeface="Times New Roman"/>
                <a:cs typeface="Times New Roman"/>
                <a:sym typeface="Times New Roman"/>
                <a:hlinkClick r:id="rId30">
                  <a:extLst>
                    <a:ext uri="{A12FA001-AC4F-418D-AE19-62706E023703}">
                      <ahyp:hlinkClr val="tx"/>
                    </a:ext>
                  </a:extLst>
                </a:hlinkClick>
              </a:rPr>
              <a:t>Museum, A. (2022). </a:t>
            </a:r>
            <a:r>
              <a:rPr i="1" lang="en" sz="1000">
                <a:solidFill>
                  <a:srgbClr val="000000"/>
                </a:solidFill>
                <a:uFill>
                  <a:noFill/>
                </a:uFill>
                <a:latin typeface="Times New Roman"/>
                <a:ea typeface="Times New Roman"/>
                <a:cs typeface="Times New Roman"/>
                <a:sym typeface="Times New Roman"/>
                <a:hlinkClick r:id="rId31">
                  <a:extLst>
                    <a:ext uri="{A12FA001-AC4F-418D-AE19-62706E023703}">
                      <ahyp:hlinkClr val="tx"/>
                    </a:ext>
                  </a:extLst>
                </a:hlinkClick>
              </a:rPr>
              <a:t>Impacts of Climate Change</a:t>
            </a:r>
            <a:r>
              <a:rPr lang="en" sz="1000">
                <a:solidFill>
                  <a:srgbClr val="000000"/>
                </a:solidFill>
                <a:uFill>
                  <a:noFill/>
                </a:uFill>
                <a:latin typeface="Times New Roman"/>
                <a:ea typeface="Times New Roman"/>
                <a:cs typeface="Times New Roman"/>
                <a:sym typeface="Times New Roman"/>
                <a:hlinkClick r:id="rId32">
                  <a:extLst>
                    <a:ext uri="{A12FA001-AC4F-418D-AE19-62706E023703}">
                      <ahyp:hlinkClr val="tx"/>
                    </a:ext>
                  </a:extLst>
                </a:hlinkClick>
              </a:rPr>
              <a:t>. The Australian Museum. https://australian.museum/learn/climate-change/climate-change-impacts/australian.museum/learn/climate-change/climate-change-impacts/</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i="1" lang="en" sz="1000">
                <a:solidFill>
                  <a:srgbClr val="000000"/>
                </a:solidFill>
                <a:uFill>
                  <a:noFill/>
                </a:uFill>
                <a:latin typeface="Times New Roman"/>
                <a:ea typeface="Times New Roman"/>
                <a:cs typeface="Times New Roman"/>
                <a:sym typeface="Times New Roman"/>
                <a:hlinkClick r:id="rId33">
                  <a:extLst>
                    <a:ext uri="{A12FA001-AC4F-418D-AE19-62706E023703}">
                      <ahyp:hlinkClr val="tx"/>
                    </a:ext>
                  </a:extLst>
                </a:hlinkClick>
              </a:rPr>
              <a:t>News item—2020 Large-scale Renewable Energy Target capacity achieved</a:t>
            </a:r>
            <a:r>
              <a:rPr lang="en" sz="1000">
                <a:solidFill>
                  <a:srgbClr val="000000"/>
                </a:solidFill>
                <a:uFill>
                  <a:noFill/>
                </a:uFill>
                <a:latin typeface="Times New Roman"/>
                <a:ea typeface="Times New Roman"/>
                <a:cs typeface="Times New Roman"/>
                <a:sym typeface="Times New Roman"/>
                <a:hlinkClick r:id="rId34">
                  <a:extLst>
                    <a:ext uri="{A12FA001-AC4F-418D-AE19-62706E023703}">
                      <ahyp:hlinkClr val="tx"/>
                    </a:ext>
                  </a:extLst>
                </a:hlinkClick>
              </a:rPr>
              <a:t>. (n.d.). Retrieved February 14, 2022, from http://www.cleanenergyregulator.gov.au/About/Pages/News%20and%20updates/NewsItem.aspx?ItemId=683&amp;ListId=19b4efbb-6f5d-4637-94c4-121c1f96fcfe</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i="1" lang="en" sz="1000">
                <a:solidFill>
                  <a:srgbClr val="000000"/>
                </a:solidFill>
                <a:uFill>
                  <a:noFill/>
                </a:uFill>
                <a:latin typeface="Times New Roman"/>
                <a:ea typeface="Times New Roman"/>
                <a:cs typeface="Times New Roman"/>
                <a:sym typeface="Times New Roman"/>
                <a:hlinkClick r:id="rId35">
                  <a:extLst>
                    <a:ext uri="{A12FA001-AC4F-418D-AE19-62706E023703}">
                      <ahyp:hlinkClr val="tx"/>
                    </a:ext>
                  </a:extLst>
                </a:hlinkClick>
              </a:rPr>
              <a:t>News item—Australia reaches the 3 million solar milestone</a:t>
            </a:r>
            <a:r>
              <a:rPr lang="en" sz="1000">
                <a:solidFill>
                  <a:srgbClr val="000000"/>
                </a:solidFill>
                <a:uFill>
                  <a:noFill/>
                </a:uFill>
                <a:latin typeface="Times New Roman"/>
                <a:ea typeface="Times New Roman"/>
                <a:cs typeface="Times New Roman"/>
                <a:sym typeface="Times New Roman"/>
                <a:hlinkClick r:id="rId36">
                  <a:extLst>
                    <a:ext uri="{A12FA001-AC4F-418D-AE19-62706E023703}">
                      <ahyp:hlinkClr val="tx"/>
                    </a:ext>
                  </a:extLst>
                </a:hlinkClick>
              </a:rPr>
              <a:t>. (2022). http://www.cleanenergyregulator.gov.au/ERF/Pages/News%20and%20updates/News-item.aspx?ListId=19b4efbb-6f5d-4637-94c4-121c1f96fcfe&amp;ItemId=1016</a:t>
            </a:r>
            <a:endParaRPr sz="1000">
              <a:solidFill>
                <a:srgbClr val="000000"/>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SzPts val="688"/>
              <a:buNone/>
            </a:pPr>
            <a:r>
              <a:rPr lang="en" sz="1000">
                <a:solidFill>
                  <a:srgbClr val="000000"/>
                </a:solidFill>
                <a:uFill>
                  <a:noFill/>
                </a:uFill>
                <a:latin typeface="Times New Roman"/>
                <a:ea typeface="Times New Roman"/>
                <a:cs typeface="Times New Roman"/>
                <a:sym typeface="Times New Roman"/>
                <a:hlinkClick r:id="rId37">
                  <a:extLst>
                    <a:ext uri="{A12FA001-AC4F-418D-AE19-62706E023703}">
                      <ahyp:hlinkClr val="tx"/>
                    </a:ext>
                  </a:extLst>
                </a:hlinkClick>
              </a:rPr>
              <a:t>Pollard, G., Ward, J., &amp; Roetman, P. (2018). Water Use Efficiency in Urban Food Gardens: Insights from a Systematic Review and Case Study. </a:t>
            </a:r>
            <a:r>
              <a:rPr i="1" lang="en" sz="1000">
                <a:solidFill>
                  <a:srgbClr val="000000"/>
                </a:solidFill>
                <a:uFill>
                  <a:noFill/>
                </a:uFill>
                <a:latin typeface="Times New Roman"/>
                <a:ea typeface="Times New Roman"/>
                <a:cs typeface="Times New Roman"/>
                <a:sym typeface="Times New Roman"/>
                <a:hlinkClick r:id="rId38">
                  <a:extLst>
                    <a:ext uri="{A12FA001-AC4F-418D-AE19-62706E023703}">
                      <ahyp:hlinkClr val="tx"/>
                    </a:ext>
                  </a:extLst>
                </a:hlinkClick>
              </a:rPr>
              <a:t>Horticulturae</a:t>
            </a:r>
            <a:r>
              <a:rPr lang="en" sz="1000">
                <a:solidFill>
                  <a:srgbClr val="000000"/>
                </a:solidFill>
                <a:uFill>
                  <a:noFill/>
                </a:uFill>
                <a:latin typeface="Times New Roman"/>
                <a:ea typeface="Times New Roman"/>
                <a:cs typeface="Times New Roman"/>
                <a:sym typeface="Times New Roman"/>
                <a:hlinkClick r:id="rId39">
                  <a:extLst>
                    <a:ext uri="{A12FA001-AC4F-418D-AE19-62706E023703}">
                      <ahyp:hlinkClr val="tx"/>
                    </a:ext>
                  </a:extLst>
                </a:hlinkClick>
              </a:rPr>
              <a:t>, </a:t>
            </a:r>
            <a:r>
              <a:rPr i="1" lang="en" sz="1000">
                <a:solidFill>
                  <a:srgbClr val="000000"/>
                </a:solidFill>
                <a:uFill>
                  <a:noFill/>
                </a:uFill>
                <a:latin typeface="Times New Roman"/>
                <a:ea typeface="Times New Roman"/>
                <a:cs typeface="Times New Roman"/>
                <a:sym typeface="Times New Roman"/>
                <a:hlinkClick r:id="rId40">
                  <a:extLst>
                    <a:ext uri="{A12FA001-AC4F-418D-AE19-62706E023703}">
                      <ahyp:hlinkClr val="tx"/>
                    </a:ext>
                  </a:extLst>
                </a:hlinkClick>
              </a:rPr>
              <a:t>4</a:t>
            </a:r>
            <a:r>
              <a:rPr lang="en" sz="1000">
                <a:solidFill>
                  <a:srgbClr val="000000"/>
                </a:solidFill>
                <a:uFill>
                  <a:noFill/>
                </a:uFill>
                <a:latin typeface="Times New Roman"/>
                <a:ea typeface="Times New Roman"/>
                <a:cs typeface="Times New Roman"/>
                <a:sym typeface="Times New Roman"/>
                <a:hlinkClick r:id="rId41">
                  <a:extLst>
                    <a:ext uri="{A12FA001-AC4F-418D-AE19-62706E023703}">
                      <ahyp:hlinkClr val="tx"/>
                    </a:ext>
                  </a:extLst>
                </a:hlinkClick>
              </a:rPr>
              <a:t>(3), 27. </a:t>
            </a:r>
            <a:r>
              <a:rPr lang="en" sz="1000">
                <a:solidFill>
                  <a:srgbClr val="000000"/>
                </a:solidFill>
                <a:uFill>
                  <a:noFill/>
                </a:uFill>
                <a:latin typeface="Times New Roman"/>
                <a:ea typeface="Times New Roman"/>
                <a:cs typeface="Times New Roman"/>
                <a:sym typeface="Times New Roman"/>
                <a:hlinkClick r:id="rId42">
                  <a:extLst>
                    <a:ext uri="{A12FA001-AC4F-418D-AE19-62706E023703}">
                      <ahyp:hlinkClr val="tx"/>
                    </a:ext>
                  </a:extLst>
                </a:hlinkClick>
              </a:rPr>
              <a:t>https://doi.org/10.3390/horticulturae4030027</a:t>
            </a:r>
            <a:endParaRPr sz="1000">
              <a:solidFill>
                <a:srgbClr val="000000"/>
              </a:solidFill>
              <a:latin typeface="Times New Roman"/>
              <a:ea typeface="Times New Roman"/>
              <a:cs typeface="Times New Roman"/>
              <a:sym typeface="Times New Roman"/>
            </a:endParaRPr>
          </a:p>
        </p:txBody>
      </p:sp>
      <p:sp>
        <p:nvSpPr>
          <p:cNvPr id="282" name="Google Shape;28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WPI and Banksia Gardens Community Services acknowledge the Wurundjeri Woi Wurrung people as the traditional owners of the land on which BGCS is located. We pay respects to their Elders past and present, and extend that respect to the First Nations and Elder members of our multicultural community.</a:t>
            </a:r>
            <a:endParaRPr/>
          </a:p>
        </p:txBody>
      </p:sp>
      <p:sp>
        <p:nvSpPr>
          <p:cNvPr id="70" name="Google Shape;70;p1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Acknowledgement</a:t>
            </a:r>
            <a:endParaRPr b="1">
              <a:solidFill>
                <a:schemeClr val="dk2"/>
              </a:solidFill>
            </a:endParaRPr>
          </a:p>
        </p:txBody>
      </p:sp>
      <p:sp>
        <p:nvSpPr>
          <p:cNvPr id="71" name="Google Shape;7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2"/>
          <p:cNvSpPr txBox="1"/>
          <p:nvPr>
            <p:ph type="title"/>
          </p:nvPr>
        </p:nvSpPr>
        <p:spPr>
          <a:xfrm>
            <a:off x="311700" y="83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4"/>
                </a:solidFill>
              </a:rPr>
              <a:t>Bibliography (Cont.)</a:t>
            </a:r>
            <a:endParaRPr>
              <a:solidFill>
                <a:schemeClr val="accent4"/>
              </a:solidFill>
            </a:endParaRPr>
          </a:p>
        </p:txBody>
      </p:sp>
      <p:sp>
        <p:nvSpPr>
          <p:cNvPr id="288" name="Google Shape;288;p32"/>
          <p:cNvSpPr txBox="1"/>
          <p:nvPr>
            <p:ph idx="1" type="body"/>
          </p:nvPr>
        </p:nvSpPr>
        <p:spPr>
          <a:xfrm>
            <a:off x="311700" y="715425"/>
            <a:ext cx="8520600" cy="3853500"/>
          </a:xfrm>
          <a:prstGeom prst="rect">
            <a:avLst/>
          </a:prstGeom>
        </p:spPr>
        <p:txBody>
          <a:bodyPr anchorCtr="0" anchor="t" bIns="91425" lIns="91425" spcFirstLastPara="1" rIns="91425" wrap="square" tIns="91425">
            <a:noAutofit/>
          </a:bodyPr>
          <a:lstStyle/>
          <a:p>
            <a:pPr indent="0" lvl="0" marL="0" marR="50800" rtl="0" algn="l">
              <a:lnSpc>
                <a:spcPct val="150000"/>
              </a:lnSpc>
              <a:spcBef>
                <a:spcPts val="0"/>
              </a:spcBef>
              <a:spcAft>
                <a:spcPts val="0"/>
              </a:spcAft>
              <a:buNone/>
            </a:pPr>
            <a:r>
              <a:rPr i="1" lang="en" sz="1000">
                <a:solidFill>
                  <a:srgbClr val="000000"/>
                </a:solidFill>
                <a:latin typeface="Times New Roman"/>
                <a:ea typeface="Times New Roman"/>
                <a:cs typeface="Times New Roman"/>
                <a:sym typeface="Times New Roman"/>
              </a:rPr>
              <a:t>Prototyping Webdesign</a:t>
            </a:r>
            <a:r>
              <a:rPr lang="en" sz="1000">
                <a:solidFill>
                  <a:srgbClr val="000000"/>
                </a:solidFill>
                <a:latin typeface="Times New Roman"/>
                <a:ea typeface="Times New Roman"/>
                <a:cs typeface="Times New Roman"/>
                <a:sym typeface="Times New Roman"/>
              </a:rPr>
              <a:t>. (2022). </a:t>
            </a:r>
            <a:r>
              <a:rPr lang="en" sz="1000">
                <a:solidFill>
                  <a:srgbClr val="000000"/>
                </a:solidFill>
                <a:uFill>
                  <a:noFill/>
                </a:uFill>
                <a:latin typeface="Times New Roman"/>
                <a:ea typeface="Times New Roman"/>
                <a:cs typeface="Times New Roman"/>
                <a:sym typeface="Times New Roman"/>
                <a:hlinkClick r:id="rId3">
                  <a:extLst>
                    <a:ext uri="{A12FA001-AC4F-418D-AE19-62706E023703}">
                      <ahyp:hlinkClr val="tx"/>
                    </a:ext>
                  </a:extLst>
                </a:hlinkClick>
              </a:rPr>
              <a:t>https://pixabay.com/photos/ux-prototyping-design-webdesign-788002/</a:t>
            </a:r>
            <a:endParaRPr sz="1000">
              <a:solidFill>
                <a:srgbClr val="000000"/>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Clr>
                <a:srgbClr val="000000"/>
              </a:buClr>
              <a:buSzPts val="688"/>
              <a:buFont typeface="Arial"/>
              <a:buNone/>
            </a:pPr>
            <a:r>
              <a:rPr lang="en" sz="1000">
                <a:solidFill>
                  <a:srgbClr val="000000"/>
                </a:solidFill>
                <a:uFill>
                  <a:noFill/>
                </a:uFill>
                <a:latin typeface="Times New Roman"/>
                <a:ea typeface="Times New Roman"/>
                <a:cs typeface="Times New Roman"/>
                <a:sym typeface="Times New Roman"/>
                <a:hlinkClick r:id="rId4">
                  <a:extLst>
                    <a:ext uri="{A12FA001-AC4F-418D-AE19-62706E023703}">
                      <ahyp:hlinkClr val="tx"/>
                    </a:ext>
                  </a:extLst>
                </a:hlinkClick>
              </a:rPr>
              <a:t>Shu, J., Qu, J. J., Motha, R., Xu, J. C., &amp; Dong, D. F. (2018). Impacts of climate change on hydropower development and sustainability: A review. </a:t>
            </a:r>
            <a:r>
              <a:rPr i="1" lang="en" sz="1000">
                <a:solidFill>
                  <a:srgbClr val="000000"/>
                </a:solidFill>
                <a:uFill>
                  <a:noFill/>
                </a:uFill>
                <a:latin typeface="Times New Roman"/>
                <a:ea typeface="Times New Roman"/>
                <a:cs typeface="Times New Roman"/>
                <a:sym typeface="Times New Roman"/>
                <a:hlinkClick r:id="rId5">
                  <a:extLst>
                    <a:ext uri="{A12FA001-AC4F-418D-AE19-62706E023703}">
                      <ahyp:hlinkClr val="tx"/>
                    </a:ext>
                  </a:extLst>
                </a:hlinkClick>
              </a:rPr>
              <a:t>IOP Conference Series: Earth and Environmental Science</a:t>
            </a:r>
            <a:r>
              <a:rPr lang="en" sz="1000">
                <a:solidFill>
                  <a:srgbClr val="000000"/>
                </a:solidFill>
                <a:uFill>
                  <a:noFill/>
                </a:uFill>
                <a:latin typeface="Times New Roman"/>
                <a:ea typeface="Times New Roman"/>
                <a:cs typeface="Times New Roman"/>
                <a:sym typeface="Times New Roman"/>
                <a:hlinkClick r:id="rId6">
                  <a:extLst>
                    <a:ext uri="{A12FA001-AC4F-418D-AE19-62706E023703}">
                      <ahyp:hlinkClr val="tx"/>
                    </a:ext>
                  </a:extLst>
                </a:hlinkClick>
              </a:rPr>
              <a:t>, </a:t>
            </a:r>
            <a:r>
              <a:rPr i="1" lang="en" sz="1000">
                <a:solidFill>
                  <a:srgbClr val="000000"/>
                </a:solidFill>
                <a:uFill>
                  <a:noFill/>
                </a:uFill>
                <a:latin typeface="Times New Roman"/>
                <a:ea typeface="Times New Roman"/>
                <a:cs typeface="Times New Roman"/>
                <a:sym typeface="Times New Roman"/>
                <a:hlinkClick r:id="rId7">
                  <a:extLst>
                    <a:ext uri="{A12FA001-AC4F-418D-AE19-62706E023703}">
                      <ahyp:hlinkClr val="tx"/>
                    </a:ext>
                  </a:extLst>
                </a:hlinkClick>
              </a:rPr>
              <a:t>163</a:t>
            </a:r>
            <a:r>
              <a:rPr lang="en" sz="1000">
                <a:solidFill>
                  <a:srgbClr val="000000"/>
                </a:solidFill>
                <a:uFill>
                  <a:noFill/>
                </a:uFill>
                <a:latin typeface="Times New Roman"/>
                <a:ea typeface="Times New Roman"/>
                <a:cs typeface="Times New Roman"/>
                <a:sym typeface="Times New Roman"/>
                <a:hlinkClick r:id="rId8">
                  <a:extLst>
                    <a:ext uri="{A12FA001-AC4F-418D-AE19-62706E023703}">
                      <ahyp:hlinkClr val="tx"/>
                    </a:ext>
                  </a:extLst>
                </a:hlinkClick>
              </a:rPr>
              <a:t>, 012126. https://doi.org/10.1088/1755-1315/163/1/012126</a:t>
            </a:r>
            <a:endParaRPr sz="1000">
              <a:solidFill>
                <a:srgbClr val="000000"/>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Clr>
                <a:srgbClr val="000000"/>
              </a:buClr>
              <a:buSzPts val="688"/>
              <a:buFont typeface="Arial"/>
              <a:buNone/>
            </a:pPr>
            <a:r>
              <a:rPr lang="en" sz="1000">
                <a:solidFill>
                  <a:srgbClr val="000000"/>
                </a:solidFill>
                <a:uFill>
                  <a:noFill/>
                </a:uFill>
                <a:latin typeface="Times New Roman"/>
                <a:ea typeface="Times New Roman"/>
                <a:cs typeface="Times New Roman"/>
                <a:sym typeface="Times New Roman"/>
                <a:hlinkClick r:id="rId9">
                  <a:extLst>
                    <a:ext uri="{A12FA001-AC4F-418D-AE19-62706E023703}">
                      <ahyp:hlinkClr val="tx"/>
                    </a:ext>
                  </a:extLst>
                </a:hlinkClick>
              </a:rPr>
              <a:t>Stahel, W. R. (2016). The circular economy. </a:t>
            </a:r>
            <a:r>
              <a:rPr i="1" lang="en" sz="1000">
                <a:solidFill>
                  <a:srgbClr val="000000"/>
                </a:solidFill>
                <a:uFill>
                  <a:noFill/>
                </a:uFill>
                <a:latin typeface="Times New Roman"/>
                <a:ea typeface="Times New Roman"/>
                <a:cs typeface="Times New Roman"/>
                <a:sym typeface="Times New Roman"/>
                <a:hlinkClick r:id="rId10">
                  <a:extLst>
                    <a:ext uri="{A12FA001-AC4F-418D-AE19-62706E023703}">
                      <ahyp:hlinkClr val="tx"/>
                    </a:ext>
                  </a:extLst>
                </a:hlinkClick>
              </a:rPr>
              <a:t>Nature</a:t>
            </a:r>
            <a:r>
              <a:rPr lang="en" sz="1000">
                <a:solidFill>
                  <a:srgbClr val="000000"/>
                </a:solidFill>
                <a:uFill>
                  <a:noFill/>
                </a:uFill>
                <a:latin typeface="Times New Roman"/>
                <a:ea typeface="Times New Roman"/>
                <a:cs typeface="Times New Roman"/>
                <a:sym typeface="Times New Roman"/>
                <a:hlinkClick r:id="rId11">
                  <a:extLst>
                    <a:ext uri="{A12FA001-AC4F-418D-AE19-62706E023703}">
                      <ahyp:hlinkClr val="tx"/>
                    </a:ext>
                  </a:extLst>
                </a:hlinkClick>
              </a:rPr>
              <a:t>, </a:t>
            </a:r>
            <a:r>
              <a:rPr i="1" lang="en" sz="1000">
                <a:solidFill>
                  <a:srgbClr val="000000"/>
                </a:solidFill>
                <a:uFill>
                  <a:noFill/>
                </a:uFill>
                <a:latin typeface="Times New Roman"/>
                <a:ea typeface="Times New Roman"/>
                <a:cs typeface="Times New Roman"/>
                <a:sym typeface="Times New Roman"/>
                <a:hlinkClick r:id="rId12">
                  <a:extLst>
                    <a:ext uri="{A12FA001-AC4F-418D-AE19-62706E023703}">
                      <ahyp:hlinkClr val="tx"/>
                    </a:ext>
                  </a:extLst>
                </a:hlinkClick>
              </a:rPr>
              <a:t>531</a:t>
            </a:r>
            <a:r>
              <a:rPr lang="en" sz="1000">
                <a:solidFill>
                  <a:srgbClr val="000000"/>
                </a:solidFill>
                <a:uFill>
                  <a:noFill/>
                </a:uFill>
                <a:latin typeface="Times New Roman"/>
                <a:ea typeface="Times New Roman"/>
                <a:cs typeface="Times New Roman"/>
                <a:sym typeface="Times New Roman"/>
                <a:hlinkClick r:id="rId13">
                  <a:extLst>
                    <a:ext uri="{A12FA001-AC4F-418D-AE19-62706E023703}">
                      <ahyp:hlinkClr val="tx"/>
                    </a:ext>
                  </a:extLst>
                </a:hlinkClick>
              </a:rPr>
              <a:t>(7595), 435–438. https://doi.org/10.1038/531435a</a:t>
            </a:r>
            <a:endParaRPr sz="1000">
              <a:solidFill>
                <a:srgbClr val="000000"/>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Clr>
                <a:srgbClr val="000000"/>
              </a:buClr>
              <a:buSzPts val="688"/>
              <a:buFont typeface="Arial"/>
              <a:buNone/>
            </a:pPr>
            <a:r>
              <a:rPr lang="en" sz="1000">
                <a:solidFill>
                  <a:srgbClr val="000000"/>
                </a:solidFill>
                <a:uFill>
                  <a:noFill/>
                </a:uFill>
                <a:latin typeface="Times New Roman"/>
                <a:ea typeface="Times New Roman"/>
                <a:cs typeface="Times New Roman"/>
                <a:sym typeface="Times New Roman"/>
                <a:hlinkClick r:id="rId14">
                  <a:extLst>
                    <a:ext uri="{A12FA001-AC4F-418D-AE19-62706E023703}">
                      <ahyp:hlinkClr val="tx"/>
                    </a:ext>
                  </a:extLst>
                </a:hlinkClick>
              </a:rPr>
              <a:t>Stanitsas, M., Kirytopoulos, K., &amp; Vareilles, E. (2019). Facilitating sustainability transition through serious games: A systematic literature review. </a:t>
            </a:r>
            <a:r>
              <a:rPr i="1" lang="en" sz="1000">
                <a:solidFill>
                  <a:srgbClr val="000000"/>
                </a:solidFill>
                <a:uFill>
                  <a:noFill/>
                </a:uFill>
                <a:latin typeface="Times New Roman"/>
                <a:ea typeface="Times New Roman"/>
                <a:cs typeface="Times New Roman"/>
                <a:sym typeface="Times New Roman"/>
                <a:hlinkClick r:id="rId15">
                  <a:extLst>
                    <a:ext uri="{A12FA001-AC4F-418D-AE19-62706E023703}">
                      <ahyp:hlinkClr val="tx"/>
                    </a:ext>
                  </a:extLst>
                </a:hlinkClick>
              </a:rPr>
              <a:t>Journal of Cleaner Production</a:t>
            </a:r>
            <a:r>
              <a:rPr lang="en" sz="1000">
                <a:solidFill>
                  <a:srgbClr val="000000"/>
                </a:solidFill>
                <a:uFill>
                  <a:noFill/>
                </a:uFill>
                <a:latin typeface="Times New Roman"/>
                <a:ea typeface="Times New Roman"/>
                <a:cs typeface="Times New Roman"/>
                <a:sym typeface="Times New Roman"/>
                <a:hlinkClick r:id="rId16">
                  <a:extLst>
                    <a:ext uri="{A12FA001-AC4F-418D-AE19-62706E023703}">
                      <ahyp:hlinkClr val="tx"/>
                    </a:ext>
                  </a:extLst>
                </a:hlinkClick>
              </a:rPr>
              <a:t>, </a:t>
            </a:r>
            <a:r>
              <a:rPr i="1" lang="en" sz="1000">
                <a:solidFill>
                  <a:srgbClr val="000000"/>
                </a:solidFill>
                <a:uFill>
                  <a:noFill/>
                </a:uFill>
                <a:latin typeface="Times New Roman"/>
                <a:ea typeface="Times New Roman"/>
                <a:cs typeface="Times New Roman"/>
                <a:sym typeface="Times New Roman"/>
                <a:hlinkClick r:id="rId17">
                  <a:extLst>
                    <a:ext uri="{A12FA001-AC4F-418D-AE19-62706E023703}">
                      <ahyp:hlinkClr val="tx"/>
                    </a:ext>
                  </a:extLst>
                </a:hlinkClick>
              </a:rPr>
              <a:t>208</a:t>
            </a:r>
            <a:r>
              <a:rPr lang="en" sz="1000">
                <a:solidFill>
                  <a:srgbClr val="000000"/>
                </a:solidFill>
                <a:uFill>
                  <a:noFill/>
                </a:uFill>
                <a:latin typeface="Times New Roman"/>
                <a:ea typeface="Times New Roman"/>
                <a:cs typeface="Times New Roman"/>
                <a:sym typeface="Times New Roman"/>
                <a:hlinkClick r:id="rId18">
                  <a:extLst>
                    <a:ext uri="{A12FA001-AC4F-418D-AE19-62706E023703}">
                      <ahyp:hlinkClr val="tx"/>
                    </a:ext>
                  </a:extLst>
                </a:hlinkClick>
              </a:rPr>
              <a:t>, 924–936. https://doi.org/10.1016/j.jclepro.2018.10.157</a:t>
            </a:r>
            <a:endParaRPr sz="1000">
              <a:solidFill>
                <a:srgbClr val="000000"/>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Clr>
                <a:srgbClr val="000000"/>
              </a:buClr>
              <a:buSzPts val="688"/>
              <a:buFont typeface="Arial"/>
              <a:buNone/>
            </a:pPr>
            <a:r>
              <a:rPr lang="en" sz="1000">
                <a:solidFill>
                  <a:srgbClr val="000000"/>
                </a:solidFill>
                <a:uFill>
                  <a:noFill/>
                </a:uFill>
                <a:latin typeface="Times New Roman"/>
                <a:ea typeface="Times New Roman"/>
                <a:cs typeface="Times New Roman"/>
                <a:sym typeface="Times New Roman"/>
                <a:hlinkClick r:id="rId19">
                  <a:extLst>
                    <a:ext uri="{A12FA001-AC4F-418D-AE19-62706E023703}">
                      <ahyp:hlinkClr val="tx"/>
                    </a:ext>
                  </a:extLst>
                </a:hlinkClick>
              </a:rPr>
              <a:t>The Fish Game. (2022). </a:t>
            </a:r>
            <a:r>
              <a:rPr i="1" lang="en" sz="1000">
                <a:solidFill>
                  <a:srgbClr val="000000"/>
                </a:solidFill>
                <a:uFill>
                  <a:noFill/>
                </a:uFill>
                <a:latin typeface="Times New Roman"/>
                <a:ea typeface="Times New Roman"/>
                <a:cs typeface="Times New Roman"/>
                <a:sym typeface="Times New Roman"/>
                <a:hlinkClick r:id="rId20">
                  <a:extLst>
                    <a:ext uri="{A12FA001-AC4F-418D-AE19-62706E023703}">
                      <ahyp:hlinkClr val="tx"/>
                    </a:ext>
                  </a:extLst>
                </a:hlinkClick>
              </a:rPr>
              <a:t>Games4Sustainability</a:t>
            </a:r>
            <a:r>
              <a:rPr lang="en" sz="1000">
                <a:solidFill>
                  <a:srgbClr val="000000"/>
                </a:solidFill>
                <a:uFill>
                  <a:noFill/>
                </a:uFill>
                <a:latin typeface="Times New Roman"/>
                <a:ea typeface="Times New Roman"/>
                <a:cs typeface="Times New Roman"/>
                <a:sym typeface="Times New Roman"/>
                <a:hlinkClick r:id="rId21">
                  <a:extLst>
                    <a:ext uri="{A12FA001-AC4F-418D-AE19-62706E023703}">
                      <ahyp:hlinkClr val="tx"/>
                    </a:ext>
                  </a:extLst>
                </a:hlinkClick>
              </a:rPr>
              <a:t>. Retrieved February 14, 2022, from https://games4sustainability.org/gamepedia/the-fish-game/</a:t>
            </a:r>
            <a:endParaRPr sz="1000">
              <a:solidFill>
                <a:srgbClr val="000000"/>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None/>
            </a:pPr>
            <a:r>
              <a:rPr i="1" lang="en" sz="1000">
                <a:solidFill>
                  <a:srgbClr val="000000"/>
                </a:solidFill>
                <a:uFill>
                  <a:noFill/>
                </a:uFill>
                <a:latin typeface="Times New Roman"/>
                <a:ea typeface="Times New Roman"/>
                <a:cs typeface="Times New Roman"/>
                <a:sym typeface="Times New Roman"/>
                <a:hlinkClick r:id="rId22">
                  <a:extLst>
                    <a:ext uri="{A12FA001-AC4F-418D-AE19-62706E023703}">
                      <ahyp:hlinkClr val="tx"/>
                    </a:ext>
                  </a:extLst>
                </a:hlinkClick>
              </a:rPr>
              <a:t>Types, Methods and Importance of Irrigation (Watering Crops)—Conserve Energy Future</a:t>
            </a:r>
            <a:r>
              <a:rPr lang="en" sz="1000">
                <a:solidFill>
                  <a:srgbClr val="000000"/>
                </a:solidFill>
                <a:uFill>
                  <a:noFill/>
                </a:uFill>
                <a:latin typeface="Times New Roman"/>
                <a:ea typeface="Times New Roman"/>
                <a:cs typeface="Times New Roman"/>
                <a:sym typeface="Times New Roman"/>
                <a:hlinkClick r:id="rId23">
                  <a:extLst>
                    <a:ext uri="{A12FA001-AC4F-418D-AE19-62706E023703}">
                      <ahyp:hlinkClr val="tx"/>
                    </a:ext>
                  </a:extLst>
                </a:hlinkClick>
              </a:rPr>
              <a:t>. (2020, July 17). </a:t>
            </a:r>
            <a:r>
              <a:rPr lang="en" sz="1000">
                <a:solidFill>
                  <a:srgbClr val="000000"/>
                </a:solidFill>
                <a:uFill>
                  <a:noFill/>
                </a:uFill>
                <a:latin typeface="Times New Roman"/>
                <a:ea typeface="Times New Roman"/>
                <a:cs typeface="Times New Roman"/>
                <a:sym typeface="Times New Roman"/>
                <a:hlinkClick r:id="rId24">
                  <a:extLst>
                    <a:ext uri="{A12FA001-AC4F-418D-AE19-62706E023703}">
                      <ahyp:hlinkClr val="tx"/>
                    </a:ext>
                  </a:extLst>
                </a:hlinkClick>
              </a:rPr>
              <a:t>https://www.conserve-energy-future.com/types-methods-importance-irrigation.php</a:t>
            </a:r>
            <a:endParaRPr sz="1000">
              <a:solidFill>
                <a:srgbClr val="000000"/>
              </a:solidFill>
              <a:latin typeface="Times New Roman"/>
              <a:ea typeface="Times New Roman"/>
              <a:cs typeface="Times New Roman"/>
              <a:sym typeface="Times New Roman"/>
            </a:endParaRPr>
          </a:p>
          <a:p>
            <a:pPr indent="0" lvl="0" marL="0" marR="50800" rtl="0" algn="l">
              <a:lnSpc>
                <a:spcPct val="150000"/>
              </a:lnSpc>
              <a:spcBef>
                <a:spcPts val="0"/>
              </a:spcBef>
              <a:spcAft>
                <a:spcPts val="0"/>
              </a:spcAft>
              <a:buNone/>
            </a:pPr>
            <a:r>
              <a:rPr lang="en" sz="1000">
                <a:solidFill>
                  <a:srgbClr val="000000"/>
                </a:solidFill>
                <a:uFill>
                  <a:noFill/>
                </a:uFill>
                <a:latin typeface="Times New Roman"/>
                <a:ea typeface="Times New Roman"/>
                <a:cs typeface="Times New Roman"/>
                <a:sym typeface="Times New Roman"/>
                <a:hlinkClick r:id="rId25">
                  <a:extLst>
                    <a:ext uri="{A12FA001-AC4F-418D-AE19-62706E023703}">
                      <ahyp:hlinkClr val="tx"/>
                    </a:ext>
                  </a:extLst>
                </a:hlinkClick>
              </a:rPr>
              <a:t>https://unsplash.com/photos/NrS53eUKgiE</a:t>
            </a:r>
            <a:endParaRPr sz="1000">
              <a:solidFill>
                <a:srgbClr val="000000"/>
              </a:solidFill>
              <a:latin typeface="Times New Roman"/>
              <a:ea typeface="Times New Roman"/>
              <a:cs typeface="Times New Roman"/>
              <a:sym typeface="Times New Roman"/>
            </a:endParaRPr>
          </a:p>
          <a:p>
            <a:pPr indent="0" lvl="0" marL="0" marR="50800" rtl="0" algn="l">
              <a:lnSpc>
                <a:spcPct val="150000"/>
              </a:lnSpc>
              <a:spcBef>
                <a:spcPts val="0"/>
              </a:spcBef>
              <a:spcAft>
                <a:spcPts val="0"/>
              </a:spcAft>
              <a:buNone/>
            </a:pPr>
            <a:r>
              <a:rPr lang="en" sz="1000">
                <a:solidFill>
                  <a:srgbClr val="000000"/>
                </a:solidFill>
                <a:latin typeface="Times New Roman"/>
                <a:ea typeface="Times New Roman"/>
                <a:cs typeface="Times New Roman"/>
                <a:sym typeface="Times New Roman"/>
              </a:rPr>
              <a:t>Unsplash. (2021, January 4). </a:t>
            </a:r>
            <a:r>
              <a:rPr i="1" lang="en" sz="1000">
                <a:solidFill>
                  <a:srgbClr val="000000"/>
                </a:solidFill>
                <a:latin typeface="Times New Roman"/>
                <a:ea typeface="Times New Roman"/>
                <a:cs typeface="Times New Roman"/>
                <a:sym typeface="Times New Roman"/>
              </a:rPr>
              <a:t>Photo by Noémie Cauchon on Unsplash</a:t>
            </a:r>
            <a:r>
              <a:rPr lang="en" sz="1000">
                <a:solidFill>
                  <a:srgbClr val="000000"/>
                </a:solidFill>
                <a:latin typeface="Times New Roman"/>
                <a:ea typeface="Times New Roman"/>
                <a:cs typeface="Times New Roman"/>
                <a:sym typeface="Times New Roman"/>
              </a:rPr>
              <a:t>. Beautiful Free Images &amp; Pictures | Unsplash. </a:t>
            </a:r>
            <a:r>
              <a:rPr lang="en" sz="1000">
                <a:solidFill>
                  <a:srgbClr val="000000"/>
                </a:solidFill>
                <a:uFill>
                  <a:noFill/>
                </a:uFill>
                <a:latin typeface="Times New Roman"/>
                <a:ea typeface="Times New Roman"/>
                <a:cs typeface="Times New Roman"/>
                <a:sym typeface="Times New Roman"/>
                <a:hlinkClick r:id="rId26">
                  <a:extLst>
                    <a:ext uri="{A12FA001-AC4F-418D-AE19-62706E023703}">
                      <ahyp:hlinkClr val="tx"/>
                    </a:ext>
                  </a:extLst>
                </a:hlinkClick>
              </a:rPr>
              <a:t>https://unsplash.com/photos/Y_bpePELbP</a:t>
            </a:r>
            <a:endParaRPr sz="1000">
              <a:solidFill>
                <a:srgbClr val="000000"/>
              </a:solidFill>
              <a:latin typeface="Times New Roman"/>
              <a:ea typeface="Times New Roman"/>
              <a:cs typeface="Times New Roman"/>
              <a:sym typeface="Times New Roman"/>
            </a:endParaRPr>
          </a:p>
          <a:p>
            <a:pPr indent="0" lvl="0" marL="0" marR="50800" rtl="0" algn="l">
              <a:lnSpc>
                <a:spcPct val="150000"/>
              </a:lnSpc>
              <a:spcBef>
                <a:spcPts val="0"/>
              </a:spcBef>
              <a:spcAft>
                <a:spcPts val="0"/>
              </a:spcAft>
              <a:buNone/>
            </a:pPr>
            <a:r>
              <a:rPr lang="en" sz="1000">
                <a:solidFill>
                  <a:srgbClr val="000000"/>
                </a:solidFill>
                <a:latin typeface="Times New Roman"/>
                <a:ea typeface="Times New Roman"/>
                <a:cs typeface="Times New Roman"/>
                <a:sym typeface="Times New Roman"/>
              </a:rPr>
              <a:t>Unsplash. (2019, March 5). </a:t>
            </a:r>
            <a:r>
              <a:rPr i="1" lang="en" sz="1000">
                <a:solidFill>
                  <a:srgbClr val="000000"/>
                </a:solidFill>
                <a:latin typeface="Times New Roman"/>
                <a:ea typeface="Times New Roman"/>
                <a:cs typeface="Times New Roman"/>
                <a:sym typeface="Times New Roman"/>
              </a:rPr>
              <a:t>Photo by Amy Hirschi on Unsplash</a:t>
            </a:r>
            <a:r>
              <a:rPr lang="en" sz="1000">
                <a:solidFill>
                  <a:srgbClr val="000000"/>
                </a:solidFill>
                <a:latin typeface="Times New Roman"/>
                <a:ea typeface="Times New Roman"/>
                <a:cs typeface="Times New Roman"/>
                <a:sym typeface="Times New Roman"/>
              </a:rPr>
              <a:t>. Beautiful Free Images &amp; Pictures | Unsplash. </a:t>
            </a:r>
            <a:r>
              <a:rPr lang="en" sz="1000">
                <a:solidFill>
                  <a:srgbClr val="000000"/>
                </a:solidFill>
                <a:uFill>
                  <a:noFill/>
                </a:uFill>
                <a:latin typeface="Times New Roman"/>
                <a:ea typeface="Times New Roman"/>
                <a:cs typeface="Times New Roman"/>
                <a:sym typeface="Times New Roman"/>
                <a:hlinkClick r:id="rId27">
                  <a:extLst>
                    <a:ext uri="{A12FA001-AC4F-418D-AE19-62706E023703}">
                      <ahyp:hlinkClr val="tx"/>
                    </a:ext>
                  </a:extLst>
                </a:hlinkClick>
              </a:rPr>
              <a:t>https://unsplash.com/photos/JaoVGh5aJ3E</a:t>
            </a:r>
            <a:endParaRPr sz="1000">
              <a:solidFill>
                <a:srgbClr val="000000"/>
              </a:solidFill>
              <a:latin typeface="Times New Roman"/>
              <a:ea typeface="Times New Roman"/>
              <a:cs typeface="Times New Roman"/>
              <a:sym typeface="Times New Roman"/>
            </a:endParaRPr>
          </a:p>
          <a:p>
            <a:pPr indent="0" lvl="0" marL="0" marR="50800" rtl="0" algn="l">
              <a:lnSpc>
                <a:spcPct val="150000"/>
              </a:lnSpc>
              <a:spcBef>
                <a:spcPts val="0"/>
              </a:spcBef>
              <a:spcAft>
                <a:spcPts val="0"/>
              </a:spcAft>
              <a:buNone/>
            </a:pPr>
            <a:r>
              <a:rPr lang="en" sz="1000">
                <a:solidFill>
                  <a:srgbClr val="000000"/>
                </a:solidFill>
                <a:latin typeface="Times New Roman"/>
                <a:ea typeface="Times New Roman"/>
                <a:cs typeface="Times New Roman"/>
                <a:sym typeface="Times New Roman"/>
              </a:rPr>
              <a:t>Unsplash. (2020, January 1). </a:t>
            </a:r>
            <a:r>
              <a:rPr i="1" lang="en" sz="1000">
                <a:solidFill>
                  <a:srgbClr val="000000"/>
                </a:solidFill>
                <a:latin typeface="Times New Roman"/>
                <a:ea typeface="Times New Roman"/>
                <a:cs typeface="Times New Roman"/>
                <a:sym typeface="Times New Roman"/>
              </a:rPr>
              <a:t>Photo by national cancer institute on Unsplash</a:t>
            </a:r>
            <a:r>
              <a:rPr lang="en" sz="1000">
                <a:solidFill>
                  <a:srgbClr val="000000"/>
                </a:solidFill>
                <a:latin typeface="Times New Roman"/>
                <a:ea typeface="Times New Roman"/>
                <a:cs typeface="Times New Roman"/>
                <a:sym typeface="Times New Roman"/>
              </a:rPr>
              <a:t>. Beautiful Free Images &amp; Pictures | Unsplash. </a:t>
            </a:r>
            <a:r>
              <a:rPr lang="en" sz="1000">
                <a:solidFill>
                  <a:srgbClr val="000000"/>
                </a:solidFill>
                <a:uFill>
                  <a:noFill/>
                </a:uFill>
                <a:latin typeface="Times New Roman"/>
                <a:ea typeface="Times New Roman"/>
                <a:cs typeface="Times New Roman"/>
                <a:sym typeface="Times New Roman"/>
                <a:hlinkClick r:id="rId28">
                  <a:extLst>
                    <a:ext uri="{A12FA001-AC4F-418D-AE19-62706E023703}">
                      <ahyp:hlinkClr val="tx"/>
                    </a:ext>
                  </a:extLst>
                </a:hlinkClick>
              </a:rPr>
              <a:t>https://unsplash.com/photos/xDSD3Vmzh70</a:t>
            </a:r>
            <a:endParaRPr sz="1000">
              <a:solidFill>
                <a:srgbClr val="000000"/>
              </a:solidFill>
              <a:latin typeface="Times New Roman"/>
              <a:ea typeface="Times New Roman"/>
              <a:cs typeface="Times New Roman"/>
              <a:sym typeface="Times New Roman"/>
            </a:endParaRPr>
          </a:p>
          <a:p>
            <a:pPr indent="0" lvl="0" marL="0" rtl="0" algn="l">
              <a:lnSpc>
                <a:spcPct val="150000"/>
              </a:lnSpc>
              <a:spcBef>
                <a:spcPts val="0"/>
              </a:spcBef>
              <a:spcAft>
                <a:spcPts val="0"/>
              </a:spcAft>
              <a:buClr>
                <a:srgbClr val="000000"/>
              </a:buClr>
              <a:buSzPts val="688"/>
              <a:buFont typeface="Arial"/>
              <a:buNone/>
            </a:pPr>
            <a:r>
              <a:rPr i="1" lang="en" sz="1000">
                <a:solidFill>
                  <a:srgbClr val="000000"/>
                </a:solidFill>
                <a:uFill>
                  <a:noFill/>
                </a:uFill>
                <a:latin typeface="Times New Roman"/>
                <a:ea typeface="Times New Roman"/>
                <a:cs typeface="Times New Roman"/>
                <a:sym typeface="Times New Roman"/>
                <a:hlinkClick r:id="rId29">
                  <a:extLst>
                    <a:ext uri="{A12FA001-AC4F-418D-AE19-62706E023703}">
                      <ahyp:hlinkClr val="tx"/>
                    </a:ext>
                  </a:extLst>
                </a:hlinkClick>
              </a:rPr>
              <a:t>WHO | Climate change</a:t>
            </a:r>
            <a:r>
              <a:rPr lang="en" sz="1000">
                <a:solidFill>
                  <a:srgbClr val="000000"/>
                </a:solidFill>
                <a:uFill>
                  <a:noFill/>
                </a:uFill>
                <a:latin typeface="Times New Roman"/>
                <a:ea typeface="Times New Roman"/>
                <a:cs typeface="Times New Roman"/>
                <a:sym typeface="Times New Roman"/>
                <a:hlinkClick r:id="rId30">
                  <a:extLst>
                    <a:ext uri="{A12FA001-AC4F-418D-AE19-62706E023703}">
                      <ahyp:hlinkClr val="tx"/>
                    </a:ext>
                  </a:extLst>
                </a:hlinkClick>
              </a:rPr>
              <a:t>. (2022). WHO; World Health Organization. https://www.who.int/heli/risks/climate/climatechange/en/</a:t>
            </a:r>
            <a:endParaRPr sz="1000">
              <a:solidFill>
                <a:srgbClr val="000000"/>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Clr>
                <a:srgbClr val="000000"/>
              </a:buClr>
              <a:buSzPts val="688"/>
              <a:buFont typeface="Arial"/>
              <a:buNone/>
            </a:pPr>
            <a:r>
              <a:rPr lang="en" sz="1000">
                <a:solidFill>
                  <a:srgbClr val="000000"/>
                </a:solidFill>
                <a:uFill>
                  <a:noFill/>
                </a:uFill>
                <a:latin typeface="Times New Roman"/>
                <a:ea typeface="Times New Roman"/>
                <a:cs typeface="Times New Roman"/>
                <a:sym typeface="Times New Roman"/>
                <a:hlinkClick r:id="rId31">
                  <a:extLst>
                    <a:ext uri="{A12FA001-AC4F-418D-AE19-62706E023703}">
                      <ahyp:hlinkClr val="tx"/>
                    </a:ext>
                  </a:extLst>
                </a:hlinkClick>
              </a:rPr>
              <a:t>WPI in Melbourne. (n.d.). </a:t>
            </a:r>
            <a:r>
              <a:rPr i="1" lang="en" sz="1000">
                <a:solidFill>
                  <a:srgbClr val="000000"/>
                </a:solidFill>
                <a:uFill>
                  <a:noFill/>
                </a:uFill>
                <a:latin typeface="Times New Roman"/>
                <a:ea typeface="Times New Roman"/>
                <a:cs typeface="Times New Roman"/>
                <a:sym typeface="Times New Roman"/>
                <a:hlinkClick r:id="rId32">
                  <a:extLst>
                    <a:ext uri="{A12FA001-AC4F-418D-AE19-62706E023703}">
                      <ahyp:hlinkClr val="tx"/>
                    </a:ext>
                  </a:extLst>
                </a:hlinkClick>
              </a:rPr>
              <a:t>Banksia Gardens Community Services</a:t>
            </a:r>
            <a:r>
              <a:rPr lang="en" sz="1000">
                <a:solidFill>
                  <a:srgbClr val="000000"/>
                </a:solidFill>
                <a:uFill>
                  <a:noFill/>
                </a:uFill>
                <a:latin typeface="Times New Roman"/>
                <a:ea typeface="Times New Roman"/>
                <a:cs typeface="Times New Roman"/>
                <a:sym typeface="Times New Roman"/>
                <a:hlinkClick r:id="rId33">
                  <a:extLst>
                    <a:ext uri="{A12FA001-AC4F-418D-AE19-62706E023703}">
                      <ahyp:hlinkClr val="tx"/>
                    </a:ext>
                  </a:extLst>
                </a:hlinkClick>
              </a:rPr>
              <a:t>. Retrieved February 14, 2022, from </a:t>
            </a:r>
            <a:r>
              <a:rPr lang="en" sz="1000">
                <a:solidFill>
                  <a:srgbClr val="000000"/>
                </a:solidFill>
                <a:uFill>
                  <a:noFill/>
                </a:uFill>
                <a:latin typeface="Times New Roman"/>
                <a:ea typeface="Times New Roman"/>
                <a:cs typeface="Times New Roman"/>
                <a:sym typeface="Times New Roman"/>
                <a:hlinkClick r:id="rId34">
                  <a:extLst>
                    <a:ext uri="{A12FA001-AC4F-418D-AE19-62706E023703}">
                      <ahyp:hlinkClr val="tx"/>
                    </a:ext>
                  </a:extLst>
                </a:hlinkClick>
              </a:rPr>
              <a:t>https://banksiagardens.org.au/wpi-in-melbourne/</a:t>
            </a:r>
            <a:endParaRPr sz="1000">
              <a:solidFill>
                <a:srgbClr val="000000"/>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Clr>
                <a:srgbClr val="000000"/>
              </a:buClr>
              <a:buSzPts val="688"/>
              <a:buFont typeface="Arial"/>
              <a:buNone/>
            </a:pPr>
            <a:r>
              <a:t/>
            </a:r>
            <a:endParaRPr sz="10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0000"/>
              </a:buClr>
              <a:buSzPts val="688"/>
              <a:buFont typeface="Arial"/>
              <a:buNone/>
            </a:pPr>
            <a:r>
              <a:t/>
            </a:r>
            <a:endParaRPr sz="1000">
              <a:solidFill>
                <a:srgbClr val="000000"/>
              </a:solidFill>
              <a:latin typeface="Times New Roman"/>
              <a:ea typeface="Times New Roman"/>
              <a:cs typeface="Times New Roman"/>
              <a:sym typeface="Times New Roman"/>
            </a:endParaRPr>
          </a:p>
          <a:p>
            <a:pPr indent="0" lvl="0" marL="457200" marR="50800" rtl="0" algn="l">
              <a:lnSpc>
                <a:spcPct val="115000"/>
              </a:lnSpc>
              <a:spcBef>
                <a:spcPts val="1000"/>
              </a:spcBef>
              <a:spcAft>
                <a:spcPts val="0"/>
              </a:spcAft>
              <a:buNone/>
            </a:pPr>
            <a:r>
              <a:t/>
            </a:r>
            <a:endParaRPr sz="1000">
              <a:solidFill>
                <a:srgbClr val="000000"/>
              </a:solidFill>
              <a:latin typeface="Times New Roman"/>
              <a:ea typeface="Times New Roman"/>
              <a:cs typeface="Times New Roman"/>
              <a:sym typeface="Times New Roman"/>
            </a:endParaRPr>
          </a:p>
          <a:p>
            <a:pPr indent="0" lvl="0" marL="457200" marR="50800" rtl="0" algn="l">
              <a:lnSpc>
                <a:spcPct val="115000"/>
              </a:lnSpc>
              <a:spcBef>
                <a:spcPts val="0"/>
              </a:spcBef>
              <a:spcAft>
                <a:spcPts val="0"/>
              </a:spcAft>
              <a:buNone/>
            </a:pPr>
            <a:r>
              <a:t/>
            </a:r>
            <a:endParaRPr sz="1000">
              <a:solidFill>
                <a:srgbClr val="000000"/>
              </a:solidFill>
              <a:latin typeface="Times New Roman"/>
              <a:ea typeface="Times New Roman"/>
              <a:cs typeface="Times New Roman"/>
              <a:sym typeface="Times New Roman"/>
            </a:endParaRPr>
          </a:p>
          <a:p>
            <a:pPr indent="0" lvl="0" marL="457200" marR="50800" rtl="0" algn="l">
              <a:lnSpc>
                <a:spcPct val="115000"/>
              </a:lnSpc>
              <a:spcBef>
                <a:spcPts val="0"/>
              </a:spcBef>
              <a:spcAft>
                <a:spcPts val="0"/>
              </a:spcAft>
              <a:buNone/>
            </a:pPr>
            <a:r>
              <a:t/>
            </a:r>
            <a:endParaRPr sz="1000">
              <a:solidFill>
                <a:srgbClr val="000000"/>
              </a:solidFill>
              <a:latin typeface="Times New Roman"/>
              <a:ea typeface="Times New Roman"/>
              <a:cs typeface="Times New Roman"/>
              <a:sym typeface="Times New Roman"/>
            </a:endParaRPr>
          </a:p>
          <a:p>
            <a:pPr indent="0" lvl="0" marL="457200" marR="50800" rtl="0" algn="l">
              <a:lnSpc>
                <a:spcPct val="115000"/>
              </a:lnSpc>
              <a:spcBef>
                <a:spcPts val="0"/>
              </a:spcBef>
              <a:spcAft>
                <a:spcPts val="0"/>
              </a:spcAft>
              <a:buNone/>
            </a:pPr>
            <a:r>
              <a:t/>
            </a:r>
            <a:endParaRPr sz="10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1200"/>
              </a:spcAft>
              <a:buNone/>
            </a:pPr>
            <a:r>
              <a:t/>
            </a:r>
            <a:endParaRPr sz="1000">
              <a:solidFill>
                <a:srgbClr val="000000"/>
              </a:solidFill>
              <a:latin typeface="Times New Roman"/>
              <a:ea typeface="Times New Roman"/>
              <a:cs typeface="Times New Roman"/>
              <a:sym typeface="Times New Roman"/>
            </a:endParaRPr>
          </a:p>
        </p:txBody>
      </p:sp>
      <p:sp>
        <p:nvSpPr>
          <p:cNvPr id="289" name="Google Shape;289;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3"/>
          <p:cNvSpPr txBox="1"/>
          <p:nvPr>
            <p:ph type="title"/>
          </p:nvPr>
        </p:nvSpPr>
        <p:spPr>
          <a:xfrm>
            <a:off x="0" y="0"/>
            <a:ext cx="92574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dk2"/>
                </a:solidFill>
              </a:rPr>
              <a:t>Climate Change </a:t>
            </a:r>
            <a:r>
              <a:rPr b="1" lang="en" sz="2600">
                <a:solidFill>
                  <a:schemeClr val="dk2"/>
                </a:solidFill>
              </a:rPr>
              <a:t>Affects Disadvantaged Communities More</a:t>
            </a:r>
            <a:endParaRPr b="1" sz="2900">
              <a:solidFill>
                <a:schemeClr val="dk2"/>
              </a:solidFill>
            </a:endParaRPr>
          </a:p>
        </p:txBody>
      </p:sp>
      <p:sp>
        <p:nvSpPr>
          <p:cNvPr id="295" name="Google Shape;295;p33"/>
          <p:cNvSpPr txBox="1"/>
          <p:nvPr/>
        </p:nvSpPr>
        <p:spPr>
          <a:xfrm>
            <a:off x="732525" y="4350300"/>
            <a:ext cx="3054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i="1">
              <a:latin typeface="Proxima Nova"/>
              <a:ea typeface="Proxima Nova"/>
              <a:cs typeface="Proxima Nova"/>
              <a:sym typeface="Proxima Nova"/>
            </a:endParaRPr>
          </a:p>
        </p:txBody>
      </p:sp>
      <p:sp>
        <p:nvSpPr>
          <p:cNvPr id="296" name="Google Shape;29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7" name="Google Shape;297;p33"/>
          <p:cNvSpPr txBox="1"/>
          <p:nvPr/>
        </p:nvSpPr>
        <p:spPr>
          <a:xfrm>
            <a:off x="1317675" y="4605425"/>
            <a:ext cx="7328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 Unemployment Profile for the Hume City  </a:t>
            </a:r>
            <a:endParaRPr i="1">
              <a:latin typeface="Proxima Nova"/>
              <a:ea typeface="Proxima Nova"/>
              <a:cs typeface="Proxima Nova"/>
              <a:sym typeface="Proxima Nova"/>
            </a:endParaRPr>
          </a:p>
          <a:p>
            <a:pPr indent="0" lvl="0" marL="0" rtl="0" algn="ctr">
              <a:spcBef>
                <a:spcPts val="0"/>
              </a:spcBef>
              <a:spcAft>
                <a:spcPts val="0"/>
              </a:spcAft>
              <a:buNone/>
            </a:pPr>
            <a:r>
              <a:t/>
            </a:r>
            <a:endParaRPr i="1">
              <a:latin typeface="Proxima Nova"/>
              <a:ea typeface="Proxima Nova"/>
              <a:cs typeface="Proxima Nova"/>
              <a:sym typeface="Proxima Nova"/>
            </a:endParaRPr>
          </a:p>
        </p:txBody>
      </p:sp>
      <p:pic>
        <p:nvPicPr>
          <p:cNvPr id="298" name="Google Shape;298;p33"/>
          <p:cNvPicPr preferRelativeResize="0"/>
          <p:nvPr/>
        </p:nvPicPr>
        <p:blipFill rotWithShape="1">
          <a:blip r:embed="rId3">
            <a:alphaModFix/>
          </a:blip>
          <a:srcRect b="0" l="2799" r="0" t="3222"/>
          <a:stretch/>
        </p:blipFill>
        <p:spPr>
          <a:xfrm>
            <a:off x="732525" y="2571750"/>
            <a:ext cx="2827325" cy="1684606"/>
          </a:xfrm>
          <a:prstGeom prst="rect">
            <a:avLst/>
          </a:prstGeom>
          <a:noFill/>
          <a:ln>
            <a:noFill/>
          </a:ln>
          <a:effectLst>
            <a:outerShdw blurRad="57150" rotWithShape="0" algn="bl" dir="5400000" dist="19050">
              <a:srgbClr val="000000">
                <a:alpha val="50000"/>
              </a:srgbClr>
            </a:outerShdw>
          </a:effectLst>
        </p:spPr>
      </p:pic>
      <p:pic>
        <p:nvPicPr>
          <p:cNvPr id="299" name="Google Shape;299;p33" title="Slide-2-recording-.mp3">
            <a:hlinkClick r:id="rId4"/>
          </p:cNvPr>
          <p:cNvPicPr preferRelativeResize="0"/>
          <p:nvPr/>
        </p:nvPicPr>
        <p:blipFill>
          <a:blip r:embed="rId5">
            <a:alphaModFix/>
          </a:blip>
          <a:stretch>
            <a:fillRect/>
          </a:stretch>
        </p:blipFill>
        <p:spPr>
          <a:xfrm>
            <a:off x="0" y="4230625"/>
            <a:ext cx="728700" cy="728700"/>
          </a:xfrm>
          <a:prstGeom prst="rect">
            <a:avLst/>
          </a:prstGeom>
          <a:noFill/>
          <a:ln>
            <a:noFill/>
          </a:ln>
        </p:spPr>
      </p:pic>
      <p:pic>
        <p:nvPicPr>
          <p:cNvPr id="300" name="Google Shape;300;p33"/>
          <p:cNvPicPr preferRelativeResize="0"/>
          <p:nvPr/>
        </p:nvPicPr>
        <p:blipFill rotWithShape="1">
          <a:blip r:embed="rId6">
            <a:alphaModFix/>
          </a:blip>
          <a:srcRect b="0" l="0" r="4058" t="8391"/>
          <a:stretch/>
        </p:blipFill>
        <p:spPr>
          <a:xfrm>
            <a:off x="242275" y="794988"/>
            <a:ext cx="8772850" cy="38682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Banksia Gardens Community Services (BGCS)</a:t>
            </a:r>
            <a:endParaRPr b="1">
              <a:solidFill>
                <a:schemeClr val="dk2"/>
              </a:solidFill>
            </a:endParaRPr>
          </a:p>
        </p:txBody>
      </p:sp>
      <p:sp>
        <p:nvSpPr>
          <p:cNvPr id="306" name="Google Shape;30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7" name="Google Shape;307;p34"/>
          <p:cNvSpPr txBox="1"/>
          <p:nvPr/>
        </p:nvSpPr>
        <p:spPr>
          <a:xfrm>
            <a:off x="4749875" y="4604975"/>
            <a:ext cx="3393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Social Housing</a:t>
            </a:r>
            <a:endParaRPr i="1">
              <a:latin typeface="Proxima Nova"/>
              <a:ea typeface="Proxima Nova"/>
              <a:cs typeface="Proxima Nova"/>
              <a:sym typeface="Proxima Nova"/>
            </a:endParaRPr>
          </a:p>
        </p:txBody>
      </p:sp>
      <p:sp>
        <p:nvSpPr>
          <p:cNvPr id="308" name="Google Shape;308;p34"/>
          <p:cNvSpPr txBox="1"/>
          <p:nvPr/>
        </p:nvSpPr>
        <p:spPr>
          <a:xfrm>
            <a:off x="1108025" y="4465700"/>
            <a:ext cx="298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sp>
        <p:nvSpPr>
          <p:cNvPr id="309" name="Google Shape;309;p34"/>
          <p:cNvSpPr txBox="1"/>
          <p:nvPr/>
        </p:nvSpPr>
        <p:spPr>
          <a:xfrm>
            <a:off x="694925" y="4604975"/>
            <a:ext cx="3393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Banksia Gardens</a:t>
            </a:r>
            <a:endParaRPr i="1">
              <a:latin typeface="Proxima Nova"/>
              <a:ea typeface="Proxima Nova"/>
              <a:cs typeface="Proxima Nova"/>
              <a:sym typeface="Proxima Nova"/>
            </a:endParaRPr>
          </a:p>
        </p:txBody>
      </p:sp>
      <p:pic>
        <p:nvPicPr>
          <p:cNvPr id="310" name="Google Shape;310;p34"/>
          <p:cNvPicPr preferRelativeResize="0"/>
          <p:nvPr/>
        </p:nvPicPr>
        <p:blipFill rotWithShape="1">
          <a:blip r:embed="rId3">
            <a:alphaModFix/>
          </a:blip>
          <a:srcRect b="6464" l="0" r="29942" t="9902"/>
          <a:stretch/>
        </p:blipFill>
        <p:spPr>
          <a:xfrm>
            <a:off x="4898050" y="2014900"/>
            <a:ext cx="3096971" cy="2450799"/>
          </a:xfrm>
          <a:prstGeom prst="rect">
            <a:avLst/>
          </a:prstGeom>
          <a:noFill/>
          <a:ln>
            <a:noFill/>
          </a:ln>
          <a:effectLst>
            <a:outerShdw blurRad="57150" rotWithShape="0" algn="bl" dir="5400000" dist="19050">
              <a:srgbClr val="000000">
                <a:alpha val="50000"/>
              </a:srgbClr>
            </a:outerShdw>
          </a:effectLst>
        </p:spPr>
      </p:pic>
      <p:pic>
        <p:nvPicPr>
          <p:cNvPr id="311" name="Google Shape;311;p34"/>
          <p:cNvPicPr preferRelativeResize="0"/>
          <p:nvPr/>
        </p:nvPicPr>
        <p:blipFill>
          <a:blip r:embed="rId4">
            <a:alphaModFix/>
          </a:blip>
          <a:stretch>
            <a:fillRect/>
          </a:stretch>
        </p:blipFill>
        <p:spPr>
          <a:xfrm>
            <a:off x="803200" y="2014900"/>
            <a:ext cx="3266312" cy="24507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Some BGCS Features</a:t>
            </a:r>
            <a:endParaRPr b="1">
              <a:solidFill>
                <a:schemeClr val="dk2"/>
              </a:solidFill>
            </a:endParaRPr>
          </a:p>
        </p:txBody>
      </p:sp>
      <p:sp>
        <p:nvSpPr>
          <p:cNvPr id="317" name="Google Shape;31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8" name="Google Shape;318;p35"/>
          <p:cNvSpPr txBox="1"/>
          <p:nvPr/>
        </p:nvSpPr>
        <p:spPr>
          <a:xfrm>
            <a:off x="866850" y="4109025"/>
            <a:ext cx="382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Community Garden</a:t>
            </a:r>
            <a:endParaRPr i="1">
              <a:latin typeface="Proxima Nova"/>
              <a:ea typeface="Proxima Nova"/>
              <a:cs typeface="Proxima Nova"/>
              <a:sym typeface="Proxima Nova"/>
            </a:endParaRPr>
          </a:p>
        </p:txBody>
      </p:sp>
      <p:sp>
        <p:nvSpPr>
          <p:cNvPr id="319" name="Google Shape;319;p35"/>
          <p:cNvSpPr txBox="1"/>
          <p:nvPr/>
        </p:nvSpPr>
        <p:spPr>
          <a:xfrm>
            <a:off x="5154175" y="4109025"/>
            <a:ext cx="331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Shipping Containers</a:t>
            </a:r>
            <a:endParaRPr i="1">
              <a:latin typeface="Proxima Nova"/>
              <a:ea typeface="Proxima Nova"/>
              <a:cs typeface="Proxima Nova"/>
              <a:sym typeface="Proxima Nova"/>
            </a:endParaRPr>
          </a:p>
        </p:txBody>
      </p:sp>
      <p:pic>
        <p:nvPicPr>
          <p:cNvPr id="320" name="Google Shape;320;p35"/>
          <p:cNvPicPr preferRelativeResize="0"/>
          <p:nvPr/>
        </p:nvPicPr>
        <p:blipFill rotWithShape="1">
          <a:blip r:embed="rId3">
            <a:alphaModFix/>
          </a:blip>
          <a:srcRect b="0" l="0" r="13269" t="0"/>
          <a:stretch/>
        </p:blipFill>
        <p:spPr>
          <a:xfrm>
            <a:off x="5154200" y="1148313"/>
            <a:ext cx="3318250" cy="2870624"/>
          </a:xfrm>
          <a:prstGeom prst="rect">
            <a:avLst/>
          </a:prstGeom>
          <a:noFill/>
          <a:ln>
            <a:noFill/>
          </a:ln>
          <a:effectLst>
            <a:outerShdw blurRad="57150" rotWithShape="0" algn="bl" dir="5400000" dist="19050">
              <a:srgbClr val="000000">
                <a:alpha val="50000"/>
              </a:srgbClr>
            </a:outerShdw>
          </a:effectLst>
        </p:spPr>
      </p:pic>
      <p:pic>
        <p:nvPicPr>
          <p:cNvPr id="321" name="Google Shape;321;p35"/>
          <p:cNvPicPr preferRelativeResize="0"/>
          <p:nvPr/>
        </p:nvPicPr>
        <p:blipFill>
          <a:blip r:embed="rId4">
            <a:alphaModFix/>
          </a:blip>
          <a:stretch>
            <a:fillRect/>
          </a:stretch>
        </p:blipFill>
        <p:spPr>
          <a:xfrm>
            <a:off x="866887" y="1148313"/>
            <a:ext cx="3825837" cy="28706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We Determined Design C</a:t>
            </a:r>
            <a:r>
              <a:rPr b="1" lang="en">
                <a:solidFill>
                  <a:schemeClr val="dk2"/>
                </a:solidFill>
              </a:rPr>
              <a:t>onstraints For Our Game</a:t>
            </a:r>
            <a:endParaRPr b="1">
              <a:solidFill>
                <a:schemeClr val="dk2"/>
              </a:solidFill>
            </a:endParaRPr>
          </a:p>
        </p:txBody>
      </p:sp>
      <p:sp>
        <p:nvSpPr>
          <p:cNvPr id="327" name="Google Shape;32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36"/>
          <p:cNvSpPr txBox="1"/>
          <p:nvPr>
            <p:ph idx="1" type="body"/>
          </p:nvPr>
        </p:nvSpPr>
        <p:spPr>
          <a:xfrm>
            <a:off x="311700" y="1171600"/>
            <a:ext cx="26931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Simple</a:t>
            </a:r>
            <a:endParaRPr/>
          </a:p>
          <a:p>
            <a:pPr indent="-342900" lvl="0" marL="457200" rtl="0" algn="l">
              <a:spcBef>
                <a:spcPts val="0"/>
              </a:spcBef>
              <a:spcAft>
                <a:spcPts val="0"/>
              </a:spcAft>
              <a:buSzPts val="1800"/>
              <a:buChar char="●"/>
            </a:pPr>
            <a:r>
              <a:rPr lang="en"/>
              <a:t>Engaging</a:t>
            </a:r>
            <a:endParaRPr/>
          </a:p>
          <a:p>
            <a:pPr indent="-342900" lvl="0" marL="457200" rtl="0" algn="l">
              <a:spcBef>
                <a:spcPts val="0"/>
              </a:spcBef>
              <a:spcAft>
                <a:spcPts val="0"/>
              </a:spcAft>
              <a:buSzPts val="1800"/>
              <a:buChar char="●"/>
            </a:pPr>
            <a:r>
              <a:rPr lang="en"/>
              <a:t>Educational</a:t>
            </a:r>
            <a:endParaRPr/>
          </a:p>
          <a:p>
            <a:pPr indent="-342900" lvl="0" marL="457200" rtl="0" algn="l">
              <a:spcBef>
                <a:spcPts val="0"/>
              </a:spcBef>
              <a:spcAft>
                <a:spcPts val="0"/>
              </a:spcAft>
              <a:buSzPts val="1800"/>
              <a:buChar char="●"/>
            </a:pPr>
            <a:r>
              <a:rPr lang="en"/>
              <a:t>Collaborative</a:t>
            </a:r>
            <a:endParaRPr/>
          </a:p>
          <a:p>
            <a:pPr indent="-342900" lvl="0" marL="457200" rtl="0" algn="l">
              <a:spcBef>
                <a:spcPts val="0"/>
              </a:spcBef>
              <a:spcAft>
                <a:spcPts val="0"/>
              </a:spcAft>
              <a:buSzPts val="1800"/>
              <a:buChar char="●"/>
            </a:pPr>
            <a:r>
              <a:rPr lang="en"/>
              <a:t>Fast-paced</a:t>
            </a:r>
            <a:endParaRPr/>
          </a:p>
          <a:p>
            <a:pPr indent="-342900" lvl="0" marL="457200" rtl="0" algn="l">
              <a:spcBef>
                <a:spcPts val="0"/>
              </a:spcBef>
              <a:spcAft>
                <a:spcPts val="0"/>
              </a:spcAft>
              <a:buSzPts val="1800"/>
              <a:buChar char="●"/>
            </a:pPr>
            <a:r>
              <a:rPr lang="en"/>
              <a:t>Features of BGCS</a:t>
            </a:r>
            <a:endParaRPr/>
          </a:p>
        </p:txBody>
      </p:sp>
      <p:pic>
        <p:nvPicPr>
          <p:cNvPr id="329" name="Google Shape;329;p36"/>
          <p:cNvPicPr preferRelativeResize="0"/>
          <p:nvPr/>
        </p:nvPicPr>
        <p:blipFill>
          <a:blip r:embed="rId3">
            <a:alphaModFix/>
          </a:blip>
          <a:stretch>
            <a:fillRect/>
          </a:stretch>
        </p:blipFill>
        <p:spPr>
          <a:xfrm>
            <a:off x="3883663" y="1171600"/>
            <a:ext cx="1824225" cy="1368177"/>
          </a:xfrm>
          <a:prstGeom prst="rect">
            <a:avLst/>
          </a:prstGeom>
          <a:noFill/>
          <a:ln>
            <a:noFill/>
          </a:ln>
          <a:effectLst>
            <a:outerShdw blurRad="57150" rotWithShape="0" algn="bl" dir="5400000" dist="19050">
              <a:srgbClr val="000000">
                <a:alpha val="50000"/>
              </a:srgbClr>
            </a:outerShdw>
          </a:effectLst>
        </p:spPr>
      </p:pic>
      <p:sp>
        <p:nvSpPr>
          <p:cNvPr id="330" name="Google Shape;330;p36"/>
          <p:cNvSpPr/>
          <p:nvPr/>
        </p:nvSpPr>
        <p:spPr>
          <a:xfrm>
            <a:off x="4389288" y="2582550"/>
            <a:ext cx="813000" cy="8130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1" name="Google Shape;331;p36"/>
          <p:cNvPicPr preferRelativeResize="0"/>
          <p:nvPr/>
        </p:nvPicPr>
        <p:blipFill>
          <a:blip r:embed="rId4">
            <a:alphaModFix/>
          </a:blip>
          <a:stretch>
            <a:fillRect/>
          </a:stretch>
        </p:blipFill>
        <p:spPr>
          <a:xfrm>
            <a:off x="3883675" y="3438325"/>
            <a:ext cx="1824226" cy="1368774"/>
          </a:xfrm>
          <a:prstGeom prst="rect">
            <a:avLst/>
          </a:prstGeom>
          <a:noFill/>
          <a:ln>
            <a:noFill/>
          </a:ln>
          <a:effectLst>
            <a:outerShdw blurRad="57150" rotWithShape="0" algn="bl" dir="5400000" dist="19050">
              <a:srgbClr val="000000">
                <a:alpha val="50000"/>
              </a:srgbClr>
            </a:outerShdw>
          </a:effectLst>
        </p:spPr>
      </p:pic>
      <p:sp>
        <p:nvSpPr>
          <p:cNvPr id="332" name="Google Shape;332;p36"/>
          <p:cNvSpPr/>
          <p:nvPr/>
        </p:nvSpPr>
        <p:spPr>
          <a:xfrm>
            <a:off x="5813325" y="2672125"/>
            <a:ext cx="766200" cy="7662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6"/>
          <p:cNvSpPr txBox="1"/>
          <p:nvPr/>
        </p:nvSpPr>
        <p:spPr>
          <a:xfrm>
            <a:off x="7190550" y="2200675"/>
            <a:ext cx="1281900" cy="186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900">
              <a:solidFill>
                <a:schemeClr val="lt2"/>
              </a:solidFill>
              <a:latin typeface="Old Standard TT"/>
              <a:ea typeface="Old Standard TT"/>
              <a:cs typeface="Old Standard TT"/>
              <a:sym typeface="Old Standard TT"/>
            </a:endParaRPr>
          </a:p>
        </p:txBody>
      </p:sp>
      <p:sp>
        <p:nvSpPr>
          <p:cNvPr id="334" name="Google Shape;33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5" name="Google Shape;335;p3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000000"/>
                </a:solidFill>
                <a:latin typeface="Old Standard TT"/>
                <a:ea typeface="Old Standard TT"/>
                <a:cs typeface="Old Standard TT"/>
                <a:sym typeface="Old Standard TT"/>
              </a:rPr>
              <a:t>‹#›</a:t>
            </a:fld>
            <a:endParaRPr sz="1000">
              <a:solidFill>
                <a:srgbClr val="000000"/>
              </a:solidFill>
              <a:latin typeface="Old Standard TT"/>
              <a:ea typeface="Old Standard TT"/>
              <a:cs typeface="Old Standard TT"/>
              <a:sym typeface="Old Standard TT"/>
            </a:endParaRPr>
          </a:p>
        </p:txBody>
      </p:sp>
      <p:pic>
        <p:nvPicPr>
          <p:cNvPr id="336" name="Google Shape;336;p36"/>
          <p:cNvPicPr preferRelativeResize="0"/>
          <p:nvPr/>
        </p:nvPicPr>
        <p:blipFill rotWithShape="1">
          <a:blip r:embed="rId5">
            <a:alphaModFix/>
          </a:blip>
          <a:srcRect b="13355" l="7995" r="0" t="11783"/>
          <a:stretch/>
        </p:blipFill>
        <p:spPr>
          <a:xfrm>
            <a:off x="6684950" y="1790812"/>
            <a:ext cx="2021600" cy="23964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7"/>
          <p:cNvSpPr txBox="1"/>
          <p:nvPr>
            <p:ph type="title"/>
          </p:nvPr>
        </p:nvSpPr>
        <p:spPr>
          <a:xfrm>
            <a:off x="166000" y="133875"/>
            <a:ext cx="8520600" cy="613200"/>
          </a:xfrm>
          <a:prstGeom prst="rect">
            <a:avLst/>
          </a:prstGeom>
        </p:spPr>
        <p:txBody>
          <a:bodyPr anchorCtr="0" anchor="t" bIns="91425" lIns="91425" spcFirstLastPara="1" rIns="91425" wrap="square" tIns="91425">
            <a:normAutofit/>
          </a:bodyPr>
          <a:lstStyle/>
          <a:p>
            <a:pPr indent="0" lvl="0" marL="0" rtl="0" algn="l">
              <a:lnSpc>
                <a:spcPct val="180000"/>
              </a:lnSpc>
              <a:spcBef>
                <a:spcPts val="0"/>
              </a:spcBef>
              <a:spcAft>
                <a:spcPts val="0"/>
              </a:spcAft>
              <a:buNone/>
            </a:pPr>
            <a:r>
              <a:rPr b="1" lang="en" sz="2700">
                <a:solidFill>
                  <a:schemeClr val="dk2"/>
                </a:solidFill>
              </a:rPr>
              <a:t>Game Mechanics – Trading and Crafting</a:t>
            </a:r>
            <a:endParaRPr b="1" sz="2700">
              <a:solidFill>
                <a:schemeClr val="dk2"/>
              </a:solidFill>
            </a:endParaRPr>
          </a:p>
        </p:txBody>
      </p:sp>
      <p:sp>
        <p:nvSpPr>
          <p:cNvPr id="342" name="Google Shape;34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3" name="Google Shape;343;p37"/>
          <p:cNvSpPr txBox="1"/>
          <p:nvPr/>
        </p:nvSpPr>
        <p:spPr>
          <a:xfrm>
            <a:off x="1394625" y="4464075"/>
            <a:ext cx="21345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en" sz="1600">
                <a:solidFill>
                  <a:schemeClr val="dk1"/>
                </a:solidFill>
                <a:latin typeface="Old Standard TT"/>
                <a:ea typeface="Old Standard TT"/>
                <a:cs typeface="Old Standard TT"/>
                <a:sym typeface="Old Standard TT"/>
              </a:rPr>
              <a:t>Tile </a:t>
            </a:r>
            <a:r>
              <a:rPr i="1" lang="en" sz="1600">
                <a:solidFill>
                  <a:schemeClr val="dk1"/>
                </a:solidFill>
                <a:latin typeface="Old Standard TT"/>
                <a:ea typeface="Old Standard TT"/>
                <a:cs typeface="Old Standard TT"/>
                <a:sym typeface="Old Standard TT"/>
              </a:rPr>
              <a:t>Crafting Costs</a:t>
            </a:r>
            <a:endParaRPr i="1"/>
          </a:p>
        </p:txBody>
      </p:sp>
      <p:pic>
        <p:nvPicPr>
          <p:cNvPr id="344" name="Google Shape;344;p37"/>
          <p:cNvPicPr preferRelativeResize="0"/>
          <p:nvPr/>
        </p:nvPicPr>
        <p:blipFill rotWithShape="1">
          <a:blip r:embed="rId3">
            <a:alphaModFix/>
          </a:blip>
          <a:srcRect b="0" l="3647" r="5846" t="13822"/>
          <a:stretch/>
        </p:blipFill>
        <p:spPr>
          <a:xfrm>
            <a:off x="879300" y="679425"/>
            <a:ext cx="2785552" cy="3784650"/>
          </a:xfrm>
          <a:prstGeom prst="rect">
            <a:avLst/>
          </a:prstGeom>
          <a:noFill/>
          <a:ln>
            <a:noFill/>
          </a:ln>
          <a:effectLst>
            <a:outerShdw blurRad="57150" rotWithShape="0" algn="bl" dir="5400000" dist="19050">
              <a:srgbClr val="000000">
                <a:alpha val="50000"/>
              </a:srgbClr>
            </a:outerShdw>
          </a:effectLst>
        </p:spPr>
      </p:pic>
      <p:pic>
        <p:nvPicPr>
          <p:cNvPr id="345" name="Google Shape;345;p37"/>
          <p:cNvPicPr preferRelativeResize="0"/>
          <p:nvPr/>
        </p:nvPicPr>
        <p:blipFill>
          <a:blip r:embed="rId4">
            <a:alphaModFix/>
          </a:blip>
          <a:stretch>
            <a:fillRect/>
          </a:stretch>
        </p:blipFill>
        <p:spPr>
          <a:xfrm>
            <a:off x="4055046" y="1081812"/>
            <a:ext cx="4749925" cy="2979875"/>
          </a:xfrm>
          <a:prstGeom prst="rect">
            <a:avLst/>
          </a:prstGeom>
          <a:noFill/>
          <a:ln>
            <a:noFill/>
          </a:ln>
          <a:effectLst>
            <a:outerShdw blurRad="57150" rotWithShape="0" algn="bl" dir="5400000" dist="19050">
              <a:srgbClr val="000000">
                <a:alpha val="50000"/>
              </a:srgbClr>
            </a:outerShdw>
          </a:effectLst>
        </p:spPr>
      </p:pic>
      <p:sp>
        <p:nvSpPr>
          <p:cNvPr id="346" name="Google Shape;346;p37"/>
          <p:cNvSpPr txBox="1"/>
          <p:nvPr/>
        </p:nvSpPr>
        <p:spPr>
          <a:xfrm>
            <a:off x="5094113" y="4110725"/>
            <a:ext cx="26718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en" sz="1600">
                <a:solidFill>
                  <a:schemeClr val="dk1"/>
                </a:solidFill>
                <a:latin typeface="Old Standard TT"/>
                <a:ea typeface="Old Standard TT"/>
                <a:cs typeface="Old Standard TT"/>
                <a:sym typeface="Old Standard TT"/>
              </a:rPr>
              <a:t>Upgrade</a:t>
            </a:r>
            <a:r>
              <a:rPr i="1" lang="en" sz="1600">
                <a:solidFill>
                  <a:schemeClr val="dk1"/>
                </a:solidFill>
                <a:latin typeface="Old Standard TT"/>
                <a:ea typeface="Old Standard TT"/>
                <a:cs typeface="Old Standard TT"/>
                <a:sym typeface="Old Standard TT"/>
              </a:rPr>
              <a:t> Crafting Costs</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8"/>
          <p:cNvSpPr txBox="1"/>
          <p:nvPr>
            <p:ph type="title"/>
          </p:nvPr>
        </p:nvSpPr>
        <p:spPr>
          <a:xfrm>
            <a:off x="95100" y="34650"/>
            <a:ext cx="8520600" cy="613200"/>
          </a:xfrm>
          <a:prstGeom prst="rect">
            <a:avLst/>
          </a:prstGeom>
        </p:spPr>
        <p:txBody>
          <a:bodyPr anchorCtr="0" anchor="t" bIns="91425" lIns="91425" spcFirstLastPara="1" rIns="91425" wrap="square" tIns="91425">
            <a:normAutofit/>
          </a:bodyPr>
          <a:lstStyle/>
          <a:p>
            <a:pPr indent="0" lvl="0" marL="0" rtl="0" algn="l">
              <a:lnSpc>
                <a:spcPct val="180000"/>
              </a:lnSpc>
              <a:spcBef>
                <a:spcPts val="0"/>
              </a:spcBef>
              <a:spcAft>
                <a:spcPts val="0"/>
              </a:spcAft>
              <a:buNone/>
            </a:pPr>
            <a:r>
              <a:rPr b="1" lang="en" sz="2700">
                <a:solidFill>
                  <a:schemeClr val="dk2"/>
                </a:solidFill>
              </a:rPr>
              <a:t>Game Mechanics – Wasting, Events &amp; Recycling</a:t>
            </a:r>
            <a:endParaRPr b="1" sz="2700">
              <a:solidFill>
                <a:schemeClr val="dk2"/>
              </a:solidFill>
            </a:endParaRPr>
          </a:p>
        </p:txBody>
      </p:sp>
      <p:sp>
        <p:nvSpPr>
          <p:cNvPr id="352" name="Google Shape;35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53" name="Google Shape;353;p38"/>
          <p:cNvSpPr txBox="1"/>
          <p:nvPr/>
        </p:nvSpPr>
        <p:spPr>
          <a:xfrm>
            <a:off x="5510900" y="4479475"/>
            <a:ext cx="14835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en" sz="1600">
                <a:solidFill>
                  <a:schemeClr val="dk1"/>
                </a:solidFill>
                <a:latin typeface="Old Standard TT"/>
                <a:ea typeface="Old Standard TT"/>
                <a:cs typeface="Old Standard TT"/>
                <a:sym typeface="Old Standard TT"/>
              </a:rPr>
              <a:t>Recycling</a:t>
            </a:r>
            <a:endParaRPr i="1"/>
          </a:p>
        </p:txBody>
      </p:sp>
      <p:sp>
        <p:nvSpPr>
          <p:cNvPr id="354" name="Google Shape;354;p38"/>
          <p:cNvSpPr txBox="1"/>
          <p:nvPr/>
        </p:nvSpPr>
        <p:spPr>
          <a:xfrm>
            <a:off x="1305075" y="4479475"/>
            <a:ext cx="1952700" cy="431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i="1" lang="en" sz="1600">
                <a:solidFill>
                  <a:schemeClr val="dk1"/>
                </a:solidFill>
                <a:latin typeface="Old Standard TT"/>
                <a:ea typeface="Old Standard TT"/>
                <a:cs typeface="Old Standard TT"/>
                <a:sym typeface="Old Standard TT"/>
              </a:rPr>
              <a:t>Event Example</a:t>
            </a:r>
            <a:endParaRPr i="1"/>
          </a:p>
        </p:txBody>
      </p:sp>
      <p:pic>
        <p:nvPicPr>
          <p:cNvPr id="355" name="Google Shape;355;p38"/>
          <p:cNvPicPr preferRelativeResize="0"/>
          <p:nvPr/>
        </p:nvPicPr>
        <p:blipFill>
          <a:blip r:embed="rId3">
            <a:alphaModFix/>
          </a:blip>
          <a:stretch>
            <a:fillRect/>
          </a:stretch>
        </p:blipFill>
        <p:spPr>
          <a:xfrm>
            <a:off x="945525" y="664032"/>
            <a:ext cx="2671799" cy="3815442"/>
          </a:xfrm>
          <a:prstGeom prst="rect">
            <a:avLst/>
          </a:prstGeom>
          <a:noFill/>
          <a:ln>
            <a:noFill/>
          </a:ln>
        </p:spPr>
      </p:pic>
      <p:pic>
        <p:nvPicPr>
          <p:cNvPr id="356" name="Google Shape;356;p38"/>
          <p:cNvPicPr preferRelativeResize="0"/>
          <p:nvPr/>
        </p:nvPicPr>
        <p:blipFill>
          <a:blip r:embed="rId4">
            <a:alphaModFix/>
          </a:blip>
          <a:stretch>
            <a:fillRect/>
          </a:stretch>
        </p:blipFill>
        <p:spPr>
          <a:xfrm>
            <a:off x="3792624" y="853100"/>
            <a:ext cx="4920040" cy="3526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104450" y="8707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Who We Are</a:t>
            </a:r>
            <a:endParaRPr b="1">
              <a:solidFill>
                <a:schemeClr val="dk2"/>
              </a:solidFill>
            </a:endParaRPr>
          </a:p>
        </p:txBody>
      </p:sp>
      <p:sp>
        <p:nvSpPr>
          <p:cNvPr id="77" name="Google Shape;7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8" name="Google Shape;78;p15"/>
          <p:cNvPicPr preferRelativeResize="0"/>
          <p:nvPr/>
        </p:nvPicPr>
        <p:blipFill>
          <a:blip r:embed="rId3">
            <a:alphaModFix/>
          </a:blip>
          <a:stretch>
            <a:fillRect/>
          </a:stretch>
        </p:blipFill>
        <p:spPr>
          <a:xfrm>
            <a:off x="5080238" y="877138"/>
            <a:ext cx="1730426" cy="2664851"/>
          </a:xfrm>
          <a:prstGeom prst="rect">
            <a:avLst/>
          </a:prstGeom>
          <a:noFill/>
          <a:ln>
            <a:noFill/>
          </a:ln>
          <a:effectLst>
            <a:outerShdw blurRad="57150" rotWithShape="0" algn="bl" dir="5400000" dist="19050">
              <a:srgbClr val="000000">
                <a:alpha val="50000"/>
              </a:srgbClr>
            </a:outerShdw>
          </a:effectLst>
        </p:spPr>
      </p:pic>
      <p:pic>
        <p:nvPicPr>
          <p:cNvPr id="79" name="Google Shape;79;p15"/>
          <p:cNvPicPr preferRelativeResize="0"/>
          <p:nvPr/>
        </p:nvPicPr>
        <p:blipFill>
          <a:blip r:embed="rId4">
            <a:alphaModFix/>
          </a:blip>
          <a:stretch>
            <a:fillRect/>
          </a:stretch>
        </p:blipFill>
        <p:spPr>
          <a:xfrm>
            <a:off x="2005299" y="877150"/>
            <a:ext cx="2964065" cy="2223049"/>
          </a:xfrm>
          <a:prstGeom prst="rect">
            <a:avLst/>
          </a:prstGeom>
          <a:noFill/>
          <a:ln>
            <a:noFill/>
          </a:ln>
          <a:effectLst>
            <a:outerShdw blurRad="57150" rotWithShape="0" algn="bl" dir="5400000" dist="19050">
              <a:srgbClr val="000000">
                <a:alpha val="50000"/>
              </a:srgbClr>
            </a:outerShdw>
          </a:effectLst>
        </p:spPr>
      </p:pic>
      <p:pic>
        <p:nvPicPr>
          <p:cNvPr id="80" name="Google Shape;80;p15"/>
          <p:cNvPicPr preferRelativeResize="0"/>
          <p:nvPr/>
        </p:nvPicPr>
        <p:blipFill rotWithShape="1">
          <a:blip r:embed="rId5">
            <a:alphaModFix/>
          </a:blip>
          <a:srcRect b="38465" l="0" r="0" t="0"/>
          <a:stretch/>
        </p:blipFill>
        <p:spPr>
          <a:xfrm>
            <a:off x="104450" y="877150"/>
            <a:ext cx="1781625" cy="2223048"/>
          </a:xfrm>
          <a:prstGeom prst="rect">
            <a:avLst/>
          </a:prstGeom>
          <a:noFill/>
          <a:ln>
            <a:noFill/>
          </a:ln>
          <a:effectLst>
            <a:outerShdw blurRad="57150" rotWithShape="0" algn="bl" dir="5400000" dist="19050">
              <a:srgbClr val="000000">
                <a:alpha val="50000"/>
              </a:srgbClr>
            </a:outerShdw>
          </a:effectLst>
        </p:spPr>
      </p:pic>
      <p:pic>
        <p:nvPicPr>
          <p:cNvPr id="81" name="Google Shape;81;p15"/>
          <p:cNvPicPr preferRelativeResize="0"/>
          <p:nvPr/>
        </p:nvPicPr>
        <p:blipFill>
          <a:blip r:embed="rId6">
            <a:alphaModFix/>
          </a:blip>
          <a:stretch>
            <a:fillRect/>
          </a:stretch>
        </p:blipFill>
        <p:spPr>
          <a:xfrm>
            <a:off x="104450" y="3140425"/>
            <a:ext cx="1781627" cy="798600"/>
          </a:xfrm>
          <a:prstGeom prst="rect">
            <a:avLst/>
          </a:prstGeom>
          <a:noFill/>
          <a:ln>
            <a:noFill/>
          </a:ln>
          <a:effectLst>
            <a:outerShdw blurRad="57150" rotWithShape="0" algn="bl" dir="5400000" dist="19050">
              <a:srgbClr val="000000">
                <a:alpha val="50000"/>
              </a:srgbClr>
            </a:outerShdw>
          </a:effectLst>
        </p:spPr>
      </p:pic>
      <p:pic>
        <p:nvPicPr>
          <p:cNvPr id="82" name="Google Shape;82;p15"/>
          <p:cNvPicPr preferRelativeResize="0"/>
          <p:nvPr/>
        </p:nvPicPr>
        <p:blipFill>
          <a:blip r:embed="rId7">
            <a:alphaModFix/>
          </a:blip>
          <a:stretch>
            <a:fillRect/>
          </a:stretch>
        </p:blipFill>
        <p:spPr>
          <a:xfrm>
            <a:off x="6921543" y="877150"/>
            <a:ext cx="2076906" cy="26648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00">
                <a:solidFill>
                  <a:schemeClr val="dk2"/>
                </a:solidFill>
              </a:rPr>
              <a:t>We’d Like to Create a Serious Game</a:t>
            </a:r>
            <a:endParaRPr b="1" sz="2700">
              <a:solidFill>
                <a:schemeClr val="dk2"/>
              </a:solidFill>
            </a:endParaRPr>
          </a:p>
        </p:txBody>
      </p:sp>
      <p:pic>
        <p:nvPicPr>
          <p:cNvPr id="88" name="Google Shape;88;p16"/>
          <p:cNvPicPr preferRelativeResize="0"/>
          <p:nvPr/>
        </p:nvPicPr>
        <p:blipFill rotWithShape="1">
          <a:blip r:embed="rId3">
            <a:alphaModFix/>
          </a:blip>
          <a:srcRect b="17551" l="0" r="0" t="17538"/>
          <a:stretch/>
        </p:blipFill>
        <p:spPr>
          <a:xfrm>
            <a:off x="454625" y="1393500"/>
            <a:ext cx="3601946" cy="2338075"/>
          </a:xfrm>
          <a:prstGeom prst="rect">
            <a:avLst/>
          </a:prstGeom>
          <a:noFill/>
          <a:ln>
            <a:noFill/>
          </a:ln>
          <a:effectLst>
            <a:outerShdw blurRad="57150" rotWithShape="0" algn="bl" dir="5400000" dist="19050">
              <a:srgbClr val="000000">
                <a:alpha val="50000"/>
              </a:srgbClr>
            </a:outerShdw>
          </a:effectLst>
        </p:spPr>
      </p:pic>
      <p:sp>
        <p:nvSpPr>
          <p:cNvPr id="89" name="Google Shape;89;p16"/>
          <p:cNvSpPr txBox="1"/>
          <p:nvPr/>
        </p:nvSpPr>
        <p:spPr>
          <a:xfrm>
            <a:off x="899588" y="3731575"/>
            <a:ext cx="2712000" cy="84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
                <a:latin typeface="Proxima Nova"/>
                <a:ea typeface="Proxima Nova"/>
                <a:cs typeface="Proxima Nova"/>
                <a:sym typeface="Proxima Nova"/>
              </a:rPr>
              <a:t>The Fish Game, an example of a serious game</a:t>
            </a:r>
            <a:endParaRPr>
              <a:latin typeface="Proxima Nova"/>
              <a:ea typeface="Proxima Nova"/>
              <a:cs typeface="Proxima Nova"/>
              <a:sym typeface="Proxima Nova"/>
            </a:endParaRPr>
          </a:p>
          <a:p>
            <a:pPr indent="0" lvl="0" marL="0" rtl="0" algn="ctr">
              <a:spcBef>
                <a:spcPts val="0"/>
              </a:spcBef>
              <a:spcAft>
                <a:spcPts val="0"/>
              </a:spcAft>
              <a:buNone/>
            </a:pPr>
            <a:r>
              <a:t/>
            </a:r>
            <a:endParaRPr sz="1100">
              <a:latin typeface="Proxima Nova"/>
              <a:ea typeface="Proxima Nova"/>
              <a:cs typeface="Proxima Nova"/>
              <a:sym typeface="Proxima Nova"/>
            </a:endParaRPr>
          </a:p>
        </p:txBody>
      </p:sp>
      <p:pic>
        <p:nvPicPr>
          <p:cNvPr id="90" name="Google Shape;90;p16"/>
          <p:cNvPicPr preferRelativeResize="0"/>
          <p:nvPr/>
        </p:nvPicPr>
        <p:blipFill rotWithShape="1">
          <a:blip r:embed="rId4">
            <a:alphaModFix/>
          </a:blip>
          <a:srcRect b="0" l="2125" r="2125" t="39777"/>
          <a:stretch/>
        </p:blipFill>
        <p:spPr>
          <a:xfrm>
            <a:off x="4889575" y="1393500"/>
            <a:ext cx="3807283" cy="2338076"/>
          </a:xfrm>
          <a:prstGeom prst="rect">
            <a:avLst/>
          </a:prstGeom>
          <a:noFill/>
          <a:ln>
            <a:noFill/>
          </a:ln>
          <a:effectLst>
            <a:outerShdw blurRad="57150" rotWithShape="0" algn="bl" dir="5400000" dist="19050">
              <a:srgbClr val="000000">
                <a:alpha val="50000"/>
              </a:srgbClr>
            </a:outerShdw>
          </a:effectLst>
        </p:spPr>
      </p:pic>
      <p:sp>
        <p:nvSpPr>
          <p:cNvPr id="91" name="Google Shape;91;p16"/>
          <p:cNvSpPr txBox="1"/>
          <p:nvPr/>
        </p:nvSpPr>
        <p:spPr>
          <a:xfrm>
            <a:off x="4889575" y="3731575"/>
            <a:ext cx="3807300" cy="1097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
                <a:latin typeface="Proxima Nova"/>
                <a:ea typeface="Proxima Nova"/>
                <a:cs typeface="Proxima Nova"/>
                <a:sym typeface="Proxima Nova"/>
              </a:rPr>
              <a:t>Agricola, an example of a board game concerning resource management and farming</a:t>
            </a:r>
            <a:endParaRPr>
              <a:latin typeface="Proxima Nova"/>
              <a:ea typeface="Proxima Nova"/>
              <a:cs typeface="Proxima Nova"/>
              <a:sym typeface="Proxima Nova"/>
            </a:endParaRPr>
          </a:p>
          <a:p>
            <a:pPr indent="0" lvl="0" marL="0" rtl="0" algn="ctr">
              <a:spcBef>
                <a:spcPts val="0"/>
              </a:spcBef>
              <a:spcAft>
                <a:spcPts val="0"/>
              </a:spcAft>
              <a:buNone/>
            </a:pPr>
            <a:r>
              <a:t/>
            </a:r>
            <a:endParaRPr sz="1100">
              <a:latin typeface="Proxima Nova"/>
              <a:ea typeface="Proxima Nova"/>
              <a:cs typeface="Proxima Nova"/>
              <a:sym typeface="Proxima Nova"/>
            </a:endParaRPr>
          </a:p>
        </p:txBody>
      </p:sp>
      <p:sp>
        <p:nvSpPr>
          <p:cNvPr id="92" name="Google Shape;9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0" y="0"/>
            <a:ext cx="92574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dk2"/>
                </a:solidFill>
              </a:rPr>
              <a:t>Climate Change </a:t>
            </a:r>
            <a:r>
              <a:rPr b="1" lang="en" sz="2600">
                <a:solidFill>
                  <a:schemeClr val="dk2"/>
                </a:solidFill>
              </a:rPr>
              <a:t>Affects Disadvantaged Communities More</a:t>
            </a:r>
            <a:endParaRPr b="1" sz="2900">
              <a:solidFill>
                <a:schemeClr val="dk2"/>
              </a:solidFill>
            </a:endParaRPr>
          </a:p>
        </p:txBody>
      </p:sp>
      <p:sp>
        <p:nvSpPr>
          <p:cNvPr id="98" name="Google Shape;98;p17"/>
          <p:cNvSpPr txBox="1"/>
          <p:nvPr/>
        </p:nvSpPr>
        <p:spPr>
          <a:xfrm>
            <a:off x="618738" y="4287175"/>
            <a:ext cx="3054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Recent heatwave in Australia &amp; Droughts effects on Crops </a:t>
            </a:r>
            <a:endParaRPr i="1">
              <a:latin typeface="Proxima Nova"/>
              <a:ea typeface="Proxima Nova"/>
              <a:cs typeface="Proxima Nova"/>
              <a:sym typeface="Proxima Nova"/>
            </a:endParaRPr>
          </a:p>
        </p:txBody>
      </p:sp>
      <p:pic>
        <p:nvPicPr>
          <p:cNvPr id="99" name="Google Shape;99;p17"/>
          <p:cNvPicPr preferRelativeResize="0"/>
          <p:nvPr/>
        </p:nvPicPr>
        <p:blipFill>
          <a:blip r:embed="rId3">
            <a:alphaModFix/>
          </a:blip>
          <a:stretch>
            <a:fillRect/>
          </a:stretch>
        </p:blipFill>
        <p:spPr>
          <a:xfrm>
            <a:off x="732526" y="697013"/>
            <a:ext cx="2827326" cy="1884875"/>
          </a:xfrm>
          <a:prstGeom prst="rect">
            <a:avLst/>
          </a:prstGeom>
          <a:noFill/>
          <a:ln>
            <a:noFill/>
          </a:ln>
          <a:effectLst>
            <a:outerShdw blurRad="57150" rotWithShape="0" algn="bl" dir="5400000" dist="19050">
              <a:srgbClr val="000000">
                <a:alpha val="50000"/>
              </a:srgbClr>
            </a:outerShdw>
          </a:effectLst>
        </p:spPr>
      </p:pic>
      <p:sp>
        <p:nvSpPr>
          <p:cNvPr id="100" name="Google Shape;10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1" name="Google Shape;101;p17"/>
          <p:cNvSpPr txBox="1"/>
          <p:nvPr/>
        </p:nvSpPr>
        <p:spPr>
          <a:xfrm>
            <a:off x="4049713" y="4287175"/>
            <a:ext cx="4725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 Unemployment Profile for the Broadmeadows Community </a:t>
            </a:r>
            <a:endParaRPr i="1">
              <a:latin typeface="Proxima Nova"/>
              <a:ea typeface="Proxima Nova"/>
              <a:cs typeface="Proxima Nova"/>
              <a:sym typeface="Proxima Nova"/>
            </a:endParaRPr>
          </a:p>
        </p:txBody>
      </p:sp>
      <p:pic>
        <p:nvPicPr>
          <p:cNvPr id="102" name="Google Shape;102;p17"/>
          <p:cNvPicPr preferRelativeResize="0"/>
          <p:nvPr/>
        </p:nvPicPr>
        <p:blipFill rotWithShape="1">
          <a:blip r:embed="rId4">
            <a:alphaModFix/>
          </a:blip>
          <a:srcRect b="0" l="2799" r="0" t="3222"/>
          <a:stretch/>
        </p:blipFill>
        <p:spPr>
          <a:xfrm>
            <a:off x="732525" y="2571750"/>
            <a:ext cx="2827325" cy="1684606"/>
          </a:xfrm>
          <a:prstGeom prst="rect">
            <a:avLst/>
          </a:prstGeom>
          <a:noFill/>
          <a:ln>
            <a:noFill/>
          </a:ln>
          <a:effectLst>
            <a:outerShdw blurRad="57150" rotWithShape="0" algn="bl" dir="5400000" dist="19050">
              <a:srgbClr val="000000">
                <a:alpha val="50000"/>
              </a:srgbClr>
            </a:outerShdw>
          </a:effectLst>
        </p:spPr>
      </p:pic>
      <p:pic>
        <p:nvPicPr>
          <p:cNvPr id="103" name="Google Shape;103;p17"/>
          <p:cNvPicPr preferRelativeResize="0"/>
          <p:nvPr/>
        </p:nvPicPr>
        <p:blipFill>
          <a:blip r:embed="rId5">
            <a:alphaModFix/>
          </a:blip>
          <a:stretch>
            <a:fillRect/>
          </a:stretch>
        </p:blipFill>
        <p:spPr>
          <a:xfrm>
            <a:off x="3787425" y="880875"/>
            <a:ext cx="5250176" cy="3381726"/>
          </a:xfrm>
          <a:prstGeom prst="rect">
            <a:avLst/>
          </a:prstGeom>
          <a:noFill/>
          <a:ln>
            <a:noFill/>
          </a:ln>
          <a:effectLst>
            <a:outerShdw blurRad="57150" rotWithShape="0" algn="bl" dir="5400000" dist="19050">
              <a:srgbClr val="000000">
                <a:alpha val="50000"/>
              </a:srgbClr>
            </a:outerShdw>
          </a:effectLst>
        </p:spPr>
      </p:pic>
      <p:pic>
        <p:nvPicPr>
          <p:cNvPr id="104" name="Google Shape;104;p17" title="Slide-5-recording-.mp3">
            <a:hlinkClick r:id="rId6"/>
          </p:cNvPr>
          <p:cNvPicPr preferRelativeResize="0"/>
          <p:nvPr/>
        </p:nvPicPr>
        <p:blipFill>
          <a:blip r:embed="rId7">
            <a:alphaModFix/>
          </a:blip>
          <a:stretch>
            <a:fillRect/>
          </a:stretch>
        </p:blipFill>
        <p:spPr>
          <a:xfrm>
            <a:off x="142275" y="4500706"/>
            <a:ext cx="476475" cy="476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BGCS’ Planned Climate Initiatives</a:t>
            </a:r>
            <a:endParaRPr b="1">
              <a:solidFill>
                <a:schemeClr val="dk2"/>
              </a:solidFill>
            </a:endParaRPr>
          </a:p>
        </p:txBody>
      </p:sp>
      <p:sp>
        <p:nvSpPr>
          <p:cNvPr id="110" name="Google Shape;110;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1" name="Google Shape;111;p18"/>
          <p:cNvSpPr txBox="1"/>
          <p:nvPr/>
        </p:nvSpPr>
        <p:spPr>
          <a:xfrm>
            <a:off x="794000" y="4060100"/>
            <a:ext cx="33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Concept Design for the Heat Haven</a:t>
            </a:r>
            <a:endParaRPr i="1">
              <a:latin typeface="Proxima Nova"/>
              <a:ea typeface="Proxima Nova"/>
              <a:cs typeface="Proxima Nova"/>
              <a:sym typeface="Proxima Nova"/>
            </a:endParaRPr>
          </a:p>
        </p:txBody>
      </p:sp>
      <p:sp>
        <p:nvSpPr>
          <p:cNvPr id="112" name="Google Shape;112;p18"/>
          <p:cNvSpPr txBox="1"/>
          <p:nvPr/>
        </p:nvSpPr>
        <p:spPr>
          <a:xfrm>
            <a:off x="5224725" y="4060100"/>
            <a:ext cx="3159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Concept Design for the Food Forest</a:t>
            </a:r>
            <a:endParaRPr i="1">
              <a:latin typeface="Proxima Nova"/>
              <a:ea typeface="Proxima Nova"/>
              <a:cs typeface="Proxima Nova"/>
              <a:sym typeface="Proxima Nova"/>
            </a:endParaRPr>
          </a:p>
        </p:txBody>
      </p:sp>
      <p:pic>
        <p:nvPicPr>
          <p:cNvPr id="113" name="Google Shape;113;p18"/>
          <p:cNvPicPr preferRelativeResize="0"/>
          <p:nvPr/>
        </p:nvPicPr>
        <p:blipFill rotWithShape="1">
          <a:blip r:embed="rId3">
            <a:alphaModFix/>
          </a:blip>
          <a:srcRect b="2923" l="3351" r="1699" t="12830"/>
          <a:stretch/>
        </p:blipFill>
        <p:spPr>
          <a:xfrm>
            <a:off x="420326" y="1178262"/>
            <a:ext cx="4089078" cy="2881849"/>
          </a:xfrm>
          <a:prstGeom prst="rect">
            <a:avLst/>
          </a:prstGeom>
          <a:noFill/>
          <a:ln>
            <a:noFill/>
          </a:ln>
          <a:effectLst>
            <a:outerShdw blurRad="57150" rotWithShape="0" algn="bl" dir="5400000" dist="19050">
              <a:srgbClr val="000000">
                <a:alpha val="50000"/>
              </a:srgbClr>
            </a:outerShdw>
          </a:effectLst>
        </p:spPr>
      </p:pic>
      <p:pic>
        <p:nvPicPr>
          <p:cNvPr id="114" name="Google Shape;114;p18"/>
          <p:cNvPicPr preferRelativeResize="0"/>
          <p:nvPr/>
        </p:nvPicPr>
        <p:blipFill rotWithShape="1">
          <a:blip r:embed="rId4">
            <a:alphaModFix/>
          </a:blip>
          <a:srcRect b="0" l="19392" r="12658" t="12480"/>
          <a:stretch/>
        </p:blipFill>
        <p:spPr>
          <a:xfrm>
            <a:off x="5388450" y="1178250"/>
            <a:ext cx="2831570" cy="2881851"/>
          </a:xfrm>
          <a:prstGeom prst="rect">
            <a:avLst/>
          </a:prstGeom>
          <a:noFill/>
          <a:ln>
            <a:noFill/>
          </a:ln>
          <a:effectLst>
            <a:outerShdw blurRad="57150" rotWithShape="0" algn="bl" dir="5400000" dist="19050">
              <a:srgbClr val="000000">
                <a:alpha val="50000"/>
              </a:srgbClr>
            </a:outerShdw>
          </a:effectLst>
        </p:spPr>
      </p:pic>
      <p:sp>
        <p:nvSpPr>
          <p:cNvPr id="115" name="Google Shape;115;p18"/>
          <p:cNvSpPr txBox="1"/>
          <p:nvPr/>
        </p:nvSpPr>
        <p:spPr>
          <a:xfrm>
            <a:off x="3222525" y="4851000"/>
            <a:ext cx="6463200" cy="292500"/>
          </a:xfrm>
          <a:prstGeom prst="rect">
            <a:avLst/>
          </a:prstGeom>
          <a:noFill/>
          <a:ln>
            <a:noFill/>
          </a:ln>
        </p:spPr>
        <p:txBody>
          <a:bodyPr anchorCtr="0" anchor="t" bIns="91425" lIns="91425" spcFirstLastPara="1" rIns="91425" wrap="square" tIns="91425">
            <a:spAutoFit/>
          </a:bodyPr>
          <a:lstStyle/>
          <a:p>
            <a:pPr indent="-457200" lvl="0" marL="457200" rtl="0" algn="l">
              <a:lnSpc>
                <a:spcPct val="115000"/>
              </a:lnSpc>
              <a:spcBef>
                <a:spcPts val="0"/>
              </a:spcBef>
              <a:spcAft>
                <a:spcPts val="0"/>
              </a:spcAft>
              <a:buNone/>
            </a:pPr>
            <a:r>
              <a:rPr lang="en" sz="700">
                <a:latin typeface="Times New Roman"/>
                <a:ea typeface="Times New Roman"/>
                <a:cs typeface="Times New Roman"/>
                <a:sym typeface="Times New Roman"/>
              </a:rPr>
              <a:t>Image Sources: </a:t>
            </a:r>
            <a:r>
              <a:rPr lang="en" sz="700">
                <a:uFill>
                  <a:noFill/>
                </a:uFill>
                <a:latin typeface="Times New Roman"/>
                <a:ea typeface="Times New Roman"/>
                <a:cs typeface="Times New Roman"/>
                <a:sym typeface="Times New Roman"/>
                <a:hlinkClick r:id="rId5"/>
              </a:rPr>
              <a:t>Caballero, E. (2022). </a:t>
            </a:r>
            <a:r>
              <a:rPr i="1" lang="en" sz="700">
                <a:uFill>
                  <a:noFill/>
                </a:uFill>
                <a:latin typeface="Times New Roman"/>
                <a:ea typeface="Times New Roman"/>
                <a:cs typeface="Times New Roman"/>
                <a:sym typeface="Times New Roman"/>
                <a:hlinkClick r:id="rId6"/>
              </a:rPr>
              <a:t>Banksia Gardens—Concept design Community Square</a:t>
            </a:r>
            <a:r>
              <a:rPr lang="en" sz="700">
                <a:uFill>
                  <a:noFill/>
                </a:uFill>
                <a:latin typeface="Times New Roman"/>
                <a:ea typeface="Times New Roman"/>
                <a:cs typeface="Times New Roman"/>
                <a:sym typeface="Times New Roman"/>
                <a:hlinkClick r:id="rId7"/>
              </a:rPr>
              <a:t>. Wild Urban Green. https://www.wildurbangreen.com.au/</a:t>
            </a:r>
            <a:endParaRPr sz="1100">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9"/>
          <p:cNvSpPr txBox="1"/>
          <p:nvPr>
            <p:ph type="title"/>
          </p:nvPr>
        </p:nvSpPr>
        <p:spPr>
          <a:xfrm>
            <a:off x="311700" y="204000"/>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BGCS’ Use of </a:t>
            </a:r>
            <a:r>
              <a:rPr b="1" lang="en">
                <a:solidFill>
                  <a:schemeClr val="dk2"/>
                </a:solidFill>
              </a:rPr>
              <a:t>Circular Economies</a:t>
            </a:r>
            <a:endParaRPr b="1">
              <a:solidFill>
                <a:schemeClr val="dk2"/>
              </a:solidFill>
            </a:endParaRPr>
          </a:p>
        </p:txBody>
      </p:sp>
      <p:sp>
        <p:nvSpPr>
          <p:cNvPr id="121" name="Google Shape;12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2" name="Google Shape;122;p19"/>
          <p:cNvSpPr txBox="1"/>
          <p:nvPr/>
        </p:nvSpPr>
        <p:spPr>
          <a:xfrm>
            <a:off x="820100" y="4263075"/>
            <a:ext cx="267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Composter at BGCS</a:t>
            </a:r>
            <a:endParaRPr i="1">
              <a:latin typeface="Proxima Nova"/>
              <a:ea typeface="Proxima Nova"/>
              <a:cs typeface="Proxima Nova"/>
              <a:sym typeface="Proxima Nova"/>
            </a:endParaRPr>
          </a:p>
        </p:txBody>
      </p:sp>
      <p:pic>
        <p:nvPicPr>
          <p:cNvPr id="123" name="Google Shape;123;p19"/>
          <p:cNvPicPr preferRelativeResize="0"/>
          <p:nvPr/>
        </p:nvPicPr>
        <p:blipFill rotWithShape="1">
          <a:blip r:embed="rId3">
            <a:alphaModFix/>
          </a:blip>
          <a:srcRect b="3120" l="16234" r="21634" t="9237"/>
          <a:stretch/>
        </p:blipFill>
        <p:spPr>
          <a:xfrm>
            <a:off x="510125" y="848812"/>
            <a:ext cx="3196179" cy="3382651"/>
          </a:xfrm>
          <a:prstGeom prst="rect">
            <a:avLst/>
          </a:prstGeom>
          <a:noFill/>
          <a:ln>
            <a:noFill/>
          </a:ln>
          <a:effectLst>
            <a:outerShdw blurRad="57150" rotWithShape="0" algn="bl" dir="5400000" dist="19050">
              <a:srgbClr val="000000">
                <a:alpha val="50000"/>
              </a:srgbClr>
            </a:outerShdw>
          </a:effectLst>
        </p:spPr>
      </p:pic>
      <p:pic>
        <p:nvPicPr>
          <p:cNvPr id="124" name="Google Shape;124;p19"/>
          <p:cNvPicPr preferRelativeResize="0"/>
          <p:nvPr/>
        </p:nvPicPr>
        <p:blipFill>
          <a:blip r:embed="rId4">
            <a:alphaModFix/>
          </a:blip>
          <a:stretch>
            <a:fillRect/>
          </a:stretch>
        </p:blipFill>
        <p:spPr>
          <a:xfrm>
            <a:off x="4253254" y="848800"/>
            <a:ext cx="4508297" cy="3382674"/>
          </a:xfrm>
          <a:prstGeom prst="rect">
            <a:avLst/>
          </a:prstGeom>
          <a:noFill/>
          <a:ln>
            <a:noFill/>
          </a:ln>
          <a:effectLst>
            <a:outerShdw blurRad="57150" rotWithShape="0" algn="bl" dir="5400000" dist="19050">
              <a:srgbClr val="000000">
                <a:alpha val="50000"/>
              </a:srgbClr>
            </a:outerShdw>
          </a:effectLst>
        </p:spPr>
      </p:pic>
      <p:sp>
        <p:nvSpPr>
          <p:cNvPr id="125" name="Google Shape;125;p19"/>
          <p:cNvSpPr txBox="1"/>
          <p:nvPr/>
        </p:nvSpPr>
        <p:spPr>
          <a:xfrm>
            <a:off x="5170000" y="4231475"/>
            <a:ext cx="267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Proxima Nova"/>
                <a:ea typeface="Proxima Nova"/>
                <a:cs typeface="Proxima Nova"/>
                <a:sym typeface="Proxima Nova"/>
              </a:rPr>
              <a:t>Proposed Food Forest Location</a:t>
            </a:r>
            <a:endParaRPr i="1">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idx="1" type="body"/>
          </p:nvPr>
        </p:nvSpPr>
        <p:spPr>
          <a:xfrm>
            <a:off x="311700" y="1530000"/>
            <a:ext cx="8520600" cy="208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700">
                <a:solidFill>
                  <a:srgbClr val="000000"/>
                </a:solidFill>
              </a:rPr>
              <a:t>Our </a:t>
            </a:r>
            <a:r>
              <a:rPr lang="en" sz="2700">
                <a:solidFill>
                  <a:srgbClr val="000000"/>
                </a:solidFill>
              </a:rPr>
              <a:t>project is to design a </a:t>
            </a:r>
            <a:r>
              <a:rPr b="1" lang="en" sz="2700">
                <a:solidFill>
                  <a:srgbClr val="000000"/>
                </a:solidFill>
              </a:rPr>
              <a:t>board game </a:t>
            </a:r>
            <a:r>
              <a:rPr lang="en" sz="2700">
                <a:solidFill>
                  <a:srgbClr val="000000"/>
                </a:solidFill>
              </a:rPr>
              <a:t>that highlights the principles of </a:t>
            </a:r>
            <a:r>
              <a:rPr b="1" lang="en" sz="2700">
                <a:solidFill>
                  <a:srgbClr val="000000"/>
                </a:solidFill>
              </a:rPr>
              <a:t>circular economies</a:t>
            </a:r>
            <a:r>
              <a:rPr lang="en" sz="2700">
                <a:solidFill>
                  <a:srgbClr val="000000"/>
                </a:solidFill>
              </a:rPr>
              <a:t> to engage the community around BGCS in </a:t>
            </a:r>
            <a:r>
              <a:rPr b="1" lang="en" sz="2700">
                <a:solidFill>
                  <a:srgbClr val="000000"/>
                </a:solidFill>
              </a:rPr>
              <a:t>climate resilience planning</a:t>
            </a:r>
            <a:r>
              <a:rPr lang="en" sz="2700">
                <a:solidFill>
                  <a:srgbClr val="000000"/>
                </a:solidFill>
              </a:rPr>
              <a:t>.</a:t>
            </a:r>
            <a:endParaRPr sz="2700">
              <a:solidFill>
                <a:srgbClr val="000000"/>
              </a:solidFill>
            </a:endParaRPr>
          </a:p>
        </p:txBody>
      </p:sp>
      <p:sp>
        <p:nvSpPr>
          <p:cNvPr id="131" name="Google Shape;13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85975" y="21400"/>
            <a:ext cx="8520600" cy="477300"/>
          </a:xfrm>
          <a:prstGeom prst="rect">
            <a:avLst/>
          </a:prstGeom>
        </p:spPr>
        <p:txBody>
          <a:bodyPr anchorCtr="0" anchor="t" bIns="91425" lIns="91425" spcFirstLastPara="1" rIns="91425" wrap="square" tIns="91425">
            <a:normAutofit fontScale="90000"/>
          </a:bodyPr>
          <a:lstStyle/>
          <a:p>
            <a:pPr indent="0" lvl="0" marL="0" rtl="0" algn="l">
              <a:lnSpc>
                <a:spcPct val="180000"/>
              </a:lnSpc>
              <a:spcBef>
                <a:spcPts val="0"/>
              </a:spcBef>
              <a:spcAft>
                <a:spcPts val="0"/>
              </a:spcAft>
              <a:buNone/>
            </a:pPr>
            <a:r>
              <a:rPr b="1" lang="en" sz="2700">
                <a:solidFill>
                  <a:schemeClr val="dk2"/>
                </a:solidFill>
              </a:rPr>
              <a:t>Game Overview</a:t>
            </a:r>
            <a:endParaRPr b="1" sz="2700">
              <a:solidFill>
                <a:schemeClr val="dk2"/>
              </a:solidFill>
            </a:endParaRPr>
          </a:p>
        </p:txBody>
      </p:sp>
      <p:sp>
        <p:nvSpPr>
          <p:cNvPr id="137" name="Google Shape;13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8" name="Google Shape;138;p21"/>
          <p:cNvPicPr preferRelativeResize="0"/>
          <p:nvPr/>
        </p:nvPicPr>
        <p:blipFill>
          <a:blip r:embed="rId3">
            <a:alphaModFix/>
          </a:blip>
          <a:stretch>
            <a:fillRect/>
          </a:stretch>
        </p:blipFill>
        <p:spPr>
          <a:xfrm>
            <a:off x="0" y="438075"/>
            <a:ext cx="4705423" cy="4705423"/>
          </a:xfrm>
          <a:prstGeom prst="rect">
            <a:avLst/>
          </a:prstGeom>
          <a:noFill/>
          <a:ln>
            <a:noFill/>
          </a:ln>
          <a:effectLst>
            <a:outerShdw blurRad="57150" rotWithShape="0" algn="bl" dir="5400000" dist="19050">
              <a:srgbClr val="000000">
                <a:alpha val="50000"/>
              </a:srgbClr>
            </a:outerShdw>
          </a:effectLst>
        </p:spPr>
      </p:pic>
      <p:pic>
        <p:nvPicPr>
          <p:cNvPr id="139" name="Google Shape;139;p21"/>
          <p:cNvPicPr preferRelativeResize="0"/>
          <p:nvPr/>
        </p:nvPicPr>
        <p:blipFill>
          <a:blip r:embed="rId4">
            <a:alphaModFix/>
          </a:blip>
          <a:stretch>
            <a:fillRect/>
          </a:stretch>
        </p:blipFill>
        <p:spPr>
          <a:xfrm>
            <a:off x="4538462" y="482127"/>
            <a:ext cx="1082202" cy="1486525"/>
          </a:xfrm>
          <a:prstGeom prst="rect">
            <a:avLst/>
          </a:prstGeom>
          <a:noFill/>
          <a:ln>
            <a:noFill/>
          </a:ln>
          <a:effectLst>
            <a:outerShdw blurRad="57150" rotWithShape="0" algn="bl" dir="5400000" dist="19050">
              <a:srgbClr val="000000">
                <a:alpha val="50000"/>
              </a:srgbClr>
            </a:outerShdw>
          </a:effectLst>
        </p:spPr>
      </p:pic>
      <p:pic>
        <p:nvPicPr>
          <p:cNvPr id="140" name="Google Shape;140;p21"/>
          <p:cNvPicPr preferRelativeResize="0"/>
          <p:nvPr/>
        </p:nvPicPr>
        <p:blipFill>
          <a:blip r:embed="rId5">
            <a:alphaModFix/>
          </a:blip>
          <a:stretch>
            <a:fillRect/>
          </a:stretch>
        </p:blipFill>
        <p:spPr>
          <a:xfrm>
            <a:off x="4938336" y="482127"/>
            <a:ext cx="1082202" cy="1486525"/>
          </a:xfrm>
          <a:prstGeom prst="rect">
            <a:avLst/>
          </a:prstGeom>
          <a:noFill/>
          <a:ln>
            <a:noFill/>
          </a:ln>
          <a:effectLst>
            <a:outerShdw blurRad="57150" rotWithShape="0" algn="bl" dir="5400000" dist="19050">
              <a:srgbClr val="000000">
                <a:alpha val="50000"/>
              </a:srgbClr>
            </a:outerShdw>
          </a:effectLst>
        </p:spPr>
      </p:pic>
      <p:pic>
        <p:nvPicPr>
          <p:cNvPr id="141" name="Google Shape;141;p21"/>
          <p:cNvPicPr preferRelativeResize="0"/>
          <p:nvPr/>
        </p:nvPicPr>
        <p:blipFill>
          <a:blip r:embed="rId6">
            <a:alphaModFix/>
          </a:blip>
          <a:stretch>
            <a:fillRect/>
          </a:stretch>
        </p:blipFill>
        <p:spPr>
          <a:xfrm>
            <a:off x="6586700" y="482125"/>
            <a:ext cx="1042550" cy="1486526"/>
          </a:xfrm>
          <a:prstGeom prst="rect">
            <a:avLst/>
          </a:prstGeom>
          <a:noFill/>
          <a:ln>
            <a:noFill/>
          </a:ln>
          <a:effectLst>
            <a:outerShdw blurRad="57150" rotWithShape="0" algn="bl" dir="5400000" dist="19050">
              <a:srgbClr val="000000">
                <a:alpha val="50000"/>
              </a:srgbClr>
            </a:outerShdw>
          </a:effectLst>
        </p:spPr>
      </p:pic>
      <p:pic>
        <p:nvPicPr>
          <p:cNvPr id="142" name="Google Shape;142;p21"/>
          <p:cNvPicPr preferRelativeResize="0"/>
          <p:nvPr/>
        </p:nvPicPr>
        <p:blipFill>
          <a:blip r:embed="rId7">
            <a:alphaModFix/>
          </a:blip>
          <a:stretch>
            <a:fillRect/>
          </a:stretch>
        </p:blipFill>
        <p:spPr>
          <a:xfrm>
            <a:off x="6033950" y="2192719"/>
            <a:ext cx="592901" cy="526192"/>
          </a:xfrm>
          <a:prstGeom prst="rect">
            <a:avLst/>
          </a:prstGeom>
          <a:noFill/>
          <a:ln>
            <a:noFill/>
          </a:ln>
          <a:effectLst>
            <a:outerShdw blurRad="57150" rotWithShape="0" algn="bl" dir="5400000" dist="19050">
              <a:srgbClr val="000000">
                <a:alpha val="50000"/>
              </a:srgbClr>
            </a:outerShdw>
          </a:effectLst>
        </p:spPr>
      </p:pic>
      <p:pic>
        <p:nvPicPr>
          <p:cNvPr id="143" name="Google Shape;143;p21"/>
          <p:cNvPicPr preferRelativeResize="0"/>
          <p:nvPr/>
        </p:nvPicPr>
        <p:blipFill>
          <a:blip r:embed="rId8">
            <a:alphaModFix/>
          </a:blip>
          <a:stretch>
            <a:fillRect/>
          </a:stretch>
        </p:blipFill>
        <p:spPr>
          <a:xfrm>
            <a:off x="7021247" y="2354001"/>
            <a:ext cx="193753" cy="203629"/>
          </a:xfrm>
          <a:prstGeom prst="rect">
            <a:avLst/>
          </a:prstGeom>
          <a:noFill/>
          <a:ln>
            <a:noFill/>
          </a:ln>
          <a:effectLst>
            <a:outerShdw blurRad="57150" rotWithShape="0" algn="bl" dir="5400000" dist="19050">
              <a:srgbClr val="000000">
                <a:alpha val="50000"/>
              </a:srgbClr>
            </a:outerShdw>
          </a:effectLst>
        </p:spPr>
      </p:pic>
      <p:pic>
        <p:nvPicPr>
          <p:cNvPr id="144" name="Google Shape;144;p21"/>
          <p:cNvPicPr preferRelativeResize="0"/>
          <p:nvPr/>
        </p:nvPicPr>
        <p:blipFill>
          <a:blip r:embed="rId9">
            <a:alphaModFix/>
          </a:blip>
          <a:stretch>
            <a:fillRect/>
          </a:stretch>
        </p:blipFill>
        <p:spPr>
          <a:xfrm>
            <a:off x="6033950" y="2757933"/>
            <a:ext cx="592904" cy="526192"/>
          </a:xfrm>
          <a:prstGeom prst="rect">
            <a:avLst/>
          </a:prstGeom>
          <a:noFill/>
          <a:ln>
            <a:noFill/>
          </a:ln>
          <a:effectLst>
            <a:outerShdw blurRad="57150" rotWithShape="0" algn="bl" dir="5400000" dist="19050">
              <a:srgbClr val="000000">
                <a:alpha val="50000"/>
              </a:srgbClr>
            </a:outerShdw>
          </a:effectLst>
        </p:spPr>
      </p:pic>
      <p:pic>
        <p:nvPicPr>
          <p:cNvPr id="145" name="Google Shape;145;p21"/>
          <p:cNvPicPr preferRelativeResize="0"/>
          <p:nvPr/>
        </p:nvPicPr>
        <p:blipFill>
          <a:blip r:embed="rId10">
            <a:alphaModFix/>
          </a:blip>
          <a:stretch>
            <a:fillRect/>
          </a:stretch>
        </p:blipFill>
        <p:spPr>
          <a:xfrm>
            <a:off x="7042848" y="2934594"/>
            <a:ext cx="150599" cy="203629"/>
          </a:xfrm>
          <a:prstGeom prst="rect">
            <a:avLst/>
          </a:prstGeom>
          <a:noFill/>
          <a:ln>
            <a:noFill/>
          </a:ln>
          <a:effectLst>
            <a:outerShdw blurRad="57150" rotWithShape="0" algn="bl" dir="5400000" dist="19050">
              <a:srgbClr val="000000">
                <a:alpha val="50000"/>
              </a:srgbClr>
            </a:outerShdw>
          </a:effectLst>
        </p:spPr>
      </p:pic>
      <p:pic>
        <p:nvPicPr>
          <p:cNvPr id="146" name="Google Shape;146;p21"/>
          <p:cNvPicPr preferRelativeResize="0"/>
          <p:nvPr/>
        </p:nvPicPr>
        <p:blipFill>
          <a:blip r:embed="rId11">
            <a:alphaModFix/>
          </a:blip>
          <a:stretch>
            <a:fillRect/>
          </a:stretch>
        </p:blipFill>
        <p:spPr>
          <a:xfrm>
            <a:off x="5562920" y="2377476"/>
            <a:ext cx="220174" cy="203629"/>
          </a:xfrm>
          <a:prstGeom prst="rect">
            <a:avLst/>
          </a:prstGeom>
          <a:noFill/>
          <a:ln>
            <a:noFill/>
          </a:ln>
          <a:effectLst>
            <a:outerShdw blurRad="57150" rotWithShape="0" algn="bl" dir="5400000" dist="19050">
              <a:srgbClr val="000000">
                <a:alpha val="50000"/>
              </a:srgbClr>
            </a:outerShdw>
          </a:effectLst>
        </p:spPr>
      </p:pic>
      <p:pic>
        <p:nvPicPr>
          <p:cNvPr id="147" name="Google Shape;147;p21"/>
          <p:cNvPicPr preferRelativeResize="0"/>
          <p:nvPr/>
        </p:nvPicPr>
        <p:blipFill>
          <a:blip r:embed="rId12">
            <a:alphaModFix/>
          </a:blip>
          <a:stretch>
            <a:fillRect/>
          </a:stretch>
        </p:blipFill>
        <p:spPr>
          <a:xfrm>
            <a:off x="4538442" y="2192725"/>
            <a:ext cx="592904" cy="526200"/>
          </a:xfrm>
          <a:prstGeom prst="rect">
            <a:avLst/>
          </a:prstGeom>
          <a:noFill/>
          <a:ln>
            <a:noFill/>
          </a:ln>
          <a:effectLst>
            <a:outerShdw blurRad="57150" rotWithShape="0" algn="bl" dir="5400000" dist="19050">
              <a:srgbClr val="000000">
                <a:alpha val="50000"/>
              </a:srgbClr>
            </a:outerShdw>
          </a:effectLst>
        </p:spPr>
      </p:pic>
      <p:pic>
        <p:nvPicPr>
          <p:cNvPr id="148" name="Google Shape;148;p21"/>
          <p:cNvPicPr preferRelativeResize="0"/>
          <p:nvPr/>
        </p:nvPicPr>
        <p:blipFill>
          <a:blip r:embed="rId13">
            <a:alphaModFix/>
          </a:blip>
          <a:stretch>
            <a:fillRect/>
          </a:stretch>
        </p:blipFill>
        <p:spPr>
          <a:xfrm>
            <a:off x="4538442" y="2781405"/>
            <a:ext cx="592904" cy="526195"/>
          </a:xfrm>
          <a:prstGeom prst="rect">
            <a:avLst/>
          </a:prstGeom>
          <a:noFill/>
          <a:ln>
            <a:noFill/>
          </a:ln>
          <a:effectLst>
            <a:outerShdw blurRad="57150" rotWithShape="0" algn="bl" dir="5400000" dist="19050">
              <a:srgbClr val="000000">
                <a:alpha val="50000"/>
              </a:srgbClr>
            </a:outerShdw>
          </a:effectLst>
        </p:spPr>
      </p:pic>
      <p:pic>
        <p:nvPicPr>
          <p:cNvPr id="149" name="Google Shape;149;p21"/>
          <p:cNvPicPr preferRelativeResize="0"/>
          <p:nvPr/>
        </p:nvPicPr>
        <p:blipFill>
          <a:blip r:embed="rId14">
            <a:alphaModFix/>
          </a:blip>
          <a:stretch>
            <a:fillRect/>
          </a:stretch>
        </p:blipFill>
        <p:spPr>
          <a:xfrm>
            <a:off x="5539121" y="2942690"/>
            <a:ext cx="267779" cy="203629"/>
          </a:xfrm>
          <a:prstGeom prst="rect">
            <a:avLst/>
          </a:prstGeom>
          <a:noFill/>
          <a:ln>
            <a:noFill/>
          </a:ln>
          <a:effectLst>
            <a:outerShdw blurRad="57150" rotWithShape="0" algn="bl" dir="5400000" dist="19050">
              <a:srgbClr val="000000">
                <a:alpha val="50000"/>
              </a:srgbClr>
            </a:outerShdw>
          </a:effectLst>
        </p:spPr>
      </p:pic>
      <p:sp>
        <p:nvSpPr>
          <p:cNvPr id="150" name="Google Shape;150;p21"/>
          <p:cNvSpPr/>
          <p:nvPr/>
        </p:nvSpPr>
        <p:spPr>
          <a:xfrm>
            <a:off x="6713950" y="2402784"/>
            <a:ext cx="220200" cy="105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p:nvPr/>
        </p:nvSpPr>
        <p:spPr>
          <a:xfrm>
            <a:off x="6724738" y="2991561"/>
            <a:ext cx="220200" cy="105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p:nvPr/>
        </p:nvSpPr>
        <p:spPr>
          <a:xfrm>
            <a:off x="5209538" y="2426259"/>
            <a:ext cx="220200" cy="105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p:nvPr/>
        </p:nvSpPr>
        <p:spPr>
          <a:xfrm>
            <a:off x="5209548" y="2991473"/>
            <a:ext cx="220200" cy="105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21"/>
          <p:cNvPicPr preferRelativeResize="0"/>
          <p:nvPr/>
        </p:nvPicPr>
        <p:blipFill>
          <a:blip r:embed="rId15">
            <a:alphaModFix/>
          </a:blip>
          <a:stretch>
            <a:fillRect/>
          </a:stretch>
        </p:blipFill>
        <p:spPr>
          <a:xfrm>
            <a:off x="4538450" y="3387413"/>
            <a:ext cx="592900" cy="509787"/>
          </a:xfrm>
          <a:prstGeom prst="rect">
            <a:avLst/>
          </a:prstGeom>
          <a:noFill/>
          <a:ln>
            <a:noFill/>
          </a:ln>
          <a:effectLst>
            <a:outerShdw blurRad="57150" rotWithShape="0" algn="bl" dir="5400000" dist="19050">
              <a:srgbClr val="000000">
                <a:alpha val="50000"/>
              </a:srgbClr>
            </a:outerShdw>
          </a:effectLst>
        </p:spPr>
      </p:pic>
      <p:pic>
        <p:nvPicPr>
          <p:cNvPr id="155" name="Google Shape;155;p21"/>
          <p:cNvPicPr preferRelativeResize="0"/>
          <p:nvPr/>
        </p:nvPicPr>
        <p:blipFill>
          <a:blip r:embed="rId16">
            <a:alphaModFix/>
          </a:blip>
          <a:stretch>
            <a:fillRect/>
          </a:stretch>
        </p:blipFill>
        <p:spPr>
          <a:xfrm>
            <a:off x="7114352" y="498700"/>
            <a:ext cx="1042416" cy="1478335"/>
          </a:xfrm>
          <a:prstGeom prst="rect">
            <a:avLst/>
          </a:prstGeom>
          <a:noFill/>
          <a:ln>
            <a:noFill/>
          </a:ln>
          <a:effectLst>
            <a:outerShdw blurRad="57150" rotWithShape="0" algn="bl" dir="5400000" dist="19050">
              <a:srgbClr val="000000">
                <a:alpha val="50000"/>
              </a:srgbClr>
            </a:outerShdw>
          </a:effectLst>
        </p:spPr>
      </p:pic>
      <p:pic>
        <p:nvPicPr>
          <p:cNvPr id="156" name="Google Shape;156;p21"/>
          <p:cNvPicPr preferRelativeResize="0"/>
          <p:nvPr/>
        </p:nvPicPr>
        <p:blipFill>
          <a:blip r:embed="rId17">
            <a:alphaModFix/>
          </a:blip>
          <a:stretch>
            <a:fillRect/>
          </a:stretch>
        </p:blipFill>
        <p:spPr>
          <a:xfrm>
            <a:off x="4538456" y="3977018"/>
            <a:ext cx="592900" cy="513346"/>
          </a:xfrm>
          <a:prstGeom prst="rect">
            <a:avLst/>
          </a:prstGeom>
          <a:noFill/>
          <a:ln>
            <a:noFill/>
          </a:ln>
          <a:effectLst>
            <a:outerShdw blurRad="57150" rotWithShape="0" algn="bl" dir="5400000" dist="19050">
              <a:srgbClr val="000000">
                <a:alpha val="50000"/>
              </a:srgbClr>
            </a:outerShdw>
          </a:effectLst>
        </p:spPr>
      </p:pic>
      <p:pic>
        <p:nvPicPr>
          <p:cNvPr id="157" name="Google Shape;157;p21"/>
          <p:cNvPicPr preferRelativeResize="0"/>
          <p:nvPr/>
        </p:nvPicPr>
        <p:blipFill>
          <a:blip r:embed="rId18">
            <a:alphaModFix/>
          </a:blip>
          <a:stretch>
            <a:fillRect/>
          </a:stretch>
        </p:blipFill>
        <p:spPr>
          <a:xfrm>
            <a:off x="5131346" y="3977025"/>
            <a:ext cx="592900" cy="513345"/>
          </a:xfrm>
          <a:prstGeom prst="rect">
            <a:avLst/>
          </a:prstGeom>
          <a:noFill/>
          <a:ln>
            <a:noFill/>
          </a:ln>
          <a:effectLst>
            <a:outerShdw blurRad="57150" rotWithShape="0" algn="bl" dir="5400000" dist="19050">
              <a:srgbClr val="000000">
                <a:alpha val="50000"/>
              </a:srgbClr>
            </a:outerShdw>
          </a:effectLst>
        </p:spPr>
      </p:pic>
      <p:pic>
        <p:nvPicPr>
          <p:cNvPr id="158" name="Google Shape;158;p21"/>
          <p:cNvPicPr preferRelativeResize="0"/>
          <p:nvPr/>
        </p:nvPicPr>
        <p:blipFill>
          <a:blip r:embed="rId19">
            <a:alphaModFix/>
          </a:blip>
          <a:stretch>
            <a:fillRect/>
          </a:stretch>
        </p:blipFill>
        <p:spPr>
          <a:xfrm>
            <a:off x="5724251" y="3977025"/>
            <a:ext cx="592900" cy="513349"/>
          </a:xfrm>
          <a:prstGeom prst="rect">
            <a:avLst/>
          </a:prstGeom>
          <a:noFill/>
          <a:ln>
            <a:noFill/>
          </a:ln>
          <a:effectLst>
            <a:outerShdw blurRad="57150" rotWithShape="0" algn="bl" dir="5400000" dist="19050">
              <a:srgbClr val="000000">
                <a:alpha val="50000"/>
              </a:srgbClr>
            </a:outerShdw>
          </a:effectLst>
        </p:spPr>
      </p:pic>
      <p:pic>
        <p:nvPicPr>
          <p:cNvPr id="159" name="Google Shape;159;p21"/>
          <p:cNvPicPr preferRelativeResize="0"/>
          <p:nvPr/>
        </p:nvPicPr>
        <p:blipFill>
          <a:blip r:embed="rId20">
            <a:alphaModFix/>
          </a:blip>
          <a:stretch>
            <a:fillRect/>
          </a:stretch>
        </p:blipFill>
        <p:spPr>
          <a:xfrm>
            <a:off x="6317143" y="3977030"/>
            <a:ext cx="592900" cy="513346"/>
          </a:xfrm>
          <a:prstGeom prst="rect">
            <a:avLst/>
          </a:prstGeom>
          <a:noFill/>
          <a:ln>
            <a:noFill/>
          </a:ln>
          <a:effectLst>
            <a:outerShdw blurRad="57150" rotWithShape="0" algn="bl" dir="5400000" dist="19050">
              <a:srgbClr val="000000">
                <a:alpha val="50000"/>
              </a:srgbClr>
            </a:outerShdw>
          </a:effectLst>
        </p:spPr>
      </p:pic>
      <p:pic>
        <p:nvPicPr>
          <p:cNvPr id="160" name="Google Shape;160;p21"/>
          <p:cNvPicPr preferRelativeResize="0"/>
          <p:nvPr/>
        </p:nvPicPr>
        <p:blipFill>
          <a:blip r:embed="rId21">
            <a:alphaModFix/>
          </a:blip>
          <a:stretch>
            <a:fillRect/>
          </a:stretch>
        </p:blipFill>
        <p:spPr>
          <a:xfrm>
            <a:off x="7864852" y="4337477"/>
            <a:ext cx="708225" cy="613204"/>
          </a:xfrm>
          <a:prstGeom prst="rect">
            <a:avLst/>
          </a:prstGeom>
          <a:noFill/>
          <a:ln>
            <a:noFill/>
          </a:ln>
          <a:effectLst>
            <a:outerShdw blurRad="57150" rotWithShape="0" algn="bl" dir="5400000" dist="19050">
              <a:srgbClr val="000000">
                <a:alpha val="50000"/>
              </a:srgbClr>
            </a:outerShdw>
          </a:effectLst>
        </p:spPr>
      </p:pic>
      <p:pic>
        <p:nvPicPr>
          <p:cNvPr id="161" name="Google Shape;161;p21"/>
          <p:cNvPicPr preferRelativeResize="0"/>
          <p:nvPr/>
        </p:nvPicPr>
        <p:blipFill>
          <a:blip r:embed="rId22">
            <a:alphaModFix/>
          </a:blip>
          <a:stretch>
            <a:fillRect/>
          </a:stretch>
        </p:blipFill>
        <p:spPr>
          <a:xfrm>
            <a:off x="6929327" y="4337477"/>
            <a:ext cx="708225" cy="613204"/>
          </a:xfrm>
          <a:prstGeom prst="rect">
            <a:avLst/>
          </a:prstGeom>
          <a:noFill/>
          <a:ln>
            <a:noFill/>
          </a:ln>
          <a:effectLst>
            <a:outerShdw blurRad="57150" rotWithShape="0" algn="bl" dir="5400000" dist="19050">
              <a:srgbClr val="000000">
                <a:alpha val="50000"/>
              </a:srgbClr>
            </a:outerShdw>
          </a:effectLst>
        </p:spPr>
      </p:pic>
      <p:pic>
        <p:nvPicPr>
          <p:cNvPr id="162" name="Google Shape;162;p21"/>
          <p:cNvPicPr preferRelativeResize="0"/>
          <p:nvPr/>
        </p:nvPicPr>
        <p:blipFill>
          <a:blip r:embed="rId23">
            <a:alphaModFix/>
          </a:blip>
          <a:stretch>
            <a:fillRect/>
          </a:stretch>
        </p:blipFill>
        <p:spPr>
          <a:xfrm>
            <a:off x="5993799" y="4337478"/>
            <a:ext cx="708225" cy="613204"/>
          </a:xfrm>
          <a:prstGeom prst="rect">
            <a:avLst/>
          </a:prstGeom>
          <a:noFill/>
          <a:ln>
            <a:noFill/>
          </a:ln>
          <a:effectLst>
            <a:outerShdw blurRad="57150" rotWithShape="0" algn="bl" dir="5400000" dist="19050">
              <a:srgbClr val="000000">
                <a:alpha val="50000"/>
              </a:srgbClr>
            </a:outerShdw>
          </a:effectLst>
        </p:spPr>
      </p:pic>
      <p:pic>
        <p:nvPicPr>
          <p:cNvPr id="163" name="Google Shape;163;p21"/>
          <p:cNvPicPr preferRelativeResize="0"/>
          <p:nvPr/>
        </p:nvPicPr>
        <p:blipFill>
          <a:blip r:embed="rId24">
            <a:alphaModFix/>
          </a:blip>
          <a:stretch>
            <a:fillRect/>
          </a:stretch>
        </p:blipFill>
        <p:spPr>
          <a:xfrm>
            <a:off x="5131353" y="4337475"/>
            <a:ext cx="708225" cy="613204"/>
          </a:xfrm>
          <a:prstGeom prst="rect">
            <a:avLst/>
          </a:prstGeom>
          <a:noFill/>
          <a:ln>
            <a:noFill/>
          </a:ln>
          <a:effectLst>
            <a:outerShdw blurRad="57150" rotWithShape="0" algn="bl" dir="5400000" dist="19050">
              <a:srgbClr val="000000">
                <a:alpha val="50000"/>
              </a:srgbClr>
            </a:outerShdw>
          </a:effectLst>
        </p:spPr>
      </p:pic>
      <p:pic>
        <p:nvPicPr>
          <p:cNvPr id="164" name="Google Shape;164;p21"/>
          <p:cNvPicPr preferRelativeResize="0"/>
          <p:nvPr/>
        </p:nvPicPr>
        <p:blipFill>
          <a:blip r:embed="rId25">
            <a:alphaModFix/>
          </a:blip>
          <a:stretch>
            <a:fillRect/>
          </a:stretch>
        </p:blipFill>
        <p:spPr>
          <a:xfrm>
            <a:off x="4369428" y="4337475"/>
            <a:ext cx="708219" cy="6132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