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Lora" pitchFamily="2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Staatliches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0e1ef7691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f0e1ef7691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57881d06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57881d06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0e1ef7691_0_2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f0e1ef7691_0_2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6da28885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6da28885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57881d06a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57881d06a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0e1ef7691_0_2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0e1ef7691_0_2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605c40d3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605c40d3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57881d06a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f57881d06a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5e2507bf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f5e2507bf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f598afcad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f598afcad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f57881d06a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f57881d06a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0e1ef7691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f0e1ef7691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DD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57881d06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f57881d06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f5e2507bf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f5e2507bf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f5e2507bf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f5e2507bf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57881d06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57881d06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f0e1ef7691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f0e1ef7691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f0e1ef7691_0_2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f0e1ef7691_0_2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DD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f57881d06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f57881d06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57881d06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57881d06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57881d06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57881d06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617f942e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617f942e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PS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0e1ef7691_0_2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f0e1ef7691_0_2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f57881d06a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f57881d06a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59250" y="1241550"/>
            <a:ext cx="6025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675950" y="3377250"/>
            <a:ext cx="579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1462650" y="1203525"/>
            <a:ext cx="6218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2110950" y="3064000"/>
            <a:ext cx="4922100" cy="7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52" name="Google Shape;52;p13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1678750" y="643000"/>
            <a:ext cx="6246600" cy="3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56" name="Google Shape;56;p14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 hasCustomPrompt="1"/>
          </p:nvPr>
        </p:nvSpPr>
        <p:spPr>
          <a:xfrm>
            <a:off x="1202325" y="555812"/>
            <a:ext cx="10572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 idx="2"/>
          </p:nvPr>
        </p:nvSpPr>
        <p:spPr>
          <a:xfrm>
            <a:off x="2449800" y="641612"/>
            <a:ext cx="40452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2449800" y="954812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 idx="3" hasCustomPrompt="1"/>
          </p:nvPr>
        </p:nvSpPr>
        <p:spPr>
          <a:xfrm>
            <a:off x="1202325" y="1203512"/>
            <a:ext cx="10572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 idx="4"/>
          </p:nvPr>
        </p:nvSpPr>
        <p:spPr>
          <a:xfrm>
            <a:off x="2449800" y="1289437"/>
            <a:ext cx="40452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5"/>
          </p:nvPr>
        </p:nvSpPr>
        <p:spPr>
          <a:xfrm>
            <a:off x="2449800" y="1602512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title" idx="6" hasCustomPrompt="1"/>
          </p:nvPr>
        </p:nvSpPr>
        <p:spPr>
          <a:xfrm>
            <a:off x="1202325" y="1851212"/>
            <a:ext cx="10572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 idx="7"/>
          </p:nvPr>
        </p:nvSpPr>
        <p:spPr>
          <a:xfrm>
            <a:off x="2449800" y="1937137"/>
            <a:ext cx="40452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8"/>
          </p:nvPr>
        </p:nvSpPr>
        <p:spPr>
          <a:xfrm>
            <a:off x="2449800" y="2250212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9" hasCustomPrompt="1"/>
          </p:nvPr>
        </p:nvSpPr>
        <p:spPr>
          <a:xfrm>
            <a:off x="1202325" y="2498912"/>
            <a:ext cx="10572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 idx="13"/>
          </p:nvPr>
        </p:nvSpPr>
        <p:spPr>
          <a:xfrm>
            <a:off x="2449800" y="2584837"/>
            <a:ext cx="40452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4"/>
          </p:nvPr>
        </p:nvSpPr>
        <p:spPr>
          <a:xfrm>
            <a:off x="2449800" y="2897912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title" idx="15" hasCustomPrompt="1"/>
          </p:nvPr>
        </p:nvSpPr>
        <p:spPr>
          <a:xfrm>
            <a:off x="1202325" y="3146612"/>
            <a:ext cx="10572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16"/>
          </p:nvPr>
        </p:nvSpPr>
        <p:spPr>
          <a:xfrm>
            <a:off x="2449800" y="3232537"/>
            <a:ext cx="40452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7"/>
          </p:nvPr>
        </p:nvSpPr>
        <p:spPr>
          <a:xfrm>
            <a:off x="2449800" y="3545612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18" hasCustomPrompt="1"/>
          </p:nvPr>
        </p:nvSpPr>
        <p:spPr>
          <a:xfrm>
            <a:off x="1202325" y="3794312"/>
            <a:ext cx="1057200" cy="5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19"/>
          </p:nvPr>
        </p:nvSpPr>
        <p:spPr>
          <a:xfrm>
            <a:off x="2449800" y="3880237"/>
            <a:ext cx="40452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20"/>
          </p:nvPr>
        </p:nvSpPr>
        <p:spPr>
          <a:xfrm>
            <a:off x="2449800" y="4193312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idx="21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15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80" name="Google Shape;80;p16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81" name="Google Shape;81;p16"/>
          <p:cNvSpPr txBox="1">
            <a:spLocks noGrp="1"/>
          </p:cNvSpPr>
          <p:nvPr>
            <p:ph type="title" idx="2"/>
          </p:nvPr>
        </p:nvSpPr>
        <p:spPr>
          <a:xfrm>
            <a:off x="1867375" y="2492150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1867375" y="2957750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3"/>
          </p:nvPr>
        </p:nvSpPr>
        <p:spPr>
          <a:xfrm>
            <a:off x="4185450" y="2492150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4185450" y="2957750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title" idx="5"/>
          </p:nvPr>
        </p:nvSpPr>
        <p:spPr>
          <a:xfrm>
            <a:off x="6503525" y="2492150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6503525" y="2957750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_ONLY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1310825" y="2772500"/>
            <a:ext cx="22824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1310825" y="3238100"/>
            <a:ext cx="22824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2"/>
          </p:nvPr>
        </p:nvSpPr>
        <p:spPr>
          <a:xfrm>
            <a:off x="5550787" y="2772500"/>
            <a:ext cx="22824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3"/>
          </p:nvPr>
        </p:nvSpPr>
        <p:spPr>
          <a:xfrm>
            <a:off x="5550787" y="3238100"/>
            <a:ext cx="22824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_HEAD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5074500" y="2723225"/>
            <a:ext cx="3330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2" hasCustomPrompt="1"/>
          </p:nvPr>
        </p:nvSpPr>
        <p:spPr>
          <a:xfrm>
            <a:off x="5074500" y="1178125"/>
            <a:ext cx="33306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1"/>
          </p:nvPr>
        </p:nvSpPr>
        <p:spPr>
          <a:xfrm>
            <a:off x="5074500" y="3396925"/>
            <a:ext cx="31308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BIG_NUMBER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 hasCustomPrompt="1"/>
          </p:nvPr>
        </p:nvSpPr>
        <p:spPr>
          <a:xfrm>
            <a:off x="1927300" y="1779425"/>
            <a:ext cx="1946700" cy="13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2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99" name="Google Shape;99;p19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0" name="Google Shape;100;p19"/>
          <p:cNvSpPr txBox="1">
            <a:spLocks noGrp="1"/>
          </p:cNvSpPr>
          <p:nvPr>
            <p:ph type="title" idx="3" hasCustomPrompt="1"/>
          </p:nvPr>
        </p:nvSpPr>
        <p:spPr>
          <a:xfrm>
            <a:off x="6430300" y="1779425"/>
            <a:ext cx="1946700" cy="13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1936600" y="3934825"/>
            <a:ext cx="19281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4"/>
          </p:nvPr>
        </p:nvSpPr>
        <p:spPr>
          <a:xfrm>
            <a:off x="6439600" y="3934825"/>
            <a:ext cx="19281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 idx="5" hasCustomPrompt="1"/>
          </p:nvPr>
        </p:nvSpPr>
        <p:spPr>
          <a:xfrm>
            <a:off x="4178800" y="1035750"/>
            <a:ext cx="1946700" cy="13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6"/>
          </p:nvPr>
        </p:nvSpPr>
        <p:spPr>
          <a:xfrm>
            <a:off x="4188100" y="3191150"/>
            <a:ext cx="19281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_HEADER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2152200" y="32566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17115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2562600" y="3930325"/>
            <a:ext cx="40188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152200" y="27232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11781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49400" y="3396937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ONLY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11" name="Google Shape;111;p21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12" name="Google Shape;112;p21"/>
          <p:cNvSpPr txBox="1">
            <a:spLocks noGrp="1"/>
          </p:cNvSpPr>
          <p:nvPr>
            <p:ph type="title" idx="2"/>
          </p:nvPr>
        </p:nvSpPr>
        <p:spPr>
          <a:xfrm>
            <a:off x="5072750" y="3428537"/>
            <a:ext cx="16206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5072750" y="3894137"/>
            <a:ext cx="16206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3"/>
          </p:nvPr>
        </p:nvSpPr>
        <p:spPr>
          <a:xfrm>
            <a:off x="6764958" y="3428537"/>
            <a:ext cx="16206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4"/>
          </p:nvPr>
        </p:nvSpPr>
        <p:spPr>
          <a:xfrm>
            <a:off x="6764958" y="3894137"/>
            <a:ext cx="16206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5"/>
          </p:nvPr>
        </p:nvSpPr>
        <p:spPr>
          <a:xfrm>
            <a:off x="5072750" y="1172335"/>
            <a:ext cx="16206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6"/>
          </p:nvPr>
        </p:nvSpPr>
        <p:spPr>
          <a:xfrm>
            <a:off x="5072750" y="1637935"/>
            <a:ext cx="16206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 idx="7"/>
          </p:nvPr>
        </p:nvSpPr>
        <p:spPr>
          <a:xfrm>
            <a:off x="6764958" y="1172335"/>
            <a:ext cx="16206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8"/>
          </p:nvPr>
        </p:nvSpPr>
        <p:spPr>
          <a:xfrm>
            <a:off x="6764958" y="1637935"/>
            <a:ext cx="16206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ONLY_1_1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22" name="Google Shape;122;p22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3" name="Google Shape;123;p22"/>
          <p:cNvSpPr txBox="1">
            <a:spLocks noGrp="1"/>
          </p:cNvSpPr>
          <p:nvPr>
            <p:ph type="title" idx="2"/>
          </p:nvPr>
        </p:nvSpPr>
        <p:spPr>
          <a:xfrm>
            <a:off x="2022425" y="3457175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1"/>
          </p:nvPr>
        </p:nvSpPr>
        <p:spPr>
          <a:xfrm>
            <a:off x="2022425" y="3846575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title" idx="3"/>
          </p:nvPr>
        </p:nvSpPr>
        <p:spPr>
          <a:xfrm>
            <a:off x="4188100" y="3457175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4"/>
          </p:nvPr>
        </p:nvSpPr>
        <p:spPr>
          <a:xfrm>
            <a:off x="4188100" y="3846575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title" idx="5"/>
          </p:nvPr>
        </p:nvSpPr>
        <p:spPr>
          <a:xfrm>
            <a:off x="6353775" y="3457175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6"/>
          </p:nvPr>
        </p:nvSpPr>
        <p:spPr>
          <a:xfrm>
            <a:off x="6353775" y="3846575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 idx="7"/>
          </p:nvPr>
        </p:nvSpPr>
        <p:spPr>
          <a:xfrm>
            <a:off x="2022425" y="1474825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8"/>
          </p:nvPr>
        </p:nvSpPr>
        <p:spPr>
          <a:xfrm>
            <a:off x="2022425" y="1864225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title" idx="9"/>
          </p:nvPr>
        </p:nvSpPr>
        <p:spPr>
          <a:xfrm>
            <a:off x="4188100" y="1474825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13"/>
          </p:nvPr>
        </p:nvSpPr>
        <p:spPr>
          <a:xfrm>
            <a:off x="4188100" y="1864225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title" idx="14"/>
          </p:nvPr>
        </p:nvSpPr>
        <p:spPr>
          <a:xfrm>
            <a:off x="6353775" y="1474825"/>
            <a:ext cx="19281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5"/>
          </p:nvPr>
        </p:nvSpPr>
        <p:spPr>
          <a:xfrm>
            <a:off x="6353775" y="1864225"/>
            <a:ext cx="19281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_ONLY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37" name="Google Shape;137;p23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">
  <p:cSld name="TITLE_ONLY_1_1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40" name="Google Shape;140;p24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1" name="Google Shape;141;p24"/>
          <p:cNvSpPr txBox="1">
            <a:spLocks noGrp="1"/>
          </p:cNvSpPr>
          <p:nvPr>
            <p:ph type="title" idx="2"/>
          </p:nvPr>
        </p:nvSpPr>
        <p:spPr>
          <a:xfrm>
            <a:off x="1977200" y="1572800"/>
            <a:ext cx="16713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1"/>
          </p:nvPr>
        </p:nvSpPr>
        <p:spPr>
          <a:xfrm>
            <a:off x="1977200" y="2876600"/>
            <a:ext cx="16713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title" idx="3"/>
          </p:nvPr>
        </p:nvSpPr>
        <p:spPr>
          <a:xfrm>
            <a:off x="4301000" y="1572800"/>
            <a:ext cx="16713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4"/>
          </p:nvPr>
        </p:nvSpPr>
        <p:spPr>
          <a:xfrm>
            <a:off x="4301000" y="2876600"/>
            <a:ext cx="16713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title" idx="5"/>
          </p:nvPr>
        </p:nvSpPr>
        <p:spPr>
          <a:xfrm>
            <a:off x="6624801" y="1572800"/>
            <a:ext cx="16713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ubTitle" idx="6"/>
          </p:nvPr>
        </p:nvSpPr>
        <p:spPr>
          <a:xfrm>
            <a:off x="6624801" y="2876600"/>
            <a:ext cx="16713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SECTION_HEADER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2152200" y="27232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11781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5"/>
          <p:cNvSpPr txBox="1">
            <a:spLocks noGrp="1"/>
          </p:cNvSpPr>
          <p:nvPr>
            <p:ph type="subTitle" idx="1"/>
          </p:nvPr>
        </p:nvSpPr>
        <p:spPr>
          <a:xfrm>
            <a:off x="2549400" y="3396937"/>
            <a:ext cx="40452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_ONLY_1_1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53" name="Google Shape;153;p26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54" name="Google Shape;154;p26"/>
          <p:cNvSpPr txBox="1">
            <a:spLocks noGrp="1"/>
          </p:cNvSpPr>
          <p:nvPr>
            <p:ph type="title" idx="2"/>
          </p:nvPr>
        </p:nvSpPr>
        <p:spPr>
          <a:xfrm>
            <a:off x="1838863" y="2486075"/>
            <a:ext cx="15165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6"/>
          <p:cNvSpPr txBox="1">
            <a:spLocks noGrp="1"/>
          </p:cNvSpPr>
          <p:nvPr>
            <p:ph type="subTitle" idx="1"/>
          </p:nvPr>
        </p:nvSpPr>
        <p:spPr>
          <a:xfrm>
            <a:off x="1838863" y="2951675"/>
            <a:ext cx="15165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title" idx="3"/>
          </p:nvPr>
        </p:nvSpPr>
        <p:spPr>
          <a:xfrm>
            <a:off x="3542230" y="2486075"/>
            <a:ext cx="15165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subTitle" idx="4"/>
          </p:nvPr>
        </p:nvSpPr>
        <p:spPr>
          <a:xfrm>
            <a:off x="3542230" y="2951675"/>
            <a:ext cx="15165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title" idx="5"/>
          </p:nvPr>
        </p:nvSpPr>
        <p:spPr>
          <a:xfrm>
            <a:off x="5245597" y="2486075"/>
            <a:ext cx="15165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ubTitle" idx="6"/>
          </p:nvPr>
        </p:nvSpPr>
        <p:spPr>
          <a:xfrm>
            <a:off x="5245597" y="2951675"/>
            <a:ext cx="15165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title" idx="7"/>
          </p:nvPr>
        </p:nvSpPr>
        <p:spPr>
          <a:xfrm>
            <a:off x="6948947" y="2486075"/>
            <a:ext cx="15165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subTitle" idx="8"/>
          </p:nvPr>
        </p:nvSpPr>
        <p:spPr>
          <a:xfrm>
            <a:off x="6948947" y="2951675"/>
            <a:ext cx="15165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4">
  <p:cSld name="SECTION_HEADER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1035550" y="2731750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4" name="Google Shape;164;p27"/>
          <p:cNvSpPr txBox="1">
            <a:spLocks noGrp="1"/>
          </p:cNvSpPr>
          <p:nvPr>
            <p:ph type="title" idx="2" hasCustomPrompt="1"/>
          </p:nvPr>
        </p:nvSpPr>
        <p:spPr>
          <a:xfrm>
            <a:off x="1035550" y="1186650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7"/>
          <p:cNvSpPr txBox="1">
            <a:spLocks noGrp="1"/>
          </p:cNvSpPr>
          <p:nvPr>
            <p:ph type="subTitle" idx="1"/>
          </p:nvPr>
        </p:nvSpPr>
        <p:spPr>
          <a:xfrm>
            <a:off x="1035550" y="3405450"/>
            <a:ext cx="31785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5">
  <p:cSld name="SECTION_HEADER_2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title"/>
          </p:nvPr>
        </p:nvSpPr>
        <p:spPr>
          <a:xfrm>
            <a:off x="2152200" y="218982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title" idx="2" hasCustomPrompt="1"/>
          </p:nvPr>
        </p:nvSpPr>
        <p:spPr>
          <a:xfrm>
            <a:off x="1950300" y="644725"/>
            <a:ext cx="52434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1"/>
          </p:nvPr>
        </p:nvSpPr>
        <p:spPr>
          <a:xfrm>
            <a:off x="2713500" y="2863525"/>
            <a:ext cx="37170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BIG_NUMBER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 hasCustomPrompt="1"/>
          </p:nvPr>
        </p:nvSpPr>
        <p:spPr>
          <a:xfrm>
            <a:off x="2349000" y="3024625"/>
            <a:ext cx="15996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29"/>
          <p:cNvSpPr txBox="1">
            <a:spLocks noGrp="1"/>
          </p:cNvSpPr>
          <p:nvPr>
            <p:ph type="title" idx="2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73" name="Google Shape;173;p29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74" name="Google Shape;174;p29"/>
          <p:cNvSpPr txBox="1">
            <a:spLocks noGrp="1"/>
          </p:cNvSpPr>
          <p:nvPr>
            <p:ph type="title" idx="3"/>
          </p:nvPr>
        </p:nvSpPr>
        <p:spPr>
          <a:xfrm>
            <a:off x="2356642" y="3579800"/>
            <a:ext cx="15843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9"/>
          <p:cNvSpPr txBox="1">
            <a:spLocks noGrp="1"/>
          </p:cNvSpPr>
          <p:nvPr>
            <p:ph type="subTitle" idx="1"/>
          </p:nvPr>
        </p:nvSpPr>
        <p:spPr>
          <a:xfrm>
            <a:off x="2356642" y="3969200"/>
            <a:ext cx="15843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title" idx="4" hasCustomPrompt="1"/>
          </p:nvPr>
        </p:nvSpPr>
        <p:spPr>
          <a:xfrm>
            <a:off x="4360000" y="3024625"/>
            <a:ext cx="15996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5"/>
          </p:nvPr>
        </p:nvSpPr>
        <p:spPr>
          <a:xfrm>
            <a:off x="4367642" y="3579800"/>
            <a:ext cx="15843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6"/>
          </p:nvPr>
        </p:nvSpPr>
        <p:spPr>
          <a:xfrm>
            <a:off x="4367642" y="3969200"/>
            <a:ext cx="15843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title" idx="7" hasCustomPrompt="1"/>
          </p:nvPr>
        </p:nvSpPr>
        <p:spPr>
          <a:xfrm>
            <a:off x="6371000" y="3024625"/>
            <a:ext cx="15996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 idx="8"/>
          </p:nvPr>
        </p:nvSpPr>
        <p:spPr>
          <a:xfrm>
            <a:off x="6378642" y="3579800"/>
            <a:ext cx="1584300" cy="46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ubTitle" idx="9"/>
          </p:nvPr>
        </p:nvSpPr>
        <p:spPr>
          <a:xfrm>
            <a:off x="6378642" y="3969200"/>
            <a:ext cx="15843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>
            <a:spLocks noGrp="1"/>
          </p:cNvSpPr>
          <p:nvPr>
            <p:ph type="subTitle" idx="1"/>
          </p:nvPr>
        </p:nvSpPr>
        <p:spPr>
          <a:xfrm>
            <a:off x="5667550" y="1681613"/>
            <a:ext cx="2716500" cy="5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body" idx="2"/>
          </p:nvPr>
        </p:nvSpPr>
        <p:spPr>
          <a:xfrm>
            <a:off x="5667550" y="2226788"/>
            <a:ext cx="2366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86" name="Google Shape;186;p30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2989050" y="2124150"/>
            <a:ext cx="316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4297658" y="46129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ical Design 1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>
            <a:spLocks noGrp="1"/>
          </p:cNvSpPr>
          <p:nvPr>
            <p:ph type="subTitle" idx="1"/>
          </p:nvPr>
        </p:nvSpPr>
        <p:spPr>
          <a:xfrm>
            <a:off x="5667550" y="1681613"/>
            <a:ext cx="2716500" cy="5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body" idx="2"/>
          </p:nvPr>
        </p:nvSpPr>
        <p:spPr>
          <a:xfrm>
            <a:off x="5667550" y="2226788"/>
            <a:ext cx="2366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91" name="Google Shape;191;p31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>
            <a:spLocks noGrp="1"/>
          </p:cNvSpPr>
          <p:nvPr>
            <p:ph type="title"/>
          </p:nvPr>
        </p:nvSpPr>
        <p:spPr>
          <a:xfrm>
            <a:off x="2152200" y="1058375"/>
            <a:ext cx="4839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subTitle" idx="1"/>
          </p:nvPr>
        </p:nvSpPr>
        <p:spPr>
          <a:xfrm>
            <a:off x="2939700" y="1826800"/>
            <a:ext cx="3264600" cy="5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2"/>
          <p:cNvSpPr txBox="1"/>
          <p:nvPr/>
        </p:nvSpPr>
        <p:spPr>
          <a:xfrm>
            <a:off x="3332700" y="2853375"/>
            <a:ext cx="24786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. </a:t>
            </a:r>
            <a:endParaRPr sz="100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000" b="1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IG_NUMBER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1678738" y="885300"/>
            <a:ext cx="322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5326961" y="885300"/>
            <a:ext cx="322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3" name="Google Shape;23;p5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26" name="Google Shape;26;p6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869600" y="1731150"/>
            <a:ext cx="3019800" cy="1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30" name="Google Shape;30;p7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8"/>
          <p:cNvGrpSpPr/>
          <p:nvPr/>
        </p:nvGrpSpPr>
        <p:grpSpPr>
          <a:xfrm>
            <a:off x="-1176142" y="-883393"/>
            <a:ext cx="11626011" cy="6755492"/>
            <a:chOff x="238125" y="783925"/>
            <a:chExt cx="7127275" cy="4141425"/>
          </a:xfrm>
        </p:grpSpPr>
        <p:sp>
          <p:nvSpPr>
            <p:cNvPr id="33" name="Google Shape;33;p8"/>
            <p:cNvSpPr/>
            <p:nvPr/>
          </p:nvSpPr>
          <p:spPr>
            <a:xfrm>
              <a:off x="238125" y="2990775"/>
              <a:ext cx="2218000" cy="1934575"/>
            </a:xfrm>
            <a:custGeom>
              <a:avLst/>
              <a:gdLst/>
              <a:ahLst/>
              <a:cxnLst/>
              <a:rect l="l" t="t" r="r" b="b"/>
              <a:pathLst>
                <a:path w="88720" h="77383" extrusionOk="0">
                  <a:moveTo>
                    <a:pt x="28020" y="1"/>
                  </a:moveTo>
                  <a:cubicBezTo>
                    <a:pt x="11294" y="1"/>
                    <a:pt x="0" y="39029"/>
                    <a:pt x="0" y="49219"/>
                  </a:cubicBezTo>
                  <a:cubicBezTo>
                    <a:pt x="0" y="69098"/>
                    <a:pt x="22760" y="77383"/>
                    <a:pt x="37752" y="77383"/>
                  </a:cubicBezTo>
                  <a:cubicBezTo>
                    <a:pt x="37781" y="77383"/>
                    <a:pt x="88719" y="73054"/>
                    <a:pt x="88719" y="67651"/>
                  </a:cubicBezTo>
                  <a:cubicBezTo>
                    <a:pt x="88719" y="67393"/>
                    <a:pt x="88690" y="67121"/>
                    <a:pt x="88633" y="66848"/>
                  </a:cubicBezTo>
                  <a:cubicBezTo>
                    <a:pt x="82957" y="64641"/>
                    <a:pt x="81252" y="61416"/>
                    <a:pt x="81252" y="57690"/>
                  </a:cubicBezTo>
                  <a:cubicBezTo>
                    <a:pt x="81252" y="51813"/>
                    <a:pt x="85150" y="45751"/>
                    <a:pt x="85150" y="38398"/>
                  </a:cubicBezTo>
                  <a:cubicBezTo>
                    <a:pt x="85150" y="12656"/>
                    <a:pt x="58864" y="21973"/>
                    <a:pt x="47011" y="13545"/>
                  </a:cubicBezTo>
                  <a:cubicBezTo>
                    <a:pt x="40533" y="8916"/>
                    <a:pt x="37279" y="1"/>
                    <a:pt x="28020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589250" y="783925"/>
              <a:ext cx="3293325" cy="3996300"/>
            </a:xfrm>
            <a:custGeom>
              <a:avLst/>
              <a:gdLst/>
              <a:ahLst/>
              <a:cxnLst/>
              <a:rect l="l" t="t" r="r" b="b"/>
              <a:pathLst>
                <a:path w="131733" h="159852" extrusionOk="0">
                  <a:moveTo>
                    <a:pt x="19780" y="0"/>
                  </a:moveTo>
                  <a:cubicBezTo>
                    <a:pt x="11825" y="0"/>
                    <a:pt x="2438" y="8686"/>
                    <a:pt x="2438" y="25168"/>
                  </a:cubicBezTo>
                  <a:cubicBezTo>
                    <a:pt x="2438" y="39830"/>
                    <a:pt x="8687" y="57058"/>
                    <a:pt x="8687" y="68653"/>
                  </a:cubicBezTo>
                  <a:cubicBezTo>
                    <a:pt x="8687" y="82155"/>
                    <a:pt x="1" y="94180"/>
                    <a:pt x="1" y="107194"/>
                  </a:cubicBezTo>
                  <a:cubicBezTo>
                    <a:pt x="1" y="153216"/>
                    <a:pt x="69658" y="152915"/>
                    <a:pt x="69844" y="152944"/>
                  </a:cubicBezTo>
                  <a:cubicBezTo>
                    <a:pt x="78257" y="154391"/>
                    <a:pt x="84248" y="159852"/>
                    <a:pt x="92533" y="159852"/>
                  </a:cubicBezTo>
                  <a:cubicBezTo>
                    <a:pt x="93636" y="159852"/>
                    <a:pt x="94740" y="159752"/>
                    <a:pt x="95829" y="159565"/>
                  </a:cubicBezTo>
                  <a:cubicBezTo>
                    <a:pt x="87774" y="157286"/>
                    <a:pt x="83016" y="151439"/>
                    <a:pt x="83016" y="144631"/>
                  </a:cubicBezTo>
                  <a:cubicBezTo>
                    <a:pt x="83016" y="126357"/>
                    <a:pt x="113401" y="119592"/>
                    <a:pt x="113401" y="100945"/>
                  </a:cubicBezTo>
                  <a:cubicBezTo>
                    <a:pt x="113401" y="62175"/>
                    <a:pt x="46267" y="75074"/>
                    <a:pt x="46267" y="50537"/>
                  </a:cubicBezTo>
                  <a:cubicBezTo>
                    <a:pt x="46267" y="25369"/>
                    <a:pt x="131732" y="33667"/>
                    <a:pt x="131732" y="14576"/>
                  </a:cubicBezTo>
                  <a:cubicBezTo>
                    <a:pt x="131732" y="7654"/>
                    <a:pt x="116382" y="2279"/>
                    <a:pt x="100258" y="2279"/>
                  </a:cubicBezTo>
                  <a:cubicBezTo>
                    <a:pt x="84449" y="2279"/>
                    <a:pt x="68611" y="5690"/>
                    <a:pt x="52745" y="5690"/>
                  </a:cubicBezTo>
                  <a:cubicBezTo>
                    <a:pt x="35761" y="5690"/>
                    <a:pt x="30429" y="0"/>
                    <a:pt x="19780" y="0"/>
                  </a:cubicBezTo>
                  <a:close/>
                </a:path>
              </a:pathLst>
            </a:custGeom>
            <a:solidFill>
              <a:srgbClr val="B2E2E3">
                <a:alpha val="19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8"/>
            <p:cNvSpPr/>
            <p:nvPr/>
          </p:nvSpPr>
          <p:spPr>
            <a:xfrm>
              <a:off x="4186050" y="1063050"/>
              <a:ext cx="2937500" cy="2960075"/>
            </a:xfrm>
            <a:custGeom>
              <a:avLst/>
              <a:gdLst/>
              <a:ahLst/>
              <a:cxnLst/>
              <a:rect l="l" t="t" r="r" b="b"/>
              <a:pathLst>
                <a:path w="117500" h="118403" extrusionOk="0">
                  <a:moveTo>
                    <a:pt x="106095" y="116177"/>
                  </a:moveTo>
                  <a:cubicBezTo>
                    <a:pt x="105103" y="116776"/>
                    <a:pt x="104177" y="117338"/>
                    <a:pt x="103525" y="118044"/>
                  </a:cubicBezTo>
                  <a:lnTo>
                    <a:pt x="106095" y="116177"/>
                  </a:lnTo>
                  <a:close/>
                  <a:moveTo>
                    <a:pt x="30156" y="0"/>
                  </a:moveTo>
                  <a:cubicBezTo>
                    <a:pt x="11724" y="0"/>
                    <a:pt x="0" y="12943"/>
                    <a:pt x="0" y="20295"/>
                  </a:cubicBezTo>
                  <a:cubicBezTo>
                    <a:pt x="0" y="57531"/>
                    <a:pt x="71076" y="28794"/>
                    <a:pt x="71076" y="69972"/>
                  </a:cubicBezTo>
                  <a:cubicBezTo>
                    <a:pt x="71076" y="76737"/>
                    <a:pt x="69184" y="83889"/>
                    <a:pt x="69184" y="91084"/>
                  </a:cubicBezTo>
                  <a:cubicBezTo>
                    <a:pt x="69184" y="107739"/>
                    <a:pt x="81395" y="118402"/>
                    <a:pt x="96631" y="118402"/>
                  </a:cubicBezTo>
                  <a:cubicBezTo>
                    <a:pt x="100558" y="118402"/>
                    <a:pt x="104299" y="117456"/>
                    <a:pt x="107294" y="115306"/>
                  </a:cubicBezTo>
                  <a:lnTo>
                    <a:pt x="107294" y="115306"/>
                  </a:lnTo>
                  <a:lnTo>
                    <a:pt x="106095" y="116177"/>
                  </a:lnTo>
                  <a:lnTo>
                    <a:pt x="106095" y="116177"/>
                  </a:lnTo>
                  <a:cubicBezTo>
                    <a:pt x="108588" y="114673"/>
                    <a:pt x="111494" y="112943"/>
                    <a:pt x="111494" y="108154"/>
                  </a:cubicBezTo>
                  <a:cubicBezTo>
                    <a:pt x="111494" y="100945"/>
                    <a:pt x="102866" y="94080"/>
                    <a:pt x="102866" y="84018"/>
                  </a:cubicBezTo>
                  <a:cubicBezTo>
                    <a:pt x="102866" y="68940"/>
                    <a:pt x="117499" y="64483"/>
                    <a:pt x="117499" y="41522"/>
                  </a:cubicBezTo>
                  <a:cubicBezTo>
                    <a:pt x="117499" y="29339"/>
                    <a:pt x="113859" y="4343"/>
                    <a:pt x="101633" y="4343"/>
                  </a:cubicBezTo>
                  <a:cubicBezTo>
                    <a:pt x="94137" y="4343"/>
                    <a:pt x="87358" y="10879"/>
                    <a:pt x="79346" y="10879"/>
                  </a:cubicBezTo>
                  <a:cubicBezTo>
                    <a:pt x="68539" y="10879"/>
                    <a:pt x="48831" y="0"/>
                    <a:pt x="30156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8"/>
            <p:cNvSpPr/>
            <p:nvPr/>
          </p:nvSpPr>
          <p:spPr>
            <a:xfrm>
              <a:off x="5137725" y="1079525"/>
              <a:ext cx="2227675" cy="1775175"/>
            </a:xfrm>
            <a:custGeom>
              <a:avLst/>
              <a:gdLst/>
              <a:ahLst/>
              <a:cxnLst/>
              <a:rect l="l" t="t" r="r" b="b"/>
              <a:pathLst>
                <a:path w="89107" h="71007" extrusionOk="0">
                  <a:moveTo>
                    <a:pt x="26731" y="0"/>
                  </a:moveTo>
                  <a:cubicBezTo>
                    <a:pt x="8844" y="0"/>
                    <a:pt x="1" y="14233"/>
                    <a:pt x="2050" y="21098"/>
                  </a:cubicBezTo>
                  <a:cubicBezTo>
                    <a:pt x="6637" y="36463"/>
                    <a:pt x="26502" y="31676"/>
                    <a:pt x="32077" y="35316"/>
                  </a:cubicBezTo>
                  <a:cubicBezTo>
                    <a:pt x="48790" y="46208"/>
                    <a:pt x="46877" y="71006"/>
                    <a:pt x="64540" y="71006"/>
                  </a:cubicBezTo>
                  <a:cubicBezTo>
                    <a:pt x="68447" y="71006"/>
                    <a:pt x="73311" y="69793"/>
                    <a:pt x="79547" y="66948"/>
                  </a:cubicBezTo>
                  <a:cubicBezTo>
                    <a:pt x="79876" y="63336"/>
                    <a:pt x="77569" y="60513"/>
                    <a:pt x="77569" y="57030"/>
                  </a:cubicBezTo>
                  <a:cubicBezTo>
                    <a:pt x="77569" y="48875"/>
                    <a:pt x="89107" y="41465"/>
                    <a:pt x="89107" y="31633"/>
                  </a:cubicBezTo>
                  <a:cubicBezTo>
                    <a:pt x="89107" y="789"/>
                    <a:pt x="44604" y="0"/>
                    <a:pt x="26731" y="0"/>
                  </a:cubicBezTo>
                  <a:close/>
                </a:path>
              </a:pathLst>
            </a:custGeom>
            <a:solidFill>
              <a:srgbClr val="B2E2E3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8"/>
            <p:cNvSpPr/>
            <p:nvPr/>
          </p:nvSpPr>
          <p:spPr>
            <a:xfrm>
              <a:off x="4477700" y="3095775"/>
              <a:ext cx="2566650" cy="1631075"/>
            </a:xfrm>
            <a:custGeom>
              <a:avLst/>
              <a:gdLst/>
              <a:ahLst/>
              <a:cxnLst/>
              <a:rect l="l" t="t" r="r" b="b"/>
              <a:pathLst>
                <a:path w="102666" h="65243" extrusionOk="0">
                  <a:moveTo>
                    <a:pt x="47714" y="0"/>
                  </a:moveTo>
                  <a:cubicBezTo>
                    <a:pt x="37595" y="301"/>
                    <a:pt x="44776" y="14820"/>
                    <a:pt x="27305" y="22646"/>
                  </a:cubicBezTo>
                  <a:cubicBezTo>
                    <a:pt x="19221" y="26258"/>
                    <a:pt x="1" y="33166"/>
                    <a:pt x="1" y="54335"/>
                  </a:cubicBezTo>
                  <a:cubicBezTo>
                    <a:pt x="1" y="63035"/>
                    <a:pt x="12184" y="65242"/>
                    <a:pt x="20841" y="65242"/>
                  </a:cubicBezTo>
                  <a:cubicBezTo>
                    <a:pt x="32479" y="65242"/>
                    <a:pt x="36965" y="62190"/>
                    <a:pt x="54952" y="62190"/>
                  </a:cubicBezTo>
                  <a:cubicBezTo>
                    <a:pt x="63265" y="62190"/>
                    <a:pt x="71635" y="62677"/>
                    <a:pt x="79963" y="62677"/>
                  </a:cubicBezTo>
                  <a:cubicBezTo>
                    <a:pt x="90684" y="62677"/>
                    <a:pt x="102666" y="62003"/>
                    <a:pt x="102666" y="51211"/>
                  </a:cubicBezTo>
                  <a:cubicBezTo>
                    <a:pt x="102666" y="50680"/>
                    <a:pt x="102565" y="50179"/>
                    <a:pt x="102264" y="49935"/>
                  </a:cubicBezTo>
                  <a:cubicBezTo>
                    <a:pt x="101720" y="49476"/>
                    <a:pt x="101017" y="49247"/>
                    <a:pt x="100415" y="48889"/>
                  </a:cubicBezTo>
                  <a:cubicBezTo>
                    <a:pt x="98925" y="49090"/>
                    <a:pt x="97463" y="49032"/>
                    <a:pt x="96044" y="49204"/>
                  </a:cubicBezTo>
                  <a:cubicBezTo>
                    <a:pt x="93146" y="49539"/>
                    <a:pt x="90449" y="49697"/>
                    <a:pt x="87937" y="49697"/>
                  </a:cubicBezTo>
                  <a:cubicBezTo>
                    <a:pt x="43443" y="49697"/>
                    <a:pt x="57132" y="0"/>
                    <a:pt x="47757" y="0"/>
                  </a:cubicBezTo>
                  <a:close/>
                </a:path>
              </a:pathLst>
            </a:custGeom>
            <a:solidFill>
              <a:srgbClr val="5BB8BB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 flipH="1">
            <a:off x="2497650" y="892625"/>
            <a:ext cx="4148700" cy="2232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633700" y="873500"/>
            <a:ext cx="2716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taatliches"/>
              <a:buNone/>
              <a:defRPr sz="24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1633700" y="1949100"/>
            <a:ext cx="3273600" cy="23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1572600" y="1841700"/>
            <a:ext cx="5998800" cy="14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0">
          <p15:clr>
            <a:srgbClr val="FA7B17"/>
          </p15:clr>
        </p15:guide>
        <p15:guide id="2" orient="horz" pos="2080">
          <p15:clr>
            <a:srgbClr val="FA7B17"/>
          </p15:clr>
        </p15:guide>
        <p15:guide id="3" pos="991">
          <p15:clr>
            <a:srgbClr val="FA7B17"/>
          </p15:clr>
        </p15:guide>
        <p15:guide id="4" pos="4769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6DCFD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taatliches"/>
              <a:buNone/>
              <a:defRPr sz="2800">
                <a:solidFill>
                  <a:schemeClr val="lt1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●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"/>
              <a:buChar char="○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"/>
              <a:buChar char="■"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ctrTitle"/>
          </p:nvPr>
        </p:nvSpPr>
        <p:spPr>
          <a:xfrm>
            <a:off x="1559250" y="1241550"/>
            <a:ext cx="6025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1"/>
                </a:solidFill>
              </a:rPr>
              <a:t>Impacts of Covid-19 on water usage</a:t>
            </a:r>
            <a:endParaRPr sz="6000" dirty="0">
              <a:solidFill>
                <a:schemeClr val="dk1"/>
              </a:solidFill>
            </a:endParaRPr>
          </a:p>
        </p:txBody>
      </p:sp>
      <p:cxnSp>
        <p:nvCxnSpPr>
          <p:cNvPr id="205" name="Google Shape;205;p37"/>
          <p:cNvCxnSpPr/>
          <p:nvPr/>
        </p:nvCxnSpPr>
        <p:spPr>
          <a:xfrm rot="10800000">
            <a:off x="2680100" y="949525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37"/>
          <p:cNvCxnSpPr/>
          <p:nvPr/>
        </p:nvCxnSpPr>
        <p:spPr>
          <a:xfrm rot="10800000">
            <a:off x="4775975" y="949593"/>
            <a:ext cx="1687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37"/>
          <p:cNvCxnSpPr/>
          <p:nvPr/>
        </p:nvCxnSpPr>
        <p:spPr>
          <a:xfrm rot="10800000">
            <a:off x="2675700" y="4208000"/>
            <a:ext cx="3792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37"/>
          <p:cNvSpPr txBox="1"/>
          <p:nvPr/>
        </p:nvSpPr>
        <p:spPr>
          <a:xfrm>
            <a:off x="2385750" y="3420900"/>
            <a:ext cx="437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taatliches"/>
                <a:ea typeface="Staatliches"/>
                <a:cs typeface="Staatliches"/>
                <a:sym typeface="Staatliches"/>
              </a:rPr>
              <a:t>David Datta, Pranjal Mann, Patrick Spillane</a:t>
            </a:r>
            <a:endParaRPr sz="1800"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6"/>
          <p:cNvSpPr txBox="1">
            <a:spLocks noGrp="1"/>
          </p:cNvSpPr>
          <p:nvPr>
            <p:ph type="title"/>
          </p:nvPr>
        </p:nvSpPr>
        <p:spPr>
          <a:xfrm rot="-5400000">
            <a:off x="-1606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Mapping against income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9" name="Google Shape;28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999" y="1138988"/>
            <a:ext cx="7763176" cy="28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7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95" name="Google Shape;295;p47"/>
          <p:cNvCxnSpPr/>
          <p:nvPr/>
        </p:nvCxnSpPr>
        <p:spPr>
          <a:xfrm rot="10800000" flipH="1">
            <a:off x="2927600" y="1941050"/>
            <a:ext cx="881400" cy="129300"/>
          </a:xfrm>
          <a:prstGeom prst="straightConnector1">
            <a:avLst/>
          </a:prstGeom>
          <a:noFill/>
          <a:ln w="38100" cap="flat" cmpd="sng">
            <a:solidFill>
              <a:srgbClr val="6DCFD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6" name="Google Shape;29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1175" y="643550"/>
            <a:ext cx="6633540" cy="39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7"/>
          <p:cNvSpPr txBox="1"/>
          <p:nvPr/>
        </p:nvSpPr>
        <p:spPr>
          <a:xfrm>
            <a:off x="525550" y="212450"/>
            <a:ext cx="822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Total volume of water across all of MA did not change significantly.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03" name="Google Shape;303;p48"/>
          <p:cNvCxnSpPr/>
          <p:nvPr/>
        </p:nvCxnSpPr>
        <p:spPr>
          <a:xfrm rot="10800000" flipH="1">
            <a:off x="2927600" y="1941050"/>
            <a:ext cx="881400" cy="129300"/>
          </a:xfrm>
          <a:prstGeom prst="straightConnector1">
            <a:avLst/>
          </a:prstGeom>
          <a:noFill/>
          <a:ln w="38100" cap="flat" cmpd="sng">
            <a:solidFill>
              <a:srgbClr val="6DCFD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" name="Google Shape;304;p48"/>
          <p:cNvSpPr txBox="1"/>
          <p:nvPr/>
        </p:nvSpPr>
        <p:spPr>
          <a:xfrm>
            <a:off x="525550" y="212450"/>
            <a:ext cx="822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The seasonal changes in water volume between drought years were consistent with other years, allowing us to ignore drought impacts on water.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05" name="Google Shape;30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225" y="1067888"/>
            <a:ext cx="6225450" cy="3740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1" name="Google Shape;311;p49"/>
          <p:cNvSpPr txBox="1"/>
          <p:nvPr/>
        </p:nvSpPr>
        <p:spPr>
          <a:xfrm>
            <a:off x="469050" y="401250"/>
            <a:ext cx="822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Water usage shifted from the non-residential sectors towards the residential sector.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12" name="Google Shape;3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400" y="981713"/>
            <a:ext cx="6886000" cy="35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9"/>
          <p:cNvSpPr txBox="1"/>
          <p:nvPr/>
        </p:nvSpPr>
        <p:spPr>
          <a:xfrm>
            <a:off x="1146950" y="4555000"/>
            <a:ext cx="748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ora"/>
                <a:ea typeface="Lora"/>
                <a:cs typeface="Lora"/>
                <a:sym typeface="Lora"/>
              </a:rPr>
              <a:t>Note: The agricultural sector is not shown due to scale, agriculture makes up an insignificant amount of water in MA but increased by ~33.4% in 2020.</a:t>
            </a:r>
            <a:endParaRPr sz="12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0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9" name="Google Shape;319;p50"/>
          <p:cNvSpPr txBox="1"/>
          <p:nvPr/>
        </p:nvSpPr>
        <p:spPr>
          <a:xfrm>
            <a:off x="3714450" y="1393550"/>
            <a:ext cx="5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65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0" name="Google Shape;320;p50"/>
          <p:cNvSpPr txBox="1"/>
          <p:nvPr/>
        </p:nvSpPr>
        <p:spPr>
          <a:xfrm>
            <a:off x="5582250" y="1503675"/>
            <a:ext cx="57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77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1" name="Google Shape;321;p50"/>
          <p:cNvSpPr txBox="1"/>
          <p:nvPr/>
        </p:nvSpPr>
        <p:spPr>
          <a:xfrm>
            <a:off x="3714450" y="2682700"/>
            <a:ext cx="5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214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2" name="Google Shape;322;p50"/>
          <p:cNvSpPr txBox="1"/>
          <p:nvPr/>
        </p:nvSpPr>
        <p:spPr>
          <a:xfrm>
            <a:off x="5576700" y="2682700"/>
            <a:ext cx="5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202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3" name="Google Shape;323;p50"/>
          <p:cNvSpPr txBox="1"/>
          <p:nvPr/>
        </p:nvSpPr>
        <p:spPr>
          <a:xfrm>
            <a:off x="1004450" y="4434475"/>
            <a:ext cx="753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Residential gallons per capita day (RGPCD) is the number of gallons of water used, on average, each day by a resident for purposes such as washing clothes, flushing toilets, showering and lawn watering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4" name="Google Shape;32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76" y="819776"/>
            <a:ext cx="6016150" cy="36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/>
          <p:nvPr/>
        </p:nvSpPr>
        <p:spPr>
          <a:xfrm>
            <a:off x="1734350" y="142675"/>
            <a:ext cx="6073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Lora"/>
                <a:ea typeface="Lora"/>
                <a:cs typeface="Lora"/>
                <a:sym typeface="Lora"/>
              </a:rPr>
              <a:t>Residential water use per capita per day increased by ~5% in 2020 compared to previous years.</a:t>
            </a:r>
            <a:endParaRPr sz="1600" dirty="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1"/>
          <p:cNvSpPr txBox="1"/>
          <p:nvPr/>
        </p:nvSpPr>
        <p:spPr>
          <a:xfrm>
            <a:off x="579775" y="2063850"/>
            <a:ext cx="8041200" cy="60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Staatliches"/>
                <a:ea typeface="Staatliches"/>
                <a:cs typeface="Staatliches"/>
                <a:sym typeface="Staatliches"/>
              </a:rPr>
              <a:t>FurtHer Look into </a:t>
            </a:r>
            <a:r>
              <a:rPr lang="en" sz="2700">
                <a:solidFill>
                  <a:srgbClr val="1155CC"/>
                </a:solidFill>
                <a:latin typeface="Staatliches"/>
                <a:ea typeface="Staatliches"/>
                <a:cs typeface="Staatliches"/>
                <a:sym typeface="Staatliches"/>
              </a:rPr>
              <a:t>Amherst</a:t>
            </a:r>
            <a:r>
              <a:rPr lang="en" sz="2700">
                <a:latin typeface="Staatliches"/>
                <a:ea typeface="Staatliches"/>
                <a:cs typeface="Staatliches"/>
                <a:sym typeface="Staatliches"/>
              </a:rPr>
              <a:t>, </a:t>
            </a:r>
            <a:r>
              <a:rPr lang="en" sz="2700">
                <a:solidFill>
                  <a:srgbClr val="CC0000"/>
                </a:solidFill>
                <a:latin typeface="Staatliches"/>
                <a:ea typeface="Staatliches"/>
                <a:cs typeface="Staatliches"/>
                <a:sym typeface="Staatliches"/>
              </a:rPr>
              <a:t>Boston</a:t>
            </a:r>
            <a:r>
              <a:rPr lang="en" sz="2700">
                <a:latin typeface="Staatliches"/>
                <a:ea typeface="Staatliches"/>
                <a:cs typeface="Staatliches"/>
                <a:sym typeface="Staatliches"/>
              </a:rPr>
              <a:t>, </a:t>
            </a:r>
            <a:r>
              <a:rPr lang="en" sz="2700">
                <a:solidFill>
                  <a:srgbClr val="674EA7"/>
                </a:solidFill>
                <a:latin typeface="Staatliches"/>
                <a:ea typeface="Staatliches"/>
                <a:cs typeface="Staatliches"/>
                <a:sym typeface="Staatliches"/>
              </a:rPr>
              <a:t>Randolph</a:t>
            </a:r>
            <a:r>
              <a:rPr lang="en" sz="2700">
                <a:latin typeface="Staatliches"/>
                <a:ea typeface="Staatliches"/>
                <a:cs typeface="Staatliches"/>
                <a:sym typeface="Staatliches"/>
              </a:rPr>
              <a:t>, and </a:t>
            </a:r>
            <a:r>
              <a:rPr lang="en" sz="2700">
                <a:solidFill>
                  <a:srgbClr val="38761D"/>
                </a:solidFill>
                <a:latin typeface="Staatliches"/>
                <a:ea typeface="Staatliches"/>
                <a:cs typeface="Staatliches"/>
                <a:sym typeface="Staatliches"/>
              </a:rPr>
              <a:t>Wellesley</a:t>
            </a:r>
            <a:endParaRPr sz="2700">
              <a:solidFill>
                <a:srgbClr val="38761D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331" name="Google Shape;33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187" y="107499"/>
            <a:ext cx="4376547" cy="18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1"/>
          <p:cNvSpPr txBox="1"/>
          <p:nvPr/>
        </p:nvSpPr>
        <p:spPr>
          <a:xfrm>
            <a:off x="3555519" y="1580415"/>
            <a:ext cx="994200" cy="4002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Amherst</a:t>
            </a:r>
            <a:endParaRPr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333" name="Google Shape;33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75" y="2834672"/>
            <a:ext cx="4202376" cy="2106066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51"/>
          <p:cNvSpPr txBox="1"/>
          <p:nvPr/>
        </p:nvSpPr>
        <p:spPr>
          <a:xfrm>
            <a:off x="3468444" y="4540540"/>
            <a:ext cx="994200" cy="4002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Randolph</a:t>
            </a:r>
            <a:endParaRPr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335" name="Google Shape;335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6832" y="2829874"/>
            <a:ext cx="4221593" cy="21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1"/>
          <p:cNvSpPr txBox="1"/>
          <p:nvPr/>
        </p:nvSpPr>
        <p:spPr>
          <a:xfrm>
            <a:off x="7864225" y="4545375"/>
            <a:ext cx="994200" cy="400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Wellesley</a:t>
            </a:r>
            <a:endParaRPr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337" name="Google Shape;337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33150" y="107500"/>
            <a:ext cx="4025285" cy="187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1"/>
          <p:cNvSpPr txBox="1"/>
          <p:nvPr/>
        </p:nvSpPr>
        <p:spPr>
          <a:xfrm>
            <a:off x="7984823" y="1580422"/>
            <a:ext cx="873600" cy="4002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taatliches"/>
                <a:ea typeface="Staatliches"/>
                <a:cs typeface="Staatliches"/>
                <a:sym typeface="Staatliches"/>
              </a:rPr>
              <a:t>Boston</a:t>
            </a:r>
            <a:endParaRPr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"/>
          <p:cNvSpPr txBox="1">
            <a:spLocks noGrp="1"/>
          </p:cNvSpPr>
          <p:nvPr>
            <p:ph type="title"/>
          </p:nvPr>
        </p:nvSpPr>
        <p:spPr>
          <a:xfrm rot="-5400000">
            <a:off x="-1616350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4" name="Google Shape;344;p52"/>
          <p:cNvSpPr txBox="1">
            <a:spLocks noGrp="1"/>
          </p:cNvSpPr>
          <p:nvPr>
            <p:ph type="body" idx="1"/>
          </p:nvPr>
        </p:nvSpPr>
        <p:spPr>
          <a:xfrm>
            <a:off x="608825" y="199450"/>
            <a:ext cx="7820100" cy="7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Boston’s total volume consumption in 2020 was comparatively less than the average of 2015-2019.</a:t>
            </a:r>
            <a:endParaRPr sz="17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45" name="Google Shape;3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688" y="920950"/>
            <a:ext cx="6666625" cy="396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3"/>
          <p:cNvSpPr txBox="1">
            <a:spLocks noGrp="1"/>
          </p:cNvSpPr>
          <p:nvPr>
            <p:ph type="title"/>
          </p:nvPr>
        </p:nvSpPr>
        <p:spPr>
          <a:xfrm rot="-5400000">
            <a:off x="-1616350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1" name="Google Shape;3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730" y="975025"/>
            <a:ext cx="6588550" cy="39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3"/>
          <p:cNvSpPr txBox="1">
            <a:spLocks noGrp="1"/>
          </p:cNvSpPr>
          <p:nvPr>
            <p:ph type="body" idx="1"/>
          </p:nvPr>
        </p:nvSpPr>
        <p:spPr>
          <a:xfrm>
            <a:off x="624175" y="222625"/>
            <a:ext cx="78201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Amherst and Randolph saw a slight decrease in total water use, while Wellesley had a insignificant increase in total volume consumption.</a:t>
            </a:r>
            <a:endParaRPr sz="16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4"/>
          <p:cNvSpPr txBox="1">
            <a:spLocks noGrp="1"/>
          </p:cNvSpPr>
          <p:nvPr>
            <p:ph type="body" idx="4294967295"/>
          </p:nvPr>
        </p:nvSpPr>
        <p:spPr>
          <a:xfrm>
            <a:off x="2351700" y="289400"/>
            <a:ext cx="44406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500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Sectoral Changes</a:t>
            </a:r>
            <a:endParaRPr sz="4500"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358" name="Google Shape;3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33" y="1489399"/>
            <a:ext cx="3339393" cy="30957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54"/>
          <p:cNvCxnSpPr/>
          <p:nvPr/>
        </p:nvCxnSpPr>
        <p:spPr>
          <a:xfrm>
            <a:off x="3819600" y="3263750"/>
            <a:ext cx="1504800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60" name="Google Shape;360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4550" y="1489400"/>
            <a:ext cx="3210013" cy="30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54"/>
          <p:cNvSpPr txBox="1"/>
          <p:nvPr/>
        </p:nvSpPr>
        <p:spPr>
          <a:xfrm>
            <a:off x="1485463" y="4585175"/>
            <a:ext cx="155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taatliches"/>
                <a:ea typeface="Staatliches"/>
                <a:cs typeface="Staatliches"/>
                <a:sym typeface="Staatliches"/>
              </a:rPr>
              <a:t>Non-residential</a:t>
            </a:r>
            <a:endParaRPr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362" name="Google Shape;362;p54"/>
          <p:cNvSpPr txBox="1"/>
          <p:nvPr/>
        </p:nvSpPr>
        <p:spPr>
          <a:xfrm>
            <a:off x="6252375" y="4585175"/>
            <a:ext cx="124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rPr>
              <a:t>Residential</a:t>
            </a:r>
            <a:endParaRPr>
              <a:solidFill>
                <a:schemeClr val="dk1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5"/>
          <p:cNvSpPr txBox="1">
            <a:spLocks noGrp="1"/>
          </p:cNvSpPr>
          <p:nvPr>
            <p:ph type="title"/>
          </p:nvPr>
        </p:nvSpPr>
        <p:spPr>
          <a:xfrm rot="-5400000">
            <a:off x="-1624625" y="2300850"/>
            <a:ext cx="4341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68" name="Google Shape;368;p55"/>
          <p:cNvSpPr txBox="1">
            <a:spLocks noGrp="1"/>
          </p:cNvSpPr>
          <p:nvPr>
            <p:ph type="body" idx="1"/>
          </p:nvPr>
        </p:nvSpPr>
        <p:spPr>
          <a:xfrm>
            <a:off x="661950" y="237825"/>
            <a:ext cx="7820100" cy="5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Amherst saw a substantial decrease in institutional use.</a:t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69" name="Google Shape;36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425" y="913250"/>
            <a:ext cx="6781150" cy="407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/>
          <p:nvPr/>
        </p:nvSpPr>
        <p:spPr>
          <a:xfrm>
            <a:off x="2583750" y="2117525"/>
            <a:ext cx="3976500" cy="1535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title"/>
          </p:nvPr>
        </p:nvSpPr>
        <p:spPr>
          <a:xfrm>
            <a:off x="2401500" y="327775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OVerview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5" name="Google Shape;215;p38"/>
          <p:cNvSpPr txBox="1">
            <a:spLocks noGrp="1"/>
          </p:cNvSpPr>
          <p:nvPr>
            <p:ph type="body" idx="1"/>
          </p:nvPr>
        </p:nvSpPr>
        <p:spPr>
          <a:xfrm>
            <a:off x="2583750" y="2117525"/>
            <a:ext cx="3976500" cy="15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The COVID-19 pandemic disrupted everyday life across the globe. Understanding the impact is critical, especially in areas essential to life like water usage.</a:t>
            </a:r>
            <a:endParaRPr b="1">
              <a:solidFill>
                <a:schemeClr val="dk1"/>
              </a:solidFill>
            </a:endParaRPr>
          </a:p>
        </p:txBody>
      </p:sp>
      <p:cxnSp>
        <p:nvCxnSpPr>
          <p:cNvPr id="216" name="Google Shape;216;p38"/>
          <p:cNvCxnSpPr/>
          <p:nvPr/>
        </p:nvCxnSpPr>
        <p:spPr>
          <a:xfrm rot="10800000">
            <a:off x="3166800" y="791350"/>
            <a:ext cx="2810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6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5" name="Google Shape;375;p56"/>
          <p:cNvSpPr txBox="1">
            <a:spLocks noGrp="1"/>
          </p:cNvSpPr>
          <p:nvPr>
            <p:ph type="body" idx="1"/>
          </p:nvPr>
        </p:nvSpPr>
        <p:spPr>
          <a:xfrm>
            <a:off x="671800" y="220425"/>
            <a:ext cx="78099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Boston saw a large decrease in the commercial sector likely due to a large number of office buildings, restaurants, and hotels.</a:t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76" name="Google Shape;37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350" y="920925"/>
            <a:ext cx="6790800" cy="40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7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2" name="Google Shape;382;p57"/>
          <p:cNvSpPr txBox="1">
            <a:spLocks noGrp="1"/>
          </p:cNvSpPr>
          <p:nvPr>
            <p:ph type="body" idx="1"/>
          </p:nvPr>
        </p:nvSpPr>
        <p:spPr>
          <a:xfrm>
            <a:off x="667025" y="161200"/>
            <a:ext cx="78099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 2020, the public water distribution system suffered water contamination leading to murky water. This possibly lead to the residential decrease.</a:t>
            </a:r>
            <a:endParaRPr sz="17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83" name="Google Shape;38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362" y="920924"/>
            <a:ext cx="6817276" cy="40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8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Results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9" name="Google Shape;389;p58"/>
          <p:cNvSpPr txBox="1">
            <a:spLocks noGrp="1"/>
          </p:cNvSpPr>
          <p:nvPr>
            <p:ph type="body" idx="1"/>
          </p:nvPr>
        </p:nvSpPr>
        <p:spPr>
          <a:xfrm>
            <a:off x="583213" y="220425"/>
            <a:ext cx="79776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Wellesley saw a higher residential water use in 2020 compared to the other municipalities possibly due to its high average median income.</a:t>
            </a:r>
            <a:endParaRPr sz="17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390" name="Google Shape;39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443" y="920931"/>
            <a:ext cx="6773125" cy="40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9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Mapping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96" name="Google Shape;396;p59"/>
          <p:cNvPicPr preferRelativeResize="0"/>
          <p:nvPr/>
        </p:nvPicPr>
        <p:blipFill rotWithShape="1">
          <a:blip r:embed="rId3">
            <a:alphaModFix/>
          </a:blip>
          <a:srcRect l="3184" t="4491" r="3982" b="5133"/>
          <a:stretch/>
        </p:blipFill>
        <p:spPr>
          <a:xfrm>
            <a:off x="1154581" y="0"/>
            <a:ext cx="683484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0"/>
          <p:cNvSpPr txBox="1">
            <a:spLocks noGrp="1"/>
          </p:cNvSpPr>
          <p:nvPr>
            <p:ph type="title" idx="4294967295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Conclusions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2" name="Google Shape;402;p60"/>
          <p:cNvSpPr txBox="1">
            <a:spLocks noGrp="1"/>
          </p:cNvSpPr>
          <p:nvPr>
            <p:ph type="body" idx="4294967295"/>
          </p:nvPr>
        </p:nvSpPr>
        <p:spPr>
          <a:xfrm>
            <a:off x="1206950" y="259200"/>
            <a:ext cx="4131600" cy="21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Conclusion:</a:t>
            </a:r>
            <a:endParaRPr sz="20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Total water volume did not change significantly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 general, water shifted to the residential sector from the non-residential sectors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03" name="Google Shape;403;p60"/>
          <p:cNvSpPr txBox="1">
            <a:spLocks noGrp="1"/>
          </p:cNvSpPr>
          <p:nvPr>
            <p:ph type="body" idx="4294967295"/>
          </p:nvPr>
        </p:nvSpPr>
        <p:spPr>
          <a:xfrm>
            <a:off x="1206950" y="2327038"/>
            <a:ext cx="4131600" cy="23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Recommendations:</a:t>
            </a:r>
            <a:endParaRPr sz="2000"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Further study into how median household income affects water usage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Further study on the impact of higher education moving online during 2020 (Amherst)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Further study on the impacts of a shift to a virtual workforce (Boston, Wellesley)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4" name="Google Shape;40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150" y="1647213"/>
            <a:ext cx="3273052" cy="184907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0"/>
          <p:cNvSpPr txBox="1"/>
          <p:nvPr/>
        </p:nvSpPr>
        <p:spPr>
          <a:xfrm>
            <a:off x="5871675" y="3550725"/>
            <a:ext cx="2664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MassDEP Southeast Regional Office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Focus Points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222" name="Google Shape;222;p39"/>
          <p:cNvCxnSpPr/>
          <p:nvPr/>
        </p:nvCxnSpPr>
        <p:spPr>
          <a:xfrm>
            <a:off x="1147475" y="0"/>
            <a:ext cx="0" cy="5187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23" name="Google Shape;223;p39"/>
          <p:cNvSpPr txBox="1">
            <a:spLocks noGrp="1"/>
          </p:cNvSpPr>
          <p:nvPr>
            <p:ph type="body" idx="1"/>
          </p:nvPr>
        </p:nvSpPr>
        <p:spPr>
          <a:xfrm>
            <a:off x="1429200" y="547950"/>
            <a:ext cx="6285600" cy="40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Initial Approach: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How was water usage in Massachusetts impacted by the COVID-19 pandemic and its corresponding policies?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Reaching further: </a:t>
            </a:r>
            <a:endParaRPr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What was the state of water infrastructure BEFORE the COVID-19 pandemic (problems, complications, etc.) and how did the pandemic and its corresponding policies affect this infrastructure? </a:t>
            </a:r>
            <a:endParaRPr strike="sngStrike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Why does it matter?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9" name="Google Shape;229;p40"/>
          <p:cNvSpPr txBox="1"/>
          <p:nvPr/>
        </p:nvSpPr>
        <p:spPr>
          <a:xfrm>
            <a:off x="1229325" y="4096650"/>
            <a:ext cx="717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ora"/>
                <a:ea typeface="Lora"/>
                <a:cs typeface="Lora"/>
                <a:sym typeface="Lora"/>
              </a:rPr>
              <a:t>Our research helps identify compliance with regulations and standards and provides insight into how water use behaviors might change in the long term.</a:t>
            </a:r>
            <a:endParaRPr sz="15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30" name="Google Shape;23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450" y="1690688"/>
            <a:ext cx="7143750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4">
            <a:alphaModFix/>
          </a:blip>
          <a:srcRect t="20504" b="27612"/>
          <a:stretch/>
        </p:blipFill>
        <p:spPr>
          <a:xfrm>
            <a:off x="1084075" y="1331526"/>
            <a:ext cx="7872425" cy="220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COVID-19 effects on water USE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7" name="Google Shape;237;p41"/>
          <p:cNvSpPr txBox="1">
            <a:spLocks noGrp="1"/>
          </p:cNvSpPr>
          <p:nvPr>
            <p:ph type="body" idx="1"/>
          </p:nvPr>
        </p:nvSpPr>
        <p:spPr>
          <a:xfrm>
            <a:off x="2989050" y="923650"/>
            <a:ext cx="316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38" name="Google Shape;2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025" y="628288"/>
            <a:ext cx="6574650" cy="36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1"/>
          <p:cNvSpPr/>
          <p:nvPr/>
        </p:nvSpPr>
        <p:spPr>
          <a:xfrm>
            <a:off x="5129975" y="1217900"/>
            <a:ext cx="1165200" cy="1777200"/>
          </a:xfrm>
          <a:prstGeom prst="rect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1"/>
          <p:cNvSpPr txBox="1"/>
          <p:nvPr/>
        </p:nvSpPr>
        <p:spPr>
          <a:xfrm>
            <a:off x="1147450" y="4355225"/>
            <a:ext cx="739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Outside Massachusetts, household water consumption rates increased immediately following pandemic policies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Drought’s impact on water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>
            <a:off x="2989050" y="923650"/>
            <a:ext cx="316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47" name="Google Shape;24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050" y="476188"/>
            <a:ext cx="5979400" cy="37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2"/>
          <p:cNvSpPr txBox="1"/>
          <p:nvPr/>
        </p:nvSpPr>
        <p:spPr>
          <a:xfrm>
            <a:off x="1445100" y="4311175"/>
            <a:ext cx="6831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Droughts lead to increased water demand for irrigation and drinking water supply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9" name="Google Shape;249;p42"/>
          <p:cNvSpPr txBox="1"/>
          <p:nvPr/>
        </p:nvSpPr>
        <p:spPr>
          <a:xfrm>
            <a:off x="3359400" y="77100"/>
            <a:ext cx="300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taatliches"/>
                <a:ea typeface="Staatliches"/>
                <a:cs typeface="Staatliches"/>
                <a:sym typeface="Staatliches"/>
              </a:rPr>
              <a:t>2020 Drought</a:t>
            </a:r>
            <a:endParaRPr sz="2000"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3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Drought’s impact on water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5" name="Google Shape;255;p43"/>
          <p:cNvSpPr txBox="1">
            <a:spLocks noGrp="1"/>
          </p:cNvSpPr>
          <p:nvPr>
            <p:ph type="body" idx="1"/>
          </p:nvPr>
        </p:nvSpPr>
        <p:spPr>
          <a:xfrm>
            <a:off x="2989050" y="923650"/>
            <a:ext cx="316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6" name="Google Shape;256;p43"/>
          <p:cNvSpPr txBox="1"/>
          <p:nvPr/>
        </p:nvSpPr>
        <p:spPr>
          <a:xfrm>
            <a:off x="1242750" y="4387375"/>
            <a:ext cx="7236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ora"/>
                <a:ea typeface="Lora"/>
                <a:cs typeface="Lora"/>
                <a:sym typeface="Lora"/>
              </a:rPr>
              <a:t>Both the pandemic and a drought occurred in 2020, and therefore we use the 2016 drought as a control to identify pandemic influences on water.</a:t>
            </a:r>
            <a:endParaRPr sz="160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8425" y="492600"/>
            <a:ext cx="5704651" cy="39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3"/>
          <p:cNvSpPr txBox="1"/>
          <p:nvPr/>
        </p:nvSpPr>
        <p:spPr>
          <a:xfrm>
            <a:off x="3359400" y="66100"/>
            <a:ext cx="300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taatliches"/>
                <a:ea typeface="Staatliches"/>
                <a:cs typeface="Staatliches"/>
                <a:sym typeface="Staatliches"/>
              </a:rPr>
              <a:t>2016 Drought</a:t>
            </a:r>
            <a:endParaRPr sz="2000"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4"/>
          <p:cNvSpPr/>
          <p:nvPr/>
        </p:nvSpPr>
        <p:spPr>
          <a:xfrm>
            <a:off x="4094670" y="752770"/>
            <a:ext cx="1646100" cy="10188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Identify Pandemic’s Effect on Water Usage in MA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4" name="Google Shape;264;p44"/>
          <p:cNvSpPr/>
          <p:nvPr/>
        </p:nvSpPr>
        <p:spPr>
          <a:xfrm>
            <a:off x="2836609" y="1991331"/>
            <a:ext cx="1646100" cy="10188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Georgia"/>
                <a:ea typeface="Georgia"/>
                <a:cs typeface="Georgia"/>
                <a:sym typeface="Georgia"/>
              </a:rPr>
              <a:t>How did water use change?</a:t>
            </a:r>
            <a:endParaRPr sz="16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5" name="Google Shape;265;p44"/>
          <p:cNvSpPr/>
          <p:nvPr/>
        </p:nvSpPr>
        <p:spPr>
          <a:xfrm>
            <a:off x="5207236" y="2017236"/>
            <a:ext cx="1646100" cy="10188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Georgia"/>
                <a:ea typeface="Georgia"/>
                <a:cs typeface="Georgia"/>
                <a:sym typeface="Georgia"/>
              </a:rPr>
              <a:t>Why did water use change?</a:t>
            </a:r>
            <a:endParaRPr sz="15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6" name="Google Shape;266;p44"/>
          <p:cNvSpPr/>
          <p:nvPr/>
        </p:nvSpPr>
        <p:spPr>
          <a:xfrm>
            <a:off x="2013522" y="3366554"/>
            <a:ext cx="1646100" cy="10188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Organize Data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7" name="Google Shape;267;p44"/>
          <p:cNvSpPr/>
          <p:nvPr/>
        </p:nvSpPr>
        <p:spPr>
          <a:xfrm>
            <a:off x="6175819" y="3366554"/>
            <a:ext cx="1646100" cy="10188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eorgia"/>
                <a:ea typeface="Georgia"/>
                <a:cs typeface="Georgia"/>
                <a:sym typeface="Georgia"/>
              </a:rPr>
              <a:t>Mapping water use against socioeconomic factors</a:t>
            </a:r>
            <a:endParaRPr sz="13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68" name="Google Shape;268;p44"/>
          <p:cNvSpPr/>
          <p:nvPr/>
        </p:nvSpPr>
        <p:spPr>
          <a:xfrm>
            <a:off x="4094670" y="3366554"/>
            <a:ext cx="1646100" cy="10188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Analyze/Identify Patterns and Trends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69" name="Google Shape;269;p44"/>
          <p:cNvCxnSpPr>
            <a:stCxn id="264" idx="0"/>
            <a:endCxn id="263" idx="2"/>
          </p:cNvCxnSpPr>
          <p:nvPr/>
        </p:nvCxnSpPr>
        <p:spPr>
          <a:xfrm rot="10800000" flipH="1">
            <a:off x="3659659" y="1771431"/>
            <a:ext cx="1258200" cy="219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44"/>
          <p:cNvCxnSpPr>
            <a:stCxn id="263" idx="2"/>
            <a:endCxn id="265" idx="0"/>
          </p:cNvCxnSpPr>
          <p:nvPr/>
        </p:nvCxnSpPr>
        <p:spPr>
          <a:xfrm>
            <a:off x="4917720" y="1771570"/>
            <a:ext cx="1112700" cy="2457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44"/>
          <p:cNvCxnSpPr>
            <a:stCxn id="264" idx="2"/>
            <a:endCxn id="266" idx="0"/>
          </p:cNvCxnSpPr>
          <p:nvPr/>
        </p:nvCxnSpPr>
        <p:spPr>
          <a:xfrm flipH="1">
            <a:off x="2836459" y="3010131"/>
            <a:ext cx="823200" cy="356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p44"/>
          <p:cNvCxnSpPr>
            <a:stCxn id="265" idx="2"/>
            <a:endCxn id="267" idx="0"/>
          </p:cNvCxnSpPr>
          <p:nvPr/>
        </p:nvCxnSpPr>
        <p:spPr>
          <a:xfrm>
            <a:off x="6030286" y="3036036"/>
            <a:ext cx="968700" cy="330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44"/>
          <p:cNvCxnSpPr>
            <a:stCxn id="264" idx="2"/>
            <a:endCxn id="268" idx="0"/>
          </p:cNvCxnSpPr>
          <p:nvPr/>
        </p:nvCxnSpPr>
        <p:spPr>
          <a:xfrm>
            <a:off x="3659659" y="3010131"/>
            <a:ext cx="1258200" cy="356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44"/>
          <p:cNvCxnSpPr>
            <a:stCxn id="265" idx="2"/>
            <a:endCxn id="268" idx="0"/>
          </p:cNvCxnSpPr>
          <p:nvPr/>
        </p:nvCxnSpPr>
        <p:spPr>
          <a:xfrm flipH="1">
            <a:off x="4917586" y="3036036"/>
            <a:ext cx="1112700" cy="330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5" name="Google Shape;275;p44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Methods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 rot="-5400000">
            <a:off x="-1617675" y="2285400"/>
            <a:ext cx="43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Analyzing Patterns/trends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2989050" y="923650"/>
            <a:ext cx="31659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282" name="Google Shape;282;p4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625" y="684112"/>
            <a:ext cx="6105576" cy="377527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45"/>
          <p:cNvSpPr txBox="1"/>
          <p:nvPr/>
        </p:nvSpPr>
        <p:spPr>
          <a:xfrm>
            <a:off x="1852700" y="168425"/>
            <a:ext cx="590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Residential gallons per capita day   public water suppliers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ater Resourc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B2E2E3"/>
      </a:accent1>
      <a:accent2>
        <a:srgbClr val="5BB8BB"/>
      </a:accent2>
      <a:accent3>
        <a:srgbClr val="5EDBEF"/>
      </a:accent3>
      <a:accent4>
        <a:srgbClr val="6DCFD1"/>
      </a:accent4>
      <a:accent5>
        <a:srgbClr val="0097A7"/>
      </a:accent5>
      <a:accent6>
        <a:srgbClr val="00C3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On-screen Show (16:9)</PresentationFormat>
  <Paragraphs>85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Arial</vt:lpstr>
      <vt:lpstr>Lora</vt:lpstr>
      <vt:lpstr>Staatliches</vt:lpstr>
      <vt:lpstr>Georgia</vt:lpstr>
      <vt:lpstr>Roboto</vt:lpstr>
      <vt:lpstr>Water Resources</vt:lpstr>
      <vt:lpstr>Impacts of Covid-19 on water usage</vt:lpstr>
      <vt:lpstr>OVerview</vt:lpstr>
      <vt:lpstr>Focus Points</vt:lpstr>
      <vt:lpstr>Why does it matter?</vt:lpstr>
      <vt:lpstr>COVID-19 effects on water USE</vt:lpstr>
      <vt:lpstr>Drought’s impact on water</vt:lpstr>
      <vt:lpstr>Drought’s impact on water</vt:lpstr>
      <vt:lpstr>Methods</vt:lpstr>
      <vt:lpstr>Analyzing Patterns/trends</vt:lpstr>
      <vt:lpstr>Mapping against income</vt:lpstr>
      <vt:lpstr>Results</vt:lpstr>
      <vt:lpstr>Results</vt:lpstr>
      <vt:lpstr>Results</vt:lpstr>
      <vt:lpstr>Results</vt:lpstr>
      <vt:lpstr>PowerPoint Presentation</vt:lpstr>
      <vt:lpstr>Results</vt:lpstr>
      <vt:lpstr>Results</vt:lpstr>
      <vt:lpstr>PowerPoint Presentation</vt:lpstr>
      <vt:lpstr>Results</vt:lpstr>
      <vt:lpstr>Results</vt:lpstr>
      <vt:lpstr>Results</vt:lpstr>
      <vt:lpstr>Results</vt:lpstr>
      <vt:lpstr>Mapping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Covid-19 on water usage</dc:title>
  <cp:lastModifiedBy>Spillane, Patrick T.</cp:lastModifiedBy>
  <cp:revision>2</cp:revision>
  <dcterms:modified xsi:type="dcterms:W3CDTF">2021-10-11T19:07:35Z</dcterms:modified>
</cp:coreProperties>
</file>