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5" r:id="rId9"/>
    <p:sldId id="264" r:id="rId10"/>
    <p:sldId id="266"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92"/>
    <p:restoredTop sz="95416"/>
  </p:normalViewPr>
  <p:slideViewPr>
    <p:cSldViewPr snapToGrid="0" snapToObjects="1">
      <p:cViewPr varScale="1">
        <p:scale>
          <a:sx n="96" d="100"/>
          <a:sy n="96" d="100"/>
        </p:scale>
        <p:origin x="7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AD4A3-FC7B-0E4B-8E15-D58A3DF0D054}" type="datetimeFigureOut">
              <a:rPr lang="en-US" smtClean="0"/>
              <a:t>3/8/22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72E355-9E87-BC47-B2CF-DBD6181FDCBC}" type="slidenum">
              <a:rPr lang="en-US" smtClean="0"/>
              <a:t>‹#›</a:t>
            </a:fld>
            <a:endParaRPr lang="en-US"/>
          </a:p>
        </p:txBody>
      </p:sp>
    </p:spTree>
    <p:extLst>
      <p:ext uri="{BB962C8B-B14F-4D97-AF65-F5344CB8AC3E}">
        <p14:creationId xmlns:p14="http://schemas.microsoft.com/office/powerpoint/2010/main" val="245664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https://</a:t>
            </a:r>
            <a:r>
              <a:rPr lang="en-US" dirty="0" err="1"/>
              <a:t>www.nature.com</a:t>
            </a:r>
            <a:r>
              <a:rPr lang="en-US" dirty="0"/>
              <a:t>/</a:t>
            </a:r>
            <a:r>
              <a:rPr lang="en-US" dirty="0" err="1"/>
              <a:t>scitable</a:t>
            </a:r>
            <a:r>
              <a:rPr lang="en-US" dirty="0"/>
              <a:t>/knowledge/library/restoration-ecology-13339059/ </a:t>
            </a:r>
          </a:p>
          <a:p>
            <a:r>
              <a:rPr lang="en-US" dirty="0"/>
              <a:t>- https://</a:t>
            </a:r>
            <a:r>
              <a:rPr lang="en-US" dirty="0" err="1"/>
              <a:t>vtechworks.lib.vt.edu</a:t>
            </a:r>
            <a:r>
              <a:rPr lang="en-US" dirty="0"/>
              <a:t>/bitstream/handle/10919/84267/CSES-210.pdf?sequence=1 </a:t>
            </a:r>
          </a:p>
        </p:txBody>
      </p:sp>
      <p:sp>
        <p:nvSpPr>
          <p:cNvPr id="4" name="Slide Number Placeholder 3"/>
          <p:cNvSpPr>
            <a:spLocks noGrp="1"/>
          </p:cNvSpPr>
          <p:nvPr>
            <p:ph type="sldNum" sz="quarter" idx="5"/>
          </p:nvPr>
        </p:nvSpPr>
        <p:spPr/>
        <p:txBody>
          <a:bodyPr/>
          <a:lstStyle/>
          <a:p>
            <a:fld id="{1872E355-9E87-BC47-B2CF-DBD6181FDCBC}" type="slidenum">
              <a:rPr lang="en-US" smtClean="0"/>
              <a:t>10</a:t>
            </a:fld>
            <a:endParaRPr lang="en-US"/>
          </a:p>
        </p:txBody>
      </p:sp>
    </p:spTree>
    <p:extLst>
      <p:ext uri="{BB962C8B-B14F-4D97-AF65-F5344CB8AC3E}">
        <p14:creationId xmlns:p14="http://schemas.microsoft.com/office/powerpoint/2010/main" val="2848024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3/8/22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3/8/22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3/8/22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orestry.oregonstate.edu/undergraduate-programs/natural-resources/ecological-restoration"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creativecommons.org/licenses/by/2.0/?ref=openverse" TargetMode="External"/><Relationship Id="rId5" Type="http://schemas.openxmlformats.org/officeDocument/2006/relationships/hyperlink" Target="https://www.flickr.com/photos/61860846@N05" TargetMode="External"/><Relationship Id="rId4" Type="http://schemas.openxmlformats.org/officeDocument/2006/relationships/hyperlink" Target="https://www.flickr.com/photos/61860846@N05/8287801299"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49876611@N06/5025371113"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flickr.com/photos/49876611@N06"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91981596@N06/19958735573"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creativecommons.org/licenses/by/2.0/?ref=openverse" TargetMode="External"/><Relationship Id="rId4" Type="http://schemas.openxmlformats.org/officeDocument/2006/relationships/hyperlink" Target="https://www.flickr.com/photos/91981596@N06"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60845280@N07/33971501918"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s://creativecommons.org/licenses/by-nd/2.0/?ref=openverse" TargetMode="External"/><Relationship Id="rId4" Type="http://schemas.openxmlformats.org/officeDocument/2006/relationships/hyperlink" Target="https://www.flickr.com/photos/60845280@N07"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sciencedirect.com/science/article/pii/S0921800902000897"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fs.fed.us/global/iitf/pubs/ja_iitf_2001_myster001.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ciencedirect.com/science/article/pii/S0921800902000897" TargetMode="External"/><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2oy0IpLrLbE?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ECOLOGICAL RESTORATION | College of Forestry">
            <a:extLst>
              <a:ext uri="{FF2B5EF4-FFF2-40B4-BE49-F238E27FC236}">
                <a16:creationId xmlns:a16="http://schemas.microsoft.com/office/drawing/2014/main" id="{7BF35A84-397D-DC4E-8DA9-E4E2303B3B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37" t="16" r="1" b="9076"/>
          <a:stretch/>
        </p:blipFill>
        <p:spPr bwMode="auto">
          <a:xfrm>
            <a:off x="1"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Isosceles Triangle 70">
            <a:extLst>
              <a:ext uri="{FF2B5EF4-FFF2-40B4-BE49-F238E27FC236}">
                <a16:creationId xmlns:a16="http://schemas.microsoft.com/office/drawing/2014/main" id="{3559A5F2-8BE0-4998-A1E4-1B145465A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Parallelogram 72">
            <a:extLst>
              <a:ext uri="{FF2B5EF4-FFF2-40B4-BE49-F238E27FC236}">
                <a16:creationId xmlns:a16="http://schemas.microsoft.com/office/drawing/2014/main" id="{3A6596D4-D53C-424F-9F16-CC8686C0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81BB890B-70D4-42FE-A599-6AEF1A42D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842D646-B58C-43C8-8152-01BC782B7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9772CABD-4211-42AA-B349-D4002E52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BBD91630-4DBA-4294-8016-FEB5C3B0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E67D1587-504D-41BC-9D48-B61257BFB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0E37136-FFA8-B54F-A399-F7E768364A7D}"/>
              </a:ext>
            </a:extLst>
          </p:cNvPr>
          <p:cNvSpPr>
            <a:spLocks noGrp="1"/>
          </p:cNvSpPr>
          <p:nvPr>
            <p:ph type="ctrTitle"/>
          </p:nvPr>
        </p:nvSpPr>
        <p:spPr>
          <a:xfrm>
            <a:off x="4386264" y="1364994"/>
            <a:ext cx="5214004" cy="2369131"/>
          </a:xfrm>
        </p:spPr>
        <p:txBody>
          <a:bodyPr>
            <a:normAutofit/>
          </a:bodyPr>
          <a:lstStyle/>
          <a:p>
            <a:pPr>
              <a:lnSpc>
                <a:spcPct val="90000"/>
              </a:lnSpc>
            </a:pPr>
            <a:r>
              <a:rPr lang="en-US" sz="3800" dirty="0"/>
              <a:t>Day 1: Introduction to Restoration Ecology</a:t>
            </a:r>
          </a:p>
        </p:txBody>
      </p:sp>
      <p:sp>
        <p:nvSpPr>
          <p:cNvPr id="3" name="Subtitle 2">
            <a:extLst>
              <a:ext uri="{FF2B5EF4-FFF2-40B4-BE49-F238E27FC236}">
                <a16:creationId xmlns:a16="http://schemas.microsoft.com/office/drawing/2014/main" id="{FC9FC017-EF96-A048-934E-8C54D5C8DA78}"/>
              </a:ext>
            </a:extLst>
          </p:cNvPr>
          <p:cNvSpPr>
            <a:spLocks noGrp="1"/>
          </p:cNvSpPr>
          <p:nvPr>
            <p:ph type="subTitle" idx="1"/>
          </p:nvPr>
        </p:nvSpPr>
        <p:spPr>
          <a:xfrm>
            <a:off x="4706747" y="3819088"/>
            <a:ext cx="4573037" cy="1096899"/>
          </a:xfrm>
        </p:spPr>
        <p:txBody>
          <a:bodyPr>
            <a:normAutofit/>
          </a:bodyPr>
          <a:lstStyle/>
          <a:p>
            <a:r>
              <a:rPr lang="en-US" dirty="0">
                <a:solidFill>
                  <a:schemeClr val="bg1"/>
                </a:solidFill>
              </a:rPr>
              <a:t>What is restoration ecology, and why is it important?</a:t>
            </a:r>
          </a:p>
        </p:txBody>
      </p:sp>
      <p:sp>
        <p:nvSpPr>
          <p:cNvPr id="85" name="Rectangle 27">
            <a:extLst>
              <a:ext uri="{FF2B5EF4-FFF2-40B4-BE49-F238E27FC236}">
                <a16:creationId xmlns:a16="http://schemas.microsoft.com/office/drawing/2014/main" id="{8765DD1A-F044-4DE7-8A9B-7C30DC85A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8">
            <a:extLst>
              <a:ext uri="{FF2B5EF4-FFF2-40B4-BE49-F238E27FC236}">
                <a16:creationId xmlns:a16="http://schemas.microsoft.com/office/drawing/2014/main" id="{2FE2170D-72D6-48A8-8E9A-BFF3BF03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9">
            <a:extLst>
              <a:ext uri="{FF2B5EF4-FFF2-40B4-BE49-F238E27FC236}">
                <a16:creationId xmlns:a16="http://schemas.microsoft.com/office/drawing/2014/main" id="{01D19436-094D-463D-AFEA-870FDBD0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90">
            <a:extLst>
              <a:ext uri="{FF2B5EF4-FFF2-40B4-BE49-F238E27FC236}">
                <a16:creationId xmlns:a16="http://schemas.microsoft.com/office/drawing/2014/main" id="{9A2DE6E0-967C-4C58-8558-EC08F113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45F18D69-4415-244F-AC0E-0775E8AB4222}"/>
              </a:ext>
            </a:extLst>
          </p:cNvPr>
          <p:cNvSpPr txBox="1"/>
          <p:nvPr/>
        </p:nvSpPr>
        <p:spPr>
          <a:xfrm>
            <a:off x="-57965" y="6580991"/>
            <a:ext cx="3857625" cy="276999"/>
          </a:xfrm>
          <a:prstGeom prst="rect">
            <a:avLst/>
          </a:prstGeom>
          <a:noFill/>
        </p:spPr>
        <p:txBody>
          <a:bodyPr wrap="square" rtlCol="0">
            <a:spAutoFit/>
          </a:bodyPr>
          <a:lstStyle/>
          <a:p>
            <a:r>
              <a:rPr lang="en-US" sz="600" dirty="0">
                <a:solidFill>
                  <a:schemeClr val="bg2"/>
                </a:solidFill>
              </a:rPr>
              <a:t>Oregon State University 2022, available at </a:t>
            </a:r>
            <a:r>
              <a:rPr lang="en-US" sz="600" dirty="0">
                <a:solidFill>
                  <a:schemeClr val="bg2"/>
                </a:solidFill>
                <a:hlinkClick r:id="rId3">
                  <a:extLst>
                    <a:ext uri="{A12FA001-AC4F-418D-AE19-62706E023703}">
                      <ahyp:hlinkClr xmlns:ahyp="http://schemas.microsoft.com/office/drawing/2018/hyperlinkcolor" val="tx"/>
                    </a:ext>
                  </a:extLst>
                </a:hlinkClick>
              </a:rPr>
              <a:t>https://www.forestry.oregonstate.edu/undergraduate-programs/natural-resources/ecological-restoration</a:t>
            </a:r>
            <a:r>
              <a:rPr lang="en-US" sz="600" dirty="0">
                <a:solidFill>
                  <a:schemeClr val="bg2"/>
                </a:solidFill>
              </a:rPr>
              <a:t>  </a:t>
            </a:r>
          </a:p>
        </p:txBody>
      </p:sp>
    </p:spTree>
    <p:extLst>
      <p:ext uri="{BB962C8B-B14F-4D97-AF65-F5344CB8AC3E}">
        <p14:creationId xmlns:p14="http://schemas.microsoft.com/office/powerpoint/2010/main" val="841685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1EE2E-5AAB-274F-9F44-4B649F0994F6}"/>
              </a:ext>
            </a:extLst>
          </p:cNvPr>
          <p:cNvSpPr>
            <a:spLocks noGrp="1"/>
          </p:cNvSpPr>
          <p:nvPr>
            <p:ph type="title"/>
          </p:nvPr>
        </p:nvSpPr>
        <p:spPr>
          <a:xfrm>
            <a:off x="677334" y="609600"/>
            <a:ext cx="8596668" cy="843419"/>
          </a:xfrm>
        </p:spPr>
        <p:txBody>
          <a:bodyPr anchor="t">
            <a:normAutofit/>
          </a:bodyPr>
          <a:lstStyle/>
          <a:p>
            <a:r>
              <a:rPr lang="en-US" dirty="0"/>
              <a:t>Types &amp; Methods of Restoration</a:t>
            </a:r>
          </a:p>
        </p:txBody>
      </p:sp>
      <p:sp>
        <p:nvSpPr>
          <p:cNvPr id="3" name="Content Placeholder 2">
            <a:extLst>
              <a:ext uri="{FF2B5EF4-FFF2-40B4-BE49-F238E27FC236}">
                <a16:creationId xmlns:a16="http://schemas.microsoft.com/office/drawing/2014/main" id="{0BE50B33-E506-D248-B673-677183DC3F27}"/>
              </a:ext>
            </a:extLst>
          </p:cNvPr>
          <p:cNvSpPr>
            <a:spLocks noGrp="1"/>
          </p:cNvSpPr>
          <p:nvPr>
            <p:ph idx="1"/>
          </p:nvPr>
        </p:nvSpPr>
        <p:spPr>
          <a:xfrm>
            <a:off x="677334" y="1453019"/>
            <a:ext cx="5220430" cy="5148197"/>
          </a:xfrm>
        </p:spPr>
        <p:txBody>
          <a:bodyPr>
            <a:normAutofit fontScale="92500" lnSpcReduction="10000"/>
          </a:bodyPr>
          <a:lstStyle/>
          <a:p>
            <a:pPr marL="0" indent="0">
              <a:lnSpc>
                <a:spcPct val="90000"/>
              </a:lnSpc>
              <a:buNone/>
            </a:pPr>
            <a:r>
              <a:rPr lang="en-US" sz="2000" dirty="0"/>
              <a:t>Different restoration projects have different end goals, and therefore different methods for achieving each.</a:t>
            </a:r>
          </a:p>
          <a:p>
            <a:pPr>
              <a:lnSpc>
                <a:spcPct val="90000"/>
              </a:lnSpc>
            </a:pPr>
            <a:r>
              <a:rPr lang="en-US" sz="2000" b="1" dirty="0">
                <a:solidFill>
                  <a:schemeClr val="accent2"/>
                </a:solidFill>
              </a:rPr>
              <a:t>Revegetation</a:t>
            </a:r>
            <a:r>
              <a:rPr lang="en-US" sz="2000" dirty="0"/>
              <a:t>: replenishing or establishing new vegetation and erosion control </a:t>
            </a:r>
          </a:p>
          <a:p>
            <a:pPr lvl="1">
              <a:lnSpc>
                <a:spcPct val="90000"/>
              </a:lnSpc>
            </a:pPr>
            <a:r>
              <a:rPr lang="en-US" sz="2000" dirty="0"/>
              <a:t>Soil replacement &amp; direct/hydroseeding  </a:t>
            </a:r>
          </a:p>
          <a:p>
            <a:pPr>
              <a:lnSpc>
                <a:spcPct val="90000"/>
              </a:lnSpc>
            </a:pPr>
            <a:r>
              <a:rPr lang="en-US" sz="2000" b="1" dirty="0">
                <a:solidFill>
                  <a:schemeClr val="accent2"/>
                </a:solidFill>
              </a:rPr>
              <a:t>Habitat enhancement</a:t>
            </a:r>
            <a:r>
              <a:rPr lang="en-US" sz="2000" dirty="0"/>
              <a:t>: manipulating the natural landscape to change function</a:t>
            </a:r>
          </a:p>
          <a:p>
            <a:pPr lvl="1">
              <a:lnSpc>
                <a:spcPct val="90000"/>
              </a:lnSpc>
            </a:pPr>
            <a:r>
              <a:rPr lang="en-US" sz="2000" dirty="0"/>
              <a:t>Ecological landscaping &amp; habitat creation </a:t>
            </a:r>
          </a:p>
          <a:p>
            <a:pPr>
              <a:lnSpc>
                <a:spcPct val="90000"/>
              </a:lnSpc>
            </a:pPr>
            <a:r>
              <a:rPr lang="en-US" sz="2000" b="1" dirty="0">
                <a:solidFill>
                  <a:schemeClr val="accent2"/>
                </a:solidFill>
              </a:rPr>
              <a:t>Remediation</a:t>
            </a:r>
            <a:r>
              <a:rPr lang="en-US" sz="2000" dirty="0"/>
              <a:t>: improving a destroyed ecosystem or replacing it with a new one</a:t>
            </a:r>
          </a:p>
          <a:p>
            <a:pPr lvl="1">
              <a:lnSpc>
                <a:spcPct val="90000"/>
              </a:lnSpc>
            </a:pPr>
            <a:r>
              <a:rPr lang="en-US" sz="2000" dirty="0"/>
              <a:t>Excavation &amp; soil vapor extraction  </a:t>
            </a:r>
          </a:p>
          <a:p>
            <a:pPr>
              <a:lnSpc>
                <a:spcPct val="90000"/>
              </a:lnSpc>
            </a:pPr>
            <a:r>
              <a:rPr lang="en-US" sz="2000" b="1" dirty="0">
                <a:solidFill>
                  <a:schemeClr val="accent2"/>
                </a:solidFill>
              </a:rPr>
              <a:t>Mitigation</a:t>
            </a:r>
            <a:r>
              <a:rPr lang="en-US" sz="2000" dirty="0"/>
              <a:t>: legally authorized remediation of lost protected ecosystem/species</a:t>
            </a:r>
          </a:p>
          <a:p>
            <a:pPr lvl="1">
              <a:lnSpc>
                <a:spcPct val="90000"/>
              </a:lnSpc>
            </a:pPr>
            <a:r>
              <a:rPr lang="en-US" sz="2000" dirty="0"/>
              <a:t>Planning &amp; zoning </a:t>
            </a:r>
          </a:p>
          <a:p>
            <a:pPr>
              <a:lnSpc>
                <a:spcPct val="90000"/>
              </a:lnSpc>
            </a:pPr>
            <a:endParaRPr lang="en-US" dirty="0"/>
          </a:p>
        </p:txBody>
      </p:sp>
      <p:pic>
        <p:nvPicPr>
          <p:cNvPr id="7170" name="Picture 2" descr="Dam area revegetation">
            <a:extLst>
              <a:ext uri="{FF2B5EF4-FFF2-40B4-BE49-F238E27FC236}">
                <a16:creationId xmlns:a16="http://schemas.microsoft.com/office/drawing/2014/main" id="{6E5C4B7D-07B1-4345-AA46-7F5D9B6DD34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87417" y="1976006"/>
            <a:ext cx="5427249" cy="40704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5469502-06D5-894E-8BC6-33B9E723CFEF}"/>
              </a:ext>
            </a:extLst>
          </p:cNvPr>
          <p:cNvSpPr txBox="1"/>
          <p:nvPr/>
        </p:nvSpPr>
        <p:spPr>
          <a:xfrm>
            <a:off x="6087417" y="6046443"/>
            <a:ext cx="3286560" cy="369332"/>
          </a:xfrm>
          <a:prstGeom prst="rect">
            <a:avLst/>
          </a:prstGeom>
          <a:noFill/>
        </p:spPr>
        <p:txBody>
          <a:bodyPr wrap="square" rtlCol="0">
            <a:spAutoFit/>
          </a:bodyPr>
          <a:lstStyle/>
          <a:p>
            <a:r>
              <a:rPr lang="en-US" sz="900" dirty="0"/>
              <a:t>"</a:t>
            </a:r>
            <a:r>
              <a:rPr lang="en-US" sz="900" dirty="0">
                <a:hlinkClick r:id="rId4">
                  <a:extLst>
                    <a:ext uri="{A12FA001-AC4F-418D-AE19-62706E023703}">
                      <ahyp:hlinkClr xmlns:ahyp="http://schemas.microsoft.com/office/drawing/2018/hyperlinkcolor" val="tx"/>
                    </a:ext>
                  </a:extLst>
                </a:hlinkClick>
              </a:rPr>
              <a:t>Dam area revegetation</a:t>
            </a:r>
            <a:r>
              <a:rPr lang="en-US" sz="900" dirty="0"/>
              <a:t>" by </a:t>
            </a:r>
            <a:r>
              <a:rPr lang="en-US" sz="900" dirty="0">
                <a:hlinkClick r:id="rId5">
                  <a:extLst>
                    <a:ext uri="{A12FA001-AC4F-418D-AE19-62706E023703}">
                      <ahyp:hlinkClr xmlns:ahyp="http://schemas.microsoft.com/office/drawing/2018/hyperlinkcolor" val="tx"/>
                    </a:ext>
                  </a:extLst>
                </a:hlinkClick>
              </a:rPr>
              <a:t>LassenNPS</a:t>
            </a:r>
            <a:r>
              <a:rPr lang="en-US" sz="900" dirty="0"/>
              <a:t> is marked with </a:t>
            </a:r>
            <a:r>
              <a:rPr lang="en-US" sz="900" cap="all" dirty="0">
                <a:hlinkClick r:id="rId6">
                  <a:extLst>
                    <a:ext uri="{A12FA001-AC4F-418D-AE19-62706E023703}">
                      <ahyp:hlinkClr xmlns:ahyp="http://schemas.microsoft.com/office/drawing/2018/hyperlinkcolor" val="tx"/>
                    </a:ext>
                  </a:extLst>
                </a:hlinkClick>
              </a:rPr>
              <a:t>CC BY 2.0</a:t>
            </a:r>
            <a:r>
              <a:rPr lang="en-US" sz="900" dirty="0"/>
              <a:t>.(Lassen National Park)</a:t>
            </a:r>
          </a:p>
        </p:txBody>
      </p:sp>
    </p:spTree>
    <p:extLst>
      <p:ext uri="{BB962C8B-B14F-4D97-AF65-F5344CB8AC3E}">
        <p14:creationId xmlns:p14="http://schemas.microsoft.com/office/powerpoint/2010/main" val="489610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BEAFE-BC91-A541-A482-AA38B1819F2B}"/>
              </a:ext>
            </a:extLst>
          </p:cNvPr>
          <p:cNvSpPr>
            <a:spLocks noGrp="1"/>
          </p:cNvSpPr>
          <p:nvPr>
            <p:ph type="title"/>
          </p:nvPr>
        </p:nvSpPr>
        <p:spPr/>
        <p:txBody>
          <a:bodyPr/>
          <a:lstStyle/>
          <a:p>
            <a:r>
              <a:rPr lang="en-US" dirty="0"/>
              <a:t>Class Activity/Homework </a:t>
            </a:r>
          </a:p>
        </p:txBody>
      </p:sp>
      <p:sp>
        <p:nvSpPr>
          <p:cNvPr id="3" name="Content Placeholder 2">
            <a:extLst>
              <a:ext uri="{FF2B5EF4-FFF2-40B4-BE49-F238E27FC236}">
                <a16:creationId xmlns:a16="http://schemas.microsoft.com/office/drawing/2014/main" id="{1C44CBE8-64A6-A34C-9009-EB71BBF1B82B}"/>
              </a:ext>
            </a:extLst>
          </p:cNvPr>
          <p:cNvSpPr>
            <a:spLocks noGrp="1"/>
          </p:cNvSpPr>
          <p:nvPr>
            <p:ph idx="1"/>
          </p:nvPr>
        </p:nvSpPr>
        <p:spPr>
          <a:xfrm>
            <a:off x="677334" y="1428750"/>
            <a:ext cx="8596668" cy="4819649"/>
          </a:xfrm>
        </p:spPr>
        <p:txBody>
          <a:bodyPr>
            <a:normAutofit/>
          </a:bodyPr>
          <a:lstStyle/>
          <a:p>
            <a:pPr marL="0" indent="0">
              <a:buNone/>
            </a:pPr>
            <a:r>
              <a:rPr lang="en-US" sz="2800" dirty="0"/>
              <a:t>For the remainder of class, we will split into groups based off case studies. Introduce yourselves, then begin to read your assigned article. Take notes on key concepts, though you may have to do a bit of outside research for clarity/required information. </a:t>
            </a:r>
          </a:p>
          <a:p>
            <a:pPr marL="0" indent="0">
              <a:buNone/>
            </a:pPr>
            <a:endParaRPr lang="en-US" sz="2800" dirty="0"/>
          </a:p>
          <a:p>
            <a:pPr marL="0" indent="0">
              <a:buNone/>
            </a:pPr>
            <a:r>
              <a:rPr lang="en-US" sz="2800" dirty="0"/>
              <a:t>View the assignment “Restoration Successes” for the requirements and rubric. Your slideshows should be about 5-10 minutes long and will be presented next class.</a:t>
            </a:r>
          </a:p>
        </p:txBody>
      </p:sp>
    </p:spTree>
    <p:extLst>
      <p:ext uri="{BB962C8B-B14F-4D97-AF65-F5344CB8AC3E}">
        <p14:creationId xmlns:p14="http://schemas.microsoft.com/office/powerpoint/2010/main" val="1719060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DB540-AC6C-674E-B991-F6DCA52A2426}"/>
              </a:ext>
            </a:extLst>
          </p:cNvPr>
          <p:cNvSpPr>
            <a:spLocks noGrp="1"/>
          </p:cNvSpPr>
          <p:nvPr>
            <p:ph type="title"/>
          </p:nvPr>
        </p:nvSpPr>
        <p:spPr/>
        <p:txBody>
          <a:bodyPr/>
          <a:lstStyle/>
          <a:p>
            <a:r>
              <a:rPr lang="en-US" dirty="0"/>
              <a:t>Warmup: Think, Pair, Share!</a:t>
            </a:r>
          </a:p>
        </p:txBody>
      </p:sp>
      <p:sp>
        <p:nvSpPr>
          <p:cNvPr id="3" name="Content Placeholder 2">
            <a:extLst>
              <a:ext uri="{FF2B5EF4-FFF2-40B4-BE49-F238E27FC236}">
                <a16:creationId xmlns:a16="http://schemas.microsoft.com/office/drawing/2014/main" id="{5905360D-1535-8049-8E38-EB3D8427C2FB}"/>
              </a:ext>
            </a:extLst>
          </p:cNvPr>
          <p:cNvSpPr>
            <a:spLocks noGrp="1"/>
          </p:cNvSpPr>
          <p:nvPr>
            <p:ph idx="1"/>
          </p:nvPr>
        </p:nvSpPr>
        <p:spPr>
          <a:xfrm>
            <a:off x="677333" y="1460665"/>
            <a:ext cx="4785315" cy="4667003"/>
          </a:xfrm>
        </p:spPr>
        <p:txBody>
          <a:bodyPr>
            <a:normAutofit fontScale="92500" lnSpcReduction="10000"/>
          </a:bodyPr>
          <a:lstStyle/>
          <a:p>
            <a:pPr marL="0" indent="0">
              <a:buNone/>
            </a:pPr>
            <a:r>
              <a:rPr lang="en-US" sz="2400" dirty="0">
                <a:solidFill>
                  <a:schemeClr val="accent2">
                    <a:lumMod val="75000"/>
                  </a:schemeClr>
                </a:solidFill>
              </a:rPr>
              <a:t>Introduce yourself to your neighbor(s) and answer the following questions:</a:t>
            </a:r>
          </a:p>
          <a:p>
            <a:r>
              <a:rPr lang="en-US" sz="2400" dirty="0"/>
              <a:t>What is an ecosystem?</a:t>
            </a:r>
          </a:p>
          <a:p>
            <a:pPr lvl="1"/>
            <a:r>
              <a:rPr lang="en-US" sz="2000" dirty="0"/>
              <a:t>List some examples &amp; describe them</a:t>
            </a:r>
          </a:p>
          <a:p>
            <a:r>
              <a:rPr lang="en-US" sz="2400" dirty="0"/>
              <a:t>Why are ecosystems important? </a:t>
            </a:r>
          </a:p>
          <a:p>
            <a:pPr lvl="1"/>
            <a:r>
              <a:rPr lang="en-US" sz="2000" dirty="0"/>
              <a:t>Give examples of different </a:t>
            </a:r>
            <a:r>
              <a:rPr lang="en-US" sz="2000" b="1" dirty="0">
                <a:solidFill>
                  <a:schemeClr val="accent2">
                    <a:lumMod val="75000"/>
                  </a:schemeClr>
                </a:solidFill>
              </a:rPr>
              <a:t>ecosystem services*</a:t>
            </a:r>
          </a:p>
          <a:p>
            <a:r>
              <a:rPr lang="en-US" sz="2400" dirty="0"/>
              <a:t> What is restoration ecology? (Make an inference if you are unsure)</a:t>
            </a:r>
          </a:p>
          <a:p>
            <a:pPr lvl="1"/>
            <a:r>
              <a:rPr lang="en-US" sz="2000" dirty="0"/>
              <a:t>What do you think it entails? </a:t>
            </a:r>
          </a:p>
        </p:txBody>
      </p:sp>
      <p:sp>
        <p:nvSpPr>
          <p:cNvPr id="4" name="TextBox 3">
            <a:extLst>
              <a:ext uri="{FF2B5EF4-FFF2-40B4-BE49-F238E27FC236}">
                <a16:creationId xmlns:a16="http://schemas.microsoft.com/office/drawing/2014/main" id="{55D889D7-39AE-B54B-A427-DEF1D55AC05E}"/>
              </a:ext>
            </a:extLst>
          </p:cNvPr>
          <p:cNvSpPr txBox="1"/>
          <p:nvPr/>
        </p:nvSpPr>
        <p:spPr>
          <a:xfrm>
            <a:off x="2125902" y="6462156"/>
            <a:ext cx="6673492" cy="307777"/>
          </a:xfrm>
          <a:prstGeom prst="rect">
            <a:avLst/>
          </a:prstGeom>
          <a:noFill/>
        </p:spPr>
        <p:txBody>
          <a:bodyPr wrap="square" rtlCol="0">
            <a:spAutoFit/>
          </a:bodyPr>
          <a:lstStyle/>
          <a:p>
            <a:r>
              <a:rPr lang="en-US" sz="1400" b="1" dirty="0">
                <a:solidFill>
                  <a:schemeClr val="accent2">
                    <a:lumMod val="75000"/>
                  </a:schemeClr>
                </a:solidFill>
              </a:rPr>
              <a:t>*Ecosystem services: </a:t>
            </a:r>
            <a:r>
              <a:rPr lang="en-US" sz="1400" dirty="0"/>
              <a:t>benefits that ecosystems provide humans </a:t>
            </a:r>
          </a:p>
        </p:txBody>
      </p:sp>
      <p:pic>
        <p:nvPicPr>
          <p:cNvPr id="2050" name="Picture 2" descr="Ecosystem/Nature">
            <a:extLst>
              <a:ext uri="{FF2B5EF4-FFF2-40B4-BE49-F238E27FC236}">
                <a16:creationId xmlns:a16="http://schemas.microsoft.com/office/drawing/2014/main" id="{DC6B199F-15F5-6E44-897D-D998F98D88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995" y="1384304"/>
            <a:ext cx="6222671" cy="46670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6BE594C-A2B3-C441-925B-A0944D1744CF}"/>
              </a:ext>
            </a:extLst>
          </p:cNvPr>
          <p:cNvSpPr txBox="1"/>
          <p:nvPr/>
        </p:nvSpPr>
        <p:spPr>
          <a:xfrm>
            <a:off x="4846794" y="6048992"/>
            <a:ext cx="6673492" cy="230832"/>
          </a:xfrm>
          <a:prstGeom prst="rect">
            <a:avLst/>
          </a:prstGeom>
          <a:noFill/>
        </p:spPr>
        <p:txBody>
          <a:bodyPr wrap="square" rtlCol="0">
            <a:spAutoFit/>
          </a:bodyPr>
          <a:lstStyle/>
          <a:p>
            <a:pPr algn="r"/>
            <a:r>
              <a:rPr lang="en-US" sz="900" dirty="0">
                <a:solidFill>
                  <a:srgbClr val="99CA3C"/>
                </a:solidFill>
                <a:hlinkClick r:id="rId3">
                  <a:extLst>
                    <a:ext uri="{A12FA001-AC4F-418D-AE19-62706E023703}">
                      <ahyp:hlinkClr xmlns:ahyp="http://schemas.microsoft.com/office/drawing/2018/hyperlinkcolor" val="tx"/>
                    </a:ext>
                  </a:extLst>
                </a:hlinkClick>
              </a:rPr>
              <a:t>"</a:t>
            </a:r>
            <a:r>
              <a:rPr lang="en-US" sz="900" dirty="0">
                <a:hlinkClick r:id="rId3">
                  <a:extLst>
                    <a:ext uri="{A12FA001-AC4F-418D-AE19-62706E023703}">
                      <ahyp:hlinkClr xmlns:ahyp="http://schemas.microsoft.com/office/drawing/2018/hyperlinkcolor" val="tx"/>
                    </a:ext>
                  </a:extLst>
                </a:hlinkClick>
              </a:rPr>
              <a:t>Ecosystem/Nature"</a:t>
            </a:r>
            <a:r>
              <a:rPr lang="en-US" sz="900" dirty="0"/>
              <a:t> by </a:t>
            </a:r>
            <a:r>
              <a:rPr lang="en-US" sz="900" dirty="0">
                <a:hlinkClick r:id="rId4">
                  <a:extLst>
                    <a:ext uri="{A12FA001-AC4F-418D-AE19-62706E023703}">
                      <ahyp:hlinkClr xmlns:ahyp="http://schemas.microsoft.com/office/drawing/2018/hyperlinkcolor" val="tx"/>
                    </a:ext>
                  </a:extLst>
                </a:hlinkClick>
              </a:rPr>
              <a:t>biodiversity western ghats(before it is gone)</a:t>
            </a:r>
            <a:r>
              <a:rPr lang="en-US" sz="900" dirty="0"/>
              <a:t> is licensed under CC 2.0</a:t>
            </a:r>
          </a:p>
        </p:txBody>
      </p:sp>
    </p:spTree>
    <p:extLst>
      <p:ext uri="{BB962C8B-B14F-4D97-AF65-F5344CB8AC3E}">
        <p14:creationId xmlns:p14="http://schemas.microsoft.com/office/powerpoint/2010/main" val="1924965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3D3C-1A14-3C4F-A93A-A6D06E560FC9}"/>
              </a:ext>
            </a:extLst>
          </p:cNvPr>
          <p:cNvSpPr>
            <a:spLocks noGrp="1"/>
          </p:cNvSpPr>
          <p:nvPr>
            <p:ph type="title"/>
          </p:nvPr>
        </p:nvSpPr>
        <p:spPr>
          <a:xfrm>
            <a:off x="6090445" y="609600"/>
            <a:ext cx="3183556" cy="1320800"/>
          </a:xfrm>
        </p:spPr>
        <p:txBody>
          <a:bodyPr anchor="ctr">
            <a:normAutofit/>
          </a:bodyPr>
          <a:lstStyle/>
          <a:p>
            <a:pPr>
              <a:lnSpc>
                <a:spcPct val="90000"/>
              </a:lnSpc>
            </a:pPr>
            <a:r>
              <a:rPr lang="en-US" sz="3100" dirty="0"/>
              <a:t>Recap: What are Ecosystems? </a:t>
            </a:r>
          </a:p>
        </p:txBody>
      </p:sp>
      <p:sp>
        <p:nvSpPr>
          <p:cNvPr id="3" name="Content Placeholder 2">
            <a:extLst>
              <a:ext uri="{FF2B5EF4-FFF2-40B4-BE49-F238E27FC236}">
                <a16:creationId xmlns:a16="http://schemas.microsoft.com/office/drawing/2014/main" id="{801A6AB5-62CD-2F48-A5A8-FAB36BF5C0D8}"/>
              </a:ext>
            </a:extLst>
          </p:cNvPr>
          <p:cNvSpPr>
            <a:spLocks noGrp="1"/>
          </p:cNvSpPr>
          <p:nvPr>
            <p:ph idx="1"/>
          </p:nvPr>
        </p:nvSpPr>
        <p:spPr>
          <a:xfrm>
            <a:off x="6094410" y="2160589"/>
            <a:ext cx="3635378" cy="3880773"/>
          </a:xfrm>
        </p:spPr>
        <p:txBody>
          <a:bodyPr>
            <a:normAutofit/>
          </a:bodyPr>
          <a:lstStyle/>
          <a:p>
            <a:pPr marL="0" indent="0">
              <a:buNone/>
            </a:pPr>
            <a:r>
              <a:rPr lang="en-US" sz="1700" dirty="0"/>
              <a:t>An </a:t>
            </a:r>
            <a:r>
              <a:rPr lang="en-US" sz="1700" b="1" dirty="0"/>
              <a:t>ecosystem </a:t>
            </a:r>
            <a:r>
              <a:rPr lang="en-US" sz="1700" dirty="0"/>
              <a:t>is an area where living organisms interact with both each other as well as the non-living parts of the environment.</a:t>
            </a:r>
          </a:p>
          <a:p>
            <a:pPr marL="0" indent="0">
              <a:buNone/>
            </a:pPr>
            <a:endParaRPr lang="en-US" sz="1700" dirty="0"/>
          </a:p>
          <a:p>
            <a:pPr marL="0" indent="0">
              <a:buNone/>
            </a:pPr>
            <a:r>
              <a:rPr lang="en-US" sz="1700" dirty="0"/>
              <a:t>Ecosystems consist of both:</a:t>
            </a:r>
          </a:p>
          <a:p>
            <a:r>
              <a:rPr lang="en-US" sz="1700" b="1" dirty="0"/>
              <a:t>Biotic</a:t>
            </a:r>
            <a:r>
              <a:rPr lang="en-US" sz="1700" dirty="0"/>
              <a:t> factors </a:t>
            </a:r>
          </a:p>
          <a:p>
            <a:pPr lvl="1"/>
            <a:r>
              <a:rPr lang="en-US" sz="1700" dirty="0"/>
              <a:t>Animals, plants, bacteria</a:t>
            </a:r>
          </a:p>
          <a:p>
            <a:r>
              <a:rPr lang="en-US" sz="1700" b="1" dirty="0"/>
              <a:t>Abiotic</a:t>
            </a:r>
            <a:r>
              <a:rPr lang="en-US" sz="1700" dirty="0"/>
              <a:t> factors </a:t>
            </a:r>
          </a:p>
          <a:p>
            <a:pPr lvl="1"/>
            <a:r>
              <a:rPr lang="en-US" sz="1700" dirty="0"/>
              <a:t>Soil, rocks, air, sunlight… </a:t>
            </a:r>
          </a:p>
        </p:txBody>
      </p:sp>
      <p:pic>
        <p:nvPicPr>
          <p:cNvPr id="1028" name="Picture 4" descr="Understanding Your Workplace Ecosystem — AIS Collaborations">
            <a:extLst>
              <a:ext uri="{FF2B5EF4-FFF2-40B4-BE49-F238E27FC236}">
                <a16:creationId xmlns:a16="http://schemas.microsoft.com/office/drawing/2014/main" id="{3B61ABE2-4682-A54A-A387-E7FC3F7C3B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9814" y="1265082"/>
            <a:ext cx="5062993" cy="43162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61A31C6-6132-3B4E-9DD4-0AD8671FE704}"/>
              </a:ext>
            </a:extLst>
          </p:cNvPr>
          <p:cNvSpPr txBox="1"/>
          <p:nvPr/>
        </p:nvSpPr>
        <p:spPr>
          <a:xfrm>
            <a:off x="761713" y="5581283"/>
            <a:ext cx="5062993" cy="369332"/>
          </a:xfrm>
          <a:prstGeom prst="rect">
            <a:avLst/>
          </a:prstGeom>
          <a:noFill/>
        </p:spPr>
        <p:txBody>
          <a:bodyPr wrap="square" rtlCol="0">
            <a:spAutoFit/>
          </a:bodyPr>
          <a:lstStyle/>
          <a:p>
            <a:r>
              <a:rPr lang="en-US" sz="900" dirty="0"/>
              <a:t>https://</a:t>
            </a:r>
            <a:r>
              <a:rPr lang="en-US" sz="900" dirty="0" err="1"/>
              <a:t>www.aiscollaborations.com</a:t>
            </a:r>
            <a:r>
              <a:rPr lang="en-US" sz="900" dirty="0"/>
              <a:t>/process-this-blog/2018/8/10/understanding-your-workplace-ecosystem</a:t>
            </a:r>
          </a:p>
        </p:txBody>
      </p:sp>
    </p:spTree>
    <p:extLst>
      <p:ext uri="{BB962C8B-B14F-4D97-AF65-F5344CB8AC3E}">
        <p14:creationId xmlns:p14="http://schemas.microsoft.com/office/powerpoint/2010/main" val="2263732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4" name="Rectangle 7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8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8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Freeform: Shape 8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B742C8F-8813-364A-8F92-24CC983A27EF}"/>
              </a:ext>
            </a:extLst>
          </p:cNvPr>
          <p:cNvSpPr>
            <a:spLocks noGrp="1"/>
          </p:cNvSpPr>
          <p:nvPr>
            <p:ph type="title"/>
          </p:nvPr>
        </p:nvSpPr>
        <p:spPr>
          <a:xfrm>
            <a:off x="7181723" y="609600"/>
            <a:ext cx="4512989" cy="2227730"/>
          </a:xfrm>
        </p:spPr>
        <p:txBody>
          <a:bodyPr anchor="ctr">
            <a:normAutofit/>
          </a:bodyPr>
          <a:lstStyle/>
          <a:p>
            <a:r>
              <a:rPr lang="en-US" dirty="0">
                <a:solidFill>
                  <a:srgbClr val="FFFFFF"/>
                </a:solidFill>
              </a:rPr>
              <a:t>What is Ecological Restoration? </a:t>
            </a:r>
          </a:p>
        </p:txBody>
      </p:sp>
      <p:pic>
        <p:nvPicPr>
          <p:cNvPr id="4098" name="Picture 2" descr="BLM Embraces Partnerships to Restore New Mexico">
            <a:extLst>
              <a:ext uri="{FF2B5EF4-FFF2-40B4-BE49-F238E27FC236}">
                <a16:creationId xmlns:a16="http://schemas.microsoft.com/office/drawing/2014/main" id="{6A5A40D5-6B84-5E42-852B-0B00812C51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60" r="1" b="8231"/>
          <a:stretch/>
        </p:blipFill>
        <p:spPr bwMode="auto">
          <a:xfrm>
            <a:off x="290390" y="428625"/>
            <a:ext cx="4342027" cy="551956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9F0A50A-E406-5F42-B9CC-B8D46E2C30F9}"/>
              </a:ext>
            </a:extLst>
          </p:cNvPr>
          <p:cNvSpPr>
            <a:spLocks noGrp="1"/>
          </p:cNvSpPr>
          <p:nvPr>
            <p:ph idx="1"/>
          </p:nvPr>
        </p:nvSpPr>
        <p:spPr>
          <a:xfrm>
            <a:off x="7181725" y="2837329"/>
            <a:ext cx="4512988" cy="3317938"/>
          </a:xfrm>
        </p:spPr>
        <p:txBody>
          <a:bodyPr anchor="t">
            <a:normAutofit/>
          </a:bodyPr>
          <a:lstStyle/>
          <a:p>
            <a:pPr marL="0" indent="0">
              <a:buNone/>
            </a:pPr>
            <a:r>
              <a:rPr lang="en-US" b="1" dirty="0">
                <a:solidFill>
                  <a:schemeClr val="accent1">
                    <a:lumMod val="40000"/>
                    <a:lumOff val="60000"/>
                  </a:schemeClr>
                </a:solidFill>
              </a:rPr>
              <a:t>Ecological restoration </a:t>
            </a:r>
            <a:r>
              <a:rPr lang="en-US" dirty="0">
                <a:solidFill>
                  <a:srgbClr val="FFFFFF"/>
                </a:solidFill>
              </a:rPr>
              <a:t>is the process, via human intervention, of assisting and renewing an ecosystem that has been disturbed: this can be anywhere from mildly degraded to completely destroyed. </a:t>
            </a:r>
          </a:p>
          <a:p>
            <a:pPr marL="0" indent="0">
              <a:buNone/>
            </a:pPr>
            <a:endParaRPr lang="en-US" dirty="0">
              <a:solidFill>
                <a:srgbClr val="FFFFFF"/>
              </a:solidFill>
            </a:endParaRPr>
          </a:p>
          <a:p>
            <a:pPr marL="0" indent="0">
              <a:buNone/>
            </a:pPr>
            <a:r>
              <a:rPr lang="en-US" dirty="0">
                <a:solidFill>
                  <a:srgbClr val="FFFFFF"/>
                </a:solidFill>
              </a:rPr>
              <a:t>Oftentimes intense </a:t>
            </a:r>
            <a:r>
              <a:rPr lang="en-US" b="1" dirty="0">
                <a:solidFill>
                  <a:schemeClr val="accent1">
                    <a:lumMod val="40000"/>
                    <a:lumOff val="60000"/>
                  </a:schemeClr>
                </a:solidFill>
              </a:rPr>
              <a:t>disturbances</a:t>
            </a:r>
            <a:r>
              <a:rPr lang="en-US" dirty="0">
                <a:solidFill>
                  <a:srgbClr val="FFFFFF"/>
                </a:solidFill>
              </a:rPr>
              <a:t>, whether natural or human-induced, can alter entire ecosystems. </a:t>
            </a:r>
          </a:p>
          <a:p>
            <a:pPr marL="0" indent="0">
              <a:buNone/>
            </a:pPr>
            <a:endParaRPr lang="en-US" dirty="0">
              <a:solidFill>
                <a:srgbClr val="FFFFFF"/>
              </a:solidFill>
            </a:endParaRPr>
          </a:p>
        </p:txBody>
      </p:sp>
      <p:sp>
        <p:nvSpPr>
          <p:cNvPr id="4" name="TextBox 3">
            <a:extLst>
              <a:ext uri="{FF2B5EF4-FFF2-40B4-BE49-F238E27FC236}">
                <a16:creationId xmlns:a16="http://schemas.microsoft.com/office/drawing/2014/main" id="{BF568DED-0FD5-6B4B-B10A-41F504A0D7EF}"/>
              </a:ext>
            </a:extLst>
          </p:cNvPr>
          <p:cNvSpPr txBox="1"/>
          <p:nvPr/>
        </p:nvSpPr>
        <p:spPr>
          <a:xfrm>
            <a:off x="7280048" y="6329660"/>
            <a:ext cx="4966667" cy="523220"/>
          </a:xfrm>
          <a:prstGeom prst="rect">
            <a:avLst/>
          </a:prstGeom>
          <a:noFill/>
        </p:spPr>
        <p:txBody>
          <a:bodyPr wrap="square" rtlCol="0">
            <a:spAutoFit/>
          </a:bodyPr>
          <a:lstStyle/>
          <a:p>
            <a:r>
              <a:rPr lang="en-US" sz="1400" b="1" dirty="0">
                <a:solidFill>
                  <a:schemeClr val="accent1">
                    <a:lumMod val="40000"/>
                    <a:lumOff val="60000"/>
                  </a:schemeClr>
                </a:solidFill>
              </a:rPr>
              <a:t>Disturbance</a:t>
            </a:r>
            <a:r>
              <a:rPr lang="en-US" sz="1400" dirty="0">
                <a:solidFill>
                  <a:schemeClr val="bg1"/>
                </a:solidFill>
              </a:rPr>
              <a:t>: environmental change that affects ecosystem structure &amp; function</a:t>
            </a:r>
          </a:p>
        </p:txBody>
      </p:sp>
      <p:sp>
        <p:nvSpPr>
          <p:cNvPr id="5" name="TextBox 4">
            <a:extLst>
              <a:ext uri="{FF2B5EF4-FFF2-40B4-BE49-F238E27FC236}">
                <a16:creationId xmlns:a16="http://schemas.microsoft.com/office/drawing/2014/main" id="{0F4F1C9A-29D6-6D45-A0CB-84FD3A56EE12}"/>
              </a:ext>
            </a:extLst>
          </p:cNvPr>
          <p:cNvSpPr txBox="1"/>
          <p:nvPr/>
        </p:nvSpPr>
        <p:spPr>
          <a:xfrm>
            <a:off x="443532" y="5955212"/>
            <a:ext cx="3486150" cy="400110"/>
          </a:xfrm>
          <a:prstGeom prst="rect">
            <a:avLst/>
          </a:prstGeom>
          <a:noFill/>
        </p:spPr>
        <p:txBody>
          <a:bodyPr wrap="square" rtlCol="0">
            <a:spAutoFit/>
          </a:bodyPr>
          <a:lstStyle/>
          <a:p>
            <a:r>
              <a:rPr lang="en-US" sz="1000" dirty="0">
                <a:solidFill>
                  <a:schemeClr val="tx1">
                    <a:lumMod val="75000"/>
                    <a:lumOff val="25000"/>
                  </a:schemeClr>
                </a:solidFill>
              </a:rPr>
              <a:t>"</a:t>
            </a:r>
            <a:r>
              <a:rPr lang="en-US" sz="1000" dirty="0">
                <a:solidFill>
                  <a:schemeClr val="tx1">
                    <a:lumMod val="75000"/>
                    <a:lumOff val="25000"/>
                  </a:schemeClr>
                </a:solidFill>
                <a:hlinkClick r:id="rId3">
                  <a:extLst>
                    <a:ext uri="{A12FA001-AC4F-418D-AE19-62706E023703}">
                      <ahyp:hlinkClr xmlns:ahyp="http://schemas.microsoft.com/office/drawing/2018/hyperlinkcolor" val="tx"/>
                    </a:ext>
                  </a:extLst>
                </a:hlinkClick>
              </a:rPr>
              <a:t>BLM Embraces Partnerships to Restore New Mexico</a:t>
            </a:r>
            <a:r>
              <a:rPr lang="en-US" sz="1000" dirty="0">
                <a:solidFill>
                  <a:schemeClr val="tx1">
                    <a:lumMod val="75000"/>
                    <a:lumOff val="25000"/>
                  </a:schemeClr>
                </a:solidFill>
              </a:rPr>
              <a:t>" by </a:t>
            </a:r>
            <a:r>
              <a:rPr lang="en-US" sz="900" dirty="0">
                <a:solidFill>
                  <a:schemeClr val="tx1">
                    <a:lumMod val="75000"/>
                    <a:lumOff val="25000"/>
                  </a:schemeClr>
                </a:solidFill>
                <a:hlinkClick r:id="rId4">
                  <a:extLst>
                    <a:ext uri="{A12FA001-AC4F-418D-AE19-62706E023703}">
                      <ahyp:hlinkClr xmlns:ahyp="http://schemas.microsoft.com/office/drawing/2018/hyperlinkcolor" val="tx"/>
                    </a:ext>
                  </a:extLst>
                </a:hlinkClick>
              </a:rPr>
              <a:t>mypubliclands</a:t>
            </a:r>
            <a:r>
              <a:rPr lang="en-US" sz="1000" dirty="0">
                <a:solidFill>
                  <a:schemeClr val="tx1">
                    <a:lumMod val="75000"/>
                    <a:lumOff val="25000"/>
                  </a:schemeClr>
                </a:solidFill>
              </a:rPr>
              <a:t> is marked with </a:t>
            </a:r>
            <a:r>
              <a:rPr lang="en-US" sz="1000" cap="all" dirty="0">
                <a:solidFill>
                  <a:schemeClr val="tx1">
                    <a:lumMod val="75000"/>
                    <a:lumOff val="25000"/>
                  </a:schemeClr>
                </a:solidFill>
                <a:hlinkClick r:id="rId5">
                  <a:extLst>
                    <a:ext uri="{A12FA001-AC4F-418D-AE19-62706E023703}">
                      <ahyp:hlinkClr xmlns:ahyp="http://schemas.microsoft.com/office/drawing/2018/hyperlinkcolor" val="tx"/>
                    </a:ext>
                  </a:extLst>
                </a:hlinkClick>
              </a:rPr>
              <a:t>CC BY 2.0</a:t>
            </a:r>
            <a:r>
              <a:rPr lang="en-US" sz="1000" dirty="0">
                <a:solidFill>
                  <a:schemeClr val="tx1">
                    <a:lumMod val="75000"/>
                    <a:lumOff val="25000"/>
                  </a:schemeClr>
                </a:solidFill>
              </a:rPr>
              <a:t>.</a:t>
            </a:r>
          </a:p>
        </p:txBody>
      </p:sp>
    </p:spTree>
    <p:extLst>
      <p:ext uri="{BB962C8B-B14F-4D97-AF65-F5344CB8AC3E}">
        <p14:creationId xmlns:p14="http://schemas.microsoft.com/office/powerpoint/2010/main" val="1512366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312EF-4F24-D54F-9D7A-5B26CF6601C2}"/>
              </a:ext>
            </a:extLst>
          </p:cNvPr>
          <p:cNvSpPr>
            <a:spLocks noGrp="1"/>
          </p:cNvSpPr>
          <p:nvPr>
            <p:ph type="title"/>
          </p:nvPr>
        </p:nvSpPr>
        <p:spPr>
          <a:xfrm>
            <a:off x="5536734" y="481008"/>
            <a:ext cx="3737268" cy="1320800"/>
          </a:xfrm>
        </p:spPr>
        <p:txBody>
          <a:bodyPr>
            <a:normAutofit/>
          </a:bodyPr>
          <a:lstStyle/>
          <a:p>
            <a:r>
              <a:rPr lang="en-US" sz="3300"/>
              <a:t>Disturbance Levels &amp; Example Causes</a:t>
            </a:r>
          </a:p>
        </p:txBody>
      </p:sp>
      <p:sp>
        <p:nvSpPr>
          <p:cNvPr id="3" name="Content Placeholder 2">
            <a:extLst>
              <a:ext uri="{FF2B5EF4-FFF2-40B4-BE49-F238E27FC236}">
                <a16:creationId xmlns:a16="http://schemas.microsoft.com/office/drawing/2014/main" id="{802C4FEC-9655-EA41-8998-D2572B33BBEA}"/>
              </a:ext>
            </a:extLst>
          </p:cNvPr>
          <p:cNvSpPr>
            <a:spLocks noGrp="1"/>
          </p:cNvSpPr>
          <p:nvPr>
            <p:ph idx="1"/>
          </p:nvPr>
        </p:nvSpPr>
        <p:spPr>
          <a:xfrm>
            <a:off x="5209563" y="1801808"/>
            <a:ext cx="6249012" cy="4813305"/>
          </a:xfrm>
        </p:spPr>
        <p:txBody>
          <a:bodyPr>
            <a:normAutofit fontScale="92500" lnSpcReduction="10000"/>
          </a:bodyPr>
          <a:lstStyle/>
          <a:p>
            <a:pPr marL="0" indent="0">
              <a:lnSpc>
                <a:spcPct val="90000"/>
              </a:lnSpc>
              <a:buNone/>
            </a:pPr>
            <a:r>
              <a:rPr lang="en-US" sz="2200" b="1" dirty="0">
                <a:solidFill>
                  <a:schemeClr val="accent1">
                    <a:lumMod val="40000"/>
                    <a:lumOff val="60000"/>
                  </a:schemeClr>
                </a:solidFill>
              </a:rPr>
              <a:t>Damaged: </a:t>
            </a:r>
            <a:r>
              <a:rPr lang="en-US" sz="2200" dirty="0"/>
              <a:t>acute, distinct negative impact </a:t>
            </a:r>
          </a:p>
          <a:p>
            <a:pPr>
              <a:lnSpc>
                <a:spcPct val="90000"/>
              </a:lnSpc>
            </a:pPr>
            <a:r>
              <a:rPr lang="en-US" sz="2200" dirty="0"/>
              <a:t>Road construction, invasive species, poaching, selective logging </a:t>
            </a:r>
          </a:p>
          <a:p>
            <a:pPr marL="0" indent="0">
              <a:lnSpc>
                <a:spcPct val="90000"/>
              </a:lnSpc>
              <a:buNone/>
            </a:pPr>
            <a:endParaRPr lang="en-US" sz="2200" dirty="0"/>
          </a:p>
          <a:p>
            <a:pPr marL="0" indent="0">
              <a:lnSpc>
                <a:spcPct val="90000"/>
              </a:lnSpc>
              <a:buNone/>
            </a:pPr>
            <a:r>
              <a:rPr lang="en-US" sz="2200" b="1" dirty="0">
                <a:solidFill>
                  <a:schemeClr val="accent1">
                    <a:lumMod val="40000"/>
                    <a:lumOff val="60000"/>
                  </a:schemeClr>
                </a:solidFill>
              </a:rPr>
              <a:t>Degraded: </a:t>
            </a:r>
            <a:r>
              <a:rPr lang="en-US" sz="2200" dirty="0"/>
              <a:t>intense human impacts that lead to more severe disruptions in ecosystem function/structure/composition &amp; biodiversity loss </a:t>
            </a:r>
          </a:p>
          <a:p>
            <a:pPr>
              <a:lnSpc>
                <a:spcPct val="90000"/>
              </a:lnSpc>
            </a:pPr>
            <a:r>
              <a:rPr lang="en-US" sz="2200" dirty="0"/>
              <a:t>Persistent invasive species presence, long term overgrazing &amp; fishing/hunting</a:t>
            </a:r>
          </a:p>
          <a:p>
            <a:pPr marL="0" indent="0">
              <a:lnSpc>
                <a:spcPct val="90000"/>
              </a:lnSpc>
              <a:buNone/>
            </a:pPr>
            <a:endParaRPr lang="en-US" sz="2200" dirty="0"/>
          </a:p>
          <a:p>
            <a:pPr marL="0" indent="0">
              <a:lnSpc>
                <a:spcPct val="90000"/>
              </a:lnSpc>
              <a:buNone/>
            </a:pPr>
            <a:r>
              <a:rPr lang="en-US" sz="2200" b="1" dirty="0">
                <a:solidFill>
                  <a:schemeClr val="accent1">
                    <a:lumMod val="40000"/>
                    <a:lumOff val="60000"/>
                  </a:schemeClr>
                </a:solidFill>
              </a:rPr>
              <a:t>Destroyed: </a:t>
            </a:r>
            <a:r>
              <a:rPr lang="en-US" sz="2200" dirty="0"/>
              <a:t>degradation so severe it completely wrecks physical environment and eliminates all macroscopic life (most chronic level of disturbance)</a:t>
            </a:r>
          </a:p>
          <a:p>
            <a:pPr>
              <a:lnSpc>
                <a:spcPct val="90000"/>
              </a:lnSpc>
            </a:pPr>
            <a:r>
              <a:rPr lang="en-US" sz="2200" dirty="0"/>
              <a:t>Mining, urbanization, coastal erosion, land clearing</a:t>
            </a:r>
          </a:p>
          <a:p>
            <a:pPr>
              <a:lnSpc>
                <a:spcPct val="90000"/>
              </a:lnSpc>
            </a:pPr>
            <a:endParaRPr lang="en-US" sz="1300" dirty="0"/>
          </a:p>
        </p:txBody>
      </p:sp>
      <p:pic>
        <p:nvPicPr>
          <p:cNvPr id="5122" name="Picture 2" descr="Buffalo District continues GLRI ecological restoration at Walnut Beach">
            <a:extLst>
              <a:ext uri="{FF2B5EF4-FFF2-40B4-BE49-F238E27FC236}">
                <a16:creationId xmlns:a16="http://schemas.microsoft.com/office/drawing/2014/main" id="{4CE1013A-686C-8743-B2B0-2EFE2F5130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751" r="13249"/>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71" name="Isosceles Triangle 7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9DC17E10-DF17-E545-AAA3-BC924A195EA2}"/>
              </a:ext>
            </a:extLst>
          </p:cNvPr>
          <p:cNvSpPr txBox="1"/>
          <p:nvPr/>
        </p:nvSpPr>
        <p:spPr>
          <a:xfrm>
            <a:off x="0" y="6430447"/>
            <a:ext cx="3557587" cy="369332"/>
          </a:xfrm>
          <a:prstGeom prst="rect">
            <a:avLst/>
          </a:prstGeom>
          <a:noFill/>
        </p:spPr>
        <p:txBody>
          <a:bodyPr wrap="square" rtlCol="0">
            <a:spAutoFit/>
          </a:bodyPr>
          <a:lstStyle/>
          <a:p>
            <a:r>
              <a:rPr lang="en-US" sz="900" dirty="0"/>
              <a:t>"</a:t>
            </a:r>
            <a:r>
              <a:rPr lang="en-US" sz="900" dirty="0">
                <a:hlinkClick r:id="rId3">
                  <a:extLst>
                    <a:ext uri="{A12FA001-AC4F-418D-AE19-62706E023703}">
                      <ahyp:hlinkClr xmlns:ahyp="http://schemas.microsoft.com/office/drawing/2018/hyperlinkcolor" val="tx"/>
                    </a:ext>
                  </a:extLst>
                </a:hlinkClick>
              </a:rPr>
              <a:t>Buffalo District continues GLRI ecological restoration at Walnut Beach</a:t>
            </a:r>
            <a:r>
              <a:rPr lang="en-US" sz="900" dirty="0"/>
              <a:t>" by </a:t>
            </a:r>
            <a:r>
              <a:rPr lang="en-US" sz="800" dirty="0">
                <a:hlinkClick r:id="rId4">
                  <a:extLst>
                    <a:ext uri="{A12FA001-AC4F-418D-AE19-62706E023703}">
                      <ahyp:hlinkClr xmlns:ahyp="http://schemas.microsoft.com/office/drawing/2018/hyperlinkcolor" val="tx"/>
                    </a:ext>
                  </a:extLst>
                </a:hlinkClick>
              </a:rPr>
              <a:t>USACE</a:t>
            </a:r>
            <a:r>
              <a:rPr lang="en-US" sz="900" dirty="0">
                <a:hlinkClick r:id="rId4">
                  <a:extLst>
                    <a:ext uri="{A12FA001-AC4F-418D-AE19-62706E023703}">
                      <ahyp:hlinkClr xmlns:ahyp="http://schemas.microsoft.com/office/drawing/2018/hyperlinkcolor" val="tx"/>
                    </a:ext>
                  </a:extLst>
                </a:hlinkClick>
              </a:rPr>
              <a:t> Buffalo</a:t>
            </a:r>
            <a:r>
              <a:rPr lang="en-US" sz="900" dirty="0"/>
              <a:t> is marked with </a:t>
            </a:r>
            <a:r>
              <a:rPr lang="en-US" sz="900" cap="all" dirty="0">
                <a:hlinkClick r:id="rId5">
                  <a:extLst>
                    <a:ext uri="{A12FA001-AC4F-418D-AE19-62706E023703}">
                      <ahyp:hlinkClr xmlns:ahyp="http://schemas.microsoft.com/office/drawing/2018/hyperlinkcolor" val="tx"/>
                    </a:ext>
                  </a:extLst>
                </a:hlinkClick>
              </a:rPr>
              <a:t>CC BY-ND 2.0</a:t>
            </a:r>
            <a:r>
              <a:rPr lang="en-US" sz="900" dirty="0"/>
              <a:t>.</a:t>
            </a:r>
          </a:p>
        </p:txBody>
      </p:sp>
    </p:spTree>
    <p:extLst>
      <p:ext uri="{BB962C8B-B14F-4D97-AF65-F5344CB8AC3E}">
        <p14:creationId xmlns:p14="http://schemas.microsoft.com/office/powerpoint/2010/main" val="129027266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54517-367E-4648-9D90-E118FAE781C0}"/>
              </a:ext>
            </a:extLst>
          </p:cNvPr>
          <p:cNvSpPr>
            <a:spLocks noGrp="1"/>
          </p:cNvSpPr>
          <p:nvPr>
            <p:ph type="title"/>
          </p:nvPr>
        </p:nvSpPr>
        <p:spPr>
          <a:xfrm>
            <a:off x="4325372" y="609600"/>
            <a:ext cx="5293641" cy="1320800"/>
          </a:xfrm>
        </p:spPr>
        <p:txBody>
          <a:bodyPr anchor="ctr">
            <a:normAutofit/>
          </a:bodyPr>
          <a:lstStyle/>
          <a:p>
            <a:pPr>
              <a:lnSpc>
                <a:spcPct val="90000"/>
              </a:lnSpc>
            </a:pPr>
            <a:r>
              <a:rPr lang="en-US" sz="2800" dirty="0"/>
              <a:t>Disturbances Affect Both Ecosystem Function &amp; Structure </a:t>
            </a:r>
          </a:p>
        </p:txBody>
      </p:sp>
      <p:pic>
        <p:nvPicPr>
          <p:cNvPr id="7" name="Picture 6" descr="Table&#10;&#10;Description automatically generated">
            <a:extLst>
              <a:ext uri="{FF2B5EF4-FFF2-40B4-BE49-F238E27FC236}">
                <a16:creationId xmlns:a16="http://schemas.microsoft.com/office/drawing/2014/main" id="{2334AEF7-BA40-4F42-93F0-0D73D8E3DF53}"/>
              </a:ext>
            </a:extLst>
          </p:cNvPr>
          <p:cNvPicPr>
            <a:picLocks noChangeAspect="1"/>
          </p:cNvPicPr>
          <p:nvPr/>
        </p:nvPicPr>
        <p:blipFill>
          <a:blip r:embed="rId2"/>
          <a:stretch>
            <a:fillRect/>
          </a:stretch>
        </p:blipFill>
        <p:spPr>
          <a:xfrm>
            <a:off x="941566" y="804669"/>
            <a:ext cx="2968196" cy="5095617"/>
          </a:xfrm>
          <a:prstGeom prst="rect">
            <a:avLst/>
          </a:prstGeom>
        </p:spPr>
      </p:pic>
      <p:sp>
        <p:nvSpPr>
          <p:cNvPr id="3" name="Content Placeholder 2">
            <a:extLst>
              <a:ext uri="{FF2B5EF4-FFF2-40B4-BE49-F238E27FC236}">
                <a16:creationId xmlns:a16="http://schemas.microsoft.com/office/drawing/2014/main" id="{CE80BA57-243E-DA40-A5C9-0C2E45F02647}"/>
              </a:ext>
            </a:extLst>
          </p:cNvPr>
          <p:cNvSpPr>
            <a:spLocks noGrp="1"/>
          </p:cNvSpPr>
          <p:nvPr>
            <p:ph idx="1"/>
          </p:nvPr>
        </p:nvSpPr>
        <p:spPr>
          <a:xfrm>
            <a:off x="4349123" y="2160590"/>
            <a:ext cx="4921876" cy="3739698"/>
          </a:xfrm>
        </p:spPr>
        <p:txBody>
          <a:bodyPr>
            <a:normAutofit/>
          </a:bodyPr>
          <a:lstStyle/>
          <a:p>
            <a:pPr marL="0" indent="0">
              <a:buNone/>
            </a:pPr>
            <a:r>
              <a:rPr lang="en-US" b="1" dirty="0">
                <a:solidFill>
                  <a:schemeClr val="accent2">
                    <a:lumMod val="75000"/>
                  </a:schemeClr>
                </a:solidFill>
              </a:rPr>
              <a:t>Ecosystem Function</a:t>
            </a:r>
            <a:r>
              <a:rPr lang="en-US" dirty="0"/>
              <a:t>: the “capacity of natural processes and components to provide goods and services that satisfy human needs, either directly or indirectly” (</a:t>
            </a:r>
            <a:r>
              <a:rPr lang="en-US" u="sng" dirty="0">
                <a:hlinkClick r:id="rId3"/>
              </a:rPr>
              <a:t>de Groot et al. 2002</a:t>
            </a:r>
            <a:r>
              <a:rPr lang="en-US" u="sng" dirty="0"/>
              <a:t>)</a:t>
            </a:r>
            <a:endParaRPr lang="en-US" dirty="0"/>
          </a:p>
          <a:p>
            <a:endParaRPr lang="en-US" dirty="0"/>
          </a:p>
          <a:p>
            <a:pPr marL="0" indent="0">
              <a:buNone/>
            </a:pPr>
            <a:r>
              <a:rPr lang="en-US" b="1" dirty="0">
                <a:solidFill>
                  <a:schemeClr val="accent2">
                    <a:lumMod val="75000"/>
                  </a:schemeClr>
                </a:solidFill>
              </a:rPr>
              <a:t>Ecosystem Structure</a:t>
            </a:r>
            <a:r>
              <a:rPr lang="en-US" dirty="0"/>
              <a:t>: derived from ecosystem function, structure is all the physical living &amp; non-living components of an ecosystem and how they’re arranged (</a:t>
            </a:r>
            <a:r>
              <a:rPr lang="en-US" dirty="0" err="1">
                <a:hlinkClick r:id="rId4"/>
              </a:rPr>
              <a:t>Myster</a:t>
            </a:r>
            <a:r>
              <a:rPr lang="en-US" dirty="0">
                <a:hlinkClick r:id="rId4"/>
              </a:rPr>
              <a:t> 2001</a:t>
            </a:r>
            <a:r>
              <a:rPr lang="en-US" dirty="0"/>
              <a:t>)</a:t>
            </a:r>
          </a:p>
        </p:txBody>
      </p:sp>
      <p:sp>
        <p:nvSpPr>
          <p:cNvPr id="8" name="TextBox 7">
            <a:extLst>
              <a:ext uri="{FF2B5EF4-FFF2-40B4-BE49-F238E27FC236}">
                <a16:creationId xmlns:a16="http://schemas.microsoft.com/office/drawing/2014/main" id="{A2412D5A-C381-4A4A-A8C4-7839A87605DD}"/>
              </a:ext>
            </a:extLst>
          </p:cNvPr>
          <p:cNvSpPr txBox="1"/>
          <p:nvPr/>
        </p:nvSpPr>
        <p:spPr>
          <a:xfrm>
            <a:off x="941566" y="5845582"/>
            <a:ext cx="2707574" cy="415498"/>
          </a:xfrm>
          <a:prstGeom prst="rect">
            <a:avLst/>
          </a:prstGeom>
          <a:noFill/>
        </p:spPr>
        <p:txBody>
          <a:bodyPr wrap="square" rtlCol="0">
            <a:spAutoFit/>
          </a:bodyPr>
          <a:lstStyle/>
          <a:p>
            <a:r>
              <a:rPr lang="en-US" sz="700" dirty="0" err="1"/>
              <a:t>Myster</a:t>
            </a:r>
            <a:r>
              <a:rPr lang="en-US" sz="700" dirty="0"/>
              <a:t> R, 2001. Available at https://</a:t>
            </a:r>
            <a:r>
              <a:rPr lang="en-US" sz="700" dirty="0" err="1"/>
              <a:t>www.fs.fed.us</a:t>
            </a:r>
            <a:r>
              <a:rPr lang="en-US" sz="700" dirty="0"/>
              <a:t>/global/</a:t>
            </a:r>
            <a:r>
              <a:rPr lang="en-US" sz="700" dirty="0" err="1"/>
              <a:t>iitf</a:t>
            </a:r>
            <a:r>
              <a:rPr lang="en-US" sz="700" dirty="0"/>
              <a:t>/pubs/ja_iitf_2001_myster001.pdf</a:t>
            </a:r>
          </a:p>
        </p:txBody>
      </p:sp>
    </p:spTree>
    <p:extLst>
      <p:ext uri="{BB962C8B-B14F-4D97-AF65-F5344CB8AC3E}">
        <p14:creationId xmlns:p14="http://schemas.microsoft.com/office/powerpoint/2010/main" val="2623343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C6F4D-FAB6-3846-A140-68759D743407}"/>
              </a:ext>
            </a:extLst>
          </p:cNvPr>
          <p:cNvSpPr>
            <a:spLocks noGrp="1"/>
          </p:cNvSpPr>
          <p:nvPr>
            <p:ph type="title"/>
          </p:nvPr>
        </p:nvSpPr>
        <p:spPr/>
        <p:txBody>
          <a:bodyPr/>
          <a:lstStyle/>
          <a:p>
            <a:r>
              <a:rPr lang="en-US" dirty="0"/>
              <a:t>Why Should we Care? </a:t>
            </a:r>
          </a:p>
        </p:txBody>
      </p:sp>
      <p:sp>
        <p:nvSpPr>
          <p:cNvPr id="3" name="Content Placeholder 2">
            <a:extLst>
              <a:ext uri="{FF2B5EF4-FFF2-40B4-BE49-F238E27FC236}">
                <a16:creationId xmlns:a16="http://schemas.microsoft.com/office/drawing/2014/main" id="{3D5B69B6-D7C1-8C49-80B8-576DF912E5A9}"/>
              </a:ext>
            </a:extLst>
          </p:cNvPr>
          <p:cNvSpPr>
            <a:spLocks noGrp="1"/>
          </p:cNvSpPr>
          <p:nvPr>
            <p:ph idx="1"/>
          </p:nvPr>
        </p:nvSpPr>
        <p:spPr>
          <a:xfrm>
            <a:off x="677334" y="1353787"/>
            <a:ext cx="8763550" cy="5118265"/>
          </a:xfrm>
        </p:spPr>
        <p:txBody>
          <a:bodyPr>
            <a:normAutofit fontScale="92500"/>
          </a:bodyPr>
          <a:lstStyle/>
          <a:p>
            <a:pPr marL="0" indent="0">
              <a:buNone/>
            </a:pPr>
            <a:r>
              <a:rPr lang="en-US" sz="1900" dirty="0"/>
              <a:t>Ecosystems provide us with countless goods and </a:t>
            </a:r>
            <a:r>
              <a:rPr lang="en-US" sz="1900" b="1" dirty="0">
                <a:solidFill>
                  <a:schemeClr val="accent2">
                    <a:lumMod val="75000"/>
                  </a:schemeClr>
                </a:solidFill>
              </a:rPr>
              <a:t>services</a:t>
            </a:r>
            <a:r>
              <a:rPr lang="en-US" sz="1900" dirty="0"/>
              <a:t>, and they serve many functions. There are 4 main categories of ecosystem function: </a:t>
            </a:r>
          </a:p>
          <a:p>
            <a:pPr marL="0" indent="0">
              <a:buNone/>
            </a:pPr>
            <a:endParaRPr lang="en-US" dirty="0"/>
          </a:p>
          <a:p>
            <a:pPr marL="0" indent="0">
              <a:buNone/>
            </a:pPr>
            <a:r>
              <a:rPr lang="en-US" sz="2000" b="1" dirty="0">
                <a:solidFill>
                  <a:schemeClr val="accent2">
                    <a:lumMod val="75000"/>
                  </a:schemeClr>
                </a:solidFill>
              </a:rPr>
              <a:t>Regulation</a:t>
            </a:r>
            <a:r>
              <a:rPr lang="en-US" sz="2000" dirty="0"/>
              <a:t>: regulation of necessary ecological processes and life support systems via bio-geochemical cycles and varying biospheric processes</a:t>
            </a:r>
          </a:p>
          <a:p>
            <a:r>
              <a:rPr lang="en-US" dirty="0">
                <a:solidFill>
                  <a:schemeClr val="accent1"/>
                </a:solidFill>
              </a:rPr>
              <a:t>Services provided: clean air, water and soil</a:t>
            </a:r>
          </a:p>
          <a:p>
            <a:pPr marL="0" indent="0">
              <a:buNone/>
            </a:pPr>
            <a:r>
              <a:rPr lang="en-US" sz="2000" b="1" dirty="0">
                <a:solidFill>
                  <a:schemeClr val="accent2">
                    <a:lumMod val="75000"/>
                  </a:schemeClr>
                </a:solidFill>
              </a:rPr>
              <a:t>Habitat</a:t>
            </a:r>
            <a:r>
              <a:rPr lang="en-US" sz="2000" dirty="0"/>
              <a:t>: provides shelter and resources to wildlife </a:t>
            </a:r>
          </a:p>
          <a:p>
            <a:r>
              <a:rPr lang="en-US" dirty="0">
                <a:solidFill>
                  <a:schemeClr val="accent1"/>
                </a:solidFill>
              </a:rPr>
              <a:t>Conserves evolutionary processes and biological &amp; genetic diversity </a:t>
            </a:r>
          </a:p>
          <a:p>
            <a:pPr marL="0" indent="0">
              <a:buNone/>
            </a:pPr>
            <a:r>
              <a:rPr lang="en-US" sz="2000" b="1" dirty="0">
                <a:solidFill>
                  <a:schemeClr val="accent2">
                    <a:lumMod val="75000"/>
                  </a:schemeClr>
                </a:solidFill>
              </a:rPr>
              <a:t>Production</a:t>
            </a:r>
            <a:r>
              <a:rPr lang="en-US" sz="2000" dirty="0"/>
              <a:t>: processes like photosynthesis &amp; nutrient flow through food chain</a:t>
            </a:r>
          </a:p>
          <a:p>
            <a:r>
              <a:rPr lang="en-US" dirty="0">
                <a:solidFill>
                  <a:schemeClr val="accent1"/>
                </a:solidFill>
              </a:rPr>
              <a:t>Services: food, raw materials, energy resources, and genetic material</a:t>
            </a:r>
          </a:p>
          <a:p>
            <a:pPr marL="0" indent="0">
              <a:buNone/>
            </a:pPr>
            <a:r>
              <a:rPr lang="en-US" sz="2000" b="1" dirty="0">
                <a:solidFill>
                  <a:schemeClr val="accent2">
                    <a:lumMod val="75000"/>
                  </a:schemeClr>
                </a:solidFill>
              </a:rPr>
              <a:t>Information</a:t>
            </a:r>
            <a:r>
              <a:rPr lang="en-US" sz="2000" dirty="0"/>
              <a:t>: has rich history with human evolution and maintains our health</a:t>
            </a:r>
          </a:p>
          <a:p>
            <a:r>
              <a:rPr lang="en-US" dirty="0">
                <a:solidFill>
                  <a:schemeClr val="accent1"/>
                </a:solidFill>
              </a:rPr>
              <a:t>Services: reflection &amp; spiritual enhancement, cognitive development, recreation and aesthetics</a:t>
            </a:r>
          </a:p>
        </p:txBody>
      </p:sp>
    </p:spTree>
    <p:extLst>
      <p:ext uri="{BB962C8B-B14F-4D97-AF65-F5344CB8AC3E}">
        <p14:creationId xmlns:p14="http://schemas.microsoft.com/office/powerpoint/2010/main" val="1352430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6" name="Straight Connector 8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6" name="Rectangle 9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1AEF90C0-C46D-9249-A9B2-12FC408C2A6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08468" y="734583"/>
            <a:ext cx="7554680" cy="53888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86D4776-3F72-A041-8392-288961DA37BF}"/>
              </a:ext>
            </a:extLst>
          </p:cNvPr>
          <p:cNvSpPr txBox="1"/>
          <p:nvPr/>
        </p:nvSpPr>
        <p:spPr>
          <a:xfrm>
            <a:off x="704260" y="866899"/>
            <a:ext cx="1784073" cy="2554545"/>
          </a:xfrm>
          <a:prstGeom prst="rect">
            <a:avLst/>
          </a:prstGeom>
          <a:noFill/>
        </p:spPr>
        <p:txBody>
          <a:bodyPr wrap="square" rtlCol="0">
            <a:spAutoFit/>
          </a:bodyPr>
          <a:lstStyle/>
          <a:p>
            <a:r>
              <a:rPr lang="en-US" sz="1600" dirty="0"/>
              <a:t>Fig. 1. Framework for integrated assessment and valuation of ecosystem functions, goods and services. (</a:t>
            </a:r>
            <a:r>
              <a:rPr lang="en-US" sz="1600" dirty="0">
                <a:hlinkClick r:id="rId3"/>
              </a:rPr>
              <a:t>de Groot et al. 2002</a:t>
            </a:r>
            <a:r>
              <a:rPr lang="en-US" sz="1600" dirty="0"/>
              <a:t>)</a:t>
            </a:r>
          </a:p>
        </p:txBody>
      </p:sp>
    </p:spTree>
    <p:extLst>
      <p:ext uri="{BB962C8B-B14F-4D97-AF65-F5344CB8AC3E}">
        <p14:creationId xmlns:p14="http://schemas.microsoft.com/office/powerpoint/2010/main" val="3726672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3B0FBB64-1E71-934A-A24D-EE0C51926578}"/>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lnSpc>
                <a:spcPct val="90000"/>
              </a:lnSpc>
            </a:pPr>
            <a:r>
              <a:rPr lang="en-US" sz="3700" kern="1200">
                <a:solidFill>
                  <a:schemeClr val="accent1"/>
                </a:solidFill>
                <a:latin typeface="+mj-lt"/>
                <a:ea typeface="+mj-ea"/>
                <a:cs typeface="+mj-cs"/>
              </a:rPr>
              <a:t>Key Principles of Restoration Ecology</a:t>
            </a:r>
          </a:p>
        </p:txBody>
      </p:sp>
      <p:pic>
        <p:nvPicPr>
          <p:cNvPr id="4" name="Online Media 3" descr="The Six Principles of Ecological Restoration">
            <a:hlinkClick r:id="" action="ppaction://media"/>
            <a:extLst>
              <a:ext uri="{FF2B5EF4-FFF2-40B4-BE49-F238E27FC236}">
                <a16:creationId xmlns:a16="http://schemas.microsoft.com/office/drawing/2014/main" id="{0F7A90E7-F144-4147-A501-9F24C4F7A6C0}"/>
              </a:ext>
            </a:extLst>
          </p:cNvPr>
          <p:cNvPicPr>
            <a:picLocks noGrp="1" noRot="1" noChangeAspect="1"/>
          </p:cNvPicPr>
          <p:nvPr>
            <p:ph idx="1"/>
            <a:videoFile r:link="rId1"/>
          </p:nvPr>
        </p:nvPicPr>
        <p:blipFill>
          <a:blip r:embed="rId3"/>
          <a:stretch>
            <a:fillRect/>
          </a:stretch>
        </p:blipFill>
        <p:spPr>
          <a:xfrm>
            <a:off x="2210117" y="934222"/>
            <a:ext cx="5839734" cy="3299450"/>
          </a:xfrm>
          <a:prstGeom prst="rect">
            <a:avLst/>
          </a:prstGeom>
        </p:spPr>
      </p:pic>
    </p:spTree>
    <p:extLst>
      <p:ext uri="{BB962C8B-B14F-4D97-AF65-F5344CB8AC3E}">
        <p14:creationId xmlns:p14="http://schemas.microsoft.com/office/powerpoint/2010/main" val="390573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12153</TotalTime>
  <Words>865</Words>
  <Application>Microsoft Macintosh PowerPoint</Application>
  <PresentationFormat>Widescreen</PresentationFormat>
  <Paragraphs>74</Paragraphs>
  <Slides>11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Trebuchet MS</vt:lpstr>
      <vt:lpstr>Wingdings 3</vt:lpstr>
      <vt:lpstr>Facet</vt:lpstr>
      <vt:lpstr>Day 1: Introduction to Restoration Ecology</vt:lpstr>
      <vt:lpstr>Warmup: Think, Pair, Share!</vt:lpstr>
      <vt:lpstr>Recap: What are Ecosystems? </vt:lpstr>
      <vt:lpstr>What is Ecological Restoration? </vt:lpstr>
      <vt:lpstr>Disturbance Levels &amp; Example Causes</vt:lpstr>
      <vt:lpstr>Disturbances Affect Both Ecosystem Function &amp; Structure </vt:lpstr>
      <vt:lpstr>Why Should we Care? </vt:lpstr>
      <vt:lpstr>PowerPoint Presentation</vt:lpstr>
      <vt:lpstr>Key Principles of Restoration Ecology</vt:lpstr>
      <vt:lpstr>Types &amp; Methods of Restoration</vt:lpstr>
      <vt:lpstr>Class Activity/Homework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1: Introduction to Restoration Ecology</dc:title>
  <dc:creator>Swartley, Zoe E.</dc:creator>
  <cp:lastModifiedBy>Swartley, Zoe E.</cp:lastModifiedBy>
  <cp:revision>3</cp:revision>
  <dcterms:created xsi:type="dcterms:W3CDTF">2022-02-28T16:29:10Z</dcterms:created>
  <dcterms:modified xsi:type="dcterms:W3CDTF">2022-03-09T08:12:33Z</dcterms:modified>
</cp:coreProperties>
</file>